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71" r:id="rId4"/>
    <p:sldId id="272" r:id="rId5"/>
    <p:sldId id="26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138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E2D3-32D3-4B61-9EEB-A77217BD7A72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8EE19-7FC2-40C2-81DE-E13280993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8EE19-7FC2-40C2-81DE-E13280993A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9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 userDrawn="1"/>
        </p:nvSpPr>
        <p:spPr>
          <a:xfrm>
            <a:off x="0" y="2132856"/>
            <a:ext cx="9144000" cy="1470025"/>
          </a:xfrm>
          <a:prstGeom prst="rect">
            <a:avLst/>
          </a:prstGeom>
          <a:solidFill>
            <a:srgbClr val="8EB4E3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ko-KR" altLang="en-US" sz="3600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2855"/>
            <a:ext cx="9144000" cy="146918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73500"/>
            <a:ext cx="6858000" cy="1384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Logic Design Lab 2017 Fall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47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Logic Design Lab 2017 Fall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66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buClr>
                <a:srgbClr val="C00000"/>
              </a:buClr>
              <a:defRPr b="0">
                <a:solidFill>
                  <a:srgbClr val="C00000"/>
                </a:solidFill>
              </a:defRPr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Logic Design Lab 2017 Fall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70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Logic Design Lab 2017 Fall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64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3650" y="6440583"/>
            <a:ext cx="3086100" cy="24622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40583"/>
            <a:ext cx="2057400" cy="246221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44800" y="6440583"/>
            <a:ext cx="19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Logic Design Lab 2017 Fall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53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800" y="260648"/>
            <a:ext cx="7819576" cy="401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00" y="897071"/>
            <a:ext cx="8906400" cy="527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714375"/>
            <a:ext cx="9144000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48500" y="6321681"/>
            <a:ext cx="2444750" cy="365125"/>
          </a:xfrm>
          <a:prstGeom prst="rect">
            <a:avLst/>
          </a:prstGeom>
        </p:spPr>
        <p:txBody>
          <a:bodyPr anchor="b"/>
          <a:lstStyle>
            <a:lvl1pPr>
              <a:defRPr sz="1000" b="1"/>
            </a:lvl1pPr>
          </a:lstStyle>
          <a:p>
            <a:endParaRPr lang="ko-KR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3650" y="6321680"/>
            <a:ext cx="3086100" cy="365125"/>
          </a:xfrm>
          <a:prstGeom prst="rect">
            <a:avLst/>
          </a:prstGeom>
        </p:spPr>
        <p:txBody>
          <a:bodyPr anchor="b"/>
          <a:lstStyle>
            <a:lvl1pPr algn="r">
              <a:defRPr sz="1000"/>
            </a:lvl1pPr>
          </a:lstStyle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21679"/>
            <a:ext cx="20574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fld id="{EA1B4B92-55E8-443D-AAE2-D75AD35498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8EB4E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EB4E3"/>
        </a:buClr>
        <a:buFont typeface="나눔고딕" panose="020D0604000000000000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EB4E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EB4E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EB4E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Lab 4 </a:t>
            </a:r>
            <a:r>
              <a:rPr lang="ko-KR" altLang="en-US" dirty="0" smtClean="0"/>
              <a:t>실습지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 곳에 이름과 학번을 기록해 주세요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4B92-55E8-443D-AAE2-D75AD354986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6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00" y="-1"/>
            <a:ext cx="7819576" cy="897071"/>
          </a:xfrm>
        </p:spPr>
        <p:txBody>
          <a:bodyPr/>
          <a:lstStyle/>
          <a:p>
            <a:r>
              <a:rPr lang="ko-KR" altLang="en-US" dirty="0" smtClean="0"/>
              <a:t>제출 안내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제출 기한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일요일 오후 </a:t>
            </a:r>
            <a:r>
              <a:rPr lang="en-US" altLang="ko-KR" sz="2200" dirty="0" smtClean="0"/>
              <a:t>6</a:t>
            </a:r>
            <a:r>
              <a:rPr lang="ko-KR" altLang="en-US" sz="2200" dirty="0" smtClean="0"/>
              <a:t>시 전까지</a:t>
            </a:r>
            <a:endParaRPr lang="en-US" altLang="ko-KR" sz="1000" dirty="0" smtClean="0"/>
          </a:p>
          <a:p>
            <a:r>
              <a:rPr lang="ko-KR" altLang="en-US" sz="2200" dirty="0" smtClean="0"/>
              <a:t>제출 경로</a:t>
            </a:r>
            <a:r>
              <a:rPr lang="en-US" altLang="ko-KR" sz="2200" dirty="0" smtClean="0"/>
              <a:t>: ETL</a:t>
            </a:r>
            <a:r>
              <a:rPr lang="ko-KR" altLang="en-US" sz="2200" dirty="0" smtClean="0"/>
              <a:t>과제 게시판에 </a:t>
            </a:r>
            <a:r>
              <a:rPr lang="ko-KR" altLang="en-US" sz="2200" dirty="0" err="1" smtClean="0"/>
              <a:t>팀별로</a:t>
            </a:r>
            <a:r>
              <a:rPr lang="ko-KR" altLang="en-US" sz="2200" dirty="0" smtClean="0"/>
              <a:t> 제출</a:t>
            </a:r>
            <a:endParaRPr lang="en-US" altLang="ko-KR" sz="1000" dirty="0" smtClean="0"/>
          </a:p>
          <a:p>
            <a:r>
              <a:rPr lang="ko-KR" altLang="en-US" sz="2200" dirty="0" smtClean="0"/>
              <a:t>제출 대상</a:t>
            </a:r>
            <a:endParaRPr lang="en-US" altLang="ko-KR" sz="500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실습에서 구현한 모든 모듈들 </a:t>
            </a:r>
            <a:r>
              <a:rPr lang="en-US" altLang="ko-KR" dirty="0" smtClean="0"/>
              <a:t>(Verilog </a:t>
            </a:r>
            <a:r>
              <a:rPr lang="ko-KR" altLang="en-US" dirty="0" smtClean="0"/>
              <a:t>파일들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/>
              <a:t>다음 </a:t>
            </a:r>
            <a:r>
              <a:rPr lang="ko-KR" altLang="en-US" dirty="0" smtClean="0"/>
              <a:t>슬라이드에 기술된 테스트 케이스들의 </a:t>
            </a:r>
            <a:r>
              <a:rPr lang="ko-KR" altLang="en-US" dirty="0" err="1" smtClean="0"/>
              <a:t>스크린샷</a:t>
            </a:r>
            <a:endParaRPr lang="en-US" altLang="ko-KR" dirty="0" smtClean="0"/>
          </a:p>
          <a:p>
            <a:pPr lvl="1"/>
            <a:endParaRPr lang="en-US" altLang="ko-KR" sz="500" dirty="0"/>
          </a:p>
          <a:p>
            <a:pPr marL="457200" lvl="1" indent="0">
              <a:buNone/>
            </a:pPr>
            <a:endParaRPr lang="en-US" altLang="ko-KR" sz="1000" dirty="0" smtClean="0"/>
          </a:p>
          <a:p>
            <a:r>
              <a:rPr lang="ko-KR" altLang="en-US" sz="2200" dirty="0" smtClean="0"/>
              <a:t>제출 형식</a:t>
            </a:r>
            <a:endParaRPr lang="en-US" altLang="ko-KR" sz="2200" dirty="0" smtClean="0"/>
          </a:p>
          <a:p>
            <a:pPr lvl="1"/>
            <a:r>
              <a:rPr lang="ko-KR" altLang="en-US" dirty="0" smtClean="0"/>
              <a:t>스크린샷들을 본 실습지에서 알맞은 위치에 </a:t>
            </a:r>
            <a:r>
              <a:rPr lang="ko-KR" altLang="en-US" dirty="0" err="1" smtClean="0"/>
              <a:t>붙여넣고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파일로 변환</a:t>
            </a:r>
            <a:endParaRPr lang="en-US" altLang="ko-KR" dirty="0" smtClean="0"/>
          </a:p>
          <a:p>
            <a:pPr lvl="1"/>
            <a:endParaRPr lang="en-US" altLang="ko-KR" sz="500" dirty="0" smtClean="0"/>
          </a:p>
          <a:p>
            <a:pPr lvl="1"/>
            <a:r>
              <a:rPr lang="ko-KR" altLang="en-US" dirty="0" smtClean="0"/>
              <a:t>실습에서 구현한 모든 </a:t>
            </a:r>
            <a:r>
              <a:rPr lang="en-US" altLang="ko-KR" dirty="0" smtClean="0"/>
              <a:t>Verilog </a:t>
            </a:r>
            <a:r>
              <a:rPr lang="ko-KR" altLang="en-US" dirty="0" smtClean="0"/>
              <a:t>파일들과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파일을 하나의 디렉토리에 넣고 압축하여 제출</a:t>
            </a:r>
            <a:endParaRPr lang="en-US" altLang="ko-KR" dirty="0" smtClean="0"/>
          </a:p>
          <a:p>
            <a:pPr lvl="1"/>
            <a:endParaRPr lang="en-US" altLang="ko-KR" sz="500" dirty="0"/>
          </a:p>
          <a:p>
            <a:pPr lvl="1"/>
            <a:r>
              <a:rPr lang="ko-KR" altLang="en-US" dirty="0" smtClean="0"/>
              <a:t>디렉토리명을 </a:t>
            </a:r>
            <a:r>
              <a:rPr lang="en-US" altLang="ko-KR" dirty="0" smtClean="0"/>
              <a:t>“[</a:t>
            </a:r>
            <a:r>
              <a:rPr lang="ko-KR" altLang="en-US" dirty="0" err="1" smtClean="0"/>
              <a:t>조번호</a:t>
            </a:r>
            <a:r>
              <a:rPr lang="en-US" altLang="ko-KR" dirty="0" smtClean="0"/>
              <a:t>].lab4”</a:t>
            </a:r>
            <a:r>
              <a:rPr lang="ko-KR" altLang="en-US" dirty="0" smtClean="0"/>
              <a:t>로 하고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으로 압축을 진행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(ex, 1</a:t>
            </a:r>
            <a:r>
              <a:rPr lang="ko-KR" altLang="en-US" dirty="0" smtClean="0"/>
              <a:t>조의 경우 </a:t>
            </a:r>
            <a:r>
              <a:rPr lang="en-US" altLang="ko-KR" dirty="0" smtClean="0"/>
              <a:t>“01.lab4”</a:t>
            </a:r>
            <a:r>
              <a:rPr lang="ko-KR" altLang="en-US" dirty="0" smtClean="0"/>
              <a:t>으로 디렉토리를 만들고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으로 압축하여 제출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4B92-55E8-443D-AAE2-D75AD354986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/>
              <a:t>1 – 8-bit Carry Select Adder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Simulation </a:t>
            </a:r>
            <a:r>
              <a:rPr lang="ko-KR" altLang="en-US" dirty="0" smtClean="0"/>
              <a:t>테스트 케이스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500" dirty="0" smtClean="0"/>
          </a:p>
          <a:p>
            <a:pPr lvl="1"/>
            <a:r>
              <a:rPr lang="ko-KR" altLang="en-US" dirty="0" smtClean="0"/>
              <a:t>다음 케이스에 대하여 테스트벤치를 작성할 것</a:t>
            </a:r>
            <a:endParaRPr lang="en-US" altLang="ko-KR" dirty="0" smtClean="0"/>
          </a:p>
          <a:p>
            <a:pPr lvl="2"/>
            <a:r>
              <a:rPr lang="en-US" altLang="ko-KR" sz="1700" dirty="0" smtClean="0"/>
              <a:t>A : 0      B : 0,    </a:t>
            </a:r>
            <a:r>
              <a:rPr lang="en-US" altLang="ko-KR" sz="1700" dirty="0" err="1" smtClean="0"/>
              <a:t>cin</a:t>
            </a:r>
            <a:r>
              <a:rPr lang="en-US" altLang="ko-KR" sz="1700" dirty="0" smtClean="0"/>
              <a:t> : 0</a:t>
            </a:r>
          </a:p>
          <a:p>
            <a:pPr lvl="2"/>
            <a:r>
              <a:rPr lang="en-US" altLang="ko-KR" sz="1700" dirty="0" smtClean="0"/>
              <a:t>A : 255  B : </a:t>
            </a:r>
            <a:r>
              <a:rPr lang="en-US" altLang="ko-KR" sz="1700" dirty="0"/>
              <a:t>1 , </a:t>
            </a:r>
            <a:r>
              <a:rPr lang="en-US" altLang="ko-KR" sz="1700" dirty="0" smtClean="0"/>
              <a:t>  </a:t>
            </a:r>
            <a:r>
              <a:rPr lang="en-US" altLang="ko-KR" sz="1700" dirty="0" err="1" smtClean="0"/>
              <a:t>cin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: 0</a:t>
            </a:r>
            <a:endParaRPr lang="en-US" altLang="ko-KR" sz="1700" dirty="0" smtClean="0"/>
          </a:p>
          <a:p>
            <a:pPr lvl="2"/>
            <a:r>
              <a:rPr lang="en-US" altLang="ko-KR" sz="1700" dirty="0" smtClean="0"/>
              <a:t>A : 135, B : 45,  </a:t>
            </a:r>
            <a:r>
              <a:rPr lang="en-US" altLang="ko-KR" sz="1700" dirty="0" err="1" smtClean="0"/>
              <a:t>cin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: 1</a:t>
            </a:r>
            <a:endParaRPr lang="en-US" altLang="ko-KR" sz="1700" dirty="0" smtClean="0"/>
          </a:p>
          <a:p>
            <a:pPr lvl="2"/>
            <a:r>
              <a:rPr lang="en-US" altLang="ko-KR" sz="1700" dirty="0" smtClean="0"/>
              <a:t>A : 7,     B : </a:t>
            </a:r>
            <a:r>
              <a:rPr lang="en-US" altLang="ko-KR" sz="1700" dirty="0"/>
              <a:t>47 , </a:t>
            </a:r>
            <a:r>
              <a:rPr lang="en-US" altLang="ko-KR" sz="1700" dirty="0" err="1" smtClean="0"/>
              <a:t>cin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: 0</a:t>
            </a:r>
            <a:endParaRPr lang="en-US" altLang="ko-KR" sz="1700" dirty="0" smtClean="0"/>
          </a:p>
          <a:p>
            <a:pPr lvl="2"/>
            <a:r>
              <a:rPr lang="en-US" altLang="ko-KR" sz="1700" dirty="0" smtClean="0"/>
              <a:t>A : 7, 	   B : </a:t>
            </a:r>
            <a:r>
              <a:rPr lang="en-US" altLang="ko-KR" sz="1700" dirty="0"/>
              <a:t>28 , </a:t>
            </a:r>
            <a:r>
              <a:rPr lang="en-US" altLang="ko-KR" sz="1700" dirty="0" err="1" smtClean="0"/>
              <a:t>cin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: 0</a:t>
            </a:r>
            <a:endParaRPr lang="en-US" altLang="ko-KR" sz="1700" dirty="0" smtClean="0"/>
          </a:p>
          <a:p>
            <a:pPr lvl="2"/>
            <a:r>
              <a:rPr lang="en-US" altLang="ko-KR" sz="1700" dirty="0" smtClean="0"/>
              <a:t>A : 120, B : </a:t>
            </a:r>
            <a:r>
              <a:rPr lang="en-US" altLang="ko-KR" sz="1700" dirty="0"/>
              <a:t>7 , </a:t>
            </a:r>
            <a:r>
              <a:rPr lang="en-US" altLang="ko-KR" sz="1700" dirty="0" smtClean="0"/>
              <a:t>  </a:t>
            </a:r>
            <a:r>
              <a:rPr lang="en-US" altLang="ko-KR" sz="1700" dirty="0" err="1" smtClean="0"/>
              <a:t>cin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: </a:t>
            </a:r>
            <a:r>
              <a:rPr lang="en-US" altLang="ko-KR" sz="1700" dirty="0" smtClean="0"/>
              <a:t>0</a:t>
            </a:r>
          </a:p>
          <a:p>
            <a:pPr lvl="2"/>
            <a:endParaRPr lang="en-US" altLang="ko-KR" sz="1000" dirty="0" smtClean="0"/>
          </a:p>
          <a:p>
            <a:pPr lvl="1"/>
            <a:r>
              <a:rPr lang="ko-KR" altLang="en-US" dirty="0" smtClean="0"/>
              <a:t>다음 그림과 같이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출력하여 </a:t>
            </a:r>
            <a:r>
              <a:rPr lang="ko-KR" altLang="en-US" b="1" dirty="0" err="1" smtClean="0"/>
              <a:t>스크린샷을</a:t>
            </a:r>
            <a:r>
              <a:rPr lang="ko-KR" altLang="en-US" b="1" dirty="0" smtClean="0"/>
              <a:t> 제출</a:t>
            </a:r>
            <a:endParaRPr lang="en-US" altLang="ko-KR" b="1" dirty="0" smtClean="0"/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4B92-55E8-443D-AAE2-D75AD354986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12" y="4215269"/>
            <a:ext cx="6631443" cy="17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– 8-bit Carry Select Adder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Simulation screenshot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4B92-55E8-443D-AAE2-D75AD354986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6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출력결과를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변환하는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시뮬레이션 및 </a:t>
            </a:r>
            <a:r>
              <a:rPr lang="en-US" altLang="ko-KR" smtClean="0"/>
              <a:t>FPGA </a:t>
            </a:r>
            <a:r>
              <a:rPr lang="ko-KR" altLang="en-US" smtClean="0"/>
              <a:t>프로그래밍 활동 기록지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4B92-55E8-443D-AAE2-D75AD354986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24" y="1080654"/>
            <a:ext cx="6163713" cy="4618586"/>
          </a:xfrm>
          <a:prstGeom prst="rect">
            <a:avLst/>
          </a:prstGeom>
        </p:spPr>
      </p:pic>
      <p:sp>
        <p:nvSpPr>
          <p:cNvPr id="10" name="설명선 1 9"/>
          <p:cNvSpPr/>
          <p:nvPr/>
        </p:nvSpPr>
        <p:spPr>
          <a:xfrm>
            <a:off x="3339659" y="1530088"/>
            <a:ext cx="2743199" cy="720080"/>
          </a:xfrm>
          <a:prstGeom prst="borderCallout1">
            <a:avLst>
              <a:gd name="adj1" fmla="val 52917"/>
              <a:gd name="adj2" fmla="val -142"/>
              <a:gd name="adj3" fmla="val 68852"/>
              <a:gd name="adj4" fmla="val -161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 dirty="0" smtClean="0"/>
              <a:t>변경할 포트를 선택 및</a:t>
            </a:r>
            <a:endParaRPr lang="en-US" altLang="ko-KR" b="1" dirty="0"/>
          </a:p>
          <a:p>
            <a:pPr algn="ctr"/>
            <a:r>
              <a:rPr lang="ko-KR" altLang="en-US" b="1" dirty="0" err="1" smtClean="0"/>
              <a:t>우클릭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11" name="설명선 1 10"/>
          <p:cNvSpPr/>
          <p:nvPr/>
        </p:nvSpPr>
        <p:spPr>
          <a:xfrm>
            <a:off x="6199237" y="2450982"/>
            <a:ext cx="2743199" cy="1100509"/>
          </a:xfrm>
          <a:prstGeom prst="borderCallout1">
            <a:avLst>
              <a:gd name="adj1" fmla="val 97938"/>
              <a:gd name="adj2" fmla="val 49252"/>
              <a:gd name="adj3" fmla="val 170283"/>
              <a:gd name="adj4" fmla="val 2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2. </a:t>
            </a:r>
            <a:r>
              <a:rPr lang="ko-KR" altLang="en-US" b="1" dirty="0" smtClean="0"/>
              <a:t>변환할 진수 선택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smtClean="0"/>
              <a:t>본 실습의 경우 </a:t>
            </a:r>
            <a:r>
              <a:rPr lang="en-US" altLang="ko-KR" b="1" dirty="0" smtClean="0"/>
              <a:t>“Unsigned Decimal”)</a:t>
            </a:r>
          </a:p>
        </p:txBody>
      </p:sp>
    </p:spTree>
    <p:extLst>
      <p:ext uri="{BB962C8B-B14F-4D97-AF65-F5344CB8AC3E}">
        <p14:creationId xmlns:p14="http://schemas.microsoft.com/office/powerpoint/2010/main" val="12416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ogicDesign">
      <a:majorFont>
        <a:latin typeface="다음_Regular"/>
        <a:ea typeface="다음_Regular"/>
        <a:cs typeface=""/>
      </a:majorFont>
      <a:minorFont>
        <a:latin typeface="나눔고딕"/>
        <a:ea typeface="나눔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gicDesign2015_Template.potx" id="{44E46FC2-700E-4152-9447-3CDB808214E1}" vid="{5474D1D6-922D-4FF8-91CF-5FCAF2BD35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LogicDesign2015_Template</Template>
  <TotalTime>293</TotalTime>
  <Words>232</Words>
  <Application>Microsoft Office PowerPoint</Application>
  <PresentationFormat>화면 슬라이드 쇼(4:3)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다음_Regular</vt:lpstr>
      <vt:lpstr>맑은 고딕</vt:lpstr>
      <vt:lpstr>Arial</vt:lpstr>
      <vt:lpstr>Calibri</vt:lpstr>
      <vt:lpstr>Wingdings</vt:lpstr>
      <vt:lpstr>Office Theme</vt:lpstr>
      <vt:lpstr>Lab 4 실습지</vt:lpstr>
      <vt:lpstr>제출 안내</vt:lpstr>
      <vt:lpstr>실험 1 – 8-bit Carry Select Adder</vt:lpstr>
      <vt:lpstr>실험 1 – 8-bit Carry Select Adder</vt:lpstr>
      <vt:lpstr>출력결과를 10진수로 변환하는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활동 기록지</dc:title>
  <dc:creator>DHKim</dc:creator>
  <cp:lastModifiedBy>Jeongseok Ryoo</cp:lastModifiedBy>
  <cp:revision>82</cp:revision>
  <dcterms:created xsi:type="dcterms:W3CDTF">2015-09-17T09:33:47Z</dcterms:created>
  <dcterms:modified xsi:type="dcterms:W3CDTF">2017-10-10T06:30:27Z</dcterms:modified>
</cp:coreProperties>
</file>