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83" r:id="rId2"/>
    <p:sldId id="311" r:id="rId3"/>
    <p:sldId id="312" r:id="rId4"/>
    <p:sldId id="293" r:id="rId5"/>
    <p:sldId id="308" r:id="rId6"/>
    <p:sldId id="309" r:id="rId7"/>
    <p:sldId id="310" r:id="rId8"/>
  </p:sldIdLst>
  <p:sldSz cx="9271000" cy="6946900"/>
  <p:notesSz cx="6940550" cy="9080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C0C0C0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4622" autoAdjust="0"/>
  </p:normalViewPr>
  <p:slideViewPr>
    <p:cSldViewPr snapToGrid="0">
      <p:cViewPr varScale="1">
        <p:scale>
          <a:sx n="120" d="100"/>
          <a:sy n="120" d="100"/>
        </p:scale>
        <p:origin x="882" y="114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059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13238"/>
            <a:ext cx="5089525" cy="408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57" tIns="44485" rIns="90557" bIns="44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7388"/>
            <a:ext cx="4586288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429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69629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166078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70014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3377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28688">
              <a:spcBef>
                <a:spcPct val="0"/>
              </a:spcBef>
            </a:pPr>
            <a:endParaRPr kumimoji="0" lang="ko-KR" altLang="en-US" sz="2400">
              <a:ea typeface="굴림" charset="-127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9167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28688">
              <a:spcBef>
                <a:spcPct val="0"/>
              </a:spcBef>
            </a:pPr>
            <a:endParaRPr kumimoji="0" lang="ko-KR" altLang="en-US" sz="2400">
              <a:ea typeface="굴림" charset="-127"/>
            </a:endParaRP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3329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28688">
              <a:spcBef>
                <a:spcPct val="0"/>
              </a:spcBef>
            </a:pPr>
            <a:endParaRPr kumimoji="0" lang="ko-KR" altLang="en-US" sz="2400">
              <a:ea typeface="굴림" charset="-127"/>
            </a:endParaRP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2575" y="315913"/>
            <a:ext cx="4044950" cy="3030537"/>
          </a:xfrm>
          <a:ln cap="flat"/>
        </p:spPr>
      </p:sp>
    </p:spTree>
    <p:extLst>
      <p:ext uri="{BB962C8B-B14F-4D97-AF65-F5344CB8AC3E}">
        <p14:creationId xmlns:p14="http://schemas.microsoft.com/office/powerpoint/2010/main" val="21909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0D3F123-3B20-4B46-81EB-3EB4105AEE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C62AF-6629-4FCA-9525-AAB7FDCC3F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75676-A330-4C19-97D6-F519427AE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55C5-9BCA-476B-B009-AE01B8354F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01423-8B5A-461E-AD92-502E2CBAD7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3FE84-8289-48DB-AAA4-153C3C2D18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19A7B-A076-4466-BB22-1A1A7D8869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3694E-A972-4A68-8EF2-26FFC07D28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F1C53-563C-4586-B9F2-AD1B4CE933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77415-EA32-4626-AF53-5285037547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518C5-087A-42CB-B477-9A926DC53B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71C17FCF-E018-4C85-B996-B2DD47EF58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B908-B660-4A68-BA24-2CE3F71B809C}" type="slidenum">
              <a:rPr lang="en-US" altLang="en-US"/>
              <a:pPr/>
              <a:t>1</a:t>
            </a:fld>
            <a:endParaRPr lang="en-US" altLang="en-US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1325563" y="4233863"/>
            <a:ext cx="2254250" cy="1778000"/>
            <a:chOff x="4180" y="632"/>
            <a:chExt cx="1420" cy="1120"/>
          </a:xfrm>
        </p:grpSpPr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4200" y="632"/>
              <a:ext cx="1400" cy="11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4843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	Bi	Sum	Cout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</a:t>
              </a:r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4180" y="840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4720" y="668"/>
              <a:ext cx="0" cy="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097588" y="3594100"/>
            <a:ext cx="2876550" cy="2895600"/>
            <a:chOff x="3836" y="2000"/>
            <a:chExt cx="1812" cy="1824"/>
          </a:xfrm>
        </p:grpSpPr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3856" y="2000"/>
              <a:ext cx="1792" cy="18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484313" algn="l"/>
                  <a:tab pos="2057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	Bi	Cin	Sum	Cout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836" y="2208"/>
              <a:ext cx="1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4744" y="2028"/>
              <a:ext cx="0" cy="1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Circuits for binary addition</a:t>
            </a:r>
          </a:p>
        </p:txBody>
      </p:sp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Half adder (add 2 1-bit numbers)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Sum = Ai' Bi + Ai Bi' = Ai xor Bi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Cout = Ai Bi</a:t>
            </a:r>
          </a:p>
          <a:p>
            <a:r>
              <a:rPr lang="en-US" altLang="ko-KR" sz="2000">
                <a:ea typeface="굴림" pitchFamily="50" charset="-127"/>
              </a:rPr>
              <a:t>Full adder (carry-in to cascade for multi-bit adders)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Sum = Ci xor A xor B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Cout = B Ci  +  A Ci  +  A B = Ci (A + B) + A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86B7-AA6E-4ECB-A2A1-2E1DFF8F959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3605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Full Adder &amp; 2-Bit Adder</a:t>
            </a:r>
            <a:endParaRPr lang="en-US" altLang="ko-KR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1531225"/>
            <a:ext cx="5767070" cy="2227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30" y="4012314"/>
            <a:ext cx="7202170" cy="27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72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86B7-AA6E-4ECB-A2A1-2E1DFF8F95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605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Multi-bit Adder</a:t>
            </a:r>
            <a:endParaRPr lang="en-US" altLang="ko-KR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999414"/>
            <a:ext cx="8368030" cy="47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6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91A8-8FD4-4F65-A863-7E9DC9E4BCC0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79946" name="Group 74"/>
          <p:cNvGrpSpPr>
            <a:grpSpLocks/>
          </p:cNvGrpSpPr>
          <p:nvPr/>
        </p:nvGrpSpPr>
        <p:grpSpPr bwMode="auto">
          <a:xfrm>
            <a:off x="1689100" y="3117850"/>
            <a:ext cx="6089650" cy="3321050"/>
            <a:chOff x="1064" y="1732"/>
            <a:chExt cx="3836" cy="2092"/>
          </a:xfrm>
        </p:grpSpPr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720" y="3096"/>
              <a:ext cx="61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[3:0]</a:t>
              </a: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4664" y="3072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3136" y="3096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2144" y="1776"/>
              <a:ext cx="61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[7:4]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3152" y="1800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1664" y="1792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3152" y="2400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680" y="2384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1064" y="3104"/>
              <a:ext cx="45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five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2:1 mux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2792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2664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2520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2392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2248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2112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1976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7" name="Rectangle 25"/>
            <p:cNvSpPr>
              <a:spLocks noChangeArrowheads="1"/>
            </p:cNvSpPr>
            <p:nvPr/>
          </p:nvSpPr>
          <p:spPr bwMode="auto">
            <a:xfrm>
              <a:off x="1848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3416" y="2512"/>
              <a:ext cx="37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adder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low</a:t>
              </a:r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3416" y="1832"/>
              <a:ext cx="37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high</a:t>
              </a:r>
            </a:p>
          </p:txBody>
        </p:sp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1704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1576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902" name="Rectangle 30"/>
            <p:cNvSpPr>
              <a:spLocks noChangeArrowheads="1"/>
            </p:cNvSpPr>
            <p:nvPr/>
          </p:nvSpPr>
          <p:spPr bwMode="auto">
            <a:xfrm>
              <a:off x="3460" y="3028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3" name="Rectangle 31"/>
            <p:cNvSpPr>
              <a:spLocks noChangeArrowheads="1"/>
            </p:cNvSpPr>
            <p:nvPr/>
          </p:nvSpPr>
          <p:spPr bwMode="auto">
            <a:xfrm>
              <a:off x="2740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4" name="Rectangle 32"/>
            <p:cNvSpPr>
              <a:spLocks noChangeArrowheads="1"/>
            </p:cNvSpPr>
            <p:nvPr/>
          </p:nvSpPr>
          <p:spPr bwMode="auto">
            <a:xfrm>
              <a:off x="2452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5" name="Rectangle 33"/>
            <p:cNvSpPr>
              <a:spLocks noChangeArrowheads="1"/>
            </p:cNvSpPr>
            <p:nvPr/>
          </p:nvSpPr>
          <p:spPr bwMode="auto">
            <a:xfrm>
              <a:off x="2164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6" name="Rectangle 34"/>
            <p:cNvSpPr>
              <a:spLocks noChangeArrowheads="1"/>
            </p:cNvSpPr>
            <p:nvPr/>
          </p:nvSpPr>
          <p:spPr bwMode="auto">
            <a:xfrm>
              <a:off x="1876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7" name="Rectangle 35"/>
            <p:cNvSpPr>
              <a:spLocks noChangeArrowheads="1"/>
            </p:cNvSpPr>
            <p:nvPr/>
          </p:nvSpPr>
          <p:spPr bwMode="auto">
            <a:xfrm>
              <a:off x="1588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288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2592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>
              <a:off x="360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388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17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446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>
              <a:off x="23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201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172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 flipH="1">
              <a:off x="3020" y="324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 flipH="1">
              <a:off x="4604" y="3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9" name="Rectangle 47"/>
            <p:cNvSpPr>
              <a:spLocks noChangeArrowheads="1"/>
            </p:cNvSpPr>
            <p:nvPr/>
          </p:nvSpPr>
          <p:spPr bwMode="auto">
            <a:xfrm>
              <a:off x="1876" y="2380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2088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>
              <a:off x="2376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2664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2952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 flipH="1">
              <a:off x="3020" y="259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5" name="Rectangle 53"/>
            <p:cNvSpPr>
              <a:spLocks noChangeArrowheads="1"/>
            </p:cNvSpPr>
            <p:nvPr/>
          </p:nvSpPr>
          <p:spPr bwMode="auto">
            <a:xfrm>
              <a:off x="1876" y="1732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1944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232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520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808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 flipH="1">
              <a:off x="3020" y="194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1" name="Rectangle 59"/>
            <p:cNvSpPr>
              <a:spLocks noChangeArrowheads="1"/>
            </p:cNvSpPr>
            <p:nvPr/>
          </p:nvSpPr>
          <p:spPr bwMode="auto">
            <a:xfrm>
              <a:off x="2092" y="2452"/>
              <a:ext cx="64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2" name="Rectangle 60"/>
            <p:cNvSpPr>
              <a:spLocks noChangeArrowheads="1"/>
            </p:cNvSpPr>
            <p:nvPr/>
          </p:nvSpPr>
          <p:spPr bwMode="auto">
            <a:xfrm>
              <a:off x="2128" y="2432"/>
              <a:ext cx="61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[7:4]</a:t>
              </a:r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1800" y="2596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1656" y="1948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 flipH="1">
              <a:off x="1652" y="194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 flipH="1">
              <a:off x="1796" y="259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7" name="Rectangle 65"/>
            <p:cNvSpPr>
              <a:spLocks noChangeArrowheads="1"/>
            </p:cNvSpPr>
            <p:nvPr/>
          </p:nvSpPr>
          <p:spPr bwMode="auto">
            <a:xfrm>
              <a:off x="1528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9938" name="Rectangle 66"/>
            <p:cNvSpPr>
              <a:spLocks noChangeArrowheads="1"/>
            </p:cNvSpPr>
            <p:nvPr/>
          </p:nvSpPr>
          <p:spPr bwMode="auto">
            <a:xfrm>
              <a:off x="1824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S7</a:t>
              </a:r>
            </a:p>
          </p:txBody>
        </p:sp>
        <p:sp>
          <p:nvSpPr>
            <p:cNvPr id="79939" name="Rectangle 67"/>
            <p:cNvSpPr>
              <a:spLocks noChangeArrowheads="1"/>
            </p:cNvSpPr>
            <p:nvPr/>
          </p:nvSpPr>
          <p:spPr bwMode="auto">
            <a:xfrm>
              <a:off x="2112" y="3624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S6</a:t>
              </a:r>
            </a:p>
          </p:txBody>
        </p:sp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2400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S5</a:t>
              </a:r>
            </a:p>
          </p:txBody>
        </p:sp>
        <p:sp>
          <p:nvSpPr>
            <p:cNvPr id="79941" name="Rectangle 69"/>
            <p:cNvSpPr>
              <a:spLocks noChangeArrowheads="1"/>
            </p:cNvSpPr>
            <p:nvPr/>
          </p:nvSpPr>
          <p:spPr bwMode="auto">
            <a:xfrm>
              <a:off x="2680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</a:t>
              </a:r>
            </a:p>
          </p:txBody>
        </p:sp>
        <p:sp>
          <p:nvSpPr>
            <p:cNvPr id="79942" name="Rectangle 70"/>
            <p:cNvSpPr>
              <a:spLocks noChangeArrowheads="1"/>
            </p:cNvSpPr>
            <p:nvPr/>
          </p:nvSpPr>
          <p:spPr bwMode="auto">
            <a:xfrm>
              <a:off x="3408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</a:t>
              </a:r>
            </a:p>
          </p:txBody>
        </p:sp>
        <p:sp>
          <p:nvSpPr>
            <p:cNvPr id="79943" name="Rectangle 71"/>
            <p:cNvSpPr>
              <a:spLocks noChangeArrowheads="1"/>
            </p:cNvSpPr>
            <p:nvPr/>
          </p:nvSpPr>
          <p:spPr bwMode="auto">
            <a:xfrm>
              <a:off x="3696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79944" name="Rectangle 72"/>
            <p:cNvSpPr>
              <a:spLocks noChangeArrowheads="1"/>
            </p:cNvSpPr>
            <p:nvPr/>
          </p:nvSpPr>
          <p:spPr bwMode="auto">
            <a:xfrm>
              <a:off x="3984" y="3624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79945" name="Rectangle 73"/>
            <p:cNvSpPr>
              <a:spLocks noChangeArrowheads="1"/>
            </p:cNvSpPr>
            <p:nvPr/>
          </p:nvSpPr>
          <p:spPr bwMode="auto">
            <a:xfrm>
              <a:off x="4264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</p:grpSp>
      <p:sp>
        <p:nvSpPr>
          <p:cNvPr id="79947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Carry-Select </a:t>
            </a:r>
            <a:r>
              <a:rPr lang="en-US" altLang="ko-KR" dirty="0">
                <a:ea typeface="굴림" pitchFamily="50" charset="-127"/>
              </a:rPr>
              <a:t>A</a:t>
            </a:r>
            <a:r>
              <a:rPr lang="en-US" altLang="ko-KR" dirty="0" smtClean="0">
                <a:ea typeface="굴림" pitchFamily="50" charset="-127"/>
              </a:rPr>
              <a:t>dder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9948" name="Rectangle 7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Redundant hardware to make carry calculation go faster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compute two high-order sums in parallel while waiting for carry-in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one assuming carry-in is 0 and another assuming carry-in is 1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select correct result once carry-in is finally computed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BD56-BA3E-4103-A5F2-0F8926D1581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352800" y="5473700"/>
            <a:ext cx="2946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two alternative forms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a 2:1 Mux truth table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362200" y="4686300"/>
            <a:ext cx="1879600" cy="78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r" eaLnBrk="0" hangingPunct="0">
              <a:lnSpc>
                <a:spcPts val="2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functional form</a:t>
            </a:r>
          </a:p>
          <a:p>
            <a:pPr algn="r" eaLnBrk="0" hangingPunct="0">
              <a:lnSpc>
                <a:spcPts val="2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logical form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4343400" y="4191000"/>
            <a:ext cx="457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4343400" y="4419600"/>
            <a:ext cx="1981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4349750" y="3282950"/>
            <a:ext cx="920750" cy="869950"/>
            <a:chOff x="2740" y="2068"/>
            <a:chExt cx="580" cy="548"/>
          </a:xfrm>
        </p:grpSpPr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2776" y="2072"/>
              <a:ext cx="544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2992" y="2068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2740" y="224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6477000" y="3125788"/>
            <a:ext cx="1822450" cy="2605087"/>
            <a:chOff x="3956" y="2008"/>
            <a:chExt cx="1148" cy="1640"/>
          </a:xfrm>
        </p:grpSpPr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4000" y="2008"/>
              <a:ext cx="1104" cy="1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91440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A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</a:t>
              </a:r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4792" y="2068"/>
              <a:ext cx="0" cy="1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91440" anchor="ctr"/>
            <a:lstStyle/>
            <a:p>
              <a:endParaRPr lang="ko-KR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flipH="1">
              <a:off x="3956" y="2256"/>
              <a:ext cx="1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91440" anchor="ctr"/>
            <a:lstStyle/>
            <a:p>
              <a:endParaRPr lang="ko-KR" altLang="en-US"/>
            </a:p>
          </p:txBody>
        </p:sp>
      </p:grp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054100" y="3644900"/>
            <a:ext cx="18034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 = A' I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+ A I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67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Multiplexers/selectors</a:t>
            </a:r>
          </a:p>
        </p:txBody>
      </p:sp>
      <p:sp>
        <p:nvSpPr>
          <p:cNvPr id="67604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Multiplexers/selectors: general concept</a:t>
            </a:r>
          </a:p>
          <a:p>
            <a:pPr lvl="1"/>
            <a:r>
              <a:rPr lang="en-US" altLang="ko-KR">
                <a:ea typeface="굴림" charset="-127"/>
              </a:rPr>
              <a:t>2</a:t>
            </a:r>
            <a:r>
              <a:rPr lang="en-US" altLang="ko-KR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data inputs, n control inputs (called "selects"), 1 output</a:t>
            </a:r>
          </a:p>
          <a:p>
            <a:pPr lvl="1"/>
            <a:r>
              <a:rPr lang="en-US" altLang="ko-KR">
                <a:ea typeface="굴림" charset="-127"/>
              </a:rPr>
              <a:t>used to connect 2</a:t>
            </a:r>
            <a:r>
              <a:rPr lang="en-US" altLang="ko-KR" baseline="30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 points to a single point</a:t>
            </a:r>
          </a:p>
          <a:p>
            <a:pPr lvl="1"/>
            <a:r>
              <a:rPr lang="en-US" altLang="ko-KR">
                <a:ea typeface="굴림" charset="-127"/>
              </a:rPr>
              <a:t>control signal pattern forms binary index of input connected to output</a:t>
            </a:r>
          </a:p>
        </p:txBody>
      </p:sp>
    </p:spTree>
    <p:extLst>
      <p:ext uri="{BB962C8B-B14F-4D97-AF65-F5344CB8AC3E}">
        <p14:creationId xmlns:p14="http://schemas.microsoft.com/office/powerpoint/2010/main" val="2621057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43F-88C0-4CFF-8A37-08022E6EA4B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055938" y="3421063"/>
            <a:ext cx="685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2843371" y="2724150"/>
            <a:ext cx="2362200" cy="1384300"/>
            <a:chOff x="648" y="2984"/>
            <a:chExt cx="1488" cy="872"/>
          </a:xfrm>
        </p:grpSpPr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648" y="2984"/>
              <a:ext cx="192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I1</a:t>
              </a:r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796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796" y="33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1012" y="3172"/>
              <a:ext cx="57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 flipV="1">
              <a:off x="1296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4" name="Rectangle 42"/>
            <p:cNvSpPr>
              <a:spLocks noChangeArrowheads="1"/>
            </p:cNvSpPr>
            <p:nvPr/>
          </p:nvSpPr>
          <p:spPr bwMode="auto">
            <a:xfrm>
              <a:off x="1256" y="3472"/>
              <a:ext cx="344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9675" name="Rectangle 43"/>
            <p:cNvSpPr>
              <a:spLocks noChangeArrowheads="1"/>
            </p:cNvSpPr>
            <p:nvPr/>
          </p:nvSpPr>
          <p:spPr bwMode="auto">
            <a:xfrm>
              <a:off x="1144" y="2992"/>
              <a:ext cx="336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74320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2:1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</a:t>
              </a:r>
            </a:p>
          </p:txBody>
        </p:sp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1784" y="3072"/>
              <a:ext cx="352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1588" y="33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sp>
        <p:nvSpPr>
          <p:cNvPr id="6968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Multiplexers/selectors (cont'd)</a:t>
            </a:r>
          </a:p>
        </p:txBody>
      </p:sp>
      <p:sp>
        <p:nvSpPr>
          <p:cNvPr id="6968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819150" y="1760538"/>
            <a:ext cx="8343900" cy="45894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2:1 mux:	Z = A'I</a:t>
            </a:r>
            <a:r>
              <a:rPr lang="en-US" altLang="ko-KR" baseline="-25000" dirty="0">
                <a:ea typeface="굴림" charset="-127"/>
              </a:rPr>
              <a:t>0</a:t>
            </a:r>
            <a:r>
              <a:rPr lang="en-US" altLang="ko-KR" dirty="0">
                <a:ea typeface="굴림" charset="-127"/>
              </a:rPr>
              <a:t> + </a:t>
            </a:r>
            <a:r>
              <a:rPr lang="en-US" altLang="ko-KR" dirty="0" smtClean="0">
                <a:ea typeface="굴림" charset="-127"/>
              </a:rPr>
              <a:t>AI</a:t>
            </a:r>
            <a:r>
              <a:rPr lang="en-US" altLang="ko-KR" baseline="-25000" dirty="0" smtClean="0">
                <a:ea typeface="굴림" charset="-127"/>
              </a:rPr>
              <a:t>1</a:t>
            </a:r>
          </a:p>
          <a:p>
            <a:pPr marL="349250" lvl="1" indent="0">
              <a:buNone/>
            </a:pP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010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2FB5-BF45-4855-B3F2-66145533F01D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7168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866900"/>
            <a:ext cx="2159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71685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5100" y="1866900"/>
            <a:ext cx="22225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1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Gate level implementation of muxes</a:t>
            </a:r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343900" cy="175101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2:1 mux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988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3265</TotalTime>
  <Pages>43</Pages>
  <Words>241</Words>
  <Application>Microsoft Office PowerPoint</Application>
  <PresentationFormat>사용자 지정</PresentationFormat>
  <Paragraphs>74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Edge</vt:lpstr>
      <vt:lpstr>Circuits for binary addition</vt:lpstr>
      <vt:lpstr>Full Adder &amp; 2-Bit Adder</vt:lpstr>
      <vt:lpstr>Multi-bit Adder</vt:lpstr>
      <vt:lpstr>Carry-Select Adder</vt:lpstr>
      <vt:lpstr>Multiplexers/selectors</vt:lpstr>
      <vt:lpstr>Multiplexers/selectors (cont'd)</vt:lpstr>
      <vt:lpstr>Gate level implementation of muxes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Examples</dc:title>
  <dc:creator>Gaetano Borriello</dc:creator>
  <cp:lastModifiedBy>jihong</cp:lastModifiedBy>
  <cp:revision>41</cp:revision>
  <cp:lastPrinted>2000-04-21T18:43:25Z</cp:lastPrinted>
  <dcterms:created xsi:type="dcterms:W3CDTF">1997-03-21T11:47:20Z</dcterms:created>
  <dcterms:modified xsi:type="dcterms:W3CDTF">2017-09-02T09:54:49Z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