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91" r:id="rId2"/>
  </p:sldMasterIdLst>
  <p:notesMasterIdLst>
    <p:notesMasterId r:id="rId70"/>
  </p:notesMasterIdLst>
  <p:handoutMasterIdLst>
    <p:handoutMasterId r:id="rId71"/>
  </p:handoutMasterIdLst>
  <p:sldIdLst>
    <p:sldId id="379" r:id="rId3"/>
    <p:sldId id="256" r:id="rId4"/>
    <p:sldId id="257" r:id="rId5"/>
    <p:sldId id="258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323" r:id="rId21"/>
    <p:sldId id="267" r:id="rId22"/>
    <p:sldId id="361" r:id="rId23"/>
    <p:sldId id="268" r:id="rId24"/>
    <p:sldId id="324" r:id="rId25"/>
    <p:sldId id="270" r:id="rId26"/>
    <p:sldId id="359" r:id="rId27"/>
    <p:sldId id="360" r:id="rId28"/>
    <p:sldId id="271" r:id="rId29"/>
    <p:sldId id="272" r:id="rId30"/>
    <p:sldId id="273" r:id="rId31"/>
    <p:sldId id="274" r:id="rId32"/>
    <p:sldId id="275" r:id="rId33"/>
    <p:sldId id="276" r:id="rId34"/>
    <p:sldId id="380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381" r:id="rId51"/>
    <p:sldId id="292" r:id="rId52"/>
    <p:sldId id="365" r:id="rId53"/>
    <p:sldId id="366" r:id="rId54"/>
    <p:sldId id="386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82" r:id="rId67"/>
    <p:sldId id="383" r:id="rId68"/>
    <p:sldId id="322" r:id="rId69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6" y="72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60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117" tIns="47215" rIns="96117" bIns="47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0"/>
            <a:r>
              <a:rPr lang="en-US" altLang="ko-KR" noProof="0"/>
              <a:t>Second level</a:t>
            </a:r>
          </a:p>
          <a:p>
            <a:pPr lvl="0"/>
            <a:r>
              <a:rPr lang="en-US" altLang="ko-KR" noProof="0"/>
              <a:t>Third level</a:t>
            </a:r>
          </a:p>
          <a:p>
            <a:pPr lvl="0"/>
            <a:r>
              <a:rPr lang="en-US" altLang="ko-KR" noProof="0"/>
              <a:t>Fourth level</a:t>
            </a:r>
          </a:p>
          <a:p>
            <a:pPr lvl="0"/>
            <a:r>
              <a:rPr lang="en-US" altLang="ko-KR" noProof="0"/>
              <a:t>Fifth level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10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00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657225"/>
            <a:ext cx="4799012" cy="3597275"/>
          </a:xfrm>
        </p:spPr>
      </p:sp>
    </p:spTree>
    <p:extLst>
      <p:ext uri="{BB962C8B-B14F-4D97-AF65-F5344CB8AC3E}">
        <p14:creationId xmlns:p14="http://schemas.microsoft.com/office/powerpoint/2010/main" val="366105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657225"/>
            <a:ext cx="4799012" cy="3597275"/>
          </a:xfrm>
        </p:spPr>
      </p:sp>
    </p:spTree>
    <p:extLst>
      <p:ext uri="{BB962C8B-B14F-4D97-AF65-F5344CB8AC3E}">
        <p14:creationId xmlns:p14="http://schemas.microsoft.com/office/powerpoint/2010/main" val="43772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2862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17280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0044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2786705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8544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91177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6208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6675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4066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6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2584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89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50675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982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88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33473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38491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416769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3261550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65551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89757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2641247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115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57825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70248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95048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55772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43860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8844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3867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73738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20348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0166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16721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0584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248549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43982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7466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461143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4619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59200" y="9320213"/>
            <a:ext cx="2895600" cy="482600"/>
          </a:xfrm>
          <a:prstGeom prst="rect">
            <a:avLst/>
          </a:prstGeom>
          <a:noFill/>
        </p:spPr>
        <p:txBody>
          <a:bodyPr/>
          <a:lstStyle/>
          <a:p>
            <a:fld id="{6BAB7771-94E5-47B5-91F2-858DFD3FABEA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673100"/>
            <a:ext cx="4795838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29572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32892543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3010152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7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92202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9992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35805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412038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3481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4294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66269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6136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59200" y="9320213"/>
            <a:ext cx="2895600" cy="482600"/>
          </a:xfrm>
          <a:prstGeom prst="rect">
            <a:avLst/>
          </a:prstGeom>
          <a:noFill/>
        </p:spPr>
        <p:txBody>
          <a:bodyPr/>
          <a:lstStyle/>
          <a:p>
            <a:fld id="{1C65B3AD-8D65-4F4D-B1F6-D55E93C4D965}" type="slidenum">
              <a:rPr lang="en-US" altLang="ko-KR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673100"/>
            <a:ext cx="4795838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3620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98241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697464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16821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1482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184" y="9119738"/>
            <a:ext cx="3170270" cy="479904"/>
          </a:xfrm>
          <a:prstGeom prst="rect">
            <a:avLst/>
          </a:prstGeom>
          <a:ln/>
        </p:spPr>
        <p:txBody>
          <a:bodyPr/>
          <a:lstStyle/>
          <a:p>
            <a:fld id="{3F247A4F-03AD-46FB-B309-C5C8429FAAE2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660400"/>
            <a:ext cx="4708525" cy="35274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577778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184" y="9119738"/>
            <a:ext cx="3170270" cy="479904"/>
          </a:xfrm>
          <a:prstGeom prst="rect">
            <a:avLst/>
          </a:prstGeom>
          <a:ln/>
        </p:spPr>
        <p:txBody>
          <a:bodyPr/>
          <a:lstStyle/>
          <a:p>
            <a:fld id="{186BA22F-4F16-413A-AB31-0080D99A15AE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660400"/>
            <a:ext cx="4708525" cy="35274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60244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6148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657225"/>
            <a:ext cx="4799012" cy="3597275"/>
          </a:xfrm>
        </p:spPr>
      </p:sp>
    </p:spTree>
    <p:extLst>
      <p:ext uri="{BB962C8B-B14F-4D97-AF65-F5344CB8AC3E}">
        <p14:creationId xmlns:p14="http://schemas.microsoft.com/office/powerpoint/2010/main" val="199859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657225"/>
            <a:ext cx="4799012" cy="3597275"/>
          </a:xfrm>
        </p:spPr>
      </p:sp>
    </p:spTree>
    <p:extLst>
      <p:ext uri="{BB962C8B-B14F-4D97-AF65-F5344CB8AC3E}">
        <p14:creationId xmlns:p14="http://schemas.microsoft.com/office/powerpoint/2010/main" val="367317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657225"/>
            <a:ext cx="4799012" cy="3597275"/>
          </a:xfrm>
        </p:spPr>
      </p:sp>
    </p:spTree>
    <p:extLst>
      <p:ext uri="{BB962C8B-B14F-4D97-AF65-F5344CB8AC3E}">
        <p14:creationId xmlns:p14="http://schemas.microsoft.com/office/powerpoint/2010/main" val="400658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0DB9EF-45D5-4D63-BF4A-E005C792C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DF3A-384E-48CA-848F-6C4ED9850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05E2-1B3B-4B24-BDE4-66E642BBB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325" y="2158042"/>
            <a:ext cx="6214843" cy="634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90650" y="3936577"/>
            <a:ext cx="6489700" cy="17753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63144" indent="0" algn="ctr">
              <a:buNone/>
              <a:defRPr/>
            </a:lvl2pPr>
            <a:lvl3pPr marL="926287" indent="0" algn="ctr">
              <a:buNone/>
              <a:defRPr/>
            </a:lvl3pPr>
            <a:lvl4pPr marL="1389431" indent="0" algn="ctr">
              <a:buNone/>
              <a:defRPr/>
            </a:lvl4pPr>
            <a:lvl5pPr marL="1852574" indent="0" algn="ctr">
              <a:buNone/>
              <a:defRPr/>
            </a:lvl5pPr>
            <a:lvl6pPr marL="2315718" indent="0" algn="ctr">
              <a:buNone/>
              <a:defRPr/>
            </a:lvl6pPr>
            <a:lvl7pPr marL="2778862" indent="0" algn="ctr">
              <a:buNone/>
              <a:defRPr/>
            </a:lvl7pPr>
            <a:lvl8pPr marL="3242005" indent="0" algn="ctr">
              <a:buNone/>
              <a:defRPr/>
            </a:lvl8pPr>
            <a:lvl9pPr marL="3705149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3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336" y="192970"/>
            <a:ext cx="6214843" cy="634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550" y="1620944"/>
            <a:ext cx="8343900" cy="458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345" y="4464027"/>
            <a:ext cx="5658600" cy="581313"/>
          </a:xfrm>
        </p:spPr>
        <p:txBody>
          <a:bodyPr/>
          <a:lstStyle>
            <a:lvl1pPr algn="l">
              <a:defRPr sz="405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2345" y="2944393"/>
            <a:ext cx="7880350" cy="15196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26"/>
            </a:lvl1pPr>
            <a:lvl2pPr marL="463144" indent="0">
              <a:buNone/>
              <a:defRPr sz="1823"/>
            </a:lvl2pPr>
            <a:lvl3pPr marL="926287" indent="0">
              <a:buNone/>
              <a:defRPr sz="1621"/>
            </a:lvl3pPr>
            <a:lvl4pPr marL="1389431" indent="0">
              <a:buNone/>
              <a:defRPr sz="1418"/>
            </a:lvl4pPr>
            <a:lvl5pPr marL="1852574" indent="0">
              <a:buNone/>
              <a:defRPr sz="1418"/>
            </a:lvl5pPr>
            <a:lvl6pPr marL="2315718" indent="0">
              <a:buNone/>
              <a:defRPr sz="1418"/>
            </a:lvl6pPr>
            <a:lvl7pPr marL="2778862" indent="0">
              <a:buNone/>
              <a:defRPr sz="1418"/>
            </a:lvl7pPr>
            <a:lvl8pPr marL="3242005" indent="0">
              <a:buNone/>
              <a:defRPr sz="1418"/>
            </a:lvl8pPr>
            <a:lvl9pPr marL="3705149" indent="0">
              <a:buNone/>
              <a:defRPr sz="14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8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336" y="192970"/>
            <a:ext cx="6214843" cy="634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944"/>
            <a:ext cx="4094692" cy="4584633"/>
          </a:xfrm>
          <a:prstGeom prst="rect">
            <a:avLst/>
          </a:prstGeom>
        </p:spPr>
        <p:txBody>
          <a:bodyPr/>
          <a:lstStyle>
            <a:lvl1pPr>
              <a:defRPr sz="2836"/>
            </a:lvl1pPr>
            <a:lvl2pPr>
              <a:defRPr sz="2431"/>
            </a:lvl2pPr>
            <a:lvl3pPr>
              <a:defRPr sz="2026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2758" y="1620944"/>
            <a:ext cx="4094692" cy="4584633"/>
          </a:xfrm>
          <a:prstGeom prst="rect">
            <a:avLst/>
          </a:prstGeom>
        </p:spPr>
        <p:txBody>
          <a:bodyPr/>
          <a:lstStyle>
            <a:lvl1pPr>
              <a:defRPr sz="2836"/>
            </a:lvl1pPr>
            <a:lvl2pPr>
              <a:defRPr sz="2431"/>
            </a:lvl2pPr>
            <a:lvl3pPr>
              <a:defRPr sz="2026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3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8198"/>
            <a:ext cx="6214843" cy="6342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013"/>
            <a:ext cx="4096302" cy="6480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31" b="1"/>
            </a:lvl1pPr>
            <a:lvl2pPr marL="463144" indent="0">
              <a:buNone/>
              <a:defRPr sz="2026" b="1"/>
            </a:lvl2pPr>
            <a:lvl3pPr marL="926287" indent="0">
              <a:buNone/>
              <a:defRPr sz="1823" b="1"/>
            </a:lvl3pPr>
            <a:lvl4pPr marL="1389431" indent="0">
              <a:buNone/>
              <a:defRPr sz="1621" b="1"/>
            </a:lvl4pPr>
            <a:lvl5pPr marL="1852574" indent="0">
              <a:buNone/>
              <a:defRPr sz="1621" b="1"/>
            </a:lvl5pPr>
            <a:lvl6pPr marL="2315718" indent="0">
              <a:buNone/>
              <a:defRPr sz="1621" b="1"/>
            </a:lvl6pPr>
            <a:lvl7pPr marL="2778862" indent="0">
              <a:buNone/>
              <a:defRPr sz="1621" b="1"/>
            </a:lvl7pPr>
            <a:lvl8pPr marL="3242005" indent="0">
              <a:buNone/>
              <a:defRPr sz="1621" b="1"/>
            </a:lvl8pPr>
            <a:lvl9pPr marL="3705149" indent="0">
              <a:buNone/>
              <a:defRPr sz="162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068"/>
            <a:ext cx="4096302" cy="4002508"/>
          </a:xfrm>
          <a:prstGeom prst="rect">
            <a:avLst/>
          </a:prstGeom>
        </p:spPr>
        <p:txBody>
          <a:bodyPr/>
          <a:lstStyle>
            <a:lvl1pPr>
              <a:defRPr sz="2431"/>
            </a:lvl1pPr>
            <a:lvl2pPr>
              <a:defRPr sz="2026"/>
            </a:lvl2pPr>
            <a:lvl3pPr>
              <a:defRPr sz="1823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09540" y="1555013"/>
            <a:ext cx="4097911" cy="6480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31" b="1"/>
            </a:lvl1pPr>
            <a:lvl2pPr marL="463144" indent="0">
              <a:buNone/>
              <a:defRPr sz="2026" b="1"/>
            </a:lvl2pPr>
            <a:lvl3pPr marL="926287" indent="0">
              <a:buNone/>
              <a:defRPr sz="1823" b="1"/>
            </a:lvl3pPr>
            <a:lvl4pPr marL="1389431" indent="0">
              <a:buNone/>
              <a:defRPr sz="1621" b="1"/>
            </a:lvl4pPr>
            <a:lvl5pPr marL="1852574" indent="0">
              <a:buNone/>
              <a:defRPr sz="1621" b="1"/>
            </a:lvl5pPr>
            <a:lvl6pPr marL="2315718" indent="0">
              <a:buNone/>
              <a:defRPr sz="1621" b="1"/>
            </a:lvl6pPr>
            <a:lvl7pPr marL="2778862" indent="0">
              <a:buNone/>
              <a:defRPr sz="1621" b="1"/>
            </a:lvl7pPr>
            <a:lvl8pPr marL="3242005" indent="0">
              <a:buNone/>
              <a:defRPr sz="1621" b="1"/>
            </a:lvl8pPr>
            <a:lvl9pPr marL="3705149" indent="0">
              <a:buNone/>
              <a:defRPr sz="162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09540" y="2203068"/>
            <a:ext cx="4097911" cy="4002508"/>
          </a:xfrm>
          <a:prstGeom prst="rect">
            <a:avLst/>
          </a:prstGeom>
        </p:spPr>
        <p:txBody>
          <a:bodyPr/>
          <a:lstStyle>
            <a:lvl1pPr>
              <a:defRPr sz="2431"/>
            </a:lvl1pPr>
            <a:lvl2pPr>
              <a:defRPr sz="2026"/>
            </a:lvl2pPr>
            <a:lvl3pPr>
              <a:defRPr sz="1823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9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336" y="192970"/>
            <a:ext cx="6214843" cy="634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2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1" y="1137398"/>
            <a:ext cx="2893421" cy="316305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703" y="276590"/>
            <a:ext cx="5182747" cy="5928987"/>
          </a:xfrm>
          <a:prstGeom prst="rect">
            <a:avLst/>
          </a:prstGeom>
        </p:spPr>
        <p:txBody>
          <a:bodyPr/>
          <a:lstStyle>
            <a:lvl1pPr>
              <a:defRPr sz="3242"/>
            </a:lvl1pPr>
            <a:lvl2pPr>
              <a:defRPr sz="2836"/>
            </a:lvl2pPr>
            <a:lvl3pPr>
              <a:defRPr sz="243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1" y="1453704"/>
            <a:ext cx="3050095" cy="47518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8"/>
            </a:lvl1pPr>
            <a:lvl2pPr marL="463144" indent="0">
              <a:buNone/>
              <a:defRPr sz="1216"/>
            </a:lvl2pPr>
            <a:lvl3pPr marL="926287" indent="0">
              <a:buNone/>
              <a:defRPr sz="1013"/>
            </a:lvl3pPr>
            <a:lvl4pPr marL="1389431" indent="0">
              <a:buNone/>
              <a:defRPr sz="912"/>
            </a:lvl4pPr>
            <a:lvl5pPr marL="1852574" indent="0">
              <a:buNone/>
              <a:defRPr sz="912"/>
            </a:lvl5pPr>
            <a:lvl6pPr marL="2315718" indent="0">
              <a:buNone/>
              <a:defRPr sz="912"/>
            </a:lvl6pPr>
            <a:lvl7pPr marL="2778862" indent="0">
              <a:buNone/>
              <a:defRPr sz="912"/>
            </a:lvl7pPr>
            <a:lvl8pPr marL="3242005" indent="0">
              <a:buNone/>
              <a:defRPr sz="912"/>
            </a:lvl8pPr>
            <a:lvl9pPr marL="3705149" indent="0">
              <a:buNone/>
              <a:defRPr sz="91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5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F4A39-6E7E-4660-A211-FBBD470A94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181" y="5120610"/>
            <a:ext cx="2893421" cy="316305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181" y="620718"/>
            <a:ext cx="5562600" cy="4168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2"/>
            </a:lvl1pPr>
            <a:lvl2pPr marL="463144" indent="0">
              <a:buNone/>
              <a:defRPr sz="2836"/>
            </a:lvl2pPr>
            <a:lvl3pPr marL="926287" indent="0">
              <a:buNone/>
              <a:defRPr sz="2431"/>
            </a:lvl3pPr>
            <a:lvl4pPr marL="1389431" indent="0">
              <a:buNone/>
              <a:defRPr sz="2026"/>
            </a:lvl4pPr>
            <a:lvl5pPr marL="1852574" indent="0">
              <a:buNone/>
              <a:defRPr sz="2026"/>
            </a:lvl5pPr>
            <a:lvl6pPr marL="2315718" indent="0">
              <a:buNone/>
              <a:defRPr sz="2026"/>
            </a:lvl6pPr>
            <a:lvl7pPr marL="2778862" indent="0">
              <a:buNone/>
              <a:defRPr sz="2026"/>
            </a:lvl7pPr>
            <a:lvl8pPr marL="3242005" indent="0">
              <a:buNone/>
              <a:defRPr sz="2026"/>
            </a:lvl8pPr>
            <a:lvl9pPr marL="3705149" indent="0">
              <a:buNone/>
              <a:defRPr sz="2026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181" y="5436915"/>
            <a:ext cx="5562600" cy="8152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8"/>
            </a:lvl1pPr>
            <a:lvl2pPr marL="463144" indent="0">
              <a:buNone/>
              <a:defRPr sz="1216"/>
            </a:lvl2pPr>
            <a:lvl3pPr marL="926287" indent="0">
              <a:buNone/>
              <a:defRPr sz="1013"/>
            </a:lvl3pPr>
            <a:lvl4pPr marL="1389431" indent="0">
              <a:buNone/>
              <a:defRPr sz="912"/>
            </a:lvl4pPr>
            <a:lvl5pPr marL="1852574" indent="0">
              <a:buNone/>
              <a:defRPr sz="912"/>
            </a:lvl5pPr>
            <a:lvl6pPr marL="2315718" indent="0">
              <a:buNone/>
              <a:defRPr sz="912"/>
            </a:lvl6pPr>
            <a:lvl7pPr marL="2778862" indent="0">
              <a:buNone/>
              <a:defRPr sz="912"/>
            </a:lvl7pPr>
            <a:lvl8pPr marL="3242005" indent="0">
              <a:buNone/>
              <a:defRPr sz="912"/>
            </a:lvl8pPr>
            <a:lvl9pPr marL="3705149" indent="0">
              <a:buNone/>
              <a:defRPr sz="91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70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336" y="192970"/>
            <a:ext cx="6214843" cy="634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1620944"/>
            <a:ext cx="8343900" cy="45846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5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96230" y="192970"/>
            <a:ext cx="711220" cy="6137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192970"/>
            <a:ext cx="6103408" cy="60126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FCE3-2559-4730-892C-8EECF8D63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A9E0B-967E-48D1-9961-71BDCD6C2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416-408D-4AF9-88F2-31FBAE817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E41D2-5C7E-4730-8AF4-F56A8F1C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491E-702D-4362-85C6-8B58ABCAC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B19AA-13CD-4001-9047-F5A6448A1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D7809-EA7B-4A5A-8659-2E0DED877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478588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49538" y="6483350"/>
            <a:ext cx="3957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478588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BC1C8D99-7B5A-49B6-9FDF-E7E55C237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271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357313" indent="-319088" algn="l" defTabSz="9271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336" y="192970"/>
            <a:ext cx="1303242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483773"/>
            <a:ext cx="1931458" cy="46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269" tIns="46635" rIns="93269" bIns="46635" anchor="ctr"/>
          <a:lstStyle/>
          <a:p>
            <a:pPr eaLnBrk="0" hangingPunct="0">
              <a:defRPr/>
            </a:pPr>
            <a:r>
              <a:rPr kumimoji="1" lang="ko-KR" altLang="en-US" sz="1013" b="1" baseline="0" dirty="0">
                <a:solidFill>
                  <a:srgbClr val="000000"/>
                </a:solidFill>
                <a:ea typeface="굴림" pitchFamily="50" charset="-127"/>
              </a:rPr>
              <a:t>      </a:t>
            </a:r>
            <a:r>
              <a:rPr kumimoji="1" lang="en-US" altLang="ko-KR" sz="1013" b="1" dirty="0">
                <a:solidFill>
                  <a:srgbClr val="000000"/>
                </a:solidFill>
                <a:ea typeface="굴림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kumimoji="1" lang="en-US" altLang="ko-KR" sz="1013" b="1" baseline="0" dirty="0">
                <a:solidFill>
                  <a:srgbClr val="000000"/>
                </a:solidFill>
                <a:ea typeface="굴림" pitchFamily="50" charset="-127"/>
              </a:rPr>
              <a:t>                   Switch.</a:t>
            </a:r>
            <a:fld id="{DCD80D56-C555-409F-AE23-771FAB19A265}" type="slidenum">
              <a:rPr kumimoji="1" lang="en-US" altLang="ko-KR" sz="1013" b="1" smtClean="0">
                <a:solidFill>
                  <a:srgbClr val="000000"/>
                </a:solidFill>
                <a:ea typeface="굴림" pitchFamily="50" charset="-127"/>
              </a:rPr>
              <a:pPr eaLnBrk="0" hangingPunct="0">
                <a:defRPr/>
              </a:pPr>
              <a:t>‹#›</a:t>
            </a:fld>
            <a:endParaRPr kumimoji="1" lang="en-US" altLang="ko-KR" sz="1418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7592" y="6329398"/>
            <a:ext cx="2935817" cy="46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18" b="0">
                <a:latin typeface="Arial" charset="0"/>
              </a:defRPr>
            </a:lvl1pPr>
          </a:lstStyle>
          <a:p>
            <a:pPr algn="ctr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57" b="1" u="sng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57" b="1" u="sng">
          <a:solidFill>
            <a:schemeClr val="hlink"/>
          </a:solidFill>
          <a:latin typeface="Arial" charset="0"/>
          <a:ea typeface="돋움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57" b="1" u="sng">
          <a:solidFill>
            <a:schemeClr val="hlink"/>
          </a:solidFill>
          <a:latin typeface="Arial" charset="0"/>
          <a:ea typeface="돋움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57" b="1" u="sng">
          <a:solidFill>
            <a:schemeClr val="hlink"/>
          </a:solidFill>
          <a:latin typeface="Arial" charset="0"/>
          <a:ea typeface="돋움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57" b="1" u="sng">
          <a:solidFill>
            <a:schemeClr val="hlink"/>
          </a:solidFill>
          <a:latin typeface="Arial" charset="0"/>
          <a:ea typeface="돋움" pitchFamily="50" charset="-127"/>
        </a:defRPr>
      </a:lvl5pPr>
      <a:lvl6pPr marL="46314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6pPr>
      <a:lvl7pPr marL="92628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7pPr>
      <a:lvl8pPr marL="1389431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8pPr>
      <a:lvl9pPr marL="185257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9pPr>
    </p:titleStyle>
    <p:bodyStyle>
      <a:lvl1pPr marL="289465" indent="-28946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31" b="1">
          <a:solidFill>
            <a:schemeClr val="tx1"/>
          </a:solidFill>
          <a:latin typeface="+mn-lt"/>
          <a:ea typeface="+mn-ea"/>
          <a:cs typeface="+mn-cs"/>
        </a:defRPr>
      </a:lvl1pPr>
      <a:lvl2pPr marL="694715" indent="-231572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2836" b="1">
          <a:solidFill>
            <a:schemeClr val="tx1"/>
          </a:solidFill>
          <a:latin typeface="+mn-lt"/>
          <a:ea typeface="+mn-ea"/>
        </a:defRPr>
      </a:lvl2pPr>
      <a:lvl3pPr marL="1157859" indent="-231572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sz="2431" b="1">
          <a:solidFill>
            <a:schemeClr val="tx1"/>
          </a:solidFill>
          <a:latin typeface="+mn-lt"/>
          <a:ea typeface="+mn-ea"/>
        </a:defRPr>
      </a:lvl3pPr>
      <a:lvl4pPr marL="1563110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18" b="1">
          <a:solidFill>
            <a:schemeClr val="tx1"/>
          </a:solidFill>
          <a:latin typeface="+mn-lt"/>
          <a:ea typeface="+mn-ea"/>
        </a:defRPr>
      </a:lvl4pPr>
      <a:lvl5pPr marL="2026253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18" b="1">
          <a:solidFill>
            <a:schemeClr val="tx1"/>
          </a:solidFill>
          <a:latin typeface="+mn-lt"/>
          <a:ea typeface="+mn-ea"/>
        </a:defRPr>
      </a:lvl5pPr>
      <a:lvl6pPr marL="2489397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18" b="1">
          <a:solidFill>
            <a:schemeClr val="tx1"/>
          </a:solidFill>
          <a:latin typeface="+mn-lt"/>
          <a:ea typeface="+mn-ea"/>
        </a:defRPr>
      </a:lvl6pPr>
      <a:lvl7pPr marL="2952540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18" b="1">
          <a:solidFill>
            <a:schemeClr val="tx1"/>
          </a:solidFill>
          <a:latin typeface="+mn-lt"/>
          <a:ea typeface="+mn-ea"/>
        </a:defRPr>
      </a:lvl7pPr>
      <a:lvl8pPr marL="3415684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18" b="1">
          <a:solidFill>
            <a:schemeClr val="tx1"/>
          </a:solidFill>
          <a:latin typeface="+mn-lt"/>
          <a:ea typeface="+mn-ea"/>
        </a:defRPr>
      </a:lvl8pPr>
      <a:lvl9pPr marL="3878828" indent="-173679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18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3144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6287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9431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2574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5718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8862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2005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5149" algn="l" defTabSz="926287" rtl="0" eaLnBrk="1" latinLnBrk="1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35BA7909-848A-4975-96A5-08799E963977}" type="slidenum">
              <a:rPr lang="en-US" altLang="en-US">
                <a:latin typeface="+mj-lt"/>
              </a:rPr>
              <a:pPr defTabSz="927100">
                <a:defRPr/>
              </a:pPr>
              <a:t>1</a:t>
            </a:fld>
            <a:endParaRPr lang="en-US" altLang="en-US">
              <a:latin typeface="+mj-lt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251075"/>
            <a:ext cx="8343900" cy="1155700"/>
          </a:xfrm>
        </p:spPr>
        <p:txBody>
          <a:bodyPr/>
          <a:lstStyle/>
          <a:p>
            <a:pPr algn="ctr" eaLnBrk="1" hangingPunct="1"/>
            <a:r>
              <a:rPr lang="en-US" altLang="ko-KR" b="1">
                <a:ea typeface="굴림" pitchFamily="50" charset="-127"/>
              </a:rPr>
              <a:t>Chapter 2: Combinational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76" y="180105"/>
            <a:ext cx="1776396" cy="293505"/>
          </a:xfrm>
          <a:noFill/>
        </p:spPr>
        <p:txBody>
          <a:bodyPr vert="horz" wrap="non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23">
                <a:ea typeface="굴림" pitchFamily="50" charset="-127"/>
              </a:rPr>
              <a:t>Steering Logic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4095186" y="310360"/>
            <a:ext cx="2558454" cy="28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NAND Gate Operation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745558" y="4232463"/>
            <a:ext cx="3896374" cy="10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A = 1, B = 1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network does not conduct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network conducts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node connected to GND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49488" y="4206735"/>
            <a:ext cx="3754864" cy="100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A = 0, B = 1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network has path to VDD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network path broken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node connected to VDD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59" y="951983"/>
            <a:ext cx="8297686" cy="281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9166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76" y="180105"/>
            <a:ext cx="1776396" cy="293505"/>
          </a:xfrm>
          <a:noFill/>
        </p:spPr>
        <p:txBody>
          <a:bodyPr vert="horz" wrap="non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23">
                <a:ea typeface="굴림" pitchFamily="50" charset="-127"/>
              </a:rPr>
              <a:t>Steering Logic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4079105" y="392371"/>
            <a:ext cx="2404078" cy="28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NOR Gate Operation</a:t>
            </a:r>
          </a:p>
        </p:txBody>
      </p:sp>
      <p:pic>
        <p:nvPicPr>
          <p:cNvPr id="819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0696" y="1093494"/>
            <a:ext cx="7294245" cy="241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1184564" y="3975171"/>
            <a:ext cx="3053742" cy="100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A = 0, B = 0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network conducts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network broken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node at VDD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5172598" y="3975171"/>
            <a:ext cx="3312642" cy="100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A = 1, B = 0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network broken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network conducts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node at GND</a:t>
            </a:r>
          </a:p>
        </p:txBody>
      </p:sp>
    </p:spTree>
    <p:extLst>
      <p:ext uri="{BB962C8B-B14F-4D97-AF65-F5344CB8AC3E}">
        <p14:creationId xmlns:p14="http://schemas.microsoft.com/office/powerpoint/2010/main" val="569402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D3F4C975-A3B0-43B4-800F-BD9F7B4702DF}" type="slidenum">
              <a:rPr lang="en-US" altLang="en-US">
                <a:latin typeface="+mj-lt"/>
              </a:rPr>
              <a:pPr defTabSz="927100">
                <a:defRPr/>
              </a:pPr>
              <a:t>12</a:t>
            </a:fld>
            <a:endParaRPr lang="en-US" altLang="en-US">
              <a:latin typeface="+mj-lt"/>
            </a:endParaRPr>
          </a:p>
        </p:txBody>
      </p:sp>
      <p:sp>
        <p:nvSpPr>
          <p:cNvPr id="7171" name="Line 9"/>
          <p:cNvSpPr>
            <a:spLocks noChangeShapeType="1"/>
          </p:cNvSpPr>
          <p:nvPr/>
        </p:nvSpPr>
        <p:spPr bwMode="auto">
          <a:xfrm>
            <a:off x="4883150" y="3455988"/>
            <a:ext cx="199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2" name="Line 10"/>
          <p:cNvSpPr>
            <a:spLocks noChangeShapeType="1"/>
          </p:cNvSpPr>
          <p:nvPr/>
        </p:nvSpPr>
        <p:spPr bwMode="auto">
          <a:xfrm>
            <a:off x="5791200" y="3271838"/>
            <a:ext cx="0" cy="592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4953000" y="3227388"/>
            <a:ext cx="199390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2573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X nand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	0</a:t>
            </a:r>
          </a:p>
        </p:txBody>
      </p:sp>
      <p:sp>
        <p:nvSpPr>
          <p:cNvPr id="7174" name="Line 13"/>
          <p:cNvSpPr>
            <a:spLocks noChangeShapeType="1"/>
          </p:cNvSpPr>
          <p:nvPr/>
        </p:nvSpPr>
        <p:spPr bwMode="auto">
          <a:xfrm>
            <a:off x="2343150" y="3455988"/>
            <a:ext cx="1866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Line 14"/>
          <p:cNvSpPr>
            <a:spLocks noChangeShapeType="1"/>
          </p:cNvSpPr>
          <p:nvPr/>
        </p:nvSpPr>
        <p:spPr bwMode="auto">
          <a:xfrm>
            <a:off x="3251200" y="327183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2413000" y="3227388"/>
            <a:ext cx="190500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1938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X nor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	0</a:t>
            </a:r>
          </a:p>
        </p:txBody>
      </p:sp>
      <p:sp>
        <p:nvSpPr>
          <p:cNvPr id="7177" name="Rectangle 17"/>
          <p:cNvSpPr>
            <a:spLocks noChangeArrowheads="1"/>
          </p:cNvSpPr>
          <p:nvPr/>
        </p:nvSpPr>
        <p:spPr bwMode="auto">
          <a:xfrm>
            <a:off x="2362200" y="4784725"/>
            <a:ext cx="46101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1143000" algn="l"/>
                <a:tab pos="1485900" algn="l"/>
              </a:tabLst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nand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Y	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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(  (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X) 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nor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(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Y)  )</a:t>
            </a:r>
            <a:br>
              <a:rPr lang="en-US" altLang="ko-KR" sz="160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X 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nor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Y	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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( (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X) 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nand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(</a:t>
            </a:r>
            <a:r>
              <a:rPr lang="en-US" altLang="ko-KR" sz="1600" u="sng">
                <a:solidFill>
                  <a:srgbClr val="000000"/>
                </a:solidFill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Y) )</a:t>
            </a:r>
          </a:p>
        </p:txBody>
      </p:sp>
      <p:sp>
        <p:nvSpPr>
          <p:cNvPr id="71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Minimal set of functions</a:t>
            </a: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Can we implement all logic functions from NOT, NOR, and NAND?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For example, implementing          X and Y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is the same as implementing   not (X nand 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In fact, we can do it with only NOR or only NAND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NOT is just a NAND or a NOR with both inputs tied together</a:t>
            </a: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and NAND and NOR are "duals",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that is, its easy to implement one using the other</a:t>
            </a: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But lets not move too fast . . 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lets look at the mathematical foundation of logic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309688" y="3236913"/>
            <a:ext cx="6042025" cy="8651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376363" y="4737100"/>
            <a:ext cx="6042025" cy="6540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nimBg="1"/>
      <p:bldP spid="102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E3D8340-1871-4DC7-BD68-381656496B2D}" type="slidenum">
              <a:rPr lang="en-US" altLang="en-US">
                <a:latin typeface="+mj-lt"/>
              </a:rPr>
              <a:pPr defTabSz="927100">
                <a:defRPr/>
              </a:pPr>
              <a:t>13</a:t>
            </a:fld>
            <a:endParaRPr lang="en-US" altLang="en-US">
              <a:latin typeface="+mj-lt"/>
            </a:endParaRP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An algebraic structure</a:t>
            </a:r>
          </a:p>
        </p:txBody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0113" cy="4589462"/>
          </a:xfrm>
        </p:spPr>
        <p:txBody>
          <a:bodyPr/>
          <a:lstStyle/>
          <a:p>
            <a:pPr eaLnBrk="1" hangingPunct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pitchFamily="50" charset="-127"/>
              </a:rPr>
              <a:t>An algebraic structure consists of</a:t>
            </a:r>
          </a:p>
          <a:p>
            <a:pPr lvl="1" eaLnBrk="1" hangingPunct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pitchFamily="50" charset="-127"/>
              </a:rPr>
              <a:t>a set of elements B</a:t>
            </a:r>
          </a:p>
          <a:p>
            <a:pPr lvl="1" eaLnBrk="1" hangingPunct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pitchFamily="50" charset="-127"/>
              </a:rPr>
              <a:t>binary operations { + , • }</a:t>
            </a:r>
          </a:p>
          <a:p>
            <a:pPr lvl="1" eaLnBrk="1" hangingPunct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pitchFamily="50" charset="-127"/>
              </a:rPr>
              <a:t>and a unary operation { ’ }</a:t>
            </a:r>
          </a:p>
          <a:p>
            <a:pPr lvl="1" eaLnBrk="1" hangingPunct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pitchFamily="50" charset="-127"/>
              </a:rPr>
              <a:t>such that the following axioms hold: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  <a:tabLst>
                <a:tab pos="2516188" algn="l"/>
                <a:tab pos="5491163" algn="l"/>
              </a:tabLst>
            </a:pPr>
            <a:r>
              <a:rPr lang="en-US" altLang="ko-KR" sz="2000">
                <a:ea typeface="굴림" pitchFamily="50" charset="-127"/>
              </a:rPr>
              <a:t>	</a:t>
            </a:r>
            <a:r>
              <a:rPr lang="en-US" altLang="ko-KR" sz="1800">
                <a:ea typeface="굴림" pitchFamily="50" charset="-127"/>
              </a:rPr>
              <a:t>1. the set B contains at least two elements: a, b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2. closure:	a + b   is in B	a • b   is in B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3. commutativity:	a + b = b + a	a • b = b • a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4. associativity:	a + (b + c) = (a + b) + c	a • (b • c) = (a • b) • c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5. identity:	a + 0 = a	a • 1 = a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6. distributivity:	a + (b • c) = (a + b) • (a + c)	a • (b + c) = (a • b) + (a • c)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7. complementarity:	a + a’ = 1	a • a’ = 0</a:t>
            </a:r>
            <a:endParaRPr lang="en-US" altLang="ko-KR" sz="2000">
              <a:ea typeface="굴림" pitchFamily="50" charset="-127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41363" y="3779838"/>
            <a:ext cx="7808912" cy="24971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84875" y="3668713"/>
            <a:ext cx="3286125" cy="24971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B7B0C43-D261-4889-8021-92DE11324B82}" type="slidenum">
              <a:rPr lang="en-US" altLang="en-US">
                <a:latin typeface="+mj-lt"/>
              </a:rPr>
              <a:pPr defTabSz="927100">
                <a:defRPr/>
              </a:pPr>
              <a:t>14</a:t>
            </a:fld>
            <a:endParaRPr lang="en-US" altLang="en-US">
              <a:latin typeface="+mj-lt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Boolean algebra</a:t>
            </a:r>
          </a:p>
        </p:txBody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Boolean algebra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B = {0, 1}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variables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+ is 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logical OR</a:t>
            </a:r>
            <a:r>
              <a:rPr lang="en-US" altLang="ko-KR">
                <a:ea typeface="굴림" pitchFamily="50" charset="-127"/>
              </a:rPr>
              <a:t>, • is 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logical AND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’ is 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logical NOT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All algebraic axioms hold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3307F5F-B116-4D3C-9603-75F6DE6EE31C}" type="slidenum">
              <a:rPr lang="en-US" altLang="en-US">
                <a:latin typeface="+mj-lt"/>
              </a:rPr>
              <a:pPr defTabSz="927100">
                <a:defRPr/>
              </a:pPr>
              <a:t>15</a:t>
            </a:fld>
            <a:endParaRPr lang="en-US" altLang="en-US">
              <a:latin typeface="+mj-lt"/>
            </a:endParaRP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1117600" y="6342063"/>
            <a:ext cx="3340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X, Y are Boolean algebra variables</a:t>
            </a:r>
          </a:p>
        </p:txBody>
      </p:sp>
      <p:sp>
        <p:nvSpPr>
          <p:cNvPr id="10244" name="Line 10"/>
          <p:cNvSpPr>
            <a:spLocks noChangeShapeType="1"/>
          </p:cNvSpPr>
          <p:nvPr/>
        </p:nvSpPr>
        <p:spPr bwMode="auto">
          <a:xfrm>
            <a:off x="1403350" y="3040063"/>
            <a:ext cx="1244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Line 11"/>
          <p:cNvSpPr>
            <a:spLocks noChangeShapeType="1"/>
          </p:cNvSpPr>
          <p:nvPr/>
        </p:nvSpPr>
        <p:spPr bwMode="auto">
          <a:xfrm>
            <a:off x="23114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1473200" y="2811463"/>
            <a:ext cx="1689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X • Y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</a:t>
            </a:r>
          </a:p>
        </p:txBody>
      </p:sp>
      <p:sp>
        <p:nvSpPr>
          <p:cNvPr id="10247" name="Line 13"/>
          <p:cNvSpPr>
            <a:spLocks noChangeShapeType="1"/>
          </p:cNvSpPr>
          <p:nvPr/>
        </p:nvSpPr>
        <p:spPr bwMode="auto">
          <a:xfrm>
            <a:off x="1403350" y="4640263"/>
            <a:ext cx="4991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Line 14"/>
          <p:cNvSpPr>
            <a:spLocks noChangeShapeType="1"/>
          </p:cNvSpPr>
          <p:nvPr/>
        </p:nvSpPr>
        <p:spPr bwMode="auto">
          <a:xfrm>
            <a:off x="23114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1473200" y="4411663"/>
            <a:ext cx="49657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514600" algn="l"/>
                <a:tab pos="32004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X’	Y’	X • Y	X’ • Y’	( X • Y ) + ( X’ • Y’ )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1	0	1	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0	0	0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1	0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514600" algn="l"/>
                <a:tab pos="32004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	1	0	1</a:t>
            </a: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5600700" y="4932363"/>
            <a:ext cx="2717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 X • Y ) + ( X’ • Y’ )     </a:t>
            </a:r>
            <a:r>
              <a:rPr lang="en-US" altLang="ko-KR" sz="1400" b="1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</a:t>
            </a: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 X = Y</a:t>
            </a:r>
          </a:p>
        </p:txBody>
      </p:sp>
      <p:sp>
        <p:nvSpPr>
          <p:cNvPr id="10251" name="Line 17"/>
          <p:cNvSpPr>
            <a:spLocks noChangeShapeType="1"/>
          </p:cNvSpPr>
          <p:nvPr/>
        </p:nvSpPr>
        <p:spPr bwMode="auto">
          <a:xfrm>
            <a:off x="3917950" y="3040063"/>
            <a:ext cx="201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18"/>
          <p:cNvSpPr>
            <a:spLocks noChangeShapeType="1"/>
          </p:cNvSpPr>
          <p:nvPr/>
        </p:nvSpPr>
        <p:spPr bwMode="auto">
          <a:xfrm>
            <a:off x="48260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3987800" y="2811463"/>
            <a:ext cx="2286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X’	X’ • Y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</a:t>
            </a:r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52832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>
            <a:off x="27686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22"/>
          <p:cNvSpPr>
            <a:spLocks noChangeShapeType="1"/>
          </p:cNvSpPr>
          <p:nvPr/>
        </p:nvSpPr>
        <p:spPr bwMode="auto">
          <a:xfrm>
            <a:off x="32258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23"/>
          <p:cNvSpPr>
            <a:spLocks noChangeShapeType="1"/>
          </p:cNvSpPr>
          <p:nvPr/>
        </p:nvSpPr>
        <p:spPr bwMode="auto">
          <a:xfrm>
            <a:off x="39116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24"/>
          <p:cNvSpPr>
            <a:spLocks noChangeShapeType="1"/>
          </p:cNvSpPr>
          <p:nvPr/>
        </p:nvSpPr>
        <p:spPr bwMode="auto">
          <a:xfrm>
            <a:off x="45974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Rectangle 25"/>
          <p:cNvSpPr>
            <a:spLocks noChangeArrowheads="1"/>
          </p:cNvSpPr>
          <p:nvPr/>
        </p:nvSpPr>
        <p:spPr bwMode="auto">
          <a:xfrm>
            <a:off x="5943600" y="5732463"/>
            <a:ext cx="262890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Boolean expression that is 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true when the variables X 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 Y have the same value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 false, otherwise</a:t>
            </a:r>
          </a:p>
        </p:txBody>
      </p:sp>
      <p:sp>
        <p:nvSpPr>
          <p:cNvPr id="10260" name="Line 26"/>
          <p:cNvSpPr>
            <a:spLocks noChangeShapeType="1"/>
          </p:cNvSpPr>
          <p:nvPr/>
        </p:nvSpPr>
        <p:spPr bwMode="auto">
          <a:xfrm flipH="1" flipV="1">
            <a:off x="6394450" y="5180013"/>
            <a:ext cx="46990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Logic functions and Boolean algebra</a:t>
            </a:r>
          </a:p>
        </p:txBody>
      </p:sp>
      <p:sp>
        <p:nvSpPr>
          <p:cNvPr id="1026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Any logic function that can be expressed as a truth table can be written as an expression in Boolean algebra using the operators: ’, +, and •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80A05FCE-80A1-4CAA-A12E-EE605896A04D}" type="slidenum">
              <a:rPr lang="en-US" altLang="en-US">
                <a:latin typeface="+mj-lt"/>
              </a:rPr>
              <a:pPr defTabSz="927100">
                <a:defRPr/>
              </a:pPr>
              <a:t>16</a:t>
            </a:fld>
            <a:endParaRPr lang="en-US" altLang="en-US">
              <a:latin typeface="+mj-lt"/>
            </a:endParaRPr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Axioms and theorems of Boolean algebra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identity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1.   X + 0 = X	1D.   X • 1 = X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null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2.   X + 1 = 1	2D.   X • 0 = 0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idempotency: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3.   X + X = X	3D.   X • X = X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involution: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4.   (X’)’ = X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complementarity: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5.   X + X’ = 1	5D.   X • X’ = 0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commutativity: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6.   X + Y = Y + X	6D.   X • Y = Y • X</a:t>
            </a:r>
          </a:p>
          <a:p>
            <a:pPr eaLnBrk="1" hangingPunct="1"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pitchFamily="50" charset="-127"/>
              </a:rPr>
              <a:t>associativity: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7.   (X + Y) + Z = X + (Y + Z)	7D.   (X • Y) • Z = X • (Y • Z)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CD62221-DA2F-463D-8878-96E0F0420A6D}" type="slidenum">
              <a:rPr lang="en-US" altLang="en-US">
                <a:latin typeface="+mj-lt"/>
              </a:rPr>
              <a:pPr defTabSz="927100">
                <a:defRPr/>
              </a:pPr>
              <a:t>17</a:t>
            </a:fld>
            <a:endParaRPr lang="en-US" altLang="en-US">
              <a:latin typeface="+mj-lt"/>
            </a:endParaRPr>
          </a:p>
        </p:txBody>
      </p:sp>
      <p:sp>
        <p:nvSpPr>
          <p:cNvPr id="12291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8582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Axioms and theorems of Boolean algebra (cont’d)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pitchFamily="50" charset="-127"/>
              </a:rPr>
              <a:t>distributivity: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8.   X • (Y + Z) = (X • Y) + (X • Z)	8D.   X + (Y • Z) = (X + Y) • (X + Z)</a:t>
            </a:r>
          </a:p>
          <a:p>
            <a:pPr eaLnBrk="1" hangingPunct="1"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pitchFamily="50" charset="-127"/>
              </a:rPr>
              <a:t>uniting: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9.   X • Y + X • Y’ = X	9D.   (X + Y) • (X + Y’) = X</a:t>
            </a:r>
          </a:p>
          <a:p>
            <a:pPr eaLnBrk="1" hangingPunct="1"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pitchFamily="50" charset="-127"/>
              </a:rPr>
              <a:t>absorption: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10. X + X • Y = X	10D.  X • (X + Y) = X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11. (X + Y’) • Y = X • Y	11D. (X • Y’) + Y = X + Y</a:t>
            </a:r>
          </a:p>
          <a:p>
            <a:pPr eaLnBrk="1" hangingPunct="1"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pitchFamily="50" charset="-127"/>
              </a:rPr>
              <a:t>factoring: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12. (X + Y) • (X’ + Z) =	12D. X • Y + X’ • Z =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              X • Z + X’ • Y	               (X + Z) • (X’ + Y)</a:t>
            </a:r>
          </a:p>
          <a:p>
            <a:pPr eaLnBrk="1" hangingPunct="1"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pitchFamily="50" charset="-127"/>
              </a:rPr>
              <a:t>concensus: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13. (X • Y) + (Y • Z) + (X’ • Z) =	13D. (X + Y) • (Y + Z) • (X’ + Z) =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	             X • Y + X’ • Z	               (X + Y) • (X’ + Z)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CED95E76-C305-493C-BD7E-1E0EEEFC9E92}" type="slidenum">
              <a:rPr lang="en-US" altLang="en-US">
                <a:latin typeface="+mj-lt"/>
              </a:rPr>
              <a:pPr defTabSz="927100">
                <a:defRPr/>
              </a:pPr>
              <a:t>18</a:t>
            </a:fld>
            <a:endParaRPr lang="en-US" altLang="en-US">
              <a:latin typeface="+mj-lt"/>
            </a:endParaRPr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8582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Axioms and theorems of Boolean algebra (cont’d)</a:t>
            </a:r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67738" cy="4589462"/>
          </a:xfrm>
        </p:spPr>
        <p:txBody>
          <a:bodyPr/>
          <a:lstStyle/>
          <a:p>
            <a:pPr eaLnBrk="1" hangingPunct="1">
              <a:tabLst>
                <a:tab pos="677863" algn="l"/>
                <a:tab pos="4519613" algn="l"/>
              </a:tabLst>
            </a:pPr>
            <a:r>
              <a:rPr lang="en-US" altLang="ko-KR">
                <a:ea typeface="굴림" pitchFamily="50" charset="-127"/>
              </a:rPr>
              <a:t>de Morgan’s: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14. (X + Y + ...)’ = X’ • Y’ • ...	14D. (X • Y • ...)’ = X’ + Y’ + ...</a:t>
            </a:r>
          </a:p>
          <a:p>
            <a:pPr eaLnBrk="1" hangingPunct="1">
              <a:tabLst>
                <a:tab pos="677863" algn="l"/>
                <a:tab pos="4519613" algn="l"/>
              </a:tabLst>
            </a:pPr>
            <a:r>
              <a:rPr lang="en-US" altLang="ko-KR">
                <a:ea typeface="굴림" pitchFamily="50" charset="-127"/>
              </a:rPr>
              <a:t>generalized de Morgan’s: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15. f’(X</a:t>
            </a:r>
            <a:r>
              <a:rPr lang="en-US" altLang="ko-KR" baseline="-250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,X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,...,X</a:t>
            </a:r>
            <a:r>
              <a:rPr lang="en-US" altLang="ko-KR" baseline="-25000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,0,1,+,•) =  f(X</a:t>
            </a:r>
            <a:r>
              <a:rPr lang="en-US" altLang="ko-KR" baseline="-250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’,X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’,...,X</a:t>
            </a:r>
            <a:r>
              <a:rPr lang="en-US" altLang="ko-KR" baseline="-25000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’,1,0,•,+)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tabLst>
                <a:tab pos="677863" algn="l"/>
                <a:tab pos="4519613" algn="l"/>
              </a:tabLst>
            </a:pPr>
            <a:r>
              <a:rPr lang="en-US" altLang="ko-KR">
                <a:ea typeface="굴림" pitchFamily="50" charset="-127"/>
              </a:rPr>
              <a:t>establishes relationship between • and 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6CB5E404-F4F0-4359-A0D3-18403A44848A}" type="slidenum">
              <a:rPr lang="en-US" altLang="en-US">
                <a:latin typeface="+mj-lt"/>
              </a:rPr>
              <a:pPr defTabSz="927100">
                <a:defRPr/>
              </a:pPr>
              <a:t>19</a:t>
            </a:fld>
            <a:endParaRPr lang="en-US" altLang="en-US">
              <a:latin typeface="+mj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5788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Axioms and theorems of Boolean algebra (cont’d)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 dual of a Boolean expression is derived by replacing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• by +, + by •, 0 by 1, and 1 by 0, and leaving variables unchanged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any theorem that can be proven is thus also proven for its dual!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 meta-theorem (a theorem about theorems)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duality: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16. X + Y + ... </a:t>
            </a:r>
            <a:r>
              <a:rPr lang="en-US" altLang="ko-KR">
                <a:ea typeface="굴림" pitchFamily="50" charset="-127"/>
                <a:sym typeface="Symbol" pitchFamily="18" charset="2"/>
              </a:rPr>
              <a:t></a:t>
            </a:r>
            <a:r>
              <a:rPr lang="en-US" altLang="ko-KR">
                <a:ea typeface="굴림" pitchFamily="50" charset="-127"/>
              </a:rPr>
              <a:t> X • Y • ...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generalized duality: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17. f (X</a:t>
            </a:r>
            <a:r>
              <a:rPr lang="en-US" altLang="ko-KR" baseline="-250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,X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,...,X</a:t>
            </a:r>
            <a:r>
              <a:rPr lang="en-US" altLang="ko-KR" baseline="-25000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,0,1,+,•) </a:t>
            </a:r>
            <a:r>
              <a:rPr lang="en-US" altLang="ko-KR">
                <a:ea typeface="굴림" pitchFamily="50" charset="-127"/>
                <a:sym typeface="Symbol" pitchFamily="18" charset="2"/>
              </a:rPr>
              <a:t></a:t>
            </a:r>
            <a:r>
              <a:rPr lang="en-US" altLang="ko-KR">
                <a:ea typeface="굴림" pitchFamily="50" charset="-127"/>
              </a:rPr>
              <a:t> f(X</a:t>
            </a:r>
            <a:r>
              <a:rPr lang="en-US" altLang="ko-KR" baseline="-250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,X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,...,X</a:t>
            </a:r>
            <a:r>
              <a:rPr lang="en-US" altLang="ko-KR" baseline="-25000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,1,0,•,+)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Different than deMorgan’s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this is a statement about theorems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this is not a way to manipulate (re-write) expressions</a:t>
            </a:r>
          </a:p>
          <a:p>
            <a:pPr eaLnBrk="1" hangingPunct="1">
              <a:lnSpc>
                <a:spcPct val="90000"/>
              </a:lnSpc>
            </a:pP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D6057E09-62C9-45F9-848C-E79EA53B7896}" type="slidenum">
              <a:rPr lang="en-US" altLang="en-US">
                <a:latin typeface="+mj-lt"/>
              </a:rPr>
              <a:pPr defTabSz="927100">
                <a:defRPr/>
              </a:pPr>
              <a:t>2</a:t>
            </a:fld>
            <a:endParaRPr lang="en-US" altLang="en-US">
              <a:latin typeface="+mj-lt"/>
            </a:endParaRP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Combinational logic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Basic logic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Boolean algebra, proofs by re-writing, proofs by perfect induction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logic functions, truth tables, and switches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NOT, AND, OR, NAND, NOR, XOR, . . ., minimal set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Logic realization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two-level logic and canonical forms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incompletely specified functions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Simplification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uniting theorem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grouping of terms in Boolean functions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Alternate representations of Boolean functions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cubes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Karnaugh maps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7756BEB-F15D-4C33-AFEE-F35F5A72B4A5}" type="slidenum">
              <a:rPr lang="en-US" altLang="en-US">
                <a:latin typeface="+mj-lt"/>
              </a:rPr>
              <a:pPr defTabSz="927100">
                <a:defRPr/>
              </a:pPr>
              <a:t>20</a:t>
            </a:fld>
            <a:endParaRPr lang="en-US" altLang="en-US">
              <a:latin typeface="+mj-lt"/>
            </a:endParaRP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Proving theorems (rewriting)</a:t>
            </a:r>
          </a:p>
        </p:txBody>
      </p:sp>
      <p:sp>
        <p:nvSpPr>
          <p:cNvPr id="1536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pitchFamily="50" charset="-127"/>
              </a:rPr>
              <a:t>Using the axioms of Boolean algebra:</a:t>
            </a:r>
          </a:p>
          <a:p>
            <a:pPr lvl="1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pitchFamily="50" charset="-127"/>
              </a:rPr>
              <a:t>e.g., prove the theorem: 	X • Y + X • Y’ 	=   X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pitchFamily="50" charset="-127"/>
              </a:rPr>
              <a:t>e.g., prove the theorem: 	X + X • Y 	=   X</a:t>
            </a:r>
            <a:endParaRPr lang="en-US" altLang="ko-KR">
              <a:ea typeface="굴림" pitchFamily="50" charset="-127"/>
              <a:sym typeface="ZapfDingbats" pitchFamily="82" charset="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55763" y="2514600"/>
            <a:ext cx="63119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distributivity (8)	X • Y + X • Y’	=   X • (Y + Y’)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complementarity (5)	X • (Y + Y’) 	=   X • (1)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identity (1D)	X • (1)		=   X </a:t>
            </a:r>
            <a:r>
              <a:rPr lang="en-US" altLang="ko-KR">
                <a:latin typeface="Tahoma" pitchFamily="34" charset="0"/>
                <a:ea typeface="굴림" pitchFamily="50" charset="-127"/>
                <a:sym typeface="ZapfDingbats" pitchFamily="82" charset="2"/>
              </a:rPr>
              <a:t></a:t>
            </a:r>
            <a:br>
              <a:rPr lang="en-US" altLang="ko-KR">
                <a:latin typeface="Tahoma" pitchFamily="34" charset="0"/>
                <a:ea typeface="굴림" pitchFamily="50" charset="-127"/>
              </a:rPr>
            </a:br>
            <a:endParaRPr lang="en-US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658938" y="4724400"/>
            <a:ext cx="6605587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identity (1D)	X  +  X • Y	=   X • 1  +  X • Y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distributivity (8)	X • 1  +  X • Y	=   X • (1 + Y)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identity (2)	X • (1 + Y)	=   X • (1)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identity (1D)	X • (1) 		=   X </a:t>
            </a:r>
            <a:r>
              <a:rPr lang="en-US" altLang="ko-KR">
                <a:latin typeface="Tahoma" pitchFamily="34" charset="0"/>
                <a:ea typeface="굴림" pitchFamily="50" charset="-127"/>
                <a:sym typeface="ZapfDingbats" pitchFamily="82" charset="2"/>
              </a:rPr>
              <a:t>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uild="p" autoUpdateAnimBg="0"/>
      <p:bldP spid="2663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C2FC75A-BFB7-4183-9855-162E21BC8C5D}" type="slidenum">
              <a:rPr lang="en-US" altLang="en-US">
                <a:latin typeface="+mj-lt"/>
              </a:rPr>
              <a:pPr defTabSz="927100">
                <a:defRPr/>
              </a:pPr>
              <a:t>21</a:t>
            </a:fld>
            <a:endParaRPr lang="en-US" altLang="en-US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Prove the following using the laws of Boolean algebra: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(X • Y) + (Y • Z) + (X’ • Z) =  X • Y + X’ • Z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081088" y="2474913"/>
            <a:ext cx="7273925" cy="449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ko-KR" altLang="en-US" sz="1600"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(X • Y) +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identity	(X • Y) + (1) •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complementarity	(X • Y) + (X’ + X) •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distributivity	(X • Y) + (X’ • Y • Z) + (X • Y • Z) + (X’ • Z)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commutativity	(X • Y) + (X • Y • Z) + (X’ • Y • Z) + (X’ • Z)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factoring	(X • Y) • (1 + Z) + (X’ • Z) • (1 + Y)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null	(X • Y) • (1) + (X’ • Z) • (1)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identity	(X • Y) + (X’ • Z)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ZapfDingbats" pitchFamily="82" charset="2"/>
              </a:rPr>
              <a:t>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endParaRPr lang="en-US" altLang="ko-KR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655638" y="2636838"/>
            <a:ext cx="8221662" cy="38909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build="p" autoUpdateAnimBg="0"/>
      <p:bldP spid="2283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2B181BE8-4975-411A-A2D0-DF956B5DD110}" type="slidenum">
              <a:rPr lang="en-US" altLang="en-US">
                <a:latin typeface="+mj-lt"/>
              </a:rPr>
              <a:pPr defTabSz="927100">
                <a:defRPr/>
              </a:pPr>
              <a:t>22</a:t>
            </a:fld>
            <a:endParaRPr lang="en-US" altLang="en-US">
              <a:latin typeface="+mj-lt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698500" y="2959100"/>
            <a:ext cx="32131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(X + Y)’ = X’ • Y’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NOR is equivalent to AND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with inputs complemented</a:t>
            </a:r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685800" y="4343400"/>
            <a:ext cx="3200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(X • Y)’ = X’ + Y’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NAND is equivalent to OR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with inputs complemented</a:t>
            </a:r>
          </a:p>
        </p:txBody>
      </p:sp>
      <p:grpSp>
        <p:nvGrpSpPr>
          <p:cNvPr id="17413" name="Group 14"/>
          <p:cNvGrpSpPr>
            <a:grpSpLocks/>
          </p:cNvGrpSpPr>
          <p:nvPr/>
        </p:nvGrpSpPr>
        <p:grpSpPr bwMode="auto">
          <a:xfrm>
            <a:off x="4362450" y="2857500"/>
            <a:ext cx="4133850" cy="1143000"/>
            <a:chOff x="2748" y="1320"/>
            <a:chExt cx="2604" cy="720"/>
          </a:xfrm>
        </p:grpSpPr>
        <p:sp>
          <p:nvSpPr>
            <p:cNvPr id="17424" name="Line 11"/>
            <p:cNvSpPr>
              <a:spLocks noChangeShapeType="1"/>
            </p:cNvSpPr>
            <p:nvPr/>
          </p:nvSpPr>
          <p:spPr bwMode="auto">
            <a:xfrm>
              <a:off x="2748" y="1464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5" name="Line 12"/>
            <p:cNvSpPr>
              <a:spLocks noChangeShapeType="1"/>
            </p:cNvSpPr>
            <p:nvPr/>
          </p:nvSpPr>
          <p:spPr bwMode="auto">
            <a:xfrm>
              <a:off x="3880" y="1332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Rectangle 13"/>
            <p:cNvSpPr>
              <a:spLocks noChangeArrowheads="1"/>
            </p:cNvSpPr>
            <p:nvPr/>
          </p:nvSpPr>
          <p:spPr bwMode="auto">
            <a:xfrm>
              <a:off x="2784" y="1320"/>
              <a:ext cx="2568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X’	Y’	(X + Y)’	X’ • Y’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   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   	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   </a:t>
              </a:r>
            </a:p>
          </p:txBody>
        </p:sp>
      </p:grpSp>
      <p:grpSp>
        <p:nvGrpSpPr>
          <p:cNvPr id="17414" name="Group 18"/>
          <p:cNvGrpSpPr>
            <a:grpSpLocks/>
          </p:cNvGrpSpPr>
          <p:nvPr/>
        </p:nvGrpSpPr>
        <p:grpSpPr bwMode="auto">
          <a:xfrm>
            <a:off x="4362450" y="4267200"/>
            <a:ext cx="4133850" cy="1143000"/>
            <a:chOff x="2748" y="2208"/>
            <a:chExt cx="2604" cy="720"/>
          </a:xfrm>
        </p:grpSpPr>
        <p:sp>
          <p:nvSpPr>
            <p:cNvPr id="17421" name="Line 15"/>
            <p:cNvSpPr>
              <a:spLocks noChangeShapeType="1"/>
            </p:cNvSpPr>
            <p:nvPr/>
          </p:nvSpPr>
          <p:spPr bwMode="auto">
            <a:xfrm>
              <a:off x="2748" y="2352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Line 16"/>
            <p:cNvSpPr>
              <a:spLocks noChangeShapeType="1"/>
            </p:cNvSpPr>
            <p:nvPr/>
          </p:nvSpPr>
          <p:spPr bwMode="auto">
            <a:xfrm>
              <a:off x="3880" y="222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Rectangle 17"/>
            <p:cNvSpPr>
              <a:spLocks noChangeArrowheads="1"/>
            </p:cNvSpPr>
            <p:nvPr/>
          </p:nvSpPr>
          <p:spPr bwMode="auto">
            <a:xfrm>
              <a:off x="2784" y="2208"/>
              <a:ext cx="2568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X’	Y’	(X • Y)’	X’ + Y’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  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   </a:t>
              </a:r>
            </a:p>
          </p:txBody>
        </p:sp>
      </p:grpSp>
      <p:sp>
        <p:nvSpPr>
          <p:cNvPr id="1741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Proving theorems (perfect induction)</a:t>
            </a:r>
          </a:p>
        </p:txBody>
      </p:sp>
      <p:sp>
        <p:nvSpPr>
          <p:cNvPr id="17416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Using perfect induction (complete truth table):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de Morgan’s:	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537325" y="3063875"/>
            <a:ext cx="15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6497638" y="4471988"/>
            <a:ext cx="1651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388225" y="3073400"/>
            <a:ext cx="15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396163" y="4465638"/>
            <a:ext cx="1651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7" grpId="0" autoUpdateAnimBg="0"/>
      <p:bldP spid="28698" grpId="0" autoUpdateAnimBg="0"/>
      <p:bldP spid="28699" grpId="0" autoUpdateAnimBg="0"/>
      <p:bldP spid="287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9076B902-93AA-4561-9356-8FFA16B899BB}" type="slidenum">
              <a:rPr lang="en-US" altLang="en-US">
                <a:latin typeface="+mj-lt"/>
              </a:rPr>
              <a:pPr defTabSz="927100">
                <a:defRPr/>
              </a:pPr>
              <a:t>23</a:t>
            </a:fld>
            <a:endParaRPr lang="en-US" altLang="en-US">
              <a:latin typeface="+mj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simple example: 1-bit binary adder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Inputs: A, B, Carry-in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Outputs: Sum, Carry-out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695950" y="3346450"/>
            <a:ext cx="1371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086350" y="34988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5086350" y="38036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5086350" y="41084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7067550" y="36512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7067550" y="39560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781550" y="3346450"/>
            <a:ext cx="306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4781550" y="3651250"/>
            <a:ext cx="3032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4629150" y="3956050"/>
            <a:ext cx="4651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Cin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677150" y="3803650"/>
            <a:ext cx="598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Cout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677150" y="34671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S</a:t>
            </a:r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V="1">
            <a:off x="838200" y="3940175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2209800" y="3752850"/>
            <a:ext cx="0" cy="193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930275" y="3733800"/>
            <a:ext cx="2574925" cy="218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Cin	Cout	S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   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   	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 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   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   	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 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	   </a:t>
            </a:r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2881313" y="3943350"/>
            <a:ext cx="1524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2454275" y="3940175"/>
            <a:ext cx="1524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3810000" y="4967288"/>
            <a:ext cx="49498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Cout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 = A’ B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 + A B’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 + A B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’ + A B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endParaRPr lang="en-US" altLang="ko-KR" dirty="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454" name="Rectangle 26"/>
          <p:cNvSpPr>
            <a:spLocks noChangeArrowheads="1"/>
          </p:cNvSpPr>
          <p:nvPr/>
        </p:nvSpPr>
        <p:spPr bwMode="auto">
          <a:xfrm>
            <a:off x="3810000" y="4572000"/>
            <a:ext cx="475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>
                <a:latin typeface="Tahoma" pitchFamily="34" charset="0"/>
                <a:ea typeface="굴림" pitchFamily="50" charset="-127"/>
              </a:rPr>
              <a:t>S = A’ B’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 + A’ B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’ + A B’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pitchFamily="50" charset="-127"/>
              </a:rPr>
              <a:t>’ + A B </a:t>
            </a:r>
            <a:r>
              <a:rPr lang="en-US" altLang="ko-KR" dirty="0" err="1">
                <a:latin typeface="Tahoma" pitchFamily="34" charset="0"/>
                <a:ea typeface="굴림" pitchFamily="50" charset="-127"/>
              </a:rPr>
              <a:t>Cin</a:t>
            </a:r>
            <a:endParaRPr lang="en-US" altLang="ko-KR" dirty="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455" name="Line 40"/>
          <p:cNvSpPr>
            <a:spLocks noChangeShapeType="1"/>
          </p:cNvSpPr>
          <p:nvPr/>
        </p:nvSpPr>
        <p:spPr bwMode="auto">
          <a:xfrm>
            <a:off x="5226050" y="2386013"/>
            <a:ext cx="200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56" name="Text Box 53"/>
          <p:cNvSpPr txBox="1">
            <a:spLocks noChangeArrowheads="1"/>
          </p:cNvSpPr>
          <p:nvPr/>
        </p:nvSpPr>
        <p:spPr bwMode="auto">
          <a:xfrm>
            <a:off x="5399088" y="1751013"/>
            <a:ext cx="19573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A	A	A	A	A</a:t>
            </a:r>
          </a:p>
        </p:txBody>
      </p:sp>
      <p:sp>
        <p:nvSpPr>
          <p:cNvPr id="18457" name="Text Box 55"/>
          <p:cNvSpPr txBox="1">
            <a:spLocks noChangeArrowheads="1"/>
          </p:cNvSpPr>
          <p:nvPr/>
        </p:nvSpPr>
        <p:spPr bwMode="auto">
          <a:xfrm>
            <a:off x="5395913" y="2025650"/>
            <a:ext cx="19573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B	B	B	B	B</a:t>
            </a:r>
          </a:p>
        </p:txBody>
      </p:sp>
      <p:sp>
        <p:nvSpPr>
          <p:cNvPr id="18458" name="Text Box 56"/>
          <p:cNvSpPr txBox="1">
            <a:spLocks noChangeArrowheads="1"/>
          </p:cNvSpPr>
          <p:nvPr/>
        </p:nvSpPr>
        <p:spPr bwMode="auto">
          <a:xfrm>
            <a:off x="5392738" y="2366963"/>
            <a:ext cx="19573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S	S	S	S	S</a:t>
            </a:r>
          </a:p>
        </p:txBody>
      </p:sp>
      <p:sp>
        <p:nvSpPr>
          <p:cNvPr id="18459" name="Rectangle 57"/>
          <p:cNvSpPr>
            <a:spLocks noChangeArrowheads="1"/>
          </p:cNvSpPr>
          <p:nvPr/>
        </p:nvSpPr>
        <p:spPr bwMode="auto">
          <a:xfrm>
            <a:off x="6435725" y="1666875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60" name="Rectangle 58"/>
          <p:cNvSpPr>
            <a:spLocks noChangeArrowheads="1"/>
          </p:cNvSpPr>
          <p:nvPr/>
        </p:nvSpPr>
        <p:spPr bwMode="auto">
          <a:xfrm>
            <a:off x="6088063" y="1663700"/>
            <a:ext cx="296862" cy="1152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61" name="Rectangle 60"/>
          <p:cNvSpPr>
            <a:spLocks noChangeArrowheads="1"/>
          </p:cNvSpPr>
          <p:nvPr/>
        </p:nvSpPr>
        <p:spPr bwMode="auto">
          <a:xfrm>
            <a:off x="5399088" y="1663700"/>
            <a:ext cx="296862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62" name="Rectangle 61"/>
          <p:cNvSpPr>
            <a:spLocks noChangeArrowheads="1"/>
          </p:cNvSpPr>
          <p:nvPr/>
        </p:nvSpPr>
        <p:spPr bwMode="auto">
          <a:xfrm>
            <a:off x="5737225" y="1668463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63" name="Rectangle 66"/>
          <p:cNvSpPr>
            <a:spLocks noChangeArrowheads="1"/>
          </p:cNvSpPr>
          <p:nvPr/>
        </p:nvSpPr>
        <p:spPr bwMode="auto">
          <a:xfrm>
            <a:off x="6778625" y="1668463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cxnSp>
        <p:nvCxnSpPr>
          <p:cNvPr id="18464" name="AutoShape 68"/>
          <p:cNvCxnSpPr>
            <a:cxnSpLocks noChangeShapeType="1"/>
          </p:cNvCxnSpPr>
          <p:nvPr/>
        </p:nvCxnSpPr>
        <p:spPr bwMode="auto">
          <a:xfrm rot="5400000" flipH="1">
            <a:off x="6757194" y="1539082"/>
            <a:ext cx="1587" cy="254000"/>
          </a:xfrm>
          <a:prstGeom prst="curvedConnector3">
            <a:avLst>
              <a:gd name="adj1" fmla="val 145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5" name="AutoShape 69"/>
          <p:cNvCxnSpPr>
            <a:cxnSpLocks noChangeShapeType="1"/>
          </p:cNvCxnSpPr>
          <p:nvPr/>
        </p:nvCxnSpPr>
        <p:spPr bwMode="auto">
          <a:xfrm rot="5400000" flipH="1">
            <a:off x="6411119" y="1537494"/>
            <a:ext cx="1588" cy="254000"/>
          </a:xfrm>
          <a:prstGeom prst="curvedConnector3">
            <a:avLst>
              <a:gd name="adj1" fmla="val 145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6" name="AutoShape 70"/>
          <p:cNvCxnSpPr>
            <a:cxnSpLocks noChangeShapeType="1"/>
          </p:cNvCxnSpPr>
          <p:nvPr/>
        </p:nvCxnSpPr>
        <p:spPr bwMode="auto">
          <a:xfrm rot="5400000" flipH="1">
            <a:off x="6066631" y="1537494"/>
            <a:ext cx="1588" cy="254000"/>
          </a:xfrm>
          <a:prstGeom prst="curvedConnector3">
            <a:avLst>
              <a:gd name="adj1" fmla="val 145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7" name="AutoShape 71"/>
          <p:cNvCxnSpPr>
            <a:cxnSpLocks noChangeShapeType="1"/>
          </p:cNvCxnSpPr>
          <p:nvPr/>
        </p:nvCxnSpPr>
        <p:spPr bwMode="auto">
          <a:xfrm rot="5400000" flipH="1">
            <a:off x="5711031" y="1537494"/>
            <a:ext cx="1588" cy="254000"/>
          </a:xfrm>
          <a:prstGeom prst="curvedConnector3">
            <a:avLst>
              <a:gd name="adj1" fmla="val 145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8" name="AutoShape 72"/>
          <p:cNvCxnSpPr>
            <a:cxnSpLocks noChangeShapeType="1"/>
          </p:cNvCxnSpPr>
          <p:nvPr/>
        </p:nvCxnSpPr>
        <p:spPr bwMode="auto">
          <a:xfrm rot="5400000" flipH="1">
            <a:off x="5390356" y="1537494"/>
            <a:ext cx="1588" cy="254000"/>
          </a:xfrm>
          <a:prstGeom prst="curvedConnector3">
            <a:avLst>
              <a:gd name="adj1" fmla="val 145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9" name="Text Box 73"/>
          <p:cNvSpPr txBox="1">
            <a:spLocks noChangeArrowheads="1"/>
          </p:cNvSpPr>
          <p:nvPr/>
        </p:nvSpPr>
        <p:spPr bwMode="auto">
          <a:xfrm>
            <a:off x="6211888" y="1146175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Cin</a:t>
            </a:r>
          </a:p>
        </p:txBody>
      </p:sp>
      <p:sp>
        <p:nvSpPr>
          <p:cNvPr id="18470" name="Text Box 74"/>
          <p:cNvSpPr txBox="1">
            <a:spLocks noChangeArrowheads="1"/>
          </p:cNvSpPr>
          <p:nvPr/>
        </p:nvSpPr>
        <p:spPr bwMode="auto">
          <a:xfrm>
            <a:off x="5705475" y="1147763"/>
            <a:ext cx="663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Cout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utoUpdateAnimBg="0"/>
      <p:bldP spid="144407" grpId="0" autoUpdateAnimBg="0"/>
      <p:bldP spid="18453" grpId="0"/>
      <p:bldP spid="184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77AA8AEC-F349-446A-8AA7-482B65EB307F}" type="slidenum">
              <a:rPr lang="en-US" altLang="en-US">
                <a:latin typeface="+mj-lt"/>
              </a:rPr>
              <a:pPr defTabSz="927100">
                <a:defRPr/>
              </a:pPr>
              <a:t>24</a:t>
            </a:fld>
            <a:endParaRPr lang="en-US" altLang="en-US">
              <a:latin typeface="+mj-lt"/>
            </a:endParaRPr>
          </a:p>
        </p:txBody>
      </p:sp>
      <p:sp>
        <p:nvSpPr>
          <p:cNvPr id="1945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Apply the theorems to simplify expressions</a:t>
            </a:r>
          </a:p>
        </p:txBody>
      </p:sp>
      <p:sp>
        <p:nvSpPr>
          <p:cNvPr id="1946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650288" cy="4589462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The theorems of Boolean algebra can simplify Boolean expressions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e.g., full adder’s carry-out function (same rules apply to any function)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022350" y="2901950"/>
            <a:ext cx="7011988" cy="338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Cout 	=  A’ B Cin + A B’ Cin + A B Cin’ +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A’ B Cin  +  A B’ Cin  +  A B Cin’  +  A B Cin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A’ B Cin  +  A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(A’ + A)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(1)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B’ Cin  + A B Cin’  +  A B Cin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B’ Cin  +  A B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(B’ + B)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(1)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Cin  +  A B (Cin’ +  Cin)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Cin  +  A B (1)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	=  B Cin  +  A Cin  +  A B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611813" y="3228975"/>
            <a:ext cx="3098800" cy="3552825"/>
            <a:chOff x="3535" y="1859"/>
            <a:chExt cx="1952" cy="2238"/>
          </a:xfrm>
        </p:grpSpPr>
        <p:sp>
          <p:nvSpPr>
            <p:cNvPr id="19463" name="Text Box 24"/>
            <p:cNvSpPr txBox="1">
              <a:spLocks noChangeArrowheads="1"/>
            </p:cNvSpPr>
            <p:nvPr/>
          </p:nvSpPr>
          <p:spPr bwMode="auto">
            <a:xfrm>
              <a:off x="3929" y="3520"/>
              <a:ext cx="1558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>
                  <a:solidFill>
                    <a:srgbClr val="FF00FF"/>
                  </a:solidFill>
                  <a:latin typeface="Tahoma" pitchFamily="34" charset="0"/>
                  <a:ea typeface="굴림" pitchFamily="50" charset="-127"/>
                </a:rPr>
                <a:t>adding extra terms creates new factoring opportunities</a:t>
              </a:r>
            </a:p>
          </p:txBody>
        </p:sp>
        <p:sp>
          <p:nvSpPr>
            <p:cNvPr id="19464" name="Rectangle 25"/>
            <p:cNvSpPr>
              <a:spLocks noChangeArrowheads="1"/>
            </p:cNvSpPr>
            <p:nvPr/>
          </p:nvSpPr>
          <p:spPr bwMode="auto">
            <a:xfrm>
              <a:off x="3754" y="1859"/>
              <a:ext cx="1295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465" name="Rectangle 26"/>
            <p:cNvSpPr>
              <a:spLocks noChangeArrowheads="1"/>
            </p:cNvSpPr>
            <p:nvPr/>
          </p:nvSpPr>
          <p:spPr bwMode="auto">
            <a:xfrm>
              <a:off x="3535" y="2550"/>
              <a:ext cx="1295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19466" name="AutoShape 28"/>
            <p:cNvCxnSpPr>
              <a:cxnSpLocks noChangeShapeType="1"/>
              <a:stCxn id="19463" idx="0"/>
              <a:endCxn id="19465" idx="3"/>
            </p:cNvCxnSpPr>
            <p:nvPr/>
          </p:nvCxnSpPr>
          <p:spPr bwMode="auto">
            <a:xfrm rot="-5400000">
              <a:off x="4328" y="3018"/>
              <a:ext cx="882" cy="122"/>
            </a:xfrm>
            <a:prstGeom prst="curvedConnector4">
              <a:avLst>
                <a:gd name="adj1" fmla="val 42514"/>
                <a:gd name="adj2" fmla="val 295079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</p:cxnSp>
        <p:cxnSp>
          <p:nvCxnSpPr>
            <p:cNvPr id="19467" name="AutoShape 29"/>
            <p:cNvCxnSpPr>
              <a:cxnSpLocks noChangeShapeType="1"/>
              <a:stCxn id="19463" idx="0"/>
              <a:endCxn id="19464" idx="3"/>
            </p:cNvCxnSpPr>
            <p:nvPr/>
          </p:nvCxnSpPr>
          <p:spPr bwMode="auto">
            <a:xfrm rot="-5400000">
              <a:off x="4092" y="2563"/>
              <a:ext cx="1573" cy="341"/>
            </a:xfrm>
            <a:prstGeom prst="curvedConnector4">
              <a:avLst>
                <a:gd name="adj1" fmla="val 22056"/>
                <a:gd name="adj2" fmla="val 219644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2A363523-3CDD-4083-9774-83C429CABD1C}" type="slidenum">
              <a:rPr lang="en-US" altLang="en-US">
                <a:latin typeface="+mj-lt"/>
              </a:rPr>
              <a:pPr defTabSz="927100">
                <a:defRPr/>
              </a:pPr>
              <a:t>25</a:t>
            </a:fld>
            <a:endParaRPr lang="en-US" altLang="en-US">
              <a:latin typeface="+mj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Fill in the truth-table for a circuit that checks that a 4-bit number is divisible by 2, 3, or 5</a:t>
            </a: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>
                <a:ea typeface="굴림" pitchFamily="50" charset="-127"/>
              </a:rPr>
              <a:t>Write down Boolean expressions for By2, By3, and By5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701800" y="2446338"/>
            <a:ext cx="60071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>
                <a:latin typeface="Tahoma" pitchFamily="34" charset="0"/>
                <a:ea typeface="굴림" pitchFamily="50" charset="-127"/>
              </a:rPr>
              <a:t>X8	X4	X2	X1	By2	By3	By5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pitchFamily="50" charset="-127"/>
              </a:rPr>
              <a:t>0	0	0	0	1	1	1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pitchFamily="50" charset="-127"/>
              </a:rPr>
              <a:t>0	0	0	1	0	0	0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pitchFamily="50" charset="-127"/>
              </a:rPr>
              <a:t>0	0	1	0	1	0	0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pitchFamily="50" charset="-127"/>
              </a:rPr>
              <a:t>0	0	1	1	0	1	0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172075" y="2359025"/>
            <a:ext cx="0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1651000" y="2722563"/>
            <a:ext cx="62245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176838" y="2747963"/>
            <a:ext cx="2857500" cy="2047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5329238" y="2900363"/>
            <a:ext cx="2857500" cy="2047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5321300" y="3176588"/>
            <a:ext cx="2857500" cy="2047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5233988" y="3373438"/>
            <a:ext cx="2857500" cy="2047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1" grpId="0" animBg="1"/>
      <p:bldP spid="225292" grpId="0" animBg="1"/>
      <p:bldP spid="225293" grpId="0" animBg="1"/>
      <p:bldP spid="2252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D0796DB6-0501-4B56-AD7C-FF93514FA7E3}" type="slidenum">
              <a:rPr lang="en-US" altLang="en-US">
                <a:latin typeface="+mj-lt"/>
              </a:rPr>
              <a:pPr defTabSz="927100">
                <a:defRPr/>
              </a:pPr>
              <a:t>26</a:t>
            </a:fld>
            <a:endParaRPr lang="en-US" altLang="en-US">
              <a:latin typeface="+mj-lt"/>
            </a:endParaRPr>
          </a:p>
        </p:txBody>
      </p:sp>
      <p:grpSp>
        <p:nvGrpSpPr>
          <p:cNvPr id="21507" name="Group 20"/>
          <p:cNvGrpSpPr>
            <a:grpSpLocks/>
          </p:cNvGrpSpPr>
          <p:nvPr/>
        </p:nvGrpSpPr>
        <p:grpSpPr bwMode="auto">
          <a:xfrm>
            <a:off x="346075" y="1484313"/>
            <a:ext cx="5064125" cy="3798887"/>
            <a:chOff x="218" y="935"/>
            <a:chExt cx="3190" cy="2393"/>
          </a:xfrm>
        </p:grpSpPr>
        <p:sp>
          <p:nvSpPr>
            <p:cNvPr id="21512" name="Text Box 13"/>
            <p:cNvSpPr txBox="1">
              <a:spLocks noChangeArrowheads="1"/>
            </p:cNvSpPr>
            <p:nvPr/>
          </p:nvSpPr>
          <p:spPr bwMode="auto">
            <a:xfrm>
              <a:off x="250" y="990"/>
              <a:ext cx="2918" cy="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X8	X4	X2	X1	By2	By3	By5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0	0	0	1	1	1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0	0	1	0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0	1	0	1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0	1	1	0	1	0</a:t>
              </a:r>
            </a:p>
          </p:txBody>
        </p:sp>
        <p:sp>
          <p:nvSpPr>
            <p:cNvPr id="21513" name="Line 14"/>
            <p:cNvSpPr>
              <a:spLocks noChangeShapeType="1"/>
            </p:cNvSpPr>
            <p:nvPr/>
          </p:nvSpPr>
          <p:spPr bwMode="auto">
            <a:xfrm>
              <a:off x="1932" y="935"/>
              <a:ext cx="0" cy="2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4" name="Line 15"/>
            <p:cNvSpPr>
              <a:spLocks noChangeShapeType="1"/>
            </p:cNvSpPr>
            <p:nvPr/>
          </p:nvSpPr>
          <p:spPr bwMode="auto">
            <a:xfrm flipV="1">
              <a:off x="218" y="1164"/>
              <a:ext cx="29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5" name="Text Box 16"/>
            <p:cNvSpPr txBox="1">
              <a:spLocks noChangeArrowheads="1"/>
            </p:cNvSpPr>
            <p:nvPr/>
          </p:nvSpPr>
          <p:spPr bwMode="auto">
            <a:xfrm>
              <a:off x="248" y="1660"/>
              <a:ext cx="3160" cy="1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1	0	0	1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1	0	1	0	0	1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1	1	0	1	1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	1	1	1	0	0	0 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0	0	0	1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0	0	1	0	1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0	1	0	1	0	1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0	1	1	0	0	0 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1	0	0	1	1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1	0	1	0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1	1	0	1	0	0</a:t>
              </a:r>
            </a:p>
            <a:p>
              <a: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</a:pP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	1	1	1	0	1	1</a:t>
              </a: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5391150" y="3211513"/>
            <a:ext cx="3663950" cy="338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By2 	=  X8’X4’X2’X1’ + X8’X4’X2X1’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	 + X8’X4X2’X1’ + X8’X4X2X1’</a:t>
            </a:r>
            <a:br>
              <a:rPr lang="en-US" altLang="ko-KR"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latin typeface="Tahoma" pitchFamily="34" charset="0"/>
                <a:ea typeface="굴림" pitchFamily="50" charset="-127"/>
              </a:rPr>
              <a:t>	 + X8X4’X2’X1’ + X8X4’X2X1’</a:t>
            </a:r>
            <a:br>
              <a:rPr lang="en-US" altLang="ko-KR"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latin typeface="Tahoma" pitchFamily="34" charset="0"/>
                <a:ea typeface="굴림" pitchFamily="50" charset="-127"/>
              </a:rPr>
              <a:t>	 + X8X4X2’X1’ + X8X4X2X1’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	= X1’ </a:t>
            </a:r>
          </a:p>
          <a:p>
            <a:pPr eaLnBrk="0" hangingPunct="0">
              <a:tabLst>
                <a:tab pos="452438" algn="l"/>
              </a:tabLst>
            </a:pPr>
            <a:endParaRPr lang="en-US" altLang="ko-KR">
              <a:latin typeface="Tahoma" pitchFamily="34" charset="0"/>
              <a:ea typeface="굴림" pitchFamily="50" charset="-127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By3	=  X8’X4’X2’X1’ + X8’X4’X2X1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	 + X8’X4X2X1’ + X8X4’X2’X1</a:t>
            </a:r>
            <a:br>
              <a:rPr lang="en-US" altLang="ko-KR"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latin typeface="Tahoma" pitchFamily="34" charset="0"/>
                <a:ea typeface="굴림" pitchFamily="50" charset="-127"/>
              </a:rPr>
              <a:t>	 + X8X4X2’X1’ + X8X4X2X1</a:t>
            </a:r>
          </a:p>
          <a:p>
            <a:pPr eaLnBrk="0" hangingPunct="0">
              <a:tabLst>
                <a:tab pos="452438" algn="l"/>
              </a:tabLst>
            </a:pPr>
            <a:endParaRPr lang="en-US" altLang="ko-KR">
              <a:latin typeface="Tahoma" pitchFamily="34" charset="0"/>
              <a:ea typeface="굴림" pitchFamily="50" charset="-127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By5	=  X8’X4’X2’X1’ + X8’X4X2’X1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pitchFamily="50" charset="-127"/>
              </a:rPr>
              <a:t>	 + X8X4’X2X1’ + X8X4X2X1</a:t>
            </a:r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5189538" y="4835525"/>
            <a:ext cx="3932237" cy="971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5127625" y="5800725"/>
            <a:ext cx="3957638" cy="8969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5943601" y="4357688"/>
            <a:ext cx="742950" cy="257174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5" grpId="0" animBg="1"/>
      <p:bldP spid="22632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569E3E5E-B261-4AF8-B511-7506D48F8347}" type="slidenum">
              <a:rPr lang="en-US" altLang="en-US">
                <a:latin typeface="+mj-lt"/>
              </a:rPr>
              <a:pPr defTabSz="927100">
                <a:defRPr/>
              </a:pPr>
              <a:t>27</a:t>
            </a:fld>
            <a:endParaRPr lang="en-US" altLang="en-US">
              <a:latin typeface="+mj-lt"/>
            </a:endParaRPr>
          </a:p>
        </p:txBody>
      </p: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7029450" y="2349500"/>
            <a:ext cx="1276350" cy="1143000"/>
            <a:chOff x="4076" y="1160"/>
            <a:chExt cx="804" cy="720"/>
          </a:xfrm>
        </p:grpSpPr>
        <p:sp>
          <p:nvSpPr>
            <p:cNvPr id="22557" name="Line 8"/>
            <p:cNvSpPr>
              <a:spLocks noChangeShapeType="1"/>
            </p:cNvSpPr>
            <p:nvPr/>
          </p:nvSpPr>
          <p:spPr bwMode="auto">
            <a:xfrm>
              <a:off x="4076" y="1304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8" name="Line 9"/>
            <p:cNvSpPr>
              <a:spLocks noChangeShapeType="1"/>
            </p:cNvSpPr>
            <p:nvPr/>
          </p:nvSpPr>
          <p:spPr bwMode="auto">
            <a:xfrm>
              <a:off x="4648" y="1188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Rectangle 10"/>
            <p:cNvSpPr>
              <a:spLocks noChangeArrowheads="1"/>
            </p:cNvSpPr>
            <p:nvPr/>
          </p:nvSpPr>
          <p:spPr bwMode="auto">
            <a:xfrm>
              <a:off x="4120" y="1160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</a:t>
              </a:r>
            </a:p>
          </p:txBody>
        </p:sp>
      </p:grpSp>
      <p:grpSp>
        <p:nvGrpSpPr>
          <p:cNvPr id="22532" name="Group 15"/>
          <p:cNvGrpSpPr>
            <a:grpSpLocks/>
          </p:cNvGrpSpPr>
          <p:nvPr/>
        </p:nvGrpSpPr>
        <p:grpSpPr bwMode="auto">
          <a:xfrm>
            <a:off x="7194550" y="1511300"/>
            <a:ext cx="869950" cy="736600"/>
            <a:chOff x="4180" y="632"/>
            <a:chExt cx="548" cy="464"/>
          </a:xfrm>
        </p:grpSpPr>
        <p:sp>
          <p:nvSpPr>
            <p:cNvPr id="22554" name="Line 12"/>
            <p:cNvSpPr>
              <a:spLocks noChangeShapeType="1"/>
            </p:cNvSpPr>
            <p:nvPr/>
          </p:nvSpPr>
          <p:spPr bwMode="auto">
            <a:xfrm>
              <a:off x="4180" y="76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5" name="Line 13"/>
            <p:cNvSpPr>
              <a:spLocks noChangeShapeType="1"/>
            </p:cNvSpPr>
            <p:nvPr/>
          </p:nvSpPr>
          <p:spPr bwMode="auto">
            <a:xfrm>
              <a:off x="4424" y="63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6" name="Rectangle 14"/>
            <p:cNvSpPr>
              <a:spLocks noChangeArrowheads="1"/>
            </p:cNvSpPr>
            <p:nvPr/>
          </p:nvSpPr>
          <p:spPr bwMode="auto">
            <a:xfrm>
              <a:off x="4224" y="632"/>
              <a:ext cx="504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</p:grpSp>
      <p:grpSp>
        <p:nvGrpSpPr>
          <p:cNvPr id="22533" name="Group 19"/>
          <p:cNvGrpSpPr>
            <a:grpSpLocks/>
          </p:cNvGrpSpPr>
          <p:nvPr/>
        </p:nvGrpSpPr>
        <p:grpSpPr bwMode="auto">
          <a:xfrm>
            <a:off x="7016750" y="3581400"/>
            <a:ext cx="1276350" cy="1143000"/>
            <a:chOff x="4068" y="1936"/>
            <a:chExt cx="804" cy="720"/>
          </a:xfrm>
        </p:grpSpPr>
        <p:sp>
          <p:nvSpPr>
            <p:cNvPr id="22551" name="Line 16"/>
            <p:cNvSpPr>
              <a:spLocks noChangeShapeType="1"/>
            </p:cNvSpPr>
            <p:nvPr/>
          </p:nvSpPr>
          <p:spPr bwMode="auto">
            <a:xfrm>
              <a:off x="4068" y="2080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2" name="Line 17"/>
            <p:cNvSpPr>
              <a:spLocks noChangeShapeType="1"/>
            </p:cNvSpPr>
            <p:nvPr/>
          </p:nvSpPr>
          <p:spPr bwMode="auto">
            <a:xfrm>
              <a:off x="4640" y="1964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4112" y="1936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</a:t>
              </a:r>
            </a:p>
          </p:txBody>
        </p:sp>
      </p:grpSp>
      <p:pic>
        <p:nvPicPr>
          <p:cNvPr id="22534" name="Picture 2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3784600"/>
            <a:ext cx="11811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535" name="Picture 2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700" y="2628900"/>
            <a:ext cx="1193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536" name="Picture 2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612900"/>
            <a:ext cx="876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7" name="Rectangle 23"/>
          <p:cNvSpPr>
            <a:spLocks noChangeArrowheads="1"/>
          </p:cNvSpPr>
          <p:nvPr/>
        </p:nvSpPr>
        <p:spPr bwMode="auto">
          <a:xfrm>
            <a:off x="4889500" y="16764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2538" name="Rectangle 24"/>
          <p:cNvSpPr>
            <a:spLocks noChangeArrowheads="1"/>
          </p:cNvSpPr>
          <p:nvPr/>
        </p:nvSpPr>
        <p:spPr bwMode="auto">
          <a:xfrm>
            <a:off x="6032500" y="16891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2539" name="Rectangle 25"/>
          <p:cNvSpPr>
            <a:spLocks noChangeArrowheads="1"/>
          </p:cNvSpPr>
          <p:nvPr/>
        </p:nvSpPr>
        <p:spPr bwMode="auto">
          <a:xfrm>
            <a:off x="4699000" y="26035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2540" name="Rectangle 26"/>
          <p:cNvSpPr>
            <a:spLocks noChangeArrowheads="1"/>
          </p:cNvSpPr>
          <p:nvPr/>
        </p:nvSpPr>
        <p:spPr bwMode="auto">
          <a:xfrm>
            <a:off x="4724400" y="37719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2541" name="Rectangle 27"/>
          <p:cNvSpPr>
            <a:spLocks noChangeArrowheads="1"/>
          </p:cNvSpPr>
          <p:nvPr/>
        </p:nvSpPr>
        <p:spPr bwMode="auto">
          <a:xfrm>
            <a:off x="4711700" y="28448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2542" name="Rectangle 28"/>
          <p:cNvSpPr>
            <a:spLocks noChangeArrowheads="1"/>
          </p:cNvSpPr>
          <p:nvPr/>
        </p:nvSpPr>
        <p:spPr bwMode="auto">
          <a:xfrm>
            <a:off x="4724400" y="40513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2543" name="Rectangle 29"/>
          <p:cNvSpPr>
            <a:spLocks noChangeArrowheads="1"/>
          </p:cNvSpPr>
          <p:nvPr/>
        </p:nvSpPr>
        <p:spPr bwMode="auto">
          <a:xfrm>
            <a:off x="6184900" y="27940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2544" name="Rectangle 30"/>
          <p:cNvSpPr>
            <a:spLocks noChangeArrowheads="1"/>
          </p:cNvSpPr>
          <p:nvPr/>
        </p:nvSpPr>
        <p:spPr bwMode="auto">
          <a:xfrm>
            <a:off x="6172200" y="39116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2638425" y="1676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From Boolean expressions to logic gates</a:t>
            </a:r>
          </a:p>
        </p:txBody>
      </p:sp>
      <p:sp>
        <p:nvSpPr>
          <p:cNvPr id="22547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>
                <a:ea typeface="굴림" pitchFamily="50" charset="-127"/>
              </a:rPr>
              <a:t>NOT	X’	X	~X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>
                <a:ea typeface="굴림" pitchFamily="50" charset="-127"/>
              </a:rPr>
              <a:t>AND	X • Y	XY	X </a:t>
            </a:r>
            <a:r>
              <a:rPr lang="en-US" altLang="ko-KR">
                <a:ea typeface="굴림" pitchFamily="50" charset="-127"/>
                <a:sym typeface="Symbol" pitchFamily="18" charset="2"/>
              </a:rPr>
              <a:t></a:t>
            </a:r>
            <a:r>
              <a:rPr lang="en-US" altLang="ko-KR">
                <a:ea typeface="굴림" pitchFamily="50" charset="-127"/>
              </a:rPr>
              <a:t> Y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>
                <a:ea typeface="굴림" pitchFamily="50" charset="-127"/>
              </a:rPr>
              <a:t>OR	X + Y		X </a:t>
            </a:r>
            <a:r>
              <a:rPr lang="en-US" altLang="ko-KR">
                <a:ea typeface="굴림" pitchFamily="50" charset="-127"/>
                <a:sym typeface="Symbol" pitchFamily="18" charset="2"/>
              </a:rPr>
              <a:t></a:t>
            </a:r>
            <a:r>
              <a:rPr lang="en-US" altLang="ko-KR">
                <a:ea typeface="굴림" pitchFamily="50" charset="-127"/>
              </a:rPr>
              <a:t> Y</a:t>
            </a:r>
          </a:p>
        </p:txBody>
      </p:sp>
      <p:sp>
        <p:nvSpPr>
          <p:cNvPr id="22548" name="Rectangle 39"/>
          <p:cNvSpPr>
            <a:spLocks noChangeArrowheads="1"/>
          </p:cNvSpPr>
          <p:nvPr/>
        </p:nvSpPr>
        <p:spPr bwMode="auto">
          <a:xfrm>
            <a:off x="246063" y="5832475"/>
            <a:ext cx="7958137" cy="1114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496888" y="3536950"/>
            <a:ext cx="7958137" cy="1114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01650" y="2341563"/>
            <a:ext cx="7958138" cy="1114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6" grpId="0" animBg="1"/>
      <p:bldP spid="34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8883056-BCCD-4506-B915-6819E9BC9C22}" type="slidenum">
              <a:rPr lang="en-US" altLang="en-US">
                <a:latin typeface="+mj-lt"/>
              </a:rPr>
              <a:pPr defTabSz="927100">
                <a:defRPr/>
              </a:pPr>
              <a:t>28</a:t>
            </a:fld>
            <a:endParaRPr lang="en-US" altLang="en-US">
              <a:latin typeface="+mj-lt"/>
            </a:endParaRP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222500" y="16002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2222500" y="18669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3733800" y="17526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pic>
        <p:nvPicPr>
          <p:cNvPr id="23558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1612900"/>
            <a:ext cx="1231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3559" name="Group 16"/>
          <p:cNvGrpSpPr>
            <a:grpSpLocks/>
          </p:cNvGrpSpPr>
          <p:nvPr/>
        </p:nvGrpSpPr>
        <p:grpSpPr bwMode="auto">
          <a:xfrm>
            <a:off x="4641850" y="1409700"/>
            <a:ext cx="1276350" cy="1143000"/>
            <a:chOff x="2572" y="512"/>
            <a:chExt cx="804" cy="720"/>
          </a:xfrm>
        </p:grpSpPr>
        <p:sp>
          <p:nvSpPr>
            <p:cNvPr id="23591" name="Line 13"/>
            <p:cNvSpPr>
              <a:spLocks noChangeShapeType="1"/>
            </p:cNvSpPr>
            <p:nvPr/>
          </p:nvSpPr>
          <p:spPr bwMode="auto">
            <a:xfrm>
              <a:off x="2572" y="65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2" name="Line 14"/>
            <p:cNvSpPr>
              <a:spLocks noChangeShapeType="1"/>
            </p:cNvSpPr>
            <p:nvPr/>
          </p:nvSpPr>
          <p:spPr bwMode="auto">
            <a:xfrm>
              <a:off x="3144" y="54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3" name="Rectangle 15"/>
            <p:cNvSpPr>
              <a:spLocks noChangeArrowheads="1"/>
            </p:cNvSpPr>
            <p:nvPr/>
          </p:nvSpPr>
          <p:spPr bwMode="auto">
            <a:xfrm>
              <a:off x="2616" y="512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</a:t>
              </a:r>
            </a:p>
          </p:txBody>
        </p:sp>
      </p:grpSp>
      <p:grpSp>
        <p:nvGrpSpPr>
          <p:cNvPr id="23560" name="Group 20"/>
          <p:cNvGrpSpPr>
            <a:grpSpLocks/>
          </p:cNvGrpSpPr>
          <p:nvPr/>
        </p:nvGrpSpPr>
        <p:grpSpPr bwMode="auto">
          <a:xfrm>
            <a:off x="4629150" y="2781300"/>
            <a:ext cx="1276350" cy="1143000"/>
            <a:chOff x="2564" y="1376"/>
            <a:chExt cx="804" cy="720"/>
          </a:xfrm>
        </p:grpSpPr>
        <p:sp>
          <p:nvSpPr>
            <p:cNvPr id="23588" name="Line 17"/>
            <p:cNvSpPr>
              <a:spLocks noChangeShapeType="1"/>
            </p:cNvSpPr>
            <p:nvPr/>
          </p:nvSpPr>
          <p:spPr bwMode="auto">
            <a:xfrm>
              <a:off x="2564" y="1520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9" name="Line 18"/>
            <p:cNvSpPr>
              <a:spLocks noChangeShapeType="1"/>
            </p:cNvSpPr>
            <p:nvPr/>
          </p:nvSpPr>
          <p:spPr bwMode="auto">
            <a:xfrm>
              <a:off x="3136" y="1404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0" name="Rectangle 19"/>
            <p:cNvSpPr>
              <a:spLocks noChangeArrowheads="1"/>
            </p:cNvSpPr>
            <p:nvPr/>
          </p:nvSpPr>
          <p:spPr bwMode="auto">
            <a:xfrm>
              <a:off x="2608" y="1376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</a:t>
              </a:r>
            </a:p>
          </p:txBody>
        </p:sp>
      </p:grpSp>
      <p:sp>
        <p:nvSpPr>
          <p:cNvPr id="23561" name="Rectangle 21"/>
          <p:cNvSpPr>
            <a:spLocks noChangeArrowheads="1"/>
          </p:cNvSpPr>
          <p:nvPr/>
        </p:nvSpPr>
        <p:spPr bwMode="auto">
          <a:xfrm>
            <a:off x="3695700" y="31750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3562" name="Rectangle 22"/>
          <p:cNvSpPr>
            <a:spLocks noChangeArrowheads="1"/>
          </p:cNvSpPr>
          <p:nvPr/>
        </p:nvSpPr>
        <p:spPr bwMode="auto">
          <a:xfrm>
            <a:off x="2197100" y="29972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3563" name="Rectangle 23"/>
          <p:cNvSpPr>
            <a:spLocks noChangeArrowheads="1"/>
          </p:cNvSpPr>
          <p:nvPr/>
        </p:nvSpPr>
        <p:spPr bwMode="auto">
          <a:xfrm>
            <a:off x="2197100" y="33274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pic>
        <p:nvPicPr>
          <p:cNvPr id="23564" name="Picture 2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3800" y="3073400"/>
            <a:ext cx="1219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65" name="Rectangle 25"/>
          <p:cNvSpPr>
            <a:spLocks noChangeArrowheads="1"/>
          </p:cNvSpPr>
          <p:nvPr/>
        </p:nvSpPr>
        <p:spPr bwMode="auto">
          <a:xfrm>
            <a:off x="2260600" y="43434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3566" name="Rectangle 26"/>
          <p:cNvSpPr>
            <a:spLocks noChangeArrowheads="1"/>
          </p:cNvSpPr>
          <p:nvPr/>
        </p:nvSpPr>
        <p:spPr bwMode="auto">
          <a:xfrm>
            <a:off x="2273300" y="46482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3567" name="Rectangle 27"/>
          <p:cNvSpPr>
            <a:spLocks noChangeArrowheads="1"/>
          </p:cNvSpPr>
          <p:nvPr/>
        </p:nvSpPr>
        <p:spPr bwMode="auto">
          <a:xfrm>
            <a:off x="3657600" y="45212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grpSp>
        <p:nvGrpSpPr>
          <p:cNvPr id="23568" name="Group 31"/>
          <p:cNvGrpSpPr>
            <a:grpSpLocks/>
          </p:cNvGrpSpPr>
          <p:nvPr/>
        </p:nvGrpSpPr>
        <p:grpSpPr bwMode="auto">
          <a:xfrm>
            <a:off x="4629150" y="5537200"/>
            <a:ext cx="1276350" cy="1143000"/>
            <a:chOff x="2564" y="3112"/>
            <a:chExt cx="804" cy="720"/>
          </a:xfrm>
        </p:grpSpPr>
        <p:sp>
          <p:nvSpPr>
            <p:cNvPr id="23585" name="Line 28"/>
            <p:cNvSpPr>
              <a:spLocks noChangeShapeType="1"/>
            </p:cNvSpPr>
            <p:nvPr/>
          </p:nvSpPr>
          <p:spPr bwMode="auto">
            <a:xfrm>
              <a:off x="2564" y="325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6" name="Line 29"/>
            <p:cNvSpPr>
              <a:spLocks noChangeShapeType="1"/>
            </p:cNvSpPr>
            <p:nvPr/>
          </p:nvSpPr>
          <p:spPr bwMode="auto">
            <a:xfrm>
              <a:off x="3136" y="314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7" name="Rectangle 30"/>
            <p:cNvSpPr>
              <a:spLocks noChangeArrowheads="1"/>
            </p:cNvSpPr>
            <p:nvPr/>
          </p:nvSpPr>
          <p:spPr bwMode="auto">
            <a:xfrm>
              <a:off x="2608" y="3112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</a:t>
              </a:r>
            </a:p>
          </p:txBody>
        </p:sp>
      </p:grpSp>
      <p:grpSp>
        <p:nvGrpSpPr>
          <p:cNvPr id="23569" name="Group 35"/>
          <p:cNvGrpSpPr>
            <a:grpSpLocks/>
          </p:cNvGrpSpPr>
          <p:nvPr/>
        </p:nvGrpSpPr>
        <p:grpSpPr bwMode="auto">
          <a:xfrm>
            <a:off x="4629150" y="4203700"/>
            <a:ext cx="1276350" cy="1143000"/>
            <a:chOff x="2564" y="2272"/>
            <a:chExt cx="804" cy="720"/>
          </a:xfrm>
        </p:grpSpPr>
        <p:sp>
          <p:nvSpPr>
            <p:cNvPr id="23582" name="Line 32"/>
            <p:cNvSpPr>
              <a:spLocks noChangeShapeType="1"/>
            </p:cNvSpPr>
            <p:nvPr/>
          </p:nvSpPr>
          <p:spPr bwMode="auto">
            <a:xfrm>
              <a:off x="2564" y="241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3" name="Line 33"/>
            <p:cNvSpPr>
              <a:spLocks noChangeShapeType="1"/>
            </p:cNvSpPr>
            <p:nvPr/>
          </p:nvSpPr>
          <p:spPr bwMode="auto">
            <a:xfrm>
              <a:off x="3136" y="230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4" name="Rectangle 34"/>
            <p:cNvSpPr>
              <a:spLocks noChangeArrowheads="1"/>
            </p:cNvSpPr>
            <p:nvPr/>
          </p:nvSpPr>
          <p:spPr bwMode="auto">
            <a:xfrm>
              <a:off x="2608" y="2272"/>
              <a:ext cx="76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</a:t>
              </a:r>
            </a:p>
          </p:txBody>
        </p:sp>
      </p:grpSp>
      <p:sp>
        <p:nvSpPr>
          <p:cNvPr id="23570" name="Rectangle 36"/>
          <p:cNvSpPr>
            <a:spLocks noChangeArrowheads="1"/>
          </p:cNvSpPr>
          <p:nvPr/>
        </p:nvSpPr>
        <p:spPr bwMode="auto">
          <a:xfrm>
            <a:off x="3670300" y="5905500"/>
            <a:ext cx="533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pic>
        <p:nvPicPr>
          <p:cNvPr id="23571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0000" y="4406900"/>
            <a:ext cx="11049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572" name="Picture 3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6500" y="5791200"/>
            <a:ext cx="11811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73" name="Rectangle 39"/>
          <p:cNvSpPr>
            <a:spLocks noChangeArrowheads="1"/>
          </p:cNvSpPr>
          <p:nvPr/>
        </p:nvSpPr>
        <p:spPr bwMode="auto">
          <a:xfrm>
            <a:off x="2209800" y="5740400"/>
            <a:ext cx="3429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3574" name="Rectangle 40"/>
          <p:cNvSpPr>
            <a:spLocks noChangeArrowheads="1"/>
          </p:cNvSpPr>
          <p:nvPr/>
        </p:nvSpPr>
        <p:spPr bwMode="auto">
          <a:xfrm>
            <a:off x="2197100" y="6007100"/>
            <a:ext cx="2794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23575" name="Rectangle 41"/>
          <p:cNvSpPr>
            <a:spLocks noChangeArrowheads="1"/>
          </p:cNvSpPr>
          <p:nvPr/>
        </p:nvSpPr>
        <p:spPr bwMode="auto">
          <a:xfrm>
            <a:off x="6184900" y="4292600"/>
            <a:ext cx="30861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 = X Y’ + X’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or Y but not both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("inequality", "difference")</a:t>
            </a:r>
          </a:p>
        </p:txBody>
      </p:sp>
      <p:sp>
        <p:nvSpPr>
          <p:cNvPr id="23576" name="Rectangle 42"/>
          <p:cNvSpPr>
            <a:spLocks noChangeArrowheads="1"/>
          </p:cNvSpPr>
          <p:nvPr/>
        </p:nvSpPr>
        <p:spPr bwMode="auto">
          <a:xfrm>
            <a:off x="6121400" y="5638800"/>
            <a:ext cx="3327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X </a:t>
            </a: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xnor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 Y = X Y + X’ Y’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X and Y are the same 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("equality", "coincidence")</a:t>
            </a:r>
          </a:p>
        </p:txBody>
      </p:sp>
      <p:sp>
        <p:nvSpPr>
          <p:cNvPr id="23577" name="Rectangle 4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4264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From Boolean expressions to logic gates (cont’d)</a:t>
            </a:r>
          </a:p>
        </p:txBody>
      </p:sp>
      <p:sp>
        <p:nvSpPr>
          <p:cNvPr id="23578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NAND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NOR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XOR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  X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</a:t>
            </a:r>
            <a:r>
              <a:rPr lang="en-US" altLang="ko-KR">
                <a:ea typeface="굴림" pitchFamily="50" charset="-127"/>
              </a:rPr>
              <a:t>Y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XNOR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  X = Y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96888" y="2646363"/>
            <a:ext cx="7958137" cy="1165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496888" y="4130675"/>
            <a:ext cx="8526462" cy="1114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484188" y="5414963"/>
            <a:ext cx="8786812" cy="1250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9" grpId="0" animBg="1"/>
      <p:bldP spid="36910" grpId="0" animBg="1"/>
      <p:bldP spid="369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4FDCA074-E5B2-44E6-9982-0B8AAC21E322}" type="slidenum">
              <a:rPr lang="en-US" altLang="en-US">
                <a:latin typeface="+mj-lt"/>
              </a:rPr>
              <a:pPr defTabSz="927100">
                <a:defRPr/>
              </a:pPr>
              <a:t>29</a:t>
            </a:fld>
            <a:endParaRPr lang="en-US" altLang="en-US">
              <a:latin typeface="+mj-lt"/>
            </a:endParaRPr>
          </a:p>
        </p:txBody>
      </p:sp>
      <p:sp>
        <p:nvSpPr>
          <p:cNvPr id="24579" name="Line 9"/>
          <p:cNvSpPr>
            <a:spLocks noChangeShapeType="1"/>
          </p:cNvSpPr>
          <p:nvPr/>
        </p:nvSpPr>
        <p:spPr bwMode="auto">
          <a:xfrm>
            <a:off x="5511800" y="3078163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0" name="Line 10"/>
          <p:cNvSpPr>
            <a:spLocks noChangeShapeType="1"/>
          </p:cNvSpPr>
          <p:nvPr/>
        </p:nvSpPr>
        <p:spPr bwMode="auto">
          <a:xfrm>
            <a:off x="5041900" y="335756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5416550" y="3332163"/>
            <a:ext cx="673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T1</a:t>
            </a:r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5581650" y="3052763"/>
            <a:ext cx="6731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T2</a:t>
            </a:r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 flipV="1">
            <a:off x="7156450" y="4184650"/>
            <a:ext cx="3683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4" name="Rectangle 14"/>
          <p:cNvSpPr>
            <a:spLocks noChangeArrowheads="1"/>
          </p:cNvSpPr>
          <p:nvPr/>
        </p:nvSpPr>
        <p:spPr bwMode="auto">
          <a:xfrm>
            <a:off x="6629400" y="3797300"/>
            <a:ext cx="22606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use of 3-input gate</a:t>
            </a:r>
          </a:p>
        </p:txBody>
      </p:sp>
      <p:sp>
        <p:nvSpPr>
          <p:cNvPr id="24585" name="Line 15"/>
          <p:cNvSpPr>
            <a:spLocks noChangeShapeType="1"/>
          </p:cNvSpPr>
          <p:nvPr/>
        </p:nvSpPr>
        <p:spPr bwMode="auto">
          <a:xfrm>
            <a:off x="1809750" y="4273550"/>
            <a:ext cx="1905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 flipV="1">
            <a:off x="1809750" y="4425950"/>
            <a:ext cx="1905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Line 17"/>
          <p:cNvSpPr>
            <a:spLocks noChangeShapeType="1"/>
          </p:cNvSpPr>
          <p:nvPr/>
        </p:nvSpPr>
        <p:spPr bwMode="auto">
          <a:xfrm>
            <a:off x="1803400" y="427355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Oval 18"/>
          <p:cNvSpPr>
            <a:spLocks noChangeArrowheads="1"/>
          </p:cNvSpPr>
          <p:nvPr/>
        </p:nvSpPr>
        <p:spPr bwMode="auto">
          <a:xfrm>
            <a:off x="2012950" y="4400550"/>
            <a:ext cx="50800" cy="63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809750" y="4832350"/>
            <a:ext cx="1905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0" name="Line 20"/>
          <p:cNvSpPr>
            <a:spLocks noChangeShapeType="1"/>
          </p:cNvSpPr>
          <p:nvPr/>
        </p:nvSpPr>
        <p:spPr bwMode="auto">
          <a:xfrm flipV="1">
            <a:off x="1809750" y="4984750"/>
            <a:ext cx="1905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>
            <a:off x="1803400" y="483235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Oval 22"/>
          <p:cNvSpPr>
            <a:spLocks noChangeArrowheads="1"/>
          </p:cNvSpPr>
          <p:nvPr/>
        </p:nvSpPr>
        <p:spPr bwMode="auto">
          <a:xfrm>
            <a:off x="2012950" y="4959350"/>
            <a:ext cx="50800" cy="63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93" name="Arc 23"/>
          <p:cNvSpPr>
            <a:spLocks/>
          </p:cNvSpPr>
          <p:nvPr/>
        </p:nvSpPr>
        <p:spPr bwMode="auto">
          <a:xfrm>
            <a:off x="1778000" y="5380038"/>
            <a:ext cx="69850" cy="16510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1261945 h 21600"/>
              <a:gd name="T4" fmla="*/ 0 w 21600"/>
              <a:gd name="T5" fmla="*/ 126194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94" name="Arc 24"/>
          <p:cNvSpPr>
            <a:spLocks/>
          </p:cNvSpPr>
          <p:nvPr/>
        </p:nvSpPr>
        <p:spPr bwMode="auto">
          <a:xfrm>
            <a:off x="1778000" y="5380038"/>
            <a:ext cx="501650" cy="184150"/>
          </a:xfrm>
          <a:custGeom>
            <a:avLst/>
            <a:gdLst>
              <a:gd name="T0" fmla="*/ 0 w 21600"/>
              <a:gd name="T1" fmla="*/ 0 h 21600"/>
              <a:gd name="T2" fmla="*/ 11650588 w 21600"/>
              <a:gd name="T3" fmla="*/ 1569964 h 21600"/>
              <a:gd name="T4" fmla="*/ 0 w 21600"/>
              <a:gd name="T5" fmla="*/ 156996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95" name="Arc 25"/>
          <p:cNvSpPr>
            <a:spLocks/>
          </p:cNvSpPr>
          <p:nvPr/>
        </p:nvSpPr>
        <p:spPr bwMode="auto">
          <a:xfrm>
            <a:off x="1803400" y="5543550"/>
            <a:ext cx="476250" cy="177800"/>
          </a:xfrm>
          <a:custGeom>
            <a:avLst/>
            <a:gdLst>
              <a:gd name="T0" fmla="*/ 10500650 w 21600"/>
              <a:gd name="T1" fmla="*/ 0 h 21600"/>
              <a:gd name="T2" fmla="*/ 0 w 21600"/>
              <a:gd name="T3" fmla="*/ 146355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96" name="Arc 26"/>
          <p:cNvSpPr>
            <a:spLocks/>
          </p:cNvSpPr>
          <p:nvPr/>
        </p:nvSpPr>
        <p:spPr bwMode="auto">
          <a:xfrm>
            <a:off x="1778000" y="5543550"/>
            <a:ext cx="69850" cy="17780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146355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97" name="Line 27"/>
          <p:cNvSpPr>
            <a:spLocks noChangeShapeType="1"/>
          </p:cNvSpPr>
          <p:nvPr/>
        </p:nvSpPr>
        <p:spPr bwMode="auto">
          <a:xfrm>
            <a:off x="1809750" y="54610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8" name="Line 28"/>
          <p:cNvSpPr>
            <a:spLocks noChangeShapeType="1"/>
          </p:cNvSpPr>
          <p:nvPr/>
        </p:nvSpPr>
        <p:spPr bwMode="auto">
          <a:xfrm>
            <a:off x="1809750" y="56261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9" name="Line 29"/>
          <p:cNvSpPr>
            <a:spLocks noChangeShapeType="1"/>
          </p:cNvSpPr>
          <p:nvPr/>
        </p:nvSpPr>
        <p:spPr bwMode="auto">
          <a:xfrm>
            <a:off x="2609850" y="48768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0" name="Line 30"/>
          <p:cNvSpPr>
            <a:spLocks noChangeShapeType="1"/>
          </p:cNvSpPr>
          <p:nvPr/>
        </p:nvSpPr>
        <p:spPr bwMode="auto">
          <a:xfrm>
            <a:off x="2609850" y="5257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1" name="Line 31"/>
          <p:cNvSpPr>
            <a:spLocks noChangeShapeType="1"/>
          </p:cNvSpPr>
          <p:nvPr/>
        </p:nvSpPr>
        <p:spPr bwMode="auto">
          <a:xfrm flipV="1">
            <a:off x="2603500" y="487045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2" name="Arc 32"/>
          <p:cNvSpPr>
            <a:spLocks/>
          </p:cNvSpPr>
          <p:nvPr/>
        </p:nvSpPr>
        <p:spPr bwMode="auto">
          <a:xfrm>
            <a:off x="2927350" y="4891088"/>
            <a:ext cx="146050" cy="1905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680104 h 21600"/>
              <a:gd name="T4" fmla="*/ 0 w 21600"/>
              <a:gd name="T5" fmla="*/ 168010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03" name="Arc 33"/>
          <p:cNvSpPr>
            <a:spLocks/>
          </p:cNvSpPr>
          <p:nvPr/>
        </p:nvSpPr>
        <p:spPr bwMode="auto">
          <a:xfrm>
            <a:off x="2927350" y="4884738"/>
            <a:ext cx="152400" cy="1968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793978 h 21600"/>
              <a:gd name="T4" fmla="*/ 0 w 21600"/>
              <a:gd name="T5" fmla="*/ 179397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04" name="Arc 34"/>
          <p:cNvSpPr>
            <a:spLocks/>
          </p:cNvSpPr>
          <p:nvPr/>
        </p:nvSpPr>
        <p:spPr bwMode="auto">
          <a:xfrm>
            <a:off x="2927350" y="5067300"/>
            <a:ext cx="146050" cy="1905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68010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05" name="Arc 35"/>
          <p:cNvSpPr>
            <a:spLocks/>
          </p:cNvSpPr>
          <p:nvPr/>
        </p:nvSpPr>
        <p:spPr bwMode="auto">
          <a:xfrm>
            <a:off x="2927350" y="5067300"/>
            <a:ext cx="152400" cy="1968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79397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06" name="Line 36"/>
          <p:cNvSpPr>
            <a:spLocks noChangeShapeType="1"/>
          </p:cNvSpPr>
          <p:nvPr/>
        </p:nvSpPr>
        <p:spPr bwMode="auto">
          <a:xfrm>
            <a:off x="3346450" y="43180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7" name="Line 37"/>
          <p:cNvSpPr>
            <a:spLocks noChangeShapeType="1"/>
          </p:cNvSpPr>
          <p:nvPr/>
        </p:nvSpPr>
        <p:spPr bwMode="auto">
          <a:xfrm>
            <a:off x="3346450" y="46990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8" name="Line 38"/>
          <p:cNvSpPr>
            <a:spLocks noChangeShapeType="1"/>
          </p:cNvSpPr>
          <p:nvPr/>
        </p:nvSpPr>
        <p:spPr bwMode="auto">
          <a:xfrm flipV="1">
            <a:off x="3340100" y="431165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9" name="Arc 39"/>
          <p:cNvSpPr>
            <a:spLocks/>
          </p:cNvSpPr>
          <p:nvPr/>
        </p:nvSpPr>
        <p:spPr bwMode="auto">
          <a:xfrm>
            <a:off x="3663950" y="4332288"/>
            <a:ext cx="146050" cy="1905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680104 h 21600"/>
              <a:gd name="T4" fmla="*/ 0 w 21600"/>
              <a:gd name="T5" fmla="*/ 168010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10" name="Arc 40"/>
          <p:cNvSpPr>
            <a:spLocks/>
          </p:cNvSpPr>
          <p:nvPr/>
        </p:nvSpPr>
        <p:spPr bwMode="auto">
          <a:xfrm>
            <a:off x="3663950" y="4325938"/>
            <a:ext cx="152400" cy="1968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793978 h 21600"/>
              <a:gd name="T4" fmla="*/ 0 w 21600"/>
              <a:gd name="T5" fmla="*/ 179397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11" name="Arc 41"/>
          <p:cNvSpPr>
            <a:spLocks/>
          </p:cNvSpPr>
          <p:nvPr/>
        </p:nvSpPr>
        <p:spPr bwMode="auto">
          <a:xfrm>
            <a:off x="3663950" y="4508500"/>
            <a:ext cx="146050" cy="1905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68010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12" name="Arc 42"/>
          <p:cNvSpPr>
            <a:spLocks/>
          </p:cNvSpPr>
          <p:nvPr/>
        </p:nvSpPr>
        <p:spPr bwMode="auto">
          <a:xfrm>
            <a:off x="3663950" y="4508500"/>
            <a:ext cx="152400" cy="1968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79397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13" name="Line 43"/>
          <p:cNvSpPr>
            <a:spLocks noChangeShapeType="1"/>
          </p:cNvSpPr>
          <p:nvPr/>
        </p:nvSpPr>
        <p:spPr bwMode="auto">
          <a:xfrm>
            <a:off x="1682750" y="44323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4" name="Line 44"/>
          <p:cNvSpPr>
            <a:spLocks noChangeShapeType="1"/>
          </p:cNvSpPr>
          <p:nvPr/>
        </p:nvSpPr>
        <p:spPr bwMode="auto">
          <a:xfrm>
            <a:off x="1416050" y="44323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5" name="Rectangle 45"/>
          <p:cNvSpPr>
            <a:spLocks noChangeArrowheads="1"/>
          </p:cNvSpPr>
          <p:nvPr/>
        </p:nvSpPr>
        <p:spPr bwMode="auto">
          <a:xfrm>
            <a:off x="1181100" y="4279900"/>
            <a:ext cx="2667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24616" name="Line 46"/>
          <p:cNvSpPr>
            <a:spLocks noChangeShapeType="1"/>
          </p:cNvSpPr>
          <p:nvPr/>
        </p:nvSpPr>
        <p:spPr bwMode="auto">
          <a:xfrm>
            <a:off x="3219450" y="44323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7" name="Line 47"/>
          <p:cNvSpPr>
            <a:spLocks noChangeShapeType="1"/>
          </p:cNvSpPr>
          <p:nvPr/>
        </p:nvSpPr>
        <p:spPr bwMode="auto">
          <a:xfrm>
            <a:off x="2076450" y="44323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8" name="Line 48"/>
          <p:cNvSpPr>
            <a:spLocks noChangeShapeType="1"/>
          </p:cNvSpPr>
          <p:nvPr/>
        </p:nvSpPr>
        <p:spPr bwMode="auto">
          <a:xfrm>
            <a:off x="2216150" y="4432300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9" name="Line 49"/>
          <p:cNvSpPr>
            <a:spLocks noChangeShapeType="1"/>
          </p:cNvSpPr>
          <p:nvPr/>
        </p:nvSpPr>
        <p:spPr bwMode="auto">
          <a:xfrm>
            <a:off x="1682750" y="49911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0" name="Line 50"/>
          <p:cNvSpPr>
            <a:spLocks noChangeShapeType="1"/>
          </p:cNvSpPr>
          <p:nvPr/>
        </p:nvSpPr>
        <p:spPr bwMode="auto">
          <a:xfrm>
            <a:off x="1416050" y="49911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1" name="Rectangle 51"/>
          <p:cNvSpPr>
            <a:spLocks noChangeArrowheads="1"/>
          </p:cNvSpPr>
          <p:nvPr/>
        </p:nvSpPr>
        <p:spPr bwMode="auto">
          <a:xfrm>
            <a:off x="1193800" y="4826000"/>
            <a:ext cx="2540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24622" name="Line 52"/>
          <p:cNvSpPr>
            <a:spLocks noChangeShapeType="1"/>
          </p:cNvSpPr>
          <p:nvPr/>
        </p:nvSpPr>
        <p:spPr bwMode="auto">
          <a:xfrm>
            <a:off x="1682750" y="54610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3" name="Line 53"/>
          <p:cNvSpPr>
            <a:spLocks noChangeShapeType="1"/>
          </p:cNvSpPr>
          <p:nvPr/>
        </p:nvSpPr>
        <p:spPr bwMode="auto">
          <a:xfrm>
            <a:off x="1416050" y="54610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4" name="Rectangle 54"/>
          <p:cNvSpPr>
            <a:spLocks noChangeArrowheads="1"/>
          </p:cNvSpPr>
          <p:nvPr/>
        </p:nvSpPr>
        <p:spPr bwMode="auto">
          <a:xfrm>
            <a:off x="1193800" y="5295900"/>
            <a:ext cx="2540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24625" name="Line 55"/>
          <p:cNvSpPr>
            <a:spLocks noChangeShapeType="1"/>
          </p:cNvSpPr>
          <p:nvPr/>
        </p:nvSpPr>
        <p:spPr bwMode="auto">
          <a:xfrm>
            <a:off x="1682750" y="56261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6" name="Line 56"/>
          <p:cNvSpPr>
            <a:spLocks noChangeShapeType="1"/>
          </p:cNvSpPr>
          <p:nvPr/>
        </p:nvSpPr>
        <p:spPr bwMode="auto">
          <a:xfrm>
            <a:off x="1416050" y="56261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7" name="Rectangle 57"/>
          <p:cNvSpPr>
            <a:spLocks noChangeArrowheads="1"/>
          </p:cNvSpPr>
          <p:nvPr/>
        </p:nvSpPr>
        <p:spPr bwMode="auto">
          <a:xfrm>
            <a:off x="1193800" y="5499100"/>
            <a:ext cx="2540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24628" name="Line 58"/>
          <p:cNvSpPr>
            <a:spLocks noChangeShapeType="1"/>
          </p:cNvSpPr>
          <p:nvPr/>
        </p:nvSpPr>
        <p:spPr bwMode="auto">
          <a:xfrm>
            <a:off x="2076450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9" name="Line 59"/>
          <p:cNvSpPr>
            <a:spLocks noChangeShapeType="1"/>
          </p:cNvSpPr>
          <p:nvPr/>
        </p:nvSpPr>
        <p:spPr bwMode="auto">
          <a:xfrm>
            <a:off x="2482850" y="49911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0" name="Line 60"/>
          <p:cNvSpPr>
            <a:spLocks noChangeShapeType="1"/>
          </p:cNvSpPr>
          <p:nvPr/>
        </p:nvSpPr>
        <p:spPr bwMode="auto">
          <a:xfrm>
            <a:off x="2216150" y="49911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1" name="Line 61"/>
          <p:cNvSpPr>
            <a:spLocks noChangeShapeType="1"/>
          </p:cNvSpPr>
          <p:nvPr/>
        </p:nvSpPr>
        <p:spPr bwMode="auto">
          <a:xfrm>
            <a:off x="2279650" y="5549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2" name="Line 62"/>
          <p:cNvSpPr>
            <a:spLocks noChangeShapeType="1"/>
          </p:cNvSpPr>
          <p:nvPr/>
        </p:nvSpPr>
        <p:spPr bwMode="auto">
          <a:xfrm>
            <a:off x="2482850" y="51435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3" name="Line 63"/>
          <p:cNvSpPr>
            <a:spLocks noChangeShapeType="1"/>
          </p:cNvSpPr>
          <p:nvPr/>
        </p:nvSpPr>
        <p:spPr bwMode="auto">
          <a:xfrm>
            <a:off x="2413000" y="514985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4" name="Line 64"/>
          <p:cNvSpPr>
            <a:spLocks noChangeShapeType="1"/>
          </p:cNvSpPr>
          <p:nvPr/>
        </p:nvSpPr>
        <p:spPr bwMode="auto">
          <a:xfrm>
            <a:off x="2419350" y="5143500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5" name="Rectangle 65"/>
          <p:cNvSpPr>
            <a:spLocks noChangeArrowheads="1"/>
          </p:cNvSpPr>
          <p:nvPr/>
        </p:nvSpPr>
        <p:spPr bwMode="auto">
          <a:xfrm>
            <a:off x="2514600" y="5397500"/>
            <a:ext cx="3810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T2</a:t>
            </a:r>
          </a:p>
        </p:txBody>
      </p:sp>
      <p:sp>
        <p:nvSpPr>
          <p:cNvPr id="24636" name="Line 66"/>
          <p:cNvSpPr>
            <a:spLocks noChangeShapeType="1"/>
          </p:cNvSpPr>
          <p:nvPr/>
        </p:nvSpPr>
        <p:spPr bwMode="auto">
          <a:xfrm>
            <a:off x="3079750" y="50673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3219450" y="45847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8" name="Line 68"/>
          <p:cNvSpPr>
            <a:spLocks noChangeShapeType="1"/>
          </p:cNvSpPr>
          <p:nvPr/>
        </p:nvSpPr>
        <p:spPr bwMode="auto">
          <a:xfrm>
            <a:off x="3213100" y="4591050"/>
            <a:ext cx="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9" name="Rectangle 69"/>
          <p:cNvSpPr>
            <a:spLocks noChangeArrowheads="1"/>
          </p:cNvSpPr>
          <p:nvPr/>
        </p:nvSpPr>
        <p:spPr bwMode="auto">
          <a:xfrm>
            <a:off x="3314700" y="4927600"/>
            <a:ext cx="5715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T1</a:t>
            </a:r>
          </a:p>
        </p:txBody>
      </p:sp>
      <p:sp>
        <p:nvSpPr>
          <p:cNvPr id="24640" name="Line 70"/>
          <p:cNvSpPr>
            <a:spLocks noChangeShapeType="1"/>
          </p:cNvSpPr>
          <p:nvPr/>
        </p:nvSpPr>
        <p:spPr bwMode="auto">
          <a:xfrm>
            <a:off x="3816350" y="4508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1" name="Line 71"/>
          <p:cNvSpPr>
            <a:spLocks noChangeShapeType="1"/>
          </p:cNvSpPr>
          <p:nvPr/>
        </p:nvSpPr>
        <p:spPr bwMode="auto">
          <a:xfrm>
            <a:off x="3956050" y="45085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2" name="Rectangle 72"/>
          <p:cNvSpPr>
            <a:spLocks noChangeArrowheads="1"/>
          </p:cNvSpPr>
          <p:nvPr/>
        </p:nvSpPr>
        <p:spPr bwMode="auto">
          <a:xfrm>
            <a:off x="4140200" y="4368800"/>
            <a:ext cx="2413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4643" name="Line 73"/>
          <p:cNvSpPr>
            <a:spLocks noChangeShapeType="1"/>
          </p:cNvSpPr>
          <p:nvPr/>
        </p:nvSpPr>
        <p:spPr bwMode="auto">
          <a:xfrm>
            <a:off x="6064250" y="4514850"/>
            <a:ext cx="1905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4" name="Line 74"/>
          <p:cNvSpPr>
            <a:spLocks noChangeShapeType="1"/>
          </p:cNvSpPr>
          <p:nvPr/>
        </p:nvSpPr>
        <p:spPr bwMode="auto">
          <a:xfrm flipV="1">
            <a:off x="6064250" y="4629150"/>
            <a:ext cx="1905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5" name="Line 75"/>
          <p:cNvSpPr>
            <a:spLocks noChangeShapeType="1"/>
          </p:cNvSpPr>
          <p:nvPr/>
        </p:nvSpPr>
        <p:spPr bwMode="auto">
          <a:xfrm>
            <a:off x="6057900" y="451485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6" name="Oval 76"/>
          <p:cNvSpPr>
            <a:spLocks noChangeArrowheads="1"/>
          </p:cNvSpPr>
          <p:nvPr/>
        </p:nvSpPr>
        <p:spPr bwMode="auto">
          <a:xfrm>
            <a:off x="6267450" y="4616450"/>
            <a:ext cx="50800" cy="63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47" name="Line 77"/>
          <p:cNvSpPr>
            <a:spLocks noChangeShapeType="1"/>
          </p:cNvSpPr>
          <p:nvPr/>
        </p:nvSpPr>
        <p:spPr bwMode="auto">
          <a:xfrm>
            <a:off x="6064250" y="4984750"/>
            <a:ext cx="1905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8" name="Line 78"/>
          <p:cNvSpPr>
            <a:spLocks noChangeShapeType="1"/>
          </p:cNvSpPr>
          <p:nvPr/>
        </p:nvSpPr>
        <p:spPr bwMode="auto">
          <a:xfrm flipV="1">
            <a:off x="6064250" y="5099050"/>
            <a:ext cx="1905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9" name="Line 79"/>
          <p:cNvSpPr>
            <a:spLocks noChangeShapeType="1"/>
          </p:cNvSpPr>
          <p:nvPr/>
        </p:nvSpPr>
        <p:spPr bwMode="auto">
          <a:xfrm>
            <a:off x="60579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0" name="Oval 80"/>
          <p:cNvSpPr>
            <a:spLocks noChangeArrowheads="1"/>
          </p:cNvSpPr>
          <p:nvPr/>
        </p:nvSpPr>
        <p:spPr bwMode="auto">
          <a:xfrm>
            <a:off x="6267450" y="508635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51" name="Arc 81"/>
          <p:cNvSpPr>
            <a:spLocks/>
          </p:cNvSpPr>
          <p:nvPr/>
        </p:nvSpPr>
        <p:spPr bwMode="auto">
          <a:xfrm>
            <a:off x="6026150" y="5430838"/>
            <a:ext cx="76200" cy="139700"/>
          </a:xfrm>
          <a:custGeom>
            <a:avLst/>
            <a:gdLst>
              <a:gd name="T0" fmla="*/ 0 w 21600"/>
              <a:gd name="T1" fmla="*/ 0 h 21600"/>
              <a:gd name="T2" fmla="*/ 268817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52" name="Arc 82"/>
          <p:cNvSpPr>
            <a:spLocks/>
          </p:cNvSpPr>
          <p:nvPr/>
        </p:nvSpPr>
        <p:spPr bwMode="auto">
          <a:xfrm>
            <a:off x="6026150" y="5430838"/>
            <a:ext cx="508000" cy="152400"/>
          </a:xfrm>
          <a:custGeom>
            <a:avLst/>
            <a:gdLst>
              <a:gd name="T0" fmla="*/ 0 w 21600"/>
              <a:gd name="T1" fmla="*/ 0 h 21600"/>
              <a:gd name="T2" fmla="*/ 11947406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53" name="Arc 83"/>
          <p:cNvSpPr>
            <a:spLocks/>
          </p:cNvSpPr>
          <p:nvPr/>
        </p:nvSpPr>
        <p:spPr bwMode="auto">
          <a:xfrm>
            <a:off x="6051550" y="5568950"/>
            <a:ext cx="482600" cy="152400"/>
          </a:xfrm>
          <a:custGeom>
            <a:avLst/>
            <a:gdLst>
              <a:gd name="T0" fmla="*/ 10782534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54" name="Arc 84"/>
          <p:cNvSpPr>
            <a:spLocks/>
          </p:cNvSpPr>
          <p:nvPr/>
        </p:nvSpPr>
        <p:spPr bwMode="auto">
          <a:xfrm>
            <a:off x="6026150" y="5568950"/>
            <a:ext cx="76200" cy="152400"/>
          </a:xfrm>
          <a:custGeom>
            <a:avLst/>
            <a:gdLst>
              <a:gd name="T0" fmla="*/ 268817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55" name="Line 85"/>
          <p:cNvSpPr>
            <a:spLocks noChangeShapeType="1"/>
          </p:cNvSpPr>
          <p:nvPr/>
        </p:nvSpPr>
        <p:spPr bwMode="auto">
          <a:xfrm>
            <a:off x="6064250" y="54991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6" name="Line 86"/>
          <p:cNvSpPr>
            <a:spLocks noChangeShapeType="1"/>
          </p:cNvSpPr>
          <p:nvPr/>
        </p:nvSpPr>
        <p:spPr bwMode="auto">
          <a:xfrm>
            <a:off x="6064250" y="56388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7" name="Line 87"/>
          <p:cNvSpPr>
            <a:spLocks noChangeShapeType="1"/>
          </p:cNvSpPr>
          <p:nvPr/>
        </p:nvSpPr>
        <p:spPr bwMode="auto">
          <a:xfrm>
            <a:off x="6877050" y="49403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8" name="Line 88"/>
          <p:cNvSpPr>
            <a:spLocks noChangeShapeType="1"/>
          </p:cNvSpPr>
          <p:nvPr/>
        </p:nvSpPr>
        <p:spPr bwMode="auto">
          <a:xfrm>
            <a:off x="6877050" y="5257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9" name="Line 89"/>
          <p:cNvSpPr>
            <a:spLocks noChangeShapeType="1"/>
          </p:cNvSpPr>
          <p:nvPr/>
        </p:nvSpPr>
        <p:spPr bwMode="auto">
          <a:xfrm>
            <a:off x="6870700" y="494665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60" name="Arc 90"/>
          <p:cNvSpPr>
            <a:spLocks/>
          </p:cNvSpPr>
          <p:nvPr/>
        </p:nvSpPr>
        <p:spPr bwMode="auto">
          <a:xfrm>
            <a:off x="7200900" y="4954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61" name="Arc 91"/>
          <p:cNvSpPr>
            <a:spLocks/>
          </p:cNvSpPr>
          <p:nvPr/>
        </p:nvSpPr>
        <p:spPr bwMode="auto">
          <a:xfrm>
            <a:off x="7200900" y="4948238"/>
            <a:ext cx="158750" cy="165100"/>
          </a:xfrm>
          <a:custGeom>
            <a:avLst/>
            <a:gdLst>
              <a:gd name="T0" fmla="*/ 0 w 21600"/>
              <a:gd name="T1" fmla="*/ 0 h 21600"/>
              <a:gd name="T2" fmla="*/ 1166739 w 21600"/>
              <a:gd name="T3" fmla="*/ 1261945 h 21600"/>
              <a:gd name="T4" fmla="*/ 0 w 21600"/>
              <a:gd name="T5" fmla="*/ 126194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62" name="Arc 92"/>
          <p:cNvSpPr>
            <a:spLocks/>
          </p:cNvSpPr>
          <p:nvPr/>
        </p:nvSpPr>
        <p:spPr bwMode="auto">
          <a:xfrm>
            <a:off x="7200900" y="5099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63" name="Arc 93"/>
          <p:cNvSpPr>
            <a:spLocks/>
          </p:cNvSpPr>
          <p:nvPr/>
        </p:nvSpPr>
        <p:spPr bwMode="auto">
          <a:xfrm>
            <a:off x="7200900" y="5099050"/>
            <a:ext cx="158750" cy="165100"/>
          </a:xfrm>
          <a:custGeom>
            <a:avLst/>
            <a:gdLst>
              <a:gd name="T0" fmla="*/ 1166739 w 21600"/>
              <a:gd name="T1" fmla="*/ 0 h 21600"/>
              <a:gd name="T2" fmla="*/ 0 w 21600"/>
              <a:gd name="T3" fmla="*/ 126194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64" name="Line 94"/>
          <p:cNvSpPr>
            <a:spLocks noChangeShapeType="1"/>
          </p:cNvSpPr>
          <p:nvPr/>
        </p:nvSpPr>
        <p:spPr bwMode="auto">
          <a:xfrm>
            <a:off x="5924550" y="4635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65" name="Line 95"/>
          <p:cNvSpPr>
            <a:spLocks noChangeShapeType="1"/>
          </p:cNvSpPr>
          <p:nvPr/>
        </p:nvSpPr>
        <p:spPr bwMode="auto">
          <a:xfrm>
            <a:off x="5657850" y="46355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66" name="Rectangle 96"/>
          <p:cNvSpPr>
            <a:spLocks noChangeArrowheads="1"/>
          </p:cNvSpPr>
          <p:nvPr/>
        </p:nvSpPr>
        <p:spPr bwMode="auto">
          <a:xfrm>
            <a:off x="5435600" y="4470400"/>
            <a:ext cx="266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24667" name="Line 97"/>
          <p:cNvSpPr>
            <a:spLocks noChangeShapeType="1"/>
          </p:cNvSpPr>
          <p:nvPr/>
        </p:nvSpPr>
        <p:spPr bwMode="auto">
          <a:xfrm>
            <a:off x="5924550" y="5105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68" name="Line 98"/>
          <p:cNvSpPr>
            <a:spLocks noChangeShapeType="1"/>
          </p:cNvSpPr>
          <p:nvPr/>
        </p:nvSpPr>
        <p:spPr bwMode="auto">
          <a:xfrm>
            <a:off x="5657850" y="51054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69" name="Rectangle 99"/>
          <p:cNvSpPr>
            <a:spLocks noChangeArrowheads="1"/>
          </p:cNvSpPr>
          <p:nvPr/>
        </p:nvSpPr>
        <p:spPr bwMode="auto">
          <a:xfrm>
            <a:off x="5435600" y="495300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24670" name="Line 100"/>
          <p:cNvSpPr>
            <a:spLocks noChangeShapeType="1"/>
          </p:cNvSpPr>
          <p:nvPr/>
        </p:nvSpPr>
        <p:spPr bwMode="auto">
          <a:xfrm>
            <a:off x="5924550" y="5499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1" name="Line 101"/>
          <p:cNvSpPr>
            <a:spLocks noChangeShapeType="1"/>
          </p:cNvSpPr>
          <p:nvPr/>
        </p:nvSpPr>
        <p:spPr bwMode="auto">
          <a:xfrm>
            <a:off x="5657850" y="54991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2" name="Rectangle 102"/>
          <p:cNvSpPr>
            <a:spLocks noChangeArrowheads="1"/>
          </p:cNvSpPr>
          <p:nvPr/>
        </p:nvSpPr>
        <p:spPr bwMode="auto">
          <a:xfrm>
            <a:off x="5422900" y="533400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24673" name="Line 103"/>
          <p:cNvSpPr>
            <a:spLocks noChangeShapeType="1"/>
          </p:cNvSpPr>
          <p:nvPr/>
        </p:nvSpPr>
        <p:spPr bwMode="auto">
          <a:xfrm>
            <a:off x="5924550" y="5638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4" name="Line 104"/>
          <p:cNvSpPr>
            <a:spLocks noChangeShapeType="1"/>
          </p:cNvSpPr>
          <p:nvPr/>
        </p:nvSpPr>
        <p:spPr bwMode="auto">
          <a:xfrm>
            <a:off x="5657850" y="5638800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5" name="Rectangle 105"/>
          <p:cNvSpPr>
            <a:spLocks noChangeArrowheads="1"/>
          </p:cNvSpPr>
          <p:nvPr/>
        </p:nvSpPr>
        <p:spPr bwMode="auto">
          <a:xfrm>
            <a:off x="5422900" y="552450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24676" name="Line 106"/>
          <p:cNvSpPr>
            <a:spLocks noChangeShapeType="1"/>
          </p:cNvSpPr>
          <p:nvPr/>
        </p:nvSpPr>
        <p:spPr bwMode="auto">
          <a:xfrm>
            <a:off x="7359650" y="51054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7" name="Line 107"/>
          <p:cNvSpPr>
            <a:spLocks noChangeShapeType="1"/>
          </p:cNvSpPr>
          <p:nvPr/>
        </p:nvSpPr>
        <p:spPr bwMode="auto">
          <a:xfrm>
            <a:off x="7486650" y="51054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8" name="Rectangle 108"/>
          <p:cNvSpPr>
            <a:spLocks noChangeArrowheads="1"/>
          </p:cNvSpPr>
          <p:nvPr/>
        </p:nvSpPr>
        <p:spPr bwMode="auto">
          <a:xfrm>
            <a:off x="7696200" y="4953000"/>
            <a:ext cx="241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4679" name="Line 109"/>
          <p:cNvSpPr>
            <a:spLocks noChangeShapeType="1"/>
          </p:cNvSpPr>
          <p:nvPr/>
        </p:nvSpPr>
        <p:spPr bwMode="auto">
          <a:xfrm>
            <a:off x="6330950" y="4635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0" name="Line 110"/>
          <p:cNvSpPr>
            <a:spLocks noChangeShapeType="1"/>
          </p:cNvSpPr>
          <p:nvPr/>
        </p:nvSpPr>
        <p:spPr bwMode="auto">
          <a:xfrm>
            <a:off x="6750050" y="49784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1" name="Line 111"/>
          <p:cNvSpPr>
            <a:spLocks noChangeShapeType="1"/>
          </p:cNvSpPr>
          <p:nvPr/>
        </p:nvSpPr>
        <p:spPr bwMode="auto">
          <a:xfrm>
            <a:off x="6743700" y="464185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2" name="Line 112"/>
          <p:cNvSpPr>
            <a:spLocks noChangeShapeType="1"/>
          </p:cNvSpPr>
          <p:nvPr/>
        </p:nvSpPr>
        <p:spPr bwMode="auto">
          <a:xfrm>
            <a:off x="6470650" y="46355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3" name="Line 113"/>
          <p:cNvSpPr>
            <a:spLocks noChangeShapeType="1"/>
          </p:cNvSpPr>
          <p:nvPr/>
        </p:nvSpPr>
        <p:spPr bwMode="auto">
          <a:xfrm>
            <a:off x="6330950" y="5105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4" name="Line 114"/>
          <p:cNvSpPr>
            <a:spLocks noChangeShapeType="1"/>
          </p:cNvSpPr>
          <p:nvPr/>
        </p:nvSpPr>
        <p:spPr bwMode="auto">
          <a:xfrm>
            <a:off x="6750050" y="51054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5" name="Line 115"/>
          <p:cNvSpPr>
            <a:spLocks noChangeShapeType="1"/>
          </p:cNvSpPr>
          <p:nvPr/>
        </p:nvSpPr>
        <p:spPr bwMode="auto">
          <a:xfrm>
            <a:off x="6470650" y="51054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6" name="Line 116"/>
          <p:cNvSpPr>
            <a:spLocks noChangeShapeType="1"/>
          </p:cNvSpPr>
          <p:nvPr/>
        </p:nvSpPr>
        <p:spPr bwMode="auto">
          <a:xfrm>
            <a:off x="6534150" y="5562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7" name="Line 117"/>
          <p:cNvSpPr>
            <a:spLocks noChangeShapeType="1"/>
          </p:cNvSpPr>
          <p:nvPr/>
        </p:nvSpPr>
        <p:spPr bwMode="auto">
          <a:xfrm>
            <a:off x="6750050" y="52324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8" name="Line 118"/>
          <p:cNvSpPr>
            <a:spLocks noChangeShapeType="1"/>
          </p:cNvSpPr>
          <p:nvPr/>
        </p:nvSpPr>
        <p:spPr bwMode="auto">
          <a:xfrm>
            <a:off x="6743700" y="52387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9" name="Line 119"/>
          <p:cNvSpPr>
            <a:spLocks noChangeShapeType="1"/>
          </p:cNvSpPr>
          <p:nvPr/>
        </p:nvSpPr>
        <p:spPr bwMode="auto">
          <a:xfrm>
            <a:off x="6673850" y="556260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90" name="Rectangle 120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5026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From Boolean expressions to logic gates (cont’d)</a:t>
            </a:r>
          </a:p>
        </p:txBody>
      </p:sp>
      <p:sp>
        <p:nvSpPr>
          <p:cNvPr id="24691" name="Rectangle 1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More than one way to map expressions to gates</a:t>
            </a:r>
            <a:br>
              <a:rPr lang="en-US" altLang="ko-KR" dirty="0">
                <a:ea typeface="굴림" pitchFamily="50" charset="-127"/>
              </a:rPr>
            </a:br>
            <a:br>
              <a:rPr lang="en-US" altLang="ko-KR" dirty="0">
                <a:ea typeface="굴림" pitchFamily="50" charset="-127"/>
              </a:rPr>
            </a:br>
            <a:endParaRPr lang="en-US" altLang="ko-KR" dirty="0">
              <a:ea typeface="굴림" pitchFamily="50" charset="-127"/>
            </a:endParaRP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e.g.,  Z = A’ • B’ • (C + D) = (A’ • (B’ • (C + D)))</a:t>
            </a:r>
          </a:p>
        </p:txBody>
      </p:sp>
      <p:sp>
        <p:nvSpPr>
          <p:cNvPr id="39034" name="Rectangle 122"/>
          <p:cNvSpPr>
            <a:spLocks noChangeArrowheads="1"/>
          </p:cNvSpPr>
          <p:nvPr/>
        </p:nvSpPr>
        <p:spPr bwMode="auto">
          <a:xfrm>
            <a:off x="4786313" y="3748088"/>
            <a:ext cx="4213225" cy="23510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94479" y="628087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literal: each appearance of a variable or its complement in an expression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34" grpId="0" animBg="1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4A8F9887-DFAC-4126-9023-7DA2FF742539}" type="slidenum">
              <a:rPr lang="en-US" altLang="en-US">
                <a:latin typeface="+mj-lt"/>
              </a:rPr>
              <a:pPr defTabSz="927100">
                <a:defRPr/>
              </a:pPr>
              <a:t>3</a:t>
            </a:fld>
            <a:endParaRPr lang="en-US" altLang="en-US">
              <a:latin typeface="+mj-lt"/>
            </a:endParaRPr>
          </a:p>
        </p:txBody>
      </p:sp>
      <p:sp>
        <p:nvSpPr>
          <p:cNvPr id="5123" name="Line 9"/>
          <p:cNvSpPr>
            <a:spLocks noChangeShapeType="1"/>
          </p:cNvSpPr>
          <p:nvPr/>
        </p:nvSpPr>
        <p:spPr bwMode="auto">
          <a:xfrm>
            <a:off x="444500" y="3973513"/>
            <a:ext cx="822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" name="Line 10"/>
          <p:cNvSpPr>
            <a:spLocks noChangeShapeType="1"/>
          </p:cNvSpPr>
          <p:nvPr/>
        </p:nvSpPr>
        <p:spPr bwMode="auto">
          <a:xfrm>
            <a:off x="1390650" y="378936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201613" y="3736975"/>
            <a:ext cx="8796337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26988" rIns="19050" bIns="26988"/>
          <a:lstStyle/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	Y						16 possible functions (F0–F15)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0	0	0	0	0	0	1	1	1	1	1	1	1	1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0	1	1	1	1	0	0	0	0	1	1	1	1</a:t>
            </a:r>
          </a:p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1	1	0	0	1	1	0	0	1	1	0	0	1	1</a:t>
            </a:r>
          </a:p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1	0	1	0	1	0	1	0	1	0	1	0	1	0	1</a:t>
            </a:r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1055688" y="5037138"/>
            <a:ext cx="546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1258888" y="5341938"/>
            <a:ext cx="990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</a:p>
        </p:txBody>
      </p:sp>
      <p:sp>
        <p:nvSpPr>
          <p:cNvPr id="5128" name="Rectangle 14"/>
          <p:cNvSpPr>
            <a:spLocks noChangeArrowheads="1"/>
          </p:cNvSpPr>
          <p:nvPr/>
        </p:nvSpPr>
        <p:spPr bwMode="auto">
          <a:xfrm>
            <a:off x="2262188" y="5138738"/>
            <a:ext cx="558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5129" name="Rectangle 15"/>
          <p:cNvSpPr>
            <a:spLocks noChangeArrowheads="1"/>
          </p:cNvSpPr>
          <p:nvPr/>
        </p:nvSpPr>
        <p:spPr bwMode="auto">
          <a:xfrm>
            <a:off x="3011488" y="5151438"/>
            <a:ext cx="558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3989388" y="5583238"/>
            <a:ext cx="952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</a:p>
        </p:txBody>
      </p:sp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6402388" y="5164138"/>
            <a:ext cx="838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</a:p>
        </p:txBody>
      </p:sp>
      <p:sp>
        <p:nvSpPr>
          <p:cNvPr id="5132" name="Rectangle 18"/>
          <p:cNvSpPr>
            <a:spLocks noChangeArrowheads="1"/>
          </p:cNvSpPr>
          <p:nvPr/>
        </p:nvSpPr>
        <p:spPr bwMode="auto">
          <a:xfrm>
            <a:off x="7177088" y="5138738"/>
            <a:ext cx="812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X</a:t>
            </a:r>
          </a:p>
        </p:txBody>
      </p:sp>
      <p:sp>
        <p:nvSpPr>
          <p:cNvPr id="5133" name="Rectangle 19"/>
          <p:cNvSpPr>
            <a:spLocks noChangeArrowheads="1"/>
          </p:cNvSpPr>
          <p:nvPr/>
        </p:nvSpPr>
        <p:spPr bwMode="auto">
          <a:xfrm>
            <a:off x="8459788" y="5037138"/>
            <a:ext cx="546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5134" name="Line 20"/>
          <p:cNvSpPr>
            <a:spLocks noChangeShapeType="1"/>
          </p:cNvSpPr>
          <p:nvPr/>
        </p:nvSpPr>
        <p:spPr bwMode="auto">
          <a:xfrm flipH="1">
            <a:off x="1722438" y="4941888"/>
            <a:ext cx="35560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" name="Line 21"/>
          <p:cNvSpPr>
            <a:spLocks noChangeShapeType="1"/>
          </p:cNvSpPr>
          <p:nvPr/>
        </p:nvSpPr>
        <p:spPr bwMode="auto">
          <a:xfrm flipH="1">
            <a:off x="4478338" y="4979988"/>
            <a:ext cx="36830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" name="Rectangle 22"/>
          <p:cNvSpPr>
            <a:spLocks noChangeArrowheads="1"/>
          </p:cNvSpPr>
          <p:nvPr/>
        </p:nvSpPr>
        <p:spPr bwMode="auto">
          <a:xfrm>
            <a:off x="4076700" y="2887663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7" name="Line 23"/>
          <p:cNvSpPr>
            <a:spLocks noChangeShapeType="1"/>
          </p:cNvSpPr>
          <p:nvPr/>
        </p:nvSpPr>
        <p:spPr bwMode="auto">
          <a:xfrm>
            <a:off x="4991100" y="31099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" name="Line 24"/>
          <p:cNvSpPr>
            <a:spLocks noChangeShapeType="1"/>
          </p:cNvSpPr>
          <p:nvPr/>
        </p:nvSpPr>
        <p:spPr bwMode="auto">
          <a:xfrm>
            <a:off x="3619500" y="29956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" name="Line 25"/>
          <p:cNvSpPr>
            <a:spLocks noChangeShapeType="1"/>
          </p:cNvSpPr>
          <p:nvPr/>
        </p:nvSpPr>
        <p:spPr bwMode="auto">
          <a:xfrm>
            <a:off x="3619500" y="32242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0" name="Rectangle 26"/>
          <p:cNvSpPr>
            <a:spLocks noChangeArrowheads="1"/>
          </p:cNvSpPr>
          <p:nvPr/>
        </p:nvSpPr>
        <p:spPr bwMode="auto">
          <a:xfrm>
            <a:off x="3308350" y="2830513"/>
            <a:ext cx="5842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5141" name="Rectangle 27"/>
          <p:cNvSpPr>
            <a:spLocks noChangeArrowheads="1"/>
          </p:cNvSpPr>
          <p:nvPr/>
        </p:nvSpPr>
        <p:spPr bwMode="auto">
          <a:xfrm>
            <a:off x="3308350" y="3059113"/>
            <a:ext cx="5842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5142" name="Rectangle 28"/>
          <p:cNvSpPr>
            <a:spLocks noChangeArrowheads="1"/>
          </p:cNvSpPr>
          <p:nvPr/>
        </p:nvSpPr>
        <p:spPr bwMode="auto">
          <a:xfrm>
            <a:off x="5480050" y="2932113"/>
            <a:ext cx="5715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</a:t>
            </a:r>
          </a:p>
        </p:txBody>
      </p:sp>
      <p:sp>
        <p:nvSpPr>
          <p:cNvPr id="5143" name="Line 29"/>
          <p:cNvSpPr>
            <a:spLocks noChangeShapeType="1"/>
          </p:cNvSpPr>
          <p:nvPr/>
        </p:nvSpPr>
        <p:spPr bwMode="auto">
          <a:xfrm flipH="1">
            <a:off x="1417638" y="4929188"/>
            <a:ext cx="1778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4" name="Line 30"/>
          <p:cNvSpPr>
            <a:spLocks noChangeShapeType="1"/>
          </p:cNvSpPr>
          <p:nvPr/>
        </p:nvSpPr>
        <p:spPr bwMode="auto">
          <a:xfrm flipH="1">
            <a:off x="2560638" y="4916488"/>
            <a:ext cx="3937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5" name="Line 31"/>
          <p:cNvSpPr>
            <a:spLocks noChangeShapeType="1"/>
          </p:cNvSpPr>
          <p:nvPr/>
        </p:nvSpPr>
        <p:spPr bwMode="auto">
          <a:xfrm flipH="1">
            <a:off x="3335338" y="4916488"/>
            <a:ext cx="5715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6" name="Rectangle 32"/>
          <p:cNvSpPr>
            <a:spLocks noChangeArrowheads="1"/>
          </p:cNvSpPr>
          <p:nvPr/>
        </p:nvSpPr>
        <p:spPr bwMode="auto">
          <a:xfrm>
            <a:off x="3570288" y="5265738"/>
            <a:ext cx="863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</a:p>
        </p:txBody>
      </p:sp>
      <p:sp>
        <p:nvSpPr>
          <p:cNvPr id="5147" name="Line 33"/>
          <p:cNvSpPr>
            <a:spLocks noChangeShapeType="1"/>
          </p:cNvSpPr>
          <p:nvPr/>
        </p:nvSpPr>
        <p:spPr bwMode="auto">
          <a:xfrm flipH="1">
            <a:off x="4008438" y="4929188"/>
            <a:ext cx="3429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8" name="Rectangle 34"/>
          <p:cNvSpPr>
            <a:spLocks noChangeArrowheads="1"/>
          </p:cNvSpPr>
          <p:nvPr/>
        </p:nvSpPr>
        <p:spPr bwMode="auto">
          <a:xfrm>
            <a:off x="4814888" y="5583238"/>
            <a:ext cx="1676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(X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Y)</a:t>
            </a:r>
          </a:p>
        </p:txBody>
      </p:sp>
      <p:sp>
        <p:nvSpPr>
          <p:cNvPr id="5149" name="Rectangle 35"/>
          <p:cNvSpPr>
            <a:spLocks noChangeArrowheads="1"/>
          </p:cNvSpPr>
          <p:nvPr/>
        </p:nvSpPr>
        <p:spPr bwMode="auto">
          <a:xfrm>
            <a:off x="5767388" y="5278438"/>
            <a:ext cx="762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= Y</a:t>
            </a:r>
          </a:p>
        </p:txBody>
      </p:sp>
      <p:sp>
        <p:nvSpPr>
          <p:cNvPr id="5150" name="Rectangle 36"/>
          <p:cNvSpPr>
            <a:spLocks noChangeArrowheads="1"/>
          </p:cNvSpPr>
          <p:nvPr/>
        </p:nvSpPr>
        <p:spPr bwMode="auto">
          <a:xfrm>
            <a:off x="7588250" y="5341938"/>
            <a:ext cx="15049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nand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(X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Y)</a:t>
            </a:r>
          </a:p>
        </p:txBody>
      </p:sp>
      <p:grpSp>
        <p:nvGrpSpPr>
          <p:cNvPr id="5151" name="Group 43"/>
          <p:cNvGrpSpPr>
            <a:grpSpLocks/>
          </p:cNvGrpSpPr>
          <p:nvPr/>
        </p:nvGrpSpPr>
        <p:grpSpPr bwMode="auto">
          <a:xfrm>
            <a:off x="5265738" y="4916488"/>
            <a:ext cx="3403600" cy="685800"/>
            <a:chOff x="3324" y="2508"/>
            <a:chExt cx="2144" cy="432"/>
          </a:xfrm>
        </p:grpSpPr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>
              <a:off x="5068" y="2524"/>
              <a:ext cx="208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3324" y="2548"/>
              <a:ext cx="21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5372" y="2516"/>
              <a:ext cx="9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4516" y="2508"/>
              <a:ext cx="2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3916" y="2508"/>
              <a:ext cx="3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636" y="2516"/>
              <a:ext cx="20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52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Possible logic functions of two variables</a:t>
            </a:r>
          </a:p>
        </p:txBody>
      </p:sp>
      <p:sp>
        <p:nvSpPr>
          <p:cNvPr id="5153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2113" y="1435100"/>
            <a:ext cx="8343900" cy="458946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There are 16 possible functions of 2 input variables: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in general, there are 2**(2**n) functions of n inputs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484188" y="3543300"/>
            <a:ext cx="8786812" cy="2814638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058988" y="1428750"/>
            <a:ext cx="350837" cy="4095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3440113" y="1909763"/>
            <a:ext cx="1074737" cy="4095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DD8BA85-E795-4D40-BB0E-C46B23417FCA}" type="slidenum">
              <a:rPr lang="en-US" altLang="en-US">
                <a:latin typeface="+mj-lt"/>
              </a:rPr>
              <a:pPr defTabSz="927100">
                <a:defRPr/>
              </a:pPr>
              <a:t>30</a:t>
            </a:fld>
            <a:endParaRPr lang="en-US" altLang="en-US">
              <a:latin typeface="+mj-lt"/>
            </a:endParaRPr>
          </a:p>
        </p:txBody>
      </p:sp>
      <p:pic>
        <p:nvPicPr>
          <p:cNvPr id="25603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3222625"/>
            <a:ext cx="77216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4" name="Line 10"/>
          <p:cNvSpPr>
            <a:spLocks noChangeShapeType="1"/>
          </p:cNvSpPr>
          <p:nvPr/>
        </p:nvSpPr>
        <p:spPr bwMode="auto">
          <a:xfrm flipH="1">
            <a:off x="2825750" y="3082925"/>
            <a:ext cx="3390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4241800" y="2752725"/>
            <a:ext cx="863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time</a:t>
            </a:r>
          </a:p>
        </p:txBody>
      </p:sp>
      <p:sp>
        <p:nvSpPr>
          <p:cNvPr id="25606" name="Line 12"/>
          <p:cNvSpPr>
            <a:spLocks noChangeShapeType="1"/>
          </p:cNvSpPr>
          <p:nvPr/>
        </p:nvSpPr>
        <p:spPr bwMode="auto">
          <a:xfrm>
            <a:off x="3403600" y="4054475"/>
            <a:ext cx="0" cy="228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3403600" y="6080125"/>
            <a:ext cx="4913313" cy="37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change in Y takes time to "propagate" through gates</a:t>
            </a:r>
          </a:p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    gate propagation delay</a:t>
            </a:r>
          </a:p>
        </p:txBody>
      </p:sp>
      <p:sp>
        <p:nvSpPr>
          <p:cNvPr id="2560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Waveform view of logic functions</a:t>
            </a:r>
          </a:p>
        </p:txBody>
      </p:sp>
      <p:sp>
        <p:nvSpPr>
          <p:cNvPr id="2560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Just a sideways truth table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but note how edges don’t line up exactly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it takes time for a gate to switch its output!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39D24B5B-F6C8-41BC-9573-CE88518F0417}" type="slidenum">
              <a:rPr lang="en-US" altLang="en-US">
                <a:latin typeface="+mj-lt"/>
              </a:rPr>
              <a:pPr defTabSz="927100">
                <a:defRPr/>
              </a:pPr>
              <a:t>31</a:t>
            </a:fld>
            <a:endParaRPr lang="en-US" altLang="en-US">
              <a:latin typeface="+mj-lt"/>
            </a:endParaRPr>
          </a:p>
        </p:txBody>
      </p:sp>
      <p:grpSp>
        <p:nvGrpSpPr>
          <p:cNvPr id="26627" name="Group 11"/>
          <p:cNvGrpSpPr>
            <a:grpSpLocks/>
          </p:cNvGrpSpPr>
          <p:nvPr/>
        </p:nvGrpSpPr>
        <p:grpSpPr bwMode="auto">
          <a:xfrm>
            <a:off x="361950" y="1574800"/>
            <a:ext cx="2355850" cy="1955800"/>
            <a:chOff x="268" y="672"/>
            <a:chExt cx="1484" cy="1232"/>
          </a:xfrm>
        </p:grpSpPr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>
              <a:off x="268" y="816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5" name="Line 9"/>
            <p:cNvSpPr>
              <a:spLocks noChangeShapeType="1"/>
            </p:cNvSpPr>
            <p:nvPr/>
          </p:nvSpPr>
          <p:spPr bwMode="auto">
            <a:xfrm>
              <a:off x="1120" y="700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6" name="Rectangle 10"/>
            <p:cNvSpPr>
              <a:spLocks noChangeArrowheads="1"/>
            </p:cNvSpPr>
            <p:nvPr/>
          </p:nvSpPr>
          <p:spPr bwMode="auto">
            <a:xfrm>
              <a:off x="320" y="672"/>
              <a:ext cx="1432" cy="1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</a:t>
              </a:r>
            </a:p>
          </p:txBody>
        </p:sp>
      </p:grpSp>
      <p:grpSp>
        <p:nvGrpSpPr>
          <p:cNvPr id="26628" name="Group 27"/>
          <p:cNvGrpSpPr>
            <a:grpSpLocks/>
          </p:cNvGrpSpPr>
          <p:nvPr/>
        </p:nvGrpSpPr>
        <p:grpSpPr bwMode="auto">
          <a:xfrm>
            <a:off x="2540000" y="1319213"/>
            <a:ext cx="4173538" cy="5240337"/>
            <a:chOff x="1640" y="571"/>
            <a:chExt cx="2741" cy="3441"/>
          </a:xfrm>
        </p:grpSpPr>
        <p:sp>
          <p:nvSpPr>
            <p:cNvPr id="26635" name="Rectangle 14"/>
            <p:cNvSpPr>
              <a:spLocks noChangeArrowheads="1"/>
            </p:cNvSpPr>
            <p:nvPr/>
          </p:nvSpPr>
          <p:spPr bwMode="auto">
            <a:xfrm>
              <a:off x="1670" y="661"/>
              <a:ext cx="2621" cy="335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26636" name="Picture 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0" y="661"/>
              <a:ext cx="2611" cy="3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731" y="1641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3681" y="1571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39" name="Rectangle 18"/>
            <p:cNvSpPr>
              <a:spLocks noChangeArrowheads="1"/>
            </p:cNvSpPr>
            <p:nvPr/>
          </p:nvSpPr>
          <p:spPr bwMode="auto">
            <a:xfrm>
              <a:off x="4061" y="2692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0" name="Rectangle 19"/>
            <p:cNvSpPr>
              <a:spLocks noChangeArrowheads="1"/>
            </p:cNvSpPr>
            <p:nvPr/>
          </p:nvSpPr>
          <p:spPr bwMode="auto">
            <a:xfrm>
              <a:off x="4011" y="2622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1" name="Rectangle 20"/>
            <p:cNvSpPr>
              <a:spLocks noChangeArrowheads="1"/>
            </p:cNvSpPr>
            <p:nvPr/>
          </p:nvSpPr>
          <p:spPr bwMode="auto">
            <a:xfrm>
              <a:off x="3561" y="3442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2" name="Rectangle 21"/>
            <p:cNvSpPr>
              <a:spLocks noChangeArrowheads="1"/>
            </p:cNvSpPr>
            <p:nvPr/>
          </p:nvSpPr>
          <p:spPr bwMode="auto">
            <a:xfrm>
              <a:off x="3511" y="3372"/>
              <a:ext cx="32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3" name="Rectangle 22"/>
            <p:cNvSpPr>
              <a:spLocks noChangeArrowheads="1"/>
            </p:cNvSpPr>
            <p:nvPr/>
          </p:nvSpPr>
          <p:spPr bwMode="auto">
            <a:xfrm>
              <a:off x="1640" y="571"/>
              <a:ext cx="710" cy="3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66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Choosing different realizations of a function</a:t>
            </a:r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5895975" y="2876550"/>
            <a:ext cx="29845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two-level realization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(we don’t count NOT gates)</a:t>
            </a: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6051550" y="5883275"/>
            <a:ext cx="29591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XOR gate (easier to draw 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but costlier to build)</a:t>
            </a:r>
          </a:p>
        </p:txBody>
      </p:sp>
      <p:sp>
        <p:nvSpPr>
          <p:cNvPr id="26632" name="Rectangle 24"/>
          <p:cNvSpPr>
            <a:spLocks noChangeArrowheads="1"/>
          </p:cNvSpPr>
          <p:nvPr/>
        </p:nvSpPr>
        <p:spPr bwMode="auto">
          <a:xfrm>
            <a:off x="6016625" y="4286250"/>
            <a:ext cx="28067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multi-level realization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(gates with fewer inputs)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706438" y="4278313"/>
            <a:ext cx="7958137" cy="1473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893763" y="5711825"/>
            <a:ext cx="7958137" cy="1016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nimBg="1"/>
      <p:bldP spid="430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21F67D00-0664-459F-A79D-CABFC49041C8}" type="slidenum">
              <a:rPr lang="en-US" altLang="en-US">
                <a:latin typeface="+mj-lt"/>
              </a:rPr>
              <a:pPr defTabSz="927100">
                <a:defRPr/>
              </a:pPr>
              <a:t>32</a:t>
            </a:fld>
            <a:endParaRPr lang="en-US" altLang="en-US">
              <a:latin typeface="+mj-lt"/>
            </a:endParaRPr>
          </a:p>
        </p:txBody>
      </p:sp>
      <p:sp>
        <p:nvSpPr>
          <p:cNvPr id="2765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Which realization is best?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42338" cy="4589462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Reduce number of inputs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literal: input variable (complemented or not)</a:t>
            </a:r>
          </a:p>
          <a:p>
            <a:pPr lvl="2" eaLnBrk="1" hangingPunct="1"/>
            <a:r>
              <a:rPr lang="en-US" altLang="ko-KR" sz="1800">
                <a:ea typeface="굴림" pitchFamily="50" charset="-127"/>
              </a:rPr>
              <a:t>can approximate cost of logic gate as 2 transitors per literal</a:t>
            </a:r>
          </a:p>
          <a:p>
            <a:pPr lvl="2" eaLnBrk="1" hangingPunct="1"/>
            <a:r>
              <a:rPr lang="en-US" altLang="ko-KR" sz="1800">
                <a:ea typeface="굴림" pitchFamily="50" charset="-127"/>
              </a:rPr>
              <a:t>why not count inverters?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fewer literals means less transistors</a:t>
            </a:r>
          </a:p>
          <a:p>
            <a:pPr lvl="2" eaLnBrk="1" hangingPunct="1"/>
            <a:r>
              <a:rPr lang="en-US" altLang="ko-KR" sz="1800">
                <a:ea typeface="굴림" pitchFamily="50" charset="-127"/>
              </a:rPr>
              <a:t>smaller circuits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fewer inputs implies faster gates</a:t>
            </a:r>
          </a:p>
          <a:p>
            <a:pPr lvl="2" eaLnBrk="1" hangingPunct="1"/>
            <a:r>
              <a:rPr lang="en-US" altLang="ko-KR" sz="1800">
                <a:ea typeface="굴림" pitchFamily="50" charset="-127"/>
              </a:rPr>
              <a:t>gates are smaller and thus also faster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fan-ins (# of gate inputs) are limited in some technologies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69F158C1-EE5D-4B29-98F9-44CF9F1A3DCB}" type="slidenum">
              <a:rPr lang="en-US" altLang="en-US">
                <a:latin typeface="+mj-lt"/>
              </a:rPr>
              <a:pPr defTabSz="927100">
                <a:defRPr/>
              </a:pPr>
              <a:t>33</a:t>
            </a:fld>
            <a:endParaRPr lang="en-US" altLang="en-US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Which is the best realization?  (cont’d)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Reduce number of gates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fewer gates (and the packages they come in) means smaller circuits</a:t>
            </a:r>
          </a:p>
          <a:p>
            <a:pPr lvl="2" eaLnBrk="1" hangingPunct="1"/>
            <a:r>
              <a:rPr lang="en-US" altLang="ko-KR" sz="1800">
                <a:ea typeface="굴림" pitchFamily="50" charset="-127"/>
              </a:rPr>
              <a:t>directly influences manufacturing costs</a:t>
            </a:r>
          </a:p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8F0C572C-187E-4F13-97F3-1B571B73D762}" type="slidenum">
              <a:rPr lang="en-US" altLang="en-US">
                <a:latin typeface="+mj-lt"/>
              </a:rPr>
              <a:pPr defTabSz="927100">
                <a:defRPr/>
              </a:pPr>
              <a:t>34</a:t>
            </a:fld>
            <a:endParaRPr lang="en-US" altLang="en-US">
              <a:latin typeface="+mj-lt"/>
            </a:endParaRP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Which is the best realization?  (cont’d)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Reduce number of levels of gates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fewer level of gates implies reduced signal propagation delays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minimum delay configuration typically requires more gates</a:t>
            </a:r>
          </a:p>
          <a:p>
            <a:pPr lvl="2" eaLnBrk="1" hangingPunct="1"/>
            <a:r>
              <a:rPr lang="en-US" altLang="ko-KR" sz="1800" dirty="0">
                <a:ea typeface="굴림" pitchFamily="50" charset="-127"/>
              </a:rPr>
              <a:t>wider, less deep circuits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How do we explore tradeoffs between increased circuit delay and size?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automated tools to generate different solutions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logic minimization: reduce number of gates and complexity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logic optimization: reduction while trading off against delay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D64BDB9-56CA-44F4-A317-F3E329F217F2}" type="slidenum">
              <a:rPr lang="en-US" altLang="en-US">
                <a:latin typeface="+mj-lt"/>
              </a:rPr>
              <a:pPr defTabSz="927100">
                <a:defRPr/>
              </a:pPr>
              <a:t>35</a:t>
            </a:fld>
            <a:endParaRPr lang="en-US" altLang="en-US">
              <a:latin typeface="+mj-lt"/>
            </a:endParaRPr>
          </a:p>
        </p:txBody>
      </p:sp>
      <p:pic>
        <p:nvPicPr>
          <p:cNvPr id="3072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11663"/>
            <a:ext cx="7381875" cy="197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Are all realizations equivalent?</a:t>
            </a:r>
          </a:p>
        </p:txBody>
      </p:sp>
      <p:sp>
        <p:nvSpPr>
          <p:cNvPr id="3072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70900" cy="45148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Under the same input stimuli, the three alternative implementations have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almost the same waveform behavior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delays are different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glitches (hazards) may arise – these could be bad, it depends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variations due to differences in number of gate levels and structure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The three implementations are functionally equivalent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CA7AFDA3-88F8-46A0-8A80-68F064AFBA0B}" type="slidenum">
              <a:rPr lang="en-US" altLang="en-US">
                <a:latin typeface="+mj-lt"/>
              </a:rPr>
              <a:pPr defTabSz="927100">
                <a:defRPr/>
              </a:pPr>
              <a:t>36</a:t>
            </a:fld>
            <a:endParaRPr lang="en-US" altLang="en-US">
              <a:latin typeface="+mj-lt"/>
            </a:endParaRPr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Implementing Boolean functions</a:t>
            </a:r>
          </a:p>
        </p:txBody>
      </p:sp>
      <p:sp>
        <p:nvSpPr>
          <p:cNvPr id="3174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Technology independent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canonical forms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two-level forms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multi-level forms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>
                <a:ea typeface="굴림" pitchFamily="50" charset="-127"/>
              </a:rPr>
              <a:t>Technology choices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packages of a few gates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regular logic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two-level programmable logic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multi-level programmable logic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6AA02D29-58C2-4B59-850C-AA3D97EFDE22}" type="slidenum">
              <a:rPr lang="en-US" altLang="en-US">
                <a:latin typeface="+mj-lt"/>
              </a:rPr>
              <a:pPr defTabSz="927100">
                <a:defRPr/>
              </a:pPr>
              <a:t>37</a:t>
            </a:fld>
            <a:endParaRPr lang="en-US" altLang="en-US">
              <a:latin typeface="+mj-lt"/>
            </a:endParaRP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Canonical forms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Truth table is the unique signature of a Boolean function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The same truth table can have many gate realizations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Canonical forms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standard forms for a Boolean expression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provides a unique algebraic signature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90C2E19-E585-49E9-8AC8-110FF5EBF4CB}" type="slidenum">
              <a:rPr lang="en-US" altLang="en-US">
                <a:latin typeface="+mj-lt"/>
              </a:rPr>
              <a:pPr defTabSz="927100">
                <a:defRPr/>
              </a:pPr>
              <a:t>38</a:t>
            </a:fld>
            <a:endParaRPr lang="en-US" altLang="en-US">
              <a:latin typeface="+mj-lt"/>
            </a:endParaRPr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908050" y="3911600"/>
            <a:ext cx="2584450" cy="1955800"/>
            <a:chOff x="572" y="2000"/>
            <a:chExt cx="1628" cy="1232"/>
          </a:xfrm>
        </p:grpSpPr>
        <p:sp>
          <p:nvSpPr>
            <p:cNvPr id="34840" name="Line 9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1" name="Line 10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2" name="Rectangle 11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F	F’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0</a:t>
              </a:r>
            </a:p>
          </p:txBody>
        </p:sp>
      </p:grp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114800" y="3276600"/>
            <a:ext cx="535940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267200" y="5486400"/>
            <a:ext cx="32639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F’ = A’B’C’ + A’BC’ + AB’C’</a:t>
            </a:r>
          </a:p>
        </p:txBody>
      </p:sp>
      <p:sp>
        <p:nvSpPr>
          <p:cNvPr id="34822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Sum-of-products canonical forms</a:t>
            </a:r>
          </a:p>
        </p:txBody>
      </p:sp>
      <p:sp>
        <p:nvSpPr>
          <p:cNvPr id="34823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Also known as disjunctive normal form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Also known as minterm expansion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4038600" y="2895600"/>
            <a:ext cx="39465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 </a:t>
            </a:r>
            <a:r>
              <a:rPr lang="en-US" altLang="ko-KR" sz="1600" i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001      011      101       110       111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514600" y="3260725"/>
            <a:ext cx="3251200" cy="1616075"/>
            <a:chOff x="1584" y="2054"/>
            <a:chExt cx="2048" cy="1018"/>
          </a:xfrm>
        </p:grpSpPr>
        <p:sp>
          <p:nvSpPr>
            <p:cNvPr id="34838" name="Rectangle 33"/>
            <p:cNvSpPr>
              <a:spLocks noChangeArrowheads="1"/>
            </p:cNvSpPr>
            <p:nvPr/>
          </p:nvSpPr>
          <p:spPr bwMode="auto">
            <a:xfrm>
              <a:off x="3127" y="2054"/>
              <a:ext cx="505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 A’BC</a:t>
              </a:r>
            </a:p>
          </p:txBody>
        </p:sp>
        <p:sp>
          <p:nvSpPr>
            <p:cNvPr id="34839" name="Line 39"/>
            <p:cNvSpPr>
              <a:spLocks noChangeShapeType="1"/>
            </p:cNvSpPr>
            <p:nvPr/>
          </p:nvSpPr>
          <p:spPr bwMode="auto">
            <a:xfrm flipV="1">
              <a:off x="1584" y="2304"/>
              <a:ext cx="182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514600" y="3260725"/>
            <a:ext cx="3976688" cy="1997075"/>
            <a:chOff x="1584" y="2054"/>
            <a:chExt cx="2505" cy="1258"/>
          </a:xfrm>
        </p:grpSpPr>
        <p:sp>
          <p:nvSpPr>
            <p:cNvPr id="34836" name="Rectangle 34"/>
            <p:cNvSpPr>
              <a:spLocks noChangeArrowheads="1"/>
            </p:cNvSpPr>
            <p:nvPr/>
          </p:nvSpPr>
          <p:spPr bwMode="auto">
            <a:xfrm>
              <a:off x="3584" y="2054"/>
              <a:ext cx="505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 AB’C</a:t>
              </a:r>
            </a:p>
          </p:txBody>
        </p:sp>
        <p:sp>
          <p:nvSpPr>
            <p:cNvPr id="34837" name="Line 40"/>
            <p:cNvSpPr>
              <a:spLocks noChangeShapeType="1"/>
            </p:cNvSpPr>
            <p:nvPr/>
          </p:nvSpPr>
          <p:spPr bwMode="auto">
            <a:xfrm flipV="1">
              <a:off x="1584" y="2304"/>
              <a:ext cx="225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514600" y="3260725"/>
            <a:ext cx="4738688" cy="2225675"/>
            <a:chOff x="1584" y="2054"/>
            <a:chExt cx="2985" cy="1402"/>
          </a:xfrm>
        </p:grpSpPr>
        <p:sp>
          <p:nvSpPr>
            <p:cNvPr id="34834" name="Rectangle 35"/>
            <p:cNvSpPr>
              <a:spLocks noChangeArrowheads="1"/>
            </p:cNvSpPr>
            <p:nvPr/>
          </p:nvSpPr>
          <p:spPr bwMode="auto">
            <a:xfrm>
              <a:off x="4064" y="2054"/>
              <a:ext cx="505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 ABC’</a:t>
              </a:r>
            </a:p>
          </p:txBody>
        </p:sp>
        <p:sp>
          <p:nvSpPr>
            <p:cNvPr id="34835" name="Line 41"/>
            <p:cNvSpPr>
              <a:spLocks noChangeShapeType="1"/>
            </p:cNvSpPr>
            <p:nvPr/>
          </p:nvSpPr>
          <p:spPr bwMode="auto">
            <a:xfrm flipV="1">
              <a:off x="1584" y="2304"/>
              <a:ext cx="2736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514600" y="3276600"/>
            <a:ext cx="5461000" cy="2438400"/>
            <a:chOff x="1584" y="2064"/>
            <a:chExt cx="3440" cy="1536"/>
          </a:xfrm>
        </p:grpSpPr>
        <p:sp>
          <p:nvSpPr>
            <p:cNvPr id="34832" name="Rectangle 36"/>
            <p:cNvSpPr>
              <a:spLocks noChangeArrowheads="1"/>
            </p:cNvSpPr>
            <p:nvPr/>
          </p:nvSpPr>
          <p:spPr bwMode="auto">
            <a:xfrm>
              <a:off x="4546" y="2064"/>
              <a:ext cx="47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 ABC</a:t>
              </a:r>
            </a:p>
          </p:txBody>
        </p:sp>
        <p:sp>
          <p:nvSpPr>
            <p:cNvPr id="34833" name="Line 42"/>
            <p:cNvSpPr>
              <a:spLocks noChangeShapeType="1"/>
            </p:cNvSpPr>
            <p:nvPr/>
          </p:nvSpPr>
          <p:spPr bwMode="auto">
            <a:xfrm flipV="1">
              <a:off x="1584" y="2256"/>
              <a:ext cx="321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514600" y="3289300"/>
            <a:ext cx="2570163" cy="1130300"/>
            <a:chOff x="1584" y="2072"/>
            <a:chExt cx="1619" cy="712"/>
          </a:xfrm>
        </p:grpSpPr>
        <p:sp>
          <p:nvSpPr>
            <p:cNvPr id="34830" name="Line 38"/>
            <p:cNvSpPr>
              <a:spLocks noChangeShapeType="1"/>
            </p:cNvSpPr>
            <p:nvPr/>
          </p:nvSpPr>
          <p:spPr bwMode="auto">
            <a:xfrm flipV="1">
              <a:off x="1584" y="2304"/>
              <a:ext cx="13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Rectangle 43"/>
            <p:cNvSpPr>
              <a:spLocks noChangeArrowheads="1"/>
            </p:cNvSpPr>
            <p:nvPr/>
          </p:nvSpPr>
          <p:spPr bwMode="auto">
            <a:xfrm>
              <a:off x="2804" y="2072"/>
              <a:ext cx="39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A’B’C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utoUpdateAnimBg="0"/>
      <p:bldP spid="55310" grpId="0" autoUpdateAnimBg="0"/>
      <p:bldP spid="5533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54FE408B-2C77-45CE-B004-04614AA505B5}" type="slidenum">
              <a:rPr lang="en-US" altLang="en-US">
                <a:latin typeface="+mj-lt"/>
              </a:rPr>
              <a:pPr defTabSz="927100">
                <a:defRPr/>
              </a:pPr>
              <a:t>39</a:t>
            </a:fld>
            <a:endParaRPr lang="en-US" altLang="en-US">
              <a:latin typeface="+mj-lt"/>
            </a:endParaRP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654050" y="5997575"/>
            <a:ext cx="26289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short-hand notation for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minterms of 3 variables</a:t>
            </a:r>
          </a:p>
        </p:txBody>
      </p:sp>
      <p:grpSp>
        <p:nvGrpSpPr>
          <p:cNvPr id="35844" name="Group 14"/>
          <p:cNvGrpSpPr>
            <a:grpSpLocks/>
          </p:cNvGrpSpPr>
          <p:nvPr/>
        </p:nvGrpSpPr>
        <p:grpSpPr bwMode="auto">
          <a:xfrm>
            <a:off x="884238" y="3106738"/>
            <a:ext cx="2762250" cy="2527300"/>
            <a:chOff x="284" y="1448"/>
            <a:chExt cx="1740" cy="1592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minterms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A’B’C’	m0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A’B’C	m1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A’BC’	m2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A’BC	m3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AB’C’	m4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AB’C	m5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ABC’	m6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ABC	m7</a:t>
              </a:r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5" name="Line 15"/>
          <p:cNvSpPr>
            <a:spLocks noChangeShapeType="1"/>
          </p:cNvSpPr>
          <p:nvPr/>
        </p:nvSpPr>
        <p:spPr bwMode="auto">
          <a:xfrm flipV="1">
            <a:off x="2789238" y="5576888"/>
            <a:ext cx="4445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3951288" y="3259138"/>
            <a:ext cx="4989512" cy="332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in canonical form: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F(A, B, C)	= 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m(1,3,5,6,7)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=  m1 + m3 + m5 + m6 + m7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=  A’B’C + A’BC + AB’C + ABC’ + ABC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canonical form 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pitchFamily="50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minimal form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F(A, B, C)	= A’B’C + A’BC + AB’C + ABC + ABC’ 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(A’B’ + A’B + AB’ + AB)C + ABC’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((A’ + A)(B’ + B))C + ABC’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C + ABC’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ABC’ + C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= AB + C</a:t>
            </a:r>
          </a:p>
        </p:txBody>
      </p:sp>
      <p:sp>
        <p:nvSpPr>
          <p:cNvPr id="3584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Sum-of-products canonical form (cont’d)</a:t>
            </a:r>
          </a:p>
        </p:txBody>
      </p:sp>
      <p:sp>
        <p:nvSpPr>
          <p:cNvPr id="5736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604250" cy="45148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Product term (or minterm)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ANDed product of literals – input combination for which output is true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each variable appears exactly once, true or inverted (but not both)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96888" y="3017838"/>
            <a:ext cx="3187700" cy="3721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892550" y="3167063"/>
            <a:ext cx="4906963" cy="1250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810000" y="4487863"/>
            <a:ext cx="5114925" cy="22018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57364" grpId="0" animBg="1"/>
      <p:bldP spid="573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B5C40163-6B87-424D-AB0C-00EF592B34CC}" type="slidenum">
              <a:rPr lang="en-US" altLang="en-US">
                <a:latin typeface="+mj-lt"/>
              </a:rPr>
              <a:pPr defTabSz="927100">
                <a:defRPr/>
              </a:pPr>
              <a:t>4</a:t>
            </a:fld>
            <a:endParaRPr lang="en-US" altLang="en-US">
              <a:latin typeface="+mj-lt"/>
            </a:endParaRP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Cost of different logic functions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Different functions are easier or harder to implement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each has a cost associated with the number of switches needed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0 (F0) and 1 (F15):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switches, directly connect output to low/high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X (F3) and Y (F5):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switches, output is one of inputs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X’ (F12) and Y’ (F10):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switches for "inverter" or NOT-gate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X nor Y (F4) and X </a:t>
            </a:r>
            <a:r>
              <a:rPr lang="en-US" altLang="ko-KR" dirty="0" err="1">
                <a:ea typeface="굴림" pitchFamily="50" charset="-127"/>
              </a:rPr>
              <a:t>nand</a:t>
            </a:r>
            <a:r>
              <a:rPr lang="en-US" altLang="ko-KR" dirty="0">
                <a:ea typeface="굴림" pitchFamily="50" charset="-127"/>
              </a:rPr>
              <a:t> Y (F14):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4</a:t>
            </a:r>
            <a:r>
              <a:rPr lang="en-US" altLang="ko-KR" dirty="0">
                <a:ea typeface="굴림" pitchFamily="50" charset="-127"/>
              </a:rPr>
              <a:t> switches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X or Y (F7) and X and Y (F1):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6</a:t>
            </a:r>
            <a:r>
              <a:rPr lang="en-US" altLang="ko-KR" dirty="0">
                <a:ea typeface="굴림" pitchFamily="50" charset="-127"/>
              </a:rPr>
              <a:t> switches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X = Y (F9) and X </a:t>
            </a:r>
            <a:r>
              <a:rPr lang="en-US" altLang="ko-KR" dirty="0">
                <a:latin typeface="Symbol" pitchFamily="18" charset="2"/>
                <a:ea typeface="굴림" pitchFamily="50" charset="-127"/>
                <a:sym typeface="Symbol" pitchFamily="18" charset="2"/>
              </a:rPr>
              <a:t></a:t>
            </a:r>
            <a:r>
              <a:rPr lang="en-US" altLang="ko-KR" dirty="0">
                <a:ea typeface="굴림" pitchFamily="50" charset="-127"/>
              </a:rPr>
              <a:t> Y (F6): require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16</a:t>
            </a:r>
            <a:r>
              <a:rPr lang="en-US" altLang="ko-KR" dirty="0">
                <a:ea typeface="굴림" pitchFamily="50" charset="-127"/>
              </a:rPr>
              <a:t> switches (Ex. </a:t>
            </a:r>
            <a:r>
              <a:rPr lang="en-US" altLang="ko-KR">
                <a:ea typeface="굴림" pitchFamily="50" charset="-127"/>
              </a:rPr>
              <a:t>2.12)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thus,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because NOT, NOR, and NAND are the cheapest</a:t>
            </a:r>
            <a:r>
              <a:rPr lang="en-US" altLang="ko-KR" dirty="0">
                <a:ea typeface="굴림" pitchFamily="50" charset="-127"/>
              </a:rPr>
              <a:t>,</a:t>
            </a:r>
          </a:p>
          <a:p>
            <a:pPr lvl="2" eaLnBrk="1" hangingPunct="1"/>
            <a:r>
              <a:rPr lang="en-US" altLang="ko-KR" sz="1800" dirty="0">
                <a:ea typeface="굴림" pitchFamily="50" charset="-127"/>
              </a:rPr>
              <a:t> they are the functions we implement the most in practice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6731FC57-5FE9-4E25-B090-29CAAF064DB0}" type="slidenum">
              <a:rPr lang="en-US" altLang="en-US">
                <a:latin typeface="+mj-lt"/>
              </a:rPr>
              <a:pPr defTabSz="927100">
                <a:defRPr/>
              </a:pPr>
              <a:t>40</a:t>
            </a:fld>
            <a:endParaRPr lang="en-US" altLang="en-US">
              <a:latin typeface="+mj-lt"/>
            </a:endParaRPr>
          </a:p>
        </p:txBody>
      </p:sp>
      <p:grpSp>
        <p:nvGrpSpPr>
          <p:cNvPr id="32771" name="Group 12"/>
          <p:cNvGrpSpPr>
            <a:grpSpLocks/>
          </p:cNvGrpSpPr>
          <p:nvPr/>
        </p:nvGrpSpPr>
        <p:grpSpPr bwMode="auto">
          <a:xfrm>
            <a:off x="908050" y="3606800"/>
            <a:ext cx="2584450" cy="1955800"/>
            <a:chOff x="572" y="2000"/>
            <a:chExt cx="1628" cy="1232"/>
          </a:xfrm>
        </p:grpSpPr>
        <p:sp>
          <p:nvSpPr>
            <p:cNvPr id="32785" name="Line 9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10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Rectangle 11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F	F’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0</a:t>
              </a:r>
            </a:p>
          </p:txBody>
        </p:sp>
      </p:grp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49700" y="2743200"/>
            <a:ext cx="5359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      </a:t>
            </a:r>
            <a:r>
              <a:rPr lang="en-US" altLang="ko-KR" sz="1600" i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000              010              100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09800" y="5969000"/>
            <a:ext cx="67056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F’ = (A + B + C’) (A + B’ + C’) (A’ + B + C’) (A’ + B’ + C) (A’ + B’ + C’)</a:t>
            </a:r>
          </a:p>
        </p:txBody>
      </p:sp>
      <p:sp>
        <p:nvSpPr>
          <p:cNvPr id="3277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Product-of-sums canonical form</a:t>
            </a:r>
          </a:p>
        </p:txBody>
      </p:sp>
      <p:sp>
        <p:nvSpPr>
          <p:cNvPr id="32775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Also known as conjunctive normal form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Also known as maxterm expansion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517775" y="3003550"/>
            <a:ext cx="3044825" cy="935038"/>
            <a:chOff x="1586" y="1892"/>
            <a:chExt cx="1918" cy="589"/>
          </a:xfrm>
        </p:grpSpPr>
        <p:sp>
          <p:nvSpPr>
            <p:cNvPr id="32783" name="Rectangle 23"/>
            <p:cNvSpPr>
              <a:spLocks noChangeArrowheads="1"/>
            </p:cNvSpPr>
            <p:nvPr/>
          </p:nvSpPr>
          <p:spPr bwMode="auto">
            <a:xfrm>
              <a:off x="2715" y="1892"/>
              <a:ext cx="789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(A + B + C)</a:t>
              </a:r>
            </a:p>
          </p:txBody>
        </p:sp>
        <p:sp>
          <p:nvSpPr>
            <p:cNvPr id="32784" name="Line 26"/>
            <p:cNvSpPr>
              <a:spLocks noChangeShapeType="1"/>
            </p:cNvSpPr>
            <p:nvPr/>
          </p:nvSpPr>
          <p:spPr bwMode="auto">
            <a:xfrm flipV="1">
              <a:off x="1586" y="2105"/>
              <a:ext cx="1485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486025" y="3003550"/>
            <a:ext cx="4289425" cy="1338263"/>
            <a:chOff x="1566" y="1892"/>
            <a:chExt cx="2702" cy="843"/>
          </a:xfrm>
        </p:grpSpPr>
        <p:sp>
          <p:nvSpPr>
            <p:cNvPr id="32781" name="Rectangle 24"/>
            <p:cNvSpPr>
              <a:spLocks noChangeArrowheads="1"/>
            </p:cNvSpPr>
            <p:nvPr/>
          </p:nvSpPr>
          <p:spPr bwMode="auto">
            <a:xfrm>
              <a:off x="3452" y="1892"/>
              <a:ext cx="816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(A + B’ + C)</a:t>
              </a:r>
            </a:p>
          </p:txBody>
        </p:sp>
        <p:sp>
          <p:nvSpPr>
            <p:cNvPr id="32782" name="Line 27"/>
            <p:cNvSpPr>
              <a:spLocks noChangeShapeType="1"/>
            </p:cNvSpPr>
            <p:nvPr/>
          </p:nvSpPr>
          <p:spPr bwMode="auto">
            <a:xfrm flipV="1">
              <a:off x="1566" y="2115"/>
              <a:ext cx="2278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501900" y="2997200"/>
            <a:ext cx="5489575" cy="1731963"/>
            <a:chOff x="1576" y="1888"/>
            <a:chExt cx="3458" cy="1091"/>
          </a:xfrm>
        </p:grpSpPr>
        <p:sp>
          <p:nvSpPr>
            <p:cNvPr id="32779" name="Rectangle 25"/>
            <p:cNvSpPr>
              <a:spLocks noChangeArrowheads="1"/>
            </p:cNvSpPr>
            <p:nvPr/>
          </p:nvSpPr>
          <p:spPr bwMode="auto">
            <a:xfrm>
              <a:off x="4218" y="1888"/>
              <a:ext cx="816" cy="3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(A’ + B + C)</a:t>
              </a:r>
            </a:p>
          </p:txBody>
        </p:sp>
        <p:sp>
          <p:nvSpPr>
            <p:cNvPr id="32780" name="Line 28"/>
            <p:cNvSpPr>
              <a:spLocks noChangeShapeType="1"/>
            </p:cNvSpPr>
            <p:nvPr/>
          </p:nvSpPr>
          <p:spPr bwMode="auto">
            <a:xfrm flipV="1">
              <a:off x="1576" y="2115"/>
              <a:ext cx="306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utoUpdateAnimBg="0"/>
      <p:bldP spid="5940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608625D-D9C8-4CC2-B96E-6393B3B6406A}" type="slidenum">
              <a:rPr lang="en-US" altLang="en-US">
                <a:latin typeface="+mj-lt"/>
              </a:rPr>
              <a:pPr defTabSz="927100">
                <a:defRPr/>
              </a:pPr>
              <a:t>41</a:t>
            </a:fld>
            <a:endParaRPr lang="en-US" altLang="en-US">
              <a:latin typeface="+mj-lt"/>
            </a:endParaRPr>
          </a:p>
        </p:txBody>
      </p:sp>
      <p:grpSp>
        <p:nvGrpSpPr>
          <p:cNvPr id="36867" name="Group 12"/>
          <p:cNvGrpSpPr>
            <a:grpSpLocks/>
          </p:cNvGrpSpPr>
          <p:nvPr/>
        </p:nvGrpSpPr>
        <p:grpSpPr bwMode="auto">
          <a:xfrm>
            <a:off x="520700" y="3041650"/>
            <a:ext cx="3308350" cy="2527300"/>
            <a:chOff x="220" y="1544"/>
            <a:chExt cx="2084" cy="1592"/>
          </a:xfrm>
        </p:grpSpPr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maxterms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A+B+C	M0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A+B+C’	M1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A+B’+C	M2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A+B’+C’	M3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A’+B+C	M4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A’+B+C’	M5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A’+B’+C	M6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A’+B’+C’	M7</a:t>
              </a:r>
            </a:p>
          </p:txBody>
        </p:sp>
      </p:grpSp>
      <p:sp>
        <p:nvSpPr>
          <p:cNvPr id="36868" name="Rectangle 13"/>
          <p:cNvSpPr>
            <a:spLocks noChangeArrowheads="1"/>
          </p:cNvSpPr>
          <p:nvPr/>
        </p:nvSpPr>
        <p:spPr bwMode="auto">
          <a:xfrm>
            <a:off x="203200" y="5778500"/>
            <a:ext cx="26289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short-hand notation for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maxterms of 3 variables</a:t>
            </a:r>
          </a:p>
        </p:txBody>
      </p:sp>
      <p:sp>
        <p:nvSpPr>
          <p:cNvPr id="36869" name="Rectangle 14"/>
          <p:cNvSpPr>
            <a:spLocks noChangeArrowheads="1"/>
          </p:cNvSpPr>
          <p:nvPr/>
        </p:nvSpPr>
        <p:spPr bwMode="auto">
          <a:xfrm>
            <a:off x="3841750" y="3105150"/>
            <a:ext cx="5145088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in canonical form: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F(A, B, C)	= 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M(0,2,4)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=  M0 • M2 • M4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=  (A + B + C) (A + B’ + C) (A’ + B + C)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canonical form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minimal form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F(A, B, C)	= (A + B + C) (A + B’ + C) (A’ + B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(A + B + C) (A + B’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(A + B + C) (A’ + B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(A + C) (B + C)</a:t>
            </a:r>
          </a:p>
        </p:txBody>
      </p:sp>
      <p:sp>
        <p:nvSpPr>
          <p:cNvPr id="36870" name="Line 15"/>
          <p:cNvSpPr>
            <a:spLocks noChangeShapeType="1"/>
          </p:cNvSpPr>
          <p:nvPr/>
        </p:nvSpPr>
        <p:spPr bwMode="auto">
          <a:xfrm flipV="1">
            <a:off x="2400300" y="5461000"/>
            <a:ext cx="8001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Product-of-sums canonical form (cont’d)</a:t>
            </a:r>
          </a:p>
        </p:txBody>
      </p:sp>
      <p:sp>
        <p:nvSpPr>
          <p:cNvPr id="3687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Sum term (or maxterm)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ORed sum of literals – input combination for which output is false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each variable appears exactly once, true or inverted (but not both)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185738" y="2795588"/>
            <a:ext cx="3486150" cy="3721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3708400" y="3055938"/>
            <a:ext cx="5253038" cy="1250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3775075" y="4394200"/>
            <a:ext cx="5253038" cy="1633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8" grpId="0" animBg="1"/>
      <p:bldP spid="61459" grpId="0" animBg="1"/>
      <p:bldP spid="614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72A2E4F-ABA9-46C9-A24A-C0099AB50FC3}" type="slidenum">
              <a:rPr lang="en-US" altLang="en-US">
                <a:latin typeface="+mj-lt"/>
              </a:rPr>
              <a:pPr defTabSz="927100">
                <a:defRPr/>
              </a:pPr>
              <a:t>42</a:t>
            </a:fld>
            <a:endParaRPr lang="en-US" altLang="en-US">
              <a:latin typeface="+mj-lt"/>
            </a:endParaRPr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S-o-P, P-o-S, and de Morgan’s theorem</a:t>
            </a:r>
          </a:p>
        </p:txBody>
      </p:sp>
      <p:sp>
        <p:nvSpPr>
          <p:cNvPr id="3789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itchFamily="50" charset="-127"/>
              </a:rPr>
              <a:t>Sum-of-products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F’ = A’B’C’ + A’BC’ + AB’C’</a:t>
            </a: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Apply de Morgan’s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(F’)’ = (A’B’C’ + A’BC’ + AB’C’)’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F = (A + B + C) (A + B’ + C) (A’ + B + C)</a:t>
            </a: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Product-of-sums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F’ = (A + B + C’) (A + B’ + C’) (A’ + B + C’) (A’ + B’ + C) (A’ + B’ + C’)</a:t>
            </a: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Apply de Morgan’s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(F’)’ = ( (A + B + C’)(A + B’ + C’)(A’ + B + C’)(A’ + B’ + C)(A’ + B’ + C’) )’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F = A’B’C + A’BC + AB’C + ABC’ + ABC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96875" y="2363788"/>
            <a:ext cx="5253038" cy="1250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84175" y="3870325"/>
            <a:ext cx="7923213" cy="7572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33388" y="4625975"/>
            <a:ext cx="8231187" cy="1250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nimBg="1"/>
      <p:bldP spid="63500" grpId="0" animBg="1"/>
      <p:bldP spid="635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4C642095-05F0-4661-B6DF-D4259F2642D4}" type="slidenum">
              <a:rPr lang="en-US" altLang="en-US">
                <a:latin typeface="+mj-lt"/>
              </a:rPr>
              <a:pPr defTabSz="927100">
                <a:defRPr/>
              </a:pPr>
              <a:t>43</a:t>
            </a:fld>
            <a:endParaRPr lang="en-US" altLang="en-US">
              <a:latin typeface="+mj-lt"/>
            </a:endParaRP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5613400" y="2279650"/>
            <a:ext cx="3251200" cy="401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canonical sum-of-products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minimized sum-of-products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canonical product-of-sums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minimized product-of-sums</a:t>
            </a:r>
          </a:p>
        </p:txBody>
      </p:sp>
      <p:sp>
        <p:nvSpPr>
          <p:cNvPr id="38916" name="Line 9"/>
          <p:cNvSpPr>
            <a:spLocks noChangeShapeType="1"/>
          </p:cNvSpPr>
          <p:nvPr/>
        </p:nvSpPr>
        <p:spPr bwMode="auto">
          <a:xfrm flipH="1">
            <a:off x="4984750" y="2501900"/>
            <a:ext cx="6096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" name="Line 10"/>
          <p:cNvSpPr>
            <a:spLocks noChangeShapeType="1"/>
          </p:cNvSpPr>
          <p:nvPr/>
        </p:nvSpPr>
        <p:spPr bwMode="auto">
          <a:xfrm flipH="1">
            <a:off x="4984750" y="3619500"/>
            <a:ext cx="6350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 flipH="1">
            <a:off x="4972050" y="4724400"/>
            <a:ext cx="6350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9" name="Line 12"/>
          <p:cNvSpPr>
            <a:spLocks noChangeShapeType="1"/>
          </p:cNvSpPr>
          <p:nvPr/>
        </p:nvSpPr>
        <p:spPr bwMode="auto">
          <a:xfrm flipH="1">
            <a:off x="4972050" y="5829300"/>
            <a:ext cx="6604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0" name="Line 13"/>
          <p:cNvSpPr>
            <a:spLocks noChangeShapeType="1"/>
          </p:cNvSpPr>
          <p:nvPr/>
        </p:nvSpPr>
        <p:spPr bwMode="auto">
          <a:xfrm>
            <a:off x="1149350" y="1993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Line 14"/>
          <p:cNvSpPr>
            <a:spLocks noChangeShapeType="1"/>
          </p:cNvSpPr>
          <p:nvPr/>
        </p:nvSpPr>
        <p:spPr bwMode="auto">
          <a:xfrm flipV="1">
            <a:off x="1149350" y="2108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1143000" y="1993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Oval 16"/>
          <p:cNvSpPr>
            <a:spLocks noChangeArrowheads="1"/>
          </p:cNvSpPr>
          <p:nvPr/>
        </p:nvSpPr>
        <p:spPr bwMode="auto">
          <a:xfrm>
            <a:off x="1339850" y="2095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>
            <a:off x="1149350" y="2628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5" name="Line 18"/>
          <p:cNvSpPr>
            <a:spLocks noChangeShapeType="1"/>
          </p:cNvSpPr>
          <p:nvPr/>
        </p:nvSpPr>
        <p:spPr bwMode="auto">
          <a:xfrm flipV="1">
            <a:off x="1149350" y="2743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6" name="Line 19"/>
          <p:cNvSpPr>
            <a:spLocks noChangeShapeType="1"/>
          </p:cNvSpPr>
          <p:nvPr/>
        </p:nvSpPr>
        <p:spPr bwMode="auto">
          <a:xfrm>
            <a:off x="1143000" y="2628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7" name="Oval 20"/>
          <p:cNvSpPr>
            <a:spLocks noChangeArrowheads="1"/>
          </p:cNvSpPr>
          <p:nvPr/>
        </p:nvSpPr>
        <p:spPr bwMode="auto">
          <a:xfrm>
            <a:off x="1339850" y="2730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28" name="Line 21"/>
          <p:cNvSpPr>
            <a:spLocks noChangeShapeType="1"/>
          </p:cNvSpPr>
          <p:nvPr/>
        </p:nvSpPr>
        <p:spPr bwMode="auto">
          <a:xfrm>
            <a:off x="1149350" y="3263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Line 22"/>
          <p:cNvSpPr>
            <a:spLocks noChangeShapeType="1"/>
          </p:cNvSpPr>
          <p:nvPr/>
        </p:nvSpPr>
        <p:spPr bwMode="auto">
          <a:xfrm flipV="1">
            <a:off x="1149350" y="3378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>
            <a:off x="1143000" y="3263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Oval 24"/>
          <p:cNvSpPr>
            <a:spLocks noChangeArrowheads="1"/>
          </p:cNvSpPr>
          <p:nvPr/>
        </p:nvSpPr>
        <p:spPr bwMode="auto">
          <a:xfrm>
            <a:off x="1339850" y="3365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32" name="Line 25"/>
          <p:cNvSpPr>
            <a:spLocks noChangeShapeType="1"/>
          </p:cNvSpPr>
          <p:nvPr/>
        </p:nvSpPr>
        <p:spPr bwMode="auto">
          <a:xfrm>
            <a:off x="3117850" y="1771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3" name="Line 26"/>
          <p:cNvSpPr>
            <a:spLocks noChangeShapeType="1"/>
          </p:cNvSpPr>
          <p:nvPr/>
        </p:nvSpPr>
        <p:spPr bwMode="auto">
          <a:xfrm>
            <a:off x="3117850" y="2076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4" name="Line 27"/>
          <p:cNvSpPr>
            <a:spLocks noChangeShapeType="1"/>
          </p:cNvSpPr>
          <p:nvPr/>
        </p:nvSpPr>
        <p:spPr bwMode="auto">
          <a:xfrm>
            <a:off x="3111500" y="1778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5" name="Arc 28"/>
          <p:cNvSpPr>
            <a:spLocks/>
          </p:cNvSpPr>
          <p:nvPr/>
        </p:nvSpPr>
        <p:spPr bwMode="auto">
          <a:xfrm>
            <a:off x="3435350" y="17859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36" name="Arc 29"/>
          <p:cNvSpPr>
            <a:spLocks/>
          </p:cNvSpPr>
          <p:nvPr/>
        </p:nvSpPr>
        <p:spPr bwMode="auto">
          <a:xfrm>
            <a:off x="3435350" y="1779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37" name="Arc 30"/>
          <p:cNvSpPr>
            <a:spLocks/>
          </p:cNvSpPr>
          <p:nvPr/>
        </p:nvSpPr>
        <p:spPr bwMode="auto">
          <a:xfrm>
            <a:off x="3435350" y="19240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38" name="Arc 31"/>
          <p:cNvSpPr>
            <a:spLocks/>
          </p:cNvSpPr>
          <p:nvPr/>
        </p:nvSpPr>
        <p:spPr bwMode="auto">
          <a:xfrm>
            <a:off x="3435350" y="1924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39" name="Line 32"/>
          <p:cNvSpPr>
            <a:spLocks noChangeShapeType="1"/>
          </p:cNvSpPr>
          <p:nvPr/>
        </p:nvSpPr>
        <p:spPr bwMode="auto">
          <a:xfrm>
            <a:off x="3117850" y="2152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0" name="Line 33"/>
          <p:cNvSpPr>
            <a:spLocks noChangeShapeType="1"/>
          </p:cNvSpPr>
          <p:nvPr/>
        </p:nvSpPr>
        <p:spPr bwMode="auto">
          <a:xfrm>
            <a:off x="3117850" y="2457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Line 34"/>
          <p:cNvSpPr>
            <a:spLocks noChangeShapeType="1"/>
          </p:cNvSpPr>
          <p:nvPr/>
        </p:nvSpPr>
        <p:spPr bwMode="auto">
          <a:xfrm>
            <a:off x="3111500" y="2159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2" name="Arc 35"/>
          <p:cNvSpPr>
            <a:spLocks/>
          </p:cNvSpPr>
          <p:nvPr/>
        </p:nvSpPr>
        <p:spPr bwMode="auto">
          <a:xfrm>
            <a:off x="3435350" y="21669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43" name="Arc 36"/>
          <p:cNvSpPr>
            <a:spLocks/>
          </p:cNvSpPr>
          <p:nvPr/>
        </p:nvSpPr>
        <p:spPr bwMode="auto">
          <a:xfrm>
            <a:off x="3435350" y="2160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44" name="Arc 37"/>
          <p:cNvSpPr>
            <a:spLocks/>
          </p:cNvSpPr>
          <p:nvPr/>
        </p:nvSpPr>
        <p:spPr bwMode="auto">
          <a:xfrm>
            <a:off x="3435350" y="23050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45" name="Arc 38"/>
          <p:cNvSpPr>
            <a:spLocks/>
          </p:cNvSpPr>
          <p:nvPr/>
        </p:nvSpPr>
        <p:spPr bwMode="auto">
          <a:xfrm>
            <a:off x="3435350" y="2305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46" name="Line 39"/>
          <p:cNvSpPr>
            <a:spLocks noChangeShapeType="1"/>
          </p:cNvSpPr>
          <p:nvPr/>
        </p:nvSpPr>
        <p:spPr bwMode="auto">
          <a:xfrm>
            <a:off x="3117850" y="2533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7" name="Line 40"/>
          <p:cNvSpPr>
            <a:spLocks noChangeShapeType="1"/>
          </p:cNvSpPr>
          <p:nvPr/>
        </p:nvSpPr>
        <p:spPr bwMode="auto">
          <a:xfrm>
            <a:off x="3117850" y="2838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8" name="Line 41"/>
          <p:cNvSpPr>
            <a:spLocks noChangeShapeType="1"/>
          </p:cNvSpPr>
          <p:nvPr/>
        </p:nvSpPr>
        <p:spPr bwMode="auto">
          <a:xfrm>
            <a:off x="3111500" y="2540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9" name="Arc 42"/>
          <p:cNvSpPr>
            <a:spLocks/>
          </p:cNvSpPr>
          <p:nvPr/>
        </p:nvSpPr>
        <p:spPr bwMode="auto">
          <a:xfrm>
            <a:off x="3435350" y="25479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0" name="Arc 43"/>
          <p:cNvSpPr>
            <a:spLocks/>
          </p:cNvSpPr>
          <p:nvPr/>
        </p:nvSpPr>
        <p:spPr bwMode="auto">
          <a:xfrm>
            <a:off x="3435350" y="2541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1" name="Arc 44"/>
          <p:cNvSpPr>
            <a:spLocks/>
          </p:cNvSpPr>
          <p:nvPr/>
        </p:nvSpPr>
        <p:spPr bwMode="auto">
          <a:xfrm>
            <a:off x="3435350" y="26860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2" name="Arc 45"/>
          <p:cNvSpPr>
            <a:spLocks/>
          </p:cNvSpPr>
          <p:nvPr/>
        </p:nvSpPr>
        <p:spPr bwMode="auto">
          <a:xfrm>
            <a:off x="3435350" y="2686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3" name="Line 46"/>
          <p:cNvSpPr>
            <a:spLocks noChangeShapeType="1"/>
          </p:cNvSpPr>
          <p:nvPr/>
        </p:nvSpPr>
        <p:spPr bwMode="auto">
          <a:xfrm>
            <a:off x="3117850" y="2914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4" name="Line 47"/>
          <p:cNvSpPr>
            <a:spLocks noChangeShapeType="1"/>
          </p:cNvSpPr>
          <p:nvPr/>
        </p:nvSpPr>
        <p:spPr bwMode="auto">
          <a:xfrm>
            <a:off x="3117850" y="3219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5" name="Line 48"/>
          <p:cNvSpPr>
            <a:spLocks noChangeShapeType="1"/>
          </p:cNvSpPr>
          <p:nvPr/>
        </p:nvSpPr>
        <p:spPr bwMode="auto">
          <a:xfrm>
            <a:off x="3111500" y="2921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6" name="Arc 49"/>
          <p:cNvSpPr>
            <a:spLocks/>
          </p:cNvSpPr>
          <p:nvPr/>
        </p:nvSpPr>
        <p:spPr bwMode="auto">
          <a:xfrm>
            <a:off x="3435350" y="29289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7" name="Arc 50"/>
          <p:cNvSpPr>
            <a:spLocks/>
          </p:cNvSpPr>
          <p:nvPr/>
        </p:nvSpPr>
        <p:spPr bwMode="auto">
          <a:xfrm>
            <a:off x="3435350" y="2922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8" name="Arc 51"/>
          <p:cNvSpPr>
            <a:spLocks/>
          </p:cNvSpPr>
          <p:nvPr/>
        </p:nvSpPr>
        <p:spPr bwMode="auto">
          <a:xfrm>
            <a:off x="3435350" y="30670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59" name="Arc 52"/>
          <p:cNvSpPr>
            <a:spLocks/>
          </p:cNvSpPr>
          <p:nvPr/>
        </p:nvSpPr>
        <p:spPr bwMode="auto">
          <a:xfrm>
            <a:off x="3435350" y="3067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0" name="Line 53"/>
          <p:cNvSpPr>
            <a:spLocks noChangeShapeType="1"/>
          </p:cNvSpPr>
          <p:nvPr/>
        </p:nvSpPr>
        <p:spPr bwMode="auto">
          <a:xfrm>
            <a:off x="3117850" y="3295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1" name="Line 54"/>
          <p:cNvSpPr>
            <a:spLocks noChangeShapeType="1"/>
          </p:cNvSpPr>
          <p:nvPr/>
        </p:nvSpPr>
        <p:spPr bwMode="auto">
          <a:xfrm>
            <a:off x="3117850" y="3600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2" name="Line 55"/>
          <p:cNvSpPr>
            <a:spLocks noChangeShapeType="1"/>
          </p:cNvSpPr>
          <p:nvPr/>
        </p:nvSpPr>
        <p:spPr bwMode="auto">
          <a:xfrm>
            <a:off x="3111500" y="3302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3" name="Arc 56"/>
          <p:cNvSpPr>
            <a:spLocks/>
          </p:cNvSpPr>
          <p:nvPr/>
        </p:nvSpPr>
        <p:spPr bwMode="auto">
          <a:xfrm>
            <a:off x="3435350" y="33099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4" name="Arc 57"/>
          <p:cNvSpPr>
            <a:spLocks/>
          </p:cNvSpPr>
          <p:nvPr/>
        </p:nvSpPr>
        <p:spPr bwMode="auto">
          <a:xfrm>
            <a:off x="3435350" y="33035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5" name="Arc 58"/>
          <p:cNvSpPr>
            <a:spLocks/>
          </p:cNvSpPr>
          <p:nvPr/>
        </p:nvSpPr>
        <p:spPr bwMode="auto">
          <a:xfrm>
            <a:off x="3435350" y="34480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6" name="Arc 59"/>
          <p:cNvSpPr>
            <a:spLocks/>
          </p:cNvSpPr>
          <p:nvPr/>
        </p:nvSpPr>
        <p:spPr bwMode="auto">
          <a:xfrm>
            <a:off x="3435350" y="34480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7" name="Arc 60"/>
          <p:cNvSpPr>
            <a:spLocks/>
          </p:cNvSpPr>
          <p:nvPr/>
        </p:nvSpPr>
        <p:spPr bwMode="auto">
          <a:xfrm>
            <a:off x="4038600" y="2686050"/>
            <a:ext cx="469900" cy="13970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8" name="Arc 61"/>
          <p:cNvSpPr>
            <a:spLocks/>
          </p:cNvSpPr>
          <p:nvPr/>
        </p:nvSpPr>
        <p:spPr bwMode="auto">
          <a:xfrm>
            <a:off x="4038600" y="2686050"/>
            <a:ext cx="476250" cy="146050"/>
          </a:xfrm>
          <a:custGeom>
            <a:avLst/>
            <a:gdLst>
              <a:gd name="T0" fmla="*/ 10500650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69" name="Arc 62"/>
          <p:cNvSpPr>
            <a:spLocks/>
          </p:cNvSpPr>
          <p:nvPr/>
        </p:nvSpPr>
        <p:spPr bwMode="auto">
          <a:xfrm>
            <a:off x="4038600" y="2560638"/>
            <a:ext cx="469900" cy="139700"/>
          </a:xfrm>
          <a:custGeom>
            <a:avLst/>
            <a:gdLst>
              <a:gd name="T0" fmla="*/ 0 w 21600"/>
              <a:gd name="T1" fmla="*/ 0 h 21600"/>
              <a:gd name="T2" fmla="*/ 10222499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0" name="Arc 63"/>
          <p:cNvSpPr>
            <a:spLocks/>
          </p:cNvSpPr>
          <p:nvPr/>
        </p:nvSpPr>
        <p:spPr bwMode="auto">
          <a:xfrm>
            <a:off x="4038600" y="2554288"/>
            <a:ext cx="476250" cy="146050"/>
          </a:xfrm>
          <a:custGeom>
            <a:avLst/>
            <a:gdLst>
              <a:gd name="T0" fmla="*/ 0 w 21600"/>
              <a:gd name="T1" fmla="*/ 0 h 21600"/>
              <a:gd name="T2" fmla="*/ 10500650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1" name="Arc 64"/>
          <p:cNvSpPr>
            <a:spLocks/>
          </p:cNvSpPr>
          <p:nvPr/>
        </p:nvSpPr>
        <p:spPr bwMode="auto">
          <a:xfrm>
            <a:off x="4038600" y="2560638"/>
            <a:ext cx="63500" cy="127000"/>
          </a:xfrm>
          <a:custGeom>
            <a:avLst/>
            <a:gdLst>
              <a:gd name="T0" fmla="*/ 0 w 21600"/>
              <a:gd name="T1" fmla="*/ 0 h 21600"/>
              <a:gd name="T2" fmla="*/ 186678 w 21600"/>
              <a:gd name="T3" fmla="*/ 746713 h 21600"/>
              <a:gd name="T4" fmla="*/ 0 w 21600"/>
              <a:gd name="T5" fmla="*/ 7467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2" name="Arc 65"/>
          <p:cNvSpPr>
            <a:spLocks/>
          </p:cNvSpPr>
          <p:nvPr/>
        </p:nvSpPr>
        <p:spPr bwMode="auto">
          <a:xfrm>
            <a:off x="4038600" y="25542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3" name="Arc 66"/>
          <p:cNvSpPr>
            <a:spLocks/>
          </p:cNvSpPr>
          <p:nvPr/>
        </p:nvSpPr>
        <p:spPr bwMode="auto">
          <a:xfrm>
            <a:off x="4038600" y="2686050"/>
            <a:ext cx="63500" cy="139700"/>
          </a:xfrm>
          <a:custGeom>
            <a:avLst/>
            <a:gdLst>
              <a:gd name="T0" fmla="*/ 186678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4" name="Arc 67"/>
          <p:cNvSpPr>
            <a:spLocks/>
          </p:cNvSpPr>
          <p:nvPr/>
        </p:nvSpPr>
        <p:spPr bwMode="auto">
          <a:xfrm>
            <a:off x="4038600" y="26860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75" name="Line 68"/>
          <p:cNvSpPr>
            <a:spLocks noChangeShapeType="1"/>
          </p:cNvSpPr>
          <p:nvPr/>
        </p:nvSpPr>
        <p:spPr bwMode="auto">
          <a:xfrm>
            <a:off x="4038600" y="2374900"/>
            <a:ext cx="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6" name="Line 69"/>
          <p:cNvSpPr>
            <a:spLocks noChangeShapeType="1"/>
          </p:cNvSpPr>
          <p:nvPr/>
        </p:nvSpPr>
        <p:spPr bwMode="auto">
          <a:xfrm flipV="1">
            <a:off x="4038600" y="2819400"/>
            <a:ext cx="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7" name="Line 70"/>
          <p:cNvSpPr>
            <a:spLocks noChangeShapeType="1"/>
          </p:cNvSpPr>
          <p:nvPr/>
        </p:nvSpPr>
        <p:spPr bwMode="auto">
          <a:xfrm>
            <a:off x="4044950" y="2686050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8" name="Line 71"/>
          <p:cNvSpPr>
            <a:spLocks noChangeShapeType="1"/>
          </p:cNvSpPr>
          <p:nvPr/>
        </p:nvSpPr>
        <p:spPr bwMode="auto">
          <a:xfrm>
            <a:off x="3117850" y="3803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9" name="Line 72"/>
          <p:cNvSpPr>
            <a:spLocks noChangeShapeType="1"/>
          </p:cNvSpPr>
          <p:nvPr/>
        </p:nvSpPr>
        <p:spPr bwMode="auto">
          <a:xfrm>
            <a:off x="3117850" y="41211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80" name="Line 73"/>
          <p:cNvSpPr>
            <a:spLocks noChangeShapeType="1"/>
          </p:cNvSpPr>
          <p:nvPr/>
        </p:nvSpPr>
        <p:spPr bwMode="auto">
          <a:xfrm flipV="1">
            <a:off x="3111500" y="37973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81" name="Arc 74"/>
          <p:cNvSpPr>
            <a:spLocks/>
          </p:cNvSpPr>
          <p:nvPr/>
        </p:nvSpPr>
        <p:spPr bwMode="auto">
          <a:xfrm>
            <a:off x="3435350" y="3817938"/>
            <a:ext cx="146050" cy="15875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2" name="Arc 75"/>
          <p:cNvSpPr>
            <a:spLocks/>
          </p:cNvSpPr>
          <p:nvPr/>
        </p:nvSpPr>
        <p:spPr bwMode="auto">
          <a:xfrm>
            <a:off x="3435350" y="3811588"/>
            <a:ext cx="152400" cy="16510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261945 h 21600"/>
              <a:gd name="T4" fmla="*/ 0 w 21600"/>
              <a:gd name="T5" fmla="*/ 126194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3" name="Arc 76"/>
          <p:cNvSpPr>
            <a:spLocks/>
          </p:cNvSpPr>
          <p:nvPr/>
        </p:nvSpPr>
        <p:spPr bwMode="auto">
          <a:xfrm>
            <a:off x="3435350" y="3962400"/>
            <a:ext cx="146050" cy="15875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4" name="Arc 77"/>
          <p:cNvSpPr>
            <a:spLocks/>
          </p:cNvSpPr>
          <p:nvPr/>
        </p:nvSpPr>
        <p:spPr bwMode="auto">
          <a:xfrm>
            <a:off x="3435350" y="3962400"/>
            <a:ext cx="152400" cy="16510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26194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5" name="Arc 78"/>
          <p:cNvSpPr>
            <a:spLocks/>
          </p:cNvSpPr>
          <p:nvPr/>
        </p:nvSpPr>
        <p:spPr bwMode="auto">
          <a:xfrm>
            <a:off x="4013200" y="3887788"/>
            <a:ext cx="69850" cy="13970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6" name="Arc 79"/>
          <p:cNvSpPr>
            <a:spLocks/>
          </p:cNvSpPr>
          <p:nvPr/>
        </p:nvSpPr>
        <p:spPr bwMode="auto">
          <a:xfrm>
            <a:off x="4006850" y="3887788"/>
            <a:ext cx="495300" cy="15240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7" name="Arc 80"/>
          <p:cNvSpPr>
            <a:spLocks/>
          </p:cNvSpPr>
          <p:nvPr/>
        </p:nvSpPr>
        <p:spPr bwMode="auto">
          <a:xfrm>
            <a:off x="4038600" y="4025900"/>
            <a:ext cx="463550" cy="152400"/>
          </a:xfrm>
          <a:custGeom>
            <a:avLst/>
            <a:gdLst>
              <a:gd name="T0" fmla="*/ 9948083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8" name="Arc 81"/>
          <p:cNvSpPr>
            <a:spLocks/>
          </p:cNvSpPr>
          <p:nvPr/>
        </p:nvSpPr>
        <p:spPr bwMode="auto">
          <a:xfrm>
            <a:off x="4013200" y="4025900"/>
            <a:ext cx="69850" cy="15240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89" name="Line 82"/>
          <p:cNvSpPr>
            <a:spLocks noChangeShapeType="1"/>
          </p:cNvSpPr>
          <p:nvPr/>
        </p:nvSpPr>
        <p:spPr bwMode="auto">
          <a:xfrm>
            <a:off x="4044950" y="3956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90" name="Line 83"/>
          <p:cNvSpPr>
            <a:spLocks noChangeShapeType="1"/>
          </p:cNvSpPr>
          <p:nvPr/>
        </p:nvSpPr>
        <p:spPr bwMode="auto">
          <a:xfrm>
            <a:off x="404495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91" name="Arc 84"/>
          <p:cNvSpPr>
            <a:spLocks/>
          </p:cNvSpPr>
          <p:nvPr/>
        </p:nvSpPr>
        <p:spPr bwMode="auto">
          <a:xfrm>
            <a:off x="3079750" y="4541838"/>
            <a:ext cx="488950" cy="139700"/>
          </a:xfrm>
          <a:custGeom>
            <a:avLst/>
            <a:gdLst>
              <a:gd name="T0" fmla="*/ 0 w 21600"/>
              <a:gd name="T1" fmla="*/ 0 h 21600"/>
              <a:gd name="T2" fmla="*/ 11068152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2" name="Arc 85"/>
          <p:cNvSpPr>
            <a:spLocks/>
          </p:cNvSpPr>
          <p:nvPr/>
        </p:nvSpPr>
        <p:spPr bwMode="auto">
          <a:xfrm>
            <a:off x="3079750" y="4535488"/>
            <a:ext cx="495300" cy="14605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3" name="Arc 86"/>
          <p:cNvSpPr>
            <a:spLocks/>
          </p:cNvSpPr>
          <p:nvPr/>
        </p:nvSpPr>
        <p:spPr bwMode="auto">
          <a:xfrm>
            <a:off x="3105150" y="4667250"/>
            <a:ext cx="463550" cy="139700"/>
          </a:xfrm>
          <a:custGeom>
            <a:avLst/>
            <a:gdLst>
              <a:gd name="T0" fmla="*/ 9948083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4" name="Arc 87"/>
          <p:cNvSpPr>
            <a:spLocks/>
          </p:cNvSpPr>
          <p:nvPr/>
        </p:nvSpPr>
        <p:spPr bwMode="auto">
          <a:xfrm>
            <a:off x="3105150" y="4667250"/>
            <a:ext cx="469900" cy="14605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5" name="Arc 88"/>
          <p:cNvSpPr>
            <a:spLocks/>
          </p:cNvSpPr>
          <p:nvPr/>
        </p:nvSpPr>
        <p:spPr bwMode="auto">
          <a:xfrm>
            <a:off x="3073400" y="4667250"/>
            <a:ext cx="63500" cy="139700"/>
          </a:xfrm>
          <a:custGeom>
            <a:avLst/>
            <a:gdLst>
              <a:gd name="T0" fmla="*/ 186678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6" name="Arc 89"/>
          <p:cNvSpPr>
            <a:spLocks/>
          </p:cNvSpPr>
          <p:nvPr/>
        </p:nvSpPr>
        <p:spPr bwMode="auto">
          <a:xfrm>
            <a:off x="3073400" y="46672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7" name="Line 90"/>
          <p:cNvSpPr>
            <a:spLocks noChangeShapeType="1"/>
          </p:cNvSpPr>
          <p:nvPr/>
        </p:nvSpPr>
        <p:spPr bwMode="auto">
          <a:xfrm>
            <a:off x="3117850" y="4667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98" name="Arc 91"/>
          <p:cNvSpPr>
            <a:spLocks/>
          </p:cNvSpPr>
          <p:nvPr/>
        </p:nvSpPr>
        <p:spPr bwMode="auto">
          <a:xfrm>
            <a:off x="3073400" y="4541838"/>
            <a:ext cx="63500" cy="127000"/>
          </a:xfrm>
          <a:custGeom>
            <a:avLst/>
            <a:gdLst>
              <a:gd name="T0" fmla="*/ 0 w 21600"/>
              <a:gd name="T1" fmla="*/ 0 h 21600"/>
              <a:gd name="T2" fmla="*/ 186678 w 21600"/>
              <a:gd name="T3" fmla="*/ 746713 h 21600"/>
              <a:gd name="T4" fmla="*/ 0 w 21600"/>
              <a:gd name="T5" fmla="*/ 7467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99" name="Arc 92"/>
          <p:cNvSpPr>
            <a:spLocks/>
          </p:cNvSpPr>
          <p:nvPr/>
        </p:nvSpPr>
        <p:spPr bwMode="auto">
          <a:xfrm>
            <a:off x="3073400" y="45354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0" name="Arc 93"/>
          <p:cNvSpPr>
            <a:spLocks/>
          </p:cNvSpPr>
          <p:nvPr/>
        </p:nvSpPr>
        <p:spPr bwMode="auto">
          <a:xfrm>
            <a:off x="3079750" y="4922838"/>
            <a:ext cx="488950" cy="139700"/>
          </a:xfrm>
          <a:custGeom>
            <a:avLst/>
            <a:gdLst>
              <a:gd name="T0" fmla="*/ 0 w 21600"/>
              <a:gd name="T1" fmla="*/ 0 h 21600"/>
              <a:gd name="T2" fmla="*/ 11068152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1" name="Arc 94"/>
          <p:cNvSpPr>
            <a:spLocks/>
          </p:cNvSpPr>
          <p:nvPr/>
        </p:nvSpPr>
        <p:spPr bwMode="auto">
          <a:xfrm>
            <a:off x="3079750" y="4916488"/>
            <a:ext cx="495300" cy="14605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2" name="Arc 95"/>
          <p:cNvSpPr>
            <a:spLocks/>
          </p:cNvSpPr>
          <p:nvPr/>
        </p:nvSpPr>
        <p:spPr bwMode="auto">
          <a:xfrm>
            <a:off x="3105150" y="5048250"/>
            <a:ext cx="463550" cy="139700"/>
          </a:xfrm>
          <a:custGeom>
            <a:avLst/>
            <a:gdLst>
              <a:gd name="T0" fmla="*/ 9948083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3" name="Arc 96"/>
          <p:cNvSpPr>
            <a:spLocks/>
          </p:cNvSpPr>
          <p:nvPr/>
        </p:nvSpPr>
        <p:spPr bwMode="auto">
          <a:xfrm>
            <a:off x="3105150" y="5048250"/>
            <a:ext cx="469900" cy="14605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4" name="Arc 97"/>
          <p:cNvSpPr>
            <a:spLocks/>
          </p:cNvSpPr>
          <p:nvPr/>
        </p:nvSpPr>
        <p:spPr bwMode="auto">
          <a:xfrm>
            <a:off x="3073400" y="5048250"/>
            <a:ext cx="63500" cy="139700"/>
          </a:xfrm>
          <a:custGeom>
            <a:avLst/>
            <a:gdLst>
              <a:gd name="T0" fmla="*/ 186678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5" name="Arc 98"/>
          <p:cNvSpPr>
            <a:spLocks/>
          </p:cNvSpPr>
          <p:nvPr/>
        </p:nvSpPr>
        <p:spPr bwMode="auto">
          <a:xfrm>
            <a:off x="3073400" y="50482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6" name="Line 99"/>
          <p:cNvSpPr>
            <a:spLocks noChangeShapeType="1"/>
          </p:cNvSpPr>
          <p:nvPr/>
        </p:nvSpPr>
        <p:spPr bwMode="auto">
          <a:xfrm>
            <a:off x="3117850" y="5048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07" name="Arc 100"/>
          <p:cNvSpPr>
            <a:spLocks/>
          </p:cNvSpPr>
          <p:nvPr/>
        </p:nvSpPr>
        <p:spPr bwMode="auto">
          <a:xfrm>
            <a:off x="3073400" y="4922838"/>
            <a:ext cx="63500" cy="127000"/>
          </a:xfrm>
          <a:custGeom>
            <a:avLst/>
            <a:gdLst>
              <a:gd name="T0" fmla="*/ 0 w 21600"/>
              <a:gd name="T1" fmla="*/ 0 h 21600"/>
              <a:gd name="T2" fmla="*/ 186678 w 21600"/>
              <a:gd name="T3" fmla="*/ 746713 h 21600"/>
              <a:gd name="T4" fmla="*/ 0 w 21600"/>
              <a:gd name="T5" fmla="*/ 7467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8" name="Arc 101"/>
          <p:cNvSpPr>
            <a:spLocks/>
          </p:cNvSpPr>
          <p:nvPr/>
        </p:nvSpPr>
        <p:spPr bwMode="auto">
          <a:xfrm>
            <a:off x="3073400" y="49164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09" name="Arc 102"/>
          <p:cNvSpPr>
            <a:spLocks/>
          </p:cNvSpPr>
          <p:nvPr/>
        </p:nvSpPr>
        <p:spPr bwMode="auto">
          <a:xfrm>
            <a:off x="3079750" y="5303838"/>
            <a:ext cx="488950" cy="139700"/>
          </a:xfrm>
          <a:custGeom>
            <a:avLst/>
            <a:gdLst>
              <a:gd name="T0" fmla="*/ 0 w 21600"/>
              <a:gd name="T1" fmla="*/ 0 h 21600"/>
              <a:gd name="T2" fmla="*/ 11068152 w 21600"/>
              <a:gd name="T3" fmla="*/ 903523 h 21600"/>
              <a:gd name="T4" fmla="*/ 0 w 21600"/>
              <a:gd name="T5" fmla="*/ 903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0" name="Arc 103"/>
          <p:cNvSpPr>
            <a:spLocks/>
          </p:cNvSpPr>
          <p:nvPr/>
        </p:nvSpPr>
        <p:spPr bwMode="auto">
          <a:xfrm>
            <a:off x="3079750" y="5297488"/>
            <a:ext cx="495300" cy="14605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1" name="Arc 104"/>
          <p:cNvSpPr>
            <a:spLocks/>
          </p:cNvSpPr>
          <p:nvPr/>
        </p:nvSpPr>
        <p:spPr bwMode="auto">
          <a:xfrm>
            <a:off x="3105150" y="5429250"/>
            <a:ext cx="463550" cy="139700"/>
          </a:xfrm>
          <a:custGeom>
            <a:avLst/>
            <a:gdLst>
              <a:gd name="T0" fmla="*/ 9948083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2" name="Arc 105"/>
          <p:cNvSpPr>
            <a:spLocks/>
          </p:cNvSpPr>
          <p:nvPr/>
        </p:nvSpPr>
        <p:spPr bwMode="auto">
          <a:xfrm>
            <a:off x="3105150" y="5429250"/>
            <a:ext cx="469900" cy="14605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3" name="Arc 106"/>
          <p:cNvSpPr>
            <a:spLocks/>
          </p:cNvSpPr>
          <p:nvPr/>
        </p:nvSpPr>
        <p:spPr bwMode="auto">
          <a:xfrm>
            <a:off x="3073400" y="5429250"/>
            <a:ext cx="63500" cy="139700"/>
          </a:xfrm>
          <a:custGeom>
            <a:avLst/>
            <a:gdLst>
              <a:gd name="T0" fmla="*/ 186678 w 21600"/>
              <a:gd name="T1" fmla="*/ 0 h 21600"/>
              <a:gd name="T2" fmla="*/ 0 w 21600"/>
              <a:gd name="T3" fmla="*/ 90352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4" name="Arc 107"/>
          <p:cNvSpPr>
            <a:spLocks/>
          </p:cNvSpPr>
          <p:nvPr/>
        </p:nvSpPr>
        <p:spPr bwMode="auto">
          <a:xfrm>
            <a:off x="3073400" y="54292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5" name="Line 108"/>
          <p:cNvSpPr>
            <a:spLocks noChangeShapeType="1"/>
          </p:cNvSpPr>
          <p:nvPr/>
        </p:nvSpPr>
        <p:spPr bwMode="auto">
          <a:xfrm>
            <a:off x="3117850" y="5429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16" name="Arc 109"/>
          <p:cNvSpPr>
            <a:spLocks/>
          </p:cNvSpPr>
          <p:nvPr/>
        </p:nvSpPr>
        <p:spPr bwMode="auto">
          <a:xfrm>
            <a:off x="3073400" y="5303838"/>
            <a:ext cx="63500" cy="127000"/>
          </a:xfrm>
          <a:custGeom>
            <a:avLst/>
            <a:gdLst>
              <a:gd name="T0" fmla="*/ 0 w 21600"/>
              <a:gd name="T1" fmla="*/ 0 h 21600"/>
              <a:gd name="T2" fmla="*/ 186678 w 21600"/>
              <a:gd name="T3" fmla="*/ 746713 h 21600"/>
              <a:gd name="T4" fmla="*/ 0 w 21600"/>
              <a:gd name="T5" fmla="*/ 7467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7" name="Arc 110"/>
          <p:cNvSpPr>
            <a:spLocks/>
          </p:cNvSpPr>
          <p:nvPr/>
        </p:nvSpPr>
        <p:spPr bwMode="auto">
          <a:xfrm>
            <a:off x="3073400" y="52974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18" name="Line 111"/>
          <p:cNvSpPr>
            <a:spLocks noChangeShapeType="1"/>
          </p:cNvSpPr>
          <p:nvPr/>
        </p:nvSpPr>
        <p:spPr bwMode="auto">
          <a:xfrm>
            <a:off x="4044950" y="48958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19" name="Line 112"/>
          <p:cNvSpPr>
            <a:spLocks noChangeShapeType="1"/>
          </p:cNvSpPr>
          <p:nvPr/>
        </p:nvSpPr>
        <p:spPr bwMode="auto">
          <a:xfrm>
            <a:off x="4044950" y="52006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20" name="Line 113"/>
          <p:cNvSpPr>
            <a:spLocks noChangeShapeType="1"/>
          </p:cNvSpPr>
          <p:nvPr/>
        </p:nvSpPr>
        <p:spPr bwMode="auto">
          <a:xfrm>
            <a:off x="4038600" y="49022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21" name="Arc 114"/>
          <p:cNvSpPr>
            <a:spLocks/>
          </p:cNvSpPr>
          <p:nvPr/>
        </p:nvSpPr>
        <p:spPr bwMode="auto">
          <a:xfrm>
            <a:off x="4349750" y="49101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2" name="Arc 115"/>
          <p:cNvSpPr>
            <a:spLocks/>
          </p:cNvSpPr>
          <p:nvPr/>
        </p:nvSpPr>
        <p:spPr bwMode="auto">
          <a:xfrm>
            <a:off x="4349750" y="49037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3" name="Arc 116"/>
          <p:cNvSpPr>
            <a:spLocks/>
          </p:cNvSpPr>
          <p:nvPr/>
        </p:nvSpPr>
        <p:spPr bwMode="auto">
          <a:xfrm>
            <a:off x="4349750" y="50482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4" name="Arc 117"/>
          <p:cNvSpPr>
            <a:spLocks/>
          </p:cNvSpPr>
          <p:nvPr/>
        </p:nvSpPr>
        <p:spPr bwMode="auto">
          <a:xfrm>
            <a:off x="4349750" y="50482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5" name="Arc 118"/>
          <p:cNvSpPr>
            <a:spLocks/>
          </p:cNvSpPr>
          <p:nvPr/>
        </p:nvSpPr>
        <p:spPr bwMode="auto">
          <a:xfrm>
            <a:off x="3086100" y="58054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6" name="Arc 119"/>
          <p:cNvSpPr>
            <a:spLocks/>
          </p:cNvSpPr>
          <p:nvPr/>
        </p:nvSpPr>
        <p:spPr bwMode="auto">
          <a:xfrm>
            <a:off x="3092450" y="5805488"/>
            <a:ext cx="495300" cy="14605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7" name="Arc 120"/>
          <p:cNvSpPr>
            <a:spLocks/>
          </p:cNvSpPr>
          <p:nvPr/>
        </p:nvSpPr>
        <p:spPr bwMode="auto">
          <a:xfrm>
            <a:off x="3117850" y="5937250"/>
            <a:ext cx="469900" cy="14605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8" name="Arc 121"/>
          <p:cNvSpPr>
            <a:spLocks/>
          </p:cNvSpPr>
          <p:nvPr/>
        </p:nvSpPr>
        <p:spPr bwMode="auto">
          <a:xfrm>
            <a:off x="3086100" y="59372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29" name="Line 122"/>
          <p:cNvSpPr>
            <a:spLocks noChangeShapeType="1"/>
          </p:cNvSpPr>
          <p:nvPr/>
        </p:nvSpPr>
        <p:spPr bwMode="auto">
          <a:xfrm>
            <a:off x="3117850" y="5873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0" name="Line 123"/>
          <p:cNvSpPr>
            <a:spLocks noChangeShapeType="1"/>
          </p:cNvSpPr>
          <p:nvPr/>
        </p:nvSpPr>
        <p:spPr bwMode="auto">
          <a:xfrm>
            <a:off x="3117850" y="6000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1" name="Arc 124"/>
          <p:cNvSpPr>
            <a:spLocks/>
          </p:cNvSpPr>
          <p:nvPr/>
        </p:nvSpPr>
        <p:spPr bwMode="auto">
          <a:xfrm>
            <a:off x="3086100" y="6186488"/>
            <a:ext cx="69850" cy="133350"/>
          </a:xfrm>
          <a:custGeom>
            <a:avLst/>
            <a:gdLst>
              <a:gd name="T0" fmla="*/ 0 w 21600"/>
              <a:gd name="T1" fmla="*/ 0 h 21600"/>
              <a:gd name="T2" fmla="*/ 225881 w 21600"/>
              <a:gd name="T3" fmla="*/ 823251 h 21600"/>
              <a:gd name="T4" fmla="*/ 0 w 21600"/>
              <a:gd name="T5" fmla="*/ 8232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32" name="Arc 125"/>
          <p:cNvSpPr>
            <a:spLocks/>
          </p:cNvSpPr>
          <p:nvPr/>
        </p:nvSpPr>
        <p:spPr bwMode="auto">
          <a:xfrm>
            <a:off x="3092450" y="6186488"/>
            <a:ext cx="495300" cy="146050"/>
          </a:xfrm>
          <a:custGeom>
            <a:avLst/>
            <a:gdLst>
              <a:gd name="T0" fmla="*/ 0 w 21600"/>
              <a:gd name="T1" fmla="*/ 0 h 21600"/>
              <a:gd name="T2" fmla="*/ 11357503 w 21600"/>
              <a:gd name="T3" fmla="*/ 987528 h 21600"/>
              <a:gd name="T4" fmla="*/ 0 w 21600"/>
              <a:gd name="T5" fmla="*/ 987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33" name="Arc 126"/>
          <p:cNvSpPr>
            <a:spLocks/>
          </p:cNvSpPr>
          <p:nvPr/>
        </p:nvSpPr>
        <p:spPr bwMode="auto">
          <a:xfrm>
            <a:off x="3117850" y="6318250"/>
            <a:ext cx="469900" cy="146050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34" name="Arc 127"/>
          <p:cNvSpPr>
            <a:spLocks/>
          </p:cNvSpPr>
          <p:nvPr/>
        </p:nvSpPr>
        <p:spPr bwMode="auto">
          <a:xfrm>
            <a:off x="3086100" y="6318250"/>
            <a:ext cx="69850" cy="146050"/>
          </a:xfrm>
          <a:custGeom>
            <a:avLst/>
            <a:gdLst>
              <a:gd name="T0" fmla="*/ 225881 w 21600"/>
              <a:gd name="T1" fmla="*/ 0 h 21600"/>
              <a:gd name="T2" fmla="*/ 0 w 21600"/>
              <a:gd name="T3" fmla="*/ 987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35" name="Line 128"/>
          <p:cNvSpPr>
            <a:spLocks noChangeShapeType="1"/>
          </p:cNvSpPr>
          <p:nvPr/>
        </p:nvSpPr>
        <p:spPr bwMode="auto">
          <a:xfrm>
            <a:off x="3117850" y="6254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6" name="Line 129"/>
          <p:cNvSpPr>
            <a:spLocks noChangeShapeType="1"/>
          </p:cNvSpPr>
          <p:nvPr/>
        </p:nvSpPr>
        <p:spPr bwMode="auto">
          <a:xfrm>
            <a:off x="3117850" y="6381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7" name="Line 130"/>
          <p:cNvSpPr>
            <a:spLocks noChangeShapeType="1"/>
          </p:cNvSpPr>
          <p:nvPr/>
        </p:nvSpPr>
        <p:spPr bwMode="auto">
          <a:xfrm>
            <a:off x="4044950" y="59753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8" name="Line 131"/>
          <p:cNvSpPr>
            <a:spLocks noChangeShapeType="1"/>
          </p:cNvSpPr>
          <p:nvPr/>
        </p:nvSpPr>
        <p:spPr bwMode="auto">
          <a:xfrm>
            <a:off x="4044950" y="62801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39" name="Line 132"/>
          <p:cNvSpPr>
            <a:spLocks noChangeShapeType="1"/>
          </p:cNvSpPr>
          <p:nvPr/>
        </p:nvSpPr>
        <p:spPr bwMode="auto">
          <a:xfrm flipV="1">
            <a:off x="4038600" y="5969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40" name="Arc 133"/>
          <p:cNvSpPr>
            <a:spLocks/>
          </p:cNvSpPr>
          <p:nvPr/>
        </p:nvSpPr>
        <p:spPr bwMode="auto">
          <a:xfrm>
            <a:off x="4349750" y="598963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987528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41" name="Arc 134"/>
          <p:cNvSpPr>
            <a:spLocks/>
          </p:cNvSpPr>
          <p:nvPr/>
        </p:nvSpPr>
        <p:spPr bwMode="auto">
          <a:xfrm>
            <a:off x="4349750" y="5983288"/>
            <a:ext cx="152400" cy="15875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1166739 h 21600"/>
              <a:gd name="T4" fmla="*/ 0 w 21600"/>
              <a:gd name="T5" fmla="*/ 116673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42" name="Arc 135"/>
          <p:cNvSpPr>
            <a:spLocks/>
          </p:cNvSpPr>
          <p:nvPr/>
        </p:nvSpPr>
        <p:spPr bwMode="auto">
          <a:xfrm>
            <a:off x="4349750" y="6127750"/>
            <a:ext cx="146050" cy="152400"/>
          </a:xfrm>
          <a:custGeom>
            <a:avLst/>
            <a:gdLst>
              <a:gd name="T0" fmla="*/ 987528 w 21600"/>
              <a:gd name="T1" fmla="*/ 0 h 21600"/>
              <a:gd name="T2" fmla="*/ 0 w 21600"/>
              <a:gd name="T3" fmla="*/ 10752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43" name="Arc 136"/>
          <p:cNvSpPr>
            <a:spLocks/>
          </p:cNvSpPr>
          <p:nvPr/>
        </p:nvSpPr>
        <p:spPr bwMode="auto">
          <a:xfrm>
            <a:off x="4349750" y="6127750"/>
            <a:ext cx="152400" cy="158750"/>
          </a:xfrm>
          <a:custGeom>
            <a:avLst/>
            <a:gdLst>
              <a:gd name="T0" fmla="*/ 1075267 w 21600"/>
              <a:gd name="T1" fmla="*/ 0 h 21600"/>
              <a:gd name="T2" fmla="*/ 0 w 21600"/>
              <a:gd name="T3" fmla="*/ 116673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44" name="Line 137"/>
          <p:cNvSpPr>
            <a:spLocks noChangeShapeType="1"/>
          </p:cNvSpPr>
          <p:nvPr/>
        </p:nvSpPr>
        <p:spPr bwMode="auto">
          <a:xfrm>
            <a:off x="14160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45" name="Line 138"/>
          <p:cNvSpPr>
            <a:spLocks noChangeShapeType="1"/>
          </p:cNvSpPr>
          <p:nvPr/>
        </p:nvSpPr>
        <p:spPr bwMode="auto">
          <a:xfrm>
            <a:off x="2990850" y="179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46" name="Line 139"/>
          <p:cNvSpPr>
            <a:spLocks noChangeShapeType="1"/>
          </p:cNvSpPr>
          <p:nvPr/>
        </p:nvSpPr>
        <p:spPr bwMode="auto">
          <a:xfrm>
            <a:off x="1663700" y="16764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47" name="Rectangle 140"/>
          <p:cNvSpPr>
            <a:spLocks noChangeArrowheads="1"/>
          </p:cNvSpPr>
          <p:nvPr/>
        </p:nvSpPr>
        <p:spPr bwMode="auto">
          <a:xfrm>
            <a:off x="1651000" y="1784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48" name="Line 141"/>
          <p:cNvSpPr>
            <a:spLocks noChangeShapeType="1"/>
          </p:cNvSpPr>
          <p:nvPr/>
        </p:nvSpPr>
        <p:spPr bwMode="auto">
          <a:xfrm>
            <a:off x="1663700" y="1803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49" name="Rectangle 142"/>
          <p:cNvSpPr>
            <a:spLocks noChangeArrowheads="1"/>
          </p:cNvSpPr>
          <p:nvPr/>
        </p:nvSpPr>
        <p:spPr bwMode="auto">
          <a:xfrm>
            <a:off x="1651000" y="2101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50" name="Line 143"/>
          <p:cNvSpPr>
            <a:spLocks noChangeShapeType="1"/>
          </p:cNvSpPr>
          <p:nvPr/>
        </p:nvSpPr>
        <p:spPr bwMode="auto">
          <a:xfrm>
            <a:off x="1663700" y="2120900"/>
            <a:ext cx="0" cy="438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1" name="Line 144"/>
          <p:cNvSpPr>
            <a:spLocks noChangeShapeType="1"/>
          </p:cNvSpPr>
          <p:nvPr/>
        </p:nvSpPr>
        <p:spPr bwMode="auto">
          <a:xfrm>
            <a:off x="1670050" y="17970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2" name="Line 145"/>
          <p:cNvSpPr>
            <a:spLocks noChangeShapeType="1"/>
          </p:cNvSpPr>
          <p:nvPr/>
        </p:nvSpPr>
        <p:spPr bwMode="auto">
          <a:xfrm>
            <a:off x="15430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3" name="Line 146"/>
          <p:cNvSpPr>
            <a:spLocks noChangeShapeType="1"/>
          </p:cNvSpPr>
          <p:nvPr/>
        </p:nvSpPr>
        <p:spPr bwMode="auto">
          <a:xfrm>
            <a:off x="35877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4" name="Line 147"/>
          <p:cNvSpPr>
            <a:spLocks noChangeShapeType="1"/>
          </p:cNvSpPr>
          <p:nvPr/>
        </p:nvSpPr>
        <p:spPr bwMode="auto">
          <a:xfrm>
            <a:off x="3917950" y="2432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5" name="Line 148"/>
          <p:cNvSpPr>
            <a:spLocks noChangeShapeType="1"/>
          </p:cNvSpPr>
          <p:nvPr/>
        </p:nvSpPr>
        <p:spPr bwMode="auto">
          <a:xfrm>
            <a:off x="3835400" y="19304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6" name="Line 149"/>
          <p:cNvSpPr>
            <a:spLocks noChangeShapeType="1"/>
          </p:cNvSpPr>
          <p:nvPr/>
        </p:nvSpPr>
        <p:spPr bwMode="auto">
          <a:xfrm>
            <a:off x="37147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7" name="Line 150"/>
          <p:cNvSpPr>
            <a:spLocks noChangeShapeType="1"/>
          </p:cNvSpPr>
          <p:nvPr/>
        </p:nvSpPr>
        <p:spPr bwMode="auto">
          <a:xfrm>
            <a:off x="3841750" y="24320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8" name="Line 151"/>
          <p:cNvSpPr>
            <a:spLocks noChangeShapeType="1"/>
          </p:cNvSpPr>
          <p:nvPr/>
        </p:nvSpPr>
        <p:spPr bwMode="auto">
          <a:xfrm>
            <a:off x="3587750" y="230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59" name="Line 152"/>
          <p:cNvSpPr>
            <a:spLocks noChangeShapeType="1"/>
          </p:cNvSpPr>
          <p:nvPr/>
        </p:nvSpPr>
        <p:spPr bwMode="auto">
          <a:xfrm>
            <a:off x="3917950" y="2559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0" name="Line 153"/>
          <p:cNvSpPr>
            <a:spLocks noChangeShapeType="1"/>
          </p:cNvSpPr>
          <p:nvPr/>
        </p:nvSpPr>
        <p:spPr bwMode="auto">
          <a:xfrm>
            <a:off x="3714750" y="2559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1" name="Line 154"/>
          <p:cNvSpPr>
            <a:spLocks noChangeShapeType="1"/>
          </p:cNvSpPr>
          <p:nvPr/>
        </p:nvSpPr>
        <p:spPr bwMode="auto">
          <a:xfrm>
            <a:off x="3708400" y="2311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2" name="Line 155"/>
          <p:cNvSpPr>
            <a:spLocks noChangeShapeType="1"/>
          </p:cNvSpPr>
          <p:nvPr/>
        </p:nvSpPr>
        <p:spPr bwMode="auto">
          <a:xfrm>
            <a:off x="35877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3" name="Line 156"/>
          <p:cNvSpPr>
            <a:spLocks noChangeShapeType="1"/>
          </p:cNvSpPr>
          <p:nvPr/>
        </p:nvSpPr>
        <p:spPr bwMode="auto">
          <a:xfrm>
            <a:off x="39179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4" name="Line 157"/>
          <p:cNvSpPr>
            <a:spLocks noChangeShapeType="1"/>
          </p:cNvSpPr>
          <p:nvPr/>
        </p:nvSpPr>
        <p:spPr bwMode="auto">
          <a:xfrm>
            <a:off x="3714750" y="2686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5" name="Line 158"/>
          <p:cNvSpPr>
            <a:spLocks noChangeShapeType="1"/>
          </p:cNvSpPr>
          <p:nvPr/>
        </p:nvSpPr>
        <p:spPr bwMode="auto">
          <a:xfrm>
            <a:off x="3587750" y="306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6" name="Line 159"/>
          <p:cNvSpPr>
            <a:spLocks noChangeShapeType="1"/>
          </p:cNvSpPr>
          <p:nvPr/>
        </p:nvSpPr>
        <p:spPr bwMode="auto">
          <a:xfrm>
            <a:off x="3917950" y="281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7" name="Line 160"/>
          <p:cNvSpPr>
            <a:spLocks noChangeShapeType="1"/>
          </p:cNvSpPr>
          <p:nvPr/>
        </p:nvSpPr>
        <p:spPr bwMode="auto">
          <a:xfrm>
            <a:off x="3714750" y="2813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8" name="Line 161"/>
          <p:cNvSpPr>
            <a:spLocks noChangeShapeType="1"/>
          </p:cNvSpPr>
          <p:nvPr/>
        </p:nvSpPr>
        <p:spPr bwMode="auto">
          <a:xfrm>
            <a:off x="3708400" y="2819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9" name="Line 162"/>
          <p:cNvSpPr>
            <a:spLocks noChangeShapeType="1"/>
          </p:cNvSpPr>
          <p:nvPr/>
        </p:nvSpPr>
        <p:spPr bwMode="auto">
          <a:xfrm>
            <a:off x="35877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0" name="Line 163"/>
          <p:cNvSpPr>
            <a:spLocks noChangeShapeType="1"/>
          </p:cNvSpPr>
          <p:nvPr/>
        </p:nvSpPr>
        <p:spPr bwMode="auto">
          <a:xfrm>
            <a:off x="3917950" y="2940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1" name="Line 164"/>
          <p:cNvSpPr>
            <a:spLocks noChangeShapeType="1"/>
          </p:cNvSpPr>
          <p:nvPr/>
        </p:nvSpPr>
        <p:spPr bwMode="auto">
          <a:xfrm>
            <a:off x="3841750" y="29400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2" name="Line 165"/>
          <p:cNvSpPr>
            <a:spLocks noChangeShapeType="1"/>
          </p:cNvSpPr>
          <p:nvPr/>
        </p:nvSpPr>
        <p:spPr bwMode="auto">
          <a:xfrm>
            <a:off x="3835400" y="29464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3" name="Line 166"/>
          <p:cNvSpPr>
            <a:spLocks noChangeShapeType="1"/>
          </p:cNvSpPr>
          <p:nvPr/>
        </p:nvSpPr>
        <p:spPr bwMode="auto">
          <a:xfrm>
            <a:off x="37147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4" name="Line 167"/>
          <p:cNvSpPr>
            <a:spLocks noChangeShapeType="1"/>
          </p:cNvSpPr>
          <p:nvPr/>
        </p:nvSpPr>
        <p:spPr bwMode="auto">
          <a:xfrm>
            <a:off x="45021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5" name="Rectangle 168"/>
          <p:cNvSpPr>
            <a:spLocks noChangeArrowheads="1"/>
          </p:cNvSpPr>
          <p:nvPr/>
        </p:nvSpPr>
        <p:spPr bwMode="auto">
          <a:xfrm>
            <a:off x="4660900" y="2571750"/>
            <a:ext cx="4318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F1</a:t>
            </a:r>
          </a:p>
        </p:txBody>
      </p:sp>
      <p:sp>
        <p:nvSpPr>
          <p:cNvPr id="39076" name="Line 169"/>
          <p:cNvSpPr>
            <a:spLocks noChangeShapeType="1"/>
          </p:cNvSpPr>
          <p:nvPr/>
        </p:nvSpPr>
        <p:spPr bwMode="auto">
          <a:xfrm>
            <a:off x="3587750" y="395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7" name="Line 170"/>
          <p:cNvSpPr>
            <a:spLocks noChangeShapeType="1"/>
          </p:cNvSpPr>
          <p:nvPr/>
        </p:nvSpPr>
        <p:spPr bwMode="auto">
          <a:xfrm>
            <a:off x="3917950" y="395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8" name="Line 171"/>
          <p:cNvSpPr>
            <a:spLocks noChangeShapeType="1"/>
          </p:cNvSpPr>
          <p:nvPr/>
        </p:nvSpPr>
        <p:spPr bwMode="auto">
          <a:xfrm>
            <a:off x="3714750" y="3956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79" name="Line 172"/>
          <p:cNvSpPr>
            <a:spLocks noChangeShapeType="1"/>
          </p:cNvSpPr>
          <p:nvPr/>
        </p:nvSpPr>
        <p:spPr bwMode="auto">
          <a:xfrm>
            <a:off x="4502150" y="401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0" name="Rectangle 173"/>
          <p:cNvSpPr>
            <a:spLocks noChangeArrowheads="1"/>
          </p:cNvSpPr>
          <p:nvPr/>
        </p:nvSpPr>
        <p:spPr bwMode="auto">
          <a:xfrm>
            <a:off x="4660900" y="3905250"/>
            <a:ext cx="406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F2</a:t>
            </a:r>
          </a:p>
        </p:txBody>
      </p:sp>
      <p:sp>
        <p:nvSpPr>
          <p:cNvPr id="39081" name="Line 174"/>
          <p:cNvSpPr>
            <a:spLocks noChangeShapeType="1"/>
          </p:cNvSpPr>
          <p:nvPr/>
        </p:nvSpPr>
        <p:spPr bwMode="auto">
          <a:xfrm>
            <a:off x="1416050" y="338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2" name="Line 175"/>
          <p:cNvSpPr>
            <a:spLocks noChangeShapeType="1"/>
          </p:cNvSpPr>
          <p:nvPr/>
        </p:nvSpPr>
        <p:spPr bwMode="auto">
          <a:xfrm>
            <a:off x="2990850" y="2432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3" name="Line 176"/>
          <p:cNvSpPr>
            <a:spLocks noChangeShapeType="1"/>
          </p:cNvSpPr>
          <p:nvPr/>
        </p:nvSpPr>
        <p:spPr bwMode="auto">
          <a:xfrm>
            <a:off x="2990850" y="319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4" name="Line 177"/>
          <p:cNvSpPr>
            <a:spLocks noChangeShapeType="1"/>
          </p:cNvSpPr>
          <p:nvPr/>
        </p:nvSpPr>
        <p:spPr bwMode="auto">
          <a:xfrm>
            <a:off x="2990850" y="51752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5" name="Line 178"/>
          <p:cNvSpPr>
            <a:spLocks noChangeShapeType="1"/>
          </p:cNvSpPr>
          <p:nvPr/>
        </p:nvSpPr>
        <p:spPr bwMode="auto">
          <a:xfrm>
            <a:off x="2463800" y="1676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6" name="Rectangle 179"/>
          <p:cNvSpPr>
            <a:spLocks noChangeArrowheads="1"/>
          </p:cNvSpPr>
          <p:nvPr/>
        </p:nvSpPr>
        <p:spPr bwMode="auto">
          <a:xfrm>
            <a:off x="2311400" y="2419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87" name="Line 180"/>
          <p:cNvSpPr>
            <a:spLocks noChangeShapeType="1"/>
          </p:cNvSpPr>
          <p:nvPr/>
        </p:nvSpPr>
        <p:spPr bwMode="auto">
          <a:xfrm>
            <a:off x="2463800" y="2438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88" name="Rectangle 181"/>
          <p:cNvSpPr>
            <a:spLocks noChangeArrowheads="1"/>
          </p:cNvSpPr>
          <p:nvPr/>
        </p:nvSpPr>
        <p:spPr bwMode="auto">
          <a:xfrm>
            <a:off x="2451100" y="3181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89" name="Line 182"/>
          <p:cNvSpPr>
            <a:spLocks noChangeShapeType="1"/>
          </p:cNvSpPr>
          <p:nvPr/>
        </p:nvSpPr>
        <p:spPr bwMode="auto">
          <a:xfrm>
            <a:off x="2463800" y="32004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0" name="Rectangle 183"/>
          <p:cNvSpPr>
            <a:spLocks noChangeArrowheads="1"/>
          </p:cNvSpPr>
          <p:nvPr/>
        </p:nvSpPr>
        <p:spPr bwMode="auto">
          <a:xfrm>
            <a:off x="2451100" y="3371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91" name="Line 184"/>
          <p:cNvSpPr>
            <a:spLocks noChangeShapeType="1"/>
          </p:cNvSpPr>
          <p:nvPr/>
        </p:nvSpPr>
        <p:spPr bwMode="auto">
          <a:xfrm>
            <a:off x="2463800" y="3390900"/>
            <a:ext cx="0" cy="177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2" name="Rectangle 185"/>
          <p:cNvSpPr>
            <a:spLocks noChangeArrowheads="1"/>
          </p:cNvSpPr>
          <p:nvPr/>
        </p:nvSpPr>
        <p:spPr bwMode="auto">
          <a:xfrm>
            <a:off x="2311400" y="5162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093" name="Line 186"/>
          <p:cNvSpPr>
            <a:spLocks noChangeShapeType="1"/>
          </p:cNvSpPr>
          <p:nvPr/>
        </p:nvSpPr>
        <p:spPr bwMode="auto">
          <a:xfrm>
            <a:off x="2463800" y="5181600"/>
            <a:ext cx="0" cy="132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4" name="Line 187"/>
          <p:cNvSpPr>
            <a:spLocks noChangeShapeType="1"/>
          </p:cNvSpPr>
          <p:nvPr/>
        </p:nvSpPr>
        <p:spPr bwMode="auto">
          <a:xfrm>
            <a:off x="1543050" y="33845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5" name="Line 188"/>
          <p:cNvSpPr>
            <a:spLocks noChangeShapeType="1"/>
          </p:cNvSpPr>
          <p:nvPr/>
        </p:nvSpPr>
        <p:spPr bwMode="auto">
          <a:xfrm>
            <a:off x="2343150" y="2432050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6" name="Line 189"/>
          <p:cNvSpPr>
            <a:spLocks noChangeShapeType="1"/>
          </p:cNvSpPr>
          <p:nvPr/>
        </p:nvSpPr>
        <p:spPr bwMode="auto">
          <a:xfrm>
            <a:off x="2470150" y="31940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7" name="Line 190"/>
          <p:cNvSpPr>
            <a:spLocks noChangeShapeType="1"/>
          </p:cNvSpPr>
          <p:nvPr/>
        </p:nvSpPr>
        <p:spPr bwMode="auto">
          <a:xfrm>
            <a:off x="2330450" y="5175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8" name="Line 191"/>
          <p:cNvSpPr>
            <a:spLocks noChangeShapeType="1"/>
          </p:cNvSpPr>
          <p:nvPr/>
        </p:nvSpPr>
        <p:spPr bwMode="auto">
          <a:xfrm>
            <a:off x="1416050" y="274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99" name="Line 192"/>
          <p:cNvSpPr>
            <a:spLocks noChangeShapeType="1"/>
          </p:cNvSpPr>
          <p:nvPr/>
        </p:nvSpPr>
        <p:spPr bwMode="auto">
          <a:xfrm>
            <a:off x="2990850" y="230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0" name="Line 193"/>
          <p:cNvSpPr>
            <a:spLocks noChangeShapeType="1"/>
          </p:cNvSpPr>
          <p:nvPr/>
        </p:nvSpPr>
        <p:spPr bwMode="auto">
          <a:xfrm>
            <a:off x="29908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1" name="Line 194"/>
          <p:cNvSpPr>
            <a:spLocks noChangeShapeType="1"/>
          </p:cNvSpPr>
          <p:nvPr/>
        </p:nvSpPr>
        <p:spPr bwMode="auto">
          <a:xfrm>
            <a:off x="2990850" y="542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2" name="Line 195"/>
          <p:cNvSpPr>
            <a:spLocks noChangeShapeType="1"/>
          </p:cNvSpPr>
          <p:nvPr/>
        </p:nvSpPr>
        <p:spPr bwMode="auto">
          <a:xfrm>
            <a:off x="2057400" y="16764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3" name="Rectangle 196"/>
          <p:cNvSpPr>
            <a:spLocks noChangeArrowheads="1"/>
          </p:cNvSpPr>
          <p:nvPr/>
        </p:nvSpPr>
        <p:spPr bwMode="auto">
          <a:xfrm>
            <a:off x="1917700" y="2292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04" name="Line 197"/>
          <p:cNvSpPr>
            <a:spLocks noChangeShapeType="1"/>
          </p:cNvSpPr>
          <p:nvPr/>
        </p:nvSpPr>
        <p:spPr bwMode="auto">
          <a:xfrm>
            <a:off x="2057400" y="2311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5" name="Rectangle 198"/>
          <p:cNvSpPr>
            <a:spLocks noChangeArrowheads="1"/>
          </p:cNvSpPr>
          <p:nvPr/>
        </p:nvSpPr>
        <p:spPr bwMode="auto">
          <a:xfrm>
            <a:off x="2044700" y="2673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06" name="Line 199"/>
          <p:cNvSpPr>
            <a:spLocks noChangeShapeType="1"/>
          </p:cNvSpPr>
          <p:nvPr/>
        </p:nvSpPr>
        <p:spPr bwMode="auto">
          <a:xfrm>
            <a:off x="2057400" y="2692400"/>
            <a:ext cx="0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7" name="Rectangle 200"/>
          <p:cNvSpPr>
            <a:spLocks noChangeArrowheads="1"/>
          </p:cNvSpPr>
          <p:nvPr/>
        </p:nvSpPr>
        <p:spPr bwMode="auto">
          <a:xfrm>
            <a:off x="2044700" y="2736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08" name="Line 201"/>
          <p:cNvSpPr>
            <a:spLocks noChangeShapeType="1"/>
          </p:cNvSpPr>
          <p:nvPr/>
        </p:nvSpPr>
        <p:spPr bwMode="auto">
          <a:xfrm>
            <a:off x="2057400" y="2755900"/>
            <a:ext cx="0" cy="266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09" name="Rectangle 202"/>
          <p:cNvSpPr>
            <a:spLocks noChangeArrowheads="1"/>
          </p:cNvSpPr>
          <p:nvPr/>
        </p:nvSpPr>
        <p:spPr bwMode="auto">
          <a:xfrm>
            <a:off x="1917700" y="5416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10" name="Line 203"/>
          <p:cNvSpPr>
            <a:spLocks noChangeShapeType="1"/>
          </p:cNvSpPr>
          <p:nvPr/>
        </p:nvSpPr>
        <p:spPr bwMode="auto">
          <a:xfrm>
            <a:off x="2057400" y="54356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1" name="Line 204"/>
          <p:cNvSpPr>
            <a:spLocks noChangeShapeType="1"/>
          </p:cNvSpPr>
          <p:nvPr/>
        </p:nvSpPr>
        <p:spPr bwMode="auto">
          <a:xfrm>
            <a:off x="1543050" y="27495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2" name="Line 205"/>
          <p:cNvSpPr>
            <a:spLocks noChangeShapeType="1"/>
          </p:cNvSpPr>
          <p:nvPr/>
        </p:nvSpPr>
        <p:spPr bwMode="auto">
          <a:xfrm>
            <a:off x="1949450" y="2305050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3" name="Line 206"/>
          <p:cNvSpPr>
            <a:spLocks noChangeShapeType="1"/>
          </p:cNvSpPr>
          <p:nvPr/>
        </p:nvSpPr>
        <p:spPr bwMode="auto">
          <a:xfrm>
            <a:off x="2063750" y="26860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4" name="Line 207"/>
          <p:cNvSpPr>
            <a:spLocks noChangeShapeType="1"/>
          </p:cNvSpPr>
          <p:nvPr/>
        </p:nvSpPr>
        <p:spPr bwMode="auto">
          <a:xfrm>
            <a:off x="1949450" y="5429250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5" name="Line 208"/>
          <p:cNvSpPr>
            <a:spLocks noChangeShapeType="1"/>
          </p:cNvSpPr>
          <p:nvPr/>
        </p:nvSpPr>
        <p:spPr bwMode="auto">
          <a:xfrm>
            <a:off x="3587750" y="466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6" name="Line 209"/>
          <p:cNvSpPr>
            <a:spLocks noChangeShapeType="1"/>
          </p:cNvSpPr>
          <p:nvPr/>
        </p:nvSpPr>
        <p:spPr bwMode="auto">
          <a:xfrm>
            <a:off x="3917950" y="492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7" name="Line 210"/>
          <p:cNvSpPr>
            <a:spLocks noChangeShapeType="1"/>
          </p:cNvSpPr>
          <p:nvPr/>
        </p:nvSpPr>
        <p:spPr bwMode="auto">
          <a:xfrm>
            <a:off x="3714750" y="4921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8" name="Line 211"/>
          <p:cNvSpPr>
            <a:spLocks noChangeShapeType="1"/>
          </p:cNvSpPr>
          <p:nvPr/>
        </p:nvSpPr>
        <p:spPr bwMode="auto">
          <a:xfrm>
            <a:off x="3708400" y="46736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9" name="Line 212"/>
          <p:cNvSpPr>
            <a:spLocks noChangeShapeType="1"/>
          </p:cNvSpPr>
          <p:nvPr/>
        </p:nvSpPr>
        <p:spPr bwMode="auto">
          <a:xfrm>
            <a:off x="35877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0" name="Line 213"/>
          <p:cNvSpPr>
            <a:spLocks noChangeShapeType="1"/>
          </p:cNvSpPr>
          <p:nvPr/>
        </p:nvSpPr>
        <p:spPr bwMode="auto">
          <a:xfrm>
            <a:off x="39179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1" name="Line 214"/>
          <p:cNvSpPr>
            <a:spLocks noChangeShapeType="1"/>
          </p:cNvSpPr>
          <p:nvPr/>
        </p:nvSpPr>
        <p:spPr bwMode="auto">
          <a:xfrm>
            <a:off x="3714750" y="5048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2" name="Line 215"/>
          <p:cNvSpPr>
            <a:spLocks noChangeShapeType="1"/>
          </p:cNvSpPr>
          <p:nvPr/>
        </p:nvSpPr>
        <p:spPr bwMode="auto">
          <a:xfrm>
            <a:off x="3587750" y="542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3" name="Line 216"/>
          <p:cNvSpPr>
            <a:spLocks noChangeShapeType="1"/>
          </p:cNvSpPr>
          <p:nvPr/>
        </p:nvSpPr>
        <p:spPr bwMode="auto">
          <a:xfrm>
            <a:off x="3917950" y="5175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4" name="Line 217"/>
          <p:cNvSpPr>
            <a:spLocks noChangeShapeType="1"/>
          </p:cNvSpPr>
          <p:nvPr/>
        </p:nvSpPr>
        <p:spPr bwMode="auto">
          <a:xfrm>
            <a:off x="3714750" y="5175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5" name="Line 218"/>
          <p:cNvSpPr>
            <a:spLocks noChangeShapeType="1"/>
          </p:cNvSpPr>
          <p:nvPr/>
        </p:nvSpPr>
        <p:spPr bwMode="auto">
          <a:xfrm>
            <a:off x="3708400" y="51816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6" name="Line 219"/>
          <p:cNvSpPr>
            <a:spLocks noChangeShapeType="1"/>
          </p:cNvSpPr>
          <p:nvPr/>
        </p:nvSpPr>
        <p:spPr bwMode="auto">
          <a:xfrm>
            <a:off x="45021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7" name="Rectangle 220"/>
          <p:cNvSpPr>
            <a:spLocks noChangeArrowheads="1"/>
          </p:cNvSpPr>
          <p:nvPr/>
        </p:nvSpPr>
        <p:spPr bwMode="auto">
          <a:xfrm>
            <a:off x="4660900" y="4933950"/>
            <a:ext cx="393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F3</a:t>
            </a:r>
          </a:p>
        </p:txBody>
      </p:sp>
      <p:sp>
        <p:nvSpPr>
          <p:cNvPr id="39128" name="Line 221"/>
          <p:cNvSpPr>
            <a:spLocks noChangeShapeType="1"/>
          </p:cNvSpPr>
          <p:nvPr/>
        </p:nvSpPr>
        <p:spPr bwMode="auto">
          <a:xfrm>
            <a:off x="1022350" y="274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29" name="Line 222"/>
          <p:cNvSpPr>
            <a:spLocks noChangeShapeType="1"/>
          </p:cNvSpPr>
          <p:nvPr/>
        </p:nvSpPr>
        <p:spPr bwMode="auto">
          <a:xfrm>
            <a:off x="2990850" y="401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0" name="Line 223"/>
          <p:cNvSpPr>
            <a:spLocks noChangeShapeType="1"/>
          </p:cNvSpPr>
          <p:nvPr/>
        </p:nvSpPr>
        <p:spPr bwMode="auto">
          <a:xfrm>
            <a:off x="29908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1" name="Line 224"/>
          <p:cNvSpPr>
            <a:spLocks noChangeShapeType="1"/>
          </p:cNvSpPr>
          <p:nvPr/>
        </p:nvSpPr>
        <p:spPr bwMode="auto">
          <a:xfrm>
            <a:off x="2990850" y="306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2" name="Line 225"/>
          <p:cNvSpPr>
            <a:spLocks noChangeShapeType="1"/>
          </p:cNvSpPr>
          <p:nvPr/>
        </p:nvSpPr>
        <p:spPr bwMode="auto">
          <a:xfrm>
            <a:off x="29908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3" name="Line 226"/>
          <p:cNvSpPr>
            <a:spLocks noChangeShapeType="1"/>
          </p:cNvSpPr>
          <p:nvPr/>
        </p:nvSpPr>
        <p:spPr bwMode="auto">
          <a:xfrm>
            <a:off x="2990850" y="466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4" name="Line 227"/>
          <p:cNvSpPr>
            <a:spLocks noChangeShapeType="1"/>
          </p:cNvSpPr>
          <p:nvPr/>
        </p:nvSpPr>
        <p:spPr bwMode="auto">
          <a:xfrm>
            <a:off x="29908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5" name="Line 228"/>
          <p:cNvSpPr>
            <a:spLocks noChangeShapeType="1"/>
          </p:cNvSpPr>
          <p:nvPr/>
        </p:nvSpPr>
        <p:spPr bwMode="auto">
          <a:xfrm>
            <a:off x="2990850" y="6000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6" name="Line 229"/>
          <p:cNvSpPr>
            <a:spLocks noChangeShapeType="1"/>
          </p:cNvSpPr>
          <p:nvPr/>
        </p:nvSpPr>
        <p:spPr bwMode="auto">
          <a:xfrm>
            <a:off x="692150" y="2495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7" name="Rectangle 230"/>
          <p:cNvSpPr>
            <a:spLocks noChangeArrowheads="1"/>
          </p:cNvSpPr>
          <p:nvPr/>
        </p:nvSpPr>
        <p:spPr bwMode="auto">
          <a:xfrm>
            <a:off x="1003300" y="2482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38" name="Line 231"/>
          <p:cNvSpPr>
            <a:spLocks noChangeShapeType="1"/>
          </p:cNvSpPr>
          <p:nvPr/>
        </p:nvSpPr>
        <p:spPr bwMode="auto">
          <a:xfrm>
            <a:off x="1022350" y="249555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39" name="Rectangle 232"/>
          <p:cNvSpPr>
            <a:spLocks noChangeArrowheads="1"/>
          </p:cNvSpPr>
          <p:nvPr/>
        </p:nvSpPr>
        <p:spPr bwMode="auto">
          <a:xfrm>
            <a:off x="1917700" y="2482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40" name="Line 233"/>
          <p:cNvSpPr>
            <a:spLocks noChangeShapeType="1"/>
          </p:cNvSpPr>
          <p:nvPr/>
        </p:nvSpPr>
        <p:spPr bwMode="auto">
          <a:xfrm>
            <a:off x="1930400" y="1676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41" name="Rectangle 234"/>
          <p:cNvSpPr>
            <a:spLocks noChangeArrowheads="1"/>
          </p:cNvSpPr>
          <p:nvPr/>
        </p:nvSpPr>
        <p:spPr bwMode="auto">
          <a:xfrm>
            <a:off x="2044700" y="1911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42" name="Line 235"/>
          <p:cNvSpPr>
            <a:spLocks noChangeShapeType="1"/>
          </p:cNvSpPr>
          <p:nvPr/>
        </p:nvSpPr>
        <p:spPr bwMode="auto">
          <a:xfrm>
            <a:off x="1930400" y="1930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43" name="Line 236"/>
          <p:cNvSpPr>
            <a:spLocks noChangeShapeType="1"/>
          </p:cNvSpPr>
          <p:nvPr/>
        </p:nvSpPr>
        <p:spPr bwMode="auto">
          <a:xfrm>
            <a:off x="1930400" y="25019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44" name="Rectangle 237"/>
          <p:cNvSpPr>
            <a:spLocks noChangeArrowheads="1"/>
          </p:cNvSpPr>
          <p:nvPr/>
        </p:nvSpPr>
        <p:spPr bwMode="auto">
          <a:xfrm>
            <a:off x="1917700" y="3054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45" name="Line 238"/>
          <p:cNvSpPr>
            <a:spLocks noChangeShapeType="1"/>
          </p:cNvSpPr>
          <p:nvPr/>
        </p:nvSpPr>
        <p:spPr bwMode="auto">
          <a:xfrm>
            <a:off x="1930400" y="3073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46" name="Rectangle 239"/>
          <p:cNvSpPr>
            <a:spLocks noChangeArrowheads="1"/>
          </p:cNvSpPr>
          <p:nvPr/>
        </p:nvSpPr>
        <p:spPr bwMode="auto">
          <a:xfrm>
            <a:off x="1917700" y="3435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47" name="Line 240"/>
          <p:cNvSpPr>
            <a:spLocks noChangeShapeType="1"/>
          </p:cNvSpPr>
          <p:nvPr/>
        </p:nvSpPr>
        <p:spPr bwMode="auto">
          <a:xfrm>
            <a:off x="1930400" y="3454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48" name="Rectangle 241"/>
          <p:cNvSpPr>
            <a:spLocks noChangeArrowheads="1"/>
          </p:cNvSpPr>
          <p:nvPr/>
        </p:nvSpPr>
        <p:spPr bwMode="auto">
          <a:xfrm>
            <a:off x="1917700" y="4006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49" name="Line 242"/>
          <p:cNvSpPr>
            <a:spLocks noChangeShapeType="1"/>
          </p:cNvSpPr>
          <p:nvPr/>
        </p:nvSpPr>
        <p:spPr bwMode="auto">
          <a:xfrm>
            <a:off x="1930400" y="4025900"/>
            <a:ext cx="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0" name="Rectangle 243"/>
          <p:cNvSpPr>
            <a:spLocks noChangeArrowheads="1"/>
          </p:cNvSpPr>
          <p:nvPr/>
        </p:nvSpPr>
        <p:spPr bwMode="auto">
          <a:xfrm>
            <a:off x="1917700" y="4654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51" name="Line 244"/>
          <p:cNvSpPr>
            <a:spLocks noChangeShapeType="1"/>
          </p:cNvSpPr>
          <p:nvPr/>
        </p:nvSpPr>
        <p:spPr bwMode="auto">
          <a:xfrm>
            <a:off x="1930400" y="4673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2" name="Rectangle 245"/>
          <p:cNvSpPr>
            <a:spLocks noChangeArrowheads="1"/>
          </p:cNvSpPr>
          <p:nvPr/>
        </p:nvSpPr>
        <p:spPr bwMode="auto">
          <a:xfrm>
            <a:off x="2044700" y="5035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53" name="Line 246"/>
          <p:cNvSpPr>
            <a:spLocks noChangeShapeType="1"/>
          </p:cNvSpPr>
          <p:nvPr/>
        </p:nvSpPr>
        <p:spPr bwMode="auto">
          <a:xfrm>
            <a:off x="1930400" y="5054600"/>
            <a:ext cx="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4" name="Rectangle 247"/>
          <p:cNvSpPr>
            <a:spLocks noChangeArrowheads="1"/>
          </p:cNvSpPr>
          <p:nvPr/>
        </p:nvSpPr>
        <p:spPr bwMode="auto">
          <a:xfrm>
            <a:off x="2311400" y="59880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55" name="Line 248"/>
          <p:cNvSpPr>
            <a:spLocks noChangeShapeType="1"/>
          </p:cNvSpPr>
          <p:nvPr/>
        </p:nvSpPr>
        <p:spPr bwMode="auto">
          <a:xfrm>
            <a:off x="1930400" y="6007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6" name="Line 249"/>
          <p:cNvSpPr>
            <a:spLocks noChangeShapeType="1"/>
          </p:cNvSpPr>
          <p:nvPr/>
        </p:nvSpPr>
        <p:spPr bwMode="auto">
          <a:xfrm>
            <a:off x="2076450" y="192405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7" name="Line 250"/>
          <p:cNvSpPr>
            <a:spLocks noChangeShapeType="1"/>
          </p:cNvSpPr>
          <p:nvPr/>
        </p:nvSpPr>
        <p:spPr bwMode="auto">
          <a:xfrm>
            <a:off x="1016000" y="2501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8" name="Line 251"/>
          <p:cNvSpPr>
            <a:spLocks noChangeShapeType="1"/>
          </p:cNvSpPr>
          <p:nvPr/>
        </p:nvSpPr>
        <p:spPr bwMode="auto">
          <a:xfrm>
            <a:off x="1936750" y="30670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59" name="Line 252"/>
          <p:cNvSpPr>
            <a:spLocks noChangeShapeType="1"/>
          </p:cNvSpPr>
          <p:nvPr/>
        </p:nvSpPr>
        <p:spPr bwMode="auto">
          <a:xfrm>
            <a:off x="1936750" y="34480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0" name="Line 253"/>
          <p:cNvSpPr>
            <a:spLocks noChangeShapeType="1"/>
          </p:cNvSpPr>
          <p:nvPr/>
        </p:nvSpPr>
        <p:spPr bwMode="auto">
          <a:xfrm>
            <a:off x="1936750" y="46672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1" name="Line 254"/>
          <p:cNvSpPr>
            <a:spLocks noChangeShapeType="1"/>
          </p:cNvSpPr>
          <p:nvPr/>
        </p:nvSpPr>
        <p:spPr bwMode="auto">
          <a:xfrm>
            <a:off x="2063750" y="50482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2" name="Line 255"/>
          <p:cNvSpPr>
            <a:spLocks noChangeShapeType="1"/>
          </p:cNvSpPr>
          <p:nvPr/>
        </p:nvSpPr>
        <p:spPr bwMode="auto">
          <a:xfrm>
            <a:off x="2343150" y="6000750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3" name="Line 256"/>
          <p:cNvSpPr>
            <a:spLocks noChangeShapeType="1"/>
          </p:cNvSpPr>
          <p:nvPr/>
        </p:nvSpPr>
        <p:spPr bwMode="auto">
          <a:xfrm>
            <a:off x="1936750" y="40195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4" name="Rectangle 257"/>
          <p:cNvSpPr>
            <a:spLocks noChangeArrowheads="1"/>
          </p:cNvSpPr>
          <p:nvPr/>
        </p:nvSpPr>
        <p:spPr bwMode="auto">
          <a:xfrm>
            <a:off x="444500" y="238125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B</a:t>
            </a:r>
          </a:p>
        </p:txBody>
      </p:sp>
      <p:sp>
        <p:nvSpPr>
          <p:cNvPr id="39165" name="Line 258"/>
          <p:cNvSpPr>
            <a:spLocks noChangeShapeType="1"/>
          </p:cNvSpPr>
          <p:nvPr/>
        </p:nvSpPr>
        <p:spPr bwMode="auto">
          <a:xfrm>
            <a:off x="10223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6" name="Line 259"/>
          <p:cNvSpPr>
            <a:spLocks noChangeShapeType="1"/>
          </p:cNvSpPr>
          <p:nvPr/>
        </p:nvSpPr>
        <p:spPr bwMode="auto">
          <a:xfrm>
            <a:off x="3917950" y="408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7" name="Line 260"/>
          <p:cNvSpPr>
            <a:spLocks noChangeShapeType="1"/>
          </p:cNvSpPr>
          <p:nvPr/>
        </p:nvSpPr>
        <p:spPr bwMode="auto">
          <a:xfrm>
            <a:off x="2990850" y="217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8" name="Line 261"/>
          <p:cNvSpPr>
            <a:spLocks noChangeShapeType="1"/>
          </p:cNvSpPr>
          <p:nvPr/>
        </p:nvSpPr>
        <p:spPr bwMode="auto">
          <a:xfrm>
            <a:off x="2990850" y="2559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69" name="Line 262"/>
          <p:cNvSpPr>
            <a:spLocks noChangeShapeType="1"/>
          </p:cNvSpPr>
          <p:nvPr/>
        </p:nvSpPr>
        <p:spPr bwMode="auto">
          <a:xfrm>
            <a:off x="2990850" y="2940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0" name="Line 263"/>
          <p:cNvSpPr>
            <a:spLocks noChangeShapeType="1"/>
          </p:cNvSpPr>
          <p:nvPr/>
        </p:nvSpPr>
        <p:spPr bwMode="auto">
          <a:xfrm>
            <a:off x="2990850" y="3321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1" name="Line 264"/>
          <p:cNvSpPr>
            <a:spLocks noChangeShapeType="1"/>
          </p:cNvSpPr>
          <p:nvPr/>
        </p:nvSpPr>
        <p:spPr bwMode="auto">
          <a:xfrm>
            <a:off x="2990850" y="4540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2" name="Line 265"/>
          <p:cNvSpPr>
            <a:spLocks noChangeShapeType="1"/>
          </p:cNvSpPr>
          <p:nvPr/>
        </p:nvSpPr>
        <p:spPr bwMode="auto">
          <a:xfrm>
            <a:off x="2990850" y="4921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3" name="Line 266"/>
          <p:cNvSpPr>
            <a:spLocks noChangeShapeType="1"/>
          </p:cNvSpPr>
          <p:nvPr/>
        </p:nvSpPr>
        <p:spPr bwMode="auto">
          <a:xfrm>
            <a:off x="2990850" y="53022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4" name="Line 267"/>
          <p:cNvSpPr>
            <a:spLocks noChangeShapeType="1"/>
          </p:cNvSpPr>
          <p:nvPr/>
        </p:nvSpPr>
        <p:spPr bwMode="auto">
          <a:xfrm>
            <a:off x="2990850" y="5873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5" name="Line 268"/>
          <p:cNvSpPr>
            <a:spLocks noChangeShapeType="1"/>
          </p:cNvSpPr>
          <p:nvPr/>
        </p:nvSpPr>
        <p:spPr bwMode="auto">
          <a:xfrm>
            <a:off x="2990850" y="6254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6" name="Line 269"/>
          <p:cNvSpPr>
            <a:spLocks noChangeShapeType="1"/>
          </p:cNvSpPr>
          <p:nvPr/>
        </p:nvSpPr>
        <p:spPr bwMode="auto">
          <a:xfrm>
            <a:off x="692150" y="1860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7" name="Rectangle 270"/>
          <p:cNvSpPr>
            <a:spLocks noChangeArrowheads="1"/>
          </p:cNvSpPr>
          <p:nvPr/>
        </p:nvSpPr>
        <p:spPr bwMode="auto">
          <a:xfrm>
            <a:off x="1003300" y="1847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78" name="Line 271"/>
          <p:cNvSpPr>
            <a:spLocks noChangeShapeType="1"/>
          </p:cNvSpPr>
          <p:nvPr/>
        </p:nvSpPr>
        <p:spPr bwMode="auto">
          <a:xfrm>
            <a:off x="1022350" y="18605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79" name="Rectangle 272"/>
          <p:cNvSpPr>
            <a:spLocks noChangeArrowheads="1"/>
          </p:cNvSpPr>
          <p:nvPr/>
        </p:nvSpPr>
        <p:spPr bwMode="auto">
          <a:xfrm>
            <a:off x="1524000" y="1847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80" name="Line 273"/>
          <p:cNvSpPr>
            <a:spLocks noChangeShapeType="1"/>
          </p:cNvSpPr>
          <p:nvPr/>
        </p:nvSpPr>
        <p:spPr bwMode="auto">
          <a:xfrm>
            <a:off x="1536700" y="16764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81" name="Line 274"/>
          <p:cNvSpPr>
            <a:spLocks noChangeShapeType="1"/>
          </p:cNvSpPr>
          <p:nvPr/>
        </p:nvSpPr>
        <p:spPr bwMode="auto">
          <a:xfrm>
            <a:off x="1536700" y="18669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82" name="Rectangle 275"/>
          <p:cNvSpPr>
            <a:spLocks noChangeArrowheads="1"/>
          </p:cNvSpPr>
          <p:nvPr/>
        </p:nvSpPr>
        <p:spPr bwMode="auto">
          <a:xfrm>
            <a:off x="1651000" y="2165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83" name="Line 276"/>
          <p:cNvSpPr>
            <a:spLocks noChangeShapeType="1"/>
          </p:cNvSpPr>
          <p:nvPr/>
        </p:nvSpPr>
        <p:spPr bwMode="auto">
          <a:xfrm>
            <a:off x="1536700" y="2184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84" name="Rectangle 277"/>
          <p:cNvSpPr>
            <a:spLocks noChangeArrowheads="1"/>
          </p:cNvSpPr>
          <p:nvPr/>
        </p:nvSpPr>
        <p:spPr bwMode="auto">
          <a:xfrm>
            <a:off x="1524000" y="2546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85" name="Line 278"/>
          <p:cNvSpPr>
            <a:spLocks noChangeShapeType="1"/>
          </p:cNvSpPr>
          <p:nvPr/>
        </p:nvSpPr>
        <p:spPr bwMode="auto">
          <a:xfrm>
            <a:off x="1536700" y="2565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86" name="Rectangle 279"/>
          <p:cNvSpPr>
            <a:spLocks noChangeArrowheads="1"/>
          </p:cNvSpPr>
          <p:nvPr/>
        </p:nvSpPr>
        <p:spPr bwMode="auto">
          <a:xfrm>
            <a:off x="1524000" y="2927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87" name="Line 280"/>
          <p:cNvSpPr>
            <a:spLocks noChangeShapeType="1"/>
          </p:cNvSpPr>
          <p:nvPr/>
        </p:nvSpPr>
        <p:spPr bwMode="auto">
          <a:xfrm>
            <a:off x="1536700" y="2946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88" name="Rectangle 281"/>
          <p:cNvSpPr>
            <a:spLocks noChangeArrowheads="1"/>
          </p:cNvSpPr>
          <p:nvPr/>
        </p:nvSpPr>
        <p:spPr bwMode="auto">
          <a:xfrm>
            <a:off x="1524000" y="3308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89" name="Line 282"/>
          <p:cNvSpPr>
            <a:spLocks noChangeShapeType="1"/>
          </p:cNvSpPr>
          <p:nvPr/>
        </p:nvSpPr>
        <p:spPr bwMode="auto">
          <a:xfrm>
            <a:off x="1536700" y="3327400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90" name="Rectangle 283"/>
          <p:cNvSpPr>
            <a:spLocks noChangeArrowheads="1"/>
          </p:cNvSpPr>
          <p:nvPr/>
        </p:nvSpPr>
        <p:spPr bwMode="auto">
          <a:xfrm>
            <a:off x="2311400" y="42100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91" name="Line 284"/>
          <p:cNvSpPr>
            <a:spLocks noChangeShapeType="1"/>
          </p:cNvSpPr>
          <p:nvPr/>
        </p:nvSpPr>
        <p:spPr bwMode="auto">
          <a:xfrm>
            <a:off x="1536700" y="42291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92" name="Rectangle 285"/>
          <p:cNvSpPr>
            <a:spLocks noChangeArrowheads="1"/>
          </p:cNvSpPr>
          <p:nvPr/>
        </p:nvSpPr>
        <p:spPr bwMode="auto">
          <a:xfrm>
            <a:off x="1524000" y="4527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93" name="Line 286"/>
          <p:cNvSpPr>
            <a:spLocks noChangeShapeType="1"/>
          </p:cNvSpPr>
          <p:nvPr/>
        </p:nvSpPr>
        <p:spPr bwMode="auto">
          <a:xfrm>
            <a:off x="1536700" y="4546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94" name="Rectangle 287"/>
          <p:cNvSpPr>
            <a:spLocks noChangeArrowheads="1"/>
          </p:cNvSpPr>
          <p:nvPr/>
        </p:nvSpPr>
        <p:spPr bwMode="auto">
          <a:xfrm>
            <a:off x="1524000" y="4908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95" name="Line 288"/>
          <p:cNvSpPr>
            <a:spLocks noChangeShapeType="1"/>
          </p:cNvSpPr>
          <p:nvPr/>
        </p:nvSpPr>
        <p:spPr bwMode="auto">
          <a:xfrm>
            <a:off x="1536700" y="4927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96" name="Rectangle 289"/>
          <p:cNvSpPr>
            <a:spLocks noChangeArrowheads="1"/>
          </p:cNvSpPr>
          <p:nvPr/>
        </p:nvSpPr>
        <p:spPr bwMode="auto">
          <a:xfrm>
            <a:off x="1651000" y="5289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97" name="Line 290"/>
          <p:cNvSpPr>
            <a:spLocks noChangeShapeType="1"/>
          </p:cNvSpPr>
          <p:nvPr/>
        </p:nvSpPr>
        <p:spPr bwMode="auto">
          <a:xfrm>
            <a:off x="1536700" y="53086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98" name="Rectangle 291"/>
          <p:cNvSpPr>
            <a:spLocks noChangeArrowheads="1"/>
          </p:cNvSpPr>
          <p:nvPr/>
        </p:nvSpPr>
        <p:spPr bwMode="auto">
          <a:xfrm>
            <a:off x="1524000" y="58610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199" name="Line 292"/>
          <p:cNvSpPr>
            <a:spLocks noChangeShapeType="1"/>
          </p:cNvSpPr>
          <p:nvPr/>
        </p:nvSpPr>
        <p:spPr bwMode="auto">
          <a:xfrm>
            <a:off x="1536700" y="58801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0" name="Rectangle 293"/>
          <p:cNvSpPr>
            <a:spLocks noChangeArrowheads="1"/>
          </p:cNvSpPr>
          <p:nvPr/>
        </p:nvSpPr>
        <p:spPr bwMode="auto">
          <a:xfrm>
            <a:off x="1917700" y="62420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01" name="Line 294"/>
          <p:cNvSpPr>
            <a:spLocks noChangeShapeType="1"/>
          </p:cNvSpPr>
          <p:nvPr/>
        </p:nvSpPr>
        <p:spPr bwMode="auto">
          <a:xfrm>
            <a:off x="1536700" y="62611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2" name="Line 295"/>
          <p:cNvSpPr>
            <a:spLocks noChangeShapeType="1"/>
          </p:cNvSpPr>
          <p:nvPr/>
        </p:nvSpPr>
        <p:spPr bwMode="auto">
          <a:xfrm>
            <a:off x="1016000" y="1866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3" name="Line 296"/>
          <p:cNvSpPr>
            <a:spLocks noChangeShapeType="1"/>
          </p:cNvSpPr>
          <p:nvPr/>
        </p:nvSpPr>
        <p:spPr bwMode="auto">
          <a:xfrm>
            <a:off x="1670050" y="21780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4" name="Line 297"/>
          <p:cNvSpPr>
            <a:spLocks noChangeShapeType="1"/>
          </p:cNvSpPr>
          <p:nvPr/>
        </p:nvSpPr>
        <p:spPr bwMode="auto">
          <a:xfrm>
            <a:off x="1543050" y="2559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5" name="Line 298"/>
          <p:cNvSpPr>
            <a:spLocks noChangeShapeType="1"/>
          </p:cNvSpPr>
          <p:nvPr/>
        </p:nvSpPr>
        <p:spPr bwMode="auto">
          <a:xfrm>
            <a:off x="1543050" y="2940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6" name="Line 299"/>
          <p:cNvSpPr>
            <a:spLocks noChangeShapeType="1"/>
          </p:cNvSpPr>
          <p:nvPr/>
        </p:nvSpPr>
        <p:spPr bwMode="auto">
          <a:xfrm>
            <a:off x="1543050" y="3321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7" name="Line 300"/>
          <p:cNvSpPr>
            <a:spLocks noChangeShapeType="1"/>
          </p:cNvSpPr>
          <p:nvPr/>
        </p:nvSpPr>
        <p:spPr bwMode="auto">
          <a:xfrm>
            <a:off x="1543050" y="45402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8" name="Line 301"/>
          <p:cNvSpPr>
            <a:spLocks noChangeShapeType="1"/>
          </p:cNvSpPr>
          <p:nvPr/>
        </p:nvSpPr>
        <p:spPr bwMode="auto">
          <a:xfrm>
            <a:off x="1543050" y="49212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09" name="Line 302"/>
          <p:cNvSpPr>
            <a:spLocks noChangeShapeType="1"/>
          </p:cNvSpPr>
          <p:nvPr/>
        </p:nvSpPr>
        <p:spPr bwMode="auto">
          <a:xfrm>
            <a:off x="1670050" y="53022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0" name="Line 303"/>
          <p:cNvSpPr>
            <a:spLocks noChangeShapeType="1"/>
          </p:cNvSpPr>
          <p:nvPr/>
        </p:nvSpPr>
        <p:spPr bwMode="auto">
          <a:xfrm>
            <a:off x="1543050" y="58737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1" name="Line 304"/>
          <p:cNvSpPr>
            <a:spLocks noChangeShapeType="1"/>
          </p:cNvSpPr>
          <p:nvPr/>
        </p:nvSpPr>
        <p:spPr bwMode="auto">
          <a:xfrm>
            <a:off x="1936750" y="62547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2" name="Line 305"/>
          <p:cNvSpPr>
            <a:spLocks noChangeShapeType="1"/>
          </p:cNvSpPr>
          <p:nvPr/>
        </p:nvSpPr>
        <p:spPr bwMode="auto">
          <a:xfrm>
            <a:off x="2330450" y="4222750"/>
            <a:ext cx="157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3" name="Line 306"/>
          <p:cNvSpPr>
            <a:spLocks noChangeShapeType="1"/>
          </p:cNvSpPr>
          <p:nvPr/>
        </p:nvSpPr>
        <p:spPr bwMode="auto">
          <a:xfrm>
            <a:off x="3911600" y="408940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4" name="Rectangle 307"/>
          <p:cNvSpPr>
            <a:spLocks noChangeArrowheads="1"/>
          </p:cNvSpPr>
          <p:nvPr/>
        </p:nvSpPr>
        <p:spPr bwMode="auto">
          <a:xfrm>
            <a:off x="444500" y="1746250"/>
            <a:ext cx="266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A</a:t>
            </a:r>
          </a:p>
        </p:txBody>
      </p:sp>
      <p:sp>
        <p:nvSpPr>
          <p:cNvPr id="39215" name="Line 308"/>
          <p:cNvSpPr>
            <a:spLocks noChangeShapeType="1"/>
          </p:cNvSpPr>
          <p:nvPr/>
        </p:nvSpPr>
        <p:spPr bwMode="auto">
          <a:xfrm>
            <a:off x="1022350" y="338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6" name="Line 309"/>
          <p:cNvSpPr>
            <a:spLocks noChangeShapeType="1"/>
          </p:cNvSpPr>
          <p:nvPr/>
        </p:nvSpPr>
        <p:spPr bwMode="auto">
          <a:xfrm>
            <a:off x="2990850" y="3892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7" name="Line 310"/>
          <p:cNvSpPr>
            <a:spLocks noChangeShapeType="1"/>
          </p:cNvSpPr>
          <p:nvPr/>
        </p:nvSpPr>
        <p:spPr bwMode="auto">
          <a:xfrm>
            <a:off x="2990850" y="2051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8" name="Line 311"/>
          <p:cNvSpPr>
            <a:spLocks noChangeShapeType="1"/>
          </p:cNvSpPr>
          <p:nvPr/>
        </p:nvSpPr>
        <p:spPr bwMode="auto">
          <a:xfrm>
            <a:off x="2990850" y="281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19" name="Line 312"/>
          <p:cNvSpPr>
            <a:spLocks noChangeShapeType="1"/>
          </p:cNvSpPr>
          <p:nvPr/>
        </p:nvSpPr>
        <p:spPr bwMode="auto">
          <a:xfrm>
            <a:off x="2990850" y="357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0" name="Line 313"/>
          <p:cNvSpPr>
            <a:spLocks noChangeShapeType="1"/>
          </p:cNvSpPr>
          <p:nvPr/>
        </p:nvSpPr>
        <p:spPr bwMode="auto">
          <a:xfrm>
            <a:off x="2990850" y="4794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1" name="Line 314"/>
          <p:cNvSpPr>
            <a:spLocks noChangeShapeType="1"/>
          </p:cNvSpPr>
          <p:nvPr/>
        </p:nvSpPr>
        <p:spPr bwMode="auto">
          <a:xfrm>
            <a:off x="2990850" y="5556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2" name="Line 315"/>
          <p:cNvSpPr>
            <a:spLocks noChangeShapeType="1"/>
          </p:cNvSpPr>
          <p:nvPr/>
        </p:nvSpPr>
        <p:spPr bwMode="auto">
          <a:xfrm>
            <a:off x="2990850" y="6381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3" name="Line 316"/>
          <p:cNvSpPr>
            <a:spLocks noChangeShapeType="1"/>
          </p:cNvSpPr>
          <p:nvPr/>
        </p:nvSpPr>
        <p:spPr bwMode="auto">
          <a:xfrm>
            <a:off x="2324100" y="1676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4" name="Rectangle 317"/>
          <p:cNvSpPr>
            <a:spLocks noChangeArrowheads="1"/>
          </p:cNvSpPr>
          <p:nvPr/>
        </p:nvSpPr>
        <p:spPr bwMode="auto">
          <a:xfrm>
            <a:off x="2311400" y="2038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25" name="Line 318"/>
          <p:cNvSpPr>
            <a:spLocks noChangeShapeType="1"/>
          </p:cNvSpPr>
          <p:nvPr/>
        </p:nvSpPr>
        <p:spPr bwMode="auto">
          <a:xfrm>
            <a:off x="2324100" y="2057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6" name="Rectangle 319"/>
          <p:cNvSpPr>
            <a:spLocks noChangeArrowheads="1"/>
          </p:cNvSpPr>
          <p:nvPr/>
        </p:nvSpPr>
        <p:spPr bwMode="auto">
          <a:xfrm>
            <a:off x="2311400" y="2800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27" name="Line 320"/>
          <p:cNvSpPr>
            <a:spLocks noChangeShapeType="1"/>
          </p:cNvSpPr>
          <p:nvPr/>
        </p:nvSpPr>
        <p:spPr bwMode="auto">
          <a:xfrm>
            <a:off x="2324100" y="2819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28" name="Rectangle 321"/>
          <p:cNvSpPr>
            <a:spLocks noChangeArrowheads="1"/>
          </p:cNvSpPr>
          <p:nvPr/>
        </p:nvSpPr>
        <p:spPr bwMode="auto">
          <a:xfrm>
            <a:off x="2311400" y="3117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29" name="Line 322"/>
          <p:cNvSpPr>
            <a:spLocks noChangeShapeType="1"/>
          </p:cNvSpPr>
          <p:nvPr/>
        </p:nvSpPr>
        <p:spPr bwMode="auto">
          <a:xfrm>
            <a:off x="2324100" y="31369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30" name="Rectangle 323"/>
          <p:cNvSpPr>
            <a:spLocks noChangeArrowheads="1"/>
          </p:cNvSpPr>
          <p:nvPr/>
        </p:nvSpPr>
        <p:spPr bwMode="auto">
          <a:xfrm>
            <a:off x="2311400" y="35623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31" name="Line 324"/>
          <p:cNvSpPr>
            <a:spLocks noChangeShapeType="1"/>
          </p:cNvSpPr>
          <p:nvPr/>
        </p:nvSpPr>
        <p:spPr bwMode="auto">
          <a:xfrm>
            <a:off x="2324100" y="3581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32" name="Rectangle 325"/>
          <p:cNvSpPr>
            <a:spLocks noChangeArrowheads="1"/>
          </p:cNvSpPr>
          <p:nvPr/>
        </p:nvSpPr>
        <p:spPr bwMode="auto">
          <a:xfrm>
            <a:off x="1524000" y="3879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33" name="Line 326"/>
          <p:cNvSpPr>
            <a:spLocks noChangeShapeType="1"/>
          </p:cNvSpPr>
          <p:nvPr/>
        </p:nvSpPr>
        <p:spPr bwMode="auto">
          <a:xfrm>
            <a:off x="2324100" y="3898900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34" name="Rectangle 327"/>
          <p:cNvSpPr>
            <a:spLocks noChangeArrowheads="1"/>
          </p:cNvSpPr>
          <p:nvPr/>
        </p:nvSpPr>
        <p:spPr bwMode="auto">
          <a:xfrm>
            <a:off x="2311400" y="4781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35" name="Line 328"/>
          <p:cNvSpPr>
            <a:spLocks noChangeShapeType="1"/>
          </p:cNvSpPr>
          <p:nvPr/>
        </p:nvSpPr>
        <p:spPr bwMode="auto">
          <a:xfrm>
            <a:off x="2324100" y="48006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36" name="Rectangle 329"/>
          <p:cNvSpPr>
            <a:spLocks noChangeArrowheads="1"/>
          </p:cNvSpPr>
          <p:nvPr/>
        </p:nvSpPr>
        <p:spPr bwMode="auto">
          <a:xfrm>
            <a:off x="2311400" y="55435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37" name="Line 330"/>
          <p:cNvSpPr>
            <a:spLocks noChangeShapeType="1"/>
          </p:cNvSpPr>
          <p:nvPr/>
        </p:nvSpPr>
        <p:spPr bwMode="auto">
          <a:xfrm>
            <a:off x="2324100" y="5562600"/>
            <a:ext cx="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38" name="Rectangle 331"/>
          <p:cNvSpPr>
            <a:spLocks noChangeArrowheads="1"/>
          </p:cNvSpPr>
          <p:nvPr/>
        </p:nvSpPr>
        <p:spPr bwMode="auto">
          <a:xfrm>
            <a:off x="2311400" y="63690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39" name="Line 332"/>
          <p:cNvSpPr>
            <a:spLocks noChangeShapeType="1"/>
          </p:cNvSpPr>
          <p:nvPr/>
        </p:nvSpPr>
        <p:spPr bwMode="auto">
          <a:xfrm>
            <a:off x="2324100" y="63881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0" name="Line 333"/>
          <p:cNvSpPr>
            <a:spLocks noChangeShapeType="1"/>
          </p:cNvSpPr>
          <p:nvPr/>
        </p:nvSpPr>
        <p:spPr bwMode="auto">
          <a:xfrm>
            <a:off x="2330450" y="2051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1" name="Line 334"/>
          <p:cNvSpPr>
            <a:spLocks noChangeShapeType="1"/>
          </p:cNvSpPr>
          <p:nvPr/>
        </p:nvSpPr>
        <p:spPr bwMode="auto">
          <a:xfrm>
            <a:off x="2330450" y="2813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2" name="Line 335"/>
          <p:cNvSpPr>
            <a:spLocks noChangeShapeType="1"/>
          </p:cNvSpPr>
          <p:nvPr/>
        </p:nvSpPr>
        <p:spPr bwMode="auto">
          <a:xfrm>
            <a:off x="692150" y="3130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3" name="Rectangle 336"/>
          <p:cNvSpPr>
            <a:spLocks noChangeArrowheads="1"/>
          </p:cNvSpPr>
          <p:nvPr/>
        </p:nvSpPr>
        <p:spPr bwMode="auto">
          <a:xfrm>
            <a:off x="1003300" y="3117850"/>
            <a:ext cx="38100" cy="381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244" name="Line 337"/>
          <p:cNvSpPr>
            <a:spLocks noChangeShapeType="1"/>
          </p:cNvSpPr>
          <p:nvPr/>
        </p:nvSpPr>
        <p:spPr bwMode="auto">
          <a:xfrm>
            <a:off x="1022350" y="313055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5" name="Line 338"/>
          <p:cNvSpPr>
            <a:spLocks noChangeShapeType="1"/>
          </p:cNvSpPr>
          <p:nvPr/>
        </p:nvSpPr>
        <p:spPr bwMode="auto">
          <a:xfrm>
            <a:off x="1016000" y="3136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6" name="Line 339"/>
          <p:cNvSpPr>
            <a:spLocks noChangeShapeType="1"/>
          </p:cNvSpPr>
          <p:nvPr/>
        </p:nvSpPr>
        <p:spPr bwMode="auto">
          <a:xfrm>
            <a:off x="2330450" y="3575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7" name="Line 340"/>
          <p:cNvSpPr>
            <a:spLocks noChangeShapeType="1"/>
          </p:cNvSpPr>
          <p:nvPr/>
        </p:nvSpPr>
        <p:spPr bwMode="auto">
          <a:xfrm>
            <a:off x="2330450" y="4794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8" name="Line 341"/>
          <p:cNvSpPr>
            <a:spLocks noChangeShapeType="1"/>
          </p:cNvSpPr>
          <p:nvPr/>
        </p:nvSpPr>
        <p:spPr bwMode="auto">
          <a:xfrm>
            <a:off x="2330450" y="5556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49" name="Line 342"/>
          <p:cNvSpPr>
            <a:spLocks noChangeShapeType="1"/>
          </p:cNvSpPr>
          <p:nvPr/>
        </p:nvSpPr>
        <p:spPr bwMode="auto">
          <a:xfrm>
            <a:off x="2330450" y="63817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0" name="Line 343"/>
          <p:cNvSpPr>
            <a:spLocks noChangeShapeType="1"/>
          </p:cNvSpPr>
          <p:nvPr/>
        </p:nvSpPr>
        <p:spPr bwMode="auto">
          <a:xfrm>
            <a:off x="1543050" y="38925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1" name="Rectangle 344"/>
          <p:cNvSpPr>
            <a:spLocks noChangeArrowheads="1"/>
          </p:cNvSpPr>
          <p:nvPr/>
        </p:nvSpPr>
        <p:spPr bwMode="auto">
          <a:xfrm>
            <a:off x="444500" y="301625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C</a:t>
            </a:r>
          </a:p>
        </p:txBody>
      </p:sp>
      <p:sp>
        <p:nvSpPr>
          <p:cNvPr id="39252" name="Line 345"/>
          <p:cNvSpPr>
            <a:spLocks noChangeShapeType="1"/>
          </p:cNvSpPr>
          <p:nvPr/>
        </p:nvSpPr>
        <p:spPr bwMode="auto">
          <a:xfrm>
            <a:off x="3587750" y="593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3" name="Line 346"/>
          <p:cNvSpPr>
            <a:spLocks noChangeShapeType="1"/>
          </p:cNvSpPr>
          <p:nvPr/>
        </p:nvSpPr>
        <p:spPr bwMode="auto">
          <a:xfrm>
            <a:off x="3917950" y="6064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4" name="Line 347"/>
          <p:cNvSpPr>
            <a:spLocks noChangeShapeType="1"/>
          </p:cNvSpPr>
          <p:nvPr/>
        </p:nvSpPr>
        <p:spPr bwMode="auto">
          <a:xfrm>
            <a:off x="3714750" y="6064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5" name="Line 348"/>
          <p:cNvSpPr>
            <a:spLocks noChangeShapeType="1"/>
          </p:cNvSpPr>
          <p:nvPr/>
        </p:nvSpPr>
        <p:spPr bwMode="auto">
          <a:xfrm>
            <a:off x="3708400" y="594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6" name="Line 349"/>
          <p:cNvSpPr>
            <a:spLocks noChangeShapeType="1"/>
          </p:cNvSpPr>
          <p:nvPr/>
        </p:nvSpPr>
        <p:spPr bwMode="auto">
          <a:xfrm>
            <a:off x="3587750" y="631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7" name="Line 350"/>
          <p:cNvSpPr>
            <a:spLocks noChangeShapeType="1"/>
          </p:cNvSpPr>
          <p:nvPr/>
        </p:nvSpPr>
        <p:spPr bwMode="auto">
          <a:xfrm>
            <a:off x="3917950" y="619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8" name="Line 351"/>
          <p:cNvSpPr>
            <a:spLocks noChangeShapeType="1"/>
          </p:cNvSpPr>
          <p:nvPr/>
        </p:nvSpPr>
        <p:spPr bwMode="auto">
          <a:xfrm>
            <a:off x="3714750" y="6191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59" name="Line 352"/>
          <p:cNvSpPr>
            <a:spLocks noChangeShapeType="1"/>
          </p:cNvSpPr>
          <p:nvPr/>
        </p:nvSpPr>
        <p:spPr bwMode="auto">
          <a:xfrm>
            <a:off x="3708400" y="6197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60" name="Line 353"/>
          <p:cNvSpPr>
            <a:spLocks noChangeShapeType="1"/>
          </p:cNvSpPr>
          <p:nvPr/>
        </p:nvSpPr>
        <p:spPr bwMode="auto">
          <a:xfrm>
            <a:off x="4502150" y="6127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261" name="Rectangle 354"/>
          <p:cNvSpPr>
            <a:spLocks noChangeArrowheads="1"/>
          </p:cNvSpPr>
          <p:nvPr/>
        </p:nvSpPr>
        <p:spPr bwMode="auto">
          <a:xfrm>
            <a:off x="4660900" y="6013450"/>
            <a:ext cx="381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F4</a:t>
            </a:r>
          </a:p>
        </p:txBody>
      </p:sp>
      <p:sp>
        <p:nvSpPr>
          <p:cNvPr id="39262" name="Rectangle 3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Four alternative two-level implementations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of F = AB + C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C56BE9FD-2EFF-4431-9EAC-9511518440C5}" type="slidenum">
              <a:rPr lang="en-US" altLang="en-US">
                <a:latin typeface="+mj-lt"/>
              </a:rPr>
              <a:pPr defTabSz="927100">
                <a:defRPr/>
              </a:pPr>
              <a:t>44</a:t>
            </a:fld>
            <a:endParaRPr lang="en-US" altLang="en-US">
              <a:latin typeface="+mj-lt"/>
            </a:endParaRPr>
          </a:p>
        </p:txBody>
      </p:sp>
      <p:pic>
        <p:nvPicPr>
          <p:cNvPr id="39939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80137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994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Waveforms for the four alternatives</a:t>
            </a:r>
          </a:p>
        </p:txBody>
      </p:sp>
      <p:sp>
        <p:nvSpPr>
          <p:cNvPr id="3994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Waveforms are essentially identical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except for timing hazards (glitches)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delays almost identical (modeled as a delay per level, not type of gate or number of inputs to gate)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88ECAD22-D393-4D04-8170-A7E180EED066}" type="slidenum">
              <a:rPr lang="en-US" altLang="en-US">
                <a:latin typeface="+mj-lt"/>
              </a:rPr>
              <a:pPr defTabSz="927100">
                <a:defRPr/>
              </a:pPr>
              <a:t>45</a:t>
            </a:fld>
            <a:endParaRPr lang="en-US" altLang="en-US">
              <a:latin typeface="+mj-lt"/>
            </a:endParaRP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Mapping between canonical forms</a:t>
            </a:r>
          </a:p>
        </p:txBody>
      </p:sp>
      <p:sp>
        <p:nvSpPr>
          <p:cNvPr id="4096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Minterm to maxterm conversion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use maxterms whose indices do not appear in minterm expansion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m(1,3,5,6,7)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>
                <a:ea typeface="굴림" pitchFamily="50" charset="-127"/>
              </a:rPr>
              <a:t>M(0,2,4)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Maxterm to minterm conversion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use minterms whose indices do not appear in maxterm expansion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>
                <a:ea typeface="굴림" pitchFamily="50" charset="-127"/>
              </a:rPr>
              <a:t>M(0,2,4)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m(1,3,5,6,7) 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Minterm expansion of F to minterm expansion of F’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use minterms whose indices do not appear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m(1,3,5,6,7) 	F’(A,B,C)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m(0,2,4)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Maxterm expansion of F to maxterm expansion of F’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use maxterms whose indices do not appear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>
                <a:ea typeface="굴림" pitchFamily="50" charset="-127"/>
              </a:rPr>
              <a:t>M(0,2,4) 	F’(A,B,C)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>
                <a:ea typeface="굴림" pitchFamily="50" charset="-127"/>
              </a:rPr>
              <a:t>M(1,3,5,6,7)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271C4709-1976-4910-AB3C-C4490F05060C}" type="slidenum">
              <a:rPr lang="en-US" altLang="en-US">
                <a:latin typeface="+mj-lt"/>
              </a:rPr>
              <a:pPr defTabSz="927100">
                <a:defRPr/>
              </a:pPr>
              <a:t>46</a:t>
            </a:fld>
            <a:endParaRPr lang="en-US" altLang="en-US">
              <a:latin typeface="+mj-lt"/>
            </a:endParaRPr>
          </a:p>
        </p:txBody>
      </p:sp>
      <p:sp>
        <p:nvSpPr>
          <p:cNvPr id="41987" name="Line 9"/>
          <p:cNvSpPr>
            <a:spLocks noChangeShapeType="1"/>
          </p:cNvSpPr>
          <p:nvPr/>
        </p:nvSpPr>
        <p:spPr bwMode="auto">
          <a:xfrm>
            <a:off x="757238" y="2986088"/>
            <a:ext cx="363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88" name="Line 10"/>
          <p:cNvSpPr>
            <a:spLocks noChangeShapeType="1"/>
          </p:cNvSpPr>
          <p:nvPr/>
        </p:nvSpPr>
        <p:spPr bwMode="auto">
          <a:xfrm>
            <a:off x="2566988" y="2751138"/>
            <a:ext cx="0" cy="370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839788" y="2744788"/>
            <a:ext cx="3505200" cy="379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C	D	W	X 	Y	Z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0	0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1	0	0	1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	0	0	1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1	0	1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1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1	0	1	1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0	0	1	1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	1	0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1	0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1	0	0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1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1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1	X	X	X	X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62238" y="2973388"/>
            <a:ext cx="4572000" cy="2209800"/>
            <a:chOff x="1488" y="1824"/>
            <a:chExt cx="2880" cy="1392"/>
          </a:xfrm>
        </p:grpSpPr>
        <p:sp>
          <p:nvSpPr>
            <p:cNvPr id="42011" name="Rectangle 16"/>
            <p:cNvSpPr>
              <a:spLocks noChangeArrowheads="1"/>
            </p:cNvSpPr>
            <p:nvPr/>
          </p:nvSpPr>
          <p:spPr bwMode="auto">
            <a:xfrm>
              <a:off x="1488" y="3072"/>
              <a:ext cx="96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2012" name="Rectangle 13"/>
            <p:cNvSpPr>
              <a:spLocks noChangeArrowheads="1"/>
            </p:cNvSpPr>
            <p:nvPr/>
          </p:nvSpPr>
          <p:spPr bwMode="auto">
            <a:xfrm>
              <a:off x="3120" y="1968"/>
              <a:ext cx="124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off-set of W</a:t>
              </a:r>
            </a:p>
          </p:txBody>
        </p:sp>
        <p:sp>
          <p:nvSpPr>
            <p:cNvPr id="42013" name="Rectangle 15"/>
            <p:cNvSpPr>
              <a:spLocks noChangeArrowheads="1"/>
            </p:cNvSpPr>
            <p:nvPr/>
          </p:nvSpPr>
          <p:spPr bwMode="auto">
            <a:xfrm>
              <a:off x="1488" y="1824"/>
              <a:ext cx="96" cy="9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2014" name="Line 19"/>
            <p:cNvSpPr>
              <a:spLocks noChangeShapeType="1"/>
            </p:cNvSpPr>
            <p:nvPr/>
          </p:nvSpPr>
          <p:spPr bwMode="auto">
            <a:xfrm flipH="1">
              <a:off x="1584" y="2064"/>
              <a:ext cx="144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5" name="Line 20"/>
            <p:cNvSpPr>
              <a:spLocks noChangeShapeType="1"/>
            </p:cNvSpPr>
            <p:nvPr/>
          </p:nvSpPr>
          <p:spPr bwMode="auto">
            <a:xfrm flipH="1">
              <a:off x="1584" y="2064"/>
              <a:ext cx="144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262438" y="5151438"/>
            <a:ext cx="4565650" cy="1270000"/>
            <a:chOff x="2496" y="3196"/>
            <a:chExt cx="2876" cy="800"/>
          </a:xfrm>
        </p:grpSpPr>
        <p:sp>
          <p:nvSpPr>
            <p:cNvPr id="42008" name="Rectangle 14"/>
            <p:cNvSpPr>
              <a:spLocks noChangeArrowheads="1"/>
            </p:cNvSpPr>
            <p:nvPr/>
          </p:nvSpPr>
          <p:spPr bwMode="auto">
            <a:xfrm>
              <a:off x="3364" y="3264"/>
              <a:ext cx="2008" cy="6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these inputs patterns should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never be encountered in practice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 </a:t>
              </a:r>
              <a:r>
                <a:rPr lang="en-US" altLang="ko-KR" sz="1600" b="1" u="sng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"don’t care"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about associated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 values, can be exploited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 minimization</a:t>
              </a:r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 flipV="1">
              <a:off x="2496" y="3516"/>
              <a:ext cx="808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2496" y="3196"/>
              <a:ext cx="8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99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Incompleteley specified functions</a:t>
            </a:r>
          </a:p>
        </p:txBody>
      </p:sp>
      <p:sp>
        <p:nvSpPr>
          <p:cNvPr id="4199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Example: binary coded decimal increment by 1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BCD digits encode the decimal digits 0 – 9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in the bit patterns 0000 – 1001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662238" y="4125913"/>
            <a:ext cx="5133975" cy="2352675"/>
            <a:chOff x="1488" y="2550"/>
            <a:chExt cx="3234" cy="1482"/>
          </a:xfrm>
        </p:grpSpPr>
        <p:sp>
          <p:nvSpPr>
            <p:cNvPr id="42005" name="Rectangle 18"/>
            <p:cNvSpPr>
              <a:spLocks noChangeArrowheads="1"/>
            </p:cNvSpPr>
            <p:nvPr/>
          </p:nvSpPr>
          <p:spPr bwMode="auto">
            <a:xfrm>
              <a:off x="1488" y="3216"/>
              <a:ext cx="96" cy="8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>
              <a:off x="1584" y="2640"/>
              <a:ext cx="144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7" name="Rectangle 30"/>
            <p:cNvSpPr>
              <a:spLocks noChangeArrowheads="1"/>
            </p:cNvSpPr>
            <p:nvPr/>
          </p:nvSpPr>
          <p:spPr bwMode="auto">
            <a:xfrm>
              <a:off x="3072" y="2550"/>
              <a:ext cx="1650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ts val="17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don’t care (DC) set of W</a:t>
              </a:r>
            </a:p>
            <a:p>
              <a:pPr eaLnBrk="0" hangingPunct="0">
                <a:lnSpc>
                  <a:spcPts val="1700"/>
                </a:lnSpc>
              </a:pPr>
              <a:endParaRPr lang="ko-KR" altLang="en-US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662238" y="3659188"/>
            <a:ext cx="3748087" cy="1295400"/>
            <a:chOff x="1488" y="2256"/>
            <a:chExt cx="2361" cy="816"/>
          </a:xfrm>
        </p:grpSpPr>
        <p:sp>
          <p:nvSpPr>
            <p:cNvPr id="42002" name="Rectangle 17"/>
            <p:cNvSpPr>
              <a:spLocks noChangeArrowheads="1"/>
            </p:cNvSpPr>
            <p:nvPr/>
          </p:nvSpPr>
          <p:spPr bwMode="auto">
            <a:xfrm>
              <a:off x="1488" y="2784"/>
              <a:ext cx="9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2003" name="Line 21"/>
            <p:cNvSpPr>
              <a:spLocks noChangeShapeType="1"/>
            </p:cNvSpPr>
            <p:nvPr/>
          </p:nvSpPr>
          <p:spPr bwMode="auto">
            <a:xfrm flipH="1">
              <a:off x="1584" y="2352"/>
              <a:ext cx="144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4" name="Rectangle 31"/>
            <p:cNvSpPr>
              <a:spLocks noChangeArrowheads="1"/>
            </p:cNvSpPr>
            <p:nvPr/>
          </p:nvSpPr>
          <p:spPr bwMode="auto">
            <a:xfrm>
              <a:off x="3072" y="2256"/>
              <a:ext cx="777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17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on-set of W</a:t>
              </a:r>
            </a:p>
          </p:txBody>
        </p:sp>
      </p:grpSp>
      <p:sp>
        <p:nvSpPr>
          <p:cNvPr id="71720" name="Rectangle 40"/>
          <p:cNvSpPr>
            <a:spLocks noChangeArrowheads="1"/>
          </p:cNvSpPr>
          <p:nvPr/>
        </p:nvSpPr>
        <p:spPr bwMode="auto">
          <a:xfrm>
            <a:off x="2632075" y="3003550"/>
            <a:ext cx="1744663" cy="163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21" name="Rectangle 41"/>
          <p:cNvSpPr>
            <a:spLocks noChangeArrowheads="1"/>
          </p:cNvSpPr>
          <p:nvPr/>
        </p:nvSpPr>
        <p:spPr bwMode="auto">
          <a:xfrm>
            <a:off x="2660650" y="3205163"/>
            <a:ext cx="1744663" cy="225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2624138" y="3451225"/>
            <a:ext cx="1744662" cy="163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23" name="Rectangle 43"/>
          <p:cNvSpPr>
            <a:spLocks noChangeArrowheads="1"/>
          </p:cNvSpPr>
          <p:nvPr/>
        </p:nvSpPr>
        <p:spPr bwMode="auto">
          <a:xfrm>
            <a:off x="2598738" y="3649663"/>
            <a:ext cx="1744662" cy="225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24" name="Rectangle 44"/>
          <p:cNvSpPr>
            <a:spLocks noChangeArrowheads="1"/>
          </p:cNvSpPr>
          <p:nvPr/>
        </p:nvSpPr>
        <p:spPr bwMode="auto">
          <a:xfrm>
            <a:off x="2622550" y="3873500"/>
            <a:ext cx="1744663" cy="163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25" name="Rectangle 45"/>
          <p:cNvSpPr>
            <a:spLocks noChangeArrowheads="1"/>
          </p:cNvSpPr>
          <p:nvPr/>
        </p:nvSpPr>
        <p:spPr bwMode="auto">
          <a:xfrm>
            <a:off x="2622550" y="4021138"/>
            <a:ext cx="1744663" cy="2746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0" grpId="0" animBg="1"/>
      <p:bldP spid="71721" grpId="0" animBg="1"/>
      <p:bldP spid="71722" grpId="0" animBg="1"/>
      <p:bldP spid="71723" grpId="0" animBg="1"/>
      <p:bldP spid="71724" grpId="0" animBg="1"/>
      <p:bldP spid="717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5E42852-98D6-43B4-A2B7-19BA97900FF8}" type="slidenum">
              <a:rPr lang="en-US" altLang="en-US">
                <a:latin typeface="+mj-lt"/>
              </a:rPr>
              <a:pPr defTabSz="927100">
                <a:defRPr/>
              </a:pPr>
              <a:t>47</a:t>
            </a:fld>
            <a:endParaRPr lang="en-US" altLang="en-US">
              <a:latin typeface="+mj-lt"/>
            </a:endParaRPr>
          </a:p>
        </p:txBody>
      </p:sp>
      <p:sp>
        <p:nvSpPr>
          <p:cNvPr id="4301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Notation for incompletely specified functions</a:t>
            </a:r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Don’t cares and canonical forms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so far, only represented on-set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also represent don’t-care-set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need two of the three sets (on-set, off-set, dc-set)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>
                <a:ea typeface="굴림" pitchFamily="50" charset="-127"/>
              </a:rPr>
              <a:t>Canonical representations of the BCD increment by 1 function: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 eaLnBrk="1" hangingPunct="1"/>
            <a:r>
              <a:rPr lang="en-US" altLang="ko-KR">
                <a:ea typeface="굴림" pitchFamily="50" charset="-127"/>
              </a:rPr>
              <a:t>Z = m0 + m2 + m4 + m6 + m8 + d10 + d11 + d12 + d13 + d14 + d15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Z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 [ m(0,2,4,6,8) + d(10,11,12,13,14,15) ]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 eaLnBrk="1" hangingPunct="1"/>
            <a:r>
              <a:rPr lang="en-US" altLang="ko-KR">
                <a:ea typeface="굴림" pitchFamily="50" charset="-127"/>
              </a:rPr>
              <a:t>Z = M1 • M3 • M5 • M7 • M9 • D10 • D11 • D12 • D13 • D14 • D15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Z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</a:t>
            </a:r>
            <a:r>
              <a:rPr lang="en-US" altLang="ko-KR">
                <a:ea typeface="굴림" pitchFamily="50" charset="-127"/>
              </a:rPr>
              <a:t> [ M(1,3,5,7,9) • D(10,11,12,13,14,15) ]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3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4511B48C-E0B0-44E3-BE9A-2AB382C54527}" type="slidenum">
              <a:rPr lang="en-US" altLang="en-US">
                <a:latin typeface="+mj-lt"/>
              </a:rPr>
              <a:pPr defTabSz="927100">
                <a:defRPr/>
              </a:pPr>
              <a:t>48</a:t>
            </a:fld>
            <a:endParaRPr lang="en-US" altLang="en-US">
              <a:latin typeface="+mj-lt"/>
            </a:endParaRPr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045450" cy="8493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Simplification of two-level combinational logic</a:t>
            </a:r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itchFamily="50" charset="-127"/>
              </a:rPr>
              <a:t>Finding a minimal sum of products or product of sums realization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exploit don’t care information in the process</a:t>
            </a: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Algebraic simplification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not an algorithmic/systematic procedure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how do you know when the minimum realization has been found?</a:t>
            </a: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Computer-aided design tools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precise solutions require very long computation times, especially for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functions with many inputs (&gt; 10)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heuristic methods employed – "educated guesses" to reduce amount of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computation and yield good if not best solutions</a:t>
            </a: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Hand methods still relevant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to understand automatic tools and their strengths and weaknesses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ability to check results (on small examples)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Minimal Sum of Products F(X1, … 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sum of products expression E for F such that</a:t>
            </a:r>
          </a:p>
          <a:p>
            <a:endParaRPr lang="en-US" altLang="ko-KR" dirty="0"/>
          </a:p>
          <a:p>
            <a:pPr lvl="1"/>
            <a:r>
              <a:rPr lang="en-US" altLang="ko-KR" sz="2400" dirty="0"/>
              <a:t>No other </a:t>
            </a:r>
            <a:r>
              <a:rPr lang="en-US" altLang="ko-KR" sz="2400" dirty="0" err="1"/>
              <a:t>SoP</a:t>
            </a:r>
            <a:r>
              <a:rPr lang="en-US" altLang="ko-KR" sz="2400" dirty="0"/>
              <a:t> expression has fewer product terms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For a </a:t>
            </a:r>
            <a:r>
              <a:rPr lang="en-US" altLang="ko-KR" sz="2400" dirty="0" err="1"/>
              <a:t>SoP</a:t>
            </a:r>
            <a:r>
              <a:rPr lang="en-US" altLang="ko-KR" sz="2400" dirty="0"/>
              <a:t> expression G that has the same number of product terms,</a:t>
            </a:r>
          </a:p>
          <a:p>
            <a:pPr lvl="2"/>
            <a:r>
              <a:rPr lang="en-US" altLang="ko-KR" dirty="0"/>
              <a:t># of literals in E &lt;= # of literals in 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F4A39-6E7E-4660-A211-FBBD470A943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41" y="192970"/>
            <a:ext cx="3988010" cy="293515"/>
          </a:xfrm>
          <a:noFill/>
        </p:spPr>
        <p:txBody>
          <a:bodyPr/>
          <a:lstStyle/>
          <a:p>
            <a:r>
              <a:rPr lang="en-US" altLang="ko-KR" sz="1823"/>
              <a:t>Logic Functions: Boolean Algebra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916014" y="628760"/>
            <a:ext cx="7886018" cy="5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323" tIns="25729" rIns="64323" bIns="25729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ko-KR" b="1">
                <a:solidFill>
                  <a:srgbClr val="000000"/>
                </a:solidFill>
                <a:latin typeface="Comic Sans MS" pitchFamily="66" charset="0"/>
              </a:rPr>
              <a:t>Theorem:</a:t>
            </a:r>
            <a:r>
              <a:rPr kumimoji="1" lang="en-US" altLang="ko-KR" b="1">
                <a:solidFill>
                  <a:srgbClr val="000000"/>
                </a:solidFill>
              </a:rPr>
              <a:t>  any Boolean function that can be expressed as a truth table</a:t>
            </a:r>
          </a:p>
          <a:p>
            <a:pPr eaLnBrk="0" hangingPunct="0">
              <a:lnSpc>
                <a:spcPct val="85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   can be written as an expression in Boolean Algebra using ', +, •</a:t>
            </a:r>
          </a:p>
        </p:txBody>
      </p:sp>
      <p:pic>
        <p:nvPicPr>
          <p:cNvPr id="12370" name="Picture 8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4474" y="4566943"/>
            <a:ext cx="6355127" cy="158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258310" y="1649889"/>
            <a:ext cx="8519601" cy="3515260"/>
            <a:chOff x="172" y="1662"/>
            <a:chExt cx="5298" cy="2186"/>
          </a:xfrm>
        </p:grpSpPr>
        <p:grpSp>
          <p:nvGrpSpPr>
            <p:cNvPr id="2055" name="Group 101"/>
            <p:cNvGrpSpPr>
              <a:grpSpLocks/>
            </p:cNvGrpSpPr>
            <p:nvPr/>
          </p:nvGrpSpPr>
          <p:grpSpPr bwMode="auto">
            <a:xfrm>
              <a:off x="955" y="1662"/>
              <a:ext cx="1135" cy="432"/>
              <a:chOff x="955" y="1662"/>
              <a:chExt cx="1135" cy="432"/>
            </a:xfrm>
          </p:grpSpPr>
          <p:sp>
            <p:nvSpPr>
              <p:cNvPr id="2189" name="Rectangle 86"/>
              <p:cNvSpPr>
                <a:spLocks noChangeArrowheads="1"/>
              </p:cNvSpPr>
              <p:nvPr/>
            </p:nvSpPr>
            <p:spPr bwMode="auto">
              <a:xfrm>
                <a:off x="955" y="1662"/>
                <a:ext cx="72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Description </a:t>
                </a:r>
              </a:p>
            </p:txBody>
          </p:sp>
          <p:sp>
            <p:nvSpPr>
              <p:cNvPr id="2190" name="Rectangle 87"/>
              <p:cNvSpPr>
                <a:spLocks noChangeArrowheads="1"/>
              </p:cNvSpPr>
              <p:nvPr/>
            </p:nvSpPr>
            <p:spPr bwMode="auto">
              <a:xfrm>
                <a:off x="1542" y="1662"/>
                <a:ext cx="14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191" name="Rectangle 88"/>
              <p:cNvSpPr>
                <a:spLocks noChangeArrowheads="1"/>
              </p:cNvSpPr>
              <p:nvPr/>
            </p:nvSpPr>
            <p:spPr bwMode="auto">
              <a:xfrm>
                <a:off x="955" y="1787"/>
                <a:ext cx="21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If </a:t>
                </a:r>
              </a:p>
            </p:txBody>
          </p:sp>
          <p:sp>
            <p:nvSpPr>
              <p:cNvPr id="2192" name="Rectangle 89"/>
              <p:cNvSpPr>
                <a:spLocks noChangeArrowheads="1"/>
              </p:cNvSpPr>
              <p:nvPr/>
            </p:nvSpPr>
            <p:spPr bwMode="auto">
              <a:xfrm>
                <a:off x="1053" y="1787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193" name="Rectangle 90"/>
              <p:cNvSpPr>
                <a:spLocks noChangeArrowheads="1"/>
              </p:cNvSpPr>
              <p:nvPr/>
            </p:nvSpPr>
            <p:spPr bwMode="auto">
              <a:xfrm>
                <a:off x="1137" y="1787"/>
                <a:ext cx="14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194" name="Rectangle 91"/>
              <p:cNvSpPr>
                <a:spLocks noChangeArrowheads="1"/>
              </p:cNvSpPr>
              <p:nvPr/>
            </p:nvSpPr>
            <p:spPr bwMode="auto">
              <a:xfrm>
                <a:off x="1165" y="1787"/>
                <a:ext cx="56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= 0 then </a:t>
                </a:r>
              </a:p>
            </p:txBody>
          </p:sp>
          <p:sp>
            <p:nvSpPr>
              <p:cNvPr id="2195" name="Rectangle 92"/>
              <p:cNvSpPr>
                <a:spLocks noChangeArrowheads="1"/>
              </p:cNvSpPr>
              <p:nvPr/>
            </p:nvSpPr>
            <p:spPr bwMode="auto">
              <a:xfrm>
                <a:off x="1626" y="1787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196" name="Rectangle 93"/>
              <p:cNvSpPr>
                <a:spLocks noChangeArrowheads="1"/>
              </p:cNvSpPr>
              <p:nvPr/>
            </p:nvSpPr>
            <p:spPr bwMode="auto">
              <a:xfrm>
                <a:off x="1709" y="1787"/>
                <a:ext cx="36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' = 1 </a:t>
                </a:r>
              </a:p>
            </p:txBody>
          </p:sp>
          <p:sp>
            <p:nvSpPr>
              <p:cNvPr id="2197" name="Rectangle 94"/>
              <p:cNvSpPr>
                <a:spLocks noChangeArrowheads="1"/>
              </p:cNvSpPr>
              <p:nvPr/>
            </p:nvSpPr>
            <p:spPr bwMode="auto">
              <a:xfrm>
                <a:off x="955" y="1912"/>
                <a:ext cx="21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If </a:t>
                </a:r>
              </a:p>
            </p:txBody>
          </p:sp>
          <p:sp>
            <p:nvSpPr>
              <p:cNvPr id="2198" name="Rectangle 95"/>
              <p:cNvSpPr>
                <a:spLocks noChangeArrowheads="1"/>
              </p:cNvSpPr>
              <p:nvPr/>
            </p:nvSpPr>
            <p:spPr bwMode="auto">
              <a:xfrm>
                <a:off x="1067" y="1912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199" name="Rectangle 96"/>
              <p:cNvSpPr>
                <a:spLocks noChangeArrowheads="1"/>
              </p:cNvSpPr>
              <p:nvPr/>
            </p:nvSpPr>
            <p:spPr bwMode="auto">
              <a:xfrm>
                <a:off x="1151" y="1912"/>
                <a:ext cx="14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200" name="Rectangle 97"/>
              <p:cNvSpPr>
                <a:spLocks noChangeArrowheads="1"/>
              </p:cNvSpPr>
              <p:nvPr/>
            </p:nvSpPr>
            <p:spPr bwMode="auto">
              <a:xfrm>
                <a:off x="1179" y="1912"/>
                <a:ext cx="56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= 1 then </a:t>
                </a:r>
              </a:p>
            </p:txBody>
          </p:sp>
          <p:sp>
            <p:nvSpPr>
              <p:cNvPr id="2201" name="Rectangle 98"/>
              <p:cNvSpPr>
                <a:spLocks noChangeArrowheads="1"/>
              </p:cNvSpPr>
              <p:nvPr/>
            </p:nvSpPr>
            <p:spPr bwMode="auto">
              <a:xfrm>
                <a:off x="1598" y="1912"/>
                <a:ext cx="14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202" name="Rectangle 99"/>
              <p:cNvSpPr>
                <a:spLocks noChangeArrowheads="1"/>
              </p:cNvSpPr>
              <p:nvPr/>
            </p:nvSpPr>
            <p:spPr bwMode="auto">
              <a:xfrm>
                <a:off x="1626" y="1912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203" name="Rectangle 100"/>
              <p:cNvSpPr>
                <a:spLocks noChangeArrowheads="1"/>
              </p:cNvSpPr>
              <p:nvPr/>
            </p:nvSpPr>
            <p:spPr bwMode="auto">
              <a:xfrm>
                <a:off x="1723" y="1912"/>
                <a:ext cx="36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' = 0 </a:t>
                </a:r>
              </a:p>
            </p:txBody>
          </p:sp>
        </p:grpSp>
        <p:sp>
          <p:nvSpPr>
            <p:cNvPr id="2056" name="Rectangle 102"/>
            <p:cNvSpPr>
              <a:spLocks noChangeArrowheads="1"/>
            </p:cNvSpPr>
            <p:nvPr/>
          </p:nvSpPr>
          <p:spPr bwMode="auto">
            <a:xfrm>
              <a:off x="3833" y="1662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418">
                  <a:solidFill>
                    <a:srgbClr val="000000"/>
                  </a:solidFill>
                </a:rPr>
                <a:t>Switches  </a:t>
              </a:r>
            </a:p>
          </p:txBody>
        </p:sp>
        <p:sp>
          <p:nvSpPr>
            <p:cNvPr id="2057" name="Rectangle 109"/>
            <p:cNvSpPr>
              <a:spLocks noChangeArrowheads="1"/>
            </p:cNvSpPr>
            <p:nvPr/>
          </p:nvSpPr>
          <p:spPr bwMode="auto">
            <a:xfrm>
              <a:off x="2198" y="1662"/>
              <a:ext cx="4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418">
                  <a:solidFill>
                    <a:srgbClr val="000000"/>
                  </a:solidFill>
                </a:rPr>
                <a:t>Gates </a:t>
              </a:r>
            </a:p>
          </p:txBody>
        </p:sp>
        <p:grpSp>
          <p:nvGrpSpPr>
            <p:cNvPr id="2058" name="Group 126"/>
            <p:cNvGrpSpPr>
              <a:grpSpLocks/>
            </p:cNvGrpSpPr>
            <p:nvPr/>
          </p:nvGrpSpPr>
          <p:grpSpPr bwMode="auto">
            <a:xfrm>
              <a:off x="2883" y="1662"/>
              <a:ext cx="729" cy="182"/>
              <a:chOff x="2883" y="1662"/>
              <a:chExt cx="729" cy="182"/>
            </a:xfrm>
          </p:grpSpPr>
          <p:sp>
            <p:nvSpPr>
              <p:cNvPr id="2186" name="Rectangle 123"/>
              <p:cNvSpPr>
                <a:spLocks noChangeArrowheads="1"/>
              </p:cNvSpPr>
              <p:nvPr/>
            </p:nvSpPr>
            <p:spPr bwMode="auto">
              <a:xfrm>
                <a:off x="2883" y="1662"/>
                <a:ext cx="2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T </a:t>
                </a:r>
              </a:p>
            </p:txBody>
          </p:sp>
          <p:sp>
            <p:nvSpPr>
              <p:cNvPr id="2187" name="Rectangle 124"/>
              <p:cNvSpPr>
                <a:spLocks noChangeArrowheads="1"/>
              </p:cNvSpPr>
              <p:nvPr/>
            </p:nvSpPr>
            <p:spPr bwMode="auto">
              <a:xfrm>
                <a:off x="2953" y="1662"/>
                <a:ext cx="44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ruth T </a:t>
                </a:r>
              </a:p>
            </p:txBody>
          </p:sp>
          <p:sp>
            <p:nvSpPr>
              <p:cNvPr id="2188" name="Rectangle 125"/>
              <p:cNvSpPr>
                <a:spLocks noChangeArrowheads="1"/>
              </p:cNvSpPr>
              <p:nvPr/>
            </p:nvSpPr>
            <p:spPr bwMode="auto">
              <a:xfrm>
                <a:off x="3246" y="1662"/>
                <a:ext cx="36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able </a:t>
                </a:r>
              </a:p>
            </p:txBody>
          </p:sp>
        </p:grpSp>
        <p:grpSp>
          <p:nvGrpSpPr>
            <p:cNvPr id="2059" name="Group 158"/>
            <p:cNvGrpSpPr>
              <a:grpSpLocks/>
            </p:cNvGrpSpPr>
            <p:nvPr/>
          </p:nvGrpSpPr>
          <p:grpSpPr bwMode="auto">
            <a:xfrm>
              <a:off x="172" y="1824"/>
              <a:ext cx="5298" cy="2024"/>
              <a:chOff x="172" y="1824"/>
              <a:chExt cx="5298" cy="2024"/>
            </a:xfrm>
          </p:grpSpPr>
          <p:sp>
            <p:nvSpPr>
              <p:cNvPr id="2060" name="Rectangle 8"/>
              <p:cNvSpPr>
                <a:spLocks noChangeArrowheads="1"/>
              </p:cNvSpPr>
              <p:nvPr/>
            </p:nvSpPr>
            <p:spPr bwMode="auto">
              <a:xfrm>
                <a:off x="172" y="2628"/>
                <a:ext cx="744" cy="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4323" tIns="25729" rIns="64323" bIns="25729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kumimoji="1" lang="en-US" altLang="ko-KR" b="1" i="1">
                    <a:solidFill>
                      <a:srgbClr val="000000"/>
                    </a:solidFill>
                  </a:rPr>
                  <a:t>Review</a:t>
                </a:r>
              </a:p>
              <a:p>
                <a:pPr algn="ctr" eaLnBrk="0" hangingPunct="0">
                  <a:lnSpc>
                    <a:spcPct val="85000"/>
                  </a:lnSpc>
                </a:pPr>
                <a:r>
                  <a:rPr kumimoji="1" lang="en-US" altLang="ko-KR" b="1" i="1">
                    <a:solidFill>
                      <a:srgbClr val="000000"/>
                    </a:solidFill>
                  </a:rPr>
                  <a:t>from</a:t>
                </a:r>
              </a:p>
              <a:p>
                <a:pPr algn="ctr" eaLnBrk="0" hangingPunct="0">
                  <a:lnSpc>
                    <a:spcPct val="85000"/>
                  </a:lnSpc>
                </a:pPr>
                <a:r>
                  <a:rPr kumimoji="1" lang="en-US" altLang="ko-KR" b="1" i="1">
                    <a:solidFill>
                      <a:srgbClr val="000000"/>
                    </a:solidFill>
                  </a:rPr>
                  <a:t>Chapter 1</a:t>
                </a:r>
              </a:p>
            </p:txBody>
          </p:sp>
          <p:sp>
            <p:nvSpPr>
              <p:cNvPr id="2061" name="Line 9"/>
              <p:cNvSpPr>
                <a:spLocks noChangeShapeType="1"/>
              </p:cNvSpPr>
              <p:nvPr/>
            </p:nvSpPr>
            <p:spPr bwMode="auto">
              <a:xfrm>
                <a:off x="4527" y="2698"/>
                <a:ext cx="0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2" name="Line 10"/>
              <p:cNvSpPr>
                <a:spLocks noChangeShapeType="1"/>
              </p:cNvSpPr>
              <p:nvPr/>
            </p:nvSpPr>
            <p:spPr bwMode="auto">
              <a:xfrm>
                <a:off x="4527" y="2872"/>
                <a:ext cx="0" cy="2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grpSp>
            <p:nvGrpSpPr>
              <p:cNvPr id="2063" name="Group 21"/>
              <p:cNvGrpSpPr>
                <a:grpSpLocks/>
              </p:cNvGrpSpPr>
              <p:nvPr/>
            </p:nvGrpSpPr>
            <p:grpSpPr bwMode="auto">
              <a:xfrm>
                <a:off x="2138" y="2646"/>
                <a:ext cx="483" cy="219"/>
                <a:chOff x="2138" y="2646"/>
                <a:chExt cx="483" cy="219"/>
              </a:xfrm>
            </p:grpSpPr>
            <p:sp>
              <p:nvSpPr>
                <p:cNvPr id="2176" name="Line 11"/>
                <p:cNvSpPr>
                  <a:spLocks noChangeShapeType="1"/>
                </p:cNvSpPr>
                <p:nvPr/>
              </p:nvSpPr>
              <p:spPr bwMode="auto">
                <a:xfrm>
                  <a:off x="2226" y="2646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7" name="Line 12"/>
                <p:cNvSpPr>
                  <a:spLocks noChangeShapeType="1"/>
                </p:cNvSpPr>
                <p:nvPr/>
              </p:nvSpPr>
              <p:spPr bwMode="auto">
                <a:xfrm>
                  <a:off x="2226" y="2855"/>
                  <a:ext cx="21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226" y="2646"/>
                  <a:ext cx="0" cy="2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9" name="Arc 14"/>
                <p:cNvSpPr>
                  <a:spLocks/>
                </p:cNvSpPr>
                <p:nvPr/>
              </p:nvSpPr>
              <p:spPr bwMode="auto">
                <a:xfrm>
                  <a:off x="2436" y="2647"/>
                  <a:ext cx="107" cy="113"/>
                </a:xfrm>
                <a:custGeom>
                  <a:avLst/>
                  <a:gdLst>
                    <a:gd name="T0" fmla="*/ 0 w 21805"/>
                    <a:gd name="T1" fmla="*/ 0 h 21600"/>
                    <a:gd name="T2" fmla="*/ 0 w 21805"/>
                    <a:gd name="T3" fmla="*/ 0 h 21600"/>
                    <a:gd name="T4" fmla="*/ 0 w 218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05"/>
                    <a:gd name="T10" fmla="*/ 0 h 21600"/>
                    <a:gd name="T11" fmla="*/ 21805 w 218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05" h="21600" fill="none" extrusionOk="0">
                      <a:moveTo>
                        <a:pt x="-1" y="0"/>
                      </a:moveTo>
                      <a:cubicBezTo>
                        <a:pt x="68" y="0"/>
                        <a:pt x="136" y="-1"/>
                        <a:pt x="205" y="0"/>
                      </a:cubicBezTo>
                      <a:cubicBezTo>
                        <a:pt x="12134" y="0"/>
                        <a:pt x="21805" y="9670"/>
                        <a:pt x="21805" y="21600"/>
                      </a:cubicBezTo>
                    </a:path>
                    <a:path w="21805" h="21600" stroke="0" extrusionOk="0">
                      <a:moveTo>
                        <a:pt x="-1" y="0"/>
                      </a:moveTo>
                      <a:cubicBezTo>
                        <a:pt x="68" y="0"/>
                        <a:pt x="136" y="-1"/>
                        <a:pt x="205" y="0"/>
                      </a:cubicBezTo>
                      <a:cubicBezTo>
                        <a:pt x="12134" y="0"/>
                        <a:pt x="21805" y="9670"/>
                        <a:pt x="21805" y="21600"/>
                      </a:cubicBezTo>
                      <a:lnTo>
                        <a:pt x="205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0" name="Arc 15"/>
                <p:cNvSpPr>
                  <a:spLocks/>
                </p:cNvSpPr>
                <p:nvPr/>
              </p:nvSpPr>
              <p:spPr bwMode="auto">
                <a:xfrm>
                  <a:off x="2436" y="2647"/>
                  <a:ext cx="107" cy="113"/>
                </a:xfrm>
                <a:custGeom>
                  <a:avLst/>
                  <a:gdLst>
                    <a:gd name="T0" fmla="*/ 0 w 21805"/>
                    <a:gd name="T1" fmla="*/ 0 h 21600"/>
                    <a:gd name="T2" fmla="*/ 0 w 21805"/>
                    <a:gd name="T3" fmla="*/ 0 h 21600"/>
                    <a:gd name="T4" fmla="*/ 0 w 218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05"/>
                    <a:gd name="T10" fmla="*/ 0 h 21600"/>
                    <a:gd name="T11" fmla="*/ 21805 w 218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05" h="21600" fill="none" extrusionOk="0">
                      <a:moveTo>
                        <a:pt x="-1" y="0"/>
                      </a:moveTo>
                      <a:cubicBezTo>
                        <a:pt x="68" y="0"/>
                        <a:pt x="136" y="-1"/>
                        <a:pt x="205" y="0"/>
                      </a:cubicBezTo>
                      <a:cubicBezTo>
                        <a:pt x="12134" y="0"/>
                        <a:pt x="21805" y="9670"/>
                        <a:pt x="21805" y="21600"/>
                      </a:cubicBezTo>
                    </a:path>
                    <a:path w="21805" h="21600" stroke="0" extrusionOk="0">
                      <a:moveTo>
                        <a:pt x="-1" y="0"/>
                      </a:moveTo>
                      <a:cubicBezTo>
                        <a:pt x="68" y="0"/>
                        <a:pt x="136" y="-1"/>
                        <a:pt x="205" y="0"/>
                      </a:cubicBezTo>
                      <a:cubicBezTo>
                        <a:pt x="12134" y="0"/>
                        <a:pt x="21805" y="9670"/>
                        <a:pt x="21805" y="21600"/>
                      </a:cubicBezTo>
                      <a:lnTo>
                        <a:pt x="20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1" name="Arc 16"/>
                <p:cNvSpPr>
                  <a:spLocks/>
                </p:cNvSpPr>
                <p:nvPr/>
              </p:nvSpPr>
              <p:spPr bwMode="auto">
                <a:xfrm>
                  <a:off x="2436" y="2750"/>
                  <a:ext cx="107" cy="115"/>
                </a:xfrm>
                <a:custGeom>
                  <a:avLst/>
                  <a:gdLst>
                    <a:gd name="T0" fmla="*/ 0 w 21806"/>
                    <a:gd name="T1" fmla="*/ 0 h 21791"/>
                    <a:gd name="T2" fmla="*/ 0 w 21806"/>
                    <a:gd name="T3" fmla="*/ 0 h 21791"/>
                    <a:gd name="T4" fmla="*/ 0 w 21806"/>
                    <a:gd name="T5" fmla="*/ 0 h 21791"/>
                    <a:gd name="T6" fmla="*/ 0 60000 65536"/>
                    <a:gd name="T7" fmla="*/ 0 60000 65536"/>
                    <a:gd name="T8" fmla="*/ 0 60000 65536"/>
                    <a:gd name="T9" fmla="*/ 0 w 21806"/>
                    <a:gd name="T10" fmla="*/ 0 h 21791"/>
                    <a:gd name="T11" fmla="*/ 21806 w 21806"/>
                    <a:gd name="T12" fmla="*/ 21791 h 217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06" h="21791" fill="none" extrusionOk="0">
                      <a:moveTo>
                        <a:pt x="21805" y="-1"/>
                      </a:moveTo>
                      <a:cubicBezTo>
                        <a:pt x="21805" y="63"/>
                        <a:pt x="21806" y="127"/>
                        <a:pt x="21806" y="191"/>
                      </a:cubicBezTo>
                      <a:cubicBezTo>
                        <a:pt x="21806" y="12120"/>
                        <a:pt x="12135" y="21791"/>
                        <a:pt x="206" y="21791"/>
                      </a:cubicBezTo>
                      <a:cubicBezTo>
                        <a:pt x="137" y="21791"/>
                        <a:pt x="68" y="21790"/>
                        <a:pt x="-1" y="21790"/>
                      </a:cubicBezTo>
                    </a:path>
                    <a:path w="21806" h="21791" stroke="0" extrusionOk="0">
                      <a:moveTo>
                        <a:pt x="21805" y="-1"/>
                      </a:moveTo>
                      <a:cubicBezTo>
                        <a:pt x="21805" y="63"/>
                        <a:pt x="21806" y="127"/>
                        <a:pt x="21806" y="191"/>
                      </a:cubicBezTo>
                      <a:cubicBezTo>
                        <a:pt x="21806" y="12120"/>
                        <a:pt x="12135" y="21791"/>
                        <a:pt x="206" y="21791"/>
                      </a:cubicBezTo>
                      <a:cubicBezTo>
                        <a:pt x="137" y="21791"/>
                        <a:pt x="68" y="21790"/>
                        <a:pt x="-1" y="21790"/>
                      </a:cubicBezTo>
                      <a:lnTo>
                        <a:pt x="206" y="1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2" name="Arc 17"/>
                <p:cNvSpPr>
                  <a:spLocks/>
                </p:cNvSpPr>
                <p:nvPr/>
              </p:nvSpPr>
              <p:spPr bwMode="auto">
                <a:xfrm>
                  <a:off x="2436" y="2750"/>
                  <a:ext cx="107" cy="115"/>
                </a:xfrm>
                <a:custGeom>
                  <a:avLst/>
                  <a:gdLst>
                    <a:gd name="T0" fmla="*/ 0 w 21806"/>
                    <a:gd name="T1" fmla="*/ 0 h 21791"/>
                    <a:gd name="T2" fmla="*/ 0 w 21806"/>
                    <a:gd name="T3" fmla="*/ 0 h 21791"/>
                    <a:gd name="T4" fmla="*/ 0 w 21806"/>
                    <a:gd name="T5" fmla="*/ 0 h 21791"/>
                    <a:gd name="T6" fmla="*/ 0 60000 65536"/>
                    <a:gd name="T7" fmla="*/ 0 60000 65536"/>
                    <a:gd name="T8" fmla="*/ 0 60000 65536"/>
                    <a:gd name="T9" fmla="*/ 0 w 21806"/>
                    <a:gd name="T10" fmla="*/ 0 h 21791"/>
                    <a:gd name="T11" fmla="*/ 21806 w 21806"/>
                    <a:gd name="T12" fmla="*/ 21791 h 217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06" h="21791" fill="none" extrusionOk="0">
                      <a:moveTo>
                        <a:pt x="21805" y="-1"/>
                      </a:moveTo>
                      <a:cubicBezTo>
                        <a:pt x="21805" y="63"/>
                        <a:pt x="21806" y="127"/>
                        <a:pt x="21806" y="191"/>
                      </a:cubicBezTo>
                      <a:cubicBezTo>
                        <a:pt x="21806" y="12120"/>
                        <a:pt x="12135" y="21791"/>
                        <a:pt x="206" y="21791"/>
                      </a:cubicBezTo>
                      <a:cubicBezTo>
                        <a:pt x="137" y="21791"/>
                        <a:pt x="68" y="21790"/>
                        <a:pt x="-1" y="21790"/>
                      </a:cubicBezTo>
                    </a:path>
                    <a:path w="21806" h="21791" stroke="0" extrusionOk="0">
                      <a:moveTo>
                        <a:pt x="21805" y="-1"/>
                      </a:moveTo>
                      <a:cubicBezTo>
                        <a:pt x="21805" y="63"/>
                        <a:pt x="21806" y="127"/>
                        <a:pt x="21806" y="191"/>
                      </a:cubicBezTo>
                      <a:cubicBezTo>
                        <a:pt x="21806" y="12120"/>
                        <a:pt x="12135" y="21791"/>
                        <a:pt x="206" y="21791"/>
                      </a:cubicBezTo>
                      <a:cubicBezTo>
                        <a:pt x="137" y="21791"/>
                        <a:pt x="68" y="21790"/>
                        <a:pt x="-1" y="21790"/>
                      </a:cubicBezTo>
                      <a:lnTo>
                        <a:pt x="206" y="19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3" name="Line 18"/>
                <p:cNvSpPr>
                  <a:spLocks noChangeShapeType="1"/>
                </p:cNvSpPr>
                <p:nvPr/>
              </p:nvSpPr>
              <p:spPr bwMode="auto">
                <a:xfrm>
                  <a:off x="2138" y="2707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4" name="Line 19"/>
                <p:cNvSpPr>
                  <a:spLocks noChangeShapeType="1"/>
                </p:cNvSpPr>
                <p:nvPr/>
              </p:nvSpPr>
              <p:spPr bwMode="auto">
                <a:xfrm>
                  <a:off x="2138" y="2794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85" name="Line 20"/>
                <p:cNvSpPr>
                  <a:spLocks noChangeShapeType="1"/>
                </p:cNvSpPr>
                <p:nvPr/>
              </p:nvSpPr>
              <p:spPr bwMode="auto">
                <a:xfrm>
                  <a:off x="2533" y="2750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sp>
            <p:nvSpPr>
              <p:cNvPr id="2064" name="Line 22"/>
              <p:cNvSpPr>
                <a:spLocks noChangeShapeType="1"/>
              </p:cNvSpPr>
              <p:nvPr/>
            </p:nvSpPr>
            <p:spPr bwMode="auto">
              <a:xfrm>
                <a:off x="2928" y="2750"/>
                <a:ext cx="5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5" name="Line 23"/>
              <p:cNvSpPr>
                <a:spLocks noChangeShapeType="1"/>
              </p:cNvSpPr>
              <p:nvPr/>
            </p:nvSpPr>
            <p:spPr bwMode="auto">
              <a:xfrm>
                <a:off x="3288" y="2646"/>
                <a:ext cx="0" cy="5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6" name="Oval 24"/>
              <p:cNvSpPr>
                <a:spLocks noChangeArrowheads="1"/>
              </p:cNvSpPr>
              <p:nvPr/>
            </p:nvSpPr>
            <p:spPr bwMode="auto">
              <a:xfrm>
                <a:off x="3872" y="3112"/>
                <a:ext cx="53" cy="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7" name="Line 25"/>
              <p:cNvSpPr>
                <a:spLocks noChangeShapeType="1"/>
              </p:cNvSpPr>
              <p:nvPr/>
            </p:nvSpPr>
            <p:spPr bwMode="auto">
              <a:xfrm>
                <a:off x="3921" y="3134"/>
                <a:ext cx="7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8" name="Line 26"/>
              <p:cNvSpPr>
                <a:spLocks noChangeShapeType="1"/>
              </p:cNvSpPr>
              <p:nvPr/>
            </p:nvSpPr>
            <p:spPr bwMode="auto">
              <a:xfrm>
                <a:off x="4175" y="313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69" name="Line 27"/>
              <p:cNvSpPr>
                <a:spLocks noChangeShapeType="1"/>
              </p:cNvSpPr>
              <p:nvPr/>
            </p:nvSpPr>
            <p:spPr bwMode="auto">
              <a:xfrm>
                <a:off x="4421" y="3134"/>
                <a:ext cx="7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70" name="Oval 28"/>
              <p:cNvSpPr>
                <a:spLocks noChangeArrowheads="1"/>
              </p:cNvSpPr>
              <p:nvPr/>
            </p:nvSpPr>
            <p:spPr bwMode="auto">
              <a:xfrm>
                <a:off x="4504" y="3112"/>
                <a:ext cx="54" cy="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71" name="Rectangle 29"/>
              <p:cNvSpPr>
                <a:spLocks noChangeArrowheads="1"/>
              </p:cNvSpPr>
              <p:nvPr/>
            </p:nvSpPr>
            <p:spPr bwMode="auto">
              <a:xfrm>
                <a:off x="974" y="2471"/>
                <a:ext cx="73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 i="1">
                    <a:solidFill>
                      <a:srgbClr val="000000"/>
                    </a:solidFill>
                  </a:rPr>
                  <a:t>Description </a:t>
                </a:r>
              </a:p>
            </p:txBody>
          </p:sp>
          <p:sp>
            <p:nvSpPr>
              <p:cNvPr id="2072" name="Rectangle 30"/>
              <p:cNvSpPr>
                <a:spLocks noChangeArrowheads="1"/>
              </p:cNvSpPr>
              <p:nvPr/>
            </p:nvSpPr>
            <p:spPr bwMode="auto">
              <a:xfrm>
                <a:off x="974" y="2593"/>
                <a:ext cx="92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Z = 1 if X and Y  </a:t>
                </a:r>
              </a:p>
            </p:txBody>
          </p:sp>
          <p:sp>
            <p:nvSpPr>
              <p:cNvPr id="2073" name="Rectangle 31"/>
              <p:cNvSpPr>
                <a:spLocks noChangeArrowheads="1"/>
              </p:cNvSpPr>
              <p:nvPr/>
            </p:nvSpPr>
            <p:spPr bwMode="auto">
              <a:xfrm>
                <a:off x="974" y="2715"/>
                <a:ext cx="62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are both 1</a:t>
                </a:r>
              </a:p>
            </p:txBody>
          </p:sp>
          <p:sp>
            <p:nvSpPr>
              <p:cNvPr id="2074" name="Rectangle 32"/>
              <p:cNvSpPr>
                <a:spLocks noChangeArrowheads="1"/>
              </p:cNvSpPr>
              <p:nvPr/>
            </p:nvSpPr>
            <p:spPr bwMode="auto">
              <a:xfrm>
                <a:off x="2159" y="2471"/>
                <a:ext cx="41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 i="1">
                    <a:solidFill>
                      <a:srgbClr val="000000"/>
                    </a:solidFill>
                  </a:rPr>
                  <a:t>Gates</a:t>
                </a:r>
              </a:p>
            </p:txBody>
          </p:sp>
          <p:sp>
            <p:nvSpPr>
              <p:cNvPr id="2075" name="Rectangle 33"/>
              <p:cNvSpPr>
                <a:spLocks noChangeArrowheads="1"/>
              </p:cNvSpPr>
              <p:nvPr/>
            </p:nvSpPr>
            <p:spPr bwMode="auto">
              <a:xfrm>
                <a:off x="2844" y="2471"/>
                <a:ext cx="68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 i="1">
                    <a:solidFill>
                      <a:srgbClr val="000000"/>
                    </a:solidFill>
                  </a:rPr>
                  <a:t>Truth Table</a:t>
                </a:r>
              </a:p>
            </p:txBody>
          </p:sp>
          <p:sp>
            <p:nvSpPr>
              <p:cNvPr id="2076" name="Rectangle 34"/>
              <p:cNvSpPr>
                <a:spLocks noChangeArrowheads="1"/>
              </p:cNvSpPr>
              <p:nvPr/>
            </p:nvSpPr>
            <p:spPr bwMode="auto">
              <a:xfrm>
                <a:off x="3766" y="2471"/>
                <a:ext cx="57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 i="1">
                    <a:solidFill>
                      <a:srgbClr val="000000"/>
                    </a:solidFill>
                  </a:rPr>
                  <a:t>Switches</a:t>
                </a:r>
              </a:p>
            </p:txBody>
          </p:sp>
          <p:sp>
            <p:nvSpPr>
              <p:cNvPr id="2077" name="Rectangle 35"/>
              <p:cNvSpPr>
                <a:spLocks noChangeArrowheads="1"/>
              </p:cNvSpPr>
              <p:nvPr/>
            </p:nvSpPr>
            <p:spPr bwMode="auto">
              <a:xfrm>
                <a:off x="2001" y="2628"/>
                <a:ext cx="1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078" name="Rectangle 36"/>
              <p:cNvSpPr>
                <a:spLocks noChangeArrowheads="1"/>
              </p:cNvSpPr>
              <p:nvPr/>
            </p:nvSpPr>
            <p:spPr bwMode="auto">
              <a:xfrm>
                <a:off x="2001" y="2750"/>
                <a:ext cx="1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079" name="Rectangle 37"/>
              <p:cNvSpPr>
                <a:spLocks noChangeArrowheads="1"/>
              </p:cNvSpPr>
              <p:nvPr/>
            </p:nvSpPr>
            <p:spPr bwMode="auto">
              <a:xfrm>
                <a:off x="2625" y="2689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2080" name="Rectangle 38"/>
              <p:cNvSpPr>
                <a:spLocks noChangeArrowheads="1"/>
              </p:cNvSpPr>
              <p:nvPr/>
            </p:nvSpPr>
            <p:spPr bwMode="auto">
              <a:xfrm>
                <a:off x="3107" y="2619"/>
                <a:ext cx="21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Y </a:t>
                </a:r>
              </a:p>
            </p:txBody>
          </p:sp>
          <p:sp>
            <p:nvSpPr>
              <p:cNvPr id="2081" name="Rectangle 39"/>
              <p:cNvSpPr>
                <a:spLocks noChangeArrowheads="1"/>
              </p:cNvSpPr>
              <p:nvPr/>
            </p:nvSpPr>
            <p:spPr bwMode="auto">
              <a:xfrm>
                <a:off x="3107" y="2741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82" name="Rectangle 40"/>
              <p:cNvSpPr>
                <a:spLocks noChangeArrowheads="1"/>
              </p:cNvSpPr>
              <p:nvPr/>
            </p:nvSpPr>
            <p:spPr bwMode="auto">
              <a:xfrm>
                <a:off x="3107" y="2863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2083" name="Rectangle 41"/>
              <p:cNvSpPr>
                <a:spLocks noChangeArrowheads="1"/>
              </p:cNvSpPr>
              <p:nvPr/>
            </p:nvSpPr>
            <p:spPr bwMode="auto">
              <a:xfrm>
                <a:off x="3107" y="2985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84" name="Rectangle 42"/>
              <p:cNvSpPr>
                <a:spLocks noChangeArrowheads="1"/>
              </p:cNvSpPr>
              <p:nvPr/>
            </p:nvSpPr>
            <p:spPr bwMode="auto">
              <a:xfrm>
                <a:off x="3107" y="3107"/>
                <a:ext cx="17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85" name="Rectangle 43"/>
              <p:cNvSpPr>
                <a:spLocks noChangeArrowheads="1"/>
              </p:cNvSpPr>
              <p:nvPr/>
            </p:nvSpPr>
            <p:spPr bwMode="auto">
              <a:xfrm>
                <a:off x="2976" y="2619"/>
                <a:ext cx="21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086" name="Rectangle 44"/>
              <p:cNvSpPr>
                <a:spLocks noChangeArrowheads="1"/>
              </p:cNvSpPr>
              <p:nvPr/>
            </p:nvSpPr>
            <p:spPr bwMode="auto">
              <a:xfrm>
                <a:off x="2976" y="2741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87" name="Rectangle 45"/>
              <p:cNvSpPr>
                <a:spLocks noChangeArrowheads="1"/>
              </p:cNvSpPr>
              <p:nvPr/>
            </p:nvSpPr>
            <p:spPr bwMode="auto">
              <a:xfrm>
                <a:off x="2976" y="2863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88" name="Rectangle 46"/>
              <p:cNvSpPr>
                <a:spLocks noChangeArrowheads="1"/>
              </p:cNvSpPr>
              <p:nvPr/>
            </p:nvSpPr>
            <p:spPr bwMode="auto">
              <a:xfrm>
                <a:off x="2976" y="2985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2089" name="Rectangle 47"/>
              <p:cNvSpPr>
                <a:spLocks noChangeArrowheads="1"/>
              </p:cNvSpPr>
              <p:nvPr/>
            </p:nvSpPr>
            <p:spPr bwMode="auto">
              <a:xfrm>
                <a:off x="2976" y="3107"/>
                <a:ext cx="17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90" name="Rectangle 48"/>
              <p:cNvSpPr>
                <a:spLocks noChangeArrowheads="1"/>
              </p:cNvSpPr>
              <p:nvPr/>
            </p:nvSpPr>
            <p:spPr bwMode="auto">
              <a:xfrm>
                <a:off x="3309" y="2619"/>
                <a:ext cx="21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Z </a:t>
                </a:r>
              </a:p>
            </p:txBody>
          </p:sp>
          <p:sp>
            <p:nvSpPr>
              <p:cNvPr id="2091" name="Rectangle 49"/>
              <p:cNvSpPr>
                <a:spLocks noChangeArrowheads="1"/>
              </p:cNvSpPr>
              <p:nvPr/>
            </p:nvSpPr>
            <p:spPr bwMode="auto">
              <a:xfrm>
                <a:off x="3309" y="2741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92" name="Rectangle 50"/>
              <p:cNvSpPr>
                <a:spLocks noChangeArrowheads="1"/>
              </p:cNvSpPr>
              <p:nvPr/>
            </p:nvSpPr>
            <p:spPr bwMode="auto">
              <a:xfrm>
                <a:off x="3309" y="2863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93" name="Rectangle 51"/>
              <p:cNvSpPr>
                <a:spLocks noChangeArrowheads="1"/>
              </p:cNvSpPr>
              <p:nvPr/>
            </p:nvSpPr>
            <p:spPr bwMode="auto">
              <a:xfrm>
                <a:off x="3309" y="2985"/>
                <a:ext cx="2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2094" name="Rectangle 52"/>
              <p:cNvSpPr>
                <a:spLocks noChangeArrowheads="1"/>
              </p:cNvSpPr>
              <p:nvPr/>
            </p:nvSpPr>
            <p:spPr bwMode="auto">
              <a:xfrm>
                <a:off x="3309" y="3107"/>
                <a:ext cx="17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95" name="Rectangle 53"/>
              <p:cNvSpPr>
                <a:spLocks noChangeArrowheads="1"/>
              </p:cNvSpPr>
              <p:nvPr/>
            </p:nvSpPr>
            <p:spPr bwMode="auto">
              <a:xfrm>
                <a:off x="4003" y="3186"/>
                <a:ext cx="46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X       Y</a:t>
                </a:r>
              </a:p>
            </p:txBody>
          </p:sp>
          <p:grpSp>
            <p:nvGrpSpPr>
              <p:cNvPr id="2096" name="Group 56"/>
              <p:cNvGrpSpPr>
                <a:grpSpLocks/>
              </p:cNvGrpSpPr>
              <p:nvPr/>
            </p:nvGrpSpPr>
            <p:grpSpPr bwMode="auto">
              <a:xfrm>
                <a:off x="3991" y="3003"/>
                <a:ext cx="212" cy="137"/>
                <a:chOff x="3991" y="3003"/>
                <a:chExt cx="212" cy="137"/>
              </a:xfrm>
            </p:grpSpPr>
            <p:sp>
              <p:nvSpPr>
                <p:cNvPr id="2174" name="Freeform 54"/>
                <p:cNvSpPr>
                  <a:spLocks/>
                </p:cNvSpPr>
                <p:nvPr/>
              </p:nvSpPr>
              <p:spPr bwMode="auto">
                <a:xfrm>
                  <a:off x="4052" y="3003"/>
                  <a:ext cx="151" cy="115"/>
                </a:xfrm>
                <a:custGeom>
                  <a:avLst/>
                  <a:gdLst>
                    <a:gd name="T0" fmla="*/ 150 w 151"/>
                    <a:gd name="T1" fmla="*/ 0 h 115"/>
                    <a:gd name="T2" fmla="*/ 44 w 151"/>
                    <a:gd name="T3" fmla="*/ 114 h 115"/>
                    <a:gd name="T4" fmla="*/ 27 w 151"/>
                    <a:gd name="T5" fmla="*/ 79 h 115"/>
                    <a:gd name="T6" fmla="*/ 0 w 151"/>
                    <a:gd name="T7" fmla="*/ 53 h 115"/>
                    <a:gd name="T8" fmla="*/ 150 w 151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"/>
                    <a:gd name="T16" fmla="*/ 0 h 115"/>
                    <a:gd name="T17" fmla="*/ 151 w 151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" h="115">
                      <a:moveTo>
                        <a:pt x="150" y="0"/>
                      </a:moveTo>
                      <a:lnTo>
                        <a:pt x="44" y="114"/>
                      </a:lnTo>
                      <a:lnTo>
                        <a:pt x="27" y="79"/>
                      </a:lnTo>
                      <a:lnTo>
                        <a:pt x="0" y="53"/>
                      </a:lnTo>
                      <a:lnTo>
                        <a:pt x="15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91" y="3076"/>
                  <a:ext cx="97" cy="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grpSp>
            <p:nvGrpSpPr>
              <p:cNvPr id="2097" name="Group 59"/>
              <p:cNvGrpSpPr>
                <a:grpSpLocks/>
              </p:cNvGrpSpPr>
              <p:nvPr/>
            </p:nvGrpSpPr>
            <p:grpSpPr bwMode="auto">
              <a:xfrm>
                <a:off x="4272" y="3003"/>
                <a:ext cx="203" cy="137"/>
                <a:chOff x="4272" y="3003"/>
                <a:chExt cx="203" cy="137"/>
              </a:xfrm>
            </p:grpSpPr>
            <p:sp>
              <p:nvSpPr>
                <p:cNvPr id="2172" name="Freeform 57"/>
                <p:cNvSpPr>
                  <a:spLocks/>
                </p:cNvSpPr>
                <p:nvPr/>
              </p:nvSpPr>
              <p:spPr bwMode="auto">
                <a:xfrm>
                  <a:off x="4333" y="3003"/>
                  <a:ext cx="142" cy="115"/>
                </a:xfrm>
                <a:custGeom>
                  <a:avLst/>
                  <a:gdLst>
                    <a:gd name="T0" fmla="*/ 141 w 142"/>
                    <a:gd name="T1" fmla="*/ 0 h 115"/>
                    <a:gd name="T2" fmla="*/ 36 w 142"/>
                    <a:gd name="T3" fmla="*/ 114 h 115"/>
                    <a:gd name="T4" fmla="*/ 18 w 142"/>
                    <a:gd name="T5" fmla="*/ 87 h 115"/>
                    <a:gd name="T6" fmla="*/ 0 w 142"/>
                    <a:gd name="T7" fmla="*/ 53 h 115"/>
                    <a:gd name="T8" fmla="*/ 141 w 142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115"/>
                    <a:gd name="T17" fmla="*/ 142 w 142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115">
                      <a:moveTo>
                        <a:pt x="141" y="0"/>
                      </a:moveTo>
                      <a:lnTo>
                        <a:pt x="36" y="114"/>
                      </a:lnTo>
                      <a:lnTo>
                        <a:pt x="18" y="87"/>
                      </a:lnTo>
                      <a:lnTo>
                        <a:pt x="0" y="53"/>
                      </a:lnTo>
                      <a:lnTo>
                        <a:pt x="14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3086"/>
                  <a:ext cx="88" cy="5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sp>
            <p:nvSpPr>
              <p:cNvPr id="2098" name="Oval 60"/>
              <p:cNvSpPr>
                <a:spLocks noChangeArrowheads="1"/>
              </p:cNvSpPr>
              <p:nvPr/>
            </p:nvSpPr>
            <p:spPr bwMode="auto">
              <a:xfrm>
                <a:off x="3872" y="2676"/>
                <a:ext cx="53" cy="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099" name="Line 61"/>
              <p:cNvSpPr>
                <a:spLocks noChangeShapeType="1"/>
              </p:cNvSpPr>
              <p:nvPr/>
            </p:nvSpPr>
            <p:spPr bwMode="auto">
              <a:xfrm>
                <a:off x="3921" y="2698"/>
                <a:ext cx="7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0" name="Line 62"/>
              <p:cNvSpPr>
                <a:spLocks noChangeShapeType="1"/>
              </p:cNvSpPr>
              <p:nvPr/>
            </p:nvSpPr>
            <p:spPr bwMode="auto">
              <a:xfrm>
                <a:off x="3894" y="2846"/>
                <a:ext cx="3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1" name="Line 63"/>
              <p:cNvSpPr>
                <a:spLocks noChangeShapeType="1"/>
              </p:cNvSpPr>
              <p:nvPr/>
            </p:nvSpPr>
            <p:spPr bwMode="auto">
              <a:xfrm>
                <a:off x="4421" y="2846"/>
                <a:ext cx="7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2" name="Oval 64"/>
              <p:cNvSpPr>
                <a:spLocks noChangeArrowheads="1"/>
              </p:cNvSpPr>
              <p:nvPr/>
            </p:nvSpPr>
            <p:spPr bwMode="auto">
              <a:xfrm>
                <a:off x="4504" y="2824"/>
                <a:ext cx="54" cy="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grpSp>
            <p:nvGrpSpPr>
              <p:cNvPr id="2103" name="Group 67"/>
              <p:cNvGrpSpPr>
                <a:grpSpLocks/>
              </p:cNvGrpSpPr>
              <p:nvPr/>
            </p:nvGrpSpPr>
            <p:grpSpPr bwMode="auto">
              <a:xfrm>
                <a:off x="3991" y="2663"/>
                <a:ext cx="203" cy="71"/>
                <a:chOff x="3991" y="2663"/>
                <a:chExt cx="203" cy="71"/>
              </a:xfrm>
            </p:grpSpPr>
            <p:sp>
              <p:nvSpPr>
                <p:cNvPr id="2170" name="Freeform 65"/>
                <p:cNvSpPr>
                  <a:spLocks/>
                </p:cNvSpPr>
                <p:nvPr/>
              </p:nvSpPr>
              <p:spPr bwMode="auto">
                <a:xfrm>
                  <a:off x="4044" y="2663"/>
                  <a:ext cx="150" cy="71"/>
                </a:xfrm>
                <a:custGeom>
                  <a:avLst/>
                  <a:gdLst>
                    <a:gd name="T0" fmla="*/ 149 w 150"/>
                    <a:gd name="T1" fmla="*/ 35 h 71"/>
                    <a:gd name="T2" fmla="*/ 0 w 150"/>
                    <a:gd name="T3" fmla="*/ 70 h 71"/>
                    <a:gd name="T4" fmla="*/ 0 w 150"/>
                    <a:gd name="T5" fmla="*/ 35 h 71"/>
                    <a:gd name="T6" fmla="*/ 0 w 150"/>
                    <a:gd name="T7" fmla="*/ 0 h 71"/>
                    <a:gd name="T8" fmla="*/ 149 w 150"/>
                    <a:gd name="T9" fmla="*/ 35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0"/>
                    <a:gd name="T16" fmla="*/ 0 h 71"/>
                    <a:gd name="T17" fmla="*/ 150 w 150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0" h="71">
                      <a:moveTo>
                        <a:pt x="149" y="35"/>
                      </a:moveTo>
                      <a:lnTo>
                        <a:pt x="0" y="70"/>
                      </a:lnTo>
                      <a:lnTo>
                        <a:pt x="0" y="35"/>
                      </a:lnTo>
                      <a:lnTo>
                        <a:pt x="0" y="0"/>
                      </a:lnTo>
                      <a:lnTo>
                        <a:pt x="149" y="3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71" name="Line 66"/>
                <p:cNvSpPr>
                  <a:spLocks noChangeShapeType="1"/>
                </p:cNvSpPr>
                <p:nvPr/>
              </p:nvSpPr>
              <p:spPr bwMode="auto">
                <a:xfrm>
                  <a:off x="3991" y="2698"/>
                  <a:ext cx="6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grpSp>
            <p:nvGrpSpPr>
              <p:cNvPr id="2104" name="Group 70"/>
              <p:cNvGrpSpPr>
                <a:grpSpLocks/>
              </p:cNvGrpSpPr>
              <p:nvPr/>
            </p:nvGrpSpPr>
            <p:grpSpPr bwMode="auto">
              <a:xfrm>
                <a:off x="4272" y="2811"/>
                <a:ext cx="177" cy="71"/>
                <a:chOff x="4272" y="2811"/>
                <a:chExt cx="177" cy="71"/>
              </a:xfrm>
            </p:grpSpPr>
            <p:sp>
              <p:nvSpPr>
                <p:cNvPr id="2168" name="Freeform 68"/>
                <p:cNvSpPr>
                  <a:spLocks/>
                </p:cNvSpPr>
                <p:nvPr/>
              </p:nvSpPr>
              <p:spPr bwMode="auto">
                <a:xfrm>
                  <a:off x="4298" y="2811"/>
                  <a:ext cx="151" cy="71"/>
                </a:xfrm>
                <a:custGeom>
                  <a:avLst/>
                  <a:gdLst>
                    <a:gd name="T0" fmla="*/ 150 w 151"/>
                    <a:gd name="T1" fmla="*/ 35 h 71"/>
                    <a:gd name="T2" fmla="*/ 0 w 151"/>
                    <a:gd name="T3" fmla="*/ 70 h 71"/>
                    <a:gd name="T4" fmla="*/ 0 w 151"/>
                    <a:gd name="T5" fmla="*/ 35 h 71"/>
                    <a:gd name="T6" fmla="*/ 0 w 151"/>
                    <a:gd name="T7" fmla="*/ 0 h 71"/>
                    <a:gd name="T8" fmla="*/ 150 w 151"/>
                    <a:gd name="T9" fmla="*/ 35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"/>
                    <a:gd name="T16" fmla="*/ 0 h 71"/>
                    <a:gd name="T17" fmla="*/ 151 w 151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" h="71">
                      <a:moveTo>
                        <a:pt x="150" y="35"/>
                      </a:moveTo>
                      <a:lnTo>
                        <a:pt x="0" y="70"/>
                      </a:lnTo>
                      <a:lnTo>
                        <a:pt x="0" y="35"/>
                      </a:lnTo>
                      <a:lnTo>
                        <a:pt x="0" y="0"/>
                      </a:lnTo>
                      <a:lnTo>
                        <a:pt x="150" y="3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69" name="Line 69"/>
                <p:cNvSpPr>
                  <a:spLocks noChangeShapeType="1"/>
                </p:cNvSpPr>
                <p:nvPr/>
              </p:nvSpPr>
              <p:spPr bwMode="auto">
                <a:xfrm>
                  <a:off x="4272" y="2846"/>
                  <a:ext cx="3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sp>
            <p:nvSpPr>
              <p:cNvPr id="2105" name="Line 71"/>
              <p:cNvSpPr>
                <a:spLocks noChangeShapeType="1"/>
              </p:cNvSpPr>
              <p:nvPr/>
            </p:nvSpPr>
            <p:spPr bwMode="auto">
              <a:xfrm>
                <a:off x="3894" y="2724"/>
                <a:ext cx="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6" name="Line 72"/>
              <p:cNvSpPr>
                <a:spLocks noChangeShapeType="1"/>
              </p:cNvSpPr>
              <p:nvPr/>
            </p:nvSpPr>
            <p:spPr bwMode="auto">
              <a:xfrm>
                <a:off x="4184" y="2698"/>
                <a:ext cx="3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7" name="Line 73"/>
              <p:cNvSpPr>
                <a:spLocks noChangeShapeType="1"/>
              </p:cNvSpPr>
              <p:nvPr/>
            </p:nvSpPr>
            <p:spPr bwMode="auto">
              <a:xfrm>
                <a:off x="4527" y="2977"/>
                <a:ext cx="2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08" name="Rectangle 74"/>
              <p:cNvSpPr>
                <a:spLocks noChangeArrowheads="1"/>
              </p:cNvSpPr>
              <p:nvPr/>
            </p:nvSpPr>
            <p:spPr bwMode="auto">
              <a:xfrm>
                <a:off x="4513" y="2846"/>
                <a:ext cx="3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b="1">
                    <a:solidFill>
                      <a:srgbClr val="000000"/>
                    </a:solidFill>
                  </a:rPr>
                  <a:t>X • Y</a:t>
                </a:r>
              </a:p>
            </p:txBody>
          </p:sp>
          <p:sp>
            <p:nvSpPr>
              <p:cNvPr id="2109" name="Line 75"/>
              <p:cNvSpPr>
                <a:spLocks noChangeShapeType="1"/>
              </p:cNvSpPr>
              <p:nvPr/>
            </p:nvSpPr>
            <p:spPr bwMode="auto">
              <a:xfrm>
                <a:off x="4088" y="2611"/>
                <a:ext cx="0" cy="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10" name="Line 76"/>
              <p:cNvSpPr>
                <a:spLocks noChangeShapeType="1"/>
              </p:cNvSpPr>
              <p:nvPr/>
            </p:nvSpPr>
            <p:spPr bwMode="auto">
              <a:xfrm>
                <a:off x="4360" y="2611"/>
                <a:ext cx="0" cy="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11" name="Rectangle 77"/>
              <p:cNvSpPr>
                <a:spLocks noChangeArrowheads="1"/>
              </p:cNvSpPr>
              <p:nvPr/>
            </p:nvSpPr>
            <p:spPr bwMode="auto">
              <a:xfrm>
                <a:off x="3538" y="2619"/>
                <a:ext cx="34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i="1">
                    <a:solidFill>
                      <a:srgbClr val="000000"/>
                    </a:solidFill>
                  </a:rPr>
                  <a:t>false</a:t>
                </a:r>
              </a:p>
            </p:txBody>
          </p:sp>
          <p:sp>
            <p:nvSpPr>
              <p:cNvPr id="2112" name="Rectangle 78"/>
              <p:cNvSpPr>
                <a:spLocks noChangeArrowheads="1"/>
              </p:cNvSpPr>
              <p:nvPr/>
            </p:nvSpPr>
            <p:spPr bwMode="auto">
              <a:xfrm>
                <a:off x="3529" y="3055"/>
                <a:ext cx="3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317" i="1">
                    <a:solidFill>
                      <a:srgbClr val="000000"/>
                    </a:solidFill>
                  </a:rPr>
                  <a:t>true</a:t>
                </a:r>
              </a:p>
            </p:txBody>
          </p:sp>
          <p:sp>
            <p:nvSpPr>
              <p:cNvPr id="2113" name="Rectangle 79"/>
              <p:cNvSpPr>
                <a:spLocks noChangeArrowheads="1"/>
              </p:cNvSpPr>
              <p:nvPr/>
            </p:nvSpPr>
            <p:spPr bwMode="auto">
              <a:xfrm>
                <a:off x="5042" y="1978"/>
                <a:ext cx="42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b="1">
                    <a:solidFill>
                      <a:srgbClr val="000000"/>
                    </a:solidFill>
                  </a:rPr>
                  <a:t>NOT</a:t>
                </a:r>
              </a:p>
            </p:txBody>
          </p:sp>
          <p:sp>
            <p:nvSpPr>
              <p:cNvPr id="2114" name="Rectangle 80"/>
              <p:cNvSpPr>
                <a:spLocks noChangeArrowheads="1"/>
              </p:cNvSpPr>
              <p:nvPr/>
            </p:nvSpPr>
            <p:spPr bwMode="auto">
              <a:xfrm>
                <a:off x="5042" y="2794"/>
                <a:ext cx="42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b="1">
                    <a:solidFill>
                      <a:srgbClr val="000000"/>
                    </a:solidFill>
                  </a:rPr>
                  <a:t>AND</a:t>
                </a:r>
              </a:p>
            </p:txBody>
          </p:sp>
          <p:sp>
            <p:nvSpPr>
              <p:cNvPr id="2115" name="Rectangle 81"/>
              <p:cNvSpPr>
                <a:spLocks noChangeArrowheads="1"/>
              </p:cNvSpPr>
              <p:nvPr/>
            </p:nvSpPr>
            <p:spPr bwMode="auto">
              <a:xfrm>
                <a:off x="5030" y="3634"/>
                <a:ext cx="33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b="1">
                    <a:solidFill>
                      <a:srgbClr val="000000"/>
                    </a:solidFill>
                  </a:rPr>
                  <a:t>OR</a:t>
                </a:r>
              </a:p>
            </p:txBody>
          </p:sp>
          <p:sp>
            <p:nvSpPr>
              <p:cNvPr id="2116" name="Line 83"/>
              <p:cNvSpPr>
                <a:spLocks noChangeShapeType="1"/>
              </p:cNvSpPr>
              <p:nvPr/>
            </p:nvSpPr>
            <p:spPr bwMode="auto">
              <a:xfrm>
                <a:off x="2242" y="2018"/>
                <a:ext cx="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17" name="Line 84"/>
              <p:cNvSpPr>
                <a:spLocks noChangeShapeType="1"/>
              </p:cNvSpPr>
              <p:nvPr/>
            </p:nvSpPr>
            <p:spPr bwMode="auto">
              <a:xfrm>
                <a:off x="2648" y="2018"/>
                <a:ext cx="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18" name="Line 85"/>
              <p:cNvSpPr>
                <a:spLocks noChangeShapeType="1"/>
              </p:cNvSpPr>
              <p:nvPr/>
            </p:nvSpPr>
            <p:spPr bwMode="auto">
              <a:xfrm>
                <a:off x="4562" y="1976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19" name="Line 103"/>
              <p:cNvSpPr>
                <a:spLocks noChangeShapeType="1"/>
              </p:cNvSpPr>
              <p:nvPr/>
            </p:nvSpPr>
            <p:spPr bwMode="auto">
              <a:xfrm>
                <a:off x="4059" y="1963"/>
                <a:ext cx="1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0" name="Line 104"/>
              <p:cNvSpPr>
                <a:spLocks noChangeShapeType="1"/>
              </p:cNvSpPr>
              <p:nvPr/>
            </p:nvSpPr>
            <p:spPr bwMode="auto">
              <a:xfrm>
                <a:off x="4422" y="1963"/>
                <a:ext cx="1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1" name="Line 105"/>
              <p:cNvSpPr>
                <a:spLocks noChangeShapeType="1"/>
              </p:cNvSpPr>
              <p:nvPr/>
            </p:nvSpPr>
            <p:spPr bwMode="auto">
              <a:xfrm>
                <a:off x="3053" y="2004"/>
                <a:ext cx="447" cy="0"/>
              </a:xfrm>
              <a:prstGeom prst="line">
                <a:avLst/>
              </a:prstGeom>
              <a:noFill/>
              <a:ln w="12700">
                <a:solidFill>
                  <a:srgbClr val="19788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2" name="Line 106"/>
              <p:cNvSpPr>
                <a:spLocks noChangeShapeType="1"/>
              </p:cNvSpPr>
              <p:nvPr/>
            </p:nvSpPr>
            <p:spPr bwMode="auto">
              <a:xfrm>
                <a:off x="3276" y="1879"/>
                <a:ext cx="0" cy="486"/>
              </a:xfrm>
              <a:prstGeom prst="line">
                <a:avLst/>
              </a:prstGeom>
              <a:noFill/>
              <a:ln w="12700">
                <a:solidFill>
                  <a:srgbClr val="19788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3" name="Line 107"/>
              <p:cNvSpPr>
                <a:spLocks noChangeShapeType="1"/>
              </p:cNvSpPr>
              <p:nvPr/>
            </p:nvSpPr>
            <p:spPr bwMode="auto">
              <a:xfrm>
                <a:off x="4059" y="2254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4" name="Line 108"/>
              <p:cNvSpPr>
                <a:spLocks noChangeShapeType="1"/>
              </p:cNvSpPr>
              <p:nvPr/>
            </p:nvSpPr>
            <p:spPr bwMode="auto">
              <a:xfrm>
                <a:off x="4394" y="2254"/>
                <a:ext cx="1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25" name="Rectangle 110"/>
              <p:cNvSpPr>
                <a:spLocks noChangeArrowheads="1"/>
              </p:cNvSpPr>
              <p:nvPr/>
            </p:nvSpPr>
            <p:spPr bwMode="auto">
              <a:xfrm>
                <a:off x="4238" y="2300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19788F"/>
                    </a:solidFill>
                  </a:rPr>
                  <a:t>X </a:t>
                </a:r>
              </a:p>
            </p:txBody>
          </p:sp>
          <p:sp>
            <p:nvSpPr>
              <p:cNvPr id="2126" name="Rectangle 111"/>
              <p:cNvSpPr>
                <a:spLocks noChangeArrowheads="1"/>
              </p:cNvSpPr>
              <p:nvPr/>
            </p:nvSpPr>
            <p:spPr bwMode="auto">
              <a:xfrm>
                <a:off x="2073" y="1856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grpSp>
            <p:nvGrpSpPr>
              <p:cNvPr id="2127" name="Group 116"/>
              <p:cNvGrpSpPr>
                <a:grpSpLocks/>
              </p:cNvGrpSpPr>
              <p:nvPr/>
            </p:nvGrpSpPr>
            <p:grpSpPr bwMode="auto">
              <a:xfrm>
                <a:off x="3051" y="1856"/>
                <a:ext cx="233" cy="460"/>
                <a:chOff x="3051" y="1856"/>
                <a:chExt cx="233" cy="460"/>
              </a:xfrm>
            </p:grpSpPr>
            <p:sp>
              <p:nvSpPr>
                <p:cNvPr id="216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51" y="1856"/>
                  <a:ext cx="226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X </a:t>
                  </a:r>
                </a:p>
              </p:txBody>
            </p:sp>
            <p:sp>
              <p:nvSpPr>
                <p:cNvPr id="216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135" y="1856"/>
                  <a:ext cx="149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216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65" y="1995"/>
                  <a:ext cx="213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0 </a:t>
                  </a:r>
                </a:p>
              </p:txBody>
            </p:sp>
            <p:sp>
              <p:nvSpPr>
                <p:cNvPr id="216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065" y="2134"/>
                  <a:ext cx="213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1 </a:t>
                  </a:r>
                </a:p>
              </p:txBody>
            </p:sp>
          </p:grpSp>
          <p:grpSp>
            <p:nvGrpSpPr>
              <p:cNvPr id="2128" name="Group 121"/>
              <p:cNvGrpSpPr>
                <a:grpSpLocks/>
              </p:cNvGrpSpPr>
              <p:nvPr/>
            </p:nvGrpSpPr>
            <p:grpSpPr bwMode="auto">
              <a:xfrm>
                <a:off x="3288" y="1856"/>
                <a:ext cx="233" cy="460"/>
                <a:chOff x="3288" y="1856"/>
                <a:chExt cx="233" cy="460"/>
              </a:xfrm>
            </p:grpSpPr>
            <p:sp>
              <p:nvSpPr>
                <p:cNvPr id="216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88" y="1856"/>
                  <a:ext cx="226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X </a:t>
                  </a:r>
                </a:p>
              </p:txBody>
            </p:sp>
            <p:sp>
              <p:nvSpPr>
                <p:cNvPr id="216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72" y="1856"/>
                  <a:ext cx="149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216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302" y="1995"/>
                  <a:ext cx="213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1 </a:t>
                  </a:r>
                </a:p>
              </p:txBody>
            </p:sp>
            <p:sp>
              <p:nvSpPr>
                <p:cNvPr id="21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02" y="2134"/>
                  <a:ext cx="213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0 </a:t>
                  </a:r>
                </a:p>
              </p:txBody>
            </p:sp>
          </p:grpSp>
          <p:sp>
            <p:nvSpPr>
              <p:cNvPr id="2129" name="Line 122"/>
              <p:cNvSpPr>
                <a:spLocks noChangeShapeType="1"/>
              </p:cNvSpPr>
              <p:nvPr/>
            </p:nvSpPr>
            <p:spPr bwMode="auto">
              <a:xfrm>
                <a:off x="3346" y="1865"/>
                <a:ext cx="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30" name="Rectangle 127"/>
              <p:cNvSpPr>
                <a:spLocks noChangeArrowheads="1"/>
              </p:cNvSpPr>
              <p:nvPr/>
            </p:nvSpPr>
            <p:spPr bwMode="auto">
              <a:xfrm>
                <a:off x="2660" y="1856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2131" name="Line 128"/>
              <p:cNvSpPr>
                <a:spLocks noChangeShapeType="1"/>
              </p:cNvSpPr>
              <p:nvPr/>
            </p:nvSpPr>
            <p:spPr bwMode="auto">
              <a:xfrm>
                <a:off x="4562" y="2101"/>
                <a:ext cx="23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32" name="Line 129"/>
              <p:cNvSpPr>
                <a:spLocks noChangeShapeType="1"/>
              </p:cNvSpPr>
              <p:nvPr/>
            </p:nvSpPr>
            <p:spPr bwMode="auto">
              <a:xfrm>
                <a:off x="4338" y="1824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grpSp>
            <p:nvGrpSpPr>
              <p:cNvPr id="2133" name="Group 132"/>
              <p:cNvGrpSpPr>
                <a:grpSpLocks/>
              </p:cNvGrpSpPr>
              <p:nvPr/>
            </p:nvGrpSpPr>
            <p:grpSpPr bwMode="auto">
              <a:xfrm>
                <a:off x="3596" y="1870"/>
                <a:ext cx="384" cy="182"/>
                <a:chOff x="3596" y="1870"/>
                <a:chExt cx="384" cy="182"/>
              </a:xfrm>
            </p:grpSpPr>
            <p:sp>
              <p:nvSpPr>
                <p:cNvPr id="2158" name="Rectangle 130"/>
                <p:cNvSpPr>
                  <a:spLocks noChangeArrowheads="1"/>
                </p:cNvSpPr>
                <p:nvPr/>
              </p:nvSpPr>
              <p:spPr bwMode="auto">
                <a:xfrm>
                  <a:off x="3596" y="1870"/>
                  <a:ext cx="21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T </a:t>
                  </a:r>
                </a:p>
              </p:txBody>
            </p:sp>
            <p:sp>
              <p:nvSpPr>
                <p:cNvPr id="2159" name="Rectangle 131"/>
                <p:cNvSpPr>
                  <a:spLocks noChangeArrowheads="1"/>
                </p:cNvSpPr>
                <p:nvPr/>
              </p:nvSpPr>
              <p:spPr bwMode="auto">
                <a:xfrm>
                  <a:off x="3665" y="1870"/>
                  <a:ext cx="31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3269" tIns="46635" rIns="93269" bIns="46635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</a:pPr>
                  <a:r>
                    <a:rPr kumimoji="1" lang="en-US" altLang="ko-KR" sz="1418">
                      <a:solidFill>
                        <a:srgbClr val="000000"/>
                      </a:solidFill>
                    </a:rPr>
                    <a:t>rue </a:t>
                  </a:r>
                </a:p>
              </p:txBody>
            </p:sp>
          </p:grpSp>
          <p:sp>
            <p:nvSpPr>
              <p:cNvPr id="2134" name="Rectangle 133"/>
              <p:cNvSpPr>
                <a:spLocks noChangeArrowheads="1"/>
              </p:cNvSpPr>
              <p:nvPr/>
            </p:nvSpPr>
            <p:spPr bwMode="auto">
              <a:xfrm>
                <a:off x="3596" y="2162"/>
                <a:ext cx="42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000000"/>
                    </a:solidFill>
                  </a:rPr>
                  <a:t>False </a:t>
                </a:r>
              </a:p>
            </p:txBody>
          </p:sp>
          <p:sp>
            <p:nvSpPr>
              <p:cNvPr id="2135" name="Rectangle 134"/>
              <p:cNvSpPr>
                <a:spLocks noChangeArrowheads="1"/>
              </p:cNvSpPr>
              <p:nvPr/>
            </p:nvSpPr>
            <p:spPr bwMode="auto">
              <a:xfrm>
                <a:off x="4783" y="2037"/>
                <a:ext cx="2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418">
                    <a:solidFill>
                      <a:srgbClr val="19788F"/>
                    </a:solidFill>
                  </a:rPr>
                  <a:t>X </a:t>
                </a:r>
              </a:p>
            </p:txBody>
          </p:sp>
          <p:sp>
            <p:nvSpPr>
              <p:cNvPr id="2136" name="Line 135"/>
              <p:cNvSpPr>
                <a:spLocks noChangeShapeType="1"/>
              </p:cNvSpPr>
              <p:nvPr/>
            </p:nvSpPr>
            <p:spPr bwMode="auto">
              <a:xfrm>
                <a:off x="4841" y="2046"/>
                <a:ext cx="98" cy="0"/>
              </a:xfrm>
              <a:prstGeom prst="line">
                <a:avLst/>
              </a:prstGeom>
              <a:noFill/>
              <a:ln w="12700">
                <a:solidFill>
                  <a:srgbClr val="19788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grpSp>
            <p:nvGrpSpPr>
              <p:cNvPr id="2137" name="Group 138"/>
              <p:cNvGrpSpPr>
                <a:grpSpLocks/>
              </p:cNvGrpSpPr>
              <p:nvPr/>
            </p:nvGrpSpPr>
            <p:grpSpPr bwMode="auto">
              <a:xfrm>
                <a:off x="4017" y="1935"/>
                <a:ext cx="43" cy="56"/>
                <a:chOff x="4017" y="1935"/>
                <a:chExt cx="43" cy="56"/>
              </a:xfrm>
            </p:grpSpPr>
            <p:pic>
              <p:nvPicPr>
                <p:cNvPr id="2156" name="Picture 136"/>
                <p:cNvPicPr>
                  <a:picLocks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017" y="1935"/>
                  <a:ext cx="37" cy="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57" name="Freeform 137"/>
                <p:cNvSpPr>
                  <a:spLocks/>
                </p:cNvSpPr>
                <p:nvPr/>
              </p:nvSpPr>
              <p:spPr bwMode="auto">
                <a:xfrm>
                  <a:off x="4017" y="1935"/>
                  <a:ext cx="43" cy="56"/>
                </a:xfrm>
                <a:custGeom>
                  <a:avLst/>
                  <a:gdLst>
                    <a:gd name="T0" fmla="*/ 42 w 43"/>
                    <a:gd name="T1" fmla="*/ 28 h 56"/>
                    <a:gd name="T2" fmla="*/ 42 w 43"/>
                    <a:gd name="T3" fmla="*/ 41 h 56"/>
                    <a:gd name="T4" fmla="*/ 28 w 43"/>
                    <a:gd name="T5" fmla="*/ 55 h 56"/>
                    <a:gd name="T6" fmla="*/ 0 w 43"/>
                    <a:gd name="T7" fmla="*/ 41 h 56"/>
                    <a:gd name="T8" fmla="*/ 0 w 43"/>
                    <a:gd name="T9" fmla="*/ 28 h 56"/>
                    <a:gd name="T10" fmla="*/ 0 w 43"/>
                    <a:gd name="T11" fmla="*/ 14 h 56"/>
                    <a:gd name="T12" fmla="*/ 14 w 43"/>
                    <a:gd name="T13" fmla="*/ 0 h 56"/>
                    <a:gd name="T14" fmla="*/ 28 w 43"/>
                    <a:gd name="T15" fmla="*/ 0 h 56"/>
                    <a:gd name="T16" fmla="*/ 42 w 43"/>
                    <a:gd name="T17" fmla="*/ 28 h 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3"/>
                    <a:gd name="T28" fmla="*/ 0 h 56"/>
                    <a:gd name="T29" fmla="*/ 43 w 43"/>
                    <a:gd name="T30" fmla="*/ 56 h 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3" h="56">
                      <a:moveTo>
                        <a:pt x="42" y="28"/>
                      </a:moveTo>
                      <a:lnTo>
                        <a:pt x="42" y="41"/>
                      </a:lnTo>
                      <a:lnTo>
                        <a:pt x="28" y="55"/>
                      </a:lnTo>
                      <a:lnTo>
                        <a:pt x="0" y="41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2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grpSp>
            <p:nvGrpSpPr>
              <p:cNvPr id="2138" name="Group 141"/>
              <p:cNvGrpSpPr>
                <a:grpSpLocks/>
              </p:cNvGrpSpPr>
              <p:nvPr/>
            </p:nvGrpSpPr>
            <p:grpSpPr bwMode="auto">
              <a:xfrm>
                <a:off x="4017" y="2240"/>
                <a:ext cx="43" cy="43"/>
                <a:chOff x="4017" y="2240"/>
                <a:chExt cx="43" cy="43"/>
              </a:xfrm>
            </p:grpSpPr>
            <p:sp>
              <p:nvSpPr>
                <p:cNvPr id="2154" name="Freeform 139"/>
                <p:cNvSpPr>
                  <a:spLocks/>
                </p:cNvSpPr>
                <p:nvPr/>
              </p:nvSpPr>
              <p:spPr bwMode="auto">
                <a:xfrm>
                  <a:off x="4017" y="2240"/>
                  <a:ext cx="43" cy="43"/>
                </a:xfrm>
                <a:custGeom>
                  <a:avLst/>
                  <a:gdLst>
                    <a:gd name="T0" fmla="*/ 42 w 43"/>
                    <a:gd name="T1" fmla="*/ 14 h 43"/>
                    <a:gd name="T2" fmla="*/ 42 w 43"/>
                    <a:gd name="T3" fmla="*/ 28 h 43"/>
                    <a:gd name="T4" fmla="*/ 28 w 43"/>
                    <a:gd name="T5" fmla="*/ 42 h 43"/>
                    <a:gd name="T6" fmla="*/ 0 w 43"/>
                    <a:gd name="T7" fmla="*/ 28 h 43"/>
                    <a:gd name="T8" fmla="*/ 0 w 43"/>
                    <a:gd name="T9" fmla="*/ 14 h 43"/>
                    <a:gd name="T10" fmla="*/ 0 w 43"/>
                    <a:gd name="T11" fmla="*/ 0 h 43"/>
                    <a:gd name="T12" fmla="*/ 14 w 43"/>
                    <a:gd name="T13" fmla="*/ 0 h 43"/>
                    <a:gd name="T14" fmla="*/ 28 w 43"/>
                    <a:gd name="T15" fmla="*/ 0 h 43"/>
                    <a:gd name="T16" fmla="*/ 42 w 43"/>
                    <a:gd name="T17" fmla="*/ 14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3"/>
                    <a:gd name="T28" fmla="*/ 0 h 43"/>
                    <a:gd name="T29" fmla="*/ 43 w 43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3" h="43">
                      <a:moveTo>
                        <a:pt x="42" y="14"/>
                      </a:moveTo>
                      <a:lnTo>
                        <a:pt x="42" y="28"/>
                      </a:lnTo>
                      <a:lnTo>
                        <a:pt x="28" y="42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2" y="1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  <p:sp>
              <p:nvSpPr>
                <p:cNvPr id="2155" name="Freeform 140"/>
                <p:cNvSpPr>
                  <a:spLocks/>
                </p:cNvSpPr>
                <p:nvPr/>
              </p:nvSpPr>
              <p:spPr bwMode="auto">
                <a:xfrm>
                  <a:off x="4017" y="2240"/>
                  <a:ext cx="43" cy="43"/>
                </a:xfrm>
                <a:custGeom>
                  <a:avLst/>
                  <a:gdLst>
                    <a:gd name="T0" fmla="*/ 42 w 43"/>
                    <a:gd name="T1" fmla="*/ 14 h 43"/>
                    <a:gd name="T2" fmla="*/ 42 w 43"/>
                    <a:gd name="T3" fmla="*/ 28 h 43"/>
                    <a:gd name="T4" fmla="*/ 28 w 43"/>
                    <a:gd name="T5" fmla="*/ 42 h 43"/>
                    <a:gd name="T6" fmla="*/ 0 w 43"/>
                    <a:gd name="T7" fmla="*/ 28 h 43"/>
                    <a:gd name="T8" fmla="*/ 0 w 43"/>
                    <a:gd name="T9" fmla="*/ 14 h 43"/>
                    <a:gd name="T10" fmla="*/ 0 w 43"/>
                    <a:gd name="T11" fmla="*/ 0 h 43"/>
                    <a:gd name="T12" fmla="*/ 14 w 43"/>
                    <a:gd name="T13" fmla="*/ 0 h 43"/>
                    <a:gd name="T14" fmla="*/ 28 w 43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43"/>
                    <a:gd name="T26" fmla="*/ 43 w 43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43">
                      <a:moveTo>
                        <a:pt x="42" y="14"/>
                      </a:moveTo>
                      <a:lnTo>
                        <a:pt x="42" y="28"/>
                      </a:lnTo>
                      <a:lnTo>
                        <a:pt x="28" y="42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grpSp>
            <p:nvGrpSpPr>
              <p:cNvPr id="2139" name="Group 144"/>
              <p:cNvGrpSpPr>
                <a:grpSpLocks/>
              </p:cNvGrpSpPr>
              <p:nvPr/>
            </p:nvGrpSpPr>
            <p:grpSpPr bwMode="auto">
              <a:xfrm>
                <a:off x="4534" y="1935"/>
                <a:ext cx="57" cy="56"/>
                <a:chOff x="4534" y="1935"/>
                <a:chExt cx="57" cy="56"/>
              </a:xfrm>
            </p:grpSpPr>
            <p:pic>
              <p:nvPicPr>
                <p:cNvPr id="2152" name="Picture 142"/>
                <p:cNvPicPr>
                  <a:picLocks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534" y="1935"/>
                  <a:ext cx="51" cy="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53" name="Freeform 143"/>
                <p:cNvSpPr>
                  <a:spLocks/>
                </p:cNvSpPr>
                <p:nvPr/>
              </p:nvSpPr>
              <p:spPr bwMode="auto">
                <a:xfrm>
                  <a:off x="4534" y="1935"/>
                  <a:ext cx="57" cy="56"/>
                </a:xfrm>
                <a:custGeom>
                  <a:avLst/>
                  <a:gdLst>
                    <a:gd name="T0" fmla="*/ 56 w 57"/>
                    <a:gd name="T1" fmla="*/ 28 h 56"/>
                    <a:gd name="T2" fmla="*/ 42 w 57"/>
                    <a:gd name="T3" fmla="*/ 41 h 56"/>
                    <a:gd name="T4" fmla="*/ 28 w 57"/>
                    <a:gd name="T5" fmla="*/ 55 h 56"/>
                    <a:gd name="T6" fmla="*/ 14 w 57"/>
                    <a:gd name="T7" fmla="*/ 41 h 56"/>
                    <a:gd name="T8" fmla="*/ 0 w 57"/>
                    <a:gd name="T9" fmla="*/ 28 h 56"/>
                    <a:gd name="T10" fmla="*/ 0 w 57"/>
                    <a:gd name="T11" fmla="*/ 14 h 56"/>
                    <a:gd name="T12" fmla="*/ 28 w 57"/>
                    <a:gd name="T13" fmla="*/ 0 h 56"/>
                    <a:gd name="T14" fmla="*/ 42 w 57"/>
                    <a:gd name="T15" fmla="*/ 0 h 56"/>
                    <a:gd name="T16" fmla="*/ 56 w 57"/>
                    <a:gd name="T17" fmla="*/ 28 h 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7"/>
                    <a:gd name="T28" fmla="*/ 0 h 56"/>
                    <a:gd name="T29" fmla="*/ 57 w 57"/>
                    <a:gd name="T30" fmla="*/ 56 h 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7" h="56">
                      <a:moveTo>
                        <a:pt x="56" y="28"/>
                      </a:moveTo>
                      <a:lnTo>
                        <a:pt x="42" y="41"/>
                      </a:lnTo>
                      <a:lnTo>
                        <a:pt x="28" y="55"/>
                      </a:lnTo>
                      <a:lnTo>
                        <a:pt x="14" y="41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28" y="0"/>
                      </a:lnTo>
                      <a:lnTo>
                        <a:pt x="42" y="0"/>
                      </a:lnTo>
                      <a:lnTo>
                        <a:pt x="56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sp>
            <p:nvSpPr>
              <p:cNvPr id="2140" name="Freeform 145"/>
              <p:cNvSpPr>
                <a:spLocks/>
              </p:cNvSpPr>
              <p:nvPr/>
            </p:nvSpPr>
            <p:spPr bwMode="auto">
              <a:xfrm>
                <a:off x="4534" y="2240"/>
                <a:ext cx="57" cy="43"/>
              </a:xfrm>
              <a:custGeom>
                <a:avLst/>
                <a:gdLst>
                  <a:gd name="T0" fmla="*/ 56 w 57"/>
                  <a:gd name="T1" fmla="*/ 14 h 43"/>
                  <a:gd name="T2" fmla="*/ 42 w 57"/>
                  <a:gd name="T3" fmla="*/ 28 h 43"/>
                  <a:gd name="T4" fmla="*/ 28 w 57"/>
                  <a:gd name="T5" fmla="*/ 42 h 43"/>
                  <a:gd name="T6" fmla="*/ 0 w 57"/>
                  <a:gd name="T7" fmla="*/ 42 h 43"/>
                  <a:gd name="T8" fmla="*/ 0 w 57"/>
                  <a:gd name="T9" fmla="*/ 28 h 43"/>
                  <a:gd name="T10" fmla="*/ 0 w 57"/>
                  <a:gd name="T11" fmla="*/ 0 h 43"/>
                  <a:gd name="T12" fmla="*/ 28 w 57"/>
                  <a:gd name="T13" fmla="*/ 0 h 43"/>
                  <a:gd name="T14" fmla="*/ 42 w 57"/>
                  <a:gd name="T15" fmla="*/ 0 h 43"/>
                  <a:gd name="T16" fmla="*/ 56 w 57"/>
                  <a:gd name="T17" fmla="*/ 14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"/>
                  <a:gd name="T28" fmla="*/ 0 h 43"/>
                  <a:gd name="T29" fmla="*/ 57 w 57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" h="43">
                    <a:moveTo>
                      <a:pt x="56" y="14"/>
                    </a:moveTo>
                    <a:lnTo>
                      <a:pt x="42" y="28"/>
                    </a:lnTo>
                    <a:lnTo>
                      <a:pt x="28" y="42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6" y="14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pic>
            <p:nvPicPr>
              <p:cNvPr id="2141" name="Picture 14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282" y="1935"/>
                <a:ext cx="135" cy="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42" name="Freeform 147"/>
              <p:cNvSpPr>
                <a:spLocks/>
              </p:cNvSpPr>
              <p:nvPr/>
            </p:nvSpPr>
            <p:spPr bwMode="auto">
              <a:xfrm>
                <a:off x="4282" y="1935"/>
                <a:ext cx="155" cy="70"/>
              </a:xfrm>
              <a:custGeom>
                <a:avLst/>
                <a:gdLst>
                  <a:gd name="T0" fmla="*/ 0 w 155"/>
                  <a:gd name="T1" fmla="*/ 69 h 70"/>
                  <a:gd name="T2" fmla="*/ 0 w 155"/>
                  <a:gd name="T3" fmla="*/ 55 h 70"/>
                  <a:gd name="T4" fmla="*/ 0 w 155"/>
                  <a:gd name="T5" fmla="*/ 14 h 70"/>
                  <a:gd name="T6" fmla="*/ 0 w 155"/>
                  <a:gd name="T7" fmla="*/ 0 h 70"/>
                  <a:gd name="T8" fmla="*/ 154 w 155"/>
                  <a:gd name="T9" fmla="*/ 28 h 70"/>
                  <a:gd name="T10" fmla="*/ 0 w 155"/>
                  <a:gd name="T11" fmla="*/ 69 h 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5"/>
                  <a:gd name="T19" fmla="*/ 0 h 70"/>
                  <a:gd name="T20" fmla="*/ 155 w 155"/>
                  <a:gd name="T21" fmla="*/ 70 h 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5" h="70">
                    <a:moveTo>
                      <a:pt x="0" y="69"/>
                    </a:moveTo>
                    <a:lnTo>
                      <a:pt x="0" y="5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54" y="28"/>
                    </a:lnTo>
                    <a:lnTo>
                      <a:pt x="0" y="69"/>
                    </a:lnTo>
                  </a:path>
                </a:pathLst>
              </a:custGeom>
              <a:solidFill>
                <a:srgbClr val="19788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43" name="Line 148"/>
              <p:cNvSpPr>
                <a:spLocks noChangeShapeType="1"/>
              </p:cNvSpPr>
              <p:nvPr/>
            </p:nvSpPr>
            <p:spPr bwMode="auto">
              <a:xfrm>
                <a:off x="4226" y="1963"/>
                <a:ext cx="84" cy="0"/>
              </a:xfrm>
              <a:prstGeom prst="line">
                <a:avLst/>
              </a:prstGeom>
              <a:noFill/>
              <a:ln w="12700">
                <a:solidFill>
                  <a:srgbClr val="19788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pic>
            <p:nvPicPr>
              <p:cNvPr id="2144" name="Picture 149"/>
              <p:cNvPicPr>
                <a:picLocks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296" y="2129"/>
                <a:ext cx="10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45" name="Freeform 150"/>
              <p:cNvSpPr>
                <a:spLocks/>
              </p:cNvSpPr>
              <p:nvPr/>
            </p:nvSpPr>
            <p:spPr bwMode="auto">
              <a:xfrm>
                <a:off x="4282" y="2115"/>
                <a:ext cx="141" cy="112"/>
              </a:xfrm>
              <a:custGeom>
                <a:avLst/>
                <a:gdLst>
                  <a:gd name="T0" fmla="*/ 42 w 141"/>
                  <a:gd name="T1" fmla="*/ 111 h 112"/>
                  <a:gd name="T2" fmla="*/ 42 w 141"/>
                  <a:gd name="T3" fmla="*/ 97 h 112"/>
                  <a:gd name="T4" fmla="*/ 14 w 141"/>
                  <a:gd name="T5" fmla="*/ 70 h 112"/>
                  <a:gd name="T6" fmla="*/ 0 w 141"/>
                  <a:gd name="T7" fmla="*/ 56 h 112"/>
                  <a:gd name="T8" fmla="*/ 140 w 141"/>
                  <a:gd name="T9" fmla="*/ 0 h 112"/>
                  <a:gd name="T10" fmla="*/ 42 w 141"/>
                  <a:gd name="T11" fmla="*/ 111 h 1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1"/>
                  <a:gd name="T19" fmla="*/ 0 h 112"/>
                  <a:gd name="T20" fmla="*/ 141 w 141"/>
                  <a:gd name="T21" fmla="*/ 112 h 1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1" h="112">
                    <a:moveTo>
                      <a:pt x="42" y="111"/>
                    </a:moveTo>
                    <a:lnTo>
                      <a:pt x="42" y="97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140" y="0"/>
                    </a:lnTo>
                    <a:lnTo>
                      <a:pt x="42" y="111"/>
                    </a:lnTo>
                  </a:path>
                </a:pathLst>
              </a:custGeom>
              <a:solidFill>
                <a:srgbClr val="19788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46" name="Line 151"/>
              <p:cNvSpPr>
                <a:spLocks noChangeShapeType="1"/>
              </p:cNvSpPr>
              <p:nvPr/>
            </p:nvSpPr>
            <p:spPr bwMode="auto">
              <a:xfrm flipV="1">
                <a:off x="4240" y="2185"/>
                <a:ext cx="84" cy="69"/>
              </a:xfrm>
              <a:prstGeom prst="line">
                <a:avLst/>
              </a:prstGeom>
              <a:noFill/>
              <a:ln w="12700">
                <a:solidFill>
                  <a:srgbClr val="19788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2147" name="Freeform 152"/>
              <p:cNvSpPr>
                <a:spLocks/>
              </p:cNvSpPr>
              <p:nvPr/>
            </p:nvSpPr>
            <p:spPr bwMode="auto">
              <a:xfrm>
                <a:off x="2340" y="1865"/>
                <a:ext cx="239" cy="293"/>
              </a:xfrm>
              <a:custGeom>
                <a:avLst/>
                <a:gdLst>
                  <a:gd name="T0" fmla="*/ 0 w 239"/>
                  <a:gd name="T1" fmla="*/ 0 h 293"/>
                  <a:gd name="T2" fmla="*/ 0 w 239"/>
                  <a:gd name="T3" fmla="*/ 292 h 293"/>
                  <a:gd name="T4" fmla="*/ 238 w 239"/>
                  <a:gd name="T5" fmla="*/ 139 h 293"/>
                  <a:gd name="T6" fmla="*/ 0 w 239"/>
                  <a:gd name="T7" fmla="*/ 0 h 2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93"/>
                  <a:gd name="T14" fmla="*/ 239 w 239"/>
                  <a:gd name="T15" fmla="*/ 293 h 2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93">
                    <a:moveTo>
                      <a:pt x="0" y="0"/>
                    </a:moveTo>
                    <a:lnTo>
                      <a:pt x="0" y="292"/>
                    </a:lnTo>
                    <a:lnTo>
                      <a:pt x="238" y="1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grpSp>
            <p:nvGrpSpPr>
              <p:cNvPr id="2148" name="Group 155"/>
              <p:cNvGrpSpPr>
                <a:grpSpLocks/>
              </p:cNvGrpSpPr>
              <p:nvPr/>
            </p:nvGrpSpPr>
            <p:grpSpPr bwMode="auto">
              <a:xfrm>
                <a:off x="2578" y="1976"/>
                <a:ext cx="71" cy="71"/>
                <a:chOff x="2578" y="1976"/>
                <a:chExt cx="71" cy="71"/>
              </a:xfrm>
            </p:grpSpPr>
            <p:pic>
              <p:nvPicPr>
                <p:cNvPr id="2150" name="Picture 153"/>
                <p:cNvPicPr>
                  <a:picLocks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578" y="1976"/>
                  <a:ext cx="65" cy="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51" name="Freeform 154"/>
                <p:cNvSpPr>
                  <a:spLocks/>
                </p:cNvSpPr>
                <p:nvPr/>
              </p:nvSpPr>
              <p:spPr bwMode="auto">
                <a:xfrm>
                  <a:off x="2578" y="1976"/>
                  <a:ext cx="71" cy="71"/>
                </a:xfrm>
                <a:custGeom>
                  <a:avLst/>
                  <a:gdLst>
                    <a:gd name="T0" fmla="*/ 28 w 71"/>
                    <a:gd name="T1" fmla="*/ 0 h 71"/>
                    <a:gd name="T2" fmla="*/ 56 w 71"/>
                    <a:gd name="T3" fmla="*/ 0 h 71"/>
                    <a:gd name="T4" fmla="*/ 70 w 71"/>
                    <a:gd name="T5" fmla="*/ 28 h 71"/>
                    <a:gd name="T6" fmla="*/ 28 w 71"/>
                    <a:gd name="T7" fmla="*/ 70 h 71"/>
                    <a:gd name="T8" fmla="*/ 0 w 71"/>
                    <a:gd name="T9" fmla="*/ 56 h 71"/>
                    <a:gd name="T10" fmla="*/ 0 w 71"/>
                    <a:gd name="T11" fmla="*/ 28 h 71"/>
                    <a:gd name="T12" fmla="*/ 0 w 71"/>
                    <a:gd name="T13" fmla="*/ 0 h 71"/>
                    <a:gd name="T14" fmla="*/ 28 w 71"/>
                    <a:gd name="T15" fmla="*/ 0 h 7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"/>
                    <a:gd name="T25" fmla="*/ 0 h 71"/>
                    <a:gd name="T26" fmla="*/ 71 w 71"/>
                    <a:gd name="T27" fmla="*/ 71 h 7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" h="71">
                      <a:moveTo>
                        <a:pt x="28" y="0"/>
                      </a:moveTo>
                      <a:lnTo>
                        <a:pt x="56" y="0"/>
                      </a:lnTo>
                      <a:lnTo>
                        <a:pt x="70" y="28"/>
                      </a:lnTo>
                      <a:lnTo>
                        <a:pt x="28" y="70"/>
                      </a:lnTo>
                      <a:lnTo>
                        <a:pt x="0" y="56"/>
                      </a:ln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lnSpc>
                      <a:spcPct val="90000"/>
                    </a:lnSpc>
                  </a:pPr>
                  <a:endParaRPr kumimoji="1" lang="ko-KR" altLang="en-US" b="1">
                    <a:solidFill>
                      <a:srgbClr val="000000"/>
                    </a:solidFill>
                    <a:latin typeface="ZapfDingbats" pitchFamily="82" charset="2"/>
                  </a:endParaRPr>
                </a:p>
              </p:txBody>
            </p:sp>
          </p:grpSp>
          <p:sp>
            <p:nvSpPr>
              <p:cNvPr id="2149" name="Line 156"/>
              <p:cNvSpPr>
                <a:spLocks noChangeShapeType="1"/>
              </p:cNvSpPr>
              <p:nvPr/>
            </p:nvSpPr>
            <p:spPr bwMode="auto">
              <a:xfrm>
                <a:off x="2731" y="1865"/>
                <a:ext cx="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</p:grpSp>
      </p:grpSp>
      <p:sp>
        <p:nvSpPr>
          <p:cNvPr id="2054" name="Rectangle 162"/>
          <p:cNvSpPr>
            <a:spLocks noChangeArrowheads="1"/>
          </p:cNvSpPr>
          <p:nvPr/>
        </p:nvSpPr>
        <p:spPr bwMode="auto">
          <a:xfrm>
            <a:off x="185947" y="3036053"/>
            <a:ext cx="1239828" cy="123982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ko-KR" b="1">
              <a:solidFill>
                <a:srgbClr val="000000"/>
              </a:solidFill>
              <a:latin typeface="ZapfDingbats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8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2060B351-CD18-43DF-AECB-1BB80CD2339F}" type="slidenum">
              <a:rPr lang="en-US" altLang="en-US">
                <a:latin typeface="+mj-lt"/>
              </a:rPr>
              <a:pPr defTabSz="927100">
                <a:defRPr/>
              </a:pPr>
              <a:t>50</a:t>
            </a:fld>
            <a:endParaRPr lang="en-US" altLang="en-US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66800" y="4495800"/>
            <a:ext cx="1524000" cy="990600"/>
            <a:chOff x="672" y="2832"/>
            <a:chExt cx="960" cy="624"/>
          </a:xfrm>
        </p:grpSpPr>
        <p:sp>
          <p:nvSpPr>
            <p:cNvPr id="45079" name="Oval 28"/>
            <p:cNvSpPr>
              <a:spLocks noChangeArrowheads="1"/>
            </p:cNvSpPr>
            <p:nvPr/>
          </p:nvSpPr>
          <p:spPr bwMode="auto">
            <a:xfrm>
              <a:off x="672" y="3264"/>
              <a:ext cx="960" cy="192"/>
            </a:xfrm>
            <a:prstGeom prst="ellipse">
              <a:avLst/>
            </a:prstGeom>
            <a:solidFill>
              <a:srgbClr val="00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5080" name="Oval 27"/>
            <p:cNvSpPr>
              <a:spLocks noChangeArrowheads="1"/>
            </p:cNvSpPr>
            <p:nvPr/>
          </p:nvSpPr>
          <p:spPr bwMode="auto">
            <a:xfrm>
              <a:off x="672" y="2832"/>
              <a:ext cx="960" cy="192"/>
            </a:xfrm>
            <a:prstGeom prst="ellipse">
              <a:avLst/>
            </a:prstGeom>
            <a:solidFill>
              <a:srgbClr val="00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45060" name="Rectangle 9"/>
          <p:cNvSpPr>
            <a:spLocks noChangeArrowheads="1"/>
          </p:cNvSpPr>
          <p:nvPr/>
        </p:nvSpPr>
        <p:spPr bwMode="auto">
          <a:xfrm>
            <a:off x="1308100" y="4152900"/>
            <a:ext cx="13716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F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</a:t>
            </a:r>
          </a:p>
        </p:txBody>
      </p:sp>
      <p:sp>
        <p:nvSpPr>
          <p:cNvPr id="45061" name="Line 10"/>
          <p:cNvSpPr>
            <a:spLocks noChangeShapeType="1"/>
          </p:cNvSpPr>
          <p:nvPr/>
        </p:nvSpPr>
        <p:spPr bwMode="auto">
          <a:xfrm>
            <a:off x="1263650" y="4445000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2133600" y="4171950"/>
            <a:ext cx="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676400" y="4318000"/>
            <a:ext cx="6464300" cy="1168400"/>
            <a:chOff x="1056" y="2720"/>
            <a:chExt cx="4072" cy="736"/>
          </a:xfrm>
        </p:grpSpPr>
        <p:sp>
          <p:nvSpPr>
            <p:cNvPr id="45074" name="Rectangle 13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5075" name="Rectangle 1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1248" y="2832"/>
              <a:ext cx="884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7" name="Line 19"/>
            <p:cNvSpPr>
              <a:spLocks noChangeShapeType="1"/>
            </p:cNvSpPr>
            <p:nvPr/>
          </p:nvSpPr>
          <p:spPr bwMode="auto">
            <a:xfrm flipV="1">
              <a:off x="1248" y="2916"/>
              <a:ext cx="884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8" name="Rectangle 20"/>
            <p:cNvSpPr>
              <a:spLocks noChangeArrowheads="1"/>
            </p:cNvSpPr>
            <p:nvPr/>
          </p:nvSpPr>
          <p:spPr bwMode="auto">
            <a:xfrm>
              <a:off x="2160" y="2720"/>
              <a:ext cx="2968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 has the same value in both on-set rows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 B remains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19200" y="4495800"/>
            <a:ext cx="6705600" cy="1803400"/>
            <a:chOff x="768" y="2832"/>
            <a:chExt cx="4224" cy="1136"/>
          </a:xfrm>
        </p:grpSpPr>
        <p:sp>
          <p:nvSpPr>
            <p:cNvPr id="45069" name="Rectangle 12"/>
            <p:cNvSpPr>
              <a:spLocks noChangeArrowheads="1"/>
            </p:cNvSpPr>
            <p:nvPr/>
          </p:nvSpPr>
          <p:spPr bwMode="auto">
            <a:xfrm>
              <a:off x="768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68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5071" name="Line 16"/>
            <p:cNvSpPr>
              <a:spLocks noChangeShapeType="1"/>
            </p:cNvSpPr>
            <p:nvPr/>
          </p:nvSpPr>
          <p:spPr bwMode="auto">
            <a:xfrm>
              <a:off x="960" y="3024"/>
              <a:ext cx="1180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Line 17"/>
            <p:cNvSpPr>
              <a:spLocks noChangeShapeType="1"/>
            </p:cNvSpPr>
            <p:nvPr/>
          </p:nvSpPr>
          <p:spPr bwMode="auto">
            <a:xfrm>
              <a:off x="960" y="3456"/>
              <a:ext cx="1172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3" name="Rectangle 21"/>
            <p:cNvSpPr>
              <a:spLocks noChangeArrowheads="1"/>
            </p:cNvSpPr>
            <p:nvPr/>
          </p:nvSpPr>
          <p:spPr bwMode="auto">
            <a:xfrm>
              <a:off x="2168" y="3552"/>
              <a:ext cx="2824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has a different value in the two rows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 A is eliminated</a:t>
              </a:r>
            </a:p>
          </p:txBody>
        </p:sp>
      </p:grpSp>
      <p:sp>
        <p:nvSpPr>
          <p:cNvPr id="45065" name="Rectangle 22"/>
          <p:cNvSpPr>
            <a:spLocks noChangeArrowheads="1"/>
          </p:cNvSpPr>
          <p:nvPr/>
        </p:nvSpPr>
        <p:spPr bwMode="auto">
          <a:xfrm>
            <a:off x="2743200" y="3657600"/>
            <a:ext cx="34163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A’B’+AB’ = (A’+A)B’ = B’</a:t>
            </a:r>
          </a:p>
        </p:txBody>
      </p:sp>
      <p:sp>
        <p:nvSpPr>
          <p:cNvPr id="4506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The uniting theorem</a:t>
            </a:r>
          </a:p>
        </p:txBody>
      </p:sp>
      <p:sp>
        <p:nvSpPr>
          <p:cNvPr id="77848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Key tool to simplification: A (B’ + B) = A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Essence of simplification of two-level logic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find two element subsets of the ON-set where only one variable changes its value – this single varying variable can be eliminated and a single product term used to represent both elements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469900" y="3644900"/>
            <a:ext cx="7466013" cy="28940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B681F95-DF5C-41E4-B739-F3BD45153F24}" type="slidenum">
              <a:rPr lang="en-US" altLang="en-US">
                <a:latin typeface="+mj-lt"/>
              </a:rPr>
              <a:pPr defTabSz="927100">
                <a:defRPr/>
              </a:pPr>
              <a:t>51</a:t>
            </a:fld>
            <a:endParaRPr lang="en-US" altLang="en-US"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3100" y="3305175"/>
            <a:ext cx="2705100" cy="787400"/>
            <a:chOff x="424" y="1872"/>
            <a:chExt cx="1704" cy="496"/>
          </a:xfrm>
        </p:grpSpPr>
        <p:grpSp>
          <p:nvGrpSpPr>
            <p:cNvPr id="46220" name="Group 3"/>
            <p:cNvGrpSpPr>
              <a:grpSpLocks/>
            </p:cNvGrpSpPr>
            <p:nvPr/>
          </p:nvGrpSpPr>
          <p:grpSpPr bwMode="auto">
            <a:xfrm>
              <a:off x="1248" y="2064"/>
              <a:ext cx="624" cy="96"/>
              <a:chOff x="1248" y="2064"/>
              <a:chExt cx="624" cy="96"/>
            </a:xfrm>
          </p:grpSpPr>
          <p:sp>
            <p:nvSpPr>
              <p:cNvPr id="46225" name="Line 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226" name="Oval 5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6227" name="Oval 6"/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46221" name="Rectangle 7"/>
            <p:cNvSpPr>
              <a:spLocks noChangeArrowheads="1"/>
            </p:cNvSpPr>
            <p:nvPr/>
          </p:nvSpPr>
          <p:spPr bwMode="auto">
            <a:xfrm>
              <a:off x="424" y="1992"/>
              <a:ext cx="7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1-cube</a:t>
              </a:r>
            </a:p>
          </p:txBody>
        </p:sp>
        <p:sp>
          <p:nvSpPr>
            <p:cNvPr id="46222" name="Rectangle 8"/>
            <p:cNvSpPr>
              <a:spLocks noChangeArrowheads="1"/>
            </p:cNvSpPr>
            <p:nvPr/>
          </p:nvSpPr>
          <p:spPr bwMode="auto">
            <a:xfrm>
              <a:off x="1488" y="216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46223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6224" name="Rectangle 10"/>
            <p:cNvSpPr>
              <a:spLocks noChangeArrowheads="1"/>
            </p:cNvSpPr>
            <p:nvPr/>
          </p:nvSpPr>
          <p:spPr bwMode="auto">
            <a:xfrm>
              <a:off x="1776" y="1872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</p:grpSp>
      <p:sp>
        <p:nvSpPr>
          <p:cNvPr id="4608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Boolean cubes</a:t>
            </a:r>
          </a:p>
        </p:txBody>
      </p:sp>
      <p:sp>
        <p:nvSpPr>
          <p:cNvPr id="4608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Visual technique for indentifying when the uniting theorem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can be applied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n input variables = n-dimensional "cube"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622800" y="3000375"/>
            <a:ext cx="2933700" cy="1371600"/>
            <a:chOff x="2912" y="1680"/>
            <a:chExt cx="1848" cy="864"/>
          </a:xfrm>
        </p:grpSpPr>
        <p:sp>
          <p:nvSpPr>
            <p:cNvPr id="46201" name="Rectangle 14"/>
            <p:cNvSpPr>
              <a:spLocks noChangeArrowheads="1"/>
            </p:cNvSpPr>
            <p:nvPr/>
          </p:nvSpPr>
          <p:spPr bwMode="auto">
            <a:xfrm>
              <a:off x="4032" y="1976"/>
              <a:ext cx="7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2-cube</a:t>
              </a:r>
            </a:p>
          </p:txBody>
        </p:sp>
        <p:sp>
          <p:nvSpPr>
            <p:cNvPr id="46202" name="Rectangle 15"/>
            <p:cNvSpPr>
              <a:spLocks noChangeArrowheads="1"/>
            </p:cNvSpPr>
            <p:nvPr/>
          </p:nvSpPr>
          <p:spPr bwMode="auto">
            <a:xfrm>
              <a:off x="3360" y="233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46203" name="Rectangle 16"/>
            <p:cNvSpPr>
              <a:spLocks noChangeArrowheads="1"/>
            </p:cNvSpPr>
            <p:nvPr/>
          </p:nvSpPr>
          <p:spPr bwMode="auto">
            <a:xfrm>
              <a:off x="3040" y="195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  <p:sp>
          <p:nvSpPr>
            <p:cNvPr id="46204" name="Rectangle 17"/>
            <p:cNvSpPr>
              <a:spLocks noChangeArrowheads="1"/>
            </p:cNvSpPr>
            <p:nvPr/>
          </p:nvSpPr>
          <p:spPr bwMode="auto">
            <a:xfrm>
              <a:off x="3792" y="1680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</a:p>
          </p:txBody>
        </p:sp>
        <p:sp>
          <p:nvSpPr>
            <p:cNvPr id="46205" name="Rectangle 18"/>
            <p:cNvSpPr>
              <a:spLocks noChangeArrowheads="1"/>
            </p:cNvSpPr>
            <p:nvPr/>
          </p:nvSpPr>
          <p:spPr bwMode="auto">
            <a:xfrm>
              <a:off x="2912" y="2232"/>
              <a:ext cx="49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</a:p>
          </p:txBody>
        </p:sp>
        <p:sp>
          <p:nvSpPr>
            <p:cNvPr id="46206" name="Rectangle 19"/>
            <p:cNvSpPr>
              <a:spLocks noChangeArrowheads="1"/>
            </p:cNvSpPr>
            <p:nvPr/>
          </p:nvSpPr>
          <p:spPr bwMode="auto">
            <a:xfrm>
              <a:off x="2912" y="1712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</a:p>
          </p:txBody>
        </p:sp>
        <p:sp>
          <p:nvSpPr>
            <p:cNvPr id="46207" name="Rectangle 20"/>
            <p:cNvSpPr>
              <a:spLocks noChangeArrowheads="1"/>
            </p:cNvSpPr>
            <p:nvPr/>
          </p:nvSpPr>
          <p:spPr bwMode="auto">
            <a:xfrm>
              <a:off x="3792" y="2208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</a:p>
          </p:txBody>
        </p:sp>
        <p:grpSp>
          <p:nvGrpSpPr>
            <p:cNvPr id="46208" name="Group 21"/>
            <p:cNvGrpSpPr>
              <a:grpSpLocks/>
            </p:cNvGrpSpPr>
            <p:nvPr/>
          </p:nvGrpSpPr>
          <p:grpSpPr bwMode="auto">
            <a:xfrm>
              <a:off x="3120" y="1728"/>
              <a:ext cx="624" cy="624"/>
              <a:chOff x="2112" y="1584"/>
              <a:chExt cx="624" cy="624"/>
            </a:xfrm>
          </p:grpSpPr>
          <p:grpSp>
            <p:nvGrpSpPr>
              <p:cNvPr id="46209" name="Group 22"/>
              <p:cNvGrpSpPr>
                <a:grpSpLocks/>
              </p:cNvGrpSpPr>
              <p:nvPr/>
            </p:nvGrpSpPr>
            <p:grpSpPr bwMode="auto">
              <a:xfrm>
                <a:off x="2112" y="2112"/>
                <a:ext cx="624" cy="96"/>
                <a:chOff x="2112" y="2112"/>
                <a:chExt cx="624" cy="96"/>
              </a:xfrm>
            </p:grpSpPr>
            <p:sp>
              <p:nvSpPr>
                <p:cNvPr id="4621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216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218" name="Oval 24"/>
                <p:cNvSpPr>
                  <a:spLocks noChangeArrowheads="1"/>
                </p:cNvSpPr>
                <p:nvPr/>
              </p:nvSpPr>
              <p:spPr bwMode="auto">
                <a:xfrm>
                  <a:off x="2112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6219" name="Oval 25"/>
                <p:cNvSpPr>
                  <a:spLocks noChangeArrowheads="1"/>
                </p:cNvSpPr>
                <p:nvPr/>
              </p:nvSpPr>
              <p:spPr bwMode="auto">
                <a:xfrm>
                  <a:off x="2640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grpSp>
            <p:nvGrpSpPr>
              <p:cNvPr id="46210" name="Group 26"/>
              <p:cNvGrpSpPr>
                <a:grpSpLocks/>
              </p:cNvGrpSpPr>
              <p:nvPr/>
            </p:nvGrpSpPr>
            <p:grpSpPr bwMode="auto">
              <a:xfrm rot="-5400000">
                <a:off x="1848" y="1848"/>
                <a:ext cx="624" cy="96"/>
                <a:chOff x="2208" y="2208"/>
                <a:chExt cx="624" cy="96"/>
              </a:xfrm>
            </p:grpSpPr>
            <p:sp>
              <p:nvSpPr>
                <p:cNvPr id="4621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215" name="Oval 28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6216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46211" name="Oval 30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6212" name="Line 31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213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47700" y="4524375"/>
            <a:ext cx="3403600" cy="1781175"/>
            <a:chOff x="408" y="2640"/>
            <a:chExt cx="2144" cy="1122"/>
          </a:xfrm>
        </p:grpSpPr>
        <p:sp>
          <p:nvSpPr>
            <p:cNvPr id="46165" name="Rectangle 34"/>
            <p:cNvSpPr>
              <a:spLocks noChangeArrowheads="1"/>
            </p:cNvSpPr>
            <p:nvPr/>
          </p:nvSpPr>
          <p:spPr bwMode="auto">
            <a:xfrm>
              <a:off x="408" y="3168"/>
              <a:ext cx="7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3-cube</a:t>
              </a:r>
            </a:p>
          </p:txBody>
        </p:sp>
        <p:sp>
          <p:nvSpPr>
            <p:cNvPr id="46166" name="Rectangle 35"/>
            <p:cNvSpPr>
              <a:spLocks noChangeArrowheads="1"/>
            </p:cNvSpPr>
            <p:nvPr/>
          </p:nvSpPr>
          <p:spPr bwMode="auto">
            <a:xfrm>
              <a:off x="1398" y="355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46167" name="Rectangle 36"/>
            <p:cNvSpPr>
              <a:spLocks noChangeArrowheads="1"/>
            </p:cNvSpPr>
            <p:nvPr/>
          </p:nvSpPr>
          <p:spPr bwMode="auto">
            <a:xfrm>
              <a:off x="1078" y="320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  <p:sp>
          <p:nvSpPr>
            <p:cNvPr id="46168" name="Rectangle 37"/>
            <p:cNvSpPr>
              <a:spLocks noChangeArrowheads="1"/>
            </p:cNvSpPr>
            <p:nvPr/>
          </p:nvSpPr>
          <p:spPr bwMode="auto">
            <a:xfrm>
              <a:off x="1248" y="3264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46169" name="Rectangle 38"/>
            <p:cNvSpPr>
              <a:spLocks noChangeArrowheads="1"/>
            </p:cNvSpPr>
            <p:nvPr/>
          </p:nvSpPr>
          <p:spPr bwMode="auto">
            <a:xfrm>
              <a:off x="912" y="352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46170" name="Rectangle 39"/>
            <p:cNvSpPr>
              <a:spLocks noChangeArrowheads="1"/>
            </p:cNvSpPr>
            <p:nvPr/>
          </p:nvSpPr>
          <p:spPr bwMode="auto">
            <a:xfrm>
              <a:off x="2040" y="264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46171" name="Rectangle 40"/>
            <p:cNvSpPr>
              <a:spLocks noChangeArrowheads="1"/>
            </p:cNvSpPr>
            <p:nvPr/>
          </p:nvSpPr>
          <p:spPr bwMode="auto">
            <a:xfrm>
              <a:off x="2044" y="3258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grpSp>
          <p:nvGrpSpPr>
            <p:cNvPr id="46172" name="Group 41"/>
            <p:cNvGrpSpPr>
              <a:grpSpLocks/>
            </p:cNvGrpSpPr>
            <p:nvPr/>
          </p:nvGrpSpPr>
          <p:grpSpPr bwMode="auto">
            <a:xfrm>
              <a:off x="1164" y="2730"/>
              <a:ext cx="864" cy="864"/>
              <a:chOff x="1968" y="1872"/>
              <a:chExt cx="864" cy="864"/>
            </a:xfrm>
          </p:grpSpPr>
          <p:sp>
            <p:nvSpPr>
              <p:cNvPr id="46173" name="Line 42"/>
              <p:cNvSpPr>
                <a:spLocks noChangeShapeType="1"/>
              </p:cNvSpPr>
              <p:nvPr/>
            </p:nvSpPr>
            <p:spPr bwMode="auto">
              <a:xfrm flipV="1">
                <a:off x="2544" y="244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74" name="Line 43"/>
              <p:cNvSpPr>
                <a:spLocks noChangeShapeType="1"/>
              </p:cNvSpPr>
              <p:nvPr/>
            </p:nvSpPr>
            <p:spPr bwMode="auto">
              <a:xfrm flipV="1">
                <a:off x="2016" y="2483"/>
                <a:ext cx="20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75" name="Line 44"/>
              <p:cNvSpPr>
                <a:spLocks noChangeShapeType="1"/>
              </p:cNvSpPr>
              <p:nvPr/>
            </p:nvSpPr>
            <p:spPr bwMode="auto">
              <a:xfrm flipV="1">
                <a:off x="2016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76" name="Line 45"/>
              <p:cNvSpPr>
                <a:spLocks noChangeShapeType="1"/>
              </p:cNvSpPr>
              <p:nvPr/>
            </p:nvSpPr>
            <p:spPr bwMode="auto">
              <a:xfrm flipV="1">
                <a:off x="2544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6177" name="Group 46"/>
              <p:cNvGrpSpPr>
                <a:grpSpLocks/>
              </p:cNvGrpSpPr>
              <p:nvPr/>
            </p:nvGrpSpPr>
            <p:grpSpPr bwMode="auto">
              <a:xfrm>
                <a:off x="1968" y="2112"/>
                <a:ext cx="624" cy="624"/>
                <a:chOff x="2112" y="1584"/>
                <a:chExt cx="624" cy="624"/>
              </a:xfrm>
            </p:grpSpPr>
            <p:grpSp>
              <p:nvGrpSpPr>
                <p:cNvPr id="46190" name="Group 47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619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9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20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6191" name="Group 51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6195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9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9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46192" name="Oval 55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6193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94" name="Line 57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178" name="Group 58"/>
              <p:cNvGrpSpPr>
                <a:grpSpLocks/>
              </p:cNvGrpSpPr>
              <p:nvPr/>
            </p:nvGrpSpPr>
            <p:grpSpPr bwMode="auto">
              <a:xfrm>
                <a:off x="2208" y="1872"/>
                <a:ext cx="624" cy="624"/>
                <a:chOff x="2112" y="1584"/>
                <a:chExt cx="624" cy="624"/>
              </a:xfrm>
            </p:grpSpPr>
            <p:grpSp>
              <p:nvGrpSpPr>
                <p:cNvPr id="46179" name="Group 59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6187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8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89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6180" name="Group 63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618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8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8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46181" name="Oval 67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6182" name="Line 68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83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810000" y="4524375"/>
            <a:ext cx="5308600" cy="2057400"/>
            <a:chOff x="2400" y="2640"/>
            <a:chExt cx="3344" cy="1296"/>
          </a:xfrm>
        </p:grpSpPr>
        <p:sp>
          <p:nvSpPr>
            <p:cNvPr id="46089" name="Rectangle 71"/>
            <p:cNvSpPr>
              <a:spLocks noChangeArrowheads="1"/>
            </p:cNvSpPr>
            <p:nvPr/>
          </p:nvSpPr>
          <p:spPr bwMode="auto">
            <a:xfrm>
              <a:off x="5016" y="3112"/>
              <a:ext cx="7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4-cube</a:t>
              </a:r>
            </a:p>
          </p:txBody>
        </p:sp>
        <p:sp>
          <p:nvSpPr>
            <p:cNvPr id="46090" name="Rectangle 72"/>
            <p:cNvSpPr>
              <a:spLocks noChangeArrowheads="1"/>
            </p:cNvSpPr>
            <p:nvPr/>
          </p:nvSpPr>
          <p:spPr bwMode="auto">
            <a:xfrm>
              <a:off x="3088" y="3536"/>
              <a:ext cx="40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W</a:t>
              </a:r>
            </a:p>
          </p:txBody>
        </p:sp>
        <p:sp>
          <p:nvSpPr>
            <p:cNvPr id="46091" name="Rectangle 73"/>
            <p:cNvSpPr>
              <a:spLocks noChangeArrowheads="1"/>
            </p:cNvSpPr>
            <p:nvPr/>
          </p:nvSpPr>
          <p:spPr bwMode="auto">
            <a:xfrm>
              <a:off x="2976" y="3728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46092" name="Rectangle 74"/>
            <p:cNvSpPr>
              <a:spLocks noChangeArrowheads="1"/>
            </p:cNvSpPr>
            <p:nvPr/>
          </p:nvSpPr>
          <p:spPr bwMode="auto">
            <a:xfrm>
              <a:off x="2640" y="334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  <p:sp>
          <p:nvSpPr>
            <p:cNvPr id="46093" name="Rectangle 75"/>
            <p:cNvSpPr>
              <a:spLocks noChangeArrowheads="1"/>
            </p:cNvSpPr>
            <p:nvPr/>
          </p:nvSpPr>
          <p:spPr bwMode="auto">
            <a:xfrm>
              <a:off x="2816" y="3440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46094" name="Rectangle 76"/>
            <p:cNvSpPr>
              <a:spLocks noChangeArrowheads="1"/>
            </p:cNvSpPr>
            <p:nvPr/>
          </p:nvSpPr>
          <p:spPr bwMode="auto">
            <a:xfrm>
              <a:off x="2400" y="3728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0000</a:t>
              </a:r>
            </a:p>
          </p:txBody>
        </p:sp>
        <p:sp>
          <p:nvSpPr>
            <p:cNvPr id="46095" name="Rectangle 77"/>
            <p:cNvSpPr>
              <a:spLocks noChangeArrowheads="1"/>
            </p:cNvSpPr>
            <p:nvPr/>
          </p:nvSpPr>
          <p:spPr bwMode="auto">
            <a:xfrm>
              <a:off x="4800" y="264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1111</a:t>
              </a:r>
            </a:p>
          </p:txBody>
        </p:sp>
        <p:sp>
          <p:nvSpPr>
            <p:cNvPr id="46096" name="Rectangle 78"/>
            <p:cNvSpPr>
              <a:spLocks noChangeArrowheads="1"/>
            </p:cNvSpPr>
            <p:nvPr/>
          </p:nvSpPr>
          <p:spPr bwMode="auto">
            <a:xfrm>
              <a:off x="3728" y="3616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1000</a:t>
              </a:r>
            </a:p>
          </p:txBody>
        </p:sp>
        <p:sp>
          <p:nvSpPr>
            <p:cNvPr id="46097" name="Rectangle 79"/>
            <p:cNvSpPr>
              <a:spLocks noChangeArrowheads="1"/>
            </p:cNvSpPr>
            <p:nvPr/>
          </p:nvSpPr>
          <p:spPr bwMode="auto">
            <a:xfrm>
              <a:off x="3568" y="2736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0111</a:t>
              </a:r>
            </a:p>
          </p:txBody>
        </p:sp>
        <p:grpSp>
          <p:nvGrpSpPr>
            <p:cNvPr id="46098" name="Group 80"/>
            <p:cNvGrpSpPr>
              <a:grpSpLocks/>
            </p:cNvGrpSpPr>
            <p:nvPr/>
          </p:nvGrpSpPr>
          <p:grpSpPr bwMode="auto">
            <a:xfrm>
              <a:off x="2720" y="2768"/>
              <a:ext cx="2064" cy="1008"/>
              <a:chOff x="2736" y="3216"/>
              <a:chExt cx="2064" cy="1008"/>
            </a:xfrm>
          </p:grpSpPr>
          <p:sp>
            <p:nvSpPr>
              <p:cNvPr id="46099" name="Line 81"/>
              <p:cNvSpPr>
                <a:spLocks noChangeShapeType="1"/>
              </p:cNvSpPr>
              <p:nvPr/>
            </p:nvSpPr>
            <p:spPr bwMode="auto">
              <a:xfrm flipV="1">
                <a:off x="3312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0" name="Line 82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1" name="Line 83"/>
              <p:cNvSpPr>
                <a:spLocks noChangeShapeType="1"/>
              </p:cNvSpPr>
              <p:nvPr/>
            </p:nvSpPr>
            <p:spPr bwMode="auto">
              <a:xfrm flipH="1">
                <a:off x="3024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2" name="Line 84"/>
              <p:cNvSpPr>
                <a:spLocks noChangeShapeType="1"/>
              </p:cNvSpPr>
              <p:nvPr/>
            </p:nvSpPr>
            <p:spPr bwMode="auto">
              <a:xfrm flipH="1">
                <a:off x="2784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3" name="Line 85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4" name="Line 86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5" name="Line 87"/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6" name="Line 88"/>
              <p:cNvSpPr>
                <a:spLocks noChangeShapeType="1"/>
              </p:cNvSpPr>
              <p:nvPr/>
            </p:nvSpPr>
            <p:spPr bwMode="auto">
              <a:xfrm flipH="1">
                <a:off x="2784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6107" name="Group 89"/>
              <p:cNvGrpSpPr>
                <a:grpSpLocks/>
              </p:cNvGrpSpPr>
              <p:nvPr/>
            </p:nvGrpSpPr>
            <p:grpSpPr bwMode="auto">
              <a:xfrm>
                <a:off x="2736" y="3360"/>
                <a:ext cx="864" cy="864"/>
                <a:chOff x="1968" y="1872"/>
                <a:chExt cx="864" cy="864"/>
              </a:xfrm>
            </p:grpSpPr>
            <p:sp>
              <p:nvSpPr>
                <p:cNvPr id="46137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38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39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40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6141" name="Group 94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615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6162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63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64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grpSp>
                <p:nvGrpSpPr>
                  <p:cNvPr id="46155" name="Group 9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6159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60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61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sp>
                <p:nvSpPr>
                  <p:cNvPr id="46156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5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5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142" name="Group 106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614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6151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52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53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grpSp>
                <p:nvGrpSpPr>
                  <p:cNvPr id="46144" name="Group 11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6148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49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50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sp>
                <p:nvSpPr>
                  <p:cNvPr id="4614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4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4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6108" name="Group 118"/>
              <p:cNvGrpSpPr>
                <a:grpSpLocks/>
              </p:cNvGrpSpPr>
              <p:nvPr/>
            </p:nvGrpSpPr>
            <p:grpSpPr bwMode="auto">
              <a:xfrm>
                <a:off x="3936" y="3216"/>
                <a:ext cx="864" cy="864"/>
                <a:chOff x="1968" y="1872"/>
                <a:chExt cx="864" cy="864"/>
              </a:xfrm>
            </p:grpSpPr>
            <p:sp>
              <p:nvSpPr>
                <p:cNvPr id="4610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1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1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11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6113" name="Group 123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6126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6134" name="Line 1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5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36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grpSp>
                <p:nvGrpSpPr>
                  <p:cNvPr id="46127" name="Group 12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6131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2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33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sp>
                <p:nvSpPr>
                  <p:cNvPr id="4612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29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30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114" name="Group 135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6115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6123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4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25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grpSp>
                <p:nvGrpSpPr>
                  <p:cNvPr id="46116" name="Group 140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6120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1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46122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>
                        <a:ea typeface="굴림" pitchFamily="50" charset="-127"/>
                      </a:endParaRPr>
                    </a:p>
                  </p:txBody>
                </p:sp>
              </p:grpSp>
              <p:sp>
                <p:nvSpPr>
                  <p:cNvPr id="46117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6118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119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2290E17-F6A0-434D-991C-E1CDB8D63047}" type="slidenum">
              <a:rPr lang="en-US" altLang="en-US">
                <a:latin typeface="+mj-lt"/>
              </a:rPr>
              <a:pPr defTabSz="927100">
                <a:defRPr/>
              </a:pPr>
              <a:t>52</a:t>
            </a:fld>
            <a:endParaRPr lang="en-US" altLang="en-US">
              <a:latin typeface="+mj-lt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028700" y="3081338"/>
            <a:ext cx="13716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F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984250" y="3373438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1854200" y="3100388"/>
            <a:ext cx="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730500" y="5646738"/>
            <a:ext cx="22733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0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ON-set = solid nodes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OFF-set = empty nodes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DC-set =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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'd nodes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73400" y="2789238"/>
            <a:ext cx="5689600" cy="2832100"/>
            <a:chOff x="1936" y="1624"/>
            <a:chExt cx="3584" cy="1784"/>
          </a:xfrm>
        </p:grpSpPr>
        <p:sp>
          <p:nvSpPr>
            <p:cNvPr id="47131" name="Oval 7"/>
            <p:cNvSpPr>
              <a:spLocks noChangeArrowheads="1"/>
            </p:cNvSpPr>
            <p:nvPr/>
          </p:nvSpPr>
          <p:spPr bwMode="auto">
            <a:xfrm>
              <a:off x="1936" y="2448"/>
              <a:ext cx="816" cy="200"/>
            </a:xfrm>
            <a:prstGeom prst="ellipse">
              <a:avLst/>
            </a:prstGeom>
            <a:solidFill>
              <a:srgbClr val="00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32" name="Rectangle 8"/>
            <p:cNvSpPr>
              <a:spLocks noChangeArrowheads="1"/>
            </p:cNvSpPr>
            <p:nvPr/>
          </p:nvSpPr>
          <p:spPr bwMode="auto">
            <a:xfrm>
              <a:off x="3480" y="1624"/>
              <a:ext cx="1992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two faces of size 0 (nodes)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combine into a face of size 1(line)</a:t>
              </a:r>
            </a:p>
          </p:txBody>
        </p:sp>
        <p:sp>
          <p:nvSpPr>
            <p:cNvPr id="47133" name="Rectangle 9"/>
            <p:cNvSpPr>
              <a:spLocks noChangeArrowheads="1"/>
            </p:cNvSpPr>
            <p:nvPr/>
          </p:nvSpPr>
          <p:spPr bwMode="auto">
            <a:xfrm>
              <a:off x="3504" y="3024"/>
              <a:ext cx="2016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varies within face, B does not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this face represents the literal B'</a:t>
              </a:r>
            </a:p>
          </p:txBody>
        </p:sp>
        <p:sp>
          <p:nvSpPr>
            <p:cNvPr id="47134" name="Line 10"/>
            <p:cNvSpPr>
              <a:spLocks noChangeShapeType="1"/>
            </p:cNvSpPr>
            <p:nvPr/>
          </p:nvSpPr>
          <p:spPr bwMode="auto">
            <a:xfrm flipH="1">
              <a:off x="2764" y="1740"/>
              <a:ext cx="696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5" name="Line 11"/>
            <p:cNvSpPr>
              <a:spLocks noChangeShapeType="1"/>
            </p:cNvSpPr>
            <p:nvPr/>
          </p:nvSpPr>
          <p:spPr bwMode="auto">
            <a:xfrm flipH="1" flipV="1">
              <a:off x="2748" y="2628"/>
              <a:ext cx="74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Mapping truth tables onto Boolean cubes</a:t>
            </a:r>
          </a:p>
        </p:txBody>
      </p:sp>
      <p:sp>
        <p:nvSpPr>
          <p:cNvPr id="4711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Uniting theorem combines two "faces" of a cube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into a larger "face"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Example:</a:t>
            </a:r>
          </a:p>
        </p:txBody>
      </p:sp>
      <p:grpSp>
        <p:nvGrpSpPr>
          <p:cNvPr id="47114" name="Group 14"/>
          <p:cNvGrpSpPr>
            <a:grpSpLocks/>
          </p:cNvGrpSpPr>
          <p:nvPr/>
        </p:nvGrpSpPr>
        <p:grpSpPr bwMode="auto">
          <a:xfrm>
            <a:off x="2895600" y="3259138"/>
            <a:ext cx="2082800" cy="1371600"/>
            <a:chOff x="4160" y="3264"/>
            <a:chExt cx="1312" cy="864"/>
          </a:xfrm>
        </p:grpSpPr>
        <p:sp>
          <p:nvSpPr>
            <p:cNvPr id="47116" name="Rectangle 15"/>
            <p:cNvSpPr>
              <a:spLocks noChangeArrowheads="1"/>
            </p:cNvSpPr>
            <p:nvPr/>
          </p:nvSpPr>
          <p:spPr bwMode="auto">
            <a:xfrm>
              <a:off x="4608" y="392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47117" name="Rectangle 16"/>
            <p:cNvSpPr>
              <a:spLocks noChangeArrowheads="1"/>
            </p:cNvSpPr>
            <p:nvPr/>
          </p:nvSpPr>
          <p:spPr bwMode="auto">
            <a:xfrm>
              <a:off x="4288" y="353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47118" name="Rectangle 17"/>
            <p:cNvSpPr>
              <a:spLocks noChangeArrowheads="1"/>
            </p:cNvSpPr>
            <p:nvPr/>
          </p:nvSpPr>
          <p:spPr bwMode="auto">
            <a:xfrm>
              <a:off x="5040" y="3264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</a:p>
          </p:txBody>
        </p:sp>
        <p:sp>
          <p:nvSpPr>
            <p:cNvPr id="47119" name="Rectangle 18"/>
            <p:cNvSpPr>
              <a:spLocks noChangeArrowheads="1"/>
            </p:cNvSpPr>
            <p:nvPr/>
          </p:nvSpPr>
          <p:spPr bwMode="auto">
            <a:xfrm>
              <a:off x="4160" y="3816"/>
              <a:ext cx="49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</a:p>
          </p:txBody>
        </p:sp>
        <p:sp>
          <p:nvSpPr>
            <p:cNvPr id="47120" name="Rectangle 19"/>
            <p:cNvSpPr>
              <a:spLocks noChangeArrowheads="1"/>
            </p:cNvSpPr>
            <p:nvPr/>
          </p:nvSpPr>
          <p:spPr bwMode="auto">
            <a:xfrm>
              <a:off x="4160" y="3296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</a:p>
          </p:txBody>
        </p:sp>
        <p:sp>
          <p:nvSpPr>
            <p:cNvPr id="47121" name="Rectangle 20"/>
            <p:cNvSpPr>
              <a:spLocks noChangeArrowheads="1"/>
            </p:cNvSpPr>
            <p:nvPr/>
          </p:nvSpPr>
          <p:spPr bwMode="auto">
            <a:xfrm>
              <a:off x="5040" y="3792"/>
              <a:ext cx="4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4464" y="388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Oval 22"/>
            <p:cNvSpPr>
              <a:spLocks noChangeArrowheads="1"/>
            </p:cNvSpPr>
            <p:nvPr/>
          </p:nvSpPr>
          <p:spPr bwMode="auto">
            <a:xfrm>
              <a:off x="4368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24" name="Oval 23"/>
            <p:cNvSpPr>
              <a:spLocks noChangeArrowheads="1"/>
            </p:cNvSpPr>
            <p:nvPr/>
          </p:nvSpPr>
          <p:spPr bwMode="auto">
            <a:xfrm>
              <a:off x="4896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 rot="16200000" flipV="1">
              <a:off x="4200" y="36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Oval 25"/>
            <p:cNvSpPr>
              <a:spLocks noChangeArrowheads="1"/>
            </p:cNvSpPr>
            <p:nvPr/>
          </p:nvSpPr>
          <p:spPr bwMode="auto">
            <a:xfrm rot="-5400000">
              <a:off x="4367" y="383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27" name="Oval 26"/>
            <p:cNvSpPr>
              <a:spLocks noChangeArrowheads="1"/>
            </p:cNvSpPr>
            <p:nvPr/>
          </p:nvSpPr>
          <p:spPr bwMode="auto">
            <a:xfrm rot="-5400000">
              <a:off x="4367" y="331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28" name="Oval 27"/>
            <p:cNvSpPr>
              <a:spLocks noChangeArrowheads="1"/>
            </p:cNvSpPr>
            <p:nvPr/>
          </p:nvSpPr>
          <p:spPr bwMode="auto">
            <a:xfrm>
              <a:off x="4896" y="331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29" name="Line 28"/>
            <p:cNvSpPr>
              <a:spLocks noChangeShapeType="1"/>
            </p:cNvSpPr>
            <p:nvPr/>
          </p:nvSpPr>
          <p:spPr bwMode="auto">
            <a:xfrm>
              <a:off x="4464" y="33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0" name="Line 29"/>
            <p:cNvSpPr>
              <a:spLocks noChangeShapeType="1"/>
            </p:cNvSpPr>
            <p:nvPr/>
          </p:nvSpPr>
          <p:spPr bwMode="auto">
            <a:xfrm>
              <a:off x="4944" y="34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5" name="Rectangle 30"/>
          <p:cNvSpPr>
            <a:spLocks noChangeArrowheads="1"/>
          </p:cNvSpPr>
          <p:nvPr/>
        </p:nvSpPr>
        <p:spPr bwMode="auto">
          <a:xfrm>
            <a:off x="3657600" y="2928938"/>
            <a:ext cx="685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81C7B04-7335-4A30-B1EE-18E8EEAB553E}" type="slidenum">
              <a:rPr lang="en-US" altLang="en-US">
                <a:latin typeface="+mj-lt"/>
              </a:rPr>
              <a:pPr defTabSz="927100">
                <a:defRPr/>
              </a:pPr>
              <a:t>53</a:t>
            </a:fld>
            <a:endParaRPr lang="en-US" altLang="en-US">
              <a:latin typeface="+mj-lt"/>
            </a:endParaRPr>
          </a:p>
        </p:txBody>
      </p:sp>
      <p:sp>
        <p:nvSpPr>
          <p:cNvPr id="48131" name="Oval 2"/>
          <p:cNvSpPr>
            <a:spLocks noChangeArrowheads="1"/>
          </p:cNvSpPr>
          <p:nvPr/>
        </p:nvSpPr>
        <p:spPr bwMode="auto">
          <a:xfrm>
            <a:off x="6138863" y="2605088"/>
            <a:ext cx="381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920750" y="2692400"/>
            <a:ext cx="2514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2489200" y="2457450"/>
            <a:ext cx="0" cy="243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939800" y="2425700"/>
            <a:ext cx="25400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Cin	Cout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1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624513" y="1990725"/>
            <a:ext cx="1625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(A'+A)BCin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7053263" y="2376488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AB(Cin'+Cin)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7129463" y="3900488"/>
            <a:ext cx="1625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A(B+B')Cin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5300663" y="5957888"/>
            <a:ext cx="2870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Cout = BCin+AB+ACin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5529263" y="2147888"/>
            <a:ext cx="76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 flipV="1">
            <a:off x="6411913" y="3881438"/>
            <a:ext cx="698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4767263" y="4586288"/>
            <a:ext cx="40005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the on-set is completely covered by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the combination (OR) of the subcubes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of lower dimensionality - note that “111”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is covered three times</a:t>
            </a:r>
          </a:p>
        </p:txBody>
      </p:sp>
      <p:sp>
        <p:nvSpPr>
          <p:cNvPr id="48142" name="Rectangle 13"/>
          <p:cNvSpPr>
            <a:spLocks noGrp="1" noChangeArrowheads="1"/>
          </p:cNvSpPr>
          <p:nvPr>
            <p:ph type="title"/>
          </p:nvPr>
        </p:nvSpPr>
        <p:spPr>
          <a:xfrm>
            <a:off x="459548" y="579161"/>
            <a:ext cx="8343900" cy="11557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Three variable example</a:t>
            </a:r>
          </a:p>
        </p:txBody>
      </p:sp>
      <p:sp>
        <p:nvSpPr>
          <p:cNvPr id="48143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Binary full-adder carry-out logic</a:t>
            </a:r>
          </a:p>
        </p:txBody>
      </p:sp>
      <p:grpSp>
        <p:nvGrpSpPr>
          <p:cNvPr id="48144" name="Group 15"/>
          <p:cNvGrpSpPr>
            <a:grpSpLocks/>
          </p:cNvGrpSpPr>
          <p:nvPr/>
        </p:nvGrpSpPr>
        <p:grpSpPr bwMode="auto">
          <a:xfrm>
            <a:off x="4614863" y="2605088"/>
            <a:ext cx="2603500" cy="1781175"/>
            <a:chOff x="884" y="3030"/>
            <a:chExt cx="1640" cy="1122"/>
          </a:xfrm>
        </p:grpSpPr>
        <p:sp>
          <p:nvSpPr>
            <p:cNvPr id="48149" name="Rectangle 16"/>
            <p:cNvSpPr>
              <a:spLocks noChangeArrowheads="1"/>
            </p:cNvSpPr>
            <p:nvPr/>
          </p:nvSpPr>
          <p:spPr bwMode="auto">
            <a:xfrm>
              <a:off x="1370" y="394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48150" name="Rectangle 17"/>
            <p:cNvSpPr>
              <a:spLocks noChangeArrowheads="1"/>
            </p:cNvSpPr>
            <p:nvPr/>
          </p:nvSpPr>
          <p:spPr bwMode="auto">
            <a:xfrm>
              <a:off x="1050" y="359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48151" name="Rectangle 18"/>
            <p:cNvSpPr>
              <a:spLocks noChangeArrowheads="1"/>
            </p:cNvSpPr>
            <p:nvPr/>
          </p:nvSpPr>
          <p:spPr bwMode="auto">
            <a:xfrm>
              <a:off x="1220" y="3654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48152" name="Rectangle 19"/>
            <p:cNvSpPr>
              <a:spLocks noChangeArrowheads="1"/>
            </p:cNvSpPr>
            <p:nvPr/>
          </p:nvSpPr>
          <p:spPr bwMode="auto">
            <a:xfrm>
              <a:off x="884" y="391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48153" name="Rectangle 20"/>
            <p:cNvSpPr>
              <a:spLocks noChangeArrowheads="1"/>
            </p:cNvSpPr>
            <p:nvPr/>
          </p:nvSpPr>
          <p:spPr bwMode="auto">
            <a:xfrm>
              <a:off x="2012" y="303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48154" name="Rectangle 21"/>
            <p:cNvSpPr>
              <a:spLocks noChangeArrowheads="1"/>
            </p:cNvSpPr>
            <p:nvPr/>
          </p:nvSpPr>
          <p:spPr bwMode="auto">
            <a:xfrm>
              <a:off x="2016" y="3648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48155" name="Line 22"/>
            <p:cNvSpPr>
              <a:spLocks noChangeShapeType="1"/>
            </p:cNvSpPr>
            <p:nvPr/>
          </p:nvSpPr>
          <p:spPr bwMode="auto">
            <a:xfrm flipV="1">
              <a:off x="1712" y="369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56" name="Line 23"/>
            <p:cNvSpPr>
              <a:spLocks noChangeShapeType="1"/>
            </p:cNvSpPr>
            <p:nvPr/>
          </p:nvSpPr>
          <p:spPr bwMode="auto">
            <a:xfrm flipV="1">
              <a:off x="1184" y="373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57" name="Line 24"/>
            <p:cNvSpPr>
              <a:spLocks noChangeShapeType="1"/>
            </p:cNvSpPr>
            <p:nvPr/>
          </p:nvSpPr>
          <p:spPr bwMode="auto">
            <a:xfrm flipV="1">
              <a:off x="1184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58" name="Line 25"/>
            <p:cNvSpPr>
              <a:spLocks noChangeShapeType="1"/>
            </p:cNvSpPr>
            <p:nvPr/>
          </p:nvSpPr>
          <p:spPr bwMode="auto">
            <a:xfrm flipV="1">
              <a:off x="1712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59" name="Line 26"/>
            <p:cNvSpPr>
              <a:spLocks noChangeShapeType="1"/>
            </p:cNvSpPr>
            <p:nvPr/>
          </p:nvSpPr>
          <p:spPr bwMode="auto">
            <a:xfrm flipV="1">
              <a:off x="1232" y="393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0" name="Oval 27"/>
            <p:cNvSpPr>
              <a:spLocks noChangeArrowheads="1"/>
            </p:cNvSpPr>
            <p:nvPr/>
          </p:nvSpPr>
          <p:spPr bwMode="auto">
            <a:xfrm>
              <a:off x="1136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61" name="Oval 28"/>
            <p:cNvSpPr>
              <a:spLocks noChangeArrowheads="1"/>
            </p:cNvSpPr>
            <p:nvPr/>
          </p:nvSpPr>
          <p:spPr bwMode="auto">
            <a:xfrm>
              <a:off x="1664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62" name="Line 29"/>
            <p:cNvSpPr>
              <a:spLocks noChangeShapeType="1"/>
            </p:cNvSpPr>
            <p:nvPr/>
          </p:nvSpPr>
          <p:spPr bwMode="auto">
            <a:xfrm rot="16200000" flipV="1">
              <a:off x="968" y="367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3" name="Oval 30"/>
            <p:cNvSpPr>
              <a:spLocks noChangeArrowheads="1"/>
            </p:cNvSpPr>
            <p:nvPr/>
          </p:nvSpPr>
          <p:spPr bwMode="auto">
            <a:xfrm rot="-5400000">
              <a:off x="1135" y="388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64" name="Oval 31"/>
            <p:cNvSpPr>
              <a:spLocks noChangeArrowheads="1"/>
            </p:cNvSpPr>
            <p:nvPr/>
          </p:nvSpPr>
          <p:spPr bwMode="auto">
            <a:xfrm rot="-5400000">
              <a:off x="1135" y="335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65" name="Oval 32"/>
            <p:cNvSpPr>
              <a:spLocks noChangeArrowheads="1"/>
            </p:cNvSpPr>
            <p:nvPr/>
          </p:nvSpPr>
          <p:spPr bwMode="auto">
            <a:xfrm>
              <a:off x="1664" y="33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66" name="Line 33"/>
            <p:cNvSpPr>
              <a:spLocks noChangeShapeType="1"/>
            </p:cNvSpPr>
            <p:nvPr/>
          </p:nvSpPr>
          <p:spPr bwMode="auto">
            <a:xfrm>
              <a:off x="1232" y="34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7" name="Line 34"/>
            <p:cNvSpPr>
              <a:spLocks noChangeShapeType="1"/>
            </p:cNvSpPr>
            <p:nvPr/>
          </p:nvSpPr>
          <p:spPr bwMode="auto">
            <a:xfrm>
              <a:off x="1712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8" name="Line 35"/>
            <p:cNvSpPr>
              <a:spLocks noChangeShapeType="1"/>
            </p:cNvSpPr>
            <p:nvPr/>
          </p:nvSpPr>
          <p:spPr bwMode="auto">
            <a:xfrm flipV="1">
              <a:off x="1472" y="36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9" name="Oval 36"/>
            <p:cNvSpPr>
              <a:spLocks noChangeArrowheads="1"/>
            </p:cNvSpPr>
            <p:nvPr/>
          </p:nvSpPr>
          <p:spPr bwMode="auto">
            <a:xfrm>
              <a:off x="1376" y="36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70" name="Oval 37"/>
            <p:cNvSpPr>
              <a:spLocks noChangeArrowheads="1"/>
            </p:cNvSpPr>
            <p:nvPr/>
          </p:nvSpPr>
          <p:spPr bwMode="auto">
            <a:xfrm>
              <a:off x="1904" y="36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71" name="Line 38"/>
            <p:cNvSpPr>
              <a:spLocks noChangeShapeType="1"/>
            </p:cNvSpPr>
            <p:nvPr/>
          </p:nvSpPr>
          <p:spPr bwMode="auto">
            <a:xfrm rot="16200000" flipV="1">
              <a:off x="1208" y="343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2" name="Oval 39"/>
            <p:cNvSpPr>
              <a:spLocks noChangeArrowheads="1"/>
            </p:cNvSpPr>
            <p:nvPr/>
          </p:nvSpPr>
          <p:spPr bwMode="auto">
            <a:xfrm rot="-5400000">
              <a:off x="1375" y="364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73" name="Oval 40"/>
            <p:cNvSpPr>
              <a:spLocks noChangeArrowheads="1"/>
            </p:cNvSpPr>
            <p:nvPr/>
          </p:nvSpPr>
          <p:spPr bwMode="auto">
            <a:xfrm rot="-5400000">
              <a:off x="1375" y="311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74" name="Oval 41"/>
            <p:cNvSpPr>
              <a:spLocks noChangeArrowheads="1"/>
            </p:cNvSpPr>
            <p:nvPr/>
          </p:nvSpPr>
          <p:spPr bwMode="auto">
            <a:xfrm>
              <a:off x="1904" y="31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75" name="Line 42"/>
            <p:cNvSpPr>
              <a:spLocks noChangeShapeType="1"/>
            </p:cNvSpPr>
            <p:nvPr/>
          </p:nvSpPr>
          <p:spPr bwMode="auto">
            <a:xfrm>
              <a:off x="1472" y="31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6" name="Line 43"/>
            <p:cNvSpPr>
              <a:spLocks noChangeShapeType="1"/>
            </p:cNvSpPr>
            <p:nvPr/>
          </p:nvSpPr>
          <p:spPr bwMode="auto">
            <a:xfrm>
              <a:off x="195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45" name="Oval 44"/>
          <p:cNvSpPr>
            <a:spLocks noChangeArrowheads="1"/>
          </p:cNvSpPr>
          <p:nvPr/>
        </p:nvSpPr>
        <p:spPr bwMode="auto">
          <a:xfrm rot="-5400000">
            <a:off x="5681663" y="2147888"/>
            <a:ext cx="381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46" name="Oval 45"/>
          <p:cNvSpPr>
            <a:spLocks noChangeArrowheads="1"/>
          </p:cNvSpPr>
          <p:nvPr/>
        </p:nvSpPr>
        <p:spPr bwMode="auto">
          <a:xfrm rot="2751007">
            <a:off x="5970588" y="2413000"/>
            <a:ext cx="3048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47" name="Line 46"/>
          <p:cNvSpPr>
            <a:spLocks noChangeShapeType="1"/>
          </p:cNvSpPr>
          <p:nvPr/>
        </p:nvSpPr>
        <p:spPr bwMode="auto">
          <a:xfrm flipH="1">
            <a:off x="6519863" y="2528888"/>
            <a:ext cx="5334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83" name="Rectangle 47"/>
          <p:cNvSpPr>
            <a:spLocks noChangeArrowheads="1"/>
          </p:cNvSpPr>
          <p:nvPr/>
        </p:nvSpPr>
        <p:spPr bwMode="auto">
          <a:xfrm>
            <a:off x="4759325" y="1990725"/>
            <a:ext cx="4511675" cy="44989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29363" y="189094"/>
            <a:ext cx="2679700" cy="1781175"/>
            <a:chOff x="838200" y="3194050"/>
            <a:chExt cx="2679700" cy="1781175"/>
          </a:xfrm>
        </p:grpSpPr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1685925" y="4645025"/>
              <a:ext cx="5842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1177925" y="4083050"/>
              <a:ext cx="5842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1447800" y="4184650"/>
              <a:ext cx="5588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914400" y="4591050"/>
              <a:ext cx="8128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2705100" y="3194050"/>
              <a:ext cx="8128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2711450" y="4175125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 flipV="1">
              <a:off x="2228850" y="4251325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 flipV="1">
              <a:off x="1390650" y="4306888"/>
              <a:ext cx="3238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 flipV="1">
              <a:off x="1390650" y="3413125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 flipV="1">
              <a:off x="2228850" y="3413125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 flipV="1">
              <a:off x="1466850" y="4632325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Oval 22"/>
            <p:cNvSpPr>
              <a:spLocks noChangeArrowheads="1"/>
            </p:cNvSpPr>
            <p:nvPr/>
          </p:nvSpPr>
          <p:spPr bwMode="auto">
            <a:xfrm>
              <a:off x="1314450" y="45561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2152650" y="45561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 rot="16200000" flipV="1">
              <a:off x="1047750" y="4213225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25"/>
            <p:cNvSpPr>
              <a:spLocks noChangeArrowheads="1"/>
            </p:cNvSpPr>
            <p:nvPr/>
          </p:nvSpPr>
          <p:spPr bwMode="auto">
            <a:xfrm rot="16200000">
              <a:off x="1312863" y="4554538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 rot="16200000">
              <a:off x="1312863" y="3716338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" name="Oval 27"/>
            <p:cNvSpPr>
              <a:spLocks noChangeArrowheads="1"/>
            </p:cNvSpPr>
            <p:nvPr/>
          </p:nvSpPr>
          <p:spPr bwMode="auto">
            <a:xfrm>
              <a:off x="2152650" y="37179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1466850" y="3794125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2228850" y="3870325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1847850" y="4251325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Oval 31"/>
            <p:cNvSpPr>
              <a:spLocks noChangeArrowheads="1"/>
            </p:cNvSpPr>
            <p:nvPr/>
          </p:nvSpPr>
          <p:spPr bwMode="auto">
            <a:xfrm>
              <a:off x="1695450" y="41751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" name="Oval 32"/>
            <p:cNvSpPr>
              <a:spLocks noChangeArrowheads="1"/>
            </p:cNvSpPr>
            <p:nvPr/>
          </p:nvSpPr>
          <p:spPr bwMode="auto">
            <a:xfrm>
              <a:off x="2533650" y="41751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rot="16200000" flipV="1">
              <a:off x="1428750" y="3832225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 rot="16200000">
              <a:off x="1693863" y="4173538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6200000">
              <a:off x="1693863" y="3335338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2533650" y="333692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1847850" y="3413125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2609850" y="3489325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2362200" y="4565650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1828800" y="4006850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838200" y="3651250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1219200" y="3194050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1905000" y="3498850"/>
              <a:ext cx="7239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708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C3AC8219-7C1A-4E77-A38D-B86C3C7A7045}" type="slidenum">
              <a:rPr lang="en-US" altLang="en-US">
                <a:latin typeface="+mj-lt"/>
              </a:rPr>
              <a:pPr defTabSz="927100">
                <a:defRPr/>
              </a:pPr>
              <a:t>54</a:t>
            </a:fld>
            <a:endParaRPr lang="en-US" altLang="en-US">
              <a:latin typeface="+mj-lt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216400" y="2439988"/>
            <a:ext cx="46482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F(A,B,C) =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m(4,5,6,7)</a:t>
            </a:r>
          </a:p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on-set forms a square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i.e., a cube of dimension 2</a:t>
            </a:r>
          </a:p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i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represents an expression in one variable       </a:t>
            </a:r>
            <a:br>
              <a:rPr lang="en-US" altLang="ko-KR" i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i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i.e., 3 dimensions  –  2 dimensions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235450" y="4165600"/>
            <a:ext cx="3937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 is asserted (true) and unchanged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 and C vary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308475" y="4924425"/>
            <a:ext cx="32766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This subcube represents the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literal A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251325" y="4779963"/>
            <a:ext cx="34036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H="1" flipV="1">
            <a:off x="2478088" y="4037013"/>
            <a:ext cx="1773237" cy="744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Higher dimensional cubes</a:t>
            </a:r>
          </a:p>
        </p:txBody>
      </p:sp>
      <p:sp>
        <p:nvSpPr>
          <p:cNvPr id="4916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Sub-cubes of higher dimension than 2</a:t>
            </a:r>
          </a:p>
        </p:txBody>
      </p:sp>
      <p:grpSp>
        <p:nvGrpSpPr>
          <p:cNvPr id="49162" name="Group 9"/>
          <p:cNvGrpSpPr>
            <a:grpSpLocks/>
          </p:cNvGrpSpPr>
          <p:nvPr/>
        </p:nvGrpSpPr>
        <p:grpSpPr bwMode="auto">
          <a:xfrm>
            <a:off x="838200" y="3194050"/>
            <a:ext cx="2679700" cy="1781175"/>
            <a:chOff x="528" y="2012"/>
            <a:chExt cx="1688" cy="1122"/>
          </a:xfrm>
        </p:grpSpPr>
        <p:sp>
          <p:nvSpPr>
            <p:cNvPr id="49163" name="AutoShape 10"/>
            <p:cNvSpPr>
              <a:spLocks noChangeArrowheads="1"/>
            </p:cNvSpPr>
            <p:nvPr/>
          </p:nvSpPr>
          <p:spPr bwMode="auto">
            <a:xfrm rot="5400000" flipV="1">
              <a:off x="1143" y="2417"/>
              <a:ext cx="762" cy="240"/>
            </a:xfrm>
            <a:prstGeom prst="parallelogram">
              <a:avLst>
                <a:gd name="adj" fmla="val 9791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64" name="Rectangle 11"/>
            <p:cNvSpPr>
              <a:spLocks noChangeArrowheads="1"/>
            </p:cNvSpPr>
            <p:nvPr/>
          </p:nvSpPr>
          <p:spPr bwMode="auto">
            <a:xfrm>
              <a:off x="1062" y="292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49165" name="Rectangle 12"/>
            <p:cNvSpPr>
              <a:spLocks noChangeArrowheads="1"/>
            </p:cNvSpPr>
            <p:nvPr/>
          </p:nvSpPr>
          <p:spPr bwMode="auto">
            <a:xfrm>
              <a:off x="742" y="257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49166" name="Rectangle 13"/>
            <p:cNvSpPr>
              <a:spLocks noChangeArrowheads="1"/>
            </p:cNvSpPr>
            <p:nvPr/>
          </p:nvSpPr>
          <p:spPr bwMode="auto">
            <a:xfrm>
              <a:off x="912" y="2636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49167" name="Rectangle 14"/>
            <p:cNvSpPr>
              <a:spLocks noChangeArrowheads="1"/>
            </p:cNvSpPr>
            <p:nvPr/>
          </p:nvSpPr>
          <p:spPr bwMode="auto">
            <a:xfrm>
              <a:off x="576" y="289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49168" name="Rectangle 15"/>
            <p:cNvSpPr>
              <a:spLocks noChangeArrowheads="1"/>
            </p:cNvSpPr>
            <p:nvPr/>
          </p:nvSpPr>
          <p:spPr bwMode="auto">
            <a:xfrm>
              <a:off x="1704" y="201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49169" name="Rectangle 16"/>
            <p:cNvSpPr>
              <a:spLocks noChangeArrowheads="1"/>
            </p:cNvSpPr>
            <p:nvPr/>
          </p:nvSpPr>
          <p:spPr bwMode="auto">
            <a:xfrm>
              <a:off x="1708" y="2630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 flipV="1">
              <a:off x="1404" y="267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 flipV="1">
              <a:off x="876" y="2713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 flipV="1">
              <a:off x="876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 flipV="1">
              <a:off x="1404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4" name="Line 21"/>
            <p:cNvSpPr>
              <a:spLocks noChangeShapeType="1"/>
            </p:cNvSpPr>
            <p:nvPr/>
          </p:nvSpPr>
          <p:spPr bwMode="auto">
            <a:xfrm flipV="1">
              <a:off x="924" y="291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5" name="Oval 22"/>
            <p:cNvSpPr>
              <a:spLocks noChangeArrowheads="1"/>
            </p:cNvSpPr>
            <p:nvPr/>
          </p:nvSpPr>
          <p:spPr bwMode="auto">
            <a:xfrm>
              <a:off x="828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76" name="Oval 23"/>
            <p:cNvSpPr>
              <a:spLocks noChangeArrowheads="1"/>
            </p:cNvSpPr>
            <p:nvPr/>
          </p:nvSpPr>
          <p:spPr bwMode="auto">
            <a:xfrm>
              <a:off x="1356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77" name="Line 24"/>
            <p:cNvSpPr>
              <a:spLocks noChangeShapeType="1"/>
            </p:cNvSpPr>
            <p:nvPr/>
          </p:nvSpPr>
          <p:spPr bwMode="auto">
            <a:xfrm rot="16200000" flipV="1">
              <a:off x="660" y="265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78" name="Oval 25"/>
            <p:cNvSpPr>
              <a:spLocks noChangeArrowheads="1"/>
            </p:cNvSpPr>
            <p:nvPr/>
          </p:nvSpPr>
          <p:spPr bwMode="auto">
            <a:xfrm rot="-5400000">
              <a:off x="827" y="286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79" name="Oval 26"/>
            <p:cNvSpPr>
              <a:spLocks noChangeArrowheads="1"/>
            </p:cNvSpPr>
            <p:nvPr/>
          </p:nvSpPr>
          <p:spPr bwMode="auto">
            <a:xfrm rot="-5400000">
              <a:off x="827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0" name="Oval 27"/>
            <p:cNvSpPr>
              <a:spLocks noChangeArrowheads="1"/>
            </p:cNvSpPr>
            <p:nvPr/>
          </p:nvSpPr>
          <p:spPr bwMode="auto">
            <a:xfrm>
              <a:off x="1356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1" name="Line 28"/>
            <p:cNvSpPr>
              <a:spLocks noChangeShapeType="1"/>
            </p:cNvSpPr>
            <p:nvPr/>
          </p:nvSpPr>
          <p:spPr bwMode="auto">
            <a:xfrm>
              <a:off x="924" y="239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>
              <a:off x="1404" y="24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3" name="Line 30"/>
            <p:cNvSpPr>
              <a:spLocks noChangeShapeType="1"/>
            </p:cNvSpPr>
            <p:nvPr/>
          </p:nvSpPr>
          <p:spPr bwMode="auto">
            <a:xfrm flipV="1">
              <a:off x="1164" y="267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4" name="Oval 31"/>
            <p:cNvSpPr>
              <a:spLocks noChangeArrowheads="1"/>
            </p:cNvSpPr>
            <p:nvPr/>
          </p:nvSpPr>
          <p:spPr bwMode="auto">
            <a:xfrm>
              <a:off x="1068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5" name="Oval 32"/>
            <p:cNvSpPr>
              <a:spLocks noChangeArrowheads="1"/>
            </p:cNvSpPr>
            <p:nvPr/>
          </p:nvSpPr>
          <p:spPr bwMode="auto">
            <a:xfrm>
              <a:off x="1596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6" name="Line 33"/>
            <p:cNvSpPr>
              <a:spLocks noChangeShapeType="1"/>
            </p:cNvSpPr>
            <p:nvPr/>
          </p:nvSpPr>
          <p:spPr bwMode="auto">
            <a:xfrm rot="16200000" flipV="1">
              <a:off x="900" y="241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7" name="Oval 34"/>
            <p:cNvSpPr>
              <a:spLocks noChangeArrowheads="1"/>
            </p:cNvSpPr>
            <p:nvPr/>
          </p:nvSpPr>
          <p:spPr bwMode="auto">
            <a:xfrm rot="-5400000">
              <a:off x="1067" y="262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8" name="Oval 35"/>
            <p:cNvSpPr>
              <a:spLocks noChangeArrowheads="1"/>
            </p:cNvSpPr>
            <p:nvPr/>
          </p:nvSpPr>
          <p:spPr bwMode="auto">
            <a:xfrm rot="-5400000">
              <a:off x="1067" y="210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89" name="Oval 36"/>
            <p:cNvSpPr>
              <a:spLocks noChangeArrowheads="1"/>
            </p:cNvSpPr>
            <p:nvPr/>
          </p:nvSpPr>
          <p:spPr bwMode="auto">
            <a:xfrm>
              <a:off x="1596" y="210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190" name="Line 37"/>
            <p:cNvSpPr>
              <a:spLocks noChangeShapeType="1"/>
            </p:cNvSpPr>
            <p:nvPr/>
          </p:nvSpPr>
          <p:spPr bwMode="auto">
            <a:xfrm>
              <a:off x="1164" y="215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1" name="Line 38"/>
            <p:cNvSpPr>
              <a:spLocks noChangeShapeType="1"/>
            </p:cNvSpPr>
            <p:nvPr/>
          </p:nvSpPr>
          <p:spPr bwMode="auto">
            <a:xfrm>
              <a:off x="1644" y="219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2" name="Rectangle 39"/>
            <p:cNvSpPr>
              <a:spLocks noChangeArrowheads="1"/>
            </p:cNvSpPr>
            <p:nvPr/>
          </p:nvSpPr>
          <p:spPr bwMode="auto">
            <a:xfrm>
              <a:off x="1488" y="2876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49193" name="Rectangle 40"/>
            <p:cNvSpPr>
              <a:spLocks noChangeArrowheads="1"/>
            </p:cNvSpPr>
            <p:nvPr/>
          </p:nvSpPr>
          <p:spPr bwMode="auto">
            <a:xfrm>
              <a:off x="1152" y="2524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sp>
          <p:nvSpPr>
            <p:cNvPr id="49194" name="Rectangle 41"/>
            <p:cNvSpPr>
              <a:spLocks noChangeArrowheads="1"/>
            </p:cNvSpPr>
            <p:nvPr/>
          </p:nvSpPr>
          <p:spPr bwMode="auto">
            <a:xfrm>
              <a:off x="528" y="2300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49195" name="Rectangle 42"/>
            <p:cNvSpPr>
              <a:spLocks noChangeArrowheads="1"/>
            </p:cNvSpPr>
            <p:nvPr/>
          </p:nvSpPr>
          <p:spPr bwMode="auto">
            <a:xfrm>
              <a:off x="768" y="2012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sp>
          <p:nvSpPr>
            <p:cNvPr id="49196" name="Rectangle 43"/>
            <p:cNvSpPr>
              <a:spLocks noChangeArrowheads="1"/>
            </p:cNvSpPr>
            <p:nvPr/>
          </p:nvSpPr>
          <p:spPr bwMode="auto">
            <a:xfrm>
              <a:off x="1200" y="2204"/>
              <a:ext cx="4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</p:grp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EC34DF06-81DF-4EF4-9831-095B3755A126}" type="slidenum">
              <a:rPr lang="en-US" altLang="en-US">
                <a:latin typeface="+mj-lt"/>
              </a:rPr>
              <a:pPr defTabSz="927100">
                <a:defRPr/>
              </a:pPr>
              <a:t>55</a:t>
            </a:fld>
            <a:endParaRPr lang="en-US" altLang="en-US">
              <a:latin typeface="+mj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m-dimensional cubes in a n-dimensional Boolean space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In a 3-cube (three variables):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 0-cube, i.e., a single node, yields a term in 3 literals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 1-cube, i.e., a line of two nodes, yields a term in 2 literals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 2-cube, i.e., a plane of four nodes, yields a term in 1 literal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 3-cube, i.e., a cube of eight nodes, yields a constant term "1"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In general,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an m-subcube within an n-cube (m &lt; n) yields a term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with n – m literals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F45ABAFA-D0DB-4713-9BEA-97C26E3D162C}" type="slidenum">
              <a:rPr lang="en-US" altLang="en-US">
                <a:latin typeface="+mj-lt"/>
              </a:rPr>
              <a:pPr defTabSz="927100">
                <a:defRPr/>
              </a:pPr>
              <a:t>56</a:t>
            </a:fld>
            <a:endParaRPr lang="en-US" altLang="en-US">
              <a:latin typeface="+mj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5086350" y="4678363"/>
            <a:ext cx="1416050" cy="1727200"/>
            <a:chOff x="3204" y="2884"/>
            <a:chExt cx="892" cy="1088"/>
          </a:xfrm>
        </p:grpSpPr>
        <p:sp>
          <p:nvSpPr>
            <p:cNvPr id="51222" name="Rectangle 3"/>
            <p:cNvSpPr>
              <a:spLocks noChangeArrowheads="1"/>
            </p:cNvSpPr>
            <p:nvPr/>
          </p:nvSpPr>
          <p:spPr bwMode="auto">
            <a:xfrm>
              <a:off x="3232" y="2884"/>
              <a:ext cx="864" cy="10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F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</a:t>
              </a:r>
            </a:p>
          </p:txBody>
        </p:sp>
        <p:sp>
          <p:nvSpPr>
            <p:cNvPr id="51223" name="Line 4"/>
            <p:cNvSpPr>
              <a:spLocks noChangeShapeType="1"/>
            </p:cNvSpPr>
            <p:nvPr/>
          </p:nvSpPr>
          <p:spPr bwMode="auto">
            <a:xfrm>
              <a:off x="3204" y="306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4" name="Line 5"/>
            <p:cNvSpPr>
              <a:spLocks noChangeShapeType="1"/>
            </p:cNvSpPr>
            <p:nvPr/>
          </p:nvSpPr>
          <p:spPr bwMode="auto">
            <a:xfrm>
              <a:off x="3752" y="2896"/>
              <a:ext cx="0" cy="10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maps</a:t>
            </a:r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Flat map of Boolean cube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wrap–around at edges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hard to draw and visualize for more than 4 dimensions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virtually impossible for more than 6 dimensions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Alternative to truth-tables to help visualize adjacencies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guide to applying the uniting theorem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on-set elements with only one variable changing value are adjacent unlike the situation in a linear truth-table</a:t>
            </a:r>
          </a:p>
        </p:txBody>
      </p:sp>
      <p:grpSp>
        <p:nvGrpSpPr>
          <p:cNvPr id="51206" name="Group 8"/>
          <p:cNvGrpSpPr>
            <a:grpSpLocks/>
          </p:cNvGrpSpPr>
          <p:nvPr/>
        </p:nvGrpSpPr>
        <p:grpSpPr bwMode="auto">
          <a:xfrm>
            <a:off x="2574925" y="4806950"/>
            <a:ext cx="1371600" cy="1431925"/>
            <a:chOff x="544" y="2864"/>
            <a:chExt cx="864" cy="902"/>
          </a:xfrm>
        </p:grpSpPr>
        <p:sp>
          <p:nvSpPr>
            <p:cNvPr id="51207" name="Rectangle 9"/>
            <p:cNvSpPr>
              <a:spLocks noChangeArrowheads="1"/>
            </p:cNvSpPr>
            <p:nvPr/>
          </p:nvSpPr>
          <p:spPr bwMode="auto">
            <a:xfrm>
              <a:off x="786" y="325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3</a:t>
              </a:r>
            </a:p>
          </p:txBody>
        </p:sp>
        <p:sp>
          <p:nvSpPr>
            <p:cNvPr id="51208" name="Rectangle 10"/>
            <p:cNvSpPr>
              <a:spLocks noChangeArrowheads="1"/>
            </p:cNvSpPr>
            <p:nvPr/>
          </p:nvSpPr>
          <p:spPr bwMode="auto">
            <a:xfrm>
              <a:off x="768" y="2960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51209" name="Rectangle 11"/>
            <p:cNvSpPr>
              <a:spLocks noChangeArrowheads="1"/>
            </p:cNvSpPr>
            <p:nvPr/>
          </p:nvSpPr>
          <p:spPr bwMode="auto">
            <a:xfrm>
              <a:off x="1056" y="2960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51210" name="Rectangle 12"/>
            <p:cNvSpPr>
              <a:spLocks noChangeArrowheads="1"/>
            </p:cNvSpPr>
            <p:nvPr/>
          </p:nvSpPr>
          <p:spPr bwMode="auto">
            <a:xfrm>
              <a:off x="672" y="286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1211" name="Rectangle 13"/>
            <p:cNvSpPr>
              <a:spLocks noChangeArrowheads="1"/>
            </p:cNvSpPr>
            <p:nvPr/>
          </p:nvSpPr>
          <p:spPr bwMode="auto">
            <a:xfrm>
              <a:off x="544" y="297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1212" name="Rectangle 14"/>
            <p:cNvSpPr>
              <a:spLocks noChangeArrowheads="1"/>
            </p:cNvSpPr>
            <p:nvPr/>
          </p:nvSpPr>
          <p:spPr bwMode="auto">
            <a:xfrm>
              <a:off x="656" y="3168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656" y="3440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51214" name="Rectangle 16"/>
            <p:cNvSpPr>
              <a:spLocks noChangeArrowheads="1"/>
            </p:cNvSpPr>
            <p:nvPr/>
          </p:nvSpPr>
          <p:spPr bwMode="auto">
            <a:xfrm>
              <a:off x="768" y="3160"/>
              <a:ext cx="35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51215" name="Rectangle 17"/>
            <p:cNvSpPr>
              <a:spLocks noChangeArrowheads="1"/>
            </p:cNvSpPr>
            <p:nvPr/>
          </p:nvSpPr>
          <p:spPr bwMode="auto">
            <a:xfrm>
              <a:off x="768" y="3448"/>
              <a:ext cx="35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51216" name="Rectangle 18"/>
            <p:cNvSpPr>
              <a:spLocks noChangeArrowheads="1"/>
            </p:cNvSpPr>
            <p:nvPr/>
          </p:nvSpPr>
          <p:spPr bwMode="auto">
            <a:xfrm>
              <a:off x="1056" y="3448"/>
              <a:ext cx="35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51217" name="Rectangle 19"/>
            <p:cNvSpPr>
              <a:spLocks noChangeArrowheads="1"/>
            </p:cNvSpPr>
            <p:nvPr/>
          </p:nvSpPr>
          <p:spPr bwMode="auto">
            <a:xfrm>
              <a:off x="1056" y="3160"/>
              <a:ext cx="35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51218" name="Rectangle 20"/>
            <p:cNvSpPr>
              <a:spLocks noChangeArrowheads="1"/>
            </p:cNvSpPr>
            <p:nvPr/>
          </p:nvSpPr>
          <p:spPr bwMode="auto">
            <a:xfrm>
              <a:off x="768" y="31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1219" name="Line 21"/>
            <p:cNvSpPr>
              <a:spLocks noChangeShapeType="1"/>
            </p:cNvSpPr>
            <p:nvPr/>
          </p:nvSpPr>
          <p:spPr bwMode="auto">
            <a:xfrm>
              <a:off x="1056" y="31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 flipH="1">
              <a:off x="768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1" name="Line 23"/>
            <p:cNvSpPr>
              <a:spLocks noChangeShapeType="1"/>
            </p:cNvSpPr>
            <p:nvPr/>
          </p:nvSpPr>
          <p:spPr bwMode="auto">
            <a:xfrm flipH="1" flipV="1">
              <a:off x="576" y="29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0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0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1F015CCC-9097-4296-B375-C0EE3253A8E3}" type="slidenum">
              <a:rPr lang="en-US" altLang="en-US">
                <a:latin typeface="+mj-lt"/>
              </a:rPr>
              <a:pPr defTabSz="927100">
                <a:defRPr/>
              </a:pPr>
              <a:t>57</a:t>
            </a:fld>
            <a:endParaRPr lang="en-US" altLang="en-US">
              <a:latin typeface="+mj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maps (cont’d)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Numbering scheme based on Gray–code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e.g., 00, 01, 11, 10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only a single bit changes in code for adjacent map cells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41375" y="3038475"/>
            <a:ext cx="2387600" cy="1828800"/>
            <a:chOff x="320" y="2352"/>
            <a:chExt cx="1504" cy="1152"/>
          </a:xfrm>
        </p:grpSpPr>
        <p:sp>
          <p:nvSpPr>
            <p:cNvPr id="52271" name="Rectangle 5"/>
            <p:cNvSpPr>
              <a:spLocks noChangeArrowheads="1"/>
            </p:cNvSpPr>
            <p:nvPr/>
          </p:nvSpPr>
          <p:spPr bwMode="auto">
            <a:xfrm>
              <a:off x="629" y="2801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3</a:t>
              </a:r>
            </a:p>
          </p:txBody>
        </p:sp>
        <p:sp>
          <p:nvSpPr>
            <p:cNvPr id="52272" name="Rectangle 6"/>
            <p:cNvSpPr>
              <a:spLocks noChangeArrowheads="1"/>
            </p:cNvSpPr>
            <p:nvPr/>
          </p:nvSpPr>
          <p:spPr bwMode="auto">
            <a:xfrm>
              <a:off x="611" y="2507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</a:p>
          </p:txBody>
        </p:sp>
        <p:sp>
          <p:nvSpPr>
            <p:cNvPr id="52273" name="Rectangle 7"/>
            <p:cNvSpPr>
              <a:spLocks noChangeArrowheads="1"/>
            </p:cNvSpPr>
            <p:nvPr/>
          </p:nvSpPr>
          <p:spPr bwMode="auto">
            <a:xfrm>
              <a:off x="899" y="2507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</a:p>
          </p:txBody>
        </p:sp>
        <p:sp>
          <p:nvSpPr>
            <p:cNvPr id="52274" name="Rectangle 8"/>
            <p:cNvSpPr>
              <a:spLocks noChangeArrowheads="1"/>
            </p:cNvSpPr>
            <p:nvPr/>
          </p:nvSpPr>
          <p:spPr bwMode="auto">
            <a:xfrm>
              <a:off x="515" y="241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</a:t>
              </a:r>
            </a:p>
          </p:txBody>
        </p:sp>
        <p:sp>
          <p:nvSpPr>
            <p:cNvPr id="52275" name="Rectangle 9"/>
            <p:cNvSpPr>
              <a:spLocks noChangeArrowheads="1"/>
            </p:cNvSpPr>
            <p:nvPr/>
          </p:nvSpPr>
          <p:spPr bwMode="auto">
            <a:xfrm>
              <a:off x="387" y="252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2276" name="Rectangle 10"/>
            <p:cNvSpPr>
              <a:spLocks noChangeArrowheads="1"/>
            </p:cNvSpPr>
            <p:nvPr/>
          </p:nvSpPr>
          <p:spPr bwMode="auto">
            <a:xfrm>
              <a:off x="499" y="2715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52277" name="Rectangle 11"/>
            <p:cNvSpPr>
              <a:spLocks noChangeArrowheads="1"/>
            </p:cNvSpPr>
            <p:nvPr/>
          </p:nvSpPr>
          <p:spPr bwMode="auto">
            <a:xfrm>
              <a:off x="499" y="2987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52278" name="Line 12"/>
            <p:cNvSpPr>
              <a:spLocks noChangeShapeType="1"/>
            </p:cNvSpPr>
            <p:nvPr/>
          </p:nvSpPr>
          <p:spPr bwMode="auto">
            <a:xfrm flipH="1" flipV="1">
              <a:off x="419" y="247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79" name="Rectangle 13"/>
            <p:cNvSpPr>
              <a:spLocks noChangeArrowheads="1"/>
            </p:cNvSpPr>
            <p:nvPr/>
          </p:nvSpPr>
          <p:spPr bwMode="auto">
            <a:xfrm>
              <a:off x="1202" y="280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	5</a:t>
              </a:r>
            </a:p>
          </p:txBody>
        </p:sp>
        <p:sp>
          <p:nvSpPr>
            <p:cNvPr id="52280" name="Rectangle 14"/>
            <p:cNvSpPr>
              <a:spLocks noChangeArrowheads="1"/>
            </p:cNvSpPr>
            <p:nvPr/>
          </p:nvSpPr>
          <p:spPr bwMode="auto">
            <a:xfrm>
              <a:off x="1184" y="2506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</a:p>
          </p:txBody>
        </p:sp>
        <p:sp>
          <p:nvSpPr>
            <p:cNvPr id="52281" name="Rectangle 15"/>
            <p:cNvSpPr>
              <a:spLocks noChangeArrowheads="1"/>
            </p:cNvSpPr>
            <p:nvPr/>
          </p:nvSpPr>
          <p:spPr bwMode="auto">
            <a:xfrm>
              <a:off x="1472" y="2506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52282" name="Rectangle 16"/>
            <p:cNvSpPr>
              <a:spLocks noChangeArrowheads="1"/>
            </p:cNvSpPr>
            <p:nvPr/>
          </p:nvSpPr>
          <p:spPr bwMode="auto">
            <a:xfrm>
              <a:off x="1190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83" name="Line 17"/>
            <p:cNvSpPr>
              <a:spLocks noChangeShapeType="1"/>
            </p:cNvSpPr>
            <p:nvPr/>
          </p:nvSpPr>
          <p:spPr bwMode="auto">
            <a:xfrm>
              <a:off x="1472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4" name="Line 18"/>
            <p:cNvSpPr>
              <a:spLocks noChangeShapeType="1"/>
            </p:cNvSpPr>
            <p:nvPr/>
          </p:nvSpPr>
          <p:spPr bwMode="auto">
            <a:xfrm flipH="1">
              <a:off x="1184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5" name="Line 19"/>
            <p:cNvSpPr>
              <a:spLocks noChangeShapeType="1"/>
            </p:cNvSpPr>
            <p:nvPr/>
          </p:nvSpPr>
          <p:spPr bwMode="auto">
            <a:xfrm>
              <a:off x="1184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6" name="Line 20"/>
            <p:cNvSpPr>
              <a:spLocks noChangeShapeType="1"/>
            </p:cNvSpPr>
            <p:nvPr/>
          </p:nvSpPr>
          <p:spPr bwMode="auto">
            <a:xfrm>
              <a:off x="896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7" name="Line 21"/>
            <p:cNvSpPr>
              <a:spLocks noChangeShapeType="1"/>
            </p:cNvSpPr>
            <p:nvPr/>
          </p:nvSpPr>
          <p:spPr bwMode="auto">
            <a:xfrm>
              <a:off x="464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88" name="Rectangle 22"/>
            <p:cNvSpPr>
              <a:spLocks noChangeArrowheads="1"/>
            </p:cNvSpPr>
            <p:nvPr/>
          </p:nvSpPr>
          <p:spPr bwMode="auto">
            <a:xfrm>
              <a:off x="320" y="3008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2289" name="Rectangle 23"/>
            <p:cNvSpPr>
              <a:spLocks noChangeArrowheads="1"/>
            </p:cNvSpPr>
            <p:nvPr/>
          </p:nvSpPr>
          <p:spPr bwMode="auto">
            <a:xfrm>
              <a:off x="1152" y="329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2290" name="Rectangle 24"/>
            <p:cNvSpPr>
              <a:spLocks noChangeArrowheads="1"/>
            </p:cNvSpPr>
            <p:nvPr/>
          </p:nvSpPr>
          <p:spPr bwMode="auto">
            <a:xfrm>
              <a:off x="1440" y="235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2291" name="Rectangle 25"/>
            <p:cNvSpPr>
              <a:spLocks noChangeArrowheads="1"/>
            </p:cNvSpPr>
            <p:nvPr/>
          </p:nvSpPr>
          <p:spPr bwMode="auto">
            <a:xfrm>
              <a:off x="614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92" name="Line 26"/>
            <p:cNvSpPr>
              <a:spLocks noChangeShapeType="1"/>
            </p:cNvSpPr>
            <p:nvPr/>
          </p:nvSpPr>
          <p:spPr bwMode="auto">
            <a:xfrm>
              <a:off x="896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93" name="Line 27"/>
            <p:cNvSpPr>
              <a:spLocks noChangeShapeType="1"/>
            </p:cNvSpPr>
            <p:nvPr/>
          </p:nvSpPr>
          <p:spPr bwMode="auto">
            <a:xfrm flipH="1">
              <a:off x="608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30" name="Group 28"/>
          <p:cNvGrpSpPr>
            <a:grpSpLocks/>
          </p:cNvGrpSpPr>
          <p:nvPr/>
        </p:nvGrpSpPr>
        <p:grpSpPr bwMode="auto">
          <a:xfrm>
            <a:off x="1108075" y="4943475"/>
            <a:ext cx="2114550" cy="1457325"/>
            <a:chOff x="1358" y="3090"/>
            <a:chExt cx="1332" cy="918"/>
          </a:xfrm>
        </p:grpSpPr>
        <p:sp>
          <p:nvSpPr>
            <p:cNvPr id="52257" name="Rectangle 29"/>
            <p:cNvSpPr>
              <a:spLocks noChangeArrowheads="1"/>
            </p:cNvSpPr>
            <p:nvPr/>
          </p:nvSpPr>
          <p:spPr bwMode="auto">
            <a:xfrm>
              <a:off x="1505" y="336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3</a:t>
              </a:r>
            </a:p>
          </p:txBody>
        </p:sp>
        <p:sp>
          <p:nvSpPr>
            <p:cNvPr id="52258" name="Rectangle 30"/>
            <p:cNvSpPr>
              <a:spLocks noChangeArrowheads="1"/>
            </p:cNvSpPr>
            <p:nvPr/>
          </p:nvSpPr>
          <p:spPr bwMode="auto">
            <a:xfrm>
              <a:off x="2078" y="336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	5</a:t>
              </a:r>
            </a:p>
          </p:txBody>
        </p:sp>
        <p:sp>
          <p:nvSpPr>
            <p:cNvPr id="52259" name="Rectangle 31"/>
            <p:cNvSpPr>
              <a:spLocks noChangeArrowheads="1"/>
            </p:cNvSpPr>
            <p:nvPr/>
          </p:nvSpPr>
          <p:spPr bwMode="auto">
            <a:xfrm>
              <a:off x="2066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60" name="Line 32"/>
            <p:cNvSpPr>
              <a:spLocks noChangeShapeType="1"/>
            </p:cNvSpPr>
            <p:nvPr/>
          </p:nvSpPr>
          <p:spPr bwMode="auto">
            <a:xfrm>
              <a:off x="2348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1" name="Line 33"/>
            <p:cNvSpPr>
              <a:spLocks noChangeShapeType="1"/>
            </p:cNvSpPr>
            <p:nvPr/>
          </p:nvSpPr>
          <p:spPr bwMode="auto">
            <a:xfrm flipH="1">
              <a:off x="2060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2" name="Line 34"/>
            <p:cNvSpPr>
              <a:spLocks noChangeShapeType="1"/>
            </p:cNvSpPr>
            <p:nvPr/>
          </p:nvSpPr>
          <p:spPr bwMode="auto">
            <a:xfrm>
              <a:off x="2066" y="323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3" name="Line 35"/>
            <p:cNvSpPr>
              <a:spLocks noChangeShapeType="1"/>
            </p:cNvSpPr>
            <p:nvPr/>
          </p:nvSpPr>
          <p:spPr bwMode="auto">
            <a:xfrm>
              <a:off x="1772" y="38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4" name="Line 36"/>
            <p:cNvSpPr>
              <a:spLocks noChangeShapeType="1"/>
            </p:cNvSpPr>
            <p:nvPr/>
          </p:nvSpPr>
          <p:spPr bwMode="auto">
            <a:xfrm flipH="1">
              <a:off x="1490" y="352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5" name="Rectangle 37"/>
            <p:cNvSpPr>
              <a:spLocks noChangeArrowheads="1"/>
            </p:cNvSpPr>
            <p:nvPr/>
          </p:nvSpPr>
          <p:spPr bwMode="auto">
            <a:xfrm>
              <a:off x="1358" y="357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2266" name="Rectangle 38"/>
            <p:cNvSpPr>
              <a:spLocks noChangeArrowheads="1"/>
            </p:cNvSpPr>
            <p:nvPr/>
          </p:nvSpPr>
          <p:spPr bwMode="auto">
            <a:xfrm>
              <a:off x="2028" y="3800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2267" name="Rectangle 39"/>
            <p:cNvSpPr>
              <a:spLocks noChangeArrowheads="1"/>
            </p:cNvSpPr>
            <p:nvPr/>
          </p:nvSpPr>
          <p:spPr bwMode="auto">
            <a:xfrm>
              <a:off x="2322" y="309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2268" name="Rectangle 40"/>
            <p:cNvSpPr>
              <a:spLocks noChangeArrowheads="1"/>
            </p:cNvSpPr>
            <p:nvPr/>
          </p:nvSpPr>
          <p:spPr bwMode="auto">
            <a:xfrm>
              <a:off x="1490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69" name="Line 41"/>
            <p:cNvSpPr>
              <a:spLocks noChangeShapeType="1"/>
            </p:cNvSpPr>
            <p:nvPr/>
          </p:nvSpPr>
          <p:spPr bwMode="auto">
            <a:xfrm>
              <a:off x="1772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70" name="Line 42"/>
            <p:cNvSpPr>
              <a:spLocks noChangeShapeType="1"/>
            </p:cNvSpPr>
            <p:nvPr/>
          </p:nvSpPr>
          <p:spPr bwMode="auto">
            <a:xfrm flipH="1">
              <a:off x="1484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2231" name="Group 43"/>
          <p:cNvGrpSpPr>
            <a:grpSpLocks/>
          </p:cNvGrpSpPr>
          <p:nvPr/>
        </p:nvGrpSpPr>
        <p:grpSpPr bwMode="auto">
          <a:xfrm>
            <a:off x="4286250" y="3502025"/>
            <a:ext cx="2690813" cy="2365375"/>
            <a:chOff x="2700" y="2206"/>
            <a:chExt cx="1695" cy="1490"/>
          </a:xfrm>
        </p:grpSpPr>
        <p:sp>
          <p:nvSpPr>
            <p:cNvPr id="52233" name="Rectangle 44"/>
            <p:cNvSpPr>
              <a:spLocks noChangeArrowheads="1"/>
            </p:cNvSpPr>
            <p:nvPr/>
          </p:nvSpPr>
          <p:spPr bwMode="auto">
            <a:xfrm>
              <a:off x="2852" y="246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5</a:t>
              </a:r>
            </a:p>
          </p:txBody>
        </p:sp>
        <p:sp>
          <p:nvSpPr>
            <p:cNvPr id="52234" name="Rectangle 45"/>
            <p:cNvSpPr>
              <a:spLocks noChangeArrowheads="1"/>
            </p:cNvSpPr>
            <p:nvPr/>
          </p:nvSpPr>
          <p:spPr bwMode="auto">
            <a:xfrm>
              <a:off x="3425" y="2467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12	8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13	9</a:t>
              </a:r>
            </a:p>
          </p:txBody>
        </p:sp>
        <p:sp>
          <p:nvSpPr>
            <p:cNvPr id="52235" name="Rectangle 46"/>
            <p:cNvSpPr>
              <a:spLocks noChangeArrowheads="1"/>
            </p:cNvSpPr>
            <p:nvPr/>
          </p:nvSpPr>
          <p:spPr bwMode="auto">
            <a:xfrm>
              <a:off x="3408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36" name="Line 47"/>
            <p:cNvSpPr>
              <a:spLocks noChangeShapeType="1"/>
            </p:cNvSpPr>
            <p:nvPr/>
          </p:nvSpPr>
          <p:spPr bwMode="auto">
            <a:xfrm>
              <a:off x="3690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7" name="Line 48"/>
            <p:cNvSpPr>
              <a:spLocks noChangeShapeType="1"/>
            </p:cNvSpPr>
            <p:nvPr/>
          </p:nvSpPr>
          <p:spPr bwMode="auto">
            <a:xfrm flipH="1">
              <a:off x="3402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8" name="Line 49"/>
            <p:cNvSpPr>
              <a:spLocks noChangeShapeType="1"/>
            </p:cNvSpPr>
            <p:nvPr/>
          </p:nvSpPr>
          <p:spPr bwMode="auto">
            <a:xfrm>
              <a:off x="3408" y="235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9" name="Line 50"/>
            <p:cNvSpPr>
              <a:spLocks noChangeShapeType="1"/>
            </p:cNvSpPr>
            <p:nvPr/>
          </p:nvSpPr>
          <p:spPr bwMode="auto">
            <a:xfrm flipH="1">
              <a:off x="3986" y="262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0" name="Rectangle 51"/>
            <p:cNvSpPr>
              <a:spLocks noChangeArrowheads="1"/>
            </p:cNvSpPr>
            <p:nvPr/>
          </p:nvSpPr>
          <p:spPr bwMode="auto">
            <a:xfrm>
              <a:off x="4027" y="2807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52241" name="Rectangle 52"/>
            <p:cNvSpPr>
              <a:spLocks noChangeArrowheads="1"/>
            </p:cNvSpPr>
            <p:nvPr/>
          </p:nvSpPr>
          <p:spPr bwMode="auto">
            <a:xfrm>
              <a:off x="3664" y="220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2242" name="Rectangle 53"/>
            <p:cNvSpPr>
              <a:spLocks noChangeArrowheads="1"/>
            </p:cNvSpPr>
            <p:nvPr/>
          </p:nvSpPr>
          <p:spPr bwMode="auto">
            <a:xfrm>
              <a:off x="2832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43" name="Line 54"/>
            <p:cNvSpPr>
              <a:spLocks noChangeShapeType="1"/>
            </p:cNvSpPr>
            <p:nvPr/>
          </p:nvSpPr>
          <p:spPr bwMode="auto">
            <a:xfrm>
              <a:off x="3114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4" name="Line 55"/>
            <p:cNvSpPr>
              <a:spLocks noChangeShapeType="1"/>
            </p:cNvSpPr>
            <p:nvPr/>
          </p:nvSpPr>
          <p:spPr bwMode="auto">
            <a:xfrm flipH="1">
              <a:off x="2826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5" name="Rectangle 56"/>
            <p:cNvSpPr>
              <a:spLocks noChangeArrowheads="1"/>
            </p:cNvSpPr>
            <p:nvPr/>
          </p:nvSpPr>
          <p:spPr bwMode="auto">
            <a:xfrm>
              <a:off x="2847" y="3059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	7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	6</a:t>
              </a:r>
            </a:p>
          </p:txBody>
        </p:sp>
        <p:sp>
          <p:nvSpPr>
            <p:cNvPr id="52246" name="Rectangle 57"/>
            <p:cNvSpPr>
              <a:spLocks noChangeArrowheads="1"/>
            </p:cNvSpPr>
            <p:nvPr/>
          </p:nvSpPr>
          <p:spPr bwMode="auto">
            <a:xfrm>
              <a:off x="3420" y="305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15	11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14	10</a:t>
              </a:r>
            </a:p>
          </p:txBody>
        </p:sp>
        <p:sp>
          <p:nvSpPr>
            <p:cNvPr id="52247" name="Rectangle 58"/>
            <p:cNvSpPr>
              <a:spLocks noChangeArrowheads="1"/>
            </p:cNvSpPr>
            <p:nvPr/>
          </p:nvSpPr>
          <p:spPr bwMode="auto">
            <a:xfrm>
              <a:off x="3408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48" name="Line 59"/>
            <p:cNvSpPr>
              <a:spLocks noChangeShapeType="1"/>
            </p:cNvSpPr>
            <p:nvPr/>
          </p:nvSpPr>
          <p:spPr bwMode="auto">
            <a:xfrm>
              <a:off x="3690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9" name="Line 60"/>
            <p:cNvSpPr>
              <a:spLocks noChangeShapeType="1"/>
            </p:cNvSpPr>
            <p:nvPr/>
          </p:nvSpPr>
          <p:spPr bwMode="auto">
            <a:xfrm flipH="1">
              <a:off x="3402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0" name="Line 61"/>
            <p:cNvSpPr>
              <a:spLocks noChangeShapeType="1"/>
            </p:cNvSpPr>
            <p:nvPr/>
          </p:nvSpPr>
          <p:spPr bwMode="auto">
            <a:xfrm>
              <a:off x="3114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1" name="Line 62"/>
            <p:cNvSpPr>
              <a:spLocks noChangeShapeType="1"/>
            </p:cNvSpPr>
            <p:nvPr/>
          </p:nvSpPr>
          <p:spPr bwMode="auto">
            <a:xfrm flipH="1">
              <a:off x="2832" y="292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2" name="Rectangle 63"/>
            <p:cNvSpPr>
              <a:spLocks noChangeArrowheads="1"/>
            </p:cNvSpPr>
            <p:nvPr/>
          </p:nvSpPr>
          <p:spPr bwMode="auto">
            <a:xfrm>
              <a:off x="2700" y="326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2253" name="Rectangle 64"/>
            <p:cNvSpPr>
              <a:spLocks noChangeArrowheads="1"/>
            </p:cNvSpPr>
            <p:nvPr/>
          </p:nvSpPr>
          <p:spPr bwMode="auto">
            <a:xfrm>
              <a:off x="3370" y="3488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2254" name="Rectangle 65"/>
            <p:cNvSpPr>
              <a:spLocks noChangeArrowheads="1"/>
            </p:cNvSpPr>
            <p:nvPr/>
          </p:nvSpPr>
          <p:spPr bwMode="auto">
            <a:xfrm>
              <a:off x="2832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2255" name="Line 66"/>
            <p:cNvSpPr>
              <a:spLocks noChangeShapeType="1"/>
            </p:cNvSpPr>
            <p:nvPr/>
          </p:nvSpPr>
          <p:spPr bwMode="auto">
            <a:xfrm>
              <a:off x="3114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6" name="Line 67"/>
            <p:cNvSpPr>
              <a:spLocks noChangeShapeType="1"/>
            </p:cNvSpPr>
            <p:nvPr/>
          </p:nvSpPr>
          <p:spPr bwMode="auto">
            <a:xfrm flipH="1">
              <a:off x="2826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32" name="Text Box 68"/>
          <p:cNvSpPr txBox="1">
            <a:spLocks noChangeArrowheads="1"/>
          </p:cNvSpPr>
          <p:nvPr/>
        </p:nvSpPr>
        <p:spPr bwMode="auto">
          <a:xfrm>
            <a:off x="6556375" y="5603875"/>
            <a:ext cx="18811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13 = 1101= ABC’D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991AFF9-5662-494B-B99F-A461E3C8732D}" type="slidenum">
              <a:rPr lang="en-US" altLang="en-US">
                <a:latin typeface="+mj-lt"/>
              </a:rPr>
              <a:pPr defTabSz="927100">
                <a:defRPr/>
              </a:pPr>
              <a:t>58</a:t>
            </a:fld>
            <a:endParaRPr lang="en-US" altLang="en-US"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15000" y="4191000"/>
            <a:ext cx="762000" cy="762000"/>
            <a:chOff x="3684" y="3552"/>
            <a:chExt cx="480" cy="480"/>
          </a:xfrm>
        </p:grpSpPr>
        <p:sp>
          <p:nvSpPr>
            <p:cNvPr id="53307" name="Line 3"/>
            <p:cNvSpPr>
              <a:spLocks noChangeShapeType="1"/>
            </p:cNvSpPr>
            <p:nvPr/>
          </p:nvSpPr>
          <p:spPr bwMode="auto">
            <a:xfrm flipV="1">
              <a:off x="3684" y="3827"/>
              <a:ext cx="204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08" name="Line 4"/>
            <p:cNvSpPr>
              <a:spLocks noChangeShapeType="1"/>
            </p:cNvSpPr>
            <p:nvPr/>
          </p:nvSpPr>
          <p:spPr bwMode="auto">
            <a:xfrm flipV="1">
              <a:off x="3732" y="403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09" name="Line 5"/>
            <p:cNvSpPr>
              <a:spLocks noChangeShapeType="1"/>
            </p:cNvSpPr>
            <p:nvPr/>
          </p:nvSpPr>
          <p:spPr bwMode="auto">
            <a:xfrm rot="16200000" flipV="1">
              <a:off x="3468" y="376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Adjacencies in Karnaugh maps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Wrap from first to last column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Wrap top row to bottom row</a:t>
            </a:r>
          </a:p>
        </p:txBody>
      </p:sp>
      <p:grpSp>
        <p:nvGrpSpPr>
          <p:cNvPr id="53254" name="Group 8"/>
          <p:cNvGrpSpPr>
            <a:grpSpLocks/>
          </p:cNvGrpSpPr>
          <p:nvPr/>
        </p:nvGrpSpPr>
        <p:grpSpPr bwMode="auto">
          <a:xfrm>
            <a:off x="1676400" y="3657600"/>
            <a:ext cx="2114550" cy="1457325"/>
            <a:chOff x="1056" y="2304"/>
            <a:chExt cx="1332" cy="918"/>
          </a:xfrm>
        </p:grpSpPr>
        <p:sp>
          <p:nvSpPr>
            <p:cNvPr id="53293" name="Rectangle 9"/>
            <p:cNvSpPr>
              <a:spLocks noChangeArrowheads="1"/>
            </p:cNvSpPr>
            <p:nvPr/>
          </p:nvSpPr>
          <p:spPr bwMode="auto">
            <a:xfrm>
              <a:off x="1248" y="2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	010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	011</a:t>
              </a:r>
            </a:p>
          </p:txBody>
        </p:sp>
        <p:sp>
          <p:nvSpPr>
            <p:cNvPr id="53294" name="Rectangle 10"/>
            <p:cNvSpPr>
              <a:spLocks noChangeArrowheads="1"/>
            </p:cNvSpPr>
            <p:nvPr/>
          </p:nvSpPr>
          <p:spPr bwMode="auto">
            <a:xfrm>
              <a:off x="1824" y="2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	100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	101</a:t>
              </a:r>
            </a:p>
          </p:txBody>
        </p:sp>
        <p:sp>
          <p:nvSpPr>
            <p:cNvPr id="53295" name="Rectangle 11"/>
            <p:cNvSpPr>
              <a:spLocks noChangeArrowheads="1"/>
            </p:cNvSpPr>
            <p:nvPr/>
          </p:nvSpPr>
          <p:spPr bwMode="auto">
            <a:xfrm>
              <a:off x="1764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3296" name="Line 12"/>
            <p:cNvSpPr>
              <a:spLocks noChangeShapeType="1"/>
            </p:cNvSpPr>
            <p:nvPr/>
          </p:nvSpPr>
          <p:spPr bwMode="auto">
            <a:xfrm>
              <a:off x="2046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7" name="Line 13"/>
            <p:cNvSpPr>
              <a:spLocks noChangeShapeType="1"/>
            </p:cNvSpPr>
            <p:nvPr/>
          </p:nvSpPr>
          <p:spPr bwMode="auto">
            <a:xfrm flipH="1">
              <a:off x="1758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8" name="Line 14"/>
            <p:cNvSpPr>
              <a:spLocks noChangeShapeType="1"/>
            </p:cNvSpPr>
            <p:nvPr/>
          </p:nvSpPr>
          <p:spPr bwMode="auto">
            <a:xfrm>
              <a:off x="1764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9" name="Line 15"/>
            <p:cNvSpPr>
              <a:spLocks noChangeShapeType="1"/>
            </p:cNvSpPr>
            <p:nvPr/>
          </p:nvSpPr>
          <p:spPr bwMode="auto">
            <a:xfrm>
              <a:off x="1470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00" name="Line 16"/>
            <p:cNvSpPr>
              <a:spLocks noChangeShapeType="1"/>
            </p:cNvSpPr>
            <p:nvPr/>
          </p:nvSpPr>
          <p:spPr bwMode="auto">
            <a:xfrm flipH="1">
              <a:off x="1188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01" name="Rectangle 17"/>
            <p:cNvSpPr>
              <a:spLocks noChangeArrowheads="1"/>
            </p:cNvSpPr>
            <p:nvPr/>
          </p:nvSpPr>
          <p:spPr bwMode="auto">
            <a:xfrm>
              <a:off x="1056" y="278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3302" name="Rectangle 18"/>
            <p:cNvSpPr>
              <a:spLocks noChangeArrowheads="1"/>
            </p:cNvSpPr>
            <p:nvPr/>
          </p:nvSpPr>
          <p:spPr bwMode="auto">
            <a:xfrm>
              <a:off x="1726" y="301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3303" name="Rectangle 19"/>
            <p:cNvSpPr>
              <a:spLocks noChangeArrowheads="1"/>
            </p:cNvSpPr>
            <p:nvPr/>
          </p:nvSpPr>
          <p:spPr bwMode="auto">
            <a:xfrm>
              <a:off x="2020" y="23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3304" name="Rectangle 20"/>
            <p:cNvSpPr>
              <a:spLocks noChangeArrowheads="1"/>
            </p:cNvSpPr>
            <p:nvPr/>
          </p:nvSpPr>
          <p:spPr bwMode="auto">
            <a:xfrm>
              <a:off x="1188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3305" name="Line 21"/>
            <p:cNvSpPr>
              <a:spLocks noChangeShapeType="1"/>
            </p:cNvSpPr>
            <p:nvPr/>
          </p:nvSpPr>
          <p:spPr bwMode="auto">
            <a:xfrm>
              <a:off x="1470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306" name="Line 22"/>
            <p:cNvSpPr>
              <a:spLocks noChangeShapeType="1"/>
            </p:cNvSpPr>
            <p:nvPr/>
          </p:nvSpPr>
          <p:spPr bwMode="auto">
            <a:xfrm flipH="1">
              <a:off x="1182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55" name="Rectangle 23"/>
          <p:cNvSpPr>
            <a:spLocks noChangeArrowheads="1"/>
          </p:cNvSpPr>
          <p:nvPr/>
        </p:nvSpPr>
        <p:spPr bwMode="auto">
          <a:xfrm>
            <a:off x="5991225" y="4956175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53256" name="Rectangle 24"/>
          <p:cNvSpPr>
            <a:spLocks noChangeArrowheads="1"/>
          </p:cNvSpPr>
          <p:nvPr/>
        </p:nvSpPr>
        <p:spPr bwMode="auto">
          <a:xfrm>
            <a:off x="5483225" y="4394200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53257" name="Rectangle 25"/>
          <p:cNvSpPr>
            <a:spLocks noChangeArrowheads="1"/>
          </p:cNvSpPr>
          <p:nvPr/>
        </p:nvSpPr>
        <p:spPr bwMode="auto">
          <a:xfrm>
            <a:off x="5753100" y="4495800"/>
            <a:ext cx="558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53258" name="Rectangle 26"/>
          <p:cNvSpPr>
            <a:spLocks noChangeArrowheads="1"/>
          </p:cNvSpPr>
          <p:nvPr/>
        </p:nvSpPr>
        <p:spPr bwMode="auto">
          <a:xfrm>
            <a:off x="5219700" y="4902200"/>
            <a:ext cx="812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000</a:t>
            </a:r>
          </a:p>
        </p:txBody>
      </p:sp>
      <p:sp>
        <p:nvSpPr>
          <p:cNvPr id="53259" name="Rectangle 27"/>
          <p:cNvSpPr>
            <a:spLocks noChangeArrowheads="1"/>
          </p:cNvSpPr>
          <p:nvPr/>
        </p:nvSpPr>
        <p:spPr bwMode="auto">
          <a:xfrm>
            <a:off x="7010400" y="3505200"/>
            <a:ext cx="812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111</a:t>
            </a:r>
          </a:p>
        </p:txBody>
      </p:sp>
      <p:sp>
        <p:nvSpPr>
          <p:cNvPr id="53260" name="Rectangle 28"/>
          <p:cNvSpPr>
            <a:spLocks noChangeArrowheads="1"/>
          </p:cNvSpPr>
          <p:nvPr/>
        </p:nvSpPr>
        <p:spPr bwMode="auto">
          <a:xfrm>
            <a:off x="7016750" y="4486275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101</a:t>
            </a:r>
          </a:p>
        </p:txBody>
      </p:sp>
      <p:sp>
        <p:nvSpPr>
          <p:cNvPr id="53261" name="Line 29"/>
          <p:cNvSpPr>
            <a:spLocks noChangeShapeType="1"/>
          </p:cNvSpPr>
          <p:nvPr/>
        </p:nvSpPr>
        <p:spPr bwMode="auto">
          <a:xfrm flipV="1">
            <a:off x="6534150" y="45624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2" name="Line 30"/>
          <p:cNvSpPr>
            <a:spLocks noChangeShapeType="1"/>
          </p:cNvSpPr>
          <p:nvPr/>
        </p:nvSpPr>
        <p:spPr bwMode="auto">
          <a:xfrm flipV="1">
            <a:off x="5695950" y="4627563"/>
            <a:ext cx="32385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3" name="Line 31"/>
          <p:cNvSpPr>
            <a:spLocks noChangeShapeType="1"/>
          </p:cNvSpPr>
          <p:nvPr/>
        </p:nvSpPr>
        <p:spPr bwMode="auto">
          <a:xfrm flipV="1">
            <a:off x="5695950" y="37242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4" name="Line 32"/>
          <p:cNvSpPr>
            <a:spLocks noChangeShapeType="1"/>
          </p:cNvSpPr>
          <p:nvPr/>
        </p:nvSpPr>
        <p:spPr bwMode="auto">
          <a:xfrm flipV="1">
            <a:off x="6534150" y="37242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5" name="Line 33"/>
          <p:cNvSpPr>
            <a:spLocks noChangeShapeType="1"/>
          </p:cNvSpPr>
          <p:nvPr/>
        </p:nvSpPr>
        <p:spPr bwMode="auto">
          <a:xfrm flipV="1">
            <a:off x="5772150" y="49530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6" name="Oval 34"/>
          <p:cNvSpPr>
            <a:spLocks noChangeArrowheads="1"/>
          </p:cNvSpPr>
          <p:nvPr/>
        </p:nvSpPr>
        <p:spPr bwMode="auto">
          <a:xfrm>
            <a:off x="5619750" y="4867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67" name="Oval 35"/>
          <p:cNvSpPr>
            <a:spLocks noChangeArrowheads="1"/>
          </p:cNvSpPr>
          <p:nvPr/>
        </p:nvSpPr>
        <p:spPr bwMode="auto">
          <a:xfrm>
            <a:off x="6457950" y="4867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68" name="Line 36"/>
          <p:cNvSpPr>
            <a:spLocks noChangeShapeType="1"/>
          </p:cNvSpPr>
          <p:nvPr/>
        </p:nvSpPr>
        <p:spPr bwMode="auto">
          <a:xfrm rot="16200000" flipV="1">
            <a:off x="5353050" y="45339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9" name="Oval 37"/>
          <p:cNvSpPr>
            <a:spLocks noChangeArrowheads="1"/>
          </p:cNvSpPr>
          <p:nvPr/>
        </p:nvSpPr>
        <p:spPr bwMode="auto">
          <a:xfrm rot="-5400000">
            <a:off x="5618163" y="48656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0" name="Oval 38"/>
          <p:cNvSpPr>
            <a:spLocks noChangeArrowheads="1"/>
          </p:cNvSpPr>
          <p:nvPr/>
        </p:nvSpPr>
        <p:spPr bwMode="auto">
          <a:xfrm rot="-5400000">
            <a:off x="5618163" y="40274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1" name="Oval 39"/>
          <p:cNvSpPr>
            <a:spLocks noChangeArrowheads="1"/>
          </p:cNvSpPr>
          <p:nvPr/>
        </p:nvSpPr>
        <p:spPr bwMode="auto">
          <a:xfrm>
            <a:off x="6457950" y="40290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2" name="Line 40"/>
          <p:cNvSpPr>
            <a:spLocks noChangeShapeType="1"/>
          </p:cNvSpPr>
          <p:nvPr/>
        </p:nvSpPr>
        <p:spPr bwMode="auto">
          <a:xfrm>
            <a:off x="5772150" y="41052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3" name="Line 41"/>
          <p:cNvSpPr>
            <a:spLocks noChangeShapeType="1"/>
          </p:cNvSpPr>
          <p:nvPr/>
        </p:nvSpPr>
        <p:spPr bwMode="auto">
          <a:xfrm>
            <a:off x="6534150" y="4181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4" name="Line 42"/>
          <p:cNvSpPr>
            <a:spLocks noChangeShapeType="1"/>
          </p:cNvSpPr>
          <p:nvPr/>
        </p:nvSpPr>
        <p:spPr bwMode="auto">
          <a:xfrm flipV="1">
            <a:off x="6153150" y="45624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5" name="Oval 43"/>
          <p:cNvSpPr>
            <a:spLocks noChangeArrowheads="1"/>
          </p:cNvSpPr>
          <p:nvPr/>
        </p:nvSpPr>
        <p:spPr bwMode="auto">
          <a:xfrm>
            <a:off x="6000750" y="4486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6" name="Oval 44"/>
          <p:cNvSpPr>
            <a:spLocks noChangeArrowheads="1"/>
          </p:cNvSpPr>
          <p:nvPr/>
        </p:nvSpPr>
        <p:spPr bwMode="auto">
          <a:xfrm>
            <a:off x="6838950" y="4486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7" name="Line 45"/>
          <p:cNvSpPr>
            <a:spLocks noChangeShapeType="1"/>
          </p:cNvSpPr>
          <p:nvPr/>
        </p:nvSpPr>
        <p:spPr bwMode="auto">
          <a:xfrm rot="16200000" flipV="1">
            <a:off x="5734050" y="41433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8" name="Oval 46"/>
          <p:cNvSpPr>
            <a:spLocks noChangeArrowheads="1"/>
          </p:cNvSpPr>
          <p:nvPr/>
        </p:nvSpPr>
        <p:spPr bwMode="auto">
          <a:xfrm rot="-5400000">
            <a:off x="5999163" y="44846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79" name="Oval 47"/>
          <p:cNvSpPr>
            <a:spLocks noChangeArrowheads="1"/>
          </p:cNvSpPr>
          <p:nvPr/>
        </p:nvSpPr>
        <p:spPr bwMode="auto">
          <a:xfrm rot="-5400000">
            <a:off x="5999163" y="36464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80" name="Oval 48"/>
          <p:cNvSpPr>
            <a:spLocks noChangeArrowheads="1"/>
          </p:cNvSpPr>
          <p:nvPr/>
        </p:nvSpPr>
        <p:spPr bwMode="auto">
          <a:xfrm>
            <a:off x="6838950" y="36480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81" name="Line 49"/>
          <p:cNvSpPr>
            <a:spLocks noChangeShapeType="1"/>
          </p:cNvSpPr>
          <p:nvPr/>
        </p:nvSpPr>
        <p:spPr bwMode="auto">
          <a:xfrm>
            <a:off x="6153150" y="37242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2" name="Line 50"/>
          <p:cNvSpPr>
            <a:spLocks noChangeShapeType="1"/>
          </p:cNvSpPr>
          <p:nvPr/>
        </p:nvSpPr>
        <p:spPr bwMode="auto">
          <a:xfrm>
            <a:off x="6915150" y="3800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3" name="Rectangle 51"/>
          <p:cNvSpPr>
            <a:spLocks noChangeArrowheads="1"/>
          </p:cNvSpPr>
          <p:nvPr/>
        </p:nvSpPr>
        <p:spPr bwMode="auto">
          <a:xfrm>
            <a:off x="6667500" y="4876800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53284" name="Rectangle 52"/>
          <p:cNvSpPr>
            <a:spLocks noChangeArrowheads="1"/>
          </p:cNvSpPr>
          <p:nvPr/>
        </p:nvSpPr>
        <p:spPr bwMode="auto">
          <a:xfrm>
            <a:off x="6134100" y="4318000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001</a:t>
            </a:r>
          </a:p>
        </p:txBody>
      </p:sp>
      <p:sp>
        <p:nvSpPr>
          <p:cNvPr id="53285" name="Rectangle 53"/>
          <p:cNvSpPr>
            <a:spLocks noChangeArrowheads="1"/>
          </p:cNvSpPr>
          <p:nvPr/>
        </p:nvSpPr>
        <p:spPr bwMode="auto">
          <a:xfrm>
            <a:off x="5143500" y="3962400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010</a:t>
            </a:r>
          </a:p>
        </p:txBody>
      </p:sp>
      <p:sp>
        <p:nvSpPr>
          <p:cNvPr id="53286" name="Rectangle 54"/>
          <p:cNvSpPr>
            <a:spLocks noChangeArrowheads="1"/>
          </p:cNvSpPr>
          <p:nvPr/>
        </p:nvSpPr>
        <p:spPr bwMode="auto">
          <a:xfrm>
            <a:off x="5524500" y="3505200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011</a:t>
            </a:r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6210300" y="3810000"/>
            <a:ext cx="723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110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28800" y="3810000"/>
            <a:ext cx="609600" cy="609600"/>
            <a:chOff x="1152" y="2400"/>
            <a:chExt cx="384" cy="384"/>
          </a:xfrm>
        </p:grpSpPr>
        <p:sp>
          <p:nvSpPr>
            <p:cNvPr id="53289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0" name="Line 58"/>
            <p:cNvSpPr>
              <a:spLocks noChangeShapeType="1"/>
            </p:cNvSpPr>
            <p:nvPr/>
          </p:nvSpPr>
          <p:spPr bwMode="auto">
            <a:xfrm rot="5400000">
              <a:off x="1248" y="2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1" name="Line 59"/>
            <p:cNvSpPr>
              <a:spLocks noChangeShapeType="1"/>
            </p:cNvSpPr>
            <p:nvPr/>
          </p:nvSpPr>
          <p:spPr bwMode="auto">
            <a:xfrm rot="16200000" flipV="1">
              <a:off x="1248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2" name="Line 60"/>
            <p:cNvSpPr>
              <a:spLocks noChangeShapeType="1"/>
            </p:cNvSpPr>
            <p:nvPr/>
          </p:nvSpPr>
          <p:spPr bwMode="auto">
            <a:xfrm rot="10800000" flipV="1">
              <a:off x="1152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76620D2A-34AA-4C6E-8524-0B1FA39D2C00}" type="slidenum">
              <a:rPr lang="en-US" altLang="en-US">
                <a:latin typeface="+mj-lt"/>
              </a:rPr>
              <a:pPr defTabSz="927100">
                <a:defRPr/>
              </a:pPr>
              <a:t>59</a:t>
            </a:fld>
            <a:endParaRPr lang="en-US" altLang="en-US">
              <a:latin typeface="+mj-lt"/>
            </a:endParaRPr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7477125" y="5195888"/>
            <a:ext cx="1470025" cy="146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obtain the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complement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of the function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by covering 0s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with subcubes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 examples</a:t>
            </a: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 =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>
                <a:ea typeface="굴림" pitchFamily="50" charset="-127"/>
              </a:rPr>
              <a:t>Cout =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>
                <a:ea typeface="굴림" pitchFamily="50" charset="-127"/>
              </a:rPr>
              <a:t>f(A,B,C)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m(0,4,5,7)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0388" y="2592388"/>
            <a:ext cx="5440362" cy="2435225"/>
            <a:chOff x="1062" y="1556"/>
            <a:chExt cx="3427" cy="1534"/>
          </a:xfrm>
        </p:grpSpPr>
        <p:sp>
          <p:nvSpPr>
            <p:cNvPr id="54334" name="Line 6"/>
            <p:cNvSpPr>
              <a:spLocks noChangeShapeType="1"/>
            </p:cNvSpPr>
            <p:nvPr/>
          </p:nvSpPr>
          <p:spPr bwMode="auto">
            <a:xfrm>
              <a:off x="1062" y="1556"/>
              <a:ext cx="2054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4335" name="Group 7"/>
            <p:cNvGrpSpPr>
              <a:grpSpLocks/>
            </p:cNvGrpSpPr>
            <p:nvPr/>
          </p:nvGrpSpPr>
          <p:grpSpPr bwMode="auto">
            <a:xfrm>
              <a:off x="3081" y="2172"/>
              <a:ext cx="1408" cy="918"/>
              <a:chOff x="4789" y="2375"/>
              <a:chExt cx="1408" cy="918"/>
            </a:xfrm>
          </p:grpSpPr>
          <p:sp>
            <p:nvSpPr>
              <p:cNvPr id="54336" name="Rectangle 8"/>
              <p:cNvSpPr>
                <a:spLocks noChangeArrowheads="1"/>
              </p:cNvSpPr>
              <p:nvPr/>
            </p:nvSpPr>
            <p:spPr bwMode="auto">
              <a:xfrm>
                <a:off x="5091" y="2567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54337" name="Rectangle 9"/>
              <p:cNvSpPr>
                <a:spLocks noChangeArrowheads="1"/>
              </p:cNvSpPr>
              <p:nvPr/>
            </p:nvSpPr>
            <p:spPr bwMode="auto">
              <a:xfrm>
                <a:off x="5677" y="2567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54338" name="Rectangle 10"/>
              <p:cNvSpPr>
                <a:spLocks noChangeArrowheads="1"/>
              </p:cNvSpPr>
              <p:nvPr/>
            </p:nvSpPr>
            <p:spPr bwMode="auto">
              <a:xfrm>
                <a:off x="5567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4339" name="Line 11"/>
              <p:cNvSpPr>
                <a:spLocks noChangeShapeType="1"/>
              </p:cNvSpPr>
              <p:nvPr/>
            </p:nvSpPr>
            <p:spPr bwMode="auto">
              <a:xfrm>
                <a:off x="5849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0" name="Line 12"/>
              <p:cNvSpPr>
                <a:spLocks noChangeShapeType="1"/>
              </p:cNvSpPr>
              <p:nvPr/>
            </p:nvSpPr>
            <p:spPr bwMode="auto">
              <a:xfrm flipH="1">
                <a:off x="5561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1" name="Line 13"/>
              <p:cNvSpPr>
                <a:spLocks noChangeShapeType="1"/>
              </p:cNvSpPr>
              <p:nvPr/>
            </p:nvSpPr>
            <p:spPr bwMode="auto">
              <a:xfrm>
                <a:off x="5567" y="251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2" name="Line 14"/>
              <p:cNvSpPr>
                <a:spLocks noChangeShapeType="1"/>
              </p:cNvSpPr>
              <p:nvPr/>
            </p:nvSpPr>
            <p:spPr bwMode="auto">
              <a:xfrm>
                <a:off x="5273" y="309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3" name="Line 15"/>
              <p:cNvSpPr>
                <a:spLocks noChangeShapeType="1"/>
              </p:cNvSpPr>
              <p:nvPr/>
            </p:nvSpPr>
            <p:spPr bwMode="auto">
              <a:xfrm flipH="1">
                <a:off x="4991" y="280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4" name="Rectangle 16"/>
              <p:cNvSpPr>
                <a:spLocks noChangeArrowheads="1"/>
              </p:cNvSpPr>
              <p:nvPr/>
            </p:nvSpPr>
            <p:spPr bwMode="auto">
              <a:xfrm>
                <a:off x="4789" y="2857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Cin</a:t>
                </a:r>
              </a:p>
            </p:txBody>
          </p:sp>
          <p:sp>
            <p:nvSpPr>
              <p:cNvPr id="54345" name="Rectangle 17"/>
              <p:cNvSpPr>
                <a:spLocks noChangeArrowheads="1"/>
              </p:cNvSpPr>
              <p:nvPr/>
            </p:nvSpPr>
            <p:spPr bwMode="auto">
              <a:xfrm>
                <a:off x="5529" y="3085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54346" name="Rectangle 18"/>
              <p:cNvSpPr>
                <a:spLocks noChangeArrowheads="1"/>
              </p:cNvSpPr>
              <p:nvPr/>
            </p:nvSpPr>
            <p:spPr bwMode="auto">
              <a:xfrm>
                <a:off x="5823" y="2375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54347" name="Rectangle 19"/>
              <p:cNvSpPr>
                <a:spLocks noChangeArrowheads="1"/>
              </p:cNvSpPr>
              <p:nvPr/>
            </p:nvSpPr>
            <p:spPr bwMode="auto">
              <a:xfrm>
                <a:off x="4991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4348" name="Line 20"/>
              <p:cNvSpPr>
                <a:spLocks noChangeShapeType="1"/>
              </p:cNvSpPr>
              <p:nvPr/>
            </p:nvSpPr>
            <p:spPr bwMode="auto">
              <a:xfrm>
                <a:off x="5273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49" name="Line 21"/>
              <p:cNvSpPr>
                <a:spLocks noChangeShapeType="1"/>
              </p:cNvSpPr>
              <p:nvPr/>
            </p:nvSpPr>
            <p:spPr bwMode="auto">
              <a:xfrm flipH="1">
                <a:off x="4985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55738" y="1725613"/>
            <a:ext cx="5634037" cy="1176337"/>
            <a:chOff x="833" y="1038"/>
            <a:chExt cx="3549" cy="741"/>
          </a:xfrm>
        </p:grpSpPr>
        <p:sp>
          <p:nvSpPr>
            <p:cNvPr id="54324" name="Line 23"/>
            <p:cNvSpPr>
              <a:spLocks noChangeShapeType="1"/>
            </p:cNvSpPr>
            <p:nvPr/>
          </p:nvSpPr>
          <p:spPr bwMode="auto">
            <a:xfrm>
              <a:off x="833" y="1126"/>
              <a:ext cx="2795" cy="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4325" name="Group 24"/>
            <p:cNvGrpSpPr>
              <a:grpSpLocks/>
            </p:cNvGrpSpPr>
            <p:nvPr/>
          </p:nvGrpSpPr>
          <p:grpSpPr bwMode="auto">
            <a:xfrm>
              <a:off x="3644" y="1038"/>
              <a:ext cx="738" cy="741"/>
              <a:chOff x="4702" y="2034"/>
              <a:chExt cx="738" cy="741"/>
            </a:xfrm>
          </p:grpSpPr>
          <p:sp>
            <p:nvSpPr>
              <p:cNvPr id="54326" name="Rectangle 25"/>
              <p:cNvSpPr>
                <a:spLocks noChangeArrowheads="1"/>
              </p:cNvSpPr>
              <p:nvPr/>
            </p:nvSpPr>
            <p:spPr bwMode="auto">
              <a:xfrm>
                <a:off x="4920" y="2226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54327" name="Rectangle 26"/>
              <p:cNvSpPr>
                <a:spLocks noChangeArrowheads="1"/>
              </p:cNvSpPr>
              <p:nvPr/>
            </p:nvSpPr>
            <p:spPr bwMode="auto">
              <a:xfrm>
                <a:off x="4810" y="2178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4328" name="Line 27"/>
              <p:cNvSpPr>
                <a:spLocks noChangeShapeType="1"/>
              </p:cNvSpPr>
              <p:nvPr/>
            </p:nvSpPr>
            <p:spPr bwMode="auto">
              <a:xfrm>
                <a:off x="5092" y="21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29" name="Line 28"/>
              <p:cNvSpPr>
                <a:spLocks noChangeShapeType="1"/>
              </p:cNvSpPr>
              <p:nvPr/>
            </p:nvSpPr>
            <p:spPr bwMode="auto">
              <a:xfrm flipH="1">
                <a:off x="4804" y="246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30" name="Line 29"/>
              <p:cNvSpPr>
                <a:spLocks noChangeShapeType="1"/>
              </p:cNvSpPr>
              <p:nvPr/>
            </p:nvSpPr>
            <p:spPr bwMode="auto">
              <a:xfrm flipV="1">
                <a:off x="5098" y="2158"/>
                <a:ext cx="288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31" name="Line 30"/>
              <p:cNvSpPr>
                <a:spLocks noChangeShapeType="1"/>
              </p:cNvSpPr>
              <p:nvPr/>
            </p:nvSpPr>
            <p:spPr bwMode="auto">
              <a:xfrm flipH="1">
                <a:off x="4804" y="2456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32" name="Rectangle 31"/>
              <p:cNvSpPr>
                <a:spLocks noChangeArrowheads="1"/>
              </p:cNvSpPr>
              <p:nvPr/>
            </p:nvSpPr>
            <p:spPr bwMode="auto">
              <a:xfrm>
                <a:off x="4702" y="2516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54333" name="Rectangle 32"/>
              <p:cNvSpPr>
                <a:spLocks noChangeArrowheads="1"/>
              </p:cNvSpPr>
              <p:nvPr/>
            </p:nvSpPr>
            <p:spPr bwMode="auto">
              <a:xfrm>
                <a:off x="5066" y="2034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179638" y="3541713"/>
            <a:ext cx="2155825" cy="2727325"/>
            <a:chOff x="1072" y="2077"/>
            <a:chExt cx="1358" cy="1718"/>
          </a:xfrm>
        </p:grpSpPr>
        <p:sp>
          <p:nvSpPr>
            <p:cNvPr id="54308" name="Line 34"/>
            <p:cNvSpPr>
              <a:spLocks noChangeShapeType="1"/>
            </p:cNvSpPr>
            <p:nvPr/>
          </p:nvSpPr>
          <p:spPr bwMode="auto">
            <a:xfrm>
              <a:off x="1292" y="2077"/>
              <a:ext cx="448" cy="7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4309" name="Group 35"/>
            <p:cNvGrpSpPr>
              <a:grpSpLocks/>
            </p:cNvGrpSpPr>
            <p:nvPr/>
          </p:nvGrpSpPr>
          <p:grpSpPr bwMode="auto">
            <a:xfrm>
              <a:off x="1072" y="2877"/>
              <a:ext cx="1358" cy="918"/>
              <a:chOff x="1072" y="2877"/>
              <a:chExt cx="1358" cy="918"/>
            </a:xfrm>
          </p:grpSpPr>
          <p:sp>
            <p:nvSpPr>
              <p:cNvPr id="54310" name="Rectangle 36"/>
              <p:cNvSpPr>
                <a:spLocks noChangeArrowheads="1"/>
              </p:cNvSpPr>
              <p:nvPr/>
            </p:nvSpPr>
            <p:spPr bwMode="auto">
              <a:xfrm>
                <a:off x="1324" y="3069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54311" name="Rectangle 37"/>
              <p:cNvSpPr>
                <a:spLocks noChangeArrowheads="1"/>
              </p:cNvSpPr>
              <p:nvPr/>
            </p:nvSpPr>
            <p:spPr bwMode="auto">
              <a:xfrm>
                <a:off x="1910" y="3069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54312" name="Rectangle 38"/>
              <p:cNvSpPr>
                <a:spLocks noChangeArrowheads="1"/>
              </p:cNvSpPr>
              <p:nvPr/>
            </p:nvSpPr>
            <p:spPr bwMode="auto">
              <a:xfrm>
                <a:off x="1800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4313" name="Line 39"/>
              <p:cNvSpPr>
                <a:spLocks noChangeShapeType="1"/>
              </p:cNvSpPr>
              <p:nvPr/>
            </p:nvSpPr>
            <p:spPr bwMode="auto">
              <a:xfrm>
                <a:off x="2082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14" name="Line 40"/>
              <p:cNvSpPr>
                <a:spLocks noChangeShapeType="1"/>
              </p:cNvSpPr>
              <p:nvPr/>
            </p:nvSpPr>
            <p:spPr bwMode="auto">
              <a:xfrm flipH="1">
                <a:off x="1794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15" name="Line 41"/>
              <p:cNvSpPr>
                <a:spLocks noChangeShapeType="1"/>
              </p:cNvSpPr>
              <p:nvPr/>
            </p:nvSpPr>
            <p:spPr bwMode="auto">
              <a:xfrm>
                <a:off x="1800" y="302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16" name="Line 42"/>
              <p:cNvSpPr>
                <a:spLocks noChangeShapeType="1"/>
              </p:cNvSpPr>
              <p:nvPr/>
            </p:nvSpPr>
            <p:spPr bwMode="auto">
              <a:xfrm>
                <a:off x="1506" y="359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17" name="Line 43"/>
              <p:cNvSpPr>
                <a:spLocks noChangeShapeType="1"/>
              </p:cNvSpPr>
              <p:nvPr/>
            </p:nvSpPr>
            <p:spPr bwMode="auto">
              <a:xfrm flipH="1">
                <a:off x="1224" y="330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18" name="Rectangle 44"/>
              <p:cNvSpPr>
                <a:spLocks noChangeArrowheads="1"/>
              </p:cNvSpPr>
              <p:nvPr/>
            </p:nvSpPr>
            <p:spPr bwMode="auto">
              <a:xfrm>
                <a:off x="1072" y="3369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54319" name="Rectangle 45"/>
              <p:cNvSpPr>
                <a:spLocks noChangeArrowheads="1"/>
              </p:cNvSpPr>
              <p:nvPr/>
            </p:nvSpPr>
            <p:spPr bwMode="auto">
              <a:xfrm>
                <a:off x="1762" y="3587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54320" name="Rectangle 46"/>
              <p:cNvSpPr>
                <a:spLocks noChangeArrowheads="1"/>
              </p:cNvSpPr>
              <p:nvPr/>
            </p:nvSpPr>
            <p:spPr bwMode="auto">
              <a:xfrm>
                <a:off x="2056" y="2877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54321" name="Rectangle 47"/>
              <p:cNvSpPr>
                <a:spLocks noChangeArrowheads="1"/>
              </p:cNvSpPr>
              <p:nvPr/>
            </p:nvSpPr>
            <p:spPr bwMode="auto">
              <a:xfrm>
                <a:off x="1224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4322" name="Line 48"/>
              <p:cNvSpPr>
                <a:spLocks noChangeShapeType="1"/>
              </p:cNvSpPr>
              <p:nvPr/>
            </p:nvSpPr>
            <p:spPr bwMode="auto">
              <a:xfrm>
                <a:off x="1506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323" name="Line 49"/>
              <p:cNvSpPr>
                <a:spLocks noChangeShapeType="1"/>
              </p:cNvSpPr>
              <p:nvPr/>
            </p:nvSpPr>
            <p:spPr bwMode="auto">
              <a:xfrm flipH="1">
                <a:off x="1218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154738" y="2032000"/>
            <a:ext cx="1630362" cy="576263"/>
            <a:chOff x="3793" y="1231"/>
            <a:chExt cx="1027" cy="363"/>
          </a:xfrm>
        </p:grpSpPr>
        <p:sp>
          <p:nvSpPr>
            <p:cNvPr id="54306" name="Text Box 51"/>
            <p:cNvSpPr txBox="1">
              <a:spLocks noChangeArrowheads="1"/>
            </p:cNvSpPr>
            <p:nvPr/>
          </p:nvSpPr>
          <p:spPr bwMode="auto">
            <a:xfrm>
              <a:off x="4589" y="1363"/>
              <a:ext cx="23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B’</a:t>
              </a:r>
            </a:p>
          </p:txBody>
        </p:sp>
        <p:sp>
          <p:nvSpPr>
            <p:cNvPr id="54307" name="Oval 52"/>
            <p:cNvSpPr>
              <a:spLocks noChangeArrowheads="1"/>
            </p:cNvSpPr>
            <p:nvPr/>
          </p:nvSpPr>
          <p:spPr bwMode="auto">
            <a:xfrm>
              <a:off x="3793" y="1231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350000" y="3744913"/>
            <a:ext cx="1504950" cy="857250"/>
            <a:chOff x="3909" y="2282"/>
            <a:chExt cx="948" cy="540"/>
          </a:xfrm>
        </p:grpSpPr>
        <p:sp>
          <p:nvSpPr>
            <p:cNvPr id="54304" name="Text Box 54"/>
            <p:cNvSpPr txBox="1">
              <a:spLocks noChangeArrowheads="1"/>
            </p:cNvSpPr>
            <p:nvPr/>
          </p:nvSpPr>
          <p:spPr bwMode="auto">
            <a:xfrm>
              <a:off x="4570" y="2282"/>
              <a:ext cx="2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AB</a:t>
              </a:r>
            </a:p>
          </p:txBody>
        </p:sp>
        <p:sp>
          <p:nvSpPr>
            <p:cNvPr id="54305" name="Oval 55"/>
            <p:cNvSpPr>
              <a:spLocks noChangeArrowheads="1"/>
            </p:cNvSpPr>
            <p:nvPr/>
          </p:nvSpPr>
          <p:spPr bwMode="auto">
            <a:xfrm>
              <a:off x="3909" y="2344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368675" y="5554663"/>
            <a:ext cx="1527175" cy="627062"/>
            <a:chOff x="1821" y="3345"/>
            <a:chExt cx="962" cy="395"/>
          </a:xfrm>
        </p:grpSpPr>
        <p:sp>
          <p:nvSpPr>
            <p:cNvPr id="54302" name="Text Box 57"/>
            <p:cNvSpPr txBox="1">
              <a:spLocks noChangeArrowheads="1"/>
            </p:cNvSpPr>
            <p:nvPr/>
          </p:nvSpPr>
          <p:spPr bwMode="auto">
            <a:xfrm>
              <a:off x="2495" y="3509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AC</a:t>
              </a:r>
            </a:p>
          </p:txBody>
        </p:sp>
        <p:sp>
          <p:nvSpPr>
            <p:cNvPr id="54303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594350" y="5716588"/>
            <a:ext cx="677863" cy="533400"/>
            <a:chOff x="3223" y="3447"/>
            <a:chExt cx="427" cy="336"/>
          </a:xfrm>
        </p:grpSpPr>
        <p:sp>
          <p:nvSpPr>
            <p:cNvPr id="54300" name="Line 60"/>
            <p:cNvSpPr>
              <a:spLocks noChangeShapeType="1"/>
            </p:cNvSpPr>
            <p:nvPr/>
          </p:nvSpPr>
          <p:spPr bwMode="auto">
            <a:xfrm>
              <a:off x="3223" y="3468"/>
              <a:ext cx="417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01" name="Line 61"/>
            <p:cNvSpPr>
              <a:spLocks noChangeShapeType="1"/>
            </p:cNvSpPr>
            <p:nvPr/>
          </p:nvSpPr>
          <p:spPr bwMode="auto">
            <a:xfrm flipH="1">
              <a:off x="3254" y="3447"/>
              <a:ext cx="3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6303963" y="3744913"/>
            <a:ext cx="2259012" cy="873125"/>
            <a:chOff x="3880" y="2282"/>
            <a:chExt cx="1423" cy="550"/>
          </a:xfrm>
        </p:grpSpPr>
        <p:sp>
          <p:nvSpPr>
            <p:cNvPr id="54298" name="Oval 63"/>
            <p:cNvSpPr>
              <a:spLocks noChangeArrowheads="1"/>
            </p:cNvSpPr>
            <p:nvPr/>
          </p:nvSpPr>
          <p:spPr bwMode="auto">
            <a:xfrm>
              <a:off x="3880" y="263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9" name="Text Box 64"/>
            <p:cNvSpPr txBox="1">
              <a:spLocks noChangeArrowheads="1"/>
            </p:cNvSpPr>
            <p:nvPr/>
          </p:nvSpPr>
          <p:spPr bwMode="auto">
            <a:xfrm>
              <a:off x="4752" y="2282"/>
              <a:ext cx="55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+ ACin</a:t>
              </a: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857875" y="3744913"/>
            <a:ext cx="3462338" cy="881062"/>
            <a:chOff x="3599" y="2282"/>
            <a:chExt cx="2181" cy="555"/>
          </a:xfrm>
        </p:grpSpPr>
        <p:sp>
          <p:nvSpPr>
            <p:cNvPr id="54296" name="Oval 66"/>
            <p:cNvSpPr>
              <a:spLocks noChangeArrowheads="1"/>
            </p:cNvSpPr>
            <p:nvPr/>
          </p:nvSpPr>
          <p:spPr bwMode="auto">
            <a:xfrm>
              <a:off x="3599" y="2644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7" name="Text Box 67"/>
            <p:cNvSpPr txBox="1">
              <a:spLocks noChangeArrowheads="1"/>
            </p:cNvSpPr>
            <p:nvPr/>
          </p:nvSpPr>
          <p:spPr bwMode="auto">
            <a:xfrm>
              <a:off x="5230" y="2282"/>
              <a:ext cx="55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+ BCin</a:t>
              </a:r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1931988" y="5006975"/>
            <a:ext cx="3659187" cy="1174750"/>
            <a:chOff x="916" y="3000"/>
            <a:chExt cx="2305" cy="740"/>
          </a:xfrm>
        </p:grpSpPr>
        <p:sp>
          <p:nvSpPr>
            <p:cNvPr id="54291" name="Oval 69"/>
            <p:cNvSpPr>
              <a:spLocks noChangeArrowheads="1"/>
            </p:cNvSpPr>
            <p:nvPr/>
          </p:nvSpPr>
          <p:spPr bwMode="auto">
            <a:xfrm>
              <a:off x="2129" y="307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2" name="Oval 70"/>
            <p:cNvSpPr>
              <a:spLocks noChangeArrowheads="1"/>
            </p:cNvSpPr>
            <p:nvPr/>
          </p:nvSpPr>
          <p:spPr bwMode="auto">
            <a:xfrm>
              <a:off x="954" y="30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3" name="Rectangle 71"/>
            <p:cNvSpPr>
              <a:spLocks noChangeArrowheads="1"/>
            </p:cNvSpPr>
            <p:nvPr/>
          </p:nvSpPr>
          <p:spPr bwMode="auto">
            <a:xfrm>
              <a:off x="916" y="3000"/>
              <a:ext cx="264" cy="31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4" name="Rectangle 72"/>
            <p:cNvSpPr>
              <a:spLocks noChangeArrowheads="1"/>
            </p:cNvSpPr>
            <p:nvPr/>
          </p:nvSpPr>
          <p:spPr bwMode="auto">
            <a:xfrm>
              <a:off x="2425" y="3014"/>
              <a:ext cx="264" cy="31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5" name="Text Box 73"/>
            <p:cNvSpPr txBox="1">
              <a:spLocks noChangeArrowheads="1"/>
            </p:cNvSpPr>
            <p:nvPr/>
          </p:nvSpPr>
          <p:spPr bwMode="auto">
            <a:xfrm>
              <a:off x="2724" y="3509"/>
              <a:ext cx="4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+ B’C’</a:t>
              </a:r>
            </a:p>
          </p:txBody>
        </p: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3849688" y="5118100"/>
            <a:ext cx="2413000" cy="1063625"/>
            <a:chOff x="2124" y="3070"/>
            <a:chExt cx="1520" cy="670"/>
          </a:xfrm>
        </p:grpSpPr>
        <p:sp>
          <p:nvSpPr>
            <p:cNvPr id="54289" name="Oval 75"/>
            <p:cNvSpPr>
              <a:spLocks noChangeArrowheads="1"/>
            </p:cNvSpPr>
            <p:nvPr/>
          </p:nvSpPr>
          <p:spPr bwMode="auto">
            <a:xfrm>
              <a:off x="2124" y="3070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4290" name="Text Box 76"/>
            <p:cNvSpPr txBox="1">
              <a:spLocks noChangeArrowheads="1"/>
            </p:cNvSpPr>
            <p:nvPr/>
          </p:nvSpPr>
          <p:spPr bwMode="auto">
            <a:xfrm>
              <a:off x="3177" y="3509"/>
              <a:ext cx="46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+ AB’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/>
        </p:nvGrpSpPr>
        <p:grpSpPr bwMode="auto">
          <a:xfrm>
            <a:off x="811489" y="1077414"/>
            <a:ext cx="379507" cy="858715"/>
            <a:chOff x="502" y="670"/>
            <a:chExt cx="236" cy="534"/>
          </a:xfrm>
        </p:grpSpPr>
        <p:sp>
          <p:nvSpPr>
            <p:cNvPr id="3317" name="Rectangle 2"/>
            <p:cNvSpPr>
              <a:spLocks noChangeArrowheads="1"/>
            </p:cNvSpPr>
            <p:nvPr/>
          </p:nvSpPr>
          <p:spPr bwMode="auto">
            <a:xfrm>
              <a:off x="502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F0 </a:t>
              </a:r>
            </a:p>
          </p:txBody>
        </p:sp>
        <p:sp>
          <p:nvSpPr>
            <p:cNvPr id="3318" name="Rectangle 3"/>
            <p:cNvSpPr>
              <a:spLocks noChangeArrowheads="1"/>
            </p:cNvSpPr>
            <p:nvPr/>
          </p:nvSpPr>
          <p:spPr bwMode="auto">
            <a:xfrm>
              <a:off x="522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19" name="Rectangle 4"/>
            <p:cNvSpPr>
              <a:spLocks noChangeArrowheads="1"/>
            </p:cNvSpPr>
            <p:nvPr/>
          </p:nvSpPr>
          <p:spPr bwMode="auto">
            <a:xfrm>
              <a:off x="522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20" name="Rectangle 5"/>
            <p:cNvSpPr>
              <a:spLocks noChangeArrowheads="1"/>
            </p:cNvSpPr>
            <p:nvPr/>
          </p:nvSpPr>
          <p:spPr bwMode="auto">
            <a:xfrm>
              <a:off x="522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21" name="Rectangle 6"/>
            <p:cNvSpPr>
              <a:spLocks noChangeArrowheads="1"/>
            </p:cNvSpPr>
            <p:nvPr/>
          </p:nvSpPr>
          <p:spPr bwMode="auto">
            <a:xfrm>
              <a:off x="522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75" name="Group 13"/>
          <p:cNvGrpSpPr>
            <a:grpSpLocks/>
          </p:cNvGrpSpPr>
          <p:nvPr/>
        </p:nvGrpSpPr>
        <p:grpSpPr bwMode="auto">
          <a:xfrm>
            <a:off x="1068781" y="1077414"/>
            <a:ext cx="379507" cy="858715"/>
            <a:chOff x="662" y="670"/>
            <a:chExt cx="236" cy="534"/>
          </a:xfrm>
        </p:grpSpPr>
        <p:sp>
          <p:nvSpPr>
            <p:cNvPr id="3312" name="Rectangle 8"/>
            <p:cNvSpPr>
              <a:spLocks noChangeArrowheads="1"/>
            </p:cNvSpPr>
            <p:nvPr/>
          </p:nvSpPr>
          <p:spPr bwMode="auto">
            <a:xfrm>
              <a:off x="662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 </a:t>
              </a:r>
            </a:p>
          </p:txBody>
        </p:sp>
        <p:sp>
          <p:nvSpPr>
            <p:cNvPr id="3313" name="Rectangle 9"/>
            <p:cNvSpPr>
              <a:spLocks noChangeArrowheads="1"/>
            </p:cNvSpPr>
            <p:nvPr/>
          </p:nvSpPr>
          <p:spPr bwMode="auto">
            <a:xfrm>
              <a:off x="682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14" name="Rectangle 10"/>
            <p:cNvSpPr>
              <a:spLocks noChangeArrowheads="1"/>
            </p:cNvSpPr>
            <p:nvPr/>
          </p:nvSpPr>
          <p:spPr bwMode="auto">
            <a:xfrm>
              <a:off x="682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15" name="Rectangle 11"/>
            <p:cNvSpPr>
              <a:spLocks noChangeArrowheads="1"/>
            </p:cNvSpPr>
            <p:nvPr/>
          </p:nvSpPr>
          <p:spPr bwMode="auto">
            <a:xfrm>
              <a:off x="682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16" name="Rectangle 12"/>
            <p:cNvSpPr>
              <a:spLocks noChangeArrowheads="1"/>
            </p:cNvSpPr>
            <p:nvPr/>
          </p:nvSpPr>
          <p:spPr bwMode="auto">
            <a:xfrm>
              <a:off x="682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76" name="Group 19"/>
          <p:cNvGrpSpPr>
            <a:grpSpLocks/>
          </p:cNvGrpSpPr>
          <p:nvPr/>
        </p:nvGrpSpPr>
        <p:grpSpPr bwMode="auto">
          <a:xfrm>
            <a:off x="1324466" y="1077414"/>
            <a:ext cx="379507" cy="858715"/>
            <a:chOff x="821" y="670"/>
            <a:chExt cx="236" cy="534"/>
          </a:xfrm>
        </p:grpSpPr>
        <p:sp>
          <p:nvSpPr>
            <p:cNvPr id="3307" name="Rectangle 14"/>
            <p:cNvSpPr>
              <a:spLocks noChangeArrowheads="1"/>
            </p:cNvSpPr>
            <p:nvPr/>
          </p:nvSpPr>
          <p:spPr bwMode="auto">
            <a:xfrm>
              <a:off x="821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F2 </a:t>
              </a:r>
            </a:p>
          </p:txBody>
        </p:sp>
        <p:sp>
          <p:nvSpPr>
            <p:cNvPr id="3308" name="Rectangle 15"/>
            <p:cNvSpPr>
              <a:spLocks noChangeArrowheads="1"/>
            </p:cNvSpPr>
            <p:nvPr/>
          </p:nvSpPr>
          <p:spPr bwMode="auto">
            <a:xfrm>
              <a:off x="841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09" name="Rectangle 16"/>
            <p:cNvSpPr>
              <a:spLocks noChangeArrowheads="1"/>
            </p:cNvSpPr>
            <p:nvPr/>
          </p:nvSpPr>
          <p:spPr bwMode="auto">
            <a:xfrm>
              <a:off x="841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10" name="Rectangle 17"/>
            <p:cNvSpPr>
              <a:spLocks noChangeArrowheads="1"/>
            </p:cNvSpPr>
            <p:nvPr/>
          </p:nvSpPr>
          <p:spPr bwMode="auto">
            <a:xfrm>
              <a:off x="841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311" name="Rectangle 18"/>
            <p:cNvSpPr>
              <a:spLocks noChangeArrowheads="1"/>
            </p:cNvSpPr>
            <p:nvPr/>
          </p:nvSpPr>
          <p:spPr bwMode="auto">
            <a:xfrm>
              <a:off x="841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77" name="Group 25"/>
          <p:cNvGrpSpPr>
            <a:grpSpLocks/>
          </p:cNvGrpSpPr>
          <p:nvPr/>
        </p:nvGrpSpPr>
        <p:grpSpPr bwMode="auto">
          <a:xfrm>
            <a:off x="1581759" y="1077414"/>
            <a:ext cx="379507" cy="858715"/>
            <a:chOff x="981" y="670"/>
            <a:chExt cx="236" cy="534"/>
          </a:xfrm>
        </p:grpSpPr>
        <p:sp>
          <p:nvSpPr>
            <p:cNvPr id="3302" name="Rectangle 20"/>
            <p:cNvSpPr>
              <a:spLocks noChangeArrowheads="1"/>
            </p:cNvSpPr>
            <p:nvPr/>
          </p:nvSpPr>
          <p:spPr bwMode="auto">
            <a:xfrm>
              <a:off x="981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F3 </a:t>
              </a:r>
            </a:p>
          </p:txBody>
        </p:sp>
        <p:sp>
          <p:nvSpPr>
            <p:cNvPr id="3303" name="Rectangle 21"/>
            <p:cNvSpPr>
              <a:spLocks noChangeArrowheads="1"/>
            </p:cNvSpPr>
            <p:nvPr/>
          </p:nvSpPr>
          <p:spPr bwMode="auto">
            <a:xfrm>
              <a:off x="1001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04" name="Rectangle 22"/>
            <p:cNvSpPr>
              <a:spLocks noChangeArrowheads="1"/>
            </p:cNvSpPr>
            <p:nvPr/>
          </p:nvSpPr>
          <p:spPr bwMode="auto">
            <a:xfrm>
              <a:off x="1001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05" name="Rectangle 23"/>
            <p:cNvSpPr>
              <a:spLocks noChangeArrowheads="1"/>
            </p:cNvSpPr>
            <p:nvPr/>
          </p:nvSpPr>
          <p:spPr bwMode="auto">
            <a:xfrm>
              <a:off x="1001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306" name="Rectangle 24"/>
            <p:cNvSpPr>
              <a:spLocks noChangeArrowheads="1"/>
            </p:cNvSpPr>
            <p:nvPr/>
          </p:nvSpPr>
          <p:spPr bwMode="auto">
            <a:xfrm>
              <a:off x="1001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78" name="Group 31"/>
          <p:cNvGrpSpPr>
            <a:grpSpLocks/>
          </p:cNvGrpSpPr>
          <p:nvPr/>
        </p:nvGrpSpPr>
        <p:grpSpPr bwMode="auto">
          <a:xfrm>
            <a:off x="1837443" y="1077414"/>
            <a:ext cx="379507" cy="858715"/>
            <a:chOff x="1140" y="670"/>
            <a:chExt cx="236" cy="534"/>
          </a:xfrm>
        </p:grpSpPr>
        <p:sp>
          <p:nvSpPr>
            <p:cNvPr id="3297" name="Rectangle 26"/>
            <p:cNvSpPr>
              <a:spLocks noChangeArrowheads="1"/>
            </p:cNvSpPr>
            <p:nvPr/>
          </p:nvSpPr>
          <p:spPr bwMode="auto">
            <a:xfrm>
              <a:off x="1140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F4 </a:t>
              </a:r>
            </a:p>
          </p:txBody>
        </p:sp>
        <p:sp>
          <p:nvSpPr>
            <p:cNvPr id="3298" name="Rectangle 27"/>
            <p:cNvSpPr>
              <a:spLocks noChangeArrowheads="1"/>
            </p:cNvSpPr>
            <p:nvPr/>
          </p:nvSpPr>
          <p:spPr bwMode="auto">
            <a:xfrm>
              <a:off x="1160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99" name="Rectangle 28"/>
            <p:cNvSpPr>
              <a:spLocks noChangeArrowheads="1"/>
            </p:cNvSpPr>
            <p:nvPr/>
          </p:nvSpPr>
          <p:spPr bwMode="auto">
            <a:xfrm>
              <a:off x="1160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300" name="Rectangle 29"/>
            <p:cNvSpPr>
              <a:spLocks noChangeArrowheads="1"/>
            </p:cNvSpPr>
            <p:nvPr/>
          </p:nvSpPr>
          <p:spPr bwMode="auto">
            <a:xfrm>
              <a:off x="1160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301" name="Rectangle 30"/>
            <p:cNvSpPr>
              <a:spLocks noChangeArrowheads="1"/>
            </p:cNvSpPr>
            <p:nvPr/>
          </p:nvSpPr>
          <p:spPr bwMode="auto">
            <a:xfrm>
              <a:off x="1160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79" name="Group 37"/>
          <p:cNvGrpSpPr>
            <a:grpSpLocks/>
          </p:cNvGrpSpPr>
          <p:nvPr/>
        </p:nvGrpSpPr>
        <p:grpSpPr bwMode="auto">
          <a:xfrm>
            <a:off x="2094735" y="1077414"/>
            <a:ext cx="379507" cy="858715"/>
            <a:chOff x="1300" y="670"/>
            <a:chExt cx="236" cy="534"/>
          </a:xfrm>
        </p:grpSpPr>
        <p:sp>
          <p:nvSpPr>
            <p:cNvPr id="3292" name="Rectangle 32"/>
            <p:cNvSpPr>
              <a:spLocks noChangeArrowheads="1"/>
            </p:cNvSpPr>
            <p:nvPr/>
          </p:nvSpPr>
          <p:spPr bwMode="auto">
            <a:xfrm>
              <a:off x="1300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F5 </a:t>
              </a:r>
            </a:p>
          </p:txBody>
        </p:sp>
        <p:sp>
          <p:nvSpPr>
            <p:cNvPr id="3293" name="Rectangle 33"/>
            <p:cNvSpPr>
              <a:spLocks noChangeArrowheads="1"/>
            </p:cNvSpPr>
            <p:nvPr/>
          </p:nvSpPr>
          <p:spPr bwMode="auto">
            <a:xfrm>
              <a:off x="1320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94" name="Rectangle 34"/>
            <p:cNvSpPr>
              <a:spLocks noChangeArrowheads="1"/>
            </p:cNvSpPr>
            <p:nvPr/>
          </p:nvSpPr>
          <p:spPr bwMode="auto">
            <a:xfrm>
              <a:off x="1320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95" name="Rectangle 35"/>
            <p:cNvSpPr>
              <a:spLocks noChangeArrowheads="1"/>
            </p:cNvSpPr>
            <p:nvPr/>
          </p:nvSpPr>
          <p:spPr bwMode="auto">
            <a:xfrm>
              <a:off x="1320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96" name="Rectangle 36"/>
            <p:cNvSpPr>
              <a:spLocks noChangeArrowheads="1"/>
            </p:cNvSpPr>
            <p:nvPr/>
          </p:nvSpPr>
          <p:spPr bwMode="auto">
            <a:xfrm>
              <a:off x="1320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80" name="Group 43"/>
          <p:cNvGrpSpPr>
            <a:grpSpLocks/>
          </p:cNvGrpSpPr>
          <p:nvPr/>
        </p:nvGrpSpPr>
        <p:grpSpPr bwMode="auto">
          <a:xfrm>
            <a:off x="2352028" y="1077414"/>
            <a:ext cx="379507" cy="858715"/>
            <a:chOff x="1460" y="670"/>
            <a:chExt cx="236" cy="534"/>
          </a:xfrm>
        </p:grpSpPr>
        <p:sp>
          <p:nvSpPr>
            <p:cNvPr id="3287" name="Rectangle 38"/>
            <p:cNvSpPr>
              <a:spLocks noChangeArrowheads="1"/>
            </p:cNvSpPr>
            <p:nvPr/>
          </p:nvSpPr>
          <p:spPr bwMode="auto">
            <a:xfrm>
              <a:off x="1460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F6 </a:t>
              </a:r>
            </a:p>
          </p:txBody>
        </p:sp>
        <p:sp>
          <p:nvSpPr>
            <p:cNvPr id="3288" name="Rectangle 39"/>
            <p:cNvSpPr>
              <a:spLocks noChangeArrowheads="1"/>
            </p:cNvSpPr>
            <p:nvPr/>
          </p:nvSpPr>
          <p:spPr bwMode="auto">
            <a:xfrm>
              <a:off x="1480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89" name="Rectangle 40"/>
            <p:cNvSpPr>
              <a:spLocks noChangeArrowheads="1"/>
            </p:cNvSpPr>
            <p:nvPr/>
          </p:nvSpPr>
          <p:spPr bwMode="auto">
            <a:xfrm>
              <a:off x="1480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90" name="Rectangle 41"/>
            <p:cNvSpPr>
              <a:spLocks noChangeArrowheads="1"/>
            </p:cNvSpPr>
            <p:nvPr/>
          </p:nvSpPr>
          <p:spPr bwMode="auto">
            <a:xfrm>
              <a:off x="1480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91" name="Rectangle 42"/>
            <p:cNvSpPr>
              <a:spLocks noChangeArrowheads="1"/>
            </p:cNvSpPr>
            <p:nvPr/>
          </p:nvSpPr>
          <p:spPr bwMode="auto">
            <a:xfrm>
              <a:off x="1480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81" name="Group 49"/>
          <p:cNvGrpSpPr>
            <a:grpSpLocks/>
          </p:cNvGrpSpPr>
          <p:nvPr/>
        </p:nvGrpSpPr>
        <p:grpSpPr bwMode="auto">
          <a:xfrm>
            <a:off x="2607713" y="1077414"/>
            <a:ext cx="379507" cy="858715"/>
            <a:chOff x="1619" y="670"/>
            <a:chExt cx="236" cy="534"/>
          </a:xfrm>
        </p:grpSpPr>
        <p:sp>
          <p:nvSpPr>
            <p:cNvPr id="3282" name="Rectangle 44"/>
            <p:cNvSpPr>
              <a:spLocks noChangeArrowheads="1"/>
            </p:cNvSpPr>
            <p:nvPr/>
          </p:nvSpPr>
          <p:spPr bwMode="auto">
            <a:xfrm>
              <a:off x="1619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F7 </a:t>
              </a:r>
            </a:p>
          </p:txBody>
        </p:sp>
        <p:sp>
          <p:nvSpPr>
            <p:cNvPr id="3283" name="Rectangle 45"/>
            <p:cNvSpPr>
              <a:spLocks noChangeArrowheads="1"/>
            </p:cNvSpPr>
            <p:nvPr/>
          </p:nvSpPr>
          <p:spPr bwMode="auto">
            <a:xfrm>
              <a:off x="1639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84" name="Rectangle 46"/>
            <p:cNvSpPr>
              <a:spLocks noChangeArrowheads="1"/>
            </p:cNvSpPr>
            <p:nvPr/>
          </p:nvSpPr>
          <p:spPr bwMode="auto">
            <a:xfrm>
              <a:off x="1639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85" name="Rectangle 47"/>
            <p:cNvSpPr>
              <a:spLocks noChangeArrowheads="1"/>
            </p:cNvSpPr>
            <p:nvPr/>
          </p:nvSpPr>
          <p:spPr bwMode="auto">
            <a:xfrm>
              <a:off x="1639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86" name="Rectangle 48"/>
            <p:cNvSpPr>
              <a:spLocks noChangeArrowheads="1"/>
            </p:cNvSpPr>
            <p:nvPr/>
          </p:nvSpPr>
          <p:spPr bwMode="auto">
            <a:xfrm>
              <a:off x="1639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82" name="Group 55"/>
          <p:cNvGrpSpPr>
            <a:grpSpLocks/>
          </p:cNvGrpSpPr>
          <p:nvPr/>
        </p:nvGrpSpPr>
        <p:grpSpPr bwMode="auto">
          <a:xfrm>
            <a:off x="2865006" y="1077414"/>
            <a:ext cx="379507" cy="858715"/>
            <a:chOff x="1779" y="670"/>
            <a:chExt cx="236" cy="534"/>
          </a:xfrm>
        </p:grpSpPr>
        <p:sp>
          <p:nvSpPr>
            <p:cNvPr id="3277" name="Rectangle 50"/>
            <p:cNvSpPr>
              <a:spLocks noChangeArrowheads="1"/>
            </p:cNvSpPr>
            <p:nvPr/>
          </p:nvSpPr>
          <p:spPr bwMode="auto">
            <a:xfrm>
              <a:off x="1779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F8 </a:t>
              </a:r>
            </a:p>
          </p:txBody>
        </p:sp>
        <p:sp>
          <p:nvSpPr>
            <p:cNvPr id="3278" name="Rectangle 51"/>
            <p:cNvSpPr>
              <a:spLocks noChangeArrowheads="1"/>
            </p:cNvSpPr>
            <p:nvPr/>
          </p:nvSpPr>
          <p:spPr bwMode="auto">
            <a:xfrm>
              <a:off x="1799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79" name="Rectangle 52"/>
            <p:cNvSpPr>
              <a:spLocks noChangeArrowheads="1"/>
            </p:cNvSpPr>
            <p:nvPr/>
          </p:nvSpPr>
          <p:spPr bwMode="auto">
            <a:xfrm>
              <a:off x="1799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80" name="Rectangle 53"/>
            <p:cNvSpPr>
              <a:spLocks noChangeArrowheads="1"/>
            </p:cNvSpPr>
            <p:nvPr/>
          </p:nvSpPr>
          <p:spPr bwMode="auto">
            <a:xfrm>
              <a:off x="1799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81" name="Rectangle 54"/>
            <p:cNvSpPr>
              <a:spLocks noChangeArrowheads="1"/>
            </p:cNvSpPr>
            <p:nvPr/>
          </p:nvSpPr>
          <p:spPr bwMode="auto">
            <a:xfrm>
              <a:off x="1799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83" name="Group 61"/>
          <p:cNvGrpSpPr>
            <a:grpSpLocks/>
          </p:cNvGrpSpPr>
          <p:nvPr/>
        </p:nvGrpSpPr>
        <p:grpSpPr bwMode="auto">
          <a:xfrm>
            <a:off x="3120690" y="1077414"/>
            <a:ext cx="379507" cy="858715"/>
            <a:chOff x="1938" y="670"/>
            <a:chExt cx="236" cy="534"/>
          </a:xfrm>
        </p:grpSpPr>
        <p:sp>
          <p:nvSpPr>
            <p:cNvPr id="3272" name="Rectangle 56"/>
            <p:cNvSpPr>
              <a:spLocks noChangeArrowheads="1"/>
            </p:cNvSpPr>
            <p:nvPr/>
          </p:nvSpPr>
          <p:spPr bwMode="auto">
            <a:xfrm>
              <a:off x="1938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F9 </a:t>
              </a:r>
            </a:p>
          </p:txBody>
        </p:sp>
        <p:sp>
          <p:nvSpPr>
            <p:cNvPr id="3273" name="Rectangle 57"/>
            <p:cNvSpPr>
              <a:spLocks noChangeArrowheads="1"/>
            </p:cNvSpPr>
            <p:nvPr/>
          </p:nvSpPr>
          <p:spPr bwMode="auto">
            <a:xfrm>
              <a:off x="1958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74" name="Rectangle 58"/>
            <p:cNvSpPr>
              <a:spLocks noChangeArrowheads="1"/>
            </p:cNvSpPr>
            <p:nvPr/>
          </p:nvSpPr>
          <p:spPr bwMode="auto">
            <a:xfrm>
              <a:off x="1958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75" name="Rectangle 59"/>
            <p:cNvSpPr>
              <a:spLocks noChangeArrowheads="1"/>
            </p:cNvSpPr>
            <p:nvPr/>
          </p:nvSpPr>
          <p:spPr bwMode="auto">
            <a:xfrm>
              <a:off x="1958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76" name="Rectangle 60"/>
            <p:cNvSpPr>
              <a:spLocks noChangeArrowheads="1"/>
            </p:cNvSpPr>
            <p:nvPr/>
          </p:nvSpPr>
          <p:spPr bwMode="auto">
            <a:xfrm>
              <a:off x="1958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84" name="Group 67"/>
          <p:cNvGrpSpPr>
            <a:grpSpLocks/>
          </p:cNvGrpSpPr>
          <p:nvPr/>
        </p:nvGrpSpPr>
        <p:grpSpPr bwMode="auto">
          <a:xfrm>
            <a:off x="3345821" y="1077414"/>
            <a:ext cx="453478" cy="858715"/>
            <a:chOff x="2078" y="670"/>
            <a:chExt cx="282" cy="534"/>
          </a:xfrm>
        </p:grpSpPr>
        <p:sp>
          <p:nvSpPr>
            <p:cNvPr id="3267" name="Rectangle 62"/>
            <p:cNvSpPr>
              <a:spLocks noChangeArrowheads="1"/>
            </p:cNvSpPr>
            <p:nvPr/>
          </p:nvSpPr>
          <p:spPr bwMode="auto">
            <a:xfrm>
              <a:off x="2078" y="670"/>
              <a:ext cx="28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F10 </a:t>
              </a:r>
            </a:p>
          </p:txBody>
        </p:sp>
        <p:sp>
          <p:nvSpPr>
            <p:cNvPr id="3268" name="Rectangle 63"/>
            <p:cNvSpPr>
              <a:spLocks noChangeArrowheads="1"/>
            </p:cNvSpPr>
            <p:nvPr/>
          </p:nvSpPr>
          <p:spPr bwMode="auto">
            <a:xfrm>
              <a:off x="2128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69" name="Rectangle 64"/>
            <p:cNvSpPr>
              <a:spLocks noChangeArrowheads="1"/>
            </p:cNvSpPr>
            <p:nvPr/>
          </p:nvSpPr>
          <p:spPr bwMode="auto">
            <a:xfrm>
              <a:off x="2128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70" name="Rectangle 65"/>
            <p:cNvSpPr>
              <a:spLocks noChangeArrowheads="1"/>
            </p:cNvSpPr>
            <p:nvPr/>
          </p:nvSpPr>
          <p:spPr bwMode="auto">
            <a:xfrm>
              <a:off x="2128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71" name="Rectangle 66"/>
            <p:cNvSpPr>
              <a:spLocks noChangeArrowheads="1"/>
            </p:cNvSpPr>
            <p:nvPr/>
          </p:nvSpPr>
          <p:spPr bwMode="auto">
            <a:xfrm>
              <a:off x="2128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85" name="Group 74"/>
          <p:cNvGrpSpPr>
            <a:grpSpLocks/>
          </p:cNvGrpSpPr>
          <p:nvPr/>
        </p:nvGrpSpPr>
        <p:grpSpPr bwMode="auto">
          <a:xfrm>
            <a:off x="3649745" y="1077414"/>
            <a:ext cx="443829" cy="858715"/>
            <a:chOff x="2267" y="670"/>
            <a:chExt cx="276" cy="534"/>
          </a:xfrm>
        </p:grpSpPr>
        <p:sp>
          <p:nvSpPr>
            <p:cNvPr id="3261" name="Rectangle 68"/>
            <p:cNvSpPr>
              <a:spLocks noChangeArrowheads="1"/>
            </p:cNvSpPr>
            <p:nvPr/>
          </p:nvSpPr>
          <p:spPr bwMode="auto">
            <a:xfrm>
              <a:off x="2267" y="670"/>
              <a:ext cx="23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 </a:t>
              </a:r>
            </a:p>
          </p:txBody>
        </p:sp>
        <p:sp>
          <p:nvSpPr>
            <p:cNvPr id="3262" name="Rectangle 69"/>
            <p:cNvSpPr>
              <a:spLocks noChangeArrowheads="1"/>
            </p:cNvSpPr>
            <p:nvPr/>
          </p:nvSpPr>
          <p:spPr bwMode="auto">
            <a:xfrm>
              <a:off x="2357" y="670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63" name="Rectangle 70"/>
            <p:cNvSpPr>
              <a:spLocks noChangeArrowheads="1"/>
            </p:cNvSpPr>
            <p:nvPr/>
          </p:nvSpPr>
          <p:spPr bwMode="auto">
            <a:xfrm>
              <a:off x="2307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64" name="Rectangle 71"/>
            <p:cNvSpPr>
              <a:spLocks noChangeArrowheads="1"/>
            </p:cNvSpPr>
            <p:nvPr/>
          </p:nvSpPr>
          <p:spPr bwMode="auto">
            <a:xfrm>
              <a:off x="2307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65" name="Rectangle 72"/>
            <p:cNvSpPr>
              <a:spLocks noChangeArrowheads="1"/>
            </p:cNvSpPr>
            <p:nvPr/>
          </p:nvSpPr>
          <p:spPr bwMode="auto">
            <a:xfrm>
              <a:off x="2307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66" name="Rectangle 73"/>
            <p:cNvSpPr>
              <a:spLocks noChangeArrowheads="1"/>
            </p:cNvSpPr>
            <p:nvPr/>
          </p:nvSpPr>
          <p:spPr bwMode="auto">
            <a:xfrm>
              <a:off x="2307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86" name="Group 80"/>
          <p:cNvGrpSpPr>
            <a:grpSpLocks/>
          </p:cNvGrpSpPr>
          <p:nvPr/>
        </p:nvGrpSpPr>
        <p:grpSpPr bwMode="auto">
          <a:xfrm>
            <a:off x="3939203" y="1077414"/>
            <a:ext cx="453478" cy="858715"/>
            <a:chOff x="2447" y="670"/>
            <a:chExt cx="282" cy="534"/>
          </a:xfrm>
        </p:grpSpPr>
        <p:sp>
          <p:nvSpPr>
            <p:cNvPr id="3256" name="Rectangle 75"/>
            <p:cNvSpPr>
              <a:spLocks noChangeArrowheads="1"/>
            </p:cNvSpPr>
            <p:nvPr/>
          </p:nvSpPr>
          <p:spPr bwMode="auto">
            <a:xfrm>
              <a:off x="2447" y="670"/>
              <a:ext cx="28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F12 </a:t>
              </a:r>
            </a:p>
          </p:txBody>
        </p:sp>
        <p:sp>
          <p:nvSpPr>
            <p:cNvPr id="3257" name="Rectangle 76"/>
            <p:cNvSpPr>
              <a:spLocks noChangeArrowheads="1"/>
            </p:cNvSpPr>
            <p:nvPr/>
          </p:nvSpPr>
          <p:spPr bwMode="auto">
            <a:xfrm>
              <a:off x="2487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58" name="Rectangle 77"/>
            <p:cNvSpPr>
              <a:spLocks noChangeArrowheads="1"/>
            </p:cNvSpPr>
            <p:nvPr/>
          </p:nvSpPr>
          <p:spPr bwMode="auto">
            <a:xfrm>
              <a:off x="2487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59" name="Rectangle 78"/>
            <p:cNvSpPr>
              <a:spLocks noChangeArrowheads="1"/>
            </p:cNvSpPr>
            <p:nvPr/>
          </p:nvSpPr>
          <p:spPr bwMode="auto">
            <a:xfrm>
              <a:off x="2487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60" name="Rectangle 79"/>
            <p:cNvSpPr>
              <a:spLocks noChangeArrowheads="1"/>
            </p:cNvSpPr>
            <p:nvPr/>
          </p:nvSpPr>
          <p:spPr bwMode="auto">
            <a:xfrm>
              <a:off x="2487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87" name="Group 86"/>
          <p:cNvGrpSpPr>
            <a:grpSpLocks/>
          </p:cNvGrpSpPr>
          <p:nvPr/>
        </p:nvGrpSpPr>
        <p:grpSpPr bwMode="auto">
          <a:xfrm>
            <a:off x="4228657" y="1077414"/>
            <a:ext cx="453478" cy="858715"/>
            <a:chOff x="2627" y="670"/>
            <a:chExt cx="282" cy="534"/>
          </a:xfrm>
        </p:grpSpPr>
        <p:sp>
          <p:nvSpPr>
            <p:cNvPr id="3251" name="Rectangle 81"/>
            <p:cNvSpPr>
              <a:spLocks noChangeArrowheads="1"/>
            </p:cNvSpPr>
            <p:nvPr/>
          </p:nvSpPr>
          <p:spPr bwMode="auto">
            <a:xfrm>
              <a:off x="2627" y="670"/>
              <a:ext cx="28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F13 </a:t>
              </a:r>
            </a:p>
          </p:txBody>
        </p:sp>
        <p:sp>
          <p:nvSpPr>
            <p:cNvPr id="3252" name="Rectangle 82"/>
            <p:cNvSpPr>
              <a:spLocks noChangeArrowheads="1"/>
            </p:cNvSpPr>
            <p:nvPr/>
          </p:nvSpPr>
          <p:spPr bwMode="auto">
            <a:xfrm>
              <a:off x="2666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53" name="Rectangle 83"/>
            <p:cNvSpPr>
              <a:spLocks noChangeArrowheads="1"/>
            </p:cNvSpPr>
            <p:nvPr/>
          </p:nvSpPr>
          <p:spPr bwMode="auto">
            <a:xfrm>
              <a:off x="2666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54" name="Rectangle 84"/>
            <p:cNvSpPr>
              <a:spLocks noChangeArrowheads="1"/>
            </p:cNvSpPr>
            <p:nvPr/>
          </p:nvSpPr>
          <p:spPr bwMode="auto">
            <a:xfrm>
              <a:off x="2666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55" name="Rectangle 85"/>
            <p:cNvSpPr>
              <a:spLocks noChangeArrowheads="1"/>
            </p:cNvSpPr>
            <p:nvPr/>
          </p:nvSpPr>
          <p:spPr bwMode="auto">
            <a:xfrm>
              <a:off x="2666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88" name="Group 92"/>
          <p:cNvGrpSpPr>
            <a:grpSpLocks/>
          </p:cNvGrpSpPr>
          <p:nvPr/>
        </p:nvGrpSpPr>
        <p:grpSpPr bwMode="auto">
          <a:xfrm>
            <a:off x="4500422" y="1077414"/>
            <a:ext cx="453478" cy="858715"/>
            <a:chOff x="2796" y="670"/>
            <a:chExt cx="282" cy="534"/>
          </a:xfrm>
        </p:grpSpPr>
        <p:sp>
          <p:nvSpPr>
            <p:cNvPr id="3246" name="Rectangle 87"/>
            <p:cNvSpPr>
              <a:spLocks noChangeArrowheads="1"/>
            </p:cNvSpPr>
            <p:nvPr/>
          </p:nvSpPr>
          <p:spPr bwMode="auto">
            <a:xfrm>
              <a:off x="2796" y="670"/>
              <a:ext cx="28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F14 </a:t>
              </a:r>
            </a:p>
          </p:txBody>
        </p:sp>
        <p:sp>
          <p:nvSpPr>
            <p:cNvPr id="3247" name="Rectangle 88"/>
            <p:cNvSpPr>
              <a:spLocks noChangeArrowheads="1"/>
            </p:cNvSpPr>
            <p:nvPr/>
          </p:nvSpPr>
          <p:spPr bwMode="auto">
            <a:xfrm>
              <a:off x="2846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8" name="Rectangle 89"/>
            <p:cNvSpPr>
              <a:spLocks noChangeArrowheads="1"/>
            </p:cNvSpPr>
            <p:nvPr/>
          </p:nvSpPr>
          <p:spPr bwMode="auto">
            <a:xfrm>
              <a:off x="2846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9" name="Rectangle 90"/>
            <p:cNvSpPr>
              <a:spLocks noChangeArrowheads="1"/>
            </p:cNvSpPr>
            <p:nvPr/>
          </p:nvSpPr>
          <p:spPr bwMode="auto">
            <a:xfrm>
              <a:off x="2846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50" name="Rectangle 91"/>
            <p:cNvSpPr>
              <a:spLocks noChangeArrowheads="1"/>
            </p:cNvSpPr>
            <p:nvPr/>
          </p:nvSpPr>
          <p:spPr bwMode="auto">
            <a:xfrm>
              <a:off x="2846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</p:grpSp>
      <p:grpSp>
        <p:nvGrpSpPr>
          <p:cNvPr id="3089" name="Group 98"/>
          <p:cNvGrpSpPr>
            <a:grpSpLocks/>
          </p:cNvGrpSpPr>
          <p:nvPr/>
        </p:nvGrpSpPr>
        <p:grpSpPr bwMode="auto">
          <a:xfrm>
            <a:off x="4789876" y="1077414"/>
            <a:ext cx="453478" cy="858715"/>
            <a:chOff x="2976" y="670"/>
            <a:chExt cx="282" cy="534"/>
          </a:xfrm>
        </p:grpSpPr>
        <p:sp>
          <p:nvSpPr>
            <p:cNvPr id="3241" name="Rectangle 93"/>
            <p:cNvSpPr>
              <a:spLocks noChangeArrowheads="1"/>
            </p:cNvSpPr>
            <p:nvPr/>
          </p:nvSpPr>
          <p:spPr bwMode="auto">
            <a:xfrm>
              <a:off x="2976" y="670"/>
              <a:ext cx="28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F15 </a:t>
              </a:r>
            </a:p>
          </p:txBody>
        </p:sp>
        <p:sp>
          <p:nvSpPr>
            <p:cNvPr id="3242" name="Rectangle 94"/>
            <p:cNvSpPr>
              <a:spLocks noChangeArrowheads="1"/>
            </p:cNvSpPr>
            <p:nvPr/>
          </p:nvSpPr>
          <p:spPr bwMode="auto">
            <a:xfrm>
              <a:off x="3025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3" name="Rectangle 95"/>
            <p:cNvSpPr>
              <a:spLocks noChangeArrowheads="1"/>
            </p:cNvSpPr>
            <p:nvPr/>
          </p:nvSpPr>
          <p:spPr bwMode="auto">
            <a:xfrm>
              <a:off x="3025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4" name="Rectangle 96"/>
            <p:cNvSpPr>
              <a:spLocks noChangeArrowheads="1"/>
            </p:cNvSpPr>
            <p:nvPr/>
          </p:nvSpPr>
          <p:spPr bwMode="auto">
            <a:xfrm>
              <a:off x="3025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5" name="Rectangle 97"/>
            <p:cNvSpPr>
              <a:spLocks noChangeArrowheads="1"/>
            </p:cNvSpPr>
            <p:nvPr/>
          </p:nvSpPr>
          <p:spPr bwMode="auto">
            <a:xfrm>
              <a:off x="3025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90" name="Group 104"/>
          <p:cNvGrpSpPr>
            <a:grpSpLocks/>
          </p:cNvGrpSpPr>
          <p:nvPr/>
        </p:nvGrpSpPr>
        <p:grpSpPr bwMode="auto">
          <a:xfrm>
            <a:off x="362835" y="1077414"/>
            <a:ext cx="315182" cy="858715"/>
            <a:chOff x="223" y="670"/>
            <a:chExt cx="196" cy="534"/>
          </a:xfrm>
        </p:grpSpPr>
        <p:sp>
          <p:nvSpPr>
            <p:cNvPr id="3236" name="Rectangle 99"/>
            <p:cNvSpPr>
              <a:spLocks noChangeArrowheads="1"/>
            </p:cNvSpPr>
            <p:nvPr/>
          </p:nvSpPr>
          <p:spPr bwMode="auto">
            <a:xfrm>
              <a:off x="223" y="670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3237" name="Rectangle 100"/>
            <p:cNvSpPr>
              <a:spLocks noChangeArrowheads="1"/>
            </p:cNvSpPr>
            <p:nvPr/>
          </p:nvSpPr>
          <p:spPr bwMode="auto">
            <a:xfrm>
              <a:off x="233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38" name="Rectangle 101"/>
            <p:cNvSpPr>
              <a:spLocks noChangeArrowheads="1"/>
            </p:cNvSpPr>
            <p:nvPr/>
          </p:nvSpPr>
          <p:spPr bwMode="auto">
            <a:xfrm>
              <a:off x="233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39" name="Rectangle 102"/>
            <p:cNvSpPr>
              <a:spLocks noChangeArrowheads="1"/>
            </p:cNvSpPr>
            <p:nvPr/>
          </p:nvSpPr>
          <p:spPr bwMode="auto">
            <a:xfrm>
              <a:off x="233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40" name="Rectangle 103"/>
            <p:cNvSpPr>
              <a:spLocks noChangeArrowheads="1"/>
            </p:cNvSpPr>
            <p:nvPr/>
          </p:nvSpPr>
          <p:spPr bwMode="auto">
            <a:xfrm>
              <a:off x="233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grpSp>
        <p:nvGrpSpPr>
          <p:cNvPr id="3091" name="Group 110"/>
          <p:cNvGrpSpPr>
            <a:grpSpLocks/>
          </p:cNvGrpSpPr>
          <p:nvPr/>
        </p:nvGrpSpPr>
        <p:grpSpPr bwMode="auto">
          <a:xfrm>
            <a:off x="571885" y="1077414"/>
            <a:ext cx="315182" cy="858715"/>
            <a:chOff x="353" y="670"/>
            <a:chExt cx="196" cy="534"/>
          </a:xfrm>
        </p:grpSpPr>
        <p:sp>
          <p:nvSpPr>
            <p:cNvPr id="3231" name="Rectangle 105"/>
            <p:cNvSpPr>
              <a:spLocks noChangeArrowheads="1"/>
            </p:cNvSpPr>
            <p:nvPr/>
          </p:nvSpPr>
          <p:spPr bwMode="auto">
            <a:xfrm>
              <a:off x="353" y="670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Y </a:t>
              </a:r>
            </a:p>
          </p:txBody>
        </p:sp>
        <p:sp>
          <p:nvSpPr>
            <p:cNvPr id="3232" name="Rectangle 106"/>
            <p:cNvSpPr>
              <a:spLocks noChangeArrowheads="1"/>
            </p:cNvSpPr>
            <p:nvPr/>
          </p:nvSpPr>
          <p:spPr bwMode="auto">
            <a:xfrm>
              <a:off x="363" y="7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33" name="Rectangle 107"/>
            <p:cNvSpPr>
              <a:spLocks noChangeArrowheads="1"/>
            </p:cNvSpPr>
            <p:nvPr/>
          </p:nvSpPr>
          <p:spPr bwMode="auto">
            <a:xfrm>
              <a:off x="363" y="859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234" name="Rectangle 108"/>
            <p:cNvSpPr>
              <a:spLocks noChangeArrowheads="1"/>
            </p:cNvSpPr>
            <p:nvPr/>
          </p:nvSpPr>
          <p:spPr bwMode="auto">
            <a:xfrm>
              <a:off x="363" y="958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235" name="Rectangle 109"/>
            <p:cNvSpPr>
              <a:spLocks noChangeArrowheads="1"/>
            </p:cNvSpPr>
            <p:nvPr/>
          </p:nvSpPr>
          <p:spPr bwMode="auto">
            <a:xfrm>
              <a:off x="363" y="1057"/>
              <a:ext cx="1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000000"/>
                  </a:solidFill>
                </a:rPr>
                <a:t>1 </a:t>
              </a:r>
            </a:p>
          </p:txBody>
        </p:sp>
      </p:grpSp>
      <p:sp>
        <p:nvSpPr>
          <p:cNvPr id="3092" name="Line 111"/>
          <p:cNvSpPr>
            <a:spLocks noChangeShapeType="1"/>
          </p:cNvSpPr>
          <p:nvPr/>
        </p:nvSpPr>
        <p:spPr bwMode="auto">
          <a:xfrm>
            <a:off x="407861" y="1244653"/>
            <a:ext cx="4714887" cy="0"/>
          </a:xfrm>
          <a:prstGeom prst="line">
            <a:avLst/>
          </a:prstGeom>
          <a:noFill/>
          <a:ln w="12700">
            <a:solidFill>
              <a:srgbClr val="19788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093" name="Line 112"/>
          <p:cNvSpPr>
            <a:spLocks noChangeShapeType="1"/>
          </p:cNvSpPr>
          <p:nvPr/>
        </p:nvSpPr>
        <p:spPr bwMode="auto">
          <a:xfrm>
            <a:off x="792192" y="1133696"/>
            <a:ext cx="0" cy="733284"/>
          </a:xfrm>
          <a:prstGeom prst="line">
            <a:avLst/>
          </a:prstGeom>
          <a:noFill/>
          <a:ln w="12700">
            <a:solidFill>
              <a:srgbClr val="19788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094" name="Rectangle 113"/>
          <p:cNvSpPr>
            <a:spLocks noChangeArrowheads="1"/>
          </p:cNvSpPr>
          <p:nvPr/>
        </p:nvSpPr>
        <p:spPr bwMode="auto">
          <a:xfrm>
            <a:off x="682843" y="2002058"/>
            <a:ext cx="298776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0 </a:t>
            </a:r>
          </a:p>
        </p:txBody>
      </p:sp>
      <p:grpSp>
        <p:nvGrpSpPr>
          <p:cNvPr id="3095" name="Group 117"/>
          <p:cNvGrpSpPr>
            <a:grpSpLocks/>
          </p:cNvGrpSpPr>
          <p:nvPr/>
        </p:nvGrpSpPr>
        <p:grpSpPr bwMode="auto">
          <a:xfrm>
            <a:off x="988379" y="2129102"/>
            <a:ext cx="553180" cy="236388"/>
            <a:chOff x="612" y="1324"/>
            <a:chExt cx="344" cy="147"/>
          </a:xfrm>
        </p:grpSpPr>
        <p:sp>
          <p:nvSpPr>
            <p:cNvPr id="3228" name="Rectangle 114"/>
            <p:cNvSpPr>
              <a:spLocks noChangeArrowheads="1"/>
            </p:cNvSpPr>
            <p:nvPr/>
          </p:nvSpPr>
          <p:spPr bwMode="auto">
            <a:xfrm>
              <a:off x="612" y="1324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X </a:t>
              </a:r>
            </a:p>
          </p:txBody>
        </p:sp>
        <p:sp>
          <p:nvSpPr>
            <p:cNvPr id="3229" name="Rectangle 115"/>
            <p:cNvSpPr>
              <a:spLocks noChangeArrowheads="1"/>
            </p:cNvSpPr>
            <p:nvPr/>
          </p:nvSpPr>
          <p:spPr bwMode="auto">
            <a:xfrm>
              <a:off x="692" y="1324"/>
              <a:ext cx="16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• </a:t>
              </a:r>
            </a:p>
          </p:txBody>
        </p:sp>
        <p:sp>
          <p:nvSpPr>
            <p:cNvPr id="3230" name="Rectangle 116"/>
            <p:cNvSpPr>
              <a:spLocks noChangeArrowheads="1"/>
            </p:cNvSpPr>
            <p:nvPr/>
          </p:nvSpPr>
          <p:spPr bwMode="auto">
            <a:xfrm>
              <a:off x="761" y="1324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Y </a:t>
              </a:r>
            </a:p>
          </p:txBody>
        </p:sp>
      </p:grpSp>
      <p:sp>
        <p:nvSpPr>
          <p:cNvPr id="3096" name="Rectangle 118"/>
          <p:cNvSpPr>
            <a:spLocks noChangeArrowheads="1"/>
          </p:cNvSpPr>
          <p:nvPr/>
        </p:nvSpPr>
        <p:spPr bwMode="auto">
          <a:xfrm>
            <a:off x="1613921" y="2129096"/>
            <a:ext cx="313390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X </a:t>
            </a:r>
          </a:p>
        </p:txBody>
      </p:sp>
      <p:sp>
        <p:nvSpPr>
          <p:cNvPr id="3097" name="Rectangle 119"/>
          <p:cNvSpPr>
            <a:spLocks noChangeArrowheads="1"/>
          </p:cNvSpPr>
          <p:nvPr/>
        </p:nvSpPr>
        <p:spPr bwMode="auto">
          <a:xfrm>
            <a:off x="2126897" y="2129096"/>
            <a:ext cx="313390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Y </a:t>
            </a:r>
          </a:p>
        </p:txBody>
      </p:sp>
      <p:grpSp>
        <p:nvGrpSpPr>
          <p:cNvPr id="3098" name="Group 123"/>
          <p:cNvGrpSpPr>
            <a:grpSpLocks/>
          </p:cNvGrpSpPr>
          <p:nvPr/>
        </p:nvGrpSpPr>
        <p:grpSpPr bwMode="auto">
          <a:xfrm>
            <a:off x="2527311" y="2129102"/>
            <a:ext cx="554788" cy="236388"/>
            <a:chOff x="1569" y="1324"/>
            <a:chExt cx="345" cy="147"/>
          </a:xfrm>
        </p:grpSpPr>
        <p:sp>
          <p:nvSpPr>
            <p:cNvPr id="3225" name="Rectangle 120"/>
            <p:cNvSpPr>
              <a:spLocks noChangeArrowheads="1"/>
            </p:cNvSpPr>
            <p:nvPr/>
          </p:nvSpPr>
          <p:spPr bwMode="auto">
            <a:xfrm>
              <a:off x="1569" y="1324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X </a:t>
              </a:r>
            </a:p>
          </p:txBody>
        </p:sp>
        <p:sp>
          <p:nvSpPr>
            <p:cNvPr id="3226" name="Rectangle 121"/>
            <p:cNvSpPr>
              <a:spLocks noChangeArrowheads="1"/>
            </p:cNvSpPr>
            <p:nvPr/>
          </p:nvSpPr>
          <p:spPr bwMode="auto">
            <a:xfrm>
              <a:off x="1649" y="1324"/>
              <a:ext cx="18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+ </a:t>
              </a:r>
            </a:p>
          </p:txBody>
        </p:sp>
        <p:sp>
          <p:nvSpPr>
            <p:cNvPr id="3227" name="Rectangle 122"/>
            <p:cNvSpPr>
              <a:spLocks noChangeArrowheads="1"/>
            </p:cNvSpPr>
            <p:nvPr/>
          </p:nvSpPr>
          <p:spPr bwMode="auto">
            <a:xfrm>
              <a:off x="1719" y="1324"/>
              <a:ext cx="19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013">
                  <a:solidFill>
                    <a:srgbClr val="19788F"/>
                  </a:solidFill>
                </a:rPr>
                <a:t>Y </a:t>
              </a:r>
            </a:p>
          </p:txBody>
        </p:sp>
      </p:grpSp>
      <p:sp>
        <p:nvSpPr>
          <p:cNvPr id="3099" name="Rectangle 124"/>
          <p:cNvSpPr>
            <a:spLocks noChangeArrowheads="1"/>
          </p:cNvSpPr>
          <p:nvPr/>
        </p:nvSpPr>
        <p:spPr bwMode="auto">
          <a:xfrm>
            <a:off x="4003526" y="2129096"/>
            <a:ext cx="313390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X </a:t>
            </a:r>
          </a:p>
        </p:txBody>
      </p:sp>
      <p:sp>
        <p:nvSpPr>
          <p:cNvPr id="3100" name="Rectangle 125"/>
          <p:cNvSpPr>
            <a:spLocks noChangeArrowheads="1"/>
          </p:cNvSpPr>
          <p:nvPr/>
        </p:nvSpPr>
        <p:spPr bwMode="auto">
          <a:xfrm>
            <a:off x="3426225" y="2129096"/>
            <a:ext cx="313390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Y </a:t>
            </a:r>
          </a:p>
        </p:txBody>
      </p:sp>
      <p:sp>
        <p:nvSpPr>
          <p:cNvPr id="3101" name="Rectangle 126"/>
          <p:cNvSpPr>
            <a:spLocks noChangeArrowheads="1"/>
          </p:cNvSpPr>
          <p:nvPr/>
        </p:nvSpPr>
        <p:spPr bwMode="auto">
          <a:xfrm>
            <a:off x="5029481" y="2002058"/>
            <a:ext cx="298776" cy="2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269" tIns="46635" rIns="93269" bIns="4663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sz="1013">
                <a:solidFill>
                  <a:srgbClr val="19788F"/>
                </a:solidFill>
              </a:rPr>
              <a:t>1 </a:t>
            </a:r>
          </a:p>
        </p:txBody>
      </p:sp>
      <p:sp>
        <p:nvSpPr>
          <p:cNvPr id="3102" name="Line 127"/>
          <p:cNvSpPr>
            <a:spLocks noChangeShapeType="1"/>
          </p:cNvSpPr>
          <p:nvPr/>
        </p:nvSpPr>
        <p:spPr bwMode="auto">
          <a:xfrm flipV="1">
            <a:off x="840435" y="1897533"/>
            <a:ext cx="80404" cy="12864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3" name="Line 128"/>
          <p:cNvSpPr>
            <a:spLocks noChangeShapeType="1"/>
          </p:cNvSpPr>
          <p:nvPr/>
        </p:nvSpPr>
        <p:spPr bwMode="auto">
          <a:xfrm>
            <a:off x="5026263" y="1881453"/>
            <a:ext cx="96485" cy="1447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4" name="Line 129"/>
          <p:cNvSpPr>
            <a:spLocks noChangeShapeType="1"/>
          </p:cNvSpPr>
          <p:nvPr/>
        </p:nvSpPr>
        <p:spPr bwMode="auto">
          <a:xfrm flipV="1">
            <a:off x="1210292" y="1897533"/>
            <a:ext cx="0" cy="20744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5" name="Line 130"/>
          <p:cNvSpPr>
            <a:spLocks noChangeShapeType="1"/>
          </p:cNvSpPr>
          <p:nvPr/>
        </p:nvSpPr>
        <p:spPr bwMode="auto">
          <a:xfrm flipV="1">
            <a:off x="1723270" y="1897534"/>
            <a:ext cx="0" cy="2235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6" name="Line 131"/>
          <p:cNvSpPr>
            <a:spLocks noChangeShapeType="1"/>
          </p:cNvSpPr>
          <p:nvPr/>
        </p:nvSpPr>
        <p:spPr bwMode="auto">
          <a:xfrm flipV="1">
            <a:off x="2252327" y="1897533"/>
            <a:ext cx="0" cy="255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7" name="Line 132"/>
          <p:cNvSpPr>
            <a:spLocks noChangeShapeType="1"/>
          </p:cNvSpPr>
          <p:nvPr/>
        </p:nvSpPr>
        <p:spPr bwMode="auto">
          <a:xfrm flipV="1">
            <a:off x="2765305" y="1897533"/>
            <a:ext cx="0" cy="255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8" name="Line 133"/>
          <p:cNvSpPr>
            <a:spLocks noChangeShapeType="1"/>
          </p:cNvSpPr>
          <p:nvPr/>
        </p:nvSpPr>
        <p:spPr bwMode="auto">
          <a:xfrm>
            <a:off x="3535574" y="1897533"/>
            <a:ext cx="0" cy="255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09" name="Line 134"/>
          <p:cNvSpPr>
            <a:spLocks noChangeShapeType="1"/>
          </p:cNvSpPr>
          <p:nvPr/>
        </p:nvSpPr>
        <p:spPr bwMode="auto">
          <a:xfrm>
            <a:off x="4128956" y="1897533"/>
            <a:ext cx="0" cy="255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0" name="Line 135"/>
          <p:cNvSpPr>
            <a:spLocks noChangeShapeType="1"/>
          </p:cNvSpPr>
          <p:nvPr/>
        </p:nvSpPr>
        <p:spPr bwMode="auto">
          <a:xfrm>
            <a:off x="3519494" y="2169299"/>
            <a:ext cx="80404" cy="0"/>
          </a:xfrm>
          <a:prstGeom prst="line">
            <a:avLst/>
          </a:prstGeom>
          <a:noFill/>
          <a:ln w="12700">
            <a:solidFill>
              <a:srgbClr val="19788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1" name="Line 136"/>
          <p:cNvSpPr>
            <a:spLocks noChangeShapeType="1"/>
          </p:cNvSpPr>
          <p:nvPr/>
        </p:nvSpPr>
        <p:spPr bwMode="auto">
          <a:xfrm>
            <a:off x="4080714" y="2169299"/>
            <a:ext cx="80404" cy="0"/>
          </a:xfrm>
          <a:prstGeom prst="line">
            <a:avLst/>
          </a:prstGeom>
          <a:noFill/>
          <a:ln w="12700">
            <a:solidFill>
              <a:srgbClr val="19788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2" name="Rectangle 137"/>
          <p:cNvSpPr>
            <a:spLocks noGrp="1" noChangeArrowheads="1"/>
          </p:cNvSpPr>
          <p:nvPr>
            <p:ph type="title"/>
          </p:nvPr>
        </p:nvSpPr>
        <p:spPr>
          <a:xfrm>
            <a:off x="801841" y="192970"/>
            <a:ext cx="4905447" cy="293515"/>
          </a:xfrm>
          <a:noFill/>
        </p:spPr>
        <p:txBody>
          <a:bodyPr/>
          <a:lstStyle/>
          <a:p>
            <a:r>
              <a:rPr lang="en-US" altLang="ko-KR" sz="1823"/>
              <a:t>Logic Functions: NAND, NOR, XOR, XNOR</a:t>
            </a:r>
          </a:p>
        </p:txBody>
      </p:sp>
      <p:sp>
        <p:nvSpPr>
          <p:cNvPr id="3113" name="Rectangle 138"/>
          <p:cNvSpPr>
            <a:spLocks noChangeArrowheads="1"/>
          </p:cNvSpPr>
          <p:nvPr/>
        </p:nvSpPr>
        <p:spPr bwMode="auto">
          <a:xfrm>
            <a:off x="840434" y="604638"/>
            <a:ext cx="3383398" cy="28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323" tIns="25729" rIns="64323" bIns="25729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16 functions of two variables:</a:t>
            </a:r>
          </a:p>
        </p:txBody>
      </p:sp>
      <p:sp>
        <p:nvSpPr>
          <p:cNvPr id="3114" name="Rectangle 139"/>
          <p:cNvSpPr>
            <a:spLocks noChangeArrowheads="1"/>
          </p:cNvSpPr>
          <p:nvPr/>
        </p:nvSpPr>
        <p:spPr bwMode="auto">
          <a:xfrm>
            <a:off x="5445972" y="1440839"/>
            <a:ext cx="3454153" cy="5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323" tIns="25729" rIns="64323" bIns="25729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X, X', Y, Y', X•Y, X+Y, 0, 1 only </a:t>
            </a:r>
          </a:p>
          <a:p>
            <a:pPr eaLnBrk="0" hangingPunct="0">
              <a:lnSpc>
                <a:spcPct val="85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half of the possible functions</a:t>
            </a:r>
          </a:p>
        </p:txBody>
      </p:sp>
      <p:sp>
        <p:nvSpPr>
          <p:cNvPr id="3115" name="Rectangle 142"/>
          <p:cNvSpPr>
            <a:spLocks noChangeArrowheads="1"/>
          </p:cNvSpPr>
          <p:nvPr/>
        </p:nvSpPr>
        <p:spPr bwMode="auto">
          <a:xfrm>
            <a:off x="4635500" y="1267166"/>
            <a:ext cx="160808" cy="6239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6" name="Rectangle 143"/>
          <p:cNvSpPr>
            <a:spLocks noChangeArrowheads="1"/>
          </p:cNvSpPr>
          <p:nvPr/>
        </p:nvSpPr>
        <p:spPr bwMode="auto">
          <a:xfrm>
            <a:off x="2937369" y="1267166"/>
            <a:ext cx="160808" cy="662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7" name="Rectangle 144"/>
          <p:cNvSpPr>
            <a:spLocks noChangeArrowheads="1"/>
          </p:cNvSpPr>
          <p:nvPr/>
        </p:nvSpPr>
        <p:spPr bwMode="auto">
          <a:xfrm>
            <a:off x="2416351" y="1267166"/>
            <a:ext cx="160808" cy="662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3118" name="Rectangle 145"/>
          <p:cNvSpPr>
            <a:spLocks noChangeArrowheads="1"/>
          </p:cNvSpPr>
          <p:nvPr/>
        </p:nvSpPr>
        <p:spPr bwMode="auto">
          <a:xfrm>
            <a:off x="3220391" y="1267166"/>
            <a:ext cx="160808" cy="6432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grpSp>
        <p:nvGrpSpPr>
          <p:cNvPr id="22" name="Group 248"/>
          <p:cNvGrpSpPr>
            <a:grpSpLocks/>
          </p:cNvGrpSpPr>
          <p:nvPr/>
        </p:nvGrpSpPr>
        <p:grpSpPr bwMode="auto">
          <a:xfrm>
            <a:off x="1110592" y="3331940"/>
            <a:ext cx="7448622" cy="1321842"/>
            <a:chOff x="688" y="2072"/>
            <a:chExt cx="4632" cy="822"/>
          </a:xfrm>
        </p:grpSpPr>
        <p:sp>
          <p:nvSpPr>
            <p:cNvPr id="3123" name="Rectangle 140"/>
            <p:cNvSpPr>
              <a:spLocks noChangeArrowheads="1"/>
            </p:cNvSpPr>
            <p:nvPr/>
          </p:nvSpPr>
          <p:spPr bwMode="auto">
            <a:xfrm>
              <a:off x="688" y="2232"/>
              <a:ext cx="49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323" tIns="25729" rIns="64323" bIns="25729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NAND</a:t>
              </a:r>
            </a:p>
          </p:txBody>
        </p:sp>
        <p:grpSp>
          <p:nvGrpSpPr>
            <p:cNvPr id="3124" name="Group 157"/>
            <p:cNvGrpSpPr>
              <a:grpSpLocks/>
            </p:cNvGrpSpPr>
            <p:nvPr/>
          </p:nvGrpSpPr>
          <p:grpSpPr bwMode="auto">
            <a:xfrm>
              <a:off x="1777" y="2072"/>
              <a:ext cx="711" cy="378"/>
              <a:chOff x="1777" y="2072"/>
              <a:chExt cx="711" cy="378"/>
            </a:xfrm>
          </p:grpSpPr>
          <p:sp>
            <p:nvSpPr>
              <p:cNvPr id="3214" name="Rectangle 146"/>
              <p:cNvSpPr>
                <a:spLocks noChangeArrowheads="1"/>
              </p:cNvSpPr>
              <p:nvPr/>
            </p:nvSpPr>
            <p:spPr bwMode="auto">
              <a:xfrm>
                <a:off x="1777" y="2072"/>
                <a:ext cx="596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Description </a:t>
                </a:r>
              </a:p>
            </p:txBody>
          </p:sp>
          <p:sp>
            <p:nvSpPr>
              <p:cNvPr id="3215" name="Rectangle 147"/>
              <p:cNvSpPr>
                <a:spLocks noChangeArrowheads="1"/>
              </p:cNvSpPr>
              <p:nvPr/>
            </p:nvSpPr>
            <p:spPr bwMode="auto">
              <a:xfrm>
                <a:off x="1777" y="2183"/>
                <a:ext cx="19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Z </a:t>
                </a:r>
              </a:p>
            </p:txBody>
          </p:sp>
          <p:sp>
            <p:nvSpPr>
              <p:cNvPr id="3216" name="Rectangle 148"/>
              <p:cNvSpPr>
                <a:spLocks noChangeArrowheads="1"/>
              </p:cNvSpPr>
              <p:nvPr/>
            </p:nvSpPr>
            <p:spPr bwMode="auto">
              <a:xfrm>
                <a:off x="1833" y="2183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217" name="Rectangle 149"/>
              <p:cNvSpPr>
                <a:spLocks noChangeArrowheads="1"/>
              </p:cNvSpPr>
              <p:nvPr/>
            </p:nvSpPr>
            <p:spPr bwMode="auto">
              <a:xfrm>
                <a:off x="1855" y="2183"/>
                <a:ext cx="341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= 1 if </a:t>
                </a:r>
              </a:p>
            </p:txBody>
          </p:sp>
          <p:sp>
            <p:nvSpPr>
              <p:cNvPr id="3218" name="Rectangle 150"/>
              <p:cNvSpPr>
                <a:spLocks noChangeArrowheads="1"/>
              </p:cNvSpPr>
              <p:nvPr/>
            </p:nvSpPr>
            <p:spPr bwMode="auto">
              <a:xfrm>
                <a:off x="2090" y="2183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3219" name="Rectangle 151"/>
              <p:cNvSpPr>
                <a:spLocks noChangeArrowheads="1"/>
              </p:cNvSpPr>
              <p:nvPr/>
            </p:nvSpPr>
            <p:spPr bwMode="auto">
              <a:xfrm>
                <a:off x="2157" y="2183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220" name="Rectangle 152"/>
              <p:cNvSpPr>
                <a:spLocks noChangeArrowheads="1"/>
              </p:cNvSpPr>
              <p:nvPr/>
            </p:nvSpPr>
            <p:spPr bwMode="auto">
              <a:xfrm>
                <a:off x="2179" y="2183"/>
                <a:ext cx="309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is 0  </a:t>
                </a:r>
              </a:p>
            </p:txBody>
          </p:sp>
          <p:sp>
            <p:nvSpPr>
              <p:cNvPr id="3221" name="Rectangle 153"/>
              <p:cNvSpPr>
                <a:spLocks noChangeArrowheads="1"/>
              </p:cNvSpPr>
              <p:nvPr/>
            </p:nvSpPr>
            <p:spPr bwMode="auto">
              <a:xfrm>
                <a:off x="1777" y="2294"/>
                <a:ext cx="22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or </a:t>
                </a:r>
              </a:p>
            </p:txBody>
          </p:sp>
          <p:sp>
            <p:nvSpPr>
              <p:cNvPr id="3222" name="Rectangle 154"/>
              <p:cNvSpPr>
                <a:spLocks noChangeArrowheads="1"/>
              </p:cNvSpPr>
              <p:nvPr/>
            </p:nvSpPr>
            <p:spPr bwMode="auto">
              <a:xfrm>
                <a:off x="1878" y="2294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Y </a:t>
                </a:r>
              </a:p>
            </p:txBody>
          </p:sp>
          <p:sp>
            <p:nvSpPr>
              <p:cNvPr id="3223" name="Rectangle 155"/>
              <p:cNvSpPr>
                <a:spLocks noChangeArrowheads="1"/>
              </p:cNvSpPr>
              <p:nvPr/>
            </p:nvSpPr>
            <p:spPr bwMode="auto">
              <a:xfrm>
                <a:off x="1945" y="2294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224" name="Rectangle 156"/>
              <p:cNvSpPr>
                <a:spLocks noChangeArrowheads="1"/>
              </p:cNvSpPr>
              <p:nvPr/>
            </p:nvSpPr>
            <p:spPr bwMode="auto">
              <a:xfrm>
                <a:off x="1967" y="2294"/>
                <a:ext cx="28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is 0 </a:t>
                </a:r>
              </a:p>
            </p:txBody>
          </p:sp>
        </p:grpSp>
        <p:sp>
          <p:nvSpPr>
            <p:cNvPr id="3125" name="Rectangle 158"/>
            <p:cNvSpPr>
              <a:spLocks noChangeArrowheads="1"/>
            </p:cNvSpPr>
            <p:nvPr/>
          </p:nvSpPr>
          <p:spPr bwMode="auto">
            <a:xfrm>
              <a:off x="2671" y="2072"/>
              <a:ext cx="3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Gates </a:t>
              </a:r>
            </a:p>
          </p:txBody>
        </p:sp>
        <p:grpSp>
          <p:nvGrpSpPr>
            <p:cNvPr id="3126" name="Group 162"/>
            <p:cNvGrpSpPr>
              <a:grpSpLocks/>
            </p:cNvGrpSpPr>
            <p:nvPr/>
          </p:nvGrpSpPr>
          <p:grpSpPr bwMode="auto">
            <a:xfrm>
              <a:off x="3341" y="2072"/>
              <a:ext cx="605" cy="156"/>
              <a:chOff x="3341" y="2072"/>
              <a:chExt cx="605" cy="156"/>
            </a:xfrm>
          </p:grpSpPr>
          <p:sp>
            <p:nvSpPr>
              <p:cNvPr id="3211" name="Rectangle 159"/>
              <p:cNvSpPr>
                <a:spLocks noChangeArrowheads="1"/>
              </p:cNvSpPr>
              <p:nvPr/>
            </p:nvSpPr>
            <p:spPr bwMode="auto">
              <a:xfrm>
                <a:off x="3341" y="2072"/>
                <a:ext cx="19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T </a:t>
                </a:r>
              </a:p>
            </p:txBody>
          </p:sp>
          <p:sp>
            <p:nvSpPr>
              <p:cNvPr id="3212" name="Rectangle 160"/>
              <p:cNvSpPr>
                <a:spLocks noChangeArrowheads="1"/>
              </p:cNvSpPr>
              <p:nvPr/>
            </p:nvSpPr>
            <p:spPr bwMode="auto">
              <a:xfrm>
                <a:off x="3386" y="2072"/>
                <a:ext cx="379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ruth T </a:t>
                </a:r>
              </a:p>
            </p:txBody>
          </p:sp>
          <p:sp>
            <p:nvSpPr>
              <p:cNvPr id="3213" name="Rectangle 161"/>
              <p:cNvSpPr>
                <a:spLocks noChangeArrowheads="1"/>
              </p:cNvSpPr>
              <p:nvPr/>
            </p:nvSpPr>
            <p:spPr bwMode="auto">
              <a:xfrm>
                <a:off x="3632" y="2072"/>
                <a:ext cx="31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able </a:t>
                </a:r>
              </a:p>
            </p:txBody>
          </p:sp>
        </p:grpSp>
        <p:sp>
          <p:nvSpPr>
            <p:cNvPr id="3127" name="Rectangle 163"/>
            <p:cNvSpPr>
              <a:spLocks noChangeArrowheads="1"/>
            </p:cNvSpPr>
            <p:nvPr/>
          </p:nvSpPr>
          <p:spPr bwMode="auto">
            <a:xfrm>
              <a:off x="4257" y="2072"/>
              <a:ext cx="50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Switches </a:t>
              </a:r>
            </a:p>
          </p:txBody>
        </p:sp>
        <p:sp>
          <p:nvSpPr>
            <p:cNvPr id="3128" name="Line 164"/>
            <p:cNvSpPr>
              <a:spLocks noChangeShapeType="1"/>
            </p:cNvSpPr>
            <p:nvPr/>
          </p:nvSpPr>
          <p:spPr bwMode="auto">
            <a:xfrm>
              <a:off x="3399" y="2338"/>
              <a:ext cx="514" cy="0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29" name="Line 165"/>
            <p:cNvSpPr>
              <a:spLocks noChangeShapeType="1"/>
            </p:cNvSpPr>
            <p:nvPr/>
          </p:nvSpPr>
          <p:spPr bwMode="auto">
            <a:xfrm>
              <a:off x="3734" y="2238"/>
              <a:ext cx="0" cy="533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30" name="Group 168"/>
            <p:cNvGrpSpPr>
              <a:grpSpLocks/>
            </p:cNvGrpSpPr>
            <p:nvPr/>
          </p:nvGrpSpPr>
          <p:grpSpPr bwMode="auto">
            <a:xfrm>
              <a:off x="3042" y="2316"/>
              <a:ext cx="34" cy="34"/>
              <a:chOff x="3042" y="2316"/>
              <a:chExt cx="34" cy="34"/>
            </a:xfrm>
          </p:grpSpPr>
          <p:pic>
            <p:nvPicPr>
              <p:cNvPr id="3209" name="Picture 166"/>
              <p:cNvPicPr>
                <a:picLocks noChangeArrowheads="1"/>
              </p:cNvPicPr>
              <p:nvPr/>
            </p:nvPicPr>
            <p:blipFill>
              <a:blip r:embed="rId4"/>
              <a:srcRect l="-71622" t="-3252"/>
              <a:stretch>
                <a:fillRect/>
              </a:stretch>
            </p:blipFill>
            <p:spPr bwMode="auto">
              <a:xfrm>
                <a:off x="3053" y="2316"/>
                <a:ext cx="17" cy="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10" name="Freeform 167"/>
              <p:cNvSpPr>
                <a:spLocks/>
              </p:cNvSpPr>
              <p:nvPr/>
            </p:nvSpPr>
            <p:spPr bwMode="auto">
              <a:xfrm>
                <a:off x="3042" y="2316"/>
                <a:ext cx="34" cy="34"/>
              </a:xfrm>
              <a:custGeom>
                <a:avLst/>
                <a:gdLst>
                  <a:gd name="T0" fmla="*/ 11 w 34"/>
                  <a:gd name="T1" fmla="*/ 0 h 34"/>
                  <a:gd name="T2" fmla="*/ 33 w 34"/>
                  <a:gd name="T3" fmla="*/ 11 h 34"/>
                  <a:gd name="T4" fmla="*/ 11 w 34"/>
                  <a:gd name="T5" fmla="*/ 33 h 34"/>
                  <a:gd name="T6" fmla="*/ 0 w 34"/>
                  <a:gd name="T7" fmla="*/ 11 h 34"/>
                  <a:gd name="T8" fmla="*/ 11 w 3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34"/>
                  <a:gd name="T17" fmla="*/ 34 w 3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34">
                    <a:moveTo>
                      <a:pt x="11" y="0"/>
                    </a:moveTo>
                    <a:lnTo>
                      <a:pt x="33" y="11"/>
                    </a:lnTo>
                    <a:lnTo>
                      <a:pt x="11" y="33"/>
                    </a:lnTo>
                    <a:lnTo>
                      <a:pt x="0" y="11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</p:grpSp>
        <p:sp>
          <p:nvSpPr>
            <p:cNvPr id="3131" name="Line 169"/>
            <p:cNvSpPr>
              <a:spLocks noChangeShapeType="1"/>
            </p:cNvSpPr>
            <p:nvPr/>
          </p:nvSpPr>
          <p:spPr bwMode="auto">
            <a:xfrm>
              <a:off x="2639" y="2294"/>
              <a:ext cx="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2" name="Line 170"/>
            <p:cNvSpPr>
              <a:spLocks noChangeShapeType="1"/>
            </p:cNvSpPr>
            <p:nvPr/>
          </p:nvSpPr>
          <p:spPr bwMode="auto">
            <a:xfrm>
              <a:off x="2639" y="2372"/>
              <a:ext cx="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3" name="Line 171"/>
            <p:cNvSpPr>
              <a:spLocks noChangeShapeType="1"/>
            </p:cNvSpPr>
            <p:nvPr/>
          </p:nvSpPr>
          <p:spPr bwMode="auto">
            <a:xfrm>
              <a:off x="3064" y="2338"/>
              <a:ext cx="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4" name="Line 172"/>
            <p:cNvSpPr>
              <a:spLocks noChangeShapeType="1"/>
            </p:cNvSpPr>
            <p:nvPr/>
          </p:nvSpPr>
          <p:spPr bwMode="auto">
            <a:xfrm>
              <a:off x="4986" y="2427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5" name="Line 173"/>
            <p:cNvSpPr>
              <a:spLocks noChangeShapeType="1"/>
            </p:cNvSpPr>
            <p:nvPr/>
          </p:nvSpPr>
          <p:spPr bwMode="auto">
            <a:xfrm>
              <a:off x="4427" y="2682"/>
              <a:ext cx="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6" name="Line 174"/>
            <p:cNvSpPr>
              <a:spLocks noChangeShapeType="1"/>
            </p:cNvSpPr>
            <p:nvPr/>
          </p:nvSpPr>
          <p:spPr bwMode="auto">
            <a:xfrm>
              <a:off x="4662" y="2682"/>
              <a:ext cx="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37" name="Line 175"/>
            <p:cNvSpPr>
              <a:spLocks noChangeShapeType="1"/>
            </p:cNvSpPr>
            <p:nvPr/>
          </p:nvSpPr>
          <p:spPr bwMode="auto">
            <a:xfrm>
              <a:off x="4896" y="2682"/>
              <a:ext cx="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38" name="Group 178"/>
            <p:cNvGrpSpPr>
              <a:grpSpLocks/>
            </p:cNvGrpSpPr>
            <p:nvPr/>
          </p:nvGrpSpPr>
          <p:grpSpPr bwMode="auto">
            <a:xfrm>
              <a:off x="4492" y="2738"/>
              <a:ext cx="437" cy="156"/>
              <a:chOff x="4492" y="2738"/>
              <a:chExt cx="437" cy="156"/>
            </a:xfrm>
          </p:grpSpPr>
          <p:sp>
            <p:nvSpPr>
              <p:cNvPr id="3207" name="Rectangle 176"/>
              <p:cNvSpPr>
                <a:spLocks noChangeArrowheads="1"/>
              </p:cNvSpPr>
              <p:nvPr/>
            </p:nvSpPr>
            <p:spPr bwMode="auto">
              <a:xfrm>
                <a:off x="4492" y="2738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3208" name="Rectangle 177"/>
              <p:cNvSpPr>
                <a:spLocks noChangeArrowheads="1"/>
              </p:cNvSpPr>
              <p:nvPr/>
            </p:nvSpPr>
            <p:spPr bwMode="auto">
              <a:xfrm>
                <a:off x="4727" y="2738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Y </a:t>
                </a:r>
              </a:p>
            </p:txBody>
          </p:sp>
        </p:grpSp>
        <p:sp>
          <p:nvSpPr>
            <p:cNvPr id="3139" name="Line 179"/>
            <p:cNvSpPr>
              <a:spLocks noChangeShapeType="1"/>
            </p:cNvSpPr>
            <p:nvPr/>
          </p:nvSpPr>
          <p:spPr bwMode="auto">
            <a:xfrm>
              <a:off x="4427" y="2272"/>
              <a:ext cx="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40" name="Line 180"/>
            <p:cNvSpPr>
              <a:spLocks noChangeShapeType="1"/>
            </p:cNvSpPr>
            <p:nvPr/>
          </p:nvSpPr>
          <p:spPr bwMode="auto">
            <a:xfrm>
              <a:off x="4896" y="2416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41" name="Line 181"/>
            <p:cNvSpPr>
              <a:spLocks noChangeShapeType="1"/>
            </p:cNvSpPr>
            <p:nvPr/>
          </p:nvSpPr>
          <p:spPr bwMode="auto">
            <a:xfrm>
              <a:off x="4986" y="2549"/>
              <a:ext cx="2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42" name="Group 186"/>
            <p:cNvGrpSpPr>
              <a:grpSpLocks/>
            </p:cNvGrpSpPr>
            <p:nvPr/>
          </p:nvGrpSpPr>
          <p:grpSpPr bwMode="auto">
            <a:xfrm>
              <a:off x="4950" y="2416"/>
              <a:ext cx="370" cy="156"/>
              <a:chOff x="4950" y="2416"/>
              <a:chExt cx="370" cy="156"/>
            </a:xfrm>
          </p:grpSpPr>
          <p:sp>
            <p:nvSpPr>
              <p:cNvPr id="3203" name="Rectangle 182"/>
              <p:cNvSpPr>
                <a:spLocks noChangeArrowheads="1"/>
              </p:cNvSpPr>
              <p:nvPr/>
            </p:nvSpPr>
            <p:spPr bwMode="auto">
              <a:xfrm>
                <a:off x="4950" y="2416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3204" name="Rectangle 183"/>
              <p:cNvSpPr>
                <a:spLocks noChangeArrowheads="1"/>
              </p:cNvSpPr>
              <p:nvPr/>
            </p:nvSpPr>
            <p:spPr bwMode="auto">
              <a:xfrm>
                <a:off x="5017" y="2416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205" name="Rectangle 184"/>
              <p:cNvSpPr>
                <a:spLocks noChangeArrowheads="1"/>
              </p:cNvSpPr>
              <p:nvPr/>
            </p:nvSpPr>
            <p:spPr bwMode="auto">
              <a:xfrm>
                <a:off x="5040" y="2416"/>
                <a:ext cx="17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• </a:t>
                </a:r>
              </a:p>
            </p:txBody>
          </p:sp>
          <p:sp>
            <p:nvSpPr>
              <p:cNvPr id="3206" name="Rectangle 185"/>
              <p:cNvSpPr>
                <a:spLocks noChangeArrowheads="1"/>
              </p:cNvSpPr>
              <p:nvPr/>
            </p:nvSpPr>
            <p:spPr bwMode="auto">
              <a:xfrm>
                <a:off x="5118" y="2416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Y </a:t>
                </a:r>
              </a:p>
            </p:txBody>
          </p:sp>
        </p:grpSp>
        <p:sp>
          <p:nvSpPr>
            <p:cNvPr id="3143" name="Line 187"/>
            <p:cNvSpPr>
              <a:spLocks noChangeShapeType="1"/>
            </p:cNvSpPr>
            <p:nvPr/>
          </p:nvSpPr>
          <p:spPr bwMode="auto">
            <a:xfrm>
              <a:off x="4584" y="2205"/>
              <a:ext cx="0" cy="5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44" name="Line 188"/>
            <p:cNvSpPr>
              <a:spLocks noChangeShapeType="1"/>
            </p:cNvSpPr>
            <p:nvPr/>
          </p:nvSpPr>
          <p:spPr bwMode="auto">
            <a:xfrm>
              <a:off x="4829" y="2205"/>
              <a:ext cx="0" cy="5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45" name="Rectangle 189"/>
            <p:cNvSpPr>
              <a:spLocks noChangeArrowheads="1"/>
            </p:cNvSpPr>
            <p:nvPr/>
          </p:nvSpPr>
          <p:spPr bwMode="auto">
            <a:xfrm>
              <a:off x="4034" y="2605"/>
              <a:ext cx="36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False </a:t>
              </a:r>
            </a:p>
          </p:txBody>
        </p:sp>
        <p:grpSp>
          <p:nvGrpSpPr>
            <p:cNvPr id="2" name="Group 192"/>
            <p:cNvGrpSpPr>
              <a:grpSpLocks/>
            </p:cNvGrpSpPr>
            <p:nvPr/>
          </p:nvGrpSpPr>
          <p:grpSpPr bwMode="auto">
            <a:xfrm>
              <a:off x="4023" y="2194"/>
              <a:ext cx="330" cy="156"/>
              <a:chOff x="4023" y="2194"/>
              <a:chExt cx="330" cy="156"/>
            </a:xfrm>
          </p:grpSpPr>
          <p:sp>
            <p:nvSpPr>
              <p:cNvPr id="3201" name="Rectangle 190"/>
              <p:cNvSpPr>
                <a:spLocks noChangeArrowheads="1"/>
              </p:cNvSpPr>
              <p:nvPr/>
            </p:nvSpPr>
            <p:spPr bwMode="auto">
              <a:xfrm>
                <a:off x="4023" y="2194"/>
                <a:ext cx="19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T </a:t>
                </a:r>
              </a:p>
            </p:txBody>
          </p:sp>
          <p:sp>
            <p:nvSpPr>
              <p:cNvPr id="3202" name="Rectangle 191"/>
              <p:cNvSpPr>
                <a:spLocks noChangeArrowheads="1"/>
              </p:cNvSpPr>
              <p:nvPr/>
            </p:nvSpPr>
            <p:spPr bwMode="auto">
              <a:xfrm>
                <a:off x="4079" y="2194"/>
                <a:ext cx="27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rue </a:t>
                </a:r>
              </a:p>
            </p:txBody>
          </p:sp>
        </p:grpSp>
        <p:sp>
          <p:nvSpPr>
            <p:cNvPr id="3147" name="Line 193"/>
            <p:cNvSpPr>
              <a:spLocks noChangeShapeType="1"/>
            </p:cNvSpPr>
            <p:nvPr/>
          </p:nvSpPr>
          <p:spPr bwMode="auto">
            <a:xfrm>
              <a:off x="5019" y="2438"/>
              <a:ext cx="2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48" name="Group 201"/>
            <p:cNvGrpSpPr>
              <a:grpSpLocks/>
            </p:cNvGrpSpPr>
            <p:nvPr/>
          </p:nvGrpSpPr>
          <p:grpSpPr bwMode="auto">
            <a:xfrm>
              <a:off x="3408" y="2205"/>
              <a:ext cx="221" cy="600"/>
              <a:chOff x="3408" y="2205"/>
              <a:chExt cx="221" cy="600"/>
            </a:xfrm>
          </p:grpSpPr>
          <p:sp>
            <p:nvSpPr>
              <p:cNvPr id="3194" name="Rectangle 194"/>
              <p:cNvSpPr>
                <a:spLocks noChangeArrowheads="1"/>
              </p:cNvSpPr>
              <p:nvPr/>
            </p:nvSpPr>
            <p:spPr bwMode="auto">
              <a:xfrm>
                <a:off x="3408" y="2205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X </a:t>
                </a:r>
              </a:p>
            </p:txBody>
          </p:sp>
          <p:sp>
            <p:nvSpPr>
              <p:cNvPr id="3195" name="Rectangle 195"/>
              <p:cNvSpPr>
                <a:spLocks noChangeArrowheads="1"/>
              </p:cNvSpPr>
              <p:nvPr/>
            </p:nvSpPr>
            <p:spPr bwMode="auto">
              <a:xfrm>
                <a:off x="3475" y="2205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96" name="Rectangle 196"/>
              <p:cNvSpPr>
                <a:spLocks noChangeArrowheads="1"/>
              </p:cNvSpPr>
              <p:nvPr/>
            </p:nvSpPr>
            <p:spPr bwMode="auto">
              <a:xfrm>
                <a:off x="3487" y="2205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97" name="Rectangle 197"/>
              <p:cNvSpPr>
                <a:spLocks noChangeArrowheads="1"/>
              </p:cNvSpPr>
              <p:nvPr/>
            </p:nvSpPr>
            <p:spPr bwMode="auto">
              <a:xfrm>
                <a:off x="3431" y="2316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3198" name="Rectangle 198"/>
              <p:cNvSpPr>
                <a:spLocks noChangeArrowheads="1"/>
              </p:cNvSpPr>
              <p:nvPr/>
            </p:nvSpPr>
            <p:spPr bwMode="auto">
              <a:xfrm>
                <a:off x="3431" y="2427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3199" name="Rectangle 199"/>
              <p:cNvSpPr>
                <a:spLocks noChangeArrowheads="1"/>
              </p:cNvSpPr>
              <p:nvPr/>
            </p:nvSpPr>
            <p:spPr bwMode="auto">
              <a:xfrm>
                <a:off x="3431" y="2538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3200" name="Rectangle 200"/>
              <p:cNvSpPr>
                <a:spLocks noChangeArrowheads="1"/>
              </p:cNvSpPr>
              <p:nvPr/>
            </p:nvSpPr>
            <p:spPr bwMode="auto">
              <a:xfrm>
                <a:off x="3431" y="2649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</p:grpSp>
        <p:grpSp>
          <p:nvGrpSpPr>
            <p:cNvPr id="3149" name="Group 209"/>
            <p:cNvGrpSpPr>
              <a:grpSpLocks/>
            </p:cNvGrpSpPr>
            <p:nvPr/>
          </p:nvGrpSpPr>
          <p:grpSpPr bwMode="auto">
            <a:xfrm>
              <a:off x="3554" y="2205"/>
              <a:ext cx="220" cy="600"/>
              <a:chOff x="3554" y="2205"/>
              <a:chExt cx="220" cy="600"/>
            </a:xfrm>
          </p:grpSpPr>
          <p:sp>
            <p:nvSpPr>
              <p:cNvPr id="3187" name="Rectangle 202"/>
              <p:cNvSpPr>
                <a:spLocks noChangeArrowheads="1"/>
              </p:cNvSpPr>
              <p:nvPr/>
            </p:nvSpPr>
            <p:spPr bwMode="auto">
              <a:xfrm>
                <a:off x="3554" y="2205"/>
                <a:ext cx="20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Y </a:t>
                </a:r>
              </a:p>
            </p:txBody>
          </p:sp>
          <p:sp>
            <p:nvSpPr>
              <p:cNvPr id="3188" name="Rectangle 203"/>
              <p:cNvSpPr>
                <a:spLocks noChangeArrowheads="1"/>
              </p:cNvSpPr>
              <p:nvPr/>
            </p:nvSpPr>
            <p:spPr bwMode="auto">
              <a:xfrm>
                <a:off x="3621" y="2205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89" name="Rectangle 204"/>
              <p:cNvSpPr>
                <a:spLocks noChangeArrowheads="1"/>
              </p:cNvSpPr>
              <p:nvPr/>
            </p:nvSpPr>
            <p:spPr bwMode="auto">
              <a:xfrm>
                <a:off x="3632" y="2205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90" name="Rectangle 205"/>
              <p:cNvSpPr>
                <a:spLocks noChangeArrowheads="1"/>
              </p:cNvSpPr>
              <p:nvPr/>
            </p:nvSpPr>
            <p:spPr bwMode="auto">
              <a:xfrm>
                <a:off x="3576" y="2316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3191" name="Rectangle 206"/>
              <p:cNvSpPr>
                <a:spLocks noChangeArrowheads="1"/>
              </p:cNvSpPr>
              <p:nvPr/>
            </p:nvSpPr>
            <p:spPr bwMode="auto">
              <a:xfrm>
                <a:off x="3576" y="2427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3192" name="Rectangle 207"/>
              <p:cNvSpPr>
                <a:spLocks noChangeArrowheads="1"/>
              </p:cNvSpPr>
              <p:nvPr/>
            </p:nvSpPr>
            <p:spPr bwMode="auto">
              <a:xfrm>
                <a:off x="3576" y="2538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3193" name="Rectangle 208"/>
              <p:cNvSpPr>
                <a:spLocks noChangeArrowheads="1"/>
              </p:cNvSpPr>
              <p:nvPr/>
            </p:nvSpPr>
            <p:spPr bwMode="auto">
              <a:xfrm>
                <a:off x="3576" y="2649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</p:grpSp>
        <p:grpSp>
          <p:nvGrpSpPr>
            <p:cNvPr id="3150" name="Group 216"/>
            <p:cNvGrpSpPr>
              <a:grpSpLocks/>
            </p:cNvGrpSpPr>
            <p:nvPr/>
          </p:nvGrpSpPr>
          <p:grpSpPr bwMode="auto">
            <a:xfrm>
              <a:off x="3699" y="2205"/>
              <a:ext cx="215" cy="600"/>
              <a:chOff x="3699" y="2205"/>
              <a:chExt cx="215" cy="600"/>
            </a:xfrm>
          </p:grpSpPr>
          <p:sp>
            <p:nvSpPr>
              <p:cNvPr id="3181" name="Rectangle 210"/>
              <p:cNvSpPr>
                <a:spLocks noChangeArrowheads="1"/>
              </p:cNvSpPr>
              <p:nvPr/>
            </p:nvSpPr>
            <p:spPr bwMode="auto">
              <a:xfrm>
                <a:off x="3699" y="2205"/>
                <a:ext cx="19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Z </a:t>
                </a:r>
              </a:p>
            </p:txBody>
          </p:sp>
          <p:sp>
            <p:nvSpPr>
              <p:cNvPr id="3182" name="Rectangle 211"/>
              <p:cNvSpPr>
                <a:spLocks noChangeArrowheads="1"/>
              </p:cNvSpPr>
              <p:nvPr/>
            </p:nvSpPr>
            <p:spPr bwMode="auto">
              <a:xfrm>
                <a:off x="3766" y="2205"/>
                <a:ext cx="142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83" name="Rectangle 212"/>
              <p:cNvSpPr>
                <a:spLocks noChangeArrowheads="1"/>
              </p:cNvSpPr>
              <p:nvPr/>
            </p:nvSpPr>
            <p:spPr bwMode="auto">
              <a:xfrm>
                <a:off x="3721" y="2316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3184" name="Rectangle 213"/>
              <p:cNvSpPr>
                <a:spLocks noChangeArrowheads="1"/>
              </p:cNvSpPr>
              <p:nvPr/>
            </p:nvSpPr>
            <p:spPr bwMode="auto">
              <a:xfrm>
                <a:off x="3721" y="2427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3185" name="Rectangle 214"/>
              <p:cNvSpPr>
                <a:spLocks noChangeArrowheads="1"/>
              </p:cNvSpPr>
              <p:nvPr/>
            </p:nvSpPr>
            <p:spPr bwMode="auto">
              <a:xfrm>
                <a:off x="3721" y="2538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3186" name="Rectangle 215"/>
              <p:cNvSpPr>
                <a:spLocks noChangeArrowheads="1"/>
              </p:cNvSpPr>
              <p:nvPr/>
            </p:nvSpPr>
            <p:spPr bwMode="auto">
              <a:xfrm>
                <a:off x="3721" y="2649"/>
                <a:ext cx="193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269" tIns="46635" rIns="93269" bIns="46635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1" lang="en-US" altLang="ko-KR" sz="1114">
                    <a:solidFill>
                      <a:srgbClr val="000000"/>
                    </a:solidFill>
                  </a:rPr>
                  <a:t>0 </a:t>
                </a:r>
              </a:p>
            </p:txBody>
          </p:sp>
        </p:grpSp>
        <p:sp>
          <p:nvSpPr>
            <p:cNvPr id="3151" name="Rectangle 217"/>
            <p:cNvSpPr>
              <a:spLocks noChangeArrowheads="1"/>
            </p:cNvSpPr>
            <p:nvPr/>
          </p:nvSpPr>
          <p:spPr bwMode="auto">
            <a:xfrm>
              <a:off x="2503" y="2216"/>
              <a:ext cx="20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X </a:t>
              </a:r>
            </a:p>
          </p:txBody>
        </p:sp>
        <p:sp>
          <p:nvSpPr>
            <p:cNvPr id="3152" name="Rectangle 218"/>
            <p:cNvSpPr>
              <a:spLocks noChangeArrowheads="1"/>
            </p:cNvSpPr>
            <p:nvPr/>
          </p:nvSpPr>
          <p:spPr bwMode="auto">
            <a:xfrm>
              <a:off x="2503" y="2316"/>
              <a:ext cx="20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Y </a:t>
              </a:r>
            </a:p>
          </p:txBody>
        </p:sp>
        <p:sp>
          <p:nvSpPr>
            <p:cNvPr id="3153" name="Rectangle 219"/>
            <p:cNvSpPr>
              <a:spLocks noChangeArrowheads="1"/>
            </p:cNvSpPr>
            <p:nvPr/>
          </p:nvSpPr>
          <p:spPr bwMode="auto">
            <a:xfrm>
              <a:off x="3107" y="2260"/>
              <a:ext cx="19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269" tIns="46635" rIns="93269" bIns="46635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1" lang="en-US" altLang="ko-KR" sz="1114">
                  <a:solidFill>
                    <a:srgbClr val="000000"/>
                  </a:solidFill>
                </a:rPr>
                <a:t>Z </a:t>
              </a:r>
            </a:p>
          </p:txBody>
        </p:sp>
        <p:sp>
          <p:nvSpPr>
            <p:cNvPr id="3154" name="Freeform 220"/>
            <p:cNvSpPr>
              <a:spLocks/>
            </p:cNvSpPr>
            <p:nvPr/>
          </p:nvSpPr>
          <p:spPr bwMode="auto">
            <a:xfrm>
              <a:off x="3042" y="2316"/>
              <a:ext cx="34" cy="34"/>
            </a:xfrm>
            <a:custGeom>
              <a:avLst/>
              <a:gdLst>
                <a:gd name="T0" fmla="*/ 33 w 34"/>
                <a:gd name="T1" fmla="*/ 11 h 34"/>
                <a:gd name="T2" fmla="*/ 33 w 34"/>
                <a:gd name="T3" fmla="*/ 22 h 34"/>
                <a:gd name="T4" fmla="*/ 22 w 34"/>
                <a:gd name="T5" fmla="*/ 33 h 34"/>
                <a:gd name="T6" fmla="*/ 0 w 34"/>
                <a:gd name="T7" fmla="*/ 33 h 34"/>
                <a:gd name="T8" fmla="*/ 0 w 34"/>
                <a:gd name="T9" fmla="*/ 22 h 34"/>
                <a:gd name="T10" fmla="*/ 0 w 34"/>
                <a:gd name="T11" fmla="*/ 0 h 34"/>
                <a:gd name="T12" fmla="*/ 11 w 34"/>
                <a:gd name="T13" fmla="*/ 0 h 34"/>
                <a:gd name="T14" fmla="*/ 22 w 34"/>
                <a:gd name="T15" fmla="*/ 0 h 34"/>
                <a:gd name="T16" fmla="*/ 33 w 34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34"/>
                <a:gd name="T29" fmla="*/ 34 w 34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34">
                  <a:moveTo>
                    <a:pt x="33" y="11"/>
                  </a:moveTo>
                  <a:lnTo>
                    <a:pt x="33" y="22"/>
                  </a:lnTo>
                  <a:lnTo>
                    <a:pt x="22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pic>
          <p:nvPicPr>
            <p:cNvPr id="3155" name="Picture 221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50" y="2249"/>
              <a:ext cx="96" cy="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56" name="Freeform 222"/>
            <p:cNvSpPr>
              <a:spLocks/>
            </p:cNvSpPr>
            <p:nvPr/>
          </p:nvSpPr>
          <p:spPr bwMode="auto">
            <a:xfrm>
              <a:off x="4550" y="2249"/>
              <a:ext cx="113" cy="57"/>
            </a:xfrm>
            <a:custGeom>
              <a:avLst/>
              <a:gdLst>
                <a:gd name="T0" fmla="*/ 0 w 113"/>
                <a:gd name="T1" fmla="*/ 56 h 57"/>
                <a:gd name="T2" fmla="*/ 0 w 113"/>
                <a:gd name="T3" fmla="*/ 45 h 57"/>
                <a:gd name="T4" fmla="*/ 0 w 113"/>
                <a:gd name="T5" fmla="*/ 12 h 57"/>
                <a:gd name="T6" fmla="*/ 0 w 113"/>
                <a:gd name="T7" fmla="*/ 0 h 57"/>
                <a:gd name="T8" fmla="*/ 112 w 113"/>
                <a:gd name="T9" fmla="*/ 23 h 57"/>
                <a:gd name="T10" fmla="*/ 0 w 113"/>
                <a:gd name="T11" fmla="*/ 56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57"/>
                <a:gd name="T20" fmla="*/ 113 w 113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57">
                  <a:moveTo>
                    <a:pt x="0" y="56"/>
                  </a:moveTo>
                  <a:lnTo>
                    <a:pt x="0" y="4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2" y="23"/>
                  </a:lnTo>
                  <a:lnTo>
                    <a:pt x="0" y="56"/>
                  </a:lnTo>
                </a:path>
              </a:pathLst>
            </a:custGeom>
            <a:solidFill>
              <a:srgbClr val="19788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57" name="Line 223"/>
            <p:cNvSpPr>
              <a:spLocks noChangeShapeType="1"/>
            </p:cNvSpPr>
            <p:nvPr/>
          </p:nvSpPr>
          <p:spPr bwMode="auto">
            <a:xfrm>
              <a:off x="4483" y="2272"/>
              <a:ext cx="89" cy="0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58" name="Group 226"/>
            <p:cNvGrpSpPr>
              <a:grpSpLocks/>
            </p:cNvGrpSpPr>
            <p:nvPr/>
          </p:nvGrpSpPr>
          <p:grpSpPr bwMode="auto">
            <a:xfrm>
              <a:off x="2729" y="2216"/>
              <a:ext cx="314" cy="245"/>
              <a:chOff x="2729" y="2216"/>
              <a:chExt cx="314" cy="245"/>
            </a:xfrm>
          </p:grpSpPr>
          <p:pic>
            <p:nvPicPr>
              <p:cNvPr id="3179" name="Picture 224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729" y="2216"/>
                <a:ext cx="308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80" name="Freeform 225"/>
              <p:cNvSpPr>
                <a:spLocks/>
              </p:cNvSpPr>
              <p:nvPr/>
            </p:nvSpPr>
            <p:spPr bwMode="auto">
              <a:xfrm>
                <a:off x="2729" y="2216"/>
                <a:ext cx="314" cy="245"/>
              </a:xfrm>
              <a:custGeom>
                <a:avLst/>
                <a:gdLst>
                  <a:gd name="T0" fmla="*/ 212 w 314"/>
                  <a:gd name="T1" fmla="*/ 0 h 245"/>
                  <a:gd name="T2" fmla="*/ 268 w 314"/>
                  <a:gd name="T3" fmla="*/ 33 h 245"/>
                  <a:gd name="T4" fmla="*/ 290 w 314"/>
                  <a:gd name="T5" fmla="*/ 67 h 245"/>
                  <a:gd name="T6" fmla="*/ 313 w 314"/>
                  <a:gd name="T7" fmla="*/ 122 h 245"/>
                  <a:gd name="T8" fmla="*/ 290 w 314"/>
                  <a:gd name="T9" fmla="*/ 167 h 245"/>
                  <a:gd name="T10" fmla="*/ 268 w 314"/>
                  <a:gd name="T11" fmla="*/ 211 h 245"/>
                  <a:gd name="T12" fmla="*/ 212 w 314"/>
                  <a:gd name="T13" fmla="*/ 244 h 245"/>
                  <a:gd name="T14" fmla="*/ 167 w 314"/>
                  <a:gd name="T15" fmla="*/ 244 h 245"/>
                  <a:gd name="T16" fmla="*/ 89 w 314"/>
                  <a:gd name="T17" fmla="*/ 244 h 245"/>
                  <a:gd name="T18" fmla="*/ 0 w 314"/>
                  <a:gd name="T19" fmla="*/ 244 h 245"/>
                  <a:gd name="T20" fmla="*/ 0 w 314"/>
                  <a:gd name="T21" fmla="*/ 0 h 245"/>
                  <a:gd name="T22" fmla="*/ 89 w 314"/>
                  <a:gd name="T23" fmla="*/ 0 h 245"/>
                  <a:gd name="T24" fmla="*/ 167 w 314"/>
                  <a:gd name="T25" fmla="*/ 0 h 245"/>
                  <a:gd name="T26" fmla="*/ 212 w 314"/>
                  <a:gd name="T27" fmla="*/ 0 h 24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14"/>
                  <a:gd name="T43" fmla="*/ 0 h 245"/>
                  <a:gd name="T44" fmla="*/ 314 w 314"/>
                  <a:gd name="T45" fmla="*/ 245 h 24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14" h="245">
                    <a:moveTo>
                      <a:pt x="212" y="0"/>
                    </a:moveTo>
                    <a:lnTo>
                      <a:pt x="268" y="33"/>
                    </a:lnTo>
                    <a:lnTo>
                      <a:pt x="290" y="67"/>
                    </a:lnTo>
                    <a:lnTo>
                      <a:pt x="313" y="122"/>
                    </a:lnTo>
                    <a:lnTo>
                      <a:pt x="290" y="167"/>
                    </a:lnTo>
                    <a:lnTo>
                      <a:pt x="268" y="211"/>
                    </a:lnTo>
                    <a:lnTo>
                      <a:pt x="212" y="244"/>
                    </a:lnTo>
                    <a:lnTo>
                      <a:pt x="167" y="244"/>
                    </a:lnTo>
                    <a:lnTo>
                      <a:pt x="89" y="244"/>
                    </a:lnTo>
                    <a:lnTo>
                      <a:pt x="0" y="244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167" y="0"/>
                    </a:lnTo>
                    <a:lnTo>
                      <a:pt x="212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</p:grpSp>
        <p:sp>
          <p:nvSpPr>
            <p:cNvPr id="3159" name="Freeform 227"/>
            <p:cNvSpPr>
              <a:spLocks/>
            </p:cNvSpPr>
            <p:nvPr/>
          </p:nvSpPr>
          <p:spPr bwMode="auto">
            <a:xfrm>
              <a:off x="4382" y="2660"/>
              <a:ext cx="35" cy="34"/>
            </a:xfrm>
            <a:custGeom>
              <a:avLst/>
              <a:gdLst>
                <a:gd name="T0" fmla="*/ 34 w 35"/>
                <a:gd name="T1" fmla="*/ 11 h 34"/>
                <a:gd name="T2" fmla="*/ 34 w 35"/>
                <a:gd name="T3" fmla="*/ 22 h 34"/>
                <a:gd name="T4" fmla="*/ 23 w 35"/>
                <a:gd name="T5" fmla="*/ 33 h 34"/>
                <a:gd name="T6" fmla="*/ 0 w 35"/>
                <a:gd name="T7" fmla="*/ 33 h 34"/>
                <a:gd name="T8" fmla="*/ 0 w 35"/>
                <a:gd name="T9" fmla="*/ 22 h 34"/>
                <a:gd name="T10" fmla="*/ 0 w 35"/>
                <a:gd name="T11" fmla="*/ 11 h 34"/>
                <a:gd name="T12" fmla="*/ 12 w 35"/>
                <a:gd name="T13" fmla="*/ 0 h 34"/>
                <a:gd name="T14" fmla="*/ 23 w 35"/>
                <a:gd name="T15" fmla="*/ 0 h 34"/>
                <a:gd name="T16" fmla="*/ 34 w 35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34"/>
                <a:gd name="T29" fmla="*/ 35 w 35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34">
                  <a:moveTo>
                    <a:pt x="34" y="11"/>
                  </a:moveTo>
                  <a:lnTo>
                    <a:pt x="34" y="22"/>
                  </a:lnTo>
                  <a:lnTo>
                    <a:pt x="2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4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60" name="Freeform 228"/>
            <p:cNvSpPr>
              <a:spLocks/>
            </p:cNvSpPr>
            <p:nvPr/>
          </p:nvSpPr>
          <p:spPr bwMode="auto">
            <a:xfrm>
              <a:off x="4975" y="2660"/>
              <a:ext cx="34" cy="34"/>
            </a:xfrm>
            <a:custGeom>
              <a:avLst/>
              <a:gdLst>
                <a:gd name="T0" fmla="*/ 33 w 34"/>
                <a:gd name="T1" fmla="*/ 11 h 34"/>
                <a:gd name="T2" fmla="*/ 22 w 34"/>
                <a:gd name="T3" fmla="*/ 22 h 34"/>
                <a:gd name="T4" fmla="*/ 11 w 34"/>
                <a:gd name="T5" fmla="*/ 33 h 34"/>
                <a:gd name="T6" fmla="*/ 0 w 34"/>
                <a:gd name="T7" fmla="*/ 33 h 34"/>
                <a:gd name="T8" fmla="*/ 0 w 34"/>
                <a:gd name="T9" fmla="*/ 22 h 34"/>
                <a:gd name="T10" fmla="*/ 0 w 34"/>
                <a:gd name="T11" fmla="*/ 11 h 34"/>
                <a:gd name="T12" fmla="*/ 11 w 34"/>
                <a:gd name="T13" fmla="*/ 0 h 34"/>
                <a:gd name="T14" fmla="*/ 22 w 34"/>
                <a:gd name="T15" fmla="*/ 0 h 34"/>
                <a:gd name="T16" fmla="*/ 33 w 34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34"/>
                <a:gd name="T29" fmla="*/ 34 w 34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34">
                  <a:moveTo>
                    <a:pt x="33" y="11"/>
                  </a:moveTo>
                  <a:lnTo>
                    <a:pt x="22" y="22"/>
                  </a:lnTo>
                  <a:lnTo>
                    <a:pt x="1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61" name="Freeform 229"/>
            <p:cNvSpPr>
              <a:spLocks/>
            </p:cNvSpPr>
            <p:nvPr/>
          </p:nvSpPr>
          <p:spPr bwMode="auto">
            <a:xfrm>
              <a:off x="4405" y="2294"/>
              <a:ext cx="336" cy="123"/>
            </a:xfrm>
            <a:custGeom>
              <a:avLst/>
              <a:gdLst>
                <a:gd name="T0" fmla="*/ 0 w 336"/>
                <a:gd name="T1" fmla="*/ 0 h 123"/>
                <a:gd name="T2" fmla="*/ 0 w 336"/>
                <a:gd name="T3" fmla="*/ 122 h 123"/>
                <a:gd name="T4" fmla="*/ 335 w 336"/>
                <a:gd name="T5" fmla="*/ 122 h 123"/>
                <a:gd name="T6" fmla="*/ 0 60000 65536"/>
                <a:gd name="T7" fmla="*/ 0 60000 65536"/>
                <a:gd name="T8" fmla="*/ 0 60000 65536"/>
                <a:gd name="T9" fmla="*/ 0 w 336"/>
                <a:gd name="T10" fmla="*/ 0 h 123"/>
                <a:gd name="T11" fmla="*/ 336 w 336"/>
                <a:gd name="T12" fmla="*/ 123 h 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3">
                  <a:moveTo>
                    <a:pt x="0" y="0"/>
                  </a:moveTo>
                  <a:lnTo>
                    <a:pt x="0" y="122"/>
                  </a:lnTo>
                  <a:lnTo>
                    <a:pt x="335" y="1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grpSp>
          <p:nvGrpSpPr>
            <p:cNvPr id="3162" name="Group 232"/>
            <p:cNvGrpSpPr>
              <a:grpSpLocks/>
            </p:cNvGrpSpPr>
            <p:nvPr/>
          </p:nvGrpSpPr>
          <p:grpSpPr bwMode="auto">
            <a:xfrm>
              <a:off x="4382" y="2261"/>
              <a:ext cx="35" cy="34"/>
              <a:chOff x="4382" y="2261"/>
              <a:chExt cx="35" cy="34"/>
            </a:xfrm>
          </p:grpSpPr>
          <p:sp>
            <p:nvSpPr>
              <p:cNvPr id="3177" name="Freeform 230"/>
              <p:cNvSpPr>
                <a:spLocks/>
              </p:cNvSpPr>
              <p:nvPr/>
            </p:nvSpPr>
            <p:spPr bwMode="auto">
              <a:xfrm>
                <a:off x="4382" y="2261"/>
                <a:ext cx="35" cy="34"/>
              </a:xfrm>
              <a:custGeom>
                <a:avLst/>
                <a:gdLst>
                  <a:gd name="T0" fmla="*/ 34 w 35"/>
                  <a:gd name="T1" fmla="*/ 11 h 34"/>
                  <a:gd name="T2" fmla="*/ 34 w 35"/>
                  <a:gd name="T3" fmla="*/ 22 h 34"/>
                  <a:gd name="T4" fmla="*/ 23 w 35"/>
                  <a:gd name="T5" fmla="*/ 33 h 34"/>
                  <a:gd name="T6" fmla="*/ 0 w 35"/>
                  <a:gd name="T7" fmla="*/ 22 h 34"/>
                  <a:gd name="T8" fmla="*/ 0 w 35"/>
                  <a:gd name="T9" fmla="*/ 11 h 34"/>
                  <a:gd name="T10" fmla="*/ 0 w 35"/>
                  <a:gd name="T11" fmla="*/ 0 h 34"/>
                  <a:gd name="T12" fmla="*/ 12 w 35"/>
                  <a:gd name="T13" fmla="*/ 0 h 34"/>
                  <a:gd name="T14" fmla="*/ 23 w 35"/>
                  <a:gd name="T15" fmla="*/ 0 h 34"/>
                  <a:gd name="T16" fmla="*/ 34 w 35"/>
                  <a:gd name="T17" fmla="*/ 11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"/>
                  <a:gd name="T28" fmla="*/ 0 h 34"/>
                  <a:gd name="T29" fmla="*/ 35 w 3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" h="34">
                    <a:moveTo>
                      <a:pt x="34" y="11"/>
                    </a:moveTo>
                    <a:lnTo>
                      <a:pt x="34" y="22"/>
                    </a:lnTo>
                    <a:lnTo>
                      <a:pt x="23" y="33"/>
                    </a:lnTo>
                    <a:lnTo>
                      <a:pt x="0" y="22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4" y="1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  <p:sp>
            <p:nvSpPr>
              <p:cNvPr id="3178" name="Freeform 231"/>
              <p:cNvSpPr>
                <a:spLocks/>
              </p:cNvSpPr>
              <p:nvPr/>
            </p:nvSpPr>
            <p:spPr bwMode="auto">
              <a:xfrm>
                <a:off x="4382" y="2261"/>
                <a:ext cx="35" cy="34"/>
              </a:xfrm>
              <a:custGeom>
                <a:avLst/>
                <a:gdLst>
                  <a:gd name="T0" fmla="*/ 34 w 35"/>
                  <a:gd name="T1" fmla="*/ 11 h 34"/>
                  <a:gd name="T2" fmla="*/ 34 w 35"/>
                  <a:gd name="T3" fmla="*/ 22 h 34"/>
                  <a:gd name="T4" fmla="*/ 23 w 35"/>
                  <a:gd name="T5" fmla="*/ 33 h 34"/>
                  <a:gd name="T6" fmla="*/ 0 w 35"/>
                  <a:gd name="T7" fmla="*/ 22 h 34"/>
                  <a:gd name="T8" fmla="*/ 0 w 35"/>
                  <a:gd name="T9" fmla="*/ 11 h 34"/>
                  <a:gd name="T10" fmla="*/ 0 w 35"/>
                  <a:gd name="T11" fmla="*/ 0 h 34"/>
                  <a:gd name="T12" fmla="*/ 12 w 35"/>
                  <a:gd name="T13" fmla="*/ 0 h 34"/>
                  <a:gd name="T14" fmla="*/ 23 w 35"/>
                  <a:gd name="T15" fmla="*/ 0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34"/>
                  <a:gd name="T26" fmla="*/ 35 w 35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34">
                    <a:moveTo>
                      <a:pt x="34" y="11"/>
                    </a:moveTo>
                    <a:lnTo>
                      <a:pt x="34" y="22"/>
                    </a:lnTo>
                    <a:lnTo>
                      <a:pt x="23" y="33"/>
                    </a:lnTo>
                    <a:lnTo>
                      <a:pt x="0" y="22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kumimoji="1" lang="ko-KR" altLang="en-US" b="1">
                  <a:solidFill>
                    <a:srgbClr val="000000"/>
                  </a:solidFill>
                  <a:latin typeface="ZapfDingbats" pitchFamily="82" charset="2"/>
                </a:endParaRPr>
              </a:p>
            </p:txBody>
          </p:sp>
        </p:grpSp>
        <p:sp>
          <p:nvSpPr>
            <p:cNvPr id="3163" name="Freeform 233"/>
            <p:cNvSpPr>
              <a:spLocks/>
            </p:cNvSpPr>
            <p:nvPr/>
          </p:nvSpPr>
          <p:spPr bwMode="auto">
            <a:xfrm>
              <a:off x="4651" y="2272"/>
              <a:ext cx="336" cy="123"/>
            </a:xfrm>
            <a:custGeom>
              <a:avLst/>
              <a:gdLst>
                <a:gd name="T0" fmla="*/ 0 w 336"/>
                <a:gd name="T1" fmla="*/ 0 h 123"/>
                <a:gd name="T2" fmla="*/ 335 w 336"/>
                <a:gd name="T3" fmla="*/ 0 h 123"/>
                <a:gd name="T4" fmla="*/ 335 w 336"/>
                <a:gd name="T5" fmla="*/ 122 h 123"/>
                <a:gd name="T6" fmla="*/ 0 60000 65536"/>
                <a:gd name="T7" fmla="*/ 0 60000 65536"/>
                <a:gd name="T8" fmla="*/ 0 60000 65536"/>
                <a:gd name="T9" fmla="*/ 0 w 336"/>
                <a:gd name="T10" fmla="*/ 0 h 123"/>
                <a:gd name="T11" fmla="*/ 336 w 336"/>
                <a:gd name="T12" fmla="*/ 123 h 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3">
                  <a:moveTo>
                    <a:pt x="0" y="0"/>
                  </a:moveTo>
                  <a:lnTo>
                    <a:pt x="335" y="0"/>
                  </a:lnTo>
                  <a:lnTo>
                    <a:pt x="335" y="1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pic>
          <p:nvPicPr>
            <p:cNvPr id="3164" name="Picture 234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85" y="2394"/>
              <a:ext cx="96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5" name="Freeform 235"/>
            <p:cNvSpPr>
              <a:spLocks/>
            </p:cNvSpPr>
            <p:nvPr/>
          </p:nvSpPr>
          <p:spPr bwMode="auto">
            <a:xfrm>
              <a:off x="4785" y="2394"/>
              <a:ext cx="112" cy="45"/>
            </a:xfrm>
            <a:custGeom>
              <a:avLst/>
              <a:gdLst>
                <a:gd name="T0" fmla="*/ 0 w 112"/>
                <a:gd name="T1" fmla="*/ 44 h 45"/>
                <a:gd name="T2" fmla="*/ 0 w 112"/>
                <a:gd name="T3" fmla="*/ 33 h 45"/>
                <a:gd name="T4" fmla="*/ 0 w 112"/>
                <a:gd name="T5" fmla="*/ 11 h 45"/>
                <a:gd name="T6" fmla="*/ 0 w 112"/>
                <a:gd name="T7" fmla="*/ 0 h 45"/>
                <a:gd name="T8" fmla="*/ 111 w 112"/>
                <a:gd name="T9" fmla="*/ 22 h 45"/>
                <a:gd name="T10" fmla="*/ 0 w 112"/>
                <a:gd name="T11" fmla="*/ 44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45"/>
                <a:gd name="T20" fmla="*/ 112 w 112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45">
                  <a:moveTo>
                    <a:pt x="0" y="44"/>
                  </a:moveTo>
                  <a:lnTo>
                    <a:pt x="0" y="33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1" y="22"/>
                  </a:lnTo>
                  <a:lnTo>
                    <a:pt x="0" y="44"/>
                  </a:lnTo>
                </a:path>
              </a:pathLst>
            </a:custGeom>
            <a:solidFill>
              <a:srgbClr val="19788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66" name="Line 236"/>
            <p:cNvSpPr>
              <a:spLocks noChangeShapeType="1"/>
            </p:cNvSpPr>
            <p:nvPr/>
          </p:nvSpPr>
          <p:spPr bwMode="auto">
            <a:xfrm>
              <a:off x="4740" y="2416"/>
              <a:ext cx="67" cy="0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67" name="Freeform 237"/>
            <p:cNvSpPr>
              <a:spLocks/>
            </p:cNvSpPr>
            <p:nvPr/>
          </p:nvSpPr>
          <p:spPr bwMode="auto">
            <a:xfrm>
              <a:off x="4975" y="2394"/>
              <a:ext cx="34" cy="34"/>
            </a:xfrm>
            <a:custGeom>
              <a:avLst/>
              <a:gdLst>
                <a:gd name="T0" fmla="*/ 33 w 34"/>
                <a:gd name="T1" fmla="*/ 11 h 34"/>
                <a:gd name="T2" fmla="*/ 22 w 34"/>
                <a:gd name="T3" fmla="*/ 22 h 34"/>
                <a:gd name="T4" fmla="*/ 11 w 34"/>
                <a:gd name="T5" fmla="*/ 33 h 34"/>
                <a:gd name="T6" fmla="*/ 0 w 34"/>
                <a:gd name="T7" fmla="*/ 33 h 34"/>
                <a:gd name="T8" fmla="*/ 0 w 34"/>
                <a:gd name="T9" fmla="*/ 22 h 34"/>
                <a:gd name="T10" fmla="*/ 0 w 34"/>
                <a:gd name="T11" fmla="*/ 0 h 34"/>
                <a:gd name="T12" fmla="*/ 11 w 34"/>
                <a:gd name="T13" fmla="*/ 0 h 34"/>
                <a:gd name="T14" fmla="*/ 22 w 34"/>
                <a:gd name="T15" fmla="*/ 0 h 34"/>
                <a:gd name="T16" fmla="*/ 33 w 34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34"/>
                <a:gd name="T29" fmla="*/ 34 w 34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34">
                  <a:moveTo>
                    <a:pt x="33" y="11"/>
                  </a:moveTo>
                  <a:lnTo>
                    <a:pt x="22" y="22"/>
                  </a:lnTo>
                  <a:lnTo>
                    <a:pt x="1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pic>
          <p:nvPicPr>
            <p:cNvPr id="3168" name="Picture 238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72" y="2594"/>
              <a:ext cx="73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9" name="Freeform 239"/>
            <p:cNvSpPr>
              <a:spLocks/>
            </p:cNvSpPr>
            <p:nvPr/>
          </p:nvSpPr>
          <p:spPr bwMode="auto">
            <a:xfrm>
              <a:off x="4561" y="2582"/>
              <a:ext cx="102" cy="79"/>
            </a:xfrm>
            <a:custGeom>
              <a:avLst/>
              <a:gdLst>
                <a:gd name="T0" fmla="*/ 23 w 102"/>
                <a:gd name="T1" fmla="*/ 78 h 79"/>
                <a:gd name="T2" fmla="*/ 23 w 102"/>
                <a:gd name="T3" fmla="*/ 67 h 79"/>
                <a:gd name="T4" fmla="*/ 11 w 102"/>
                <a:gd name="T5" fmla="*/ 45 h 79"/>
                <a:gd name="T6" fmla="*/ 0 w 102"/>
                <a:gd name="T7" fmla="*/ 34 h 79"/>
                <a:gd name="T8" fmla="*/ 101 w 102"/>
                <a:gd name="T9" fmla="*/ 0 h 79"/>
                <a:gd name="T10" fmla="*/ 23 w 102"/>
                <a:gd name="T11" fmla="*/ 78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79"/>
                <a:gd name="T20" fmla="*/ 102 w 102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79">
                  <a:moveTo>
                    <a:pt x="23" y="78"/>
                  </a:moveTo>
                  <a:lnTo>
                    <a:pt x="23" y="67"/>
                  </a:lnTo>
                  <a:lnTo>
                    <a:pt x="11" y="45"/>
                  </a:lnTo>
                  <a:lnTo>
                    <a:pt x="0" y="34"/>
                  </a:lnTo>
                  <a:lnTo>
                    <a:pt x="101" y="0"/>
                  </a:lnTo>
                  <a:lnTo>
                    <a:pt x="23" y="78"/>
                  </a:lnTo>
                </a:path>
              </a:pathLst>
            </a:custGeom>
            <a:solidFill>
              <a:srgbClr val="19788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70" name="Line 240"/>
            <p:cNvSpPr>
              <a:spLocks noChangeShapeType="1"/>
            </p:cNvSpPr>
            <p:nvPr/>
          </p:nvSpPr>
          <p:spPr bwMode="auto">
            <a:xfrm flipV="1">
              <a:off x="4494" y="2638"/>
              <a:ext cx="90" cy="44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pic>
          <p:nvPicPr>
            <p:cNvPr id="3171" name="Picture 241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818" y="2582"/>
              <a:ext cx="9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2" name="Freeform 242"/>
            <p:cNvSpPr>
              <a:spLocks/>
            </p:cNvSpPr>
            <p:nvPr/>
          </p:nvSpPr>
          <p:spPr bwMode="auto">
            <a:xfrm>
              <a:off x="4807" y="2582"/>
              <a:ext cx="113" cy="79"/>
            </a:xfrm>
            <a:custGeom>
              <a:avLst/>
              <a:gdLst>
                <a:gd name="T0" fmla="*/ 22 w 113"/>
                <a:gd name="T1" fmla="*/ 78 h 79"/>
                <a:gd name="T2" fmla="*/ 22 w 113"/>
                <a:gd name="T3" fmla="*/ 67 h 79"/>
                <a:gd name="T4" fmla="*/ 11 w 113"/>
                <a:gd name="T5" fmla="*/ 45 h 79"/>
                <a:gd name="T6" fmla="*/ 0 w 113"/>
                <a:gd name="T7" fmla="*/ 34 h 79"/>
                <a:gd name="T8" fmla="*/ 112 w 113"/>
                <a:gd name="T9" fmla="*/ 0 h 79"/>
                <a:gd name="T10" fmla="*/ 22 w 113"/>
                <a:gd name="T11" fmla="*/ 78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79"/>
                <a:gd name="T20" fmla="*/ 113 w 113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79">
                  <a:moveTo>
                    <a:pt x="22" y="78"/>
                  </a:moveTo>
                  <a:lnTo>
                    <a:pt x="22" y="67"/>
                  </a:lnTo>
                  <a:lnTo>
                    <a:pt x="11" y="45"/>
                  </a:lnTo>
                  <a:lnTo>
                    <a:pt x="0" y="34"/>
                  </a:lnTo>
                  <a:lnTo>
                    <a:pt x="112" y="0"/>
                  </a:lnTo>
                  <a:lnTo>
                    <a:pt x="22" y="78"/>
                  </a:lnTo>
                </a:path>
              </a:pathLst>
            </a:custGeom>
            <a:solidFill>
              <a:srgbClr val="19788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73" name="Line 243"/>
            <p:cNvSpPr>
              <a:spLocks noChangeShapeType="1"/>
            </p:cNvSpPr>
            <p:nvPr/>
          </p:nvSpPr>
          <p:spPr bwMode="auto">
            <a:xfrm flipV="1">
              <a:off x="4740" y="2638"/>
              <a:ext cx="89" cy="44"/>
            </a:xfrm>
            <a:prstGeom prst="line">
              <a:avLst/>
            </a:prstGeom>
            <a:noFill/>
            <a:ln w="12700">
              <a:solidFill>
                <a:srgbClr val="19788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74" name="Freeform 244"/>
            <p:cNvSpPr>
              <a:spLocks/>
            </p:cNvSpPr>
            <p:nvPr/>
          </p:nvSpPr>
          <p:spPr bwMode="auto">
            <a:xfrm>
              <a:off x="4718" y="2671"/>
              <a:ext cx="34" cy="35"/>
            </a:xfrm>
            <a:custGeom>
              <a:avLst/>
              <a:gdLst>
                <a:gd name="T0" fmla="*/ 33 w 34"/>
                <a:gd name="T1" fmla="*/ 0 h 35"/>
                <a:gd name="T2" fmla="*/ 33 w 34"/>
                <a:gd name="T3" fmla="*/ 11 h 35"/>
                <a:gd name="T4" fmla="*/ 33 w 34"/>
                <a:gd name="T5" fmla="*/ 22 h 35"/>
                <a:gd name="T6" fmla="*/ 22 w 34"/>
                <a:gd name="T7" fmla="*/ 34 h 35"/>
                <a:gd name="T8" fmla="*/ 0 w 34"/>
                <a:gd name="T9" fmla="*/ 22 h 35"/>
                <a:gd name="T10" fmla="*/ 0 w 34"/>
                <a:gd name="T11" fmla="*/ 11 h 35"/>
                <a:gd name="T12" fmla="*/ 0 w 34"/>
                <a:gd name="T13" fmla="*/ 0 h 35"/>
                <a:gd name="T14" fmla="*/ 11 w 34"/>
                <a:gd name="T15" fmla="*/ 0 h 35"/>
                <a:gd name="T16" fmla="*/ 22 w 34"/>
                <a:gd name="T17" fmla="*/ 0 h 35"/>
                <a:gd name="T18" fmla="*/ 33 w 34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35"/>
                <a:gd name="T32" fmla="*/ 34 w 34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35">
                  <a:moveTo>
                    <a:pt x="33" y="0"/>
                  </a:moveTo>
                  <a:lnTo>
                    <a:pt x="33" y="11"/>
                  </a:lnTo>
                  <a:lnTo>
                    <a:pt x="33" y="22"/>
                  </a:lnTo>
                  <a:lnTo>
                    <a:pt x="22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75" name="Freeform 245"/>
            <p:cNvSpPr>
              <a:spLocks/>
            </p:cNvSpPr>
            <p:nvPr/>
          </p:nvSpPr>
          <p:spPr bwMode="auto">
            <a:xfrm>
              <a:off x="4718" y="2261"/>
              <a:ext cx="45" cy="34"/>
            </a:xfrm>
            <a:custGeom>
              <a:avLst/>
              <a:gdLst>
                <a:gd name="T0" fmla="*/ 44 w 45"/>
                <a:gd name="T1" fmla="*/ 0 h 34"/>
                <a:gd name="T2" fmla="*/ 33 w 45"/>
                <a:gd name="T3" fmla="*/ 11 h 34"/>
                <a:gd name="T4" fmla="*/ 33 w 45"/>
                <a:gd name="T5" fmla="*/ 22 h 34"/>
                <a:gd name="T6" fmla="*/ 22 w 45"/>
                <a:gd name="T7" fmla="*/ 33 h 34"/>
                <a:gd name="T8" fmla="*/ 11 w 45"/>
                <a:gd name="T9" fmla="*/ 22 h 34"/>
                <a:gd name="T10" fmla="*/ 0 w 45"/>
                <a:gd name="T11" fmla="*/ 11 h 34"/>
                <a:gd name="T12" fmla="*/ 0 w 45"/>
                <a:gd name="T13" fmla="*/ 0 h 34"/>
                <a:gd name="T14" fmla="*/ 11 w 45"/>
                <a:gd name="T15" fmla="*/ 0 h 34"/>
                <a:gd name="T16" fmla="*/ 33 w 45"/>
                <a:gd name="T17" fmla="*/ 0 h 34"/>
                <a:gd name="T18" fmla="*/ 44 w 4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34"/>
                <a:gd name="T32" fmla="*/ 45 w 4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34">
                  <a:moveTo>
                    <a:pt x="44" y="0"/>
                  </a:moveTo>
                  <a:lnTo>
                    <a:pt x="33" y="11"/>
                  </a:lnTo>
                  <a:lnTo>
                    <a:pt x="33" y="22"/>
                  </a:lnTo>
                  <a:lnTo>
                    <a:pt x="22" y="33"/>
                  </a:lnTo>
                  <a:lnTo>
                    <a:pt x="11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3" y="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  <p:sp>
          <p:nvSpPr>
            <p:cNvPr id="3176" name="Freeform 246"/>
            <p:cNvSpPr>
              <a:spLocks/>
            </p:cNvSpPr>
            <p:nvPr/>
          </p:nvSpPr>
          <p:spPr bwMode="auto">
            <a:xfrm>
              <a:off x="4718" y="2394"/>
              <a:ext cx="45" cy="45"/>
            </a:xfrm>
            <a:custGeom>
              <a:avLst/>
              <a:gdLst>
                <a:gd name="T0" fmla="*/ 44 w 45"/>
                <a:gd name="T1" fmla="*/ 11 h 45"/>
                <a:gd name="T2" fmla="*/ 33 w 45"/>
                <a:gd name="T3" fmla="*/ 22 h 45"/>
                <a:gd name="T4" fmla="*/ 33 w 45"/>
                <a:gd name="T5" fmla="*/ 33 h 45"/>
                <a:gd name="T6" fmla="*/ 22 w 45"/>
                <a:gd name="T7" fmla="*/ 44 h 45"/>
                <a:gd name="T8" fmla="*/ 11 w 45"/>
                <a:gd name="T9" fmla="*/ 33 h 45"/>
                <a:gd name="T10" fmla="*/ 0 w 45"/>
                <a:gd name="T11" fmla="*/ 22 h 45"/>
                <a:gd name="T12" fmla="*/ 0 w 45"/>
                <a:gd name="T13" fmla="*/ 11 h 45"/>
                <a:gd name="T14" fmla="*/ 11 w 45"/>
                <a:gd name="T15" fmla="*/ 0 h 45"/>
                <a:gd name="T16" fmla="*/ 33 w 45"/>
                <a:gd name="T17" fmla="*/ 0 h 45"/>
                <a:gd name="T18" fmla="*/ 44 w 45"/>
                <a:gd name="T19" fmla="*/ 11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45"/>
                <a:gd name="T32" fmla="*/ 45 w 45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45">
                  <a:moveTo>
                    <a:pt x="44" y="11"/>
                  </a:moveTo>
                  <a:lnTo>
                    <a:pt x="33" y="22"/>
                  </a:lnTo>
                  <a:lnTo>
                    <a:pt x="33" y="33"/>
                  </a:lnTo>
                  <a:lnTo>
                    <a:pt x="22" y="44"/>
                  </a:lnTo>
                  <a:lnTo>
                    <a:pt x="11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33" y="0"/>
                  </a:lnTo>
                  <a:lnTo>
                    <a:pt x="44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kumimoji="1" lang="ko-KR" altLang="en-US" b="1">
                <a:solidFill>
                  <a:srgbClr val="000000"/>
                </a:solidFill>
                <a:latin typeface="ZapfDingbats" pitchFamily="82" charset="2"/>
              </a:endParaRPr>
            </a:p>
          </p:txBody>
        </p:sp>
      </p:grpSp>
      <p:grpSp>
        <p:nvGrpSpPr>
          <p:cNvPr id="3146" name="Group 249"/>
          <p:cNvGrpSpPr>
            <a:grpSpLocks/>
          </p:cNvGrpSpPr>
          <p:nvPr/>
        </p:nvGrpSpPr>
        <p:grpSpPr bwMode="auto">
          <a:xfrm>
            <a:off x="1110592" y="4775994"/>
            <a:ext cx="7775061" cy="1500338"/>
            <a:chOff x="688" y="2970"/>
            <a:chExt cx="4835" cy="933"/>
          </a:xfrm>
        </p:grpSpPr>
        <p:sp>
          <p:nvSpPr>
            <p:cNvPr id="3121" name="Rectangle 141"/>
            <p:cNvSpPr>
              <a:spLocks noChangeArrowheads="1"/>
            </p:cNvSpPr>
            <p:nvPr/>
          </p:nvSpPr>
          <p:spPr bwMode="auto">
            <a:xfrm>
              <a:off x="688" y="3072"/>
              <a:ext cx="4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323" tIns="25729" rIns="64323" bIns="25729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NOR</a:t>
              </a:r>
            </a:p>
          </p:txBody>
        </p:sp>
        <p:pic>
          <p:nvPicPr>
            <p:cNvPr id="3122" name="Picture 247"/>
            <p:cNvPicPr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846" y="2970"/>
              <a:ext cx="367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739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CA54083B-8F3A-48FB-84D0-AAB30E05B089}" type="slidenum">
              <a:rPr lang="en-US" altLang="en-US">
                <a:latin typeface="+mj-lt"/>
              </a:rPr>
              <a:pPr defTabSz="927100">
                <a:defRPr/>
              </a:pPr>
              <a:t>60</a:t>
            </a:fld>
            <a:endParaRPr lang="en-US" altLang="en-US">
              <a:latin typeface="+mj-lt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524250" y="3487738"/>
            <a:ext cx="32004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800"/>
              </a:lnSpc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F(A,B,C) = </a:t>
            </a:r>
            <a:r>
              <a:rPr lang="en-US" altLang="ko-KR" sz="240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m(0,4,5,7)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524250" y="5184775"/>
            <a:ext cx="32004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800"/>
              </a:lnSpc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F'(A,B,C) = </a:t>
            </a:r>
            <a:r>
              <a:rPr lang="en-US" altLang="ko-KR" sz="240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 m(1,2,3,6)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524250" y="5043488"/>
            <a:ext cx="4889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F' simply replace 1's with 0's and vice versa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524250" y="1925638"/>
            <a:ext cx="1485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G(A,B,C) = 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More Karnaugh map examples</a:t>
            </a:r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958850" y="1495425"/>
            <a:ext cx="2155825" cy="1457325"/>
            <a:chOff x="4168" y="1704"/>
            <a:chExt cx="1358" cy="918"/>
          </a:xfrm>
        </p:grpSpPr>
        <p:sp>
          <p:nvSpPr>
            <p:cNvPr id="55349" name="Rectangle 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5350" name="Rectangle 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5351" name="Rectangle 1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52" name="Line 1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3" name="Line 1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4" name="Line 1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5" name="Line 1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6" name="Line 1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7" name="Rectangle 1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5358" name="Rectangle 1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5359" name="Rectangle 1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5360" name="Rectangle 1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61" name="Line 2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62" name="Line 2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05" name="Group 22"/>
          <p:cNvGrpSpPr>
            <a:grpSpLocks/>
          </p:cNvGrpSpPr>
          <p:nvPr/>
        </p:nvGrpSpPr>
        <p:grpSpPr bwMode="auto">
          <a:xfrm>
            <a:off x="957263" y="3116263"/>
            <a:ext cx="2155825" cy="1457325"/>
            <a:chOff x="4168" y="1704"/>
            <a:chExt cx="1358" cy="918"/>
          </a:xfrm>
        </p:grpSpPr>
        <p:sp>
          <p:nvSpPr>
            <p:cNvPr id="55335" name="Rectangle 23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5336" name="Rectangle 24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5337" name="Rectangle 25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38" name="Line 26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39" name="Line 27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0" name="Line 28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3" name="Rectangle 31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5344" name="Rectangle 32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5345" name="Rectangle 33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5346" name="Rectangle 34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47" name="Line 35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8" name="Line 36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06" name="Group 37"/>
          <p:cNvGrpSpPr>
            <a:grpSpLocks/>
          </p:cNvGrpSpPr>
          <p:nvPr/>
        </p:nvGrpSpPr>
        <p:grpSpPr bwMode="auto">
          <a:xfrm>
            <a:off x="957263" y="4738688"/>
            <a:ext cx="2155825" cy="1457325"/>
            <a:chOff x="4168" y="1704"/>
            <a:chExt cx="1358" cy="918"/>
          </a:xfrm>
        </p:grpSpPr>
        <p:sp>
          <p:nvSpPr>
            <p:cNvPr id="55321" name="Rectangle 3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5322" name="Rectangle 3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5323" name="Rectangle 4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24" name="Line 4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25" name="Line 4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26" name="Line 4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27" name="Line 4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28" name="Line 4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29" name="Rectangle 4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5330" name="Rectangle 4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5331" name="Rectangle 4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5332" name="Rectangle 4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33" name="Line 5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34" name="Line 5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163763" y="1776413"/>
            <a:ext cx="3024187" cy="790575"/>
            <a:chOff x="1363" y="1119"/>
            <a:chExt cx="1905" cy="498"/>
          </a:xfrm>
        </p:grpSpPr>
        <p:sp>
          <p:nvSpPr>
            <p:cNvPr id="55319" name="Rectangle 53"/>
            <p:cNvSpPr>
              <a:spLocks noChangeArrowheads="1"/>
            </p:cNvSpPr>
            <p:nvPr/>
          </p:nvSpPr>
          <p:spPr bwMode="auto">
            <a:xfrm>
              <a:off x="2964" y="1219"/>
              <a:ext cx="30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55320" name="AutoShape 54"/>
            <p:cNvSpPr>
              <a:spLocks noChangeArrowheads="1"/>
            </p:cNvSpPr>
            <p:nvPr/>
          </p:nvSpPr>
          <p:spPr bwMode="auto">
            <a:xfrm>
              <a:off x="1363" y="1119"/>
              <a:ext cx="518" cy="49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711200" y="3308350"/>
            <a:ext cx="6751638" cy="854075"/>
            <a:chOff x="448" y="2084"/>
            <a:chExt cx="4253" cy="538"/>
          </a:xfrm>
        </p:grpSpPr>
        <p:sp>
          <p:nvSpPr>
            <p:cNvPr id="55313" name="Rectangle 56"/>
            <p:cNvSpPr>
              <a:spLocks noChangeArrowheads="1"/>
            </p:cNvSpPr>
            <p:nvPr/>
          </p:nvSpPr>
          <p:spPr bwMode="auto">
            <a:xfrm>
              <a:off x="3816" y="2259"/>
              <a:ext cx="885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= AC + B’C’</a:t>
              </a:r>
            </a:p>
          </p:txBody>
        </p:sp>
        <p:sp>
          <p:nvSpPr>
            <p:cNvPr id="55314" name="Oval 57"/>
            <p:cNvSpPr>
              <a:spLocks noChangeArrowheads="1"/>
            </p:cNvSpPr>
            <p:nvPr/>
          </p:nvSpPr>
          <p:spPr bwMode="auto">
            <a:xfrm>
              <a:off x="1353" y="242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15" name="Oval 58"/>
            <p:cNvSpPr>
              <a:spLocks noChangeArrowheads="1"/>
            </p:cNvSpPr>
            <p:nvPr/>
          </p:nvSpPr>
          <p:spPr bwMode="auto">
            <a:xfrm>
              <a:off x="1661" y="21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16" name="Oval 59"/>
            <p:cNvSpPr>
              <a:spLocks noChangeArrowheads="1"/>
            </p:cNvSpPr>
            <p:nvPr/>
          </p:nvSpPr>
          <p:spPr bwMode="auto">
            <a:xfrm>
              <a:off x="486" y="2143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17" name="Rectangle 60"/>
            <p:cNvSpPr>
              <a:spLocks noChangeArrowheads="1"/>
            </p:cNvSpPr>
            <p:nvPr/>
          </p:nvSpPr>
          <p:spPr bwMode="auto">
            <a:xfrm>
              <a:off x="448" y="2084"/>
              <a:ext cx="264" cy="31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18" name="Rectangle 61"/>
            <p:cNvSpPr>
              <a:spLocks noChangeArrowheads="1"/>
            </p:cNvSpPr>
            <p:nvPr/>
          </p:nvSpPr>
          <p:spPr bwMode="auto">
            <a:xfrm>
              <a:off x="1957" y="2098"/>
              <a:ext cx="264" cy="31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260475" y="5030788"/>
            <a:ext cx="6148388" cy="798512"/>
            <a:chOff x="787" y="3162"/>
            <a:chExt cx="3873" cy="503"/>
          </a:xfrm>
        </p:grpSpPr>
        <p:sp>
          <p:nvSpPr>
            <p:cNvPr id="55310" name="Rectangle 63"/>
            <p:cNvSpPr>
              <a:spLocks noChangeArrowheads="1"/>
            </p:cNvSpPr>
            <p:nvPr/>
          </p:nvSpPr>
          <p:spPr bwMode="auto">
            <a:xfrm>
              <a:off x="3775" y="3316"/>
              <a:ext cx="885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= BC’ + A’C</a:t>
              </a:r>
            </a:p>
          </p:txBody>
        </p:sp>
        <p:sp>
          <p:nvSpPr>
            <p:cNvPr id="55311" name="Oval 64"/>
            <p:cNvSpPr>
              <a:spLocks noChangeArrowheads="1"/>
            </p:cNvSpPr>
            <p:nvPr/>
          </p:nvSpPr>
          <p:spPr bwMode="auto">
            <a:xfrm>
              <a:off x="1078" y="3162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5312" name="Oval 65"/>
            <p:cNvSpPr>
              <a:spLocks noChangeArrowheads="1"/>
            </p:cNvSpPr>
            <p:nvPr/>
          </p:nvSpPr>
          <p:spPr bwMode="auto">
            <a:xfrm>
              <a:off x="787" y="3441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A6C57CC8-D8F4-4D22-8269-6BD86F654735}" type="slidenum">
              <a:rPr lang="en-US" altLang="en-US">
                <a:latin typeface="+mj-lt"/>
              </a:rPr>
              <a:pPr defTabSz="927100">
                <a:defRPr/>
              </a:pPr>
              <a:t>61</a:t>
            </a:fld>
            <a:endParaRPr lang="en-US" altLang="en-US"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76338" y="2324100"/>
            <a:ext cx="6572250" cy="2646363"/>
            <a:chOff x="783" y="1373"/>
            <a:chExt cx="4140" cy="1667"/>
          </a:xfrm>
        </p:grpSpPr>
        <p:sp>
          <p:nvSpPr>
            <p:cNvPr id="56438" name="Oval 3"/>
            <p:cNvSpPr>
              <a:spLocks noChangeArrowheads="1"/>
            </p:cNvSpPr>
            <p:nvPr/>
          </p:nvSpPr>
          <p:spPr bwMode="auto">
            <a:xfrm rot="-514231">
              <a:off x="2708" y="1925"/>
              <a:ext cx="2215" cy="499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6439" name="Group 4"/>
            <p:cNvGrpSpPr>
              <a:grpSpLocks/>
            </p:cNvGrpSpPr>
            <p:nvPr/>
          </p:nvGrpSpPr>
          <p:grpSpPr bwMode="auto">
            <a:xfrm>
              <a:off x="783" y="1373"/>
              <a:ext cx="1088" cy="1667"/>
              <a:chOff x="783" y="1373"/>
              <a:chExt cx="1088" cy="1667"/>
            </a:xfrm>
          </p:grpSpPr>
          <p:sp>
            <p:nvSpPr>
              <p:cNvPr id="56440" name="AutoShape 5"/>
              <p:cNvSpPr>
                <a:spLocks noChangeArrowheads="1"/>
              </p:cNvSpPr>
              <p:nvPr/>
            </p:nvSpPr>
            <p:spPr bwMode="auto">
              <a:xfrm>
                <a:off x="783" y="2563"/>
                <a:ext cx="1088" cy="47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6441" name="Text Box 6"/>
              <p:cNvSpPr txBox="1">
                <a:spLocks noChangeArrowheads="1"/>
              </p:cNvSpPr>
              <p:nvPr/>
            </p:nvSpPr>
            <p:spPr bwMode="auto">
              <a:xfrm>
                <a:off x="898" y="1373"/>
                <a:ext cx="20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00113" y="2324100"/>
            <a:ext cx="5459412" cy="2962275"/>
            <a:chOff x="609" y="1373"/>
            <a:chExt cx="3439" cy="1866"/>
          </a:xfrm>
        </p:grpSpPr>
        <p:sp>
          <p:nvSpPr>
            <p:cNvPr id="56419" name="AutoShape 8"/>
            <p:cNvSpPr>
              <a:spLocks noChangeArrowheads="1"/>
            </p:cNvSpPr>
            <p:nvPr/>
          </p:nvSpPr>
          <p:spPr bwMode="auto">
            <a:xfrm rot="5400000" flipV="1">
              <a:off x="3119" y="1940"/>
              <a:ext cx="661" cy="1196"/>
            </a:xfrm>
            <a:prstGeom prst="parallelogram">
              <a:avLst>
                <a:gd name="adj" fmla="val 21481"/>
              </a:avLst>
            </a:prstGeom>
            <a:solidFill>
              <a:srgbClr val="00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6420" name="Group 9"/>
            <p:cNvGrpSpPr>
              <a:grpSpLocks/>
            </p:cNvGrpSpPr>
            <p:nvPr/>
          </p:nvGrpSpPr>
          <p:grpSpPr bwMode="auto">
            <a:xfrm>
              <a:off x="609" y="1373"/>
              <a:ext cx="1520" cy="1866"/>
              <a:chOff x="609" y="1373"/>
              <a:chExt cx="1520" cy="1866"/>
            </a:xfrm>
          </p:grpSpPr>
          <p:sp>
            <p:nvSpPr>
              <p:cNvPr id="56421" name="Text Box 10"/>
              <p:cNvSpPr txBox="1">
                <a:spLocks noChangeArrowheads="1"/>
              </p:cNvSpPr>
              <p:nvPr/>
            </p:nvSpPr>
            <p:spPr bwMode="auto">
              <a:xfrm>
                <a:off x="1620" y="1373"/>
                <a:ext cx="50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pitchFamily="50" charset="-127"/>
                  </a:rPr>
                  <a:t>+ B’D’</a:t>
                </a:r>
              </a:p>
            </p:txBody>
          </p:sp>
          <p:grpSp>
            <p:nvGrpSpPr>
              <p:cNvPr id="56422" name="Group 11"/>
              <p:cNvGrpSpPr>
                <a:grpSpLocks/>
              </p:cNvGrpSpPr>
              <p:nvPr/>
            </p:nvGrpSpPr>
            <p:grpSpPr bwMode="auto">
              <a:xfrm flipH="1">
                <a:off x="613" y="1806"/>
                <a:ext cx="345" cy="377"/>
                <a:chOff x="1706" y="1809"/>
                <a:chExt cx="345" cy="377"/>
              </a:xfrm>
            </p:grpSpPr>
            <p:sp>
              <p:nvSpPr>
                <p:cNvPr id="56435" name="AutoShape 12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6" name="Rectangle 13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7" name="Rectangle 14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grpSp>
            <p:nvGrpSpPr>
              <p:cNvPr id="56423" name="Group 15"/>
              <p:cNvGrpSpPr>
                <a:grpSpLocks/>
              </p:cNvGrpSpPr>
              <p:nvPr/>
            </p:nvGrpSpPr>
            <p:grpSpPr bwMode="auto">
              <a:xfrm>
                <a:off x="1702" y="1805"/>
                <a:ext cx="345" cy="377"/>
                <a:chOff x="1706" y="1809"/>
                <a:chExt cx="345" cy="377"/>
              </a:xfrm>
            </p:grpSpPr>
            <p:sp>
              <p:nvSpPr>
                <p:cNvPr id="56432" name="AutoShape 16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3" name="Rectangle 17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4" name="Rectangle 18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grpSp>
            <p:nvGrpSpPr>
              <p:cNvPr id="56424" name="Group 19"/>
              <p:cNvGrpSpPr>
                <a:grpSpLocks/>
              </p:cNvGrpSpPr>
              <p:nvPr/>
            </p:nvGrpSpPr>
            <p:grpSpPr bwMode="auto">
              <a:xfrm flipH="1" flipV="1">
                <a:off x="609" y="2862"/>
                <a:ext cx="345" cy="377"/>
                <a:chOff x="1706" y="1809"/>
                <a:chExt cx="345" cy="377"/>
              </a:xfrm>
            </p:grpSpPr>
            <p:sp>
              <p:nvSpPr>
                <p:cNvPr id="56429" name="AutoShape 20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0" name="Rectangle 21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31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grpSp>
            <p:nvGrpSpPr>
              <p:cNvPr id="56425" name="Group 23"/>
              <p:cNvGrpSpPr>
                <a:grpSpLocks/>
              </p:cNvGrpSpPr>
              <p:nvPr/>
            </p:nvGrpSpPr>
            <p:grpSpPr bwMode="auto">
              <a:xfrm flipV="1">
                <a:off x="1698" y="2861"/>
                <a:ext cx="345" cy="377"/>
                <a:chOff x="1706" y="1809"/>
                <a:chExt cx="345" cy="377"/>
              </a:xfrm>
            </p:grpSpPr>
            <p:sp>
              <p:nvSpPr>
                <p:cNvPr id="56426" name="AutoShape 24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27" name="Rectangle 25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6428" name="Rectangle 26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56325" name="Rectangle 27"/>
          <p:cNvSpPr>
            <a:spLocks noChangeArrowheads="1"/>
          </p:cNvSpPr>
          <p:nvPr/>
        </p:nvSpPr>
        <p:spPr bwMode="auto">
          <a:xfrm>
            <a:off x="3590925" y="5389563"/>
            <a:ext cx="51054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find the smallest number of the largest possible 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subcubes to cover the ON-set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(fewer terms with fewer inputs per term)</a:t>
            </a:r>
          </a:p>
        </p:txBody>
      </p:sp>
      <p:sp>
        <p:nvSpPr>
          <p:cNvPr id="5632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map: 4-variable example</a:t>
            </a:r>
          </a:p>
        </p:txBody>
      </p:sp>
      <p:sp>
        <p:nvSpPr>
          <p:cNvPr id="5632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</a:t>
            </a:r>
            <a:r>
              <a:rPr lang="en-US" altLang="ko-KR">
                <a:ea typeface="굴림" pitchFamily="50" charset="-127"/>
              </a:rPr>
              <a:t>m(0,2,3,5,6,7,8,10,11,14,15)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 =</a:t>
            </a:r>
          </a:p>
        </p:txBody>
      </p:sp>
      <p:sp>
        <p:nvSpPr>
          <p:cNvPr id="56328" name="Rectangle 30"/>
          <p:cNvSpPr>
            <a:spLocks noChangeArrowheads="1"/>
          </p:cNvSpPr>
          <p:nvPr/>
        </p:nvSpPr>
        <p:spPr bwMode="auto">
          <a:xfrm>
            <a:off x="3035300" y="3952875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56329" name="Rectangle 31"/>
          <p:cNvSpPr>
            <a:spLocks noChangeArrowheads="1"/>
          </p:cNvSpPr>
          <p:nvPr/>
        </p:nvSpPr>
        <p:spPr bwMode="auto">
          <a:xfrm>
            <a:off x="2459038" y="2998788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56330" name="Rectangle 32"/>
          <p:cNvSpPr>
            <a:spLocks noChangeArrowheads="1"/>
          </p:cNvSpPr>
          <p:nvPr/>
        </p:nvSpPr>
        <p:spPr bwMode="auto">
          <a:xfrm>
            <a:off x="1992313" y="5033963"/>
            <a:ext cx="584200" cy="33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grpSp>
        <p:nvGrpSpPr>
          <p:cNvPr id="56331" name="Group 33"/>
          <p:cNvGrpSpPr>
            <a:grpSpLocks/>
          </p:cNvGrpSpPr>
          <p:nvPr/>
        </p:nvGrpSpPr>
        <p:grpSpPr bwMode="auto">
          <a:xfrm>
            <a:off x="3870325" y="2979738"/>
            <a:ext cx="4622800" cy="2057400"/>
            <a:chOff x="6140" y="1542"/>
            <a:chExt cx="2912" cy="1296"/>
          </a:xfrm>
        </p:grpSpPr>
        <p:sp>
          <p:nvSpPr>
            <p:cNvPr id="56359" name="Rectangle 34"/>
            <p:cNvSpPr>
              <a:spLocks noChangeArrowheads="1"/>
            </p:cNvSpPr>
            <p:nvPr/>
          </p:nvSpPr>
          <p:spPr bwMode="auto">
            <a:xfrm>
              <a:off x="6828" y="2438"/>
              <a:ext cx="40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6360" name="Rectangle 35"/>
            <p:cNvSpPr>
              <a:spLocks noChangeArrowheads="1"/>
            </p:cNvSpPr>
            <p:nvPr/>
          </p:nvSpPr>
          <p:spPr bwMode="auto">
            <a:xfrm>
              <a:off x="6716" y="263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6361" name="Rectangle 36"/>
            <p:cNvSpPr>
              <a:spLocks noChangeArrowheads="1"/>
            </p:cNvSpPr>
            <p:nvPr/>
          </p:nvSpPr>
          <p:spPr bwMode="auto">
            <a:xfrm>
              <a:off x="6380" y="224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56362" name="Rectangle 37"/>
            <p:cNvSpPr>
              <a:spLocks noChangeArrowheads="1"/>
            </p:cNvSpPr>
            <p:nvPr/>
          </p:nvSpPr>
          <p:spPr bwMode="auto">
            <a:xfrm>
              <a:off x="6556" y="2342"/>
              <a:ext cx="3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56363" name="Rectangle 38"/>
            <p:cNvSpPr>
              <a:spLocks noChangeArrowheads="1"/>
            </p:cNvSpPr>
            <p:nvPr/>
          </p:nvSpPr>
          <p:spPr bwMode="auto">
            <a:xfrm>
              <a:off x="6140" y="263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0000</a:t>
              </a:r>
            </a:p>
          </p:txBody>
        </p:sp>
        <p:sp>
          <p:nvSpPr>
            <p:cNvPr id="56364" name="Rectangle 39"/>
            <p:cNvSpPr>
              <a:spLocks noChangeArrowheads="1"/>
            </p:cNvSpPr>
            <p:nvPr/>
          </p:nvSpPr>
          <p:spPr bwMode="auto">
            <a:xfrm>
              <a:off x="8540" y="154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1111</a:t>
              </a:r>
            </a:p>
          </p:txBody>
        </p:sp>
        <p:sp>
          <p:nvSpPr>
            <p:cNvPr id="56365" name="Rectangle 40"/>
            <p:cNvSpPr>
              <a:spLocks noChangeArrowheads="1"/>
            </p:cNvSpPr>
            <p:nvPr/>
          </p:nvSpPr>
          <p:spPr bwMode="auto">
            <a:xfrm>
              <a:off x="7468" y="2518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1000</a:t>
              </a:r>
            </a:p>
          </p:txBody>
        </p:sp>
        <p:sp>
          <p:nvSpPr>
            <p:cNvPr id="56366" name="Rectangle 41"/>
            <p:cNvSpPr>
              <a:spLocks noChangeArrowheads="1"/>
            </p:cNvSpPr>
            <p:nvPr/>
          </p:nvSpPr>
          <p:spPr bwMode="auto">
            <a:xfrm>
              <a:off x="7308" y="1638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0111</a:t>
              </a:r>
            </a:p>
          </p:txBody>
        </p:sp>
        <p:sp>
          <p:nvSpPr>
            <p:cNvPr id="56367" name="Line 42"/>
            <p:cNvSpPr>
              <a:spLocks noChangeShapeType="1"/>
            </p:cNvSpPr>
            <p:nvPr/>
          </p:nvSpPr>
          <p:spPr bwMode="auto">
            <a:xfrm flipV="1">
              <a:off x="7036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68" name="Line 43"/>
            <p:cNvSpPr>
              <a:spLocks noChangeShapeType="1"/>
            </p:cNvSpPr>
            <p:nvPr/>
          </p:nvSpPr>
          <p:spPr bwMode="auto">
            <a:xfrm flipV="1">
              <a:off x="7276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69" name="Line 44"/>
            <p:cNvSpPr>
              <a:spLocks noChangeShapeType="1"/>
            </p:cNvSpPr>
            <p:nvPr/>
          </p:nvSpPr>
          <p:spPr bwMode="auto">
            <a:xfrm flipH="1">
              <a:off x="6748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0" name="Line 45"/>
            <p:cNvSpPr>
              <a:spLocks noChangeShapeType="1"/>
            </p:cNvSpPr>
            <p:nvPr/>
          </p:nvSpPr>
          <p:spPr bwMode="auto">
            <a:xfrm flipH="1">
              <a:off x="6508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1" name="Line 46"/>
            <p:cNvSpPr>
              <a:spLocks noChangeShapeType="1"/>
            </p:cNvSpPr>
            <p:nvPr/>
          </p:nvSpPr>
          <p:spPr bwMode="auto">
            <a:xfrm flipV="1">
              <a:off x="7036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2" name="Line 47"/>
            <p:cNvSpPr>
              <a:spLocks noChangeShapeType="1"/>
            </p:cNvSpPr>
            <p:nvPr/>
          </p:nvSpPr>
          <p:spPr bwMode="auto">
            <a:xfrm flipV="1">
              <a:off x="7276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3" name="Line 48"/>
            <p:cNvSpPr>
              <a:spLocks noChangeShapeType="1"/>
            </p:cNvSpPr>
            <p:nvPr/>
          </p:nvSpPr>
          <p:spPr bwMode="auto">
            <a:xfrm flipH="1">
              <a:off x="6748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4" name="Line 49"/>
            <p:cNvSpPr>
              <a:spLocks noChangeShapeType="1"/>
            </p:cNvSpPr>
            <p:nvPr/>
          </p:nvSpPr>
          <p:spPr bwMode="auto">
            <a:xfrm flipH="1">
              <a:off x="6508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5" name="Line 50"/>
            <p:cNvSpPr>
              <a:spLocks noChangeShapeType="1"/>
            </p:cNvSpPr>
            <p:nvPr/>
          </p:nvSpPr>
          <p:spPr bwMode="auto">
            <a:xfrm flipV="1">
              <a:off x="7036" y="239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6" name="Line 51"/>
            <p:cNvSpPr>
              <a:spLocks noChangeShapeType="1"/>
            </p:cNvSpPr>
            <p:nvPr/>
          </p:nvSpPr>
          <p:spPr bwMode="auto">
            <a:xfrm flipV="1">
              <a:off x="6508" y="2425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7" name="Line 52"/>
            <p:cNvSpPr>
              <a:spLocks noChangeShapeType="1"/>
            </p:cNvSpPr>
            <p:nvPr/>
          </p:nvSpPr>
          <p:spPr bwMode="auto">
            <a:xfrm flipV="1">
              <a:off x="6508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8" name="Line 53"/>
            <p:cNvSpPr>
              <a:spLocks noChangeShapeType="1"/>
            </p:cNvSpPr>
            <p:nvPr/>
          </p:nvSpPr>
          <p:spPr bwMode="auto">
            <a:xfrm flipV="1">
              <a:off x="7036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9" name="Line 54"/>
            <p:cNvSpPr>
              <a:spLocks noChangeShapeType="1"/>
            </p:cNvSpPr>
            <p:nvPr/>
          </p:nvSpPr>
          <p:spPr bwMode="auto">
            <a:xfrm flipV="1">
              <a:off x="6556" y="263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0" name="Oval 55"/>
            <p:cNvSpPr>
              <a:spLocks noChangeArrowheads="1"/>
            </p:cNvSpPr>
            <p:nvPr/>
          </p:nvSpPr>
          <p:spPr bwMode="auto">
            <a:xfrm>
              <a:off x="6460" y="258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81" name="Oval 56"/>
            <p:cNvSpPr>
              <a:spLocks noChangeArrowheads="1"/>
            </p:cNvSpPr>
            <p:nvPr/>
          </p:nvSpPr>
          <p:spPr bwMode="auto">
            <a:xfrm>
              <a:off x="6988" y="258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82" name="Line 57"/>
            <p:cNvSpPr>
              <a:spLocks noChangeShapeType="1"/>
            </p:cNvSpPr>
            <p:nvPr/>
          </p:nvSpPr>
          <p:spPr bwMode="auto">
            <a:xfrm rot="16200000" flipV="1">
              <a:off x="6292" y="236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3" name="Oval 58"/>
            <p:cNvSpPr>
              <a:spLocks noChangeArrowheads="1"/>
            </p:cNvSpPr>
            <p:nvPr/>
          </p:nvSpPr>
          <p:spPr bwMode="auto">
            <a:xfrm rot="-5400000">
              <a:off x="6459" y="258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84" name="Oval 59"/>
            <p:cNvSpPr>
              <a:spLocks noChangeArrowheads="1"/>
            </p:cNvSpPr>
            <p:nvPr/>
          </p:nvSpPr>
          <p:spPr bwMode="auto">
            <a:xfrm rot="-5400000">
              <a:off x="6459" y="20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85" name="Oval 60"/>
            <p:cNvSpPr>
              <a:spLocks noChangeArrowheads="1"/>
            </p:cNvSpPr>
            <p:nvPr/>
          </p:nvSpPr>
          <p:spPr bwMode="auto">
            <a:xfrm>
              <a:off x="6988" y="205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86" name="Line 61"/>
            <p:cNvSpPr>
              <a:spLocks noChangeShapeType="1"/>
            </p:cNvSpPr>
            <p:nvPr/>
          </p:nvSpPr>
          <p:spPr bwMode="auto">
            <a:xfrm>
              <a:off x="6556" y="2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7" name="Line 62"/>
            <p:cNvSpPr>
              <a:spLocks noChangeShapeType="1"/>
            </p:cNvSpPr>
            <p:nvPr/>
          </p:nvSpPr>
          <p:spPr bwMode="auto">
            <a:xfrm>
              <a:off x="7036" y="215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8" name="Line 63"/>
            <p:cNvSpPr>
              <a:spLocks noChangeShapeType="1"/>
            </p:cNvSpPr>
            <p:nvPr/>
          </p:nvSpPr>
          <p:spPr bwMode="auto">
            <a:xfrm flipV="1">
              <a:off x="6796" y="239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9" name="Oval 64"/>
            <p:cNvSpPr>
              <a:spLocks noChangeArrowheads="1"/>
            </p:cNvSpPr>
            <p:nvPr/>
          </p:nvSpPr>
          <p:spPr bwMode="auto">
            <a:xfrm>
              <a:off x="6700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90" name="Oval 65"/>
            <p:cNvSpPr>
              <a:spLocks noChangeArrowheads="1"/>
            </p:cNvSpPr>
            <p:nvPr/>
          </p:nvSpPr>
          <p:spPr bwMode="auto">
            <a:xfrm>
              <a:off x="7228" y="234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91" name="Line 66"/>
            <p:cNvSpPr>
              <a:spLocks noChangeShapeType="1"/>
            </p:cNvSpPr>
            <p:nvPr/>
          </p:nvSpPr>
          <p:spPr bwMode="auto">
            <a:xfrm rot="16200000" flipV="1">
              <a:off x="6532" y="212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2" name="Oval 67"/>
            <p:cNvSpPr>
              <a:spLocks noChangeArrowheads="1"/>
            </p:cNvSpPr>
            <p:nvPr/>
          </p:nvSpPr>
          <p:spPr bwMode="auto">
            <a:xfrm rot="-5400000">
              <a:off x="6699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93" name="Oval 68"/>
            <p:cNvSpPr>
              <a:spLocks noChangeArrowheads="1"/>
            </p:cNvSpPr>
            <p:nvPr/>
          </p:nvSpPr>
          <p:spPr bwMode="auto">
            <a:xfrm rot="-5400000">
              <a:off x="6699" y="181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94" name="Oval 69"/>
            <p:cNvSpPr>
              <a:spLocks noChangeArrowheads="1"/>
            </p:cNvSpPr>
            <p:nvPr/>
          </p:nvSpPr>
          <p:spPr bwMode="auto">
            <a:xfrm>
              <a:off x="7228" y="181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95" name="Line 70"/>
            <p:cNvSpPr>
              <a:spLocks noChangeShapeType="1"/>
            </p:cNvSpPr>
            <p:nvPr/>
          </p:nvSpPr>
          <p:spPr bwMode="auto">
            <a:xfrm>
              <a:off x="6796" y="186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6" name="Line 71"/>
            <p:cNvSpPr>
              <a:spLocks noChangeShapeType="1"/>
            </p:cNvSpPr>
            <p:nvPr/>
          </p:nvSpPr>
          <p:spPr bwMode="auto">
            <a:xfrm>
              <a:off x="7276" y="191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7" name="Line 72"/>
            <p:cNvSpPr>
              <a:spLocks noChangeShapeType="1"/>
            </p:cNvSpPr>
            <p:nvPr/>
          </p:nvSpPr>
          <p:spPr bwMode="auto">
            <a:xfrm flipV="1">
              <a:off x="8236" y="224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8" name="Line 73"/>
            <p:cNvSpPr>
              <a:spLocks noChangeShapeType="1"/>
            </p:cNvSpPr>
            <p:nvPr/>
          </p:nvSpPr>
          <p:spPr bwMode="auto">
            <a:xfrm flipV="1">
              <a:off x="7708" y="228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99" name="Line 74"/>
            <p:cNvSpPr>
              <a:spLocks noChangeShapeType="1"/>
            </p:cNvSpPr>
            <p:nvPr/>
          </p:nvSpPr>
          <p:spPr bwMode="auto">
            <a:xfrm flipV="1">
              <a:off x="7708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0" name="Line 75"/>
            <p:cNvSpPr>
              <a:spLocks noChangeShapeType="1"/>
            </p:cNvSpPr>
            <p:nvPr/>
          </p:nvSpPr>
          <p:spPr bwMode="auto">
            <a:xfrm flipV="1">
              <a:off x="8236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1" name="Line 76"/>
            <p:cNvSpPr>
              <a:spLocks noChangeShapeType="1"/>
            </p:cNvSpPr>
            <p:nvPr/>
          </p:nvSpPr>
          <p:spPr bwMode="auto">
            <a:xfrm flipV="1">
              <a:off x="7756" y="248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2" name="Oval 77"/>
            <p:cNvSpPr>
              <a:spLocks noChangeArrowheads="1"/>
            </p:cNvSpPr>
            <p:nvPr/>
          </p:nvSpPr>
          <p:spPr bwMode="auto">
            <a:xfrm>
              <a:off x="7660" y="2438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03" name="Oval 78"/>
            <p:cNvSpPr>
              <a:spLocks noChangeArrowheads="1"/>
            </p:cNvSpPr>
            <p:nvPr/>
          </p:nvSpPr>
          <p:spPr bwMode="auto">
            <a:xfrm>
              <a:off x="8188" y="243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04" name="Line 79"/>
            <p:cNvSpPr>
              <a:spLocks noChangeShapeType="1"/>
            </p:cNvSpPr>
            <p:nvPr/>
          </p:nvSpPr>
          <p:spPr bwMode="auto">
            <a:xfrm rot="16200000" flipV="1">
              <a:off x="7492" y="222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5" name="Oval 80"/>
            <p:cNvSpPr>
              <a:spLocks noChangeArrowheads="1"/>
            </p:cNvSpPr>
            <p:nvPr/>
          </p:nvSpPr>
          <p:spPr bwMode="auto">
            <a:xfrm rot="-5400000">
              <a:off x="7659" y="2437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06" name="Oval 81"/>
            <p:cNvSpPr>
              <a:spLocks noChangeArrowheads="1"/>
            </p:cNvSpPr>
            <p:nvPr/>
          </p:nvSpPr>
          <p:spPr bwMode="auto">
            <a:xfrm rot="-5400000">
              <a:off x="7659" y="190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07" name="Oval 82"/>
            <p:cNvSpPr>
              <a:spLocks noChangeArrowheads="1"/>
            </p:cNvSpPr>
            <p:nvPr/>
          </p:nvSpPr>
          <p:spPr bwMode="auto">
            <a:xfrm>
              <a:off x="8188" y="191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08" name="Line 83"/>
            <p:cNvSpPr>
              <a:spLocks noChangeShapeType="1"/>
            </p:cNvSpPr>
            <p:nvPr/>
          </p:nvSpPr>
          <p:spPr bwMode="auto">
            <a:xfrm>
              <a:off x="7756" y="195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09" name="Line 84"/>
            <p:cNvSpPr>
              <a:spLocks noChangeShapeType="1"/>
            </p:cNvSpPr>
            <p:nvPr/>
          </p:nvSpPr>
          <p:spPr bwMode="auto">
            <a:xfrm>
              <a:off x="8236" y="200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0" name="Line 85"/>
            <p:cNvSpPr>
              <a:spLocks noChangeShapeType="1"/>
            </p:cNvSpPr>
            <p:nvPr/>
          </p:nvSpPr>
          <p:spPr bwMode="auto">
            <a:xfrm flipV="1">
              <a:off x="7996" y="224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1" name="Oval 86"/>
            <p:cNvSpPr>
              <a:spLocks noChangeArrowheads="1"/>
            </p:cNvSpPr>
            <p:nvPr/>
          </p:nvSpPr>
          <p:spPr bwMode="auto">
            <a:xfrm>
              <a:off x="7900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12" name="Oval 87"/>
            <p:cNvSpPr>
              <a:spLocks noChangeArrowheads="1"/>
            </p:cNvSpPr>
            <p:nvPr/>
          </p:nvSpPr>
          <p:spPr bwMode="auto">
            <a:xfrm>
              <a:off x="8428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13" name="Line 88"/>
            <p:cNvSpPr>
              <a:spLocks noChangeShapeType="1"/>
            </p:cNvSpPr>
            <p:nvPr/>
          </p:nvSpPr>
          <p:spPr bwMode="auto">
            <a:xfrm rot="16200000" flipV="1">
              <a:off x="7732" y="198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4" name="Oval 89"/>
            <p:cNvSpPr>
              <a:spLocks noChangeArrowheads="1"/>
            </p:cNvSpPr>
            <p:nvPr/>
          </p:nvSpPr>
          <p:spPr bwMode="auto">
            <a:xfrm rot="-5400000">
              <a:off x="7899" y="219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15" name="Oval 90"/>
            <p:cNvSpPr>
              <a:spLocks noChangeArrowheads="1"/>
            </p:cNvSpPr>
            <p:nvPr/>
          </p:nvSpPr>
          <p:spPr bwMode="auto">
            <a:xfrm rot="-5400000">
              <a:off x="7899" y="166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16" name="Oval 91"/>
            <p:cNvSpPr>
              <a:spLocks noChangeArrowheads="1"/>
            </p:cNvSpPr>
            <p:nvPr/>
          </p:nvSpPr>
          <p:spPr bwMode="auto">
            <a:xfrm>
              <a:off x="8428" y="16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417" name="Line 92"/>
            <p:cNvSpPr>
              <a:spLocks noChangeShapeType="1"/>
            </p:cNvSpPr>
            <p:nvPr/>
          </p:nvSpPr>
          <p:spPr bwMode="auto">
            <a:xfrm>
              <a:off x="7996" y="171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418" name="Line 93"/>
            <p:cNvSpPr>
              <a:spLocks noChangeShapeType="1"/>
            </p:cNvSpPr>
            <p:nvPr/>
          </p:nvSpPr>
          <p:spPr bwMode="auto">
            <a:xfrm>
              <a:off x="8476" y="176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332" name="Group 94"/>
          <p:cNvGrpSpPr>
            <a:grpSpLocks/>
          </p:cNvGrpSpPr>
          <p:nvPr/>
        </p:nvGrpSpPr>
        <p:grpSpPr bwMode="auto">
          <a:xfrm>
            <a:off x="860425" y="3227388"/>
            <a:ext cx="2187575" cy="1843087"/>
            <a:chOff x="584" y="1942"/>
            <a:chExt cx="1378" cy="1161"/>
          </a:xfrm>
        </p:grpSpPr>
        <p:sp>
          <p:nvSpPr>
            <p:cNvPr id="56338" name="Rectangle 95"/>
            <p:cNvSpPr>
              <a:spLocks noChangeArrowheads="1"/>
            </p:cNvSpPr>
            <p:nvPr/>
          </p:nvSpPr>
          <p:spPr bwMode="auto">
            <a:xfrm>
              <a:off x="869" y="200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56339" name="Rectangle 96"/>
            <p:cNvSpPr>
              <a:spLocks noChangeArrowheads="1"/>
            </p:cNvSpPr>
            <p:nvPr/>
          </p:nvSpPr>
          <p:spPr bwMode="auto">
            <a:xfrm>
              <a:off x="1442" y="1999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6340" name="Rectangle 97"/>
            <p:cNvSpPr>
              <a:spLocks noChangeArrowheads="1"/>
            </p:cNvSpPr>
            <p:nvPr/>
          </p:nvSpPr>
          <p:spPr bwMode="auto">
            <a:xfrm>
              <a:off x="1335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41" name="Line 98"/>
            <p:cNvSpPr>
              <a:spLocks noChangeShapeType="1"/>
            </p:cNvSpPr>
            <p:nvPr/>
          </p:nvSpPr>
          <p:spPr bwMode="auto">
            <a:xfrm>
              <a:off x="1617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2" name="Line 99"/>
            <p:cNvSpPr>
              <a:spLocks noChangeShapeType="1"/>
            </p:cNvSpPr>
            <p:nvPr/>
          </p:nvSpPr>
          <p:spPr bwMode="auto">
            <a:xfrm flipH="1">
              <a:off x="1329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3" name="Line 100"/>
            <p:cNvSpPr>
              <a:spLocks noChangeShapeType="1"/>
            </p:cNvSpPr>
            <p:nvPr/>
          </p:nvSpPr>
          <p:spPr bwMode="auto">
            <a:xfrm>
              <a:off x="1335" y="194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4" name="Line 101"/>
            <p:cNvSpPr>
              <a:spLocks noChangeShapeType="1"/>
            </p:cNvSpPr>
            <p:nvPr/>
          </p:nvSpPr>
          <p:spPr bwMode="auto">
            <a:xfrm flipH="1">
              <a:off x="1913" y="2217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5" name="Rectangle 102"/>
            <p:cNvSpPr>
              <a:spLocks noChangeArrowheads="1"/>
            </p:cNvSpPr>
            <p:nvPr/>
          </p:nvSpPr>
          <p:spPr bwMode="auto">
            <a:xfrm>
              <a:off x="759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46" name="Line 103"/>
            <p:cNvSpPr>
              <a:spLocks noChangeShapeType="1"/>
            </p:cNvSpPr>
            <p:nvPr/>
          </p:nvSpPr>
          <p:spPr bwMode="auto">
            <a:xfrm>
              <a:off x="1041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7" name="Line 104"/>
            <p:cNvSpPr>
              <a:spLocks noChangeShapeType="1"/>
            </p:cNvSpPr>
            <p:nvPr/>
          </p:nvSpPr>
          <p:spPr bwMode="auto">
            <a:xfrm flipH="1">
              <a:off x="753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48" name="Rectangle 105"/>
            <p:cNvSpPr>
              <a:spLocks noChangeArrowheads="1"/>
            </p:cNvSpPr>
            <p:nvPr/>
          </p:nvSpPr>
          <p:spPr bwMode="auto">
            <a:xfrm>
              <a:off x="864" y="2591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6349" name="Rectangle 106"/>
            <p:cNvSpPr>
              <a:spLocks noChangeArrowheads="1"/>
            </p:cNvSpPr>
            <p:nvPr/>
          </p:nvSpPr>
          <p:spPr bwMode="auto">
            <a:xfrm>
              <a:off x="1437" y="259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6350" name="Rectangle 107"/>
            <p:cNvSpPr>
              <a:spLocks noChangeArrowheads="1"/>
            </p:cNvSpPr>
            <p:nvPr/>
          </p:nvSpPr>
          <p:spPr bwMode="auto">
            <a:xfrm>
              <a:off x="1335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51" name="Line 108"/>
            <p:cNvSpPr>
              <a:spLocks noChangeShapeType="1"/>
            </p:cNvSpPr>
            <p:nvPr/>
          </p:nvSpPr>
          <p:spPr bwMode="auto">
            <a:xfrm>
              <a:off x="1617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2" name="Line 109"/>
            <p:cNvSpPr>
              <a:spLocks noChangeShapeType="1"/>
            </p:cNvSpPr>
            <p:nvPr/>
          </p:nvSpPr>
          <p:spPr bwMode="auto">
            <a:xfrm flipH="1">
              <a:off x="1329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3" name="Line 110"/>
            <p:cNvSpPr>
              <a:spLocks noChangeShapeType="1"/>
            </p:cNvSpPr>
            <p:nvPr/>
          </p:nvSpPr>
          <p:spPr bwMode="auto">
            <a:xfrm>
              <a:off x="1041" y="30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4" name="Line 111"/>
            <p:cNvSpPr>
              <a:spLocks noChangeShapeType="1"/>
            </p:cNvSpPr>
            <p:nvPr/>
          </p:nvSpPr>
          <p:spPr bwMode="auto">
            <a:xfrm flipH="1">
              <a:off x="759" y="2513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5" name="Rectangle 112"/>
            <p:cNvSpPr>
              <a:spLocks noChangeArrowheads="1"/>
            </p:cNvSpPr>
            <p:nvPr/>
          </p:nvSpPr>
          <p:spPr bwMode="auto">
            <a:xfrm>
              <a:off x="759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56" name="Line 113"/>
            <p:cNvSpPr>
              <a:spLocks noChangeShapeType="1"/>
            </p:cNvSpPr>
            <p:nvPr/>
          </p:nvSpPr>
          <p:spPr bwMode="auto">
            <a:xfrm>
              <a:off x="1041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7" name="Line 114"/>
            <p:cNvSpPr>
              <a:spLocks noChangeShapeType="1"/>
            </p:cNvSpPr>
            <p:nvPr/>
          </p:nvSpPr>
          <p:spPr bwMode="auto">
            <a:xfrm flipH="1">
              <a:off x="753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58" name="Text Box 115"/>
            <p:cNvSpPr txBox="1">
              <a:spLocks noChangeArrowheads="1"/>
            </p:cNvSpPr>
            <p:nvPr/>
          </p:nvSpPr>
          <p:spPr bwMode="auto">
            <a:xfrm>
              <a:off x="584" y="2704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628775" y="2324100"/>
            <a:ext cx="4260850" cy="2227263"/>
            <a:chOff x="1068" y="1373"/>
            <a:chExt cx="2684" cy="1403"/>
          </a:xfrm>
        </p:grpSpPr>
        <p:grpSp>
          <p:nvGrpSpPr>
            <p:cNvPr id="56334" name="Group 117"/>
            <p:cNvGrpSpPr>
              <a:grpSpLocks/>
            </p:cNvGrpSpPr>
            <p:nvPr/>
          </p:nvGrpSpPr>
          <p:grpSpPr bwMode="auto">
            <a:xfrm>
              <a:off x="1068" y="1373"/>
              <a:ext cx="567" cy="1403"/>
              <a:chOff x="1068" y="1373"/>
              <a:chExt cx="567" cy="1403"/>
            </a:xfrm>
          </p:grpSpPr>
          <p:sp>
            <p:nvSpPr>
              <p:cNvPr id="56336" name="Text Box 118"/>
              <p:cNvSpPr txBox="1">
                <a:spLocks noChangeArrowheads="1"/>
              </p:cNvSpPr>
              <p:nvPr/>
            </p:nvSpPr>
            <p:spPr bwMode="auto">
              <a:xfrm>
                <a:off x="1070" y="1373"/>
                <a:ext cx="56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pitchFamily="50" charset="-127"/>
                  </a:rPr>
                  <a:t>+ A’BD</a:t>
                </a:r>
              </a:p>
            </p:txBody>
          </p:sp>
          <p:sp>
            <p:nvSpPr>
              <p:cNvPr id="56337" name="AutoShape 119"/>
              <p:cNvSpPr>
                <a:spLocks noChangeArrowheads="1"/>
              </p:cNvSpPr>
              <p:nvPr/>
            </p:nvSpPr>
            <p:spPr bwMode="auto">
              <a:xfrm>
                <a:off x="1068" y="2257"/>
                <a:ext cx="234" cy="519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56335" name="Oval 120"/>
            <p:cNvSpPr>
              <a:spLocks noChangeArrowheads="1"/>
            </p:cNvSpPr>
            <p:nvPr/>
          </p:nvSpPr>
          <p:spPr bwMode="auto">
            <a:xfrm>
              <a:off x="3478" y="1943"/>
              <a:ext cx="274" cy="79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0CF4FAEB-4B01-4384-BDF2-4B3A6AA8B2B4}" type="slidenum">
              <a:rPr lang="en-US" altLang="en-US">
                <a:latin typeface="+mj-lt"/>
              </a:rPr>
              <a:pPr defTabSz="927100">
                <a:defRPr/>
              </a:pPr>
              <a:t>62</a:t>
            </a:fld>
            <a:endParaRPr lang="en-US" altLang="en-US"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46150" y="2392363"/>
            <a:ext cx="2849563" cy="2273300"/>
            <a:chOff x="645" y="1430"/>
            <a:chExt cx="1795" cy="1432"/>
          </a:xfrm>
        </p:grpSpPr>
        <p:grpSp>
          <p:nvGrpSpPr>
            <p:cNvPr id="57378" name="Group 3"/>
            <p:cNvGrpSpPr>
              <a:grpSpLocks/>
            </p:cNvGrpSpPr>
            <p:nvPr/>
          </p:nvGrpSpPr>
          <p:grpSpPr bwMode="auto">
            <a:xfrm>
              <a:off x="1861" y="2593"/>
              <a:ext cx="579" cy="264"/>
              <a:chOff x="1861" y="2593"/>
              <a:chExt cx="579" cy="264"/>
            </a:xfrm>
          </p:grpSpPr>
          <p:sp>
            <p:nvSpPr>
              <p:cNvPr id="57383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7384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57379" name="Text Box 6"/>
            <p:cNvSpPr txBox="1">
              <a:spLocks noChangeArrowheads="1"/>
            </p:cNvSpPr>
            <p:nvPr/>
          </p:nvSpPr>
          <p:spPr bwMode="auto">
            <a:xfrm>
              <a:off x="1551" y="1430"/>
              <a:ext cx="59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+ B’C’D</a:t>
              </a:r>
            </a:p>
          </p:txBody>
        </p:sp>
        <p:grpSp>
          <p:nvGrpSpPr>
            <p:cNvPr id="57380" name="Group 7"/>
            <p:cNvGrpSpPr>
              <a:grpSpLocks/>
            </p:cNvGrpSpPr>
            <p:nvPr/>
          </p:nvGrpSpPr>
          <p:grpSpPr bwMode="auto">
            <a:xfrm flipH="1">
              <a:off x="645" y="2598"/>
              <a:ext cx="579" cy="264"/>
              <a:chOff x="1861" y="2593"/>
              <a:chExt cx="579" cy="264"/>
            </a:xfrm>
          </p:grpSpPr>
          <p:sp>
            <p:nvSpPr>
              <p:cNvPr id="57381" name="Oval 8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7382" name="Rectangle 9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sp>
        <p:nvSpPr>
          <p:cNvPr id="573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maps: don’t cares</a:t>
            </a:r>
          </a:p>
        </p:txBody>
      </p:sp>
      <p:sp>
        <p:nvSpPr>
          <p:cNvPr id="5734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</a:t>
            </a:r>
            <a:r>
              <a:rPr lang="en-US" altLang="ko-KR">
                <a:ea typeface="굴림" pitchFamily="50" charset="-127"/>
              </a:rPr>
              <a:t>m(1,3,5,7,9) + d(6,12,13)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without don't cares</a:t>
            </a:r>
          </a:p>
          <a:p>
            <a:pPr marL="1096963" lvl="2" indent="-231775" eaLnBrk="1" hangingPunct="1"/>
            <a:r>
              <a:rPr lang="en-US" altLang="ko-KR" sz="1800">
                <a:ea typeface="굴림" pitchFamily="50" charset="-127"/>
              </a:rPr>
              <a:t>f = 					</a:t>
            </a:r>
            <a:br>
              <a:rPr lang="en-US" altLang="ko-KR" sz="1800">
                <a:ea typeface="굴림" pitchFamily="50" charset="-127"/>
              </a:rPr>
            </a:b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</a:t>
            </a:r>
          </a:p>
        </p:txBody>
      </p:sp>
      <p:grpSp>
        <p:nvGrpSpPr>
          <p:cNvPr id="57350" name="Group 12"/>
          <p:cNvGrpSpPr>
            <a:grpSpLocks/>
          </p:cNvGrpSpPr>
          <p:nvPr/>
        </p:nvGrpSpPr>
        <p:grpSpPr bwMode="auto">
          <a:xfrm>
            <a:off x="1173163" y="3540125"/>
            <a:ext cx="2759075" cy="2365375"/>
            <a:chOff x="4245" y="2703"/>
            <a:chExt cx="1738" cy="1490"/>
          </a:xfrm>
        </p:grpSpPr>
        <p:sp>
          <p:nvSpPr>
            <p:cNvPr id="57354" name="Rectangle 13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57356" name="Rectangle 15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7357" name="Line 16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58" name="Line 17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60" name="Line 19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61" name="Rectangle 20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57362" name="Rectangle 21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7363" name="Rectangle 22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7364" name="Line 23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65" name="Line 24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66" name="Rectangle 25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X</a:t>
              </a:r>
            </a:p>
          </p:txBody>
        </p:sp>
        <p:sp>
          <p:nvSpPr>
            <p:cNvPr id="57367" name="Rectangle 26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7368" name="Rectangle 27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7369" name="Line 28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0" name="Line 29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1" name="Line 30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2" name="Line 31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3" name="Rectangle 32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7374" name="Rectangle 33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7375" name="Line 34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6" name="Line 35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77" name="Text Box 36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503363" y="2392363"/>
            <a:ext cx="968375" cy="2686050"/>
            <a:chOff x="996" y="1430"/>
            <a:chExt cx="610" cy="1692"/>
          </a:xfrm>
        </p:grpSpPr>
        <p:sp>
          <p:nvSpPr>
            <p:cNvPr id="57352" name="Text Box 38"/>
            <p:cNvSpPr txBox="1">
              <a:spLocks noChangeArrowheads="1"/>
            </p:cNvSpPr>
            <p:nvPr/>
          </p:nvSpPr>
          <p:spPr bwMode="auto">
            <a:xfrm>
              <a:off x="1276" y="1430"/>
              <a:ext cx="3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A’D</a:t>
              </a:r>
            </a:p>
          </p:txBody>
        </p:sp>
        <p:sp>
          <p:nvSpPr>
            <p:cNvPr id="57353" name="AutoShape 39"/>
            <p:cNvSpPr>
              <a:spLocks noChangeArrowheads="1"/>
            </p:cNvSpPr>
            <p:nvPr/>
          </p:nvSpPr>
          <p:spPr bwMode="auto">
            <a:xfrm>
              <a:off x="996" y="2613"/>
              <a:ext cx="499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16EEE53E-8727-426A-97EA-12B7C2075C79}" type="slidenum">
              <a:rPr lang="en-US" altLang="en-US">
                <a:latin typeface="+mj-lt"/>
              </a:rPr>
              <a:pPr defTabSz="927100">
                <a:defRPr/>
              </a:pPr>
              <a:t>63</a:t>
            </a:fld>
            <a:endParaRPr lang="en-US" altLang="en-US">
              <a:latin typeface="+mj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Karnaugh maps: don’t cares (cont’d)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</a:t>
            </a:r>
            <a:r>
              <a:rPr lang="en-US" altLang="ko-KR">
                <a:ea typeface="굴림" pitchFamily="50" charset="-127"/>
              </a:rPr>
              <a:t>m(1,3,5,7,9) + d(6,12,13)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f = A'D + B'C'D			without don't cares</a:t>
            </a:r>
          </a:p>
          <a:p>
            <a:pPr marL="750888" lvl="1" indent="-288925" eaLnBrk="1" hangingPunct="1"/>
            <a:r>
              <a:rPr lang="en-US" altLang="ko-KR">
                <a:ea typeface="굴림" pitchFamily="50" charset="-127"/>
              </a:rPr>
              <a:t>f = 				with don't cares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	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4881563" y="4856163"/>
            <a:ext cx="34163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don't cares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 can be treated as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1s or 0s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depending on which is more </a:t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advantageous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960438" y="3421063"/>
            <a:ext cx="2759075" cy="2365375"/>
            <a:chOff x="4245" y="2703"/>
            <a:chExt cx="1738" cy="1490"/>
          </a:xfrm>
        </p:grpSpPr>
        <p:sp>
          <p:nvSpPr>
            <p:cNvPr id="58383" name="Rectangle 6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1</a:t>
              </a:r>
            </a:p>
          </p:txBody>
        </p:sp>
        <p:sp>
          <p:nvSpPr>
            <p:cNvPr id="58384" name="Rectangle 7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X	1</a:t>
              </a:r>
            </a:p>
          </p:txBody>
        </p:sp>
        <p:sp>
          <p:nvSpPr>
            <p:cNvPr id="58385" name="Rectangle 8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386" name="Line 9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87" name="Line 10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88" name="Line 11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89" name="Line 12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0" name="Rectangle 13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D</a:t>
              </a:r>
            </a:p>
          </p:txBody>
        </p:sp>
        <p:sp>
          <p:nvSpPr>
            <p:cNvPr id="58391" name="Rectangle 14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58392" name="Rectangle 15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393" name="Line 16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4" name="Line 17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5" name="Rectangle 18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X</a:t>
              </a:r>
            </a:p>
          </p:txBody>
        </p:sp>
        <p:sp>
          <p:nvSpPr>
            <p:cNvPr id="58396" name="Rectangle 19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0</a:t>
              </a:r>
            </a:p>
          </p:txBody>
        </p:sp>
        <p:sp>
          <p:nvSpPr>
            <p:cNvPr id="58397" name="Rectangle 20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398" name="Line 21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9" name="Line 22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0" name="Line 23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1" name="Line 24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2" name="Rectangle 25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58403" name="Rectangle 26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404" name="Line 27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5" name="Line 28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6" name="Text Box 29"/>
            <p:cNvSpPr txBox="1">
              <a:spLocks noChangeArrowheads="1"/>
            </p:cNvSpPr>
            <p:nvPr/>
          </p:nvSpPr>
          <p:spPr bwMode="auto">
            <a:xfrm>
              <a:off x="4245" y="3612"/>
              <a:ext cx="2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57300" y="2363788"/>
            <a:ext cx="915988" cy="2611437"/>
            <a:chOff x="813" y="1426"/>
            <a:chExt cx="577" cy="1645"/>
          </a:xfrm>
        </p:grpSpPr>
        <p:sp>
          <p:nvSpPr>
            <p:cNvPr id="58381" name="AutoShape 31"/>
            <p:cNvSpPr>
              <a:spLocks noChangeArrowheads="1"/>
            </p:cNvSpPr>
            <p:nvPr/>
          </p:nvSpPr>
          <p:spPr bwMode="auto">
            <a:xfrm>
              <a:off x="813" y="2552"/>
              <a:ext cx="509" cy="51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382" name="Rectangle 32"/>
            <p:cNvSpPr>
              <a:spLocks noChangeArrowheads="1"/>
            </p:cNvSpPr>
            <p:nvPr/>
          </p:nvSpPr>
          <p:spPr bwMode="auto">
            <a:xfrm>
              <a:off x="1020" y="1426"/>
              <a:ext cx="37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ea typeface="굴림" pitchFamily="50" charset="-127"/>
                </a:rPr>
                <a:t>A'D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400175" y="2363788"/>
            <a:ext cx="7343775" cy="2395537"/>
            <a:chOff x="854" y="1419"/>
            <a:chExt cx="4626" cy="1509"/>
          </a:xfrm>
        </p:grpSpPr>
        <p:sp>
          <p:nvSpPr>
            <p:cNvPr id="58377" name="Rectangle 34"/>
            <p:cNvSpPr>
              <a:spLocks noChangeArrowheads="1"/>
            </p:cNvSpPr>
            <p:nvPr/>
          </p:nvSpPr>
          <p:spPr bwMode="auto">
            <a:xfrm>
              <a:off x="3160" y="2176"/>
              <a:ext cx="2320" cy="7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by using don't care as a "1"</a:t>
              </a:r>
              <a:b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a 2-cube can be formed </a:t>
              </a:r>
              <a:b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rather than a 1-cube to cover</a:t>
              </a:r>
              <a:b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this node</a:t>
              </a:r>
            </a:p>
          </p:txBody>
        </p:sp>
        <p:sp>
          <p:nvSpPr>
            <p:cNvPr id="58378" name="Line 35"/>
            <p:cNvSpPr>
              <a:spLocks noChangeShapeType="1"/>
            </p:cNvSpPr>
            <p:nvPr/>
          </p:nvSpPr>
          <p:spPr bwMode="auto">
            <a:xfrm flipV="1">
              <a:off x="1988" y="2268"/>
              <a:ext cx="11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79" name="AutoShape 36"/>
            <p:cNvSpPr>
              <a:spLocks noChangeArrowheads="1"/>
            </p:cNvSpPr>
            <p:nvPr/>
          </p:nvSpPr>
          <p:spPr bwMode="auto">
            <a:xfrm>
              <a:off x="854" y="2593"/>
              <a:ext cx="1027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8380" name="Rectangle 37"/>
            <p:cNvSpPr>
              <a:spLocks noChangeArrowheads="1"/>
            </p:cNvSpPr>
            <p:nvPr/>
          </p:nvSpPr>
          <p:spPr bwMode="auto">
            <a:xfrm>
              <a:off x="1260" y="1419"/>
              <a:ext cx="5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ea typeface="굴림" pitchFamily="50" charset="-127"/>
                </a:rPr>
                <a:t>+ C'D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96272FA3-E524-4AE5-B2E0-E86229DA8F75}" type="slidenum">
              <a:rPr lang="en-US" altLang="en-US">
                <a:latin typeface="+mj-lt"/>
              </a:rPr>
              <a:pPr defTabSz="927100">
                <a:defRPr/>
              </a:pPr>
              <a:t>64</a:t>
            </a:fld>
            <a:endParaRPr lang="en-US" altLang="en-US">
              <a:latin typeface="+mj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itchFamily="50" charset="-127"/>
              </a:rPr>
              <a:t>Minimize the function F = </a:t>
            </a:r>
            <a:r>
              <a:rPr lang="en-US" altLang="ko-KR" sz="2000">
                <a:latin typeface="Symbol" pitchFamily="18" charset="2"/>
                <a:ea typeface="굴림" pitchFamily="50" charset="-127"/>
              </a:rPr>
              <a:t></a:t>
            </a:r>
            <a:r>
              <a:rPr lang="en-US" altLang="ko-KR" sz="2000">
                <a:ea typeface="굴림" pitchFamily="50" charset="-127"/>
              </a:rPr>
              <a:t>m(0, 2, 7, 8, 14, 15) + d(3, 6, 9, 12, 13)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7463" y="2809875"/>
            <a:ext cx="1743075" cy="1752600"/>
            <a:chOff x="1024" y="1903"/>
            <a:chExt cx="1098" cy="1104"/>
          </a:xfrm>
        </p:grpSpPr>
        <p:sp>
          <p:nvSpPr>
            <p:cNvPr id="59512" name="Rectangle 5"/>
            <p:cNvSpPr>
              <a:spLocks noChangeArrowheads="1"/>
            </p:cNvSpPr>
            <p:nvPr/>
          </p:nvSpPr>
          <p:spPr bwMode="auto">
            <a:xfrm>
              <a:off x="1029" y="19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59513" name="Rectangle 6"/>
            <p:cNvSpPr>
              <a:spLocks noChangeArrowheads="1"/>
            </p:cNvSpPr>
            <p:nvPr/>
          </p:nvSpPr>
          <p:spPr bwMode="auto">
            <a:xfrm>
              <a:off x="1602" y="190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</p:txBody>
        </p:sp>
        <p:sp>
          <p:nvSpPr>
            <p:cNvPr id="59514" name="Rectangle 7"/>
            <p:cNvSpPr>
              <a:spLocks noChangeArrowheads="1"/>
            </p:cNvSpPr>
            <p:nvPr/>
          </p:nvSpPr>
          <p:spPr bwMode="auto">
            <a:xfrm>
              <a:off x="1024" y="249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X</a:t>
              </a:r>
            </a:p>
          </p:txBody>
        </p:sp>
        <p:sp>
          <p:nvSpPr>
            <p:cNvPr id="59515" name="Rectangle 8"/>
            <p:cNvSpPr>
              <a:spLocks noChangeArrowheads="1"/>
            </p:cNvSpPr>
            <p:nvPr/>
          </p:nvSpPr>
          <p:spPr bwMode="auto">
            <a:xfrm>
              <a:off x="1597" y="249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</p:grpSp>
      <p:grpSp>
        <p:nvGrpSpPr>
          <p:cNvPr id="59398" name="Group 9"/>
          <p:cNvGrpSpPr>
            <a:grpSpLocks/>
          </p:cNvGrpSpPr>
          <p:nvPr/>
        </p:nvGrpSpPr>
        <p:grpSpPr bwMode="auto">
          <a:xfrm>
            <a:off x="842963" y="2490788"/>
            <a:ext cx="2759075" cy="2365375"/>
            <a:chOff x="744" y="1702"/>
            <a:chExt cx="1738" cy="1490"/>
          </a:xfrm>
        </p:grpSpPr>
        <p:sp>
          <p:nvSpPr>
            <p:cNvPr id="59492" name="Rectangle 10"/>
            <p:cNvSpPr>
              <a:spLocks noChangeArrowheads="1"/>
            </p:cNvSpPr>
            <p:nvPr/>
          </p:nvSpPr>
          <p:spPr bwMode="auto">
            <a:xfrm>
              <a:off x="1495" y="184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93" name="Line 11"/>
            <p:cNvSpPr>
              <a:spLocks noChangeShapeType="1"/>
            </p:cNvSpPr>
            <p:nvPr/>
          </p:nvSpPr>
          <p:spPr bwMode="auto">
            <a:xfrm>
              <a:off x="1777" y="18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94" name="Line 12"/>
            <p:cNvSpPr>
              <a:spLocks noChangeShapeType="1"/>
            </p:cNvSpPr>
            <p:nvPr/>
          </p:nvSpPr>
          <p:spPr bwMode="auto">
            <a:xfrm flipH="1">
              <a:off x="1489" y="21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95" name="Line 13"/>
            <p:cNvSpPr>
              <a:spLocks noChangeShapeType="1"/>
            </p:cNvSpPr>
            <p:nvPr/>
          </p:nvSpPr>
          <p:spPr bwMode="auto">
            <a:xfrm>
              <a:off x="1495" y="184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96" name="Line 14"/>
            <p:cNvSpPr>
              <a:spLocks noChangeShapeType="1"/>
            </p:cNvSpPr>
            <p:nvPr/>
          </p:nvSpPr>
          <p:spPr bwMode="auto">
            <a:xfrm flipH="1">
              <a:off x="2073" y="212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97" name="Rectangle 15"/>
            <p:cNvSpPr>
              <a:spLocks noChangeArrowheads="1"/>
            </p:cNvSpPr>
            <p:nvPr/>
          </p:nvSpPr>
          <p:spPr bwMode="auto">
            <a:xfrm>
              <a:off x="2114" y="230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59498" name="Rectangle 16"/>
            <p:cNvSpPr>
              <a:spLocks noChangeArrowheads="1"/>
            </p:cNvSpPr>
            <p:nvPr/>
          </p:nvSpPr>
          <p:spPr bwMode="auto">
            <a:xfrm>
              <a:off x="1751" y="170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9499" name="Rectangle 17"/>
            <p:cNvSpPr>
              <a:spLocks noChangeArrowheads="1"/>
            </p:cNvSpPr>
            <p:nvPr/>
          </p:nvSpPr>
          <p:spPr bwMode="auto">
            <a:xfrm>
              <a:off x="919" y="184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500" name="Line 18"/>
            <p:cNvSpPr>
              <a:spLocks noChangeShapeType="1"/>
            </p:cNvSpPr>
            <p:nvPr/>
          </p:nvSpPr>
          <p:spPr bwMode="auto">
            <a:xfrm>
              <a:off x="1201" y="18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1" name="Line 19"/>
            <p:cNvSpPr>
              <a:spLocks noChangeShapeType="1"/>
            </p:cNvSpPr>
            <p:nvPr/>
          </p:nvSpPr>
          <p:spPr bwMode="auto">
            <a:xfrm flipH="1">
              <a:off x="913" y="21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2" name="Rectangle 20"/>
            <p:cNvSpPr>
              <a:spLocks noChangeArrowheads="1"/>
            </p:cNvSpPr>
            <p:nvPr/>
          </p:nvSpPr>
          <p:spPr bwMode="auto">
            <a:xfrm>
              <a:off x="1495" y="242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503" name="Line 21"/>
            <p:cNvSpPr>
              <a:spLocks noChangeShapeType="1"/>
            </p:cNvSpPr>
            <p:nvPr/>
          </p:nvSpPr>
          <p:spPr bwMode="auto">
            <a:xfrm>
              <a:off x="1777" y="242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4" name="Line 22"/>
            <p:cNvSpPr>
              <a:spLocks noChangeShapeType="1"/>
            </p:cNvSpPr>
            <p:nvPr/>
          </p:nvSpPr>
          <p:spPr bwMode="auto">
            <a:xfrm flipH="1">
              <a:off x="1489" y="27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5" name="Line 23"/>
            <p:cNvSpPr>
              <a:spLocks noChangeShapeType="1"/>
            </p:cNvSpPr>
            <p:nvPr/>
          </p:nvSpPr>
          <p:spPr bwMode="auto">
            <a:xfrm>
              <a:off x="1201" y="30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6" name="Line 24"/>
            <p:cNvSpPr>
              <a:spLocks noChangeShapeType="1"/>
            </p:cNvSpPr>
            <p:nvPr/>
          </p:nvSpPr>
          <p:spPr bwMode="auto">
            <a:xfrm flipH="1">
              <a:off x="919" y="241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07" name="Rectangle 25"/>
            <p:cNvSpPr>
              <a:spLocks noChangeArrowheads="1"/>
            </p:cNvSpPr>
            <p:nvPr/>
          </p:nvSpPr>
          <p:spPr bwMode="auto">
            <a:xfrm>
              <a:off x="1457" y="298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9508" name="Rectangle 26"/>
            <p:cNvSpPr>
              <a:spLocks noChangeArrowheads="1"/>
            </p:cNvSpPr>
            <p:nvPr/>
          </p:nvSpPr>
          <p:spPr bwMode="auto">
            <a:xfrm>
              <a:off x="919" y="242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509" name="Line 27"/>
            <p:cNvSpPr>
              <a:spLocks noChangeShapeType="1"/>
            </p:cNvSpPr>
            <p:nvPr/>
          </p:nvSpPr>
          <p:spPr bwMode="auto">
            <a:xfrm>
              <a:off x="1201" y="242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10" name="Line 28"/>
            <p:cNvSpPr>
              <a:spLocks noChangeShapeType="1"/>
            </p:cNvSpPr>
            <p:nvPr/>
          </p:nvSpPr>
          <p:spPr bwMode="auto">
            <a:xfrm flipH="1">
              <a:off x="913" y="27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11" name="Text Box 29"/>
            <p:cNvSpPr txBox="1">
              <a:spLocks noChangeArrowheads="1"/>
            </p:cNvSpPr>
            <p:nvPr/>
          </p:nvSpPr>
          <p:spPr bwMode="auto">
            <a:xfrm>
              <a:off x="744" y="2608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sp>
        <p:nvSpPr>
          <p:cNvPr id="267294" name="AutoShape 30"/>
          <p:cNvSpPr>
            <a:spLocks noChangeArrowheads="1"/>
          </p:cNvSpPr>
          <p:nvPr/>
        </p:nvSpPr>
        <p:spPr bwMode="auto">
          <a:xfrm>
            <a:off x="2095500" y="2813050"/>
            <a:ext cx="796925" cy="7667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7295" name="AutoShape 31"/>
          <p:cNvSpPr>
            <a:spLocks noChangeArrowheads="1"/>
          </p:cNvSpPr>
          <p:nvPr/>
        </p:nvSpPr>
        <p:spPr bwMode="auto">
          <a:xfrm>
            <a:off x="1627188" y="3717925"/>
            <a:ext cx="796925" cy="7667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7296" name="AutoShape 32"/>
          <p:cNvSpPr>
            <a:spLocks noChangeArrowheads="1"/>
          </p:cNvSpPr>
          <p:nvPr/>
        </p:nvSpPr>
        <p:spPr bwMode="auto">
          <a:xfrm>
            <a:off x="2071688" y="2789238"/>
            <a:ext cx="295275" cy="16525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7297" name="AutoShape 33"/>
          <p:cNvSpPr>
            <a:spLocks noChangeArrowheads="1"/>
          </p:cNvSpPr>
          <p:nvPr/>
        </p:nvSpPr>
        <p:spPr bwMode="auto">
          <a:xfrm>
            <a:off x="1190625" y="3738563"/>
            <a:ext cx="796925" cy="7667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174750" y="2632075"/>
            <a:ext cx="328613" cy="2016125"/>
            <a:chOff x="953" y="1791"/>
            <a:chExt cx="207" cy="1270"/>
          </a:xfrm>
        </p:grpSpPr>
        <p:sp>
          <p:nvSpPr>
            <p:cNvPr id="59490" name="AutoShape 35"/>
            <p:cNvSpPr>
              <a:spLocks/>
            </p:cNvSpPr>
            <p:nvPr/>
          </p:nvSpPr>
          <p:spPr bwMode="auto">
            <a:xfrm rot="-5400000">
              <a:off x="897" y="2801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91" name="AutoShape 36"/>
            <p:cNvSpPr>
              <a:spLocks/>
            </p:cNvSpPr>
            <p:nvPr/>
          </p:nvSpPr>
          <p:spPr bwMode="auto">
            <a:xfrm rot="5400000" flipV="1">
              <a:off x="900" y="1847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31875" y="2779713"/>
            <a:ext cx="2035175" cy="339725"/>
            <a:chOff x="863" y="1884"/>
            <a:chExt cx="1282" cy="214"/>
          </a:xfrm>
        </p:grpSpPr>
        <p:sp>
          <p:nvSpPr>
            <p:cNvPr id="59488" name="AutoShape 38"/>
            <p:cNvSpPr>
              <a:spLocks/>
            </p:cNvSpPr>
            <p:nvPr/>
          </p:nvSpPr>
          <p:spPr bwMode="auto">
            <a:xfrm rot="10800000">
              <a:off x="1829" y="1894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89" name="AutoShape 39"/>
            <p:cNvSpPr>
              <a:spLocks/>
            </p:cNvSpPr>
            <p:nvPr/>
          </p:nvSpPr>
          <p:spPr bwMode="auto">
            <a:xfrm>
              <a:off x="863" y="1884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59405" name="Rectangle 40"/>
          <p:cNvSpPr>
            <a:spLocks noChangeArrowheads="1"/>
          </p:cNvSpPr>
          <p:nvPr/>
        </p:nvSpPr>
        <p:spPr bwMode="auto">
          <a:xfrm>
            <a:off x="3629025" y="2724150"/>
            <a:ext cx="571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latin typeface="Tahoma" pitchFamily="34" charset="0"/>
                <a:ea typeface="굴림" pitchFamily="50" charset="-127"/>
              </a:rPr>
              <a:t>F =</a:t>
            </a:r>
          </a:p>
        </p:txBody>
      </p:sp>
      <p:sp>
        <p:nvSpPr>
          <p:cNvPr id="267305" name="Rectangle 41"/>
          <p:cNvSpPr>
            <a:spLocks noChangeArrowheads="1"/>
          </p:cNvSpPr>
          <p:nvPr/>
        </p:nvSpPr>
        <p:spPr bwMode="auto">
          <a:xfrm>
            <a:off x="4173538" y="2725738"/>
            <a:ext cx="8112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AC’ +</a:t>
            </a:r>
          </a:p>
        </p:txBody>
      </p:sp>
      <p:sp>
        <p:nvSpPr>
          <p:cNvPr id="267306" name="Rectangle 42"/>
          <p:cNvSpPr>
            <a:spLocks noChangeArrowheads="1"/>
          </p:cNvSpPr>
          <p:nvPr/>
        </p:nvSpPr>
        <p:spPr bwMode="auto">
          <a:xfrm>
            <a:off x="4173538" y="3003550"/>
            <a:ext cx="8112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A’C +</a:t>
            </a:r>
          </a:p>
        </p:txBody>
      </p:sp>
      <p:sp>
        <p:nvSpPr>
          <p:cNvPr id="267307" name="Rectangle 43"/>
          <p:cNvSpPr>
            <a:spLocks noChangeArrowheads="1"/>
          </p:cNvSpPr>
          <p:nvPr/>
        </p:nvSpPr>
        <p:spPr bwMode="auto">
          <a:xfrm>
            <a:off x="4173538" y="3281363"/>
            <a:ext cx="7477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pitchFamily="50" charset="-127"/>
              </a:rPr>
              <a:t>BC +</a:t>
            </a:r>
          </a:p>
        </p:txBody>
      </p:sp>
      <p:sp>
        <p:nvSpPr>
          <p:cNvPr id="267308" name="Rectangle 44"/>
          <p:cNvSpPr>
            <a:spLocks noChangeArrowheads="1"/>
          </p:cNvSpPr>
          <p:nvPr/>
        </p:nvSpPr>
        <p:spPr bwMode="auto">
          <a:xfrm>
            <a:off x="4173538" y="3557588"/>
            <a:ext cx="752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FF"/>
                </a:solidFill>
                <a:latin typeface="Tahoma" pitchFamily="34" charset="0"/>
                <a:ea typeface="굴림" pitchFamily="50" charset="-127"/>
              </a:rPr>
              <a:t>AB +</a:t>
            </a:r>
          </a:p>
        </p:txBody>
      </p:sp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4173538" y="3835400"/>
            <a:ext cx="11160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pitchFamily="50" charset="-127"/>
              </a:rPr>
              <a:t>A’B’D’ +</a:t>
            </a:r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4173538" y="41116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accent1"/>
                </a:solidFill>
                <a:latin typeface="Tahoma" pitchFamily="34" charset="0"/>
                <a:ea typeface="굴림" pitchFamily="50" charset="-127"/>
              </a:rPr>
              <a:t>B’C’D’</a:t>
            </a:r>
          </a:p>
        </p:txBody>
      </p:sp>
      <p:sp>
        <p:nvSpPr>
          <p:cNvPr id="267311" name="Line 47"/>
          <p:cNvSpPr>
            <a:spLocks noChangeShapeType="1"/>
          </p:cNvSpPr>
          <p:nvPr/>
        </p:nvSpPr>
        <p:spPr bwMode="auto">
          <a:xfrm>
            <a:off x="4132263" y="2770188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7312" name="Line 48"/>
          <p:cNvSpPr>
            <a:spLocks noChangeShapeType="1"/>
          </p:cNvSpPr>
          <p:nvPr/>
        </p:nvSpPr>
        <p:spPr bwMode="auto">
          <a:xfrm>
            <a:off x="4137025" y="3586163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7313" name="Line 49"/>
          <p:cNvSpPr>
            <a:spLocks noChangeShapeType="1"/>
          </p:cNvSpPr>
          <p:nvPr/>
        </p:nvSpPr>
        <p:spPr bwMode="auto">
          <a:xfrm>
            <a:off x="4141788" y="3030538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937250" y="2179638"/>
            <a:ext cx="2759075" cy="2365375"/>
            <a:chOff x="3740" y="1338"/>
            <a:chExt cx="1738" cy="1490"/>
          </a:xfrm>
        </p:grpSpPr>
        <p:grpSp>
          <p:nvGrpSpPr>
            <p:cNvPr id="59455" name="Group 51"/>
            <p:cNvGrpSpPr>
              <a:grpSpLocks/>
            </p:cNvGrpSpPr>
            <p:nvPr/>
          </p:nvGrpSpPr>
          <p:grpSpPr bwMode="auto">
            <a:xfrm>
              <a:off x="4020" y="1539"/>
              <a:ext cx="1098" cy="1104"/>
              <a:chOff x="1024" y="1903"/>
              <a:chExt cx="1098" cy="1104"/>
            </a:xfrm>
          </p:grpSpPr>
          <p:sp>
            <p:nvSpPr>
              <p:cNvPr id="59484" name="Rectangle 52"/>
              <p:cNvSpPr>
                <a:spLocks noChangeArrowheads="1"/>
              </p:cNvSpPr>
              <p:nvPr/>
            </p:nvSpPr>
            <p:spPr bwMode="auto">
              <a:xfrm>
                <a:off x="1029" y="190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59485" name="Rectangle 53"/>
              <p:cNvSpPr>
                <a:spLocks noChangeArrowheads="1"/>
              </p:cNvSpPr>
              <p:nvPr/>
            </p:nvSpPr>
            <p:spPr bwMode="auto">
              <a:xfrm>
                <a:off x="1602" y="190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</a:t>
                </a:r>
              </a:p>
            </p:txBody>
          </p:sp>
          <p:sp>
            <p:nvSpPr>
              <p:cNvPr id="59486" name="Rectangle 54"/>
              <p:cNvSpPr>
                <a:spLocks noChangeArrowheads="1"/>
              </p:cNvSpPr>
              <p:nvPr/>
            </p:nvSpPr>
            <p:spPr bwMode="auto">
              <a:xfrm>
                <a:off x="1024" y="2495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X</a:t>
                </a:r>
              </a:p>
            </p:txBody>
          </p:sp>
          <p:sp>
            <p:nvSpPr>
              <p:cNvPr id="59487" name="Rectangle 55"/>
              <p:cNvSpPr>
                <a:spLocks noChangeArrowheads="1"/>
              </p:cNvSpPr>
              <p:nvPr/>
            </p:nvSpPr>
            <p:spPr bwMode="auto">
              <a:xfrm>
                <a:off x="1597" y="249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</p:txBody>
          </p:sp>
        </p:grpSp>
        <p:grpSp>
          <p:nvGrpSpPr>
            <p:cNvPr id="59456" name="Group 56"/>
            <p:cNvGrpSpPr>
              <a:grpSpLocks/>
            </p:cNvGrpSpPr>
            <p:nvPr/>
          </p:nvGrpSpPr>
          <p:grpSpPr bwMode="auto">
            <a:xfrm>
              <a:off x="3740" y="1338"/>
              <a:ext cx="1738" cy="1490"/>
              <a:chOff x="744" y="1702"/>
              <a:chExt cx="1738" cy="1490"/>
            </a:xfrm>
          </p:grpSpPr>
          <p:sp>
            <p:nvSpPr>
              <p:cNvPr id="59464" name="Rectangle 57"/>
              <p:cNvSpPr>
                <a:spLocks noChangeArrowheads="1"/>
              </p:cNvSpPr>
              <p:nvPr/>
            </p:nvSpPr>
            <p:spPr bwMode="auto">
              <a:xfrm>
                <a:off x="1495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65" name="Line 58"/>
              <p:cNvSpPr>
                <a:spLocks noChangeShapeType="1"/>
              </p:cNvSpPr>
              <p:nvPr/>
            </p:nvSpPr>
            <p:spPr bwMode="auto">
              <a:xfrm>
                <a:off x="1777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66" name="Line 59"/>
              <p:cNvSpPr>
                <a:spLocks noChangeShapeType="1"/>
              </p:cNvSpPr>
              <p:nvPr/>
            </p:nvSpPr>
            <p:spPr bwMode="auto">
              <a:xfrm flipH="1">
                <a:off x="1489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67" name="Line 60"/>
              <p:cNvSpPr>
                <a:spLocks noChangeShapeType="1"/>
              </p:cNvSpPr>
              <p:nvPr/>
            </p:nvSpPr>
            <p:spPr bwMode="auto">
              <a:xfrm>
                <a:off x="1495" y="184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68" name="Line 61"/>
              <p:cNvSpPr>
                <a:spLocks noChangeShapeType="1"/>
              </p:cNvSpPr>
              <p:nvPr/>
            </p:nvSpPr>
            <p:spPr bwMode="auto">
              <a:xfrm flipH="1">
                <a:off x="2073" y="2121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69" name="Rectangle 62"/>
              <p:cNvSpPr>
                <a:spLocks noChangeArrowheads="1"/>
              </p:cNvSpPr>
              <p:nvPr/>
            </p:nvSpPr>
            <p:spPr bwMode="auto">
              <a:xfrm>
                <a:off x="2114" y="2303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59470" name="Rectangle 63"/>
              <p:cNvSpPr>
                <a:spLocks noChangeArrowheads="1"/>
              </p:cNvSpPr>
              <p:nvPr/>
            </p:nvSpPr>
            <p:spPr bwMode="auto">
              <a:xfrm>
                <a:off x="1751" y="17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59471" name="Rectangle 64"/>
              <p:cNvSpPr>
                <a:spLocks noChangeArrowheads="1"/>
              </p:cNvSpPr>
              <p:nvPr/>
            </p:nvSpPr>
            <p:spPr bwMode="auto">
              <a:xfrm>
                <a:off x="919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72" name="Line 65"/>
              <p:cNvSpPr>
                <a:spLocks noChangeShapeType="1"/>
              </p:cNvSpPr>
              <p:nvPr/>
            </p:nvSpPr>
            <p:spPr bwMode="auto">
              <a:xfrm>
                <a:off x="1201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3" name="Line 66"/>
              <p:cNvSpPr>
                <a:spLocks noChangeShapeType="1"/>
              </p:cNvSpPr>
              <p:nvPr/>
            </p:nvSpPr>
            <p:spPr bwMode="auto">
              <a:xfrm flipH="1">
                <a:off x="913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4" name="Rectangle 67"/>
              <p:cNvSpPr>
                <a:spLocks noChangeArrowheads="1"/>
              </p:cNvSpPr>
              <p:nvPr/>
            </p:nvSpPr>
            <p:spPr bwMode="auto">
              <a:xfrm>
                <a:off x="1495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75" name="Line 68"/>
              <p:cNvSpPr>
                <a:spLocks noChangeShapeType="1"/>
              </p:cNvSpPr>
              <p:nvPr/>
            </p:nvSpPr>
            <p:spPr bwMode="auto">
              <a:xfrm>
                <a:off x="1777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6" name="Line 69"/>
              <p:cNvSpPr>
                <a:spLocks noChangeShapeType="1"/>
              </p:cNvSpPr>
              <p:nvPr/>
            </p:nvSpPr>
            <p:spPr bwMode="auto">
              <a:xfrm flipH="1">
                <a:off x="1489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7" name="Line 70"/>
              <p:cNvSpPr>
                <a:spLocks noChangeShapeType="1"/>
              </p:cNvSpPr>
              <p:nvPr/>
            </p:nvSpPr>
            <p:spPr bwMode="auto">
              <a:xfrm>
                <a:off x="1201" y="300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8" name="Line 71"/>
              <p:cNvSpPr>
                <a:spLocks noChangeShapeType="1"/>
              </p:cNvSpPr>
              <p:nvPr/>
            </p:nvSpPr>
            <p:spPr bwMode="auto">
              <a:xfrm flipH="1">
                <a:off x="919" y="2417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79" name="Rectangle 72"/>
              <p:cNvSpPr>
                <a:spLocks noChangeArrowheads="1"/>
              </p:cNvSpPr>
              <p:nvPr/>
            </p:nvSpPr>
            <p:spPr bwMode="auto">
              <a:xfrm>
                <a:off x="1457" y="2984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59480" name="Rectangle 73"/>
              <p:cNvSpPr>
                <a:spLocks noChangeArrowheads="1"/>
              </p:cNvSpPr>
              <p:nvPr/>
            </p:nvSpPr>
            <p:spPr bwMode="auto">
              <a:xfrm>
                <a:off x="919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81" name="Line 74"/>
              <p:cNvSpPr>
                <a:spLocks noChangeShapeType="1"/>
              </p:cNvSpPr>
              <p:nvPr/>
            </p:nvSpPr>
            <p:spPr bwMode="auto">
              <a:xfrm>
                <a:off x="1201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82" name="Line 75"/>
              <p:cNvSpPr>
                <a:spLocks noChangeShapeType="1"/>
              </p:cNvSpPr>
              <p:nvPr/>
            </p:nvSpPr>
            <p:spPr bwMode="auto">
              <a:xfrm flipH="1">
                <a:off x="913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83" name="Text Box 76"/>
              <p:cNvSpPr txBox="1">
                <a:spLocks noChangeArrowheads="1"/>
              </p:cNvSpPr>
              <p:nvPr/>
            </p:nvSpPr>
            <p:spPr bwMode="auto">
              <a:xfrm>
                <a:off x="744" y="2608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  <p:sp>
          <p:nvSpPr>
            <p:cNvPr id="59457" name="AutoShape 77"/>
            <p:cNvSpPr>
              <a:spLocks noChangeArrowheads="1"/>
            </p:cNvSpPr>
            <p:nvPr/>
          </p:nvSpPr>
          <p:spPr bwMode="auto">
            <a:xfrm>
              <a:off x="4234" y="2111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9458" name="Group 78"/>
            <p:cNvGrpSpPr>
              <a:grpSpLocks/>
            </p:cNvGrpSpPr>
            <p:nvPr/>
          </p:nvGrpSpPr>
          <p:grpSpPr bwMode="auto">
            <a:xfrm>
              <a:off x="3949" y="1427"/>
              <a:ext cx="207" cy="1270"/>
              <a:chOff x="953" y="1791"/>
              <a:chExt cx="207" cy="1270"/>
            </a:xfrm>
          </p:grpSpPr>
          <p:sp>
            <p:nvSpPr>
              <p:cNvPr id="59462" name="AutoShape 79"/>
              <p:cNvSpPr>
                <a:spLocks/>
              </p:cNvSpPr>
              <p:nvPr/>
            </p:nvSpPr>
            <p:spPr bwMode="auto">
              <a:xfrm rot="-5400000">
                <a:off x="897" y="2801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63" name="AutoShape 80"/>
              <p:cNvSpPr>
                <a:spLocks/>
              </p:cNvSpPr>
              <p:nvPr/>
            </p:nvSpPr>
            <p:spPr bwMode="auto">
              <a:xfrm rot="5400000" flipV="1">
                <a:off x="900" y="1847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59459" name="Group 81"/>
            <p:cNvGrpSpPr>
              <a:grpSpLocks/>
            </p:cNvGrpSpPr>
            <p:nvPr/>
          </p:nvGrpSpPr>
          <p:grpSpPr bwMode="auto">
            <a:xfrm>
              <a:off x="3859" y="1520"/>
              <a:ext cx="1282" cy="214"/>
              <a:chOff x="863" y="1884"/>
              <a:chExt cx="1282" cy="214"/>
            </a:xfrm>
          </p:grpSpPr>
          <p:sp>
            <p:nvSpPr>
              <p:cNvPr id="59460" name="AutoShape 82"/>
              <p:cNvSpPr>
                <a:spLocks/>
              </p:cNvSpPr>
              <p:nvPr/>
            </p:nvSpPr>
            <p:spPr bwMode="auto">
              <a:xfrm rot="10800000">
                <a:off x="1829" y="189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61" name="AutoShape 83"/>
              <p:cNvSpPr>
                <a:spLocks/>
              </p:cNvSpPr>
              <p:nvPr/>
            </p:nvSpPr>
            <p:spPr bwMode="auto">
              <a:xfrm>
                <a:off x="863" y="188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965825" y="4379913"/>
            <a:ext cx="2759075" cy="2365375"/>
            <a:chOff x="3758" y="2724"/>
            <a:chExt cx="1738" cy="1490"/>
          </a:xfrm>
        </p:grpSpPr>
        <p:grpSp>
          <p:nvGrpSpPr>
            <p:cNvPr id="59424" name="Group 85"/>
            <p:cNvGrpSpPr>
              <a:grpSpLocks/>
            </p:cNvGrpSpPr>
            <p:nvPr/>
          </p:nvGrpSpPr>
          <p:grpSpPr bwMode="auto">
            <a:xfrm>
              <a:off x="4038" y="2925"/>
              <a:ext cx="1098" cy="1104"/>
              <a:chOff x="1024" y="1903"/>
              <a:chExt cx="1098" cy="1104"/>
            </a:xfrm>
          </p:grpSpPr>
          <p:sp>
            <p:nvSpPr>
              <p:cNvPr id="59451" name="Rectangle 86"/>
              <p:cNvSpPr>
                <a:spLocks noChangeArrowheads="1"/>
              </p:cNvSpPr>
              <p:nvPr/>
            </p:nvSpPr>
            <p:spPr bwMode="auto">
              <a:xfrm>
                <a:off x="1029" y="190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59452" name="Rectangle 87"/>
              <p:cNvSpPr>
                <a:spLocks noChangeArrowheads="1"/>
              </p:cNvSpPr>
              <p:nvPr/>
            </p:nvSpPr>
            <p:spPr bwMode="auto">
              <a:xfrm>
                <a:off x="1602" y="190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</a:t>
                </a:r>
              </a:p>
            </p:txBody>
          </p:sp>
          <p:sp>
            <p:nvSpPr>
              <p:cNvPr id="59453" name="Rectangle 88"/>
              <p:cNvSpPr>
                <a:spLocks noChangeArrowheads="1"/>
              </p:cNvSpPr>
              <p:nvPr/>
            </p:nvSpPr>
            <p:spPr bwMode="auto">
              <a:xfrm>
                <a:off x="1024" y="2495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X</a:t>
                </a:r>
              </a:p>
            </p:txBody>
          </p:sp>
          <p:sp>
            <p:nvSpPr>
              <p:cNvPr id="59454" name="Rectangle 89"/>
              <p:cNvSpPr>
                <a:spLocks noChangeArrowheads="1"/>
              </p:cNvSpPr>
              <p:nvPr/>
            </p:nvSpPr>
            <p:spPr bwMode="auto">
              <a:xfrm>
                <a:off x="1597" y="249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</p:txBody>
          </p:sp>
        </p:grpSp>
        <p:grpSp>
          <p:nvGrpSpPr>
            <p:cNvPr id="59425" name="Group 90"/>
            <p:cNvGrpSpPr>
              <a:grpSpLocks/>
            </p:cNvGrpSpPr>
            <p:nvPr/>
          </p:nvGrpSpPr>
          <p:grpSpPr bwMode="auto">
            <a:xfrm>
              <a:off x="3758" y="2724"/>
              <a:ext cx="1738" cy="1490"/>
              <a:chOff x="744" y="1702"/>
              <a:chExt cx="1738" cy="1490"/>
            </a:xfrm>
          </p:grpSpPr>
          <p:sp>
            <p:nvSpPr>
              <p:cNvPr id="59431" name="Rectangle 91"/>
              <p:cNvSpPr>
                <a:spLocks noChangeArrowheads="1"/>
              </p:cNvSpPr>
              <p:nvPr/>
            </p:nvSpPr>
            <p:spPr bwMode="auto">
              <a:xfrm>
                <a:off x="1495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32" name="Line 92"/>
              <p:cNvSpPr>
                <a:spLocks noChangeShapeType="1"/>
              </p:cNvSpPr>
              <p:nvPr/>
            </p:nvSpPr>
            <p:spPr bwMode="auto">
              <a:xfrm>
                <a:off x="1777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33" name="Line 93"/>
              <p:cNvSpPr>
                <a:spLocks noChangeShapeType="1"/>
              </p:cNvSpPr>
              <p:nvPr/>
            </p:nvSpPr>
            <p:spPr bwMode="auto">
              <a:xfrm flipH="1">
                <a:off x="1489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34" name="Line 94"/>
              <p:cNvSpPr>
                <a:spLocks noChangeShapeType="1"/>
              </p:cNvSpPr>
              <p:nvPr/>
            </p:nvSpPr>
            <p:spPr bwMode="auto">
              <a:xfrm>
                <a:off x="1495" y="184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35" name="Line 95"/>
              <p:cNvSpPr>
                <a:spLocks noChangeShapeType="1"/>
              </p:cNvSpPr>
              <p:nvPr/>
            </p:nvSpPr>
            <p:spPr bwMode="auto">
              <a:xfrm flipH="1">
                <a:off x="2073" y="2121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36" name="Rectangle 96"/>
              <p:cNvSpPr>
                <a:spLocks noChangeArrowheads="1"/>
              </p:cNvSpPr>
              <p:nvPr/>
            </p:nvSpPr>
            <p:spPr bwMode="auto">
              <a:xfrm>
                <a:off x="2114" y="2303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59437" name="Rectangle 97"/>
              <p:cNvSpPr>
                <a:spLocks noChangeArrowheads="1"/>
              </p:cNvSpPr>
              <p:nvPr/>
            </p:nvSpPr>
            <p:spPr bwMode="auto">
              <a:xfrm>
                <a:off x="1751" y="17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59438" name="Rectangle 98"/>
              <p:cNvSpPr>
                <a:spLocks noChangeArrowheads="1"/>
              </p:cNvSpPr>
              <p:nvPr/>
            </p:nvSpPr>
            <p:spPr bwMode="auto">
              <a:xfrm>
                <a:off x="919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39" name="Line 99"/>
              <p:cNvSpPr>
                <a:spLocks noChangeShapeType="1"/>
              </p:cNvSpPr>
              <p:nvPr/>
            </p:nvSpPr>
            <p:spPr bwMode="auto">
              <a:xfrm>
                <a:off x="1201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0" name="Line 100"/>
              <p:cNvSpPr>
                <a:spLocks noChangeShapeType="1"/>
              </p:cNvSpPr>
              <p:nvPr/>
            </p:nvSpPr>
            <p:spPr bwMode="auto">
              <a:xfrm flipH="1">
                <a:off x="913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1" name="Rectangle 101"/>
              <p:cNvSpPr>
                <a:spLocks noChangeArrowheads="1"/>
              </p:cNvSpPr>
              <p:nvPr/>
            </p:nvSpPr>
            <p:spPr bwMode="auto">
              <a:xfrm>
                <a:off x="1495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42" name="Line 102"/>
              <p:cNvSpPr>
                <a:spLocks noChangeShapeType="1"/>
              </p:cNvSpPr>
              <p:nvPr/>
            </p:nvSpPr>
            <p:spPr bwMode="auto">
              <a:xfrm>
                <a:off x="1777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3" name="Line 103"/>
              <p:cNvSpPr>
                <a:spLocks noChangeShapeType="1"/>
              </p:cNvSpPr>
              <p:nvPr/>
            </p:nvSpPr>
            <p:spPr bwMode="auto">
              <a:xfrm flipH="1">
                <a:off x="1489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4" name="Line 104"/>
              <p:cNvSpPr>
                <a:spLocks noChangeShapeType="1"/>
              </p:cNvSpPr>
              <p:nvPr/>
            </p:nvSpPr>
            <p:spPr bwMode="auto">
              <a:xfrm>
                <a:off x="1201" y="300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5" name="Line 105"/>
              <p:cNvSpPr>
                <a:spLocks noChangeShapeType="1"/>
              </p:cNvSpPr>
              <p:nvPr/>
            </p:nvSpPr>
            <p:spPr bwMode="auto">
              <a:xfrm flipH="1">
                <a:off x="919" y="2417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6" name="Rectangle 106"/>
              <p:cNvSpPr>
                <a:spLocks noChangeArrowheads="1"/>
              </p:cNvSpPr>
              <p:nvPr/>
            </p:nvSpPr>
            <p:spPr bwMode="auto">
              <a:xfrm>
                <a:off x="1457" y="2984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59447" name="Rectangle 107"/>
              <p:cNvSpPr>
                <a:spLocks noChangeArrowheads="1"/>
              </p:cNvSpPr>
              <p:nvPr/>
            </p:nvSpPr>
            <p:spPr bwMode="auto">
              <a:xfrm>
                <a:off x="919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48" name="Line 108"/>
              <p:cNvSpPr>
                <a:spLocks noChangeShapeType="1"/>
              </p:cNvSpPr>
              <p:nvPr/>
            </p:nvSpPr>
            <p:spPr bwMode="auto">
              <a:xfrm>
                <a:off x="1201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49" name="Line 109"/>
              <p:cNvSpPr>
                <a:spLocks noChangeShapeType="1"/>
              </p:cNvSpPr>
              <p:nvPr/>
            </p:nvSpPr>
            <p:spPr bwMode="auto">
              <a:xfrm flipH="1">
                <a:off x="913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50" name="Text Box 110"/>
              <p:cNvSpPr txBox="1">
                <a:spLocks noChangeArrowheads="1"/>
              </p:cNvSpPr>
              <p:nvPr/>
            </p:nvSpPr>
            <p:spPr bwMode="auto">
              <a:xfrm>
                <a:off x="744" y="2608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  <p:sp>
          <p:nvSpPr>
            <p:cNvPr id="59426" name="AutoShape 111"/>
            <p:cNvSpPr>
              <a:spLocks noChangeArrowheads="1"/>
            </p:cNvSpPr>
            <p:nvPr/>
          </p:nvSpPr>
          <p:spPr bwMode="auto">
            <a:xfrm>
              <a:off x="4532" y="2912"/>
              <a:ext cx="186" cy="104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27" name="AutoShape 112"/>
            <p:cNvSpPr>
              <a:spLocks noChangeArrowheads="1"/>
            </p:cNvSpPr>
            <p:nvPr/>
          </p:nvSpPr>
          <p:spPr bwMode="auto">
            <a:xfrm>
              <a:off x="3977" y="3510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9428" name="Group 113"/>
            <p:cNvGrpSpPr>
              <a:grpSpLocks/>
            </p:cNvGrpSpPr>
            <p:nvPr/>
          </p:nvGrpSpPr>
          <p:grpSpPr bwMode="auto">
            <a:xfrm>
              <a:off x="3877" y="2906"/>
              <a:ext cx="1282" cy="214"/>
              <a:chOff x="863" y="1884"/>
              <a:chExt cx="1282" cy="214"/>
            </a:xfrm>
          </p:grpSpPr>
          <p:sp>
            <p:nvSpPr>
              <p:cNvPr id="59429" name="AutoShape 114"/>
              <p:cNvSpPr>
                <a:spLocks/>
              </p:cNvSpPr>
              <p:nvPr/>
            </p:nvSpPr>
            <p:spPr bwMode="auto">
              <a:xfrm rot="10800000">
                <a:off x="1829" y="189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9430" name="AutoShape 115"/>
              <p:cNvSpPr>
                <a:spLocks/>
              </p:cNvSpPr>
              <p:nvPr/>
            </p:nvSpPr>
            <p:spPr bwMode="auto">
              <a:xfrm>
                <a:off x="863" y="188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2120900" y="3462338"/>
            <a:ext cx="3852863" cy="1960562"/>
            <a:chOff x="1336" y="2146"/>
            <a:chExt cx="2427" cy="1235"/>
          </a:xfrm>
        </p:grpSpPr>
        <p:sp>
          <p:nvSpPr>
            <p:cNvPr id="59422" name="Rectangle 117"/>
            <p:cNvSpPr>
              <a:spLocks noChangeArrowheads="1"/>
            </p:cNvSpPr>
            <p:nvPr/>
          </p:nvSpPr>
          <p:spPr bwMode="auto">
            <a:xfrm>
              <a:off x="1336" y="3150"/>
              <a:ext cx="1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F = 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BC </a:t>
              </a: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+ </a:t>
              </a:r>
              <a:r>
                <a:rPr kumimoji="1" lang="en-US" altLang="ko-KR" b="1">
                  <a:solidFill>
                    <a:schemeClr val="hlink"/>
                  </a:solidFill>
                  <a:latin typeface="Tahoma" pitchFamily="34" charset="0"/>
                  <a:ea typeface="굴림" pitchFamily="50" charset="-127"/>
                </a:rPr>
                <a:t>A’B’D’</a:t>
              </a: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 + </a:t>
              </a:r>
              <a:r>
                <a:rPr kumimoji="1" lang="en-US" altLang="ko-KR" b="1">
                  <a:solidFill>
                    <a:schemeClr val="accent1"/>
                  </a:solidFill>
                  <a:latin typeface="Tahoma" pitchFamily="34" charset="0"/>
                  <a:ea typeface="굴림" pitchFamily="50" charset="-127"/>
                </a:rPr>
                <a:t>B’C’D’</a:t>
              </a:r>
            </a:p>
          </p:txBody>
        </p:sp>
        <p:sp>
          <p:nvSpPr>
            <p:cNvPr id="59423" name="Line 118"/>
            <p:cNvSpPr>
              <a:spLocks noChangeShapeType="1"/>
            </p:cNvSpPr>
            <p:nvPr/>
          </p:nvSpPr>
          <p:spPr bwMode="auto">
            <a:xfrm flipH="1">
              <a:off x="3196" y="2146"/>
              <a:ext cx="567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2125663" y="5487988"/>
            <a:ext cx="3852862" cy="427037"/>
            <a:chOff x="1339" y="3422"/>
            <a:chExt cx="2427" cy="269"/>
          </a:xfrm>
        </p:grpSpPr>
        <p:sp>
          <p:nvSpPr>
            <p:cNvPr id="59420" name="Rectangle 120"/>
            <p:cNvSpPr>
              <a:spLocks noChangeArrowheads="1"/>
            </p:cNvSpPr>
            <p:nvPr/>
          </p:nvSpPr>
          <p:spPr bwMode="auto">
            <a:xfrm>
              <a:off x="1339" y="3460"/>
              <a:ext cx="166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F = </a:t>
              </a:r>
              <a:r>
                <a:rPr kumimoji="1" lang="en-US" altLang="ko-KR" b="1">
                  <a:solidFill>
                    <a:srgbClr val="0000FF"/>
                  </a:solidFill>
                  <a:latin typeface="Tahoma" pitchFamily="34" charset="0"/>
                  <a:ea typeface="굴림" pitchFamily="50" charset="-127"/>
                </a:rPr>
                <a:t>A’C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+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solidFill>
                    <a:srgbClr val="FF00FF"/>
                  </a:solidFill>
                  <a:latin typeface="Tahoma" pitchFamily="34" charset="0"/>
                  <a:ea typeface="굴림" pitchFamily="50" charset="-127"/>
                </a:rPr>
                <a:t>AB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latin typeface="Tahoma" pitchFamily="34" charset="0"/>
                  <a:ea typeface="굴림" pitchFamily="50" charset="-127"/>
                </a:rPr>
                <a:t>+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solidFill>
                    <a:schemeClr val="accent1"/>
                  </a:solidFill>
                  <a:latin typeface="Tahoma" pitchFamily="34" charset="0"/>
                  <a:ea typeface="굴림" pitchFamily="50" charset="-127"/>
                </a:rPr>
                <a:t>B’C’D’</a:t>
              </a:r>
            </a:p>
          </p:txBody>
        </p:sp>
        <p:sp>
          <p:nvSpPr>
            <p:cNvPr id="59421" name="Line 121"/>
            <p:cNvSpPr>
              <a:spLocks noChangeShapeType="1"/>
            </p:cNvSpPr>
            <p:nvPr/>
          </p:nvSpPr>
          <p:spPr bwMode="auto">
            <a:xfrm flipH="1">
              <a:off x="3023" y="3422"/>
              <a:ext cx="743" cy="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7386" name="Rectangle 122"/>
          <p:cNvSpPr>
            <a:spLocks noChangeArrowheads="1"/>
          </p:cNvSpPr>
          <p:nvPr/>
        </p:nvSpPr>
        <p:spPr bwMode="auto">
          <a:xfrm>
            <a:off x="319088" y="2082800"/>
            <a:ext cx="8804275" cy="45862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4" grpId="0" animBg="1"/>
      <p:bldP spid="267295" grpId="0" animBg="1"/>
      <p:bldP spid="267296" grpId="0" animBg="1"/>
      <p:bldP spid="267297" grpId="0" animBg="1"/>
      <p:bldP spid="267305" grpId="0" autoUpdateAnimBg="0"/>
      <p:bldP spid="267306" grpId="0" autoUpdateAnimBg="0"/>
      <p:bldP spid="267307" grpId="0" autoUpdateAnimBg="0"/>
      <p:bldP spid="267308" grpId="0" autoUpdateAnimBg="0"/>
      <p:bldP spid="267309" grpId="0" autoUpdateAnimBg="0"/>
      <p:bldP spid="267310" grpId="0" autoUpdateAnimBg="0"/>
      <p:bldP spid="267311" grpId="0" animBg="1"/>
      <p:bldP spid="267312" grpId="0" animBg="1"/>
      <p:bldP spid="267313" grpId="0" animBg="1"/>
      <p:bldP spid="2673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965729" y="514585"/>
            <a:ext cx="2096266" cy="2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6- Variable K-Maps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05389" y="3421991"/>
            <a:ext cx="2061832" cy="99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F(A,B,C,D,E,F) =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m(2,8,10,18,24,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26,34,37,42,45,50,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53,58,61)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4477764" y="4489756"/>
            <a:ext cx="328348" cy="28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= </a:t>
            </a:r>
          </a:p>
        </p:txBody>
      </p:sp>
      <p:pic>
        <p:nvPicPr>
          <p:cNvPr id="15155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8" y="958415"/>
            <a:ext cx="2129432" cy="59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0490" y="728461"/>
            <a:ext cx="2147138" cy="599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965729" y="514585"/>
            <a:ext cx="2096266" cy="2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6- Variable K-Maps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3605389" y="3421991"/>
            <a:ext cx="2061832" cy="99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F(A,B,C,D,E,F) =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m(2,8,10,18,24,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26,34,37,42,45,50,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53,58,61)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7549" y="4489756"/>
            <a:ext cx="2303264" cy="5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= D' E F'  +  A D E' F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+  A' C D' F'</a:t>
            </a:r>
          </a:p>
        </p:txBody>
      </p:sp>
      <p:pic>
        <p:nvPicPr>
          <p:cNvPr id="153606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749" y="958415"/>
            <a:ext cx="2129432" cy="59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07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1176" y="728461"/>
            <a:ext cx="2147138" cy="599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27100">
              <a:defRPr/>
            </a:pPr>
            <a:fld id="{872D4B1A-106C-486F-B26C-D3915CE389E2}" type="slidenum">
              <a:rPr lang="en-US" altLang="en-US">
                <a:latin typeface="+mj-lt"/>
              </a:rPr>
              <a:pPr defTabSz="927100">
                <a:defRPr/>
              </a:pPr>
              <a:t>67</a:t>
            </a:fld>
            <a:endParaRPr lang="en-US" altLang="en-US">
              <a:latin typeface="+mj-lt"/>
            </a:endParaRPr>
          </a:p>
        </p:txBody>
      </p:sp>
      <p:sp>
        <p:nvSpPr>
          <p:cNvPr id="6041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Combinational logic summary</a:t>
            </a:r>
          </a:p>
        </p:txBody>
      </p:sp>
      <p:sp>
        <p:nvSpPr>
          <p:cNvPr id="604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293100" cy="451485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Logic functions, truth tables, and switches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NOT, AND, OR, NAND, NOR, XOR, . . ., minimal set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Axioms and theorems of Boolean algebra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proofs by re-writing and perfect induction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Gate logic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networks of Boolean functions and their time behavior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Canonical forms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two-level and incompletely specified functions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Simplification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a start at understanding two-level simplification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Later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automation of simplification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multi-level logic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time behavior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hardware description languages</a:t>
            </a:r>
          </a:p>
          <a:p>
            <a:pPr marL="750888" lvl="1" indent="-288925" eaLnBrk="1" hangingPunct="1">
              <a:lnSpc>
                <a:spcPct val="95000"/>
              </a:lnSpc>
            </a:pPr>
            <a:r>
              <a:rPr lang="en-US" altLang="ko-KR" sz="1600">
                <a:ea typeface="굴림" pitchFamily="50" charset="-127"/>
              </a:rPr>
              <a:t>design case studies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76" y="180105"/>
            <a:ext cx="1776396" cy="293505"/>
          </a:xfrm>
          <a:noFill/>
        </p:spPr>
        <p:txBody>
          <a:bodyPr vert="horz" wrap="non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23">
                <a:ea typeface="굴림" pitchFamily="50" charset="-127"/>
              </a:rPr>
              <a:t>Steering Logic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017324" y="1085454"/>
            <a:ext cx="3277264" cy="2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Voltage Controlled Switches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767587" y="4668254"/>
            <a:ext cx="3299778" cy="5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Logic 0 on gate,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Source and Drain connected</a:t>
            </a:r>
          </a:p>
        </p:txBody>
      </p:sp>
      <p:pic>
        <p:nvPicPr>
          <p:cNvPr id="410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903" y="2019747"/>
            <a:ext cx="3988035" cy="340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5561753" y="2651723"/>
            <a:ext cx="3299778" cy="5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Logic 1 on gate,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Source and Drain connected</a:t>
            </a:r>
          </a:p>
        </p:txBody>
      </p:sp>
    </p:spTree>
    <p:extLst>
      <p:ext uri="{BB962C8B-B14F-4D97-AF65-F5344CB8AC3E}">
        <p14:creationId xmlns:p14="http://schemas.microsoft.com/office/powerpoint/2010/main" val="7747009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76" y="180105"/>
            <a:ext cx="1776396" cy="293505"/>
          </a:xfrm>
          <a:noFill/>
        </p:spPr>
        <p:txBody>
          <a:bodyPr vert="horz" wrap="non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23">
                <a:ea typeface="굴림" pitchFamily="50" charset="-127"/>
              </a:rPr>
              <a:t>Steering Logic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429441" y="310360"/>
            <a:ext cx="3130930" cy="2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Logic Gates from Switches</a:t>
            </a:r>
          </a:p>
        </p:txBody>
      </p:sp>
      <p:pic>
        <p:nvPicPr>
          <p:cNvPr id="512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48" y="1016306"/>
            <a:ext cx="8387739" cy="237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87070" y="3679284"/>
            <a:ext cx="987360" cy="2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Inverter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832844" y="3653555"/>
            <a:ext cx="1389380" cy="2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312" tIns="25724" rIns="64312" bIns="25724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NAND Gate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444589" y="3640690"/>
            <a:ext cx="1233396" cy="2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312" tIns="25724" rIns="64312" bIns="25724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NOR Gate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7937" y="4570160"/>
            <a:ext cx="6342262" cy="1040899"/>
          </a:xfrm>
          <a:noFill/>
          <a:ln>
            <a:miter lim="800000"/>
            <a:headEnd/>
            <a:tailEnd/>
          </a:ln>
        </p:spPr>
        <p:txBody>
          <a:bodyPr vert="horz" wrap="squar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pPr marL="228356" indent="-228356" defTabSz="913422">
              <a:lnSpc>
                <a:spcPct val="88000"/>
              </a:lnSpc>
              <a:spcBef>
                <a:spcPct val="42000"/>
              </a:spcBef>
              <a:buNone/>
            </a:pPr>
            <a:r>
              <a:rPr lang="en-US" altLang="ko-KR" sz="1823" i="1">
                <a:ea typeface="굴림" pitchFamily="50" charset="-127"/>
              </a:rPr>
              <a:t>Pull-up</a:t>
            </a:r>
            <a:r>
              <a:rPr lang="en-US" altLang="ko-KR" sz="1823">
                <a:ea typeface="굴림" pitchFamily="50" charset="-127"/>
              </a:rPr>
              <a:t> network constructed from pMOS transistors</a:t>
            </a:r>
          </a:p>
          <a:p>
            <a:pPr marL="228356" indent="-228356" defTabSz="913422">
              <a:lnSpc>
                <a:spcPct val="88000"/>
              </a:lnSpc>
              <a:spcBef>
                <a:spcPct val="42000"/>
              </a:spcBef>
              <a:buNone/>
            </a:pPr>
            <a:endParaRPr lang="en-US" altLang="ko-KR" sz="1823">
              <a:ea typeface="굴림" pitchFamily="50" charset="-127"/>
            </a:endParaRPr>
          </a:p>
          <a:p>
            <a:pPr marL="228356" indent="-228356" defTabSz="913422">
              <a:lnSpc>
                <a:spcPct val="88000"/>
              </a:lnSpc>
              <a:spcBef>
                <a:spcPct val="42000"/>
              </a:spcBef>
              <a:buNone/>
            </a:pPr>
            <a:r>
              <a:rPr lang="en-US" altLang="ko-KR" sz="1823" i="1">
                <a:ea typeface="굴림" pitchFamily="50" charset="-127"/>
              </a:rPr>
              <a:t>Pull-down</a:t>
            </a:r>
            <a:r>
              <a:rPr lang="en-US" altLang="ko-KR" sz="1823">
                <a:ea typeface="굴림" pitchFamily="50" charset="-127"/>
              </a:rPr>
              <a:t> network constructed from nMOS transistors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392230" y="940727"/>
            <a:ext cx="3208117" cy="32836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84" tIns="45692" rIns="91384" bIns="45692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865680" y="1085454"/>
            <a:ext cx="3208117" cy="32836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84" tIns="45692" rIns="91384" bIns="45692" anchor="ctr"/>
          <a:lstStyle/>
          <a:p>
            <a:pPr algn="ctr" eaLnBrk="0" hangingPunct="0">
              <a:lnSpc>
                <a:spcPct val="90000"/>
              </a:lnSpc>
            </a:pPr>
            <a:endParaRPr kumimoji="1" lang="ko-KR" altLang="en-US" b="1">
              <a:solidFill>
                <a:srgbClr val="000000"/>
              </a:solidFill>
              <a:latin typeface="ZapfDingbats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6206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3" grpId="0" animBg="1"/>
      <p:bldP spid="175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76" y="180105"/>
            <a:ext cx="1776396" cy="293505"/>
          </a:xfrm>
          <a:noFill/>
        </p:spPr>
        <p:txBody>
          <a:bodyPr vert="horz" wrap="none" lIns="64312" tIns="25724" rIns="64312" bIns="2572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23">
                <a:ea typeface="굴림" pitchFamily="50" charset="-127"/>
              </a:rPr>
              <a:t>Steering Logic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416576" y="361819"/>
            <a:ext cx="2156434" cy="2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i="1" dirty="0">
                <a:solidFill>
                  <a:srgbClr val="000000"/>
                </a:solidFill>
                <a:latin typeface="Arial"/>
              </a:rPr>
              <a:t>Inverter Operation</a:t>
            </a:r>
          </a:p>
        </p:txBody>
      </p:sp>
      <p:pic>
        <p:nvPicPr>
          <p:cNvPr id="6148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688" y="1003441"/>
            <a:ext cx="5557520" cy="294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070390" y="4335381"/>
            <a:ext cx="3000675" cy="100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Input is 1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does not conduct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conducts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connected to GND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764371" y="4386839"/>
            <a:ext cx="3261184" cy="10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12" tIns="25724" rIns="64312" bIns="25724">
            <a:spAutoFit/>
          </a:bodyPr>
          <a:lstStyle/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Input is 0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Pull-up conducts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Pull-down does not conduct</a:t>
            </a:r>
          </a:p>
          <a:p>
            <a:pPr algn="ctr" defTabSz="926568" eaLnBrk="0" hangingPunct="0">
              <a:lnSpc>
                <a:spcPct val="85000"/>
              </a:lnSpc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Arial"/>
              </a:rPr>
              <a:t>Output connected to VDD</a:t>
            </a:r>
          </a:p>
        </p:txBody>
      </p:sp>
    </p:spTree>
    <p:extLst>
      <p:ext uri="{BB962C8B-B14F-4D97-AF65-F5344CB8AC3E}">
        <p14:creationId xmlns:p14="http://schemas.microsoft.com/office/powerpoint/2010/main" val="3461026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1-Intro">
  <a:themeElements>
    <a:clrScheme name="01-Intro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01-Intro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-Intro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Intro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Intro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apfDingbats" pitchFamily="82" charset="2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apfDingbats" pitchFamily="82" charset="2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Settings\Gaetano Borriello.ISCHIA\Desktop\new UW files\01-Intro.ppt</Template>
  <TotalTime>11235</TotalTime>
  <Pages>67</Pages>
  <Words>3404</Words>
  <Application>Microsoft Office PowerPoint</Application>
  <PresentationFormat>사용자 지정</PresentationFormat>
  <Paragraphs>1293</Paragraphs>
  <Slides>67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81" baseType="lpstr">
      <vt:lpstr>Monotype Sorts</vt:lpstr>
      <vt:lpstr>ZapfDingbats</vt:lpstr>
      <vt:lpstr>굴림</vt:lpstr>
      <vt:lpstr>돋움</vt:lpstr>
      <vt:lpstr>맑은 고딕</vt:lpstr>
      <vt:lpstr>Arial</vt:lpstr>
      <vt:lpstr>Comic Sans MS</vt:lpstr>
      <vt:lpstr>Garamond</vt:lpstr>
      <vt:lpstr>Symbol</vt:lpstr>
      <vt:lpstr>Tahoma</vt:lpstr>
      <vt:lpstr>Times New Roman</vt:lpstr>
      <vt:lpstr>Wingdings</vt:lpstr>
      <vt:lpstr>01-Intro</vt:lpstr>
      <vt:lpstr>기본 디자인</vt:lpstr>
      <vt:lpstr>Chapter 2: Combinational Logic</vt:lpstr>
      <vt:lpstr>Combinational logic</vt:lpstr>
      <vt:lpstr>Possible logic functions of two variables</vt:lpstr>
      <vt:lpstr>Cost of different logic functions</vt:lpstr>
      <vt:lpstr>Logic Functions: Boolean Algebra</vt:lpstr>
      <vt:lpstr>Logic Functions: NAND, NOR, XOR, XNOR</vt:lpstr>
      <vt:lpstr>Steering Logic</vt:lpstr>
      <vt:lpstr>Steering Logic</vt:lpstr>
      <vt:lpstr>Steering Logic</vt:lpstr>
      <vt:lpstr>Steering Logic</vt:lpstr>
      <vt:lpstr>Steering Logic</vt:lpstr>
      <vt:lpstr>Minimal set of functions</vt:lpstr>
      <vt:lpstr>An algebraic structure</vt:lpstr>
      <vt:lpstr>Boolean algebra</vt:lpstr>
      <vt:lpstr>Logic functions and Boolean algebra</vt:lpstr>
      <vt:lpstr>Axioms and theorems of Boolean algebra</vt:lpstr>
      <vt:lpstr>Axioms and theorems of Boolean algebra (cont’d)</vt:lpstr>
      <vt:lpstr>Axioms and theorems of Boolean algebra (cont’d)</vt:lpstr>
      <vt:lpstr>Axioms and theorems of Boolean algebra (cont’d)</vt:lpstr>
      <vt:lpstr>Proving theorems (rewriting)</vt:lpstr>
      <vt:lpstr>Activity</vt:lpstr>
      <vt:lpstr>Proving theorems (perfect induction)</vt:lpstr>
      <vt:lpstr>A simple example: 1-bit binary adder</vt:lpstr>
      <vt:lpstr>Apply the theorems to simplify expressions</vt:lpstr>
      <vt:lpstr>Activity</vt:lpstr>
      <vt:lpstr>Activity</vt:lpstr>
      <vt:lpstr>From Boolean expressions to logic gates</vt:lpstr>
      <vt:lpstr>From Boolean expressions to logic gates (cont’d)</vt:lpstr>
      <vt:lpstr>From Boolean expressions to logic gates (cont’d)</vt:lpstr>
      <vt:lpstr>Waveform view of logic functions</vt:lpstr>
      <vt:lpstr>Choosing different realizations of a function</vt:lpstr>
      <vt:lpstr>Which realization is best?</vt:lpstr>
      <vt:lpstr>Which is the best realization?  (cont’d)</vt:lpstr>
      <vt:lpstr>Which is the best realization?  (cont’d)</vt:lpstr>
      <vt:lpstr>Are all realizations equivalent?</vt:lpstr>
      <vt:lpstr>Implementing Boolean functions</vt:lpstr>
      <vt:lpstr>Canonical forms</vt:lpstr>
      <vt:lpstr>Sum-of-products canonical forms</vt:lpstr>
      <vt:lpstr>Sum-of-products canonical form (cont’d)</vt:lpstr>
      <vt:lpstr>Product-of-sums canonical form</vt:lpstr>
      <vt:lpstr>Product-of-sums canonical form (cont’d)</vt:lpstr>
      <vt:lpstr>S-o-P, P-o-S, and de Morgan’s theorem</vt:lpstr>
      <vt:lpstr>Four alternative two-level implementations of F = AB + C</vt:lpstr>
      <vt:lpstr>Waveforms for the four alternatives</vt:lpstr>
      <vt:lpstr>Mapping between canonical forms</vt:lpstr>
      <vt:lpstr>Incompleteley specified functions</vt:lpstr>
      <vt:lpstr>Notation for incompletely specified functions</vt:lpstr>
      <vt:lpstr>Simplification of two-level combinational logic</vt:lpstr>
      <vt:lpstr>A Minimal Sum of Products F(X1, … Xn)</vt:lpstr>
      <vt:lpstr>The uniting theorem</vt:lpstr>
      <vt:lpstr>Boolean cubes</vt:lpstr>
      <vt:lpstr>Mapping truth tables onto Boolean cubes</vt:lpstr>
      <vt:lpstr>Three variable example</vt:lpstr>
      <vt:lpstr>Higher dimensional cubes</vt:lpstr>
      <vt:lpstr>m-dimensional cubes in a n-dimensional Boolean space</vt:lpstr>
      <vt:lpstr>Karnaugh maps</vt:lpstr>
      <vt:lpstr>Karnaugh maps (cont’d)</vt:lpstr>
      <vt:lpstr>Adjacencies in Karnaugh maps</vt:lpstr>
      <vt:lpstr>Karnaugh map examples</vt:lpstr>
      <vt:lpstr>More Karnaugh map examples</vt:lpstr>
      <vt:lpstr>Karnaugh map: 4-variable example</vt:lpstr>
      <vt:lpstr>Karnaugh maps: don’t cares</vt:lpstr>
      <vt:lpstr>Karnaugh maps: don’t cares (cont’d)</vt:lpstr>
      <vt:lpstr>Activity</vt:lpstr>
      <vt:lpstr>PowerPoint 프레젠테이션</vt:lpstr>
      <vt:lpstr>PowerPoint 프레젠테이션</vt:lpstr>
      <vt:lpstr>Combinational logic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Gaetano Borriello</dc:creator>
  <cp:lastModifiedBy>김종범</cp:lastModifiedBy>
  <cp:revision>66</cp:revision>
  <cp:lastPrinted>2000-09-30T01:10:40Z</cp:lastPrinted>
  <dcterms:created xsi:type="dcterms:W3CDTF">1997-03-21T11:31:29Z</dcterms:created>
  <dcterms:modified xsi:type="dcterms:W3CDTF">2017-09-26T07:36:56Z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