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1" r:id="rId2"/>
    <p:sldId id="302" r:id="rId3"/>
    <p:sldId id="303" r:id="rId4"/>
    <p:sldId id="304" r:id="rId5"/>
    <p:sldId id="305" r:id="rId6"/>
    <p:sldId id="306" r:id="rId7"/>
  </p:sldIdLst>
  <p:sldSz cx="9144000" cy="6858000" type="letter"/>
  <p:notesSz cx="7102475" cy="10234613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95" autoAdjust="0"/>
  </p:normalViewPr>
  <p:slideViewPr>
    <p:cSldViewPr>
      <p:cViewPr varScale="1">
        <p:scale>
          <a:sx n="100" d="100"/>
          <a:sy n="100" d="100"/>
        </p:scale>
        <p:origin x="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3094038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t" anchorCtr="0" compatLnSpc="1">
            <a:prstTxWarp prst="textNoShape">
              <a:avLst/>
            </a:prstTxWarp>
          </a:bodyPr>
          <a:lstStyle>
            <a:lvl1pPr defTabSz="974725">
              <a:defRPr sz="1100" i="1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-20638"/>
            <a:ext cx="3094037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t" anchorCtr="0" compatLnSpc="1">
            <a:prstTxWarp prst="textNoShape">
              <a:avLst/>
            </a:prstTxWarp>
          </a:bodyPr>
          <a:lstStyle>
            <a:lvl1pPr algn="r" defTabSz="974725">
              <a:defRPr sz="1100" i="1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6350" y="9750425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b" anchorCtr="0" compatLnSpc="1">
            <a:prstTxWarp prst="textNoShape">
              <a:avLst/>
            </a:prstTxWarp>
          </a:bodyPr>
          <a:lstStyle>
            <a:lvl1pPr defTabSz="974725">
              <a:defRPr sz="1100" i="1"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50425"/>
            <a:ext cx="30940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b" anchorCtr="0" compatLnSpc="1">
            <a:prstTxWarp prst="textNoShape">
              <a:avLst/>
            </a:prstTxWarp>
          </a:bodyPr>
          <a:lstStyle>
            <a:lvl1pPr algn="r" defTabSz="974725">
              <a:defRPr sz="1100" i="1"/>
            </a:lvl1pPr>
          </a:lstStyle>
          <a:p>
            <a:fld id="{77CE5D57-2F3F-4308-BAD2-D12BFA85AF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934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3094038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t" anchorCtr="0" compatLnSpc="1">
            <a:prstTxWarp prst="textNoShape">
              <a:avLst/>
            </a:prstTxWarp>
          </a:bodyPr>
          <a:lstStyle>
            <a:lvl1pPr defTabSz="812800" eaLnBrk="1" hangingPunct="1">
              <a:lnSpc>
                <a:spcPct val="100000"/>
              </a:lnSpc>
              <a:defRPr sz="1100" i="1"/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-20638"/>
            <a:ext cx="3094037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t" anchorCtr="0" compatLnSpc="1">
            <a:prstTxWarp prst="textNoShape">
              <a:avLst/>
            </a:prstTxWarp>
          </a:bodyPr>
          <a:lstStyle>
            <a:lvl1pPr algn="r" defTabSz="812800" eaLnBrk="1" hangingPunct="1">
              <a:lnSpc>
                <a:spcPct val="100000"/>
              </a:lnSpc>
              <a:defRPr sz="1100" i="1"/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50" y="9750425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b" anchorCtr="0" compatLnSpc="1">
            <a:prstTxWarp prst="textNoShape">
              <a:avLst/>
            </a:prstTxWarp>
          </a:bodyPr>
          <a:lstStyle>
            <a:lvl1pPr defTabSz="812800" eaLnBrk="1" hangingPunct="1">
              <a:lnSpc>
                <a:spcPct val="100000"/>
              </a:lnSpc>
              <a:defRPr sz="1100" i="1"/>
            </a:lvl1pPr>
          </a:lstStyle>
          <a:p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50425"/>
            <a:ext cx="30940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17" tIns="0" rIns="20317" bIns="0" numCol="1" anchor="b" anchorCtr="0" compatLnSpc="1">
            <a:prstTxWarp prst="textNoShape">
              <a:avLst/>
            </a:prstTxWarp>
          </a:bodyPr>
          <a:lstStyle>
            <a:lvl1pPr algn="r" defTabSz="812800" eaLnBrk="1" hangingPunct="1">
              <a:lnSpc>
                <a:spcPct val="100000"/>
              </a:lnSpc>
              <a:defRPr sz="1100" i="1"/>
            </a:lvl1pPr>
          </a:lstStyle>
          <a:p>
            <a:fld id="{24CFEC25-2044-4BF8-95E0-2C9126C9A45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681038"/>
            <a:ext cx="503555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598125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C90CA-5B3D-46EB-B184-8A37B80AE18B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Output enable</a:t>
            </a:r>
            <a:r>
              <a:rPr lang="ko-KR" altLang="en-US" dirty="0"/>
              <a:t> 이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Z</a:t>
            </a:r>
            <a:r>
              <a:rPr lang="ko-KR" altLang="en-US" dirty="0"/>
              <a:t>값을 가진다</a:t>
            </a:r>
            <a:r>
              <a:rPr lang="en-US" altLang="ko-KR" dirty="0"/>
              <a:t>. Z</a:t>
            </a:r>
            <a:r>
              <a:rPr lang="ko-KR" altLang="en-US" dirty="0"/>
              <a:t>는 끊어져 있는 상태를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1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77DC2-18A6-4DE1-935A-632FC48DA0E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128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9F8DA-1E0D-44B5-8156-0EE74CED879D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C29372BA-4048-47E4-B70A-676A7B93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오른쪽 아래의 그림이 </a:t>
            </a:r>
            <a:r>
              <a:rPr lang="en-US" altLang="ko-KR" dirty="0"/>
              <a:t>Tri-state Gate</a:t>
            </a:r>
            <a:r>
              <a:rPr lang="ko-KR" altLang="en-US" dirty="0"/>
              <a:t>를 의미한다</a:t>
            </a:r>
            <a:r>
              <a:rPr lang="en-US" altLang="ko-KR" dirty="0"/>
              <a:t>. [OE</a:t>
            </a:r>
            <a:r>
              <a:rPr lang="ko-KR" altLang="en-US" dirty="0"/>
              <a:t>와 결과값이 둘다 </a:t>
            </a:r>
            <a:r>
              <a:rPr lang="en-US" altLang="ko-KR" dirty="0" err="1"/>
              <a:t>inv</a:t>
            </a:r>
            <a:r>
              <a:rPr lang="ko-KR" altLang="en-US" dirty="0"/>
              <a:t>되어서 들어가는 </a:t>
            </a:r>
            <a:r>
              <a:rPr lang="en-US" altLang="ko-KR" dirty="0"/>
              <a:t>tri-state Gate]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3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49CB4-5925-4416-84EE-86D34AD7470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378FA26-C859-461B-8B55-AAA6F104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S1, S0 input</a:t>
            </a:r>
            <a:r>
              <a:rPr lang="ko-KR" altLang="en-US" dirty="0"/>
              <a:t>을 주면</a:t>
            </a:r>
            <a:r>
              <a:rPr lang="en-US" altLang="ko-KR" dirty="0"/>
              <a:t>, !Y3210</a:t>
            </a:r>
            <a:r>
              <a:rPr lang="ko-KR" altLang="en-US" dirty="0"/>
              <a:t>중에서 하나가 선택되어서 </a:t>
            </a:r>
            <a:r>
              <a:rPr lang="en-US" altLang="ko-KR" dirty="0"/>
              <a:t>1</a:t>
            </a:r>
            <a:r>
              <a:rPr lang="ko-KR" altLang="en-US" dirty="0"/>
              <a:t>을 내보낸다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5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2CD37-D53E-4F42-9348-8DB57BF0762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507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CD834-756C-426D-9FBD-C03BB051840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87388"/>
            <a:ext cx="5016500" cy="37623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0739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2562-43BF-4533-A03E-E0F8BFCA53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42497-5014-477B-8E12-03D907838A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19800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A16C8-16C6-4B41-8F11-D56A529179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B38AC-2C95-4A2D-8397-B9E4682C0CF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82984-6F39-4692-B31E-E9BC90F8B5C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FE12E-87D2-4411-9DC8-35C0F9A881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1E1A3-DDBF-464B-B28E-971DDF4FA1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DDAAB-CAE9-44AA-9D31-24F73C022B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0FC5-9479-434F-8185-B075AC3E6A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FC7-79CD-47AE-A5B7-AE7796D3DE7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567BB-C538-4646-9B1E-9137D724C5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1" hangingPunct="1">
              <a:lnSpc>
                <a:spcPct val="100000"/>
              </a:lnSpc>
              <a:defRPr sz="1400"/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eaLnBrk="1" hangingPunct="1">
              <a:lnSpc>
                <a:spcPct val="100000"/>
              </a:lnSpc>
              <a:defRPr sz="1400"/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1" hangingPunct="1">
              <a:lnSpc>
                <a:spcPct val="100000"/>
              </a:lnSpc>
              <a:defRPr sz="1400"/>
            </a:lvl1pPr>
          </a:lstStyle>
          <a:p>
            <a:fld id="{7AF0129E-94EC-4252-AD4B-55EC34A0C60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74700" y="177800"/>
            <a:ext cx="596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461125"/>
            <a:ext cx="917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 b="1">
                <a:ea typeface="굴림" pitchFamily="50" charset="-127"/>
              </a:rPr>
              <a:t>서울대학교 컴퓨터공학부</a:t>
            </a:r>
          </a:p>
          <a:p>
            <a:pPr>
              <a:lnSpc>
                <a:spcPct val="100000"/>
              </a:lnSpc>
            </a:pPr>
            <a:r>
              <a:rPr lang="ko-KR" altLang="en-US" sz="1000" b="1">
                <a:ea typeface="굴림" pitchFamily="50" charset="-127"/>
              </a:rPr>
              <a:t> </a:t>
            </a:r>
            <a:r>
              <a:rPr lang="en-US" altLang="ko-KR" sz="1000" b="1">
                <a:ea typeface="굴림" pitchFamily="50" charset="-127"/>
              </a:rPr>
              <a:t>Logic Design                                                                                                                                                                                               Chap4-NonGateLogic.</a:t>
            </a:r>
            <a:fld id="{6045BF8F-58BF-42A7-B1D5-056E660F7B62}" type="slidenum">
              <a:rPr lang="en-US" altLang="ko-KR" sz="1000" b="1">
                <a:ea typeface="굴림" pitchFamily="50" charset="-127"/>
              </a:rPr>
              <a:pPr>
                <a:lnSpc>
                  <a:spcPct val="100000"/>
                </a:lnSpc>
              </a:pPr>
              <a:t>‹#›</a:t>
            </a:fld>
            <a:endParaRPr lang="en-US" altLang="ko-KR" sz="1000" b="1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bg2"/>
          </a:solidFill>
          <a:latin typeface="Arial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0500" y="4565650"/>
            <a:ext cx="6007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385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Open-Collector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079500" y="838200"/>
            <a:ext cx="76930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Logic States: "0", "1"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Don't Care/Don't Know State: "X" (must be some value in real circuit!)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Third State: "Z"  high impedance  infinite resistance, no connection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054100" y="2019300"/>
            <a:ext cx="5664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Tri-state gates:</a:t>
            </a:r>
            <a:r>
              <a:rPr lang="en-US" altLang="ko-KR" b="1"/>
              <a:t> output values are "0", "1", and "Z"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                    additional input: output enable (OE)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771775" y="2636838"/>
            <a:ext cx="6032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When OE is high, this gate is a non-inverting "buffer"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When OE is low, it is as though the gate was 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</a:t>
            </a:r>
            <a:r>
              <a:rPr lang="en-US" altLang="ko-KR" b="1" i="1"/>
              <a:t>disconnected</a:t>
            </a:r>
            <a:r>
              <a:rPr lang="en-US" altLang="ko-KR" b="1"/>
              <a:t> from the output!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This allows more than one gate to be connected to the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same output wire, as long as only one has its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output enabled </a:t>
            </a:r>
            <a:r>
              <a:rPr lang="en-US" altLang="ko-KR" b="1" i="1"/>
              <a:t>at the same time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0813" y="5308600"/>
            <a:ext cx="2505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ko-KR" b="1"/>
              <a:t>Non-inverting buffer's</a:t>
            </a:r>
          </a:p>
          <a:p>
            <a:pPr algn="ctr">
              <a:lnSpc>
                <a:spcPct val="85000"/>
              </a:lnSpc>
            </a:pPr>
            <a:r>
              <a:rPr lang="en-US" altLang="ko-KR" b="1"/>
              <a:t>timing waveform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771900" y="6276975"/>
            <a:ext cx="4841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"Z"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596188" y="6308725"/>
            <a:ext cx="48418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"Z"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800100" y="520700"/>
            <a:ext cx="1790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The Third State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095375" y="2743200"/>
            <a:ext cx="347663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en-US" altLang="ko-KR" sz="2400" b="1"/>
              <a:t>A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X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0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512888" y="2730500"/>
            <a:ext cx="566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en-US" altLang="ko-KR" sz="2400" b="1"/>
              <a:t>OE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0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1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1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160588" y="2743200"/>
            <a:ext cx="312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en-US" altLang="ko-KR" sz="2400" b="1"/>
              <a:t>F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Z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0</a:t>
            </a:r>
          </a:p>
          <a:p>
            <a:pPr algn="ctr">
              <a:lnSpc>
                <a:spcPct val="87000"/>
              </a:lnSpc>
            </a:pPr>
            <a:r>
              <a:rPr lang="en-US" altLang="ko-KR" sz="2400" b="1"/>
              <a:t>1</a:t>
            </a: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1028700" y="3035300"/>
            <a:ext cx="151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2120900" y="2730500"/>
            <a:ext cx="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uiExpand="1" build="allAtOnce"/>
      <p:bldP spid="96261" grpId="0"/>
      <p:bldP spid="96262" grpId="0" uiExpand="1" build="allAtOnce"/>
      <p:bldP spid="96263" grpId="0"/>
      <p:bldP spid="96264" grpId="0"/>
      <p:bldP spid="96265" grpId="0"/>
      <p:bldP spid="96268" grpId="0"/>
      <p:bldP spid="96269" grpId="0"/>
      <p:bldP spid="96270" grpId="0"/>
      <p:bldP spid="96271" grpId="0" animBg="1"/>
      <p:bldP spid="962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004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 Collector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914400" y="609600"/>
            <a:ext cx="68214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Using tri-state gates to implement an economical multiplexer: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254500" y="2133600"/>
            <a:ext cx="38481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When SelectInput is asserted high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Input1 is connected to F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When SelectInput is driven low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Input0 is connected to F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This is essentially a 2:1 Mux</a:t>
            </a:r>
          </a:p>
        </p:txBody>
      </p:sp>
      <p:pic>
        <p:nvPicPr>
          <p:cNvPr id="9830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400" y="1212850"/>
            <a:ext cx="38481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004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 Collector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990600" y="508000"/>
            <a:ext cx="3378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Alternative Tri-state Fragment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864100" y="1117600"/>
            <a:ext cx="336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ko-KR" b="1"/>
              <a:t>Active low tri-state enables</a:t>
            </a:r>
          </a:p>
          <a:p>
            <a:pPr algn="ctr">
              <a:lnSpc>
                <a:spcPct val="85000"/>
              </a:lnSpc>
            </a:pPr>
            <a:r>
              <a:rPr lang="en-US" altLang="ko-KR" b="1"/>
              <a:t>plus inverting tri-state buffers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263900" y="5854700"/>
            <a:ext cx="3263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ko-KR" b="1"/>
              <a:t>Switch Level Implementation</a:t>
            </a:r>
          </a:p>
          <a:p>
            <a:pPr algn="ctr">
              <a:lnSpc>
                <a:spcPct val="85000"/>
              </a:lnSpc>
            </a:pPr>
            <a:r>
              <a:rPr lang="en-US" altLang="ko-KR" b="1"/>
              <a:t>of tri-state gate</a:t>
            </a:r>
          </a:p>
        </p:txBody>
      </p:sp>
      <p:pic>
        <p:nvPicPr>
          <p:cNvPr id="10035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500" y="952500"/>
            <a:ext cx="38227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7450" y="2876550"/>
            <a:ext cx="3873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258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 Collector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028700" y="508000"/>
            <a:ext cx="2871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4:1 Multiplexer, Revisited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628900" y="4889500"/>
            <a:ext cx="30305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Decoder + 4 tri-state Gates</a:t>
            </a:r>
          </a:p>
        </p:txBody>
      </p:sp>
      <p:pic>
        <p:nvPicPr>
          <p:cNvPr id="10240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1397000"/>
            <a:ext cx="4838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" y="2706688"/>
            <a:ext cx="19383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258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 Collector</a:t>
            </a:r>
          </a:p>
        </p:txBody>
      </p:sp>
      <p:pic>
        <p:nvPicPr>
          <p:cNvPr id="104459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08500"/>
            <a:ext cx="1692275" cy="1785938"/>
          </a:xfrm>
          <a:noFill/>
          <a:ln w="12700">
            <a:miter lim="800000"/>
            <a:headEnd type="none" w="sm" len="sm"/>
            <a:tailEnd type="none" w="sm" len="sm"/>
          </a:ln>
        </p:spPr>
      </p:pic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889000" y="584200"/>
            <a:ext cx="1765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Open Collector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31900" y="914400"/>
            <a:ext cx="71120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another way to connect multiple gates to the same output wire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gate only has the ability to pull its output low; it cannot actively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drive the wire high</a:t>
            </a:r>
          </a:p>
          <a:p>
            <a:pPr>
              <a:lnSpc>
                <a:spcPct val="85000"/>
              </a:lnSpc>
            </a:pPr>
            <a:endParaRPr lang="en-US" altLang="ko-KR" b="1"/>
          </a:p>
          <a:p>
            <a:pPr>
              <a:lnSpc>
                <a:spcPct val="85000"/>
              </a:lnSpc>
            </a:pPr>
            <a:r>
              <a:rPr lang="en-US" altLang="ko-KR" b="1"/>
              <a:t>this is done by pulling the wire up to a logic 1 voltage through a 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resistor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244850" y="3117850"/>
            <a:ext cx="1397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Wired AND: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651250" y="3397250"/>
            <a:ext cx="52451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If A and B are "1", output is actively pulled low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if C and D are "1", output is actively pulled low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if one gate is low, the other high, then low wins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if both gates are "1", the output floats, pulled 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      high by resistor</a:t>
            </a:r>
          </a:p>
          <a:p>
            <a:pPr>
              <a:lnSpc>
                <a:spcPct val="85000"/>
              </a:lnSpc>
            </a:pPr>
            <a:r>
              <a:rPr lang="en-US" altLang="ko-KR" b="1"/>
              <a:t>Hence, </a:t>
            </a:r>
            <a:r>
              <a:rPr lang="en-US" altLang="ko-KR" b="1">
                <a:solidFill>
                  <a:schemeClr val="bg2"/>
                </a:solidFill>
              </a:rPr>
              <a:t>the two NAND functions are AND'd</a:t>
            </a:r>
          </a:p>
          <a:p>
            <a:pPr>
              <a:lnSpc>
                <a:spcPct val="85000"/>
              </a:lnSpc>
            </a:pPr>
            <a:r>
              <a:rPr lang="en-US" altLang="ko-KR" b="1">
                <a:solidFill>
                  <a:schemeClr val="bg2"/>
                </a:solidFill>
              </a:rPr>
              <a:t>      together!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2647950" y="2787650"/>
            <a:ext cx="1854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OC NAND gates</a:t>
            </a:r>
          </a:p>
        </p:txBody>
      </p:sp>
      <p:pic>
        <p:nvPicPr>
          <p:cNvPr id="104463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813" y="5084763"/>
            <a:ext cx="7272337" cy="1512887"/>
          </a:xfrm>
          <a:noFill/>
          <a:ln w="12700">
            <a:miter lim="800000"/>
            <a:headEnd type="none" w="sm" len="sm"/>
            <a:tailEnd type="none" w="sm" len="sm"/>
          </a:ln>
        </p:spPr>
      </p:pic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2195513" y="6308725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4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4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6" grpId="0"/>
      <p:bldP spid="104458" grpId="0"/>
      <p:bldP spid="1044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177800"/>
            <a:ext cx="3225800" cy="284163"/>
          </a:xfrm>
          <a:noFill/>
          <a:ln/>
        </p:spPr>
        <p:txBody>
          <a:bodyPr/>
          <a:lstStyle/>
          <a:p>
            <a:r>
              <a:rPr lang="en-US" altLang="ko-KR"/>
              <a:t>Tri-State and Open Collector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041400" y="508000"/>
            <a:ext cx="1727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 i="1"/>
              <a:t>4:1 Multiplexer</a:t>
            </a:r>
          </a:p>
        </p:txBody>
      </p:sp>
      <p:pic>
        <p:nvPicPr>
          <p:cNvPr id="10650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1358900"/>
            <a:ext cx="56515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070100" y="5130800"/>
            <a:ext cx="38306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b="1"/>
              <a:t>Decoder + 4 Open Collector Gates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FF00"/>
    </a:dk2>
    <a:lt2>
      <a:srgbClr val="FF0000"/>
    </a:lt2>
    <a:accent1>
      <a:srgbClr val="0000FF"/>
    </a:accent1>
    <a:accent2>
      <a:srgbClr val="00FFFF"/>
    </a:accent2>
    <a:accent3>
      <a:srgbClr val="FFFFFF"/>
    </a:accent3>
    <a:accent4>
      <a:srgbClr val="000000"/>
    </a:accent4>
    <a:accent5>
      <a:srgbClr val="AAAAFF"/>
    </a:accent5>
    <a:accent6>
      <a:srgbClr val="00E7E7"/>
    </a:accent6>
    <a:hlink>
      <a:srgbClr val="FF00FF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FF00"/>
    </a:dk2>
    <a:lt2>
      <a:srgbClr val="FF0000"/>
    </a:lt2>
    <a:accent1>
      <a:srgbClr val="0000FF"/>
    </a:accent1>
    <a:accent2>
      <a:srgbClr val="00FFFF"/>
    </a:accent2>
    <a:accent3>
      <a:srgbClr val="FFFFFF"/>
    </a:accent3>
    <a:accent4>
      <a:srgbClr val="000000"/>
    </a:accent4>
    <a:accent5>
      <a:srgbClr val="AAAAFF"/>
    </a:accent5>
    <a:accent6>
      <a:srgbClr val="00E7E7"/>
    </a:accent6>
    <a:hlink>
      <a:srgbClr val="FF00FF"/>
    </a:hlink>
    <a:folHlink>
      <a:srgbClr val="FFFF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FF00"/>
    </a:dk2>
    <a:lt2>
      <a:srgbClr val="FF0000"/>
    </a:lt2>
    <a:accent1>
      <a:srgbClr val="0000FF"/>
    </a:accent1>
    <a:accent2>
      <a:srgbClr val="00FFFF"/>
    </a:accent2>
    <a:accent3>
      <a:srgbClr val="FFFFFF"/>
    </a:accent3>
    <a:accent4>
      <a:srgbClr val="000000"/>
    </a:accent4>
    <a:accent5>
      <a:srgbClr val="AAAAFF"/>
    </a:accent5>
    <a:accent6>
      <a:srgbClr val="00E7E7"/>
    </a:accent6>
    <a:hlink>
      <a:srgbClr val="FF00FF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424</Words>
  <Application>Microsoft Office PowerPoint</Application>
  <PresentationFormat>Letter 용지(8.5x11in)</PresentationFormat>
  <Paragraphs>80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돋움</vt:lpstr>
      <vt:lpstr>Arial</vt:lpstr>
      <vt:lpstr>기본 디자인</vt:lpstr>
      <vt:lpstr>Tri-State and Open-Collector</vt:lpstr>
      <vt:lpstr>Tri-state and Open Collector</vt:lpstr>
      <vt:lpstr>Tri-state and Open Collector</vt:lpstr>
      <vt:lpstr>Tri-State and Open Collector</vt:lpstr>
      <vt:lpstr>Tri-State and Open Collector</vt:lpstr>
      <vt:lpstr>Tri-State and Open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4: Programmable and Steering Logic   Contemporary Logic Design   Randy H. Katz University of California, Berkeley  June 1993</dc:title>
  <dc:creator>aa</dc:creator>
  <cp:lastModifiedBy>김종범</cp:lastModifiedBy>
  <cp:revision>35</cp:revision>
  <dcterms:created xsi:type="dcterms:W3CDTF">1997-08-27T10:20:58Z</dcterms:created>
  <dcterms:modified xsi:type="dcterms:W3CDTF">2017-10-18T07:45:16Z</dcterms:modified>
</cp:coreProperties>
</file>