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54"/>
  </p:notesMasterIdLst>
  <p:handoutMasterIdLst>
    <p:handoutMasterId r:id="rId55"/>
  </p:handoutMasterIdLst>
  <p:sldIdLst>
    <p:sldId id="304" r:id="rId2"/>
    <p:sldId id="256" r:id="rId3"/>
    <p:sldId id="305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71" r:id="rId12"/>
    <p:sldId id="267" r:id="rId13"/>
    <p:sldId id="268" r:id="rId14"/>
    <p:sldId id="269" r:id="rId15"/>
    <p:sldId id="258" r:id="rId16"/>
    <p:sldId id="259" r:id="rId17"/>
    <p:sldId id="260" r:id="rId18"/>
    <p:sldId id="299" r:id="rId19"/>
    <p:sldId id="300" r:id="rId20"/>
    <p:sldId id="301" r:id="rId21"/>
    <p:sldId id="302" r:id="rId22"/>
    <p:sldId id="303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306" r:id="rId31"/>
    <p:sldId id="280" r:id="rId32"/>
    <p:sldId id="307" r:id="rId33"/>
    <p:sldId id="308" r:id="rId34"/>
    <p:sldId id="309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</p:sldIdLst>
  <p:sldSz cx="9271000" cy="6946900"/>
  <p:notesSz cx="6940550" cy="90805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C0C0C0"/>
    <a:srgbClr val="808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7" autoAdjust="0"/>
    <p:restoredTop sz="94622" autoAdjust="0"/>
  </p:normalViewPr>
  <p:slideViewPr>
    <p:cSldViewPr snapToGrid="0">
      <p:cViewPr varScale="1">
        <p:scale>
          <a:sx n="95" d="100"/>
          <a:sy n="95" d="100"/>
        </p:scale>
        <p:origin x="804" y="84"/>
      </p:cViewPr>
      <p:guideLst>
        <p:guide orient="horz" pos="2188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059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13238"/>
            <a:ext cx="5089525" cy="408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557" tIns="44485" rIns="90557" bIns="44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7388"/>
            <a:ext cx="4586288" cy="3436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242949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14825"/>
            <a:ext cx="5086350" cy="4084638"/>
          </a:xfrm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31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61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54616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9545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5609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06792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38763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156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09586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679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41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28932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940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13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459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78187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3592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97842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66337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  <p:extLst>
      <p:ext uri="{BB962C8B-B14F-4D97-AF65-F5344CB8AC3E}">
        <p14:creationId xmlns:p14="http://schemas.microsoft.com/office/powerpoint/2010/main" val="1373511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  <p:extLst>
      <p:ext uri="{BB962C8B-B14F-4D97-AF65-F5344CB8AC3E}">
        <p14:creationId xmlns:p14="http://schemas.microsoft.com/office/powerpoint/2010/main" val="3449948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0990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89331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94946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56406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615" y="8624296"/>
            <a:ext cx="3007362" cy="454648"/>
          </a:xfrm>
          <a:prstGeom prst="rect">
            <a:avLst/>
          </a:prstGeom>
          <a:noFill/>
        </p:spPr>
        <p:txBody>
          <a:bodyPr lIns="90114" tIns="45057" rIns="90114" bIns="45057"/>
          <a:lstStyle>
            <a:lvl1pPr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32177" indent="-281607"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26427" indent="-225285"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576997" indent="-225285"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27568" indent="-225285"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478138" indent="-225285" defTabSz="75095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28709" indent="-225285" defTabSz="75095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379280" indent="-225285" defTabSz="75095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29850" indent="-225285" defTabSz="75095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lnSpc>
                <a:spcPct val="100000"/>
              </a:lnSpc>
            </a:pPr>
            <a:fld id="{E5912DB3-1EEF-48DE-B9C6-5E1BC864D8FA}" type="slidenum">
              <a:rPr lang="en-US" altLang="ko-KR" b="0"/>
              <a:pPr>
                <a:lnSpc>
                  <a:spcPct val="100000"/>
                </a:lnSpc>
              </a:pPr>
              <a:t>32</a:t>
            </a:fld>
            <a:endParaRPr lang="en-US" altLang="ko-KR" b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9363" y="609600"/>
            <a:ext cx="4454525" cy="3338513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5915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615" y="8624296"/>
            <a:ext cx="3007362" cy="454648"/>
          </a:xfrm>
          <a:prstGeom prst="rect">
            <a:avLst/>
          </a:prstGeom>
          <a:noFill/>
        </p:spPr>
        <p:txBody>
          <a:bodyPr lIns="90114" tIns="45057" rIns="90114" bIns="45057"/>
          <a:lstStyle>
            <a:lvl1pPr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32177" indent="-281607"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26427" indent="-225285"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576997" indent="-225285"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27568" indent="-225285"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478138" indent="-225285" defTabSz="75095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28709" indent="-225285" defTabSz="75095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379280" indent="-225285" defTabSz="75095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29850" indent="-225285" defTabSz="75095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lnSpc>
                <a:spcPct val="100000"/>
              </a:lnSpc>
            </a:pPr>
            <a:fld id="{A2E38ED3-F7A6-4370-BD79-83C63B3457F8}" type="slidenum">
              <a:rPr lang="en-US" altLang="ko-KR" b="0"/>
              <a:pPr>
                <a:lnSpc>
                  <a:spcPct val="100000"/>
                </a:lnSpc>
              </a:pPr>
              <a:t>33</a:t>
            </a:fld>
            <a:endParaRPr lang="en-US" altLang="ko-KR" b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9363" y="609600"/>
            <a:ext cx="4454525" cy="3338513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089170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615" y="8624296"/>
            <a:ext cx="3007362" cy="454648"/>
          </a:xfrm>
          <a:prstGeom prst="rect">
            <a:avLst/>
          </a:prstGeom>
          <a:noFill/>
        </p:spPr>
        <p:txBody>
          <a:bodyPr lIns="90114" tIns="45057" rIns="90114" bIns="45057"/>
          <a:lstStyle>
            <a:lvl1pPr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32177" indent="-281607"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26427" indent="-225285"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576997" indent="-225285"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27568" indent="-225285" defTabSz="750951">
              <a:lnSpc>
                <a:spcPct val="90000"/>
              </a:lnSpc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478138" indent="-225285" defTabSz="75095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28709" indent="-225285" defTabSz="75095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379280" indent="-225285" defTabSz="75095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29850" indent="-225285" defTabSz="75095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lnSpc>
                <a:spcPct val="100000"/>
              </a:lnSpc>
            </a:pPr>
            <a:fld id="{D3872267-726F-4E7F-92AB-DF521D9E0390}" type="slidenum">
              <a:rPr lang="en-US" altLang="ko-KR" b="0"/>
              <a:pPr>
                <a:lnSpc>
                  <a:spcPct val="100000"/>
                </a:lnSpc>
              </a:pPr>
              <a:t>34</a:t>
            </a:fld>
            <a:endParaRPr lang="en-US" altLang="ko-KR" b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9363" y="609600"/>
            <a:ext cx="4454525" cy="3338513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05642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  <p:extLst>
      <p:ext uri="{BB962C8B-B14F-4D97-AF65-F5344CB8AC3E}">
        <p14:creationId xmlns:p14="http://schemas.microsoft.com/office/powerpoint/2010/main" val="4035314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01207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  <p:extLst>
      <p:ext uri="{BB962C8B-B14F-4D97-AF65-F5344CB8AC3E}">
        <p14:creationId xmlns:p14="http://schemas.microsoft.com/office/powerpoint/2010/main" val="768650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  <p:extLst>
      <p:ext uri="{BB962C8B-B14F-4D97-AF65-F5344CB8AC3E}">
        <p14:creationId xmlns:p14="http://schemas.microsoft.com/office/powerpoint/2010/main" val="2045430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  <p:extLst>
      <p:ext uri="{BB962C8B-B14F-4D97-AF65-F5344CB8AC3E}">
        <p14:creationId xmlns:p14="http://schemas.microsoft.com/office/powerpoint/2010/main" val="71733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907598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  <p:extLst>
      <p:ext uri="{BB962C8B-B14F-4D97-AF65-F5344CB8AC3E}">
        <p14:creationId xmlns:p14="http://schemas.microsoft.com/office/powerpoint/2010/main" val="1165997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  <p:extLst>
      <p:ext uri="{BB962C8B-B14F-4D97-AF65-F5344CB8AC3E}">
        <p14:creationId xmlns:p14="http://schemas.microsoft.com/office/powerpoint/2010/main" val="2356285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  <p:extLst>
      <p:ext uri="{BB962C8B-B14F-4D97-AF65-F5344CB8AC3E}">
        <p14:creationId xmlns:p14="http://schemas.microsoft.com/office/powerpoint/2010/main" val="8512152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291167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57613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41143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309563"/>
            <a:ext cx="3952875" cy="2963862"/>
          </a:xfrm>
          <a:ln cap="flat"/>
        </p:spPr>
      </p:sp>
    </p:spTree>
    <p:extLst>
      <p:ext uri="{BB962C8B-B14F-4D97-AF65-F5344CB8AC3E}">
        <p14:creationId xmlns:p14="http://schemas.microsoft.com/office/powerpoint/2010/main" val="30995656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508485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79011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37053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091017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854833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206570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4331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1898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9703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7814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686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1543050"/>
            <a:ext cx="7729538" cy="1776413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188" y="4013200"/>
            <a:ext cx="6645275" cy="177641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7063" y="6324600"/>
            <a:ext cx="2936875" cy="4635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0D3F123-3B20-4B46-81EB-3EB4105AEE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C62AF-6629-4FCA-9525-AAB7FDCC3F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1475" y="280988"/>
            <a:ext cx="2085975" cy="59293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3550" y="280988"/>
            <a:ext cx="6105525" cy="59293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75676-A330-4C19-97D6-F519427AEA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55C5-9BCA-476B-B009-AE01B8354F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01423-8B5A-461E-AD92-502E2CBAD7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3FE84-8289-48DB-AAA4-153C3C2D18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19A7B-A076-4466-BB22-1A1A7D8869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3694E-A972-4A68-8EF2-26FFC07D28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F1C53-563C-4586-B9F2-AD1B4CE933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77415-EA32-4626-AF53-5285037547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518C5-087A-42CB-B477-9A926DC53B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80988"/>
            <a:ext cx="83439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8" tIns="46325" rIns="92648" bIns="46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20838"/>
            <a:ext cx="8343900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8" tIns="46325" rIns="92648" bIns="46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324600"/>
            <a:ext cx="21637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8" tIns="46325" rIns="92648" bIns="46325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9863" y="6329363"/>
            <a:ext cx="38623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8" tIns="46325" rIns="92648" bIns="46325" numCol="1" anchor="b" anchorCtr="0" compatLnSpc="1">
            <a:prstTxWarp prst="textNoShape">
              <a:avLst/>
            </a:prstTxWarp>
          </a:bodyPr>
          <a:lstStyle>
            <a:lvl1pPr algn="ctr" defTabSz="927100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324600"/>
            <a:ext cx="21637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8" tIns="46325" rIns="92648" bIns="46325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+mj-lt"/>
              </a:defRPr>
            </a:lvl1pPr>
          </a:lstStyle>
          <a:p>
            <a:fld id="{71C17FCF-E018-4C85-B996-B2DD47EF58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defTabSz="927100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7663" indent="-347663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330200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36638" indent="-355600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57313" indent="-319088" algn="l" defTabSz="927100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7033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605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177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749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32188" indent="-344488" algn="l" defTabSz="927100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3C1E24E-D9A0-48AF-842C-345E11A0EC9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>
                <a:ea typeface="굴림" pitchFamily="50" charset="-127"/>
              </a:rPr>
              <a:t>Chapter 5: </a:t>
            </a:r>
            <a:br>
              <a:rPr lang="en-US" altLang="ko-KR" sz="3800">
                <a:ea typeface="굴림" pitchFamily="50" charset="-127"/>
              </a:rPr>
            </a:br>
            <a:r>
              <a:rPr lang="en-US" altLang="ko-KR" sz="3800">
                <a:ea typeface="굴림" pitchFamily="50" charset="-127"/>
              </a:rPr>
              <a:t>Case Studies in </a:t>
            </a:r>
            <a:br>
              <a:rPr lang="en-US" altLang="ko-KR" sz="3800">
                <a:ea typeface="굴림" pitchFamily="50" charset="-127"/>
              </a:rPr>
            </a:br>
            <a:r>
              <a:rPr lang="en-US" altLang="ko-KR" sz="3800">
                <a:ea typeface="굴림" pitchFamily="50" charset="-127"/>
              </a:rPr>
              <a:t>Combinational Logic Design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B056-AAD8-4F9F-A494-308BD94C8DA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838200" y="3543300"/>
            <a:ext cx="4602163" cy="268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  <a:tab pos="27432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C0	C1	C2	Function	Comments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1	always 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A + B	logical OR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(A • B)'	logical NAND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	A xor B	logical xor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A xnor B	logical xnor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1	A • B	logical AND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(A + B)'	logical NOR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1	0	always 0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800100" y="3848100"/>
            <a:ext cx="4584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2117725" y="3594100"/>
            <a:ext cx="0" cy="255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3479800" y="3581400"/>
            <a:ext cx="0" cy="2590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5715000" y="4267200"/>
            <a:ext cx="30607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3 control inputs: C0, C1, C2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2 data inputs: A, B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 output: F</a:t>
            </a:r>
          </a:p>
        </p:txBody>
      </p:sp>
      <p:sp>
        <p:nvSpPr>
          <p:cNvPr id="3278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Logical function unit</a:t>
            </a:r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Multi-purpose function block</a:t>
            </a:r>
          </a:p>
          <a:p>
            <a:pPr lvl="1"/>
            <a:r>
              <a:rPr lang="en-US" altLang="ko-KR">
                <a:ea typeface="굴림" pitchFamily="50" charset="-127"/>
              </a:rPr>
              <a:t>3 control inputs to specify operation to perform on operands</a:t>
            </a:r>
          </a:p>
          <a:p>
            <a:pPr lvl="1"/>
            <a:r>
              <a:rPr lang="en-US" altLang="ko-KR">
                <a:ea typeface="굴림" pitchFamily="50" charset="-127"/>
              </a:rPr>
              <a:t>2 data inputs for operands</a:t>
            </a:r>
          </a:p>
          <a:p>
            <a:pPr lvl="1"/>
            <a:r>
              <a:rPr lang="en-US" altLang="ko-KR">
                <a:ea typeface="굴림" pitchFamily="50" charset="-127"/>
              </a:rPr>
              <a:t>1 output of the same bit-width as operands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66DF-FC75-468D-9979-FF2819FA3E8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3886200" y="1863725"/>
            <a:ext cx="46863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choose implementation technology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5-variable K-map to discrete gates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multiplexor implementation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5575300" y="3260725"/>
            <a:ext cx="406400" cy="2079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0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</a:p>
        </p:txBody>
      </p:sp>
      <p:grpSp>
        <p:nvGrpSpPr>
          <p:cNvPr id="34965" name="Group 149"/>
          <p:cNvGrpSpPr>
            <a:grpSpLocks/>
          </p:cNvGrpSpPr>
          <p:nvPr/>
        </p:nvGrpSpPr>
        <p:grpSpPr bwMode="auto">
          <a:xfrm>
            <a:off x="4044950" y="4714875"/>
            <a:ext cx="1803400" cy="469900"/>
            <a:chOff x="2548" y="2970"/>
            <a:chExt cx="1136" cy="296"/>
          </a:xfrm>
        </p:grpSpPr>
        <p:sp>
          <p:nvSpPr>
            <p:cNvPr id="34852" name="Rectangle 36"/>
            <p:cNvSpPr>
              <a:spLocks noChangeArrowheads="1"/>
            </p:cNvSpPr>
            <p:nvPr/>
          </p:nvSpPr>
          <p:spPr bwMode="auto">
            <a:xfrm>
              <a:off x="2548" y="2970"/>
              <a:ext cx="116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grpSp>
          <p:nvGrpSpPr>
            <p:cNvPr id="34960" name="Group 144"/>
            <p:cNvGrpSpPr>
              <a:grpSpLocks/>
            </p:cNvGrpSpPr>
            <p:nvPr/>
          </p:nvGrpSpPr>
          <p:grpSpPr bwMode="auto">
            <a:xfrm>
              <a:off x="2732" y="3035"/>
              <a:ext cx="952" cy="175"/>
              <a:chOff x="2732" y="3035"/>
              <a:chExt cx="952" cy="175"/>
            </a:xfrm>
          </p:grpSpPr>
          <p:grpSp>
            <p:nvGrpSpPr>
              <p:cNvPr id="34955" name="Group 139"/>
              <p:cNvGrpSpPr>
                <a:grpSpLocks/>
              </p:cNvGrpSpPr>
              <p:nvPr/>
            </p:nvGrpSpPr>
            <p:grpSpPr bwMode="auto">
              <a:xfrm>
                <a:off x="2804" y="3035"/>
                <a:ext cx="312" cy="175"/>
                <a:chOff x="2804" y="2395"/>
                <a:chExt cx="312" cy="175"/>
              </a:xfrm>
            </p:grpSpPr>
            <p:sp>
              <p:nvSpPr>
                <p:cNvPr id="34861" name="Arc 45"/>
                <p:cNvSpPr>
                  <a:spLocks/>
                </p:cNvSpPr>
                <p:nvPr/>
              </p:nvSpPr>
              <p:spPr bwMode="auto">
                <a:xfrm>
                  <a:off x="2812" y="2478"/>
                  <a:ext cx="268" cy="88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2" name="Arc 46"/>
                <p:cNvSpPr>
                  <a:spLocks/>
                </p:cNvSpPr>
                <p:nvPr/>
              </p:nvSpPr>
              <p:spPr bwMode="auto">
                <a:xfrm>
                  <a:off x="2812" y="2478"/>
                  <a:ext cx="272" cy="92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3" name="Arc 47"/>
                <p:cNvSpPr>
                  <a:spLocks/>
                </p:cNvSpPr>
                <p:nvPr/>
              </p:nvSpPr>
              <p:spPr bwMode="auto">
                <a:xfrm>
                  <a:off x="2812" y="2399"/>
                  <a:ext cx="268" cy="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4" name="Arc 48"/>
                <p:cNvSpPr>
                  <a:spLocks/>
                </p:cNvSpPr>
                <p:nvPr/>
              </p:nvSpPr>
              <p:spPr bwMode="auto">
                <a:xfrm>
                  <a:off x="2812" y="2395"/>
                  <a:ext cx="272" cy="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5" name="Arc 49"/>
                <p:cNvSpPr>
                  <a:spLocks/>
                </p:cNvSpPr>
                <p:nvPr/>
              </p:nvSpPr>
              <p:spPr bwMode="auto">
                <a:xfrm>
                  <a:off x="2808" y="2399"/>
                  <a:ext cx="24" cy="8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6" name="Arc 50"/>
                <p:cNvSpPr>
                  <a:spLocks/>
                </p:cNvSpPr>
                <p:nvPr/>
              </p:nvSpPr>
              <p:spPr bwMode="auto">
                <a:xfrm>
                  <a:off x="2808" y="2395"/>
                  <a:ext cx="28" cy="8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7" name="Arc 51"/>
                <p:cNvSpPr>
                  <a:spLocks/>
                </p:cNvSpPr>
                <p:nvPr/>
              </p:nvSpPr>
              <p:spPr bwMode="auto">
                <a:xfrm>
                  <a:off x="2816" y="2478"/>
                  <a:ext cx="16" cy="80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8" name="Arc 52"/>
                <p:cNvSpPr>
                  <a:spLocks/>
                </p:cNvSpPr>
                <p:nvPr/>
              </p:nvSpPr>
              <p:spPr bwMode="auto">
                <a:xfrm>
                  <a:off x="2816" y="2478"/>
                  <a:ext cx="20" cy="84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9" name="Line 53"/>
                <p:cNvSpPr>
                  <a:spLocks noChangeShapeType="1"/>
                </p:cNvSpPr>
                <p:nvPr/>
              </p:nvSpPr>
              <p:spPr bwMode="auto">
                <a:xfrm>
                  <a:off x="2804" y="2438"/>
                  <a:ext cx="2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0" name="Line 54"/>
                <p:cNvSpPr>
                  <a:spLocks noChangeShapeType="1"/>
                </p:cNvSpPr>
                <p:nvPr/>
              </p:nvSpPr>
              <p:spPr bwMode="auto">
                <a:xfrm>
                  <a:off x="2804" y="2518"/>
                  <a:ext cx="2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1" name="Oval 55"/>
                <p:cNvSpPr>
                  <a:spLocks noChangeArrowheads="1"/>
                </p:cNvSpPr>
                <p:nvPr/>
              </p:nvSpPr>
              <p:spPr bwMode="auto">
                <a:xfrm>
                  <a:off x="3088" y="2470"/>
                  <a:ext cx="24" cy="24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2" name="Oval 56"/>
                <p:cNvSpPr>
                  <a:spLocks noChangeArrowheads="1"/>
                </p:cNvSpPr>
                <p:nvPr/>
              </p:nvSpPr>
              <p:spPr bwMode="auto">
                <a:xfrm>
                  <a:off x="3084" y="2466"/>
                  <a:ext cx="32" cy="32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4896" name="Line 80"/>
              <p:cNvSpPr>
                <a:spLocks noChangeShapeType="1"/>
              </p:cNvSpPr>
              <p:nvPr/>
            </p:nvSpPr>
            <p:spPr bwMode="auto">
              <a:xfrm>
                <a:off x="2732" y="307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7" name="Line 81"/>
              <p:cNvSpPr>
                <a:spLocks noChangeShapeType="1"/>
              </p:cNvSpPr>
              <p:nvPr/>
            </p:nvSpPr>
            <p:spPr bwMode="auto">
              <a:xfrm>
                <a:off x="2732" y="315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9" name="Line 83"/>
              <p:cNvSpPr>
                <a:spLocks noChangeShapeType="1"/>
              </p:cNvSpPr>
              <p:nvPr/>
            </p:nvSpPr>
            <p:spPr bwMode="auto">
              <a:xfrm>
                <a:off x="3124" y="311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02" name="Line 86"/>
              <p:cNvSpPr>
                <a:spLocks noChangeShapeType="1"/>
              </p:cNvSpPr>
              <p:nvPr/>
            </p:nvSpPr>
            <p:spPr bwMode="auto">
              <a:xfrm>
                <a:off x="3160" y="3118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04" name="Line 88"/>
              <p:cNvSpPr>
                <a:spLocks noChangeShapeType="1"/>
              </p:cNvSpPr>
              <p:nvPr/>
            </p:nvSpPr>
            <p:spPr bwMode="auto">
              <a:xfrm>
                <a:off x="3292" y="3118"/>
                <a:ext cx="3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34970" name="Group 154"/>
          <p:cNvGrpSpPr>
            <a:grpSpLocks/>
          </p:cNvGrpSpPr>
          <p:nvPr/>
        </p:nvGrpSpPr>
        <p:grpSpPr bwMode="auto">
          <a:xfrm>
            <a:off x="5200650" y="3559175"/>
            <a:ext cx="647700" cy="1409700"/>
            <a:chOff x="3276" y="2242"/>
            <a:chExt cx="408" cy="888"/>
          </a:xfrm>
        </p:grpSpPr>
        <p:grpSp>
          <p:nvGrpSpPr>
            <p:cNvPr id="34954" name="Group 138"/>
            <p:cNvGrpSpPr>
              <a:grpSpLocks/>
            </p:cNvGrpSpPr>
            <p:nvPr/>
          </p:nvGrpSpPr>
          <p:grpSpPr bwMode="auto">
            <a:xfrm>
              <a:off x="3368" y="2242"/>
              <a:ext cx="156" cy="160"/>
              <a:chOff x="3288" y="2242"/>
              <a:chExt cx="156" cy="160"/>
            </a:xfrm>
          </p:grpSpPr>
          <p:sp>
            <p:nvSpPr>
              <p:cNvPr id="34873" name="Line 57"/>
              <p:cNvSpPr>
                <a:spLocks noChangeShapeType="1"/>
              </p:cNvSpPr>
              <p:nvPr/>
            </p:nvSpPr>
            <p:spPr bwMode="auto">
              <a:xfrm>
                <a:off x="3292" y="2242"/>
                <a:ext cx="112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4" name="Line 58"/>
              <p:cNvSpPr>
                <a:spLocks noChangeShapeType="1"/>
              </p:cNvSpPr>
              <p:nvPr/>
            </p:nvSpPr>
            <p:spPr bwMode="auto">
              <a:xfrm flipV="1">
                <a:off x="3292" y="2314"/>
                <a:ext cx="11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5" name="Line 59"/>
              <p:cNvSpPr>
                <a:spLocks noChangeShapeType="1"/>
              </p:cNvSpPr>
              <p:nvPr/>
            </p:nvSpPr>
            <p:spPr bwMode="auto">
              <a:xfrm>
                <a:off x="3288" y="2242"/>
                <a:ext cx="0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76" name="Oval 60"/>
              <p:cNvSpPr>
                <a:spLocks noChangeArrowheads="1"/>
              </p:cNvSpPr>
              <p:nvPr/>
            </p:nvSpPr>
            <p:spPr bwMode="auto">
              <a:xfrm>
                <a:off x="3412" y="2306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898" name="Line 82"/>
            <p:cNvSpPr>
              <a:spLocks noChangeShapeType="1"/>
            </p:cNvSpPr>
            <p:nvPr/>
          </p:nvSpPr>
          <p:spPr bwMode="auto">
            <a:xfrm>
              <a:off x="3292" y="231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00" name="Rectangle 84"/>
            <p:cNvSpPr>
              <a:spLocks noChangeArrowheads="1"/>
            </p:cNvSpPr>
            <p:nvPr/>
          </p:nvSpPr>
          <p:spPr bwMode="auto">
            <a:xfrm>
              <a:off x="3276" y="3106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03" name="Line 87"/>
            <p:cNvSpPr>
              <a:spLocks noChangeShapeType="1"/>
            </p:cNvSpPr>
            <p:nvPr/>
          </p:nvSpPr>
          <p:spPr bwMode="auto">
            <a:xfrm>
              <a:off x="3288" y="2314"/>
              <a:ext cx="0" cy="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3532" y="2318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966" name="Group 150"/>
          <p:cNvGrpSpPr>
            <a:grpSpLocks/>
          </p:cNvGrpSpPr>
          <p:nvPr/>
        </p:nvGrpSpPr>
        <p:grpSpPr bwMode="auto">
          <a:xfrm>
            <a:off x="4038600" y="4105275"/>
            <a:ext cx="2038350" cy="476250"/>
            <a:chOff x="2544" y="2586"/>
            <a:chExt cx="1284" cy="300"/>
          </a:xfrm>
        </p:grpSpPr>
        <p:sp>
          <p:nvSpPr>
            <p:cNvPr id="34851" name="Rectangle 35"/>
            <p:cNvSpPr>
              <a:spLocks noChangeArrowheads="1"/>
            </p:cNvSpPr>
            <p:nvPr/>
          </p:nvSpPr>
          <p:spPr bwMode="auto">
            <a:xfrm>
              <a:off x="2544" y="2586"/>
              <a:ext cx="128" cy="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grpSp>
          <p:nvGrpSpPr>
            <p:cNvPr id="34964" name="Group 148"/>
            <p:cNvGrpSpPr>
              <a:grpSpLocks/>
            </p:cNvGrpSpPr>
            <p:nvPr/>
          </p:nvGrpSpPr>
          <p:grpSpPr bwMode="auto">
            <a:xfrm>
              <a:off x="2724" y="2635"/>
              <a:ext cx="1104" cy="247"/>
              <a:chOff x="2724" y="2635"/>
              <a:chExt cx="1104" cy="247"/>
            </a:xfrm>
          </p:grpSpPr>
          <p:sp>
            <p:nvSpPr>
              <p:cNvPr id="34842" name="Line 26"/>
              <p:cNvSpPr>
                <a:spLocks noChangeShapeType="1"/>
              </p:cNvSpPr>
              <p:nvPr/>
            </p:nvSpPr>
            <p:spPr bwMode="auto">
              <a:xfrm flipH="1">
                <a:off x="3644" y="2638"/>
                <a:ext cx="1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45" name="Line 29"/>
              <p:cNvSpPr>
                <a:spLocks noChangeShapeType="1"/>
              </p:cNvSpPr>
              <p:nvPr/>
            </p:nvSpPr>
            <p:spPr bwMode="auto">
              <a:xfrm flipH="1">
                <a:off x="3644" y="2798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34957" name="Group 141"/>
              <p:cNvGrpSpPr>
                <a:grpSpLocks/>
              </p:cNvGrpSpPr>
              <p:nvPr/>
            </p:nvGrpSpPr>
            <p:grpSpPr bwMode="auto">
              <a:xfrm>
                <a:off x="2776" y="2635"/>
                <a:ext cx="348" cy="175"/>
                <a:chOff x="2776" y="2715"/>
                <a:chExt cx="348" cy="175"/>
              </a:xfrm>
            </p:grpSpPr>
            <p:sp>
              <p:nvSpPr>
                <p:cNvPr id="34853" name="Arc 37"/>
                <p:cNvSpPr>
                  <a:spLocks/>
                </p:cNvSpPr>
                <p:nvPr/>
              </p:nvSpPr>
              <p:spPr bwMode="auto">
                <a:xfrm>
                  <a:off x="2776" y="2715"/>
                  <a:ext cx="52" cy="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54" name="Arc 38"/>
                <p:cNvSpPr>
                  <a:spLocks/>
                </p:cNvSpPr>
                <p:nvPr/>
              </p:nvSpPr>
              <p:spPr bwMode="auto">
                <a:xfrm>
                  <a:off x="2776" y="2798"/>
                  <a:ext cx="52" cy="92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55" name="Line 39"/>
                <p:cNvSpPr>
                  <a:spLocks noChangeShapeType="1"/>
                </p:cNvSpPr>
                <p:nvPr/>
              </p:nvSpPr>
              <p:spPr bwMode="auto">
                <a:xfrm>
                  <a:off x="2796" y="2758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56" name="Line 40"/>
                <p:cNvSpPr>
                  <a:spLocks noChangeShapeType="1"/>
                </p:cNvSpPr>
                <p:nvPr/>
              </p:nvSpPr>
              <p:spPr bwMode="auto">
                <a:xfrm>
                  <a:off x="2796" y="2838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57" name="Arc 41"/>
                <p:cNvSpPr>
                  <a:spLocks/>
                </p:cNvSpPr>
                <p:nvPr/>
              </p:nvSpPr>
              <p:spPr bwMode="auto">
                <a:xfrm>
                  <a:off x="2824" y="2715"/>
                  <a:ext cx="44" cy="8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58" name="Arc 42"/>
                <p:cNvSpPr>
                  <a:spLocks/>
                </p:cNvSpPr>
                <p:nvPr/>
              </p:nvSpPr>
              <p:spPr bwMode="auto">
                <a:xfrm>
                  <a:off x="2828" y="2715"/>
                  <a:ext cx="296" cy="9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59" name="Arc 43"/>
                <p:cNvSpPr>
                  <a:spLocks/>
                </p:cNvSpPr>
                <p:nvPr/>
              </p:nvSpPr>
              <p:spPr bwMode="auto">
                <a:xfrm>
                  <a:off x="2844" y="2798"/>
                  <a:ext cx="280" cy="92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60" name="Arc 44"/>
                <p:cNvSpPr>
                  <a:spLocks/>
                </p:cNvSpPr>
                <p:nvPr/>
              </p:nvSpPr>
              <p:spPr bwMode="auto">
                <a:xfrm>
                  <a:off x="2824" y="2798"/>
                  <a:ext cx="44" cy="92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4894" name="Line 78"/>
              <p:cNvSpPr>
                <a:spLocks noChangeShapeType="1"/>
              </p:cNvSpPr>
              <p:nvPr/>
            </p:nvSpPr>
            <p:spPr bwMode="auto">
              <a:xfrm>
                <a:off x="2724" y="267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5" name="Line 79"/>
              <p:cNvSpPr>
                <a:spLocks noChangeShapeType="1"/>
              </p:cNvSpPr>
              <p:nvPr/>
            </p:nvSpPr>
            <p:spPr bwMode="auto">
              <a:xfrm>
                <a:off x="2724" y="275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07" name="Line 91"/>
              <p:cNvSpPr>
                <a:spLocks noChangeShapeType="1"/>
              </p:cNvSpPr>
              <p:nvPr/>
            </p:nvSpPr>
            <p:spPr bwMode="auto">
              <a:xfrm>
                <a:off x="3132" y="271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08" name="Rectangle 92"/>
              <p:cNvSpPr>
                <a:spLocks noChangeArrowheads="1"/>
              </p:cNvSpPr>
              <p:nvPr/>
            </p:nvSpPr>
            <p:spPr bwMode="auto">
              <a:xfrm>
                <a:off x="3196" y="2706"/>
                <a:ext cx="24" cy="24"/>
              </a:xfrm>
              <a:prstGeom prst="rect">
                <a:avLst/>
              </a:prstGeom>
              <a:solidFill>
                <a:srgbClr val="00000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09" name="Line 93"/>
              <p:cNvSpPr>
                <a:spLocks noChangeShapeType="1"/>
              </p:cNvSpPr>
              <p:nvPr/>
            </p:nvSpPr>
            <p:spPr bwMode="auto">
              <a:xfrm>
                <a:off x="3372" y="279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10" name="Line 94"/>
              <p:cNvSpPr>
                <a:spLocks noChangeShapeType="1"/>
              </p:cNvSpPr>
              <p:nvPr/>
            </p:nvSpPr>
            <p:spPr bwMode="auto">
              <a:xfrm>
                <a:off x="3204" y="2638"/>
                <a:ext cx="4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11" name="Line 95"/>
              <p:cNvSpPr>
                <a:spLocks noChangeShapeType="1"/>
              </p:cNvSpPr>
              <p:nvPr/>
            </p:nvSpPr>
            <p:spPr bwMode="auto">
              <a:xfrm>
                <a:off x="3208" y="2642"/>
                <a:ext cx="0" cy="1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12" name="Line 96"/>
              <p:cNvSpPr>
                <a:spLocks noChangeShapeType="1"/>
              </p:cNvSpPr>
              <p:nvPr/>
            </p:nvSpPr>
            <p:spPr bwMode="auto">
              <a:xfrm>
                <a:off x="3204" y="2798"/>
                <a:ext cx="16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34959" name="Group 143"/>
              <p:cNvGrpSpPr>
                <a:grpSpLocks/>
              </p:cNvGrpSpPr>
              <p:nvPr/>
            </p:nvGrpSpPr>
            <p:grpSpPr bwMode="auto">
              <a:xfrm>
                <a:off x="3448" y="2722"/>
                <a:ext cx="236" cy="160"/>
                <a:chOff x="3448" y="2722"/>
                <a:chExt cx="236" cy="160"/>
              </a:xfrm>
            </p:grpSpPr>
            <p:sp>
              <p:nvSpPr>
                <p:cNvPr id="34877" name="Line 61"/>
                <p:cNvSpPr>
                  <a:spLocks noChangeShapeType="1"/>
                </p:cNvSpPr>
                <p:nvPr/>
              </p:nvSpPr>
              <p:spPr bwMode="auto">
                <a:xfrm>
                  <a:off x="3452" y="2722"/>
                  <a:ext cx="112" cy="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3452" y="2794"/>
                  <a:ext cx="112" cy="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79" name="Line 63"/>
                <p:cNvSpPr>
                  <a:spLocks noChangeShapeType="1"/>
                </p:cNvSpPr>
                <p:nvPr/>
              </p:nvSpPr>
              <p:spPr bwMode="auto">
                <a:xfrm>
                  <a:off x="3448" y="2722"/>
                  <a:ext cx="0" cy="15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0" name="Oval 64"/>
                <p:cNvSpPr>
                  <a:spLocks noChangeArrowheads="1"/>
                </p:cNvSpPr>
                <p:nvPr/>
              </p:nvSpPr>
              <p:spPr bwMode="auto">
                <a:xfrm>
                  <a:off x="3572" y="2786"/>
                  <a:ext cx="32" cy="32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913" name="Line 97"/>
                <p:cNvSpPr>
                  <a:spLocks noChangeShapeType="1"/>
                </p:cNvSpPr>
                <p:nvPr/>
              </p:nvSpPr>
              <p:spPr bwMode="auto">
                <a:xfrm>
                  <a:off x="3612" y="2798"/>
                  <a:ext cx="7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34967" name="Group 151"/>
          <p:cNvGrpSpPr>
            <a:grpSpLocks/>
          </p:cNvGrpSpPr>
          <p:nvPr/>
        </p:nvGrpSpPr>
        <p:grpSpPr bwMode="auto">
          <a:xfrm>
            <a:off x="4038600" y="3679825"/>
            <a:ext cx="1809750" cy="457200"/>
            <a:chOff x="2544" y="2318"/>
            <a:chExt cx="1140" cy="288"/>
          </a:xfrm>
        </p:grpSpPr>
        <p:sp>
          <p:nvSpPr>
            <p:cNvPr id="34850" name="Rectangle 34"/>
            <p:cNvSpPr>
              <a:spLocks noChangeArrowheads="1"/>
            </p:cNvSpPr>
            <p:nvPr/>
          </p:nvSpPr>
          <p:spPr bwMode="auto">
            <a:xfrm>
              <a:off x="2544" y="2318"/>
              <a:ext cx="1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grpSp>
          <p:nvGrpSpPr>
            <p:cNvPr id="34962" name="Group 146"/>
            <p:cNvGrpSpPr>
              <a:grpSpLocks/>
            </p:cNvGrpSpPr>
            <p:nvPr/>
          </p:nvGrpSpPr>
          <p:grpSpPr bwMode="auto">
            <a:xfrm>
              <a:off x="2728" y="2382"/>
              <a:ext cx="956" cy="196"/>
              <a:chOff x="2728" y="2382"/>
              <a:chExt cx="956" cy="196"/>
            </a:xfrm>
          </p:grpSpPr>
          <p:grpSp>
            <p:nvGrpSpPr>
              <p:cNvPr id="34956" name="Group 140"/>
              <p:cNvGrpSpPr>
                <a:grpSpLocks/>
              </p:cNvGrpSpPr>
              <p:nvPr/>
            </p:nvGrpSpPr>
            <p:grpSpPr bwMode="auto">
              <a:xfrm>
                <a:off x="2804" y="2382"/>
                <a:ext cx="328" cy="196"/>
                <a:chOff x="2800" y="3022"/>
                <a:chExt cx="328" cy="196"/>
              </a:xfrm>
            </p:grpSpPr>
            <p:sp>
              <p:nvSpPr>
                <p:cNvPr id="34881" name="Line 65"/>
                <p:cNvSpPr>
                  <a:spLocks noChangeShapeType="1"/>
                </p:cNvSpPr>
                <p:nvPr/>
              </p:nvSpPr>
              <p:spPr bwMode="auto">
                <a:xfrm>
                  <a:off x="2804" y="3022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2" name="Line 66"/>
                <p:cNvSpPr>
                  <a:spLocks noChangeShapeType="1"/>
                </p:cNvSpPr>
                <p:nvPr/>
              </p:nvSpPr>
              <p:spPr bwMode="auto">
                <a:xfrm>
                  <a:off x="2804" y="321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3" name="Line 67"/>
                <p:cNvSpPr>
                  <a:spLocks noChangeShapeType="1"/>
                </p:cNvSpPr>
                <p:nvPr/>
              </p:nvSpPr>
              <p:spPr bwMode="auto">
                <a:xfrm>
                  <a:off x="2800" y="3026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4" name="Arc 68"/>
                <p:cNvSpPr>
                  <a:spLocks/>
                </p:cNvSpPr>
                <p:nvPr/>
              </p:nvSpPr>
              <p:spPr bwMode="auto">
                <a:xfrm>
                  <a:off x="3000" y="3031"/>
                  <a:ext cx="8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5" name="Arc 69"/>
                <p:cNvSpPr>
                  <a:spLocks/>
                </p:cNvSpPr>
                <p:nvPr/>
              </p:nvSpPr>
              <p:spPr bwMode="auto">
                <a:xfrm>
                  <a:off x="3000" y="3027"/>
                  <a:ext cx="92" cy="1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6" name="Arc 70"/>
                <p:cNvSpPr>
                  <a:spLocks/>
                </p:cNvSpPr>
                <p:nvPr/>
              </p:nvSpPr>
              <p:spPr bwMode="auto">
                <a:xfrm>
                  <a:off x="3000" y="3118"/>
                  <a:ext cx="88" cy="96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7" name="Arc 71"/>
                <p:cNvSpPr>
                  <a:spLocks/>
                </p:cNvSpPr>
                <p:nvPr/>
              </p:nvSpPr>
              <p:spPr bwMode="auto">
                <a:xfrm>
                  <a:off x="3000" y="3118"/>
                  <a:ext cx="92" cy="100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8" name="Oval 72"/>
                <p:cNvSpPr>
                  <a:spLocks noChangeArrowheads="1"/>
                </p:cNvSpPr>
                <p:nvPr/>
              </p:nvSpPr>
              <p:spPr bwMode="auto">
                <a:xfrm>
                  <a:off x="3104" y="3110"/>
                  <a:ext cx="24" cy="24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89" name="Oval 73"/>
                <p:cNvSpPr>
                  <a:spLocks noChangeArrowheads="1"/>
                </p:cNvSpPr>
                <p:nvPr/>
              </p:nvSpPr>
              <p:spPr bwMode="auto">
                <a:xfrm>
                  <a:off x="3092" y="3106"/>
                  <a:ext cx="32" cy="32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4914" name="Line 98"/>
              <p:cNvSpPr>
                <a:spLocks noChangeShapeType="1"/>
              </p:cNvSpPr>
              <p:nvPr/>
            </p:nvSpPr>
            <p:spPr bwMode="auto">
              <a:xfrm>
                <a:off x="2728" y="243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15" name="Line 99"/>
              <p:cNvSpPr>
                <a:spLocks noChangeShapeType="1"/>
              </p:cNvSpPr>
              <p:nvPr/>
            </p:nvSpPr>
            <p:spPr bwMode="auto">
              <a:xfrm>
                <a:off x="2728" y="251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16" name="Line 100"/>
              <p:cNvSpPr>
                <a:spLocks noChangeShapeType="1"/>
              </p:cNvSpPr>
              <p:nvPr/>
            </p:nvSpPr>
            <p:spPr bwMode="auto">
              <a:xfrm>
                <a:off x="3136" y="2478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20" name="Line 104"/>
              <p:cNvSpPr>
                <a:spLocks noChangeShapeType="1"/>
              </p:cNvSpPr>
              <p:nvPr/>
            </p:nvSpPr>
            <p:spPr bwMode="auto">
              <a:xfrm>
                <a:off x="3372" y="2478"/>
                <a:ext cx="3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922" name="Line 106"/>
              <p:cNvSpPr>
                <a:spLocks noChangeShapeType="1"/>
              </p:cNvSpPr>
              <p:nvPr/>
            </p:nvSpPr>
            <p:spPr bwMode="auto">
              <a:xfrm>
                <a:off x="3168" y="2478"/>
                <a:ext cx="1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34963" name="Group 147"/>
          <p:cNvGrpSpPr>
            <a:grpSpLocks/>
          </p:cNvGrpSpPr>
          <p:nvPr/>
        </p:nvGrpSpPr>
        <p:grpSpPr bwMode="auto">
          <a:xfrm>
            <a:off x="5327650" y="3914775"/>
            <a:ext cx="520700" cy="914400"/>
            <a:chOff x="3356" y="2466"/>
            <a:chExt cx="328" cy="576"/>
          </a:xfrm>
        </p:grpSpPr>
        <p:grpSp>
          <p:nvGrpSpPr>
            <p:cNvPr id="34958" name="Group 142"/>
            <p:cNvGrpSpPr>
              <a:grpSpLocks/>
            </p:cNvGrpSpPr>
            <p:nvPr/>
          </p:nvGrpSpPr>
          <p:grpSpPr bwMode="auto">
            <a:xfrm>
              <a:off x="3448" y="2882"/>
              <a:ext cx="156" cy="160"/>
              <a:chOff x="3448" y="2882"/>
              <a:chExt cx="156" cy="160"/>
            </a:xfrm>
          </p:grpSpPr>
          <p:sp>
            <p:nvSpPr>
              <p:cNvPr id="34890" name="Line 74"/>
              <p:cNvSpPr>
                <a:spLocks noChangeShapeType="1"/>
              </p:cNvSpPr>
              <p:nvPr/>
            </p:nvSpPr>
            <p:spPr bwMode="auto">
              <a:xfrm>
                <a:off x="3452" y="2882"/>
                <a:ext cx="112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1" name="Line 75"/>
              <p:cNvSpPr>
                <a:spLocks noChangeShapeType="1"/>
              </p:cNvSpPr>
              <p:nvPr/>
            </p:nvSpPr>
            <p:spPr bwMode="auto">
              <a:xfrm flipV="1">
                <a:off x="3452" y="2954"/>
                <a:ext cx="11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2" name="Line 76"/>
              <p:cNvSpPr>
                <a:spLocks noChangeShapeType="1"/>
              </p:cNvSpPr>
              <p:nvPr/>
            </p:nvSpPr>
            <p:spPr bwMode="auto">
              <a:xfrm>
                <a:off x="3448" y="2882"/>
                <a:ext cx="0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93" name="Oval 77"/>
              <p:cNvSpPr>
                <a:spLocks noChangeArrowheads="1"/>
              </p:cNvSpPr>
              <p:nvPr/>
            </p:nvSpPr>
            <p:spPr bwMode="auto">
              <a:xfrm>
                <a:off x="3572" y="2946"/>
                <a:ext cx="32" cy="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>
              <a:off x="3364" y="2954"/>
              <a:ext cx="84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18" name="Rectangle 102"/>
            <p:cNvSpPr>
              <a:spLocks noChangeArrowheads="1"/>
            </p:cNvSpPr>
            <p:nvPr/>
          </p:nvSpPr>
          <p:spPr bwMode="auto">
            <a:xfrm>
              <a:off x="3356" y="2466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19" name="Line 103"/>
            <p:cNvSpPr>
              <a:spLocks noChangeShapeType="1"/>
            </p:cNvSpPr>
            <p:nvPr/>
          </p:nvSpPr>
          <p:spPr bwMode="auto">
            <a:xfrm>
              <a:off x="3368" y="2482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23" name="Line 107"/>
            <p:cNvSpPr>
              <a:spLocks noChangeShapeType="1"/>
            </p:cNvSpPr>
            <p:nvPr/>
          </p:nvSpPr>
          <p:spPr bwMode="auto">
            <a:xfrm>
              <a:off x="3612" y="2958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925" name="Rectangle 1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Formalize the problem</a:t>
            </a:r>
          </a:p>
        </p:txBody>
      </p:sp>
      <p:grpSp>
        <p:nvGrpSpPr>
          <p:cNvPr id="34968" name="Group 152"/>
          <p:cNvGrpSpPr>
            <a:grpSpLocks/>
          </p:cNvGrpSpPr>
          <p:nvPr/>
        </p:nvGrpSpPr>
        <p:grpSpPr bwMode="auto">
          <a:xfrm>
            <a:off x="606425" y="969963"/>
            <a:ext cx="2682875" cy="5426075"/>
            <a:chOff x="326" y="912"/>
            <a:chExt cx="1690" cy="3418"/>
          </a:xfrm>
        </p:grpSpPr>
        <p:sp>
          <p:nvSpPr>
            <p:cNvPr id="34942" name="Text Box 126"/>
            <p:cNvSpPr txBox="1">
              <a:spLocks noChangeArrowheads="1"/>
            </p:cNvSpPr>
            <p:nvPr/>
          </p:nvSpPr>
          <p:spPr bwMode="auto">
            <a:xfrm>
              <a:off x="326" y="912"/>
              <a:ext cx="1604" cy="34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4" tIns="45711" rIns="91424" bIns="45711">
              <a:spAutoFit/>
            </a:bodyPr>
            <a:lstStyle/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C0	C1	C2	A	B	F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0	0	0	0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0	0	0	1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0	0	1	0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0	0	1	1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0	1	0	0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0	1	0	1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0	1	1	0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0	1	1	1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1	0	0	0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1	0	0	1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1	0	1	0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1	0	1	1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1	1	0	0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1	1	0	1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1	1	1	0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0	1	1	1	1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0	0	0	0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0	0	0	1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0	0	1	0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0	0	1	1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0	1	0	0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0	1	0	1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0	1	1	0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0	1	1	1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1	0	0	0	1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1	0	0	1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1	0	1	0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1	0	1	1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1	1	0	0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1	1	0	1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1	1	1	0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r>
                <a:rPr lang="en-US" altLang="ko-KR" sz="1000">
                  <a:latin typeface="Tahoma" pitchFamily="34" charset="0"/>
                  <a:ea typeface="굴림" pitchFamily="50" charset="-127"/>
                </a:rPr>
                <a:t>1	1	1	1	1	0</a:t>
              </a: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endParaRPr lang="en-US" altLang="ko-KR" sz="1000">
                <a:latin typeface="Tahoma" pitchFamily="34" charset="0"/>
                <a:ea typeface="굴림" pitchFamily="50" charset="-127"/>
              </a:endParaRPr>
            </a:p>
            <a:p>
              <a:pPr eaLnBrk="0" hangingPunct="0">
                <a:tabLst>
                  <a:tab pos="452438" algn="l"/>
                  <a:tab pos="920750" algn="l"/>
                  <a:tab pos="1370013" algn="l"/>
                  <a:tab pos="1824038" algn="l"/>
                  <a:tab pos="2292350" algn="l"/>
                </a:tabLst>
              </a:pPr>
              <a:endParaRPr lang="en-US" altLang="ko-KR" sz="1000"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34943" name="Line 127"/>
            <p:cNvSpPr>
              <a:spLocks noChangeShapeType="1"/>
            </p:cNvSpPr>
            <p:nvPr/>
          </p:nvSpPr>
          <p:spPr bwMode="auto">
            <a:xfrm>
              <a:off x="336" y="102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44" name="Line 128"/>
            <p:cNvSpPr>
              <a:spLocks noChangeShapeType="1"/>
            </p:cNvSpPr>
            <p:nvPr/>
          </p:nvSpPr>
          <p:spPr bwMode="auto">
            <a:xfrm>
              <a:off x="1710" y="912"/>
              <a:ext cx="0" cy="3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47" name="Line 131"/>
            <p:cNvSpPr>
              <a:spLocks noChangeShapeType="1"/>
            </p:cNvSpPr>
            <p:nvPr/>
          </p:nvSpPr>
          <p:spPr bwMode="auto">
            <a:xfrm>
              <a:off x="336" y="1412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48" name="Line 132"/>
            <p:cNvSpPr>
              <a:spLocks noChangeShapeType="1"/>
            </p:cNvSpPr>
            <p:nvPr/>
          </p:nvSpPr>
          <p:spPr bwMode="auto">
            <a:xfrm>
              <a:off x="336" y="179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49" name="Line 133"/>
            <p:cNvSpPr>
              <a:spLocks noChangeShapeType="1"/>
            </p:cNvSpPr>
            <p:nvPr/>
          </p:nvSpPr>
          <p:spPr bwMode="auto">
            <a:xfrm>
              <a:off x="336" y="2190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50" name="Line 134"/>
            <p:cNvSpPr>
              <a:spLocks noChangeShapeType="1"/>
            </p:cNvSpPr>
            <p:nvPr/>
          </p:nvSpPr>
          <p:spPr bwMode="auto">
            <a:xfrm>
              <a:off x="336" y="2564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51" name="Line 135"/>
            <p:cNvSpPr>
              <a:spLocks noChangeShapeType="1"/>
            </p:cNvSpPr>
            <p:nvPr/>
          </p:nvSpPr>
          <p:spPr bwMode="auto">
            <a:xfrm>
              <a:off x="336" y="294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52" name="Line 136"/>
            <p:cNvSpPr>
              <a:spLocks noChangeShapeType="1"/>
            </p:cNvSpPr>
            <p:nvPr/>
          </p:nvSpPr>
          <p:spPr bwMode="auto">
            <a:xfrm>
              <a:off x="336" y="3332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53" name="Line 137"/>
            <p:cNvSpPr>
              <a:spLocks noChangeShapeType="1"/>
            </p:cNvSpPr>
            <p:nvPr/>
          </p:nvSpPr>
          <p:spPr bwMode="auto">
            <a:xfrm>
              <a:off x="336" y="372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974" name="Group 158"/>
          <p:cNvGrpSpPr>
            <a:grpSpLocks/>
          </p:cNvGrpSpPr>
          <p:nvPr/>
        </p:nvGrpSpPr>
        <p:grpSpPr bwMode="auto">
          <a:xfrm>
            <a:off x="5778500" y="3178175"/>
            <a:ext cx="2381250" cy="3292475"/>
            <a:chOff x="3640" y="2002"/>
            <a:chExt cx="1500" cy="2074"/>
          </a:xfrm>
        </p:grpSpPr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4478" y="3700"/>
              <a:ext cx="35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C2</a:t>
              </a:r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3878" y="3700"/>
              <a:ext cx="35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C0</a:t>
              </a: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4166" y="3700"/>
              <a:ext cx="35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C1</a:t>
              </a: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3866" y="2054"/>
              <a:ext cx="168" cy="15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0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3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5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6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3896" y="3318"/>
              <a:ext cx="47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</a:t>
              </a: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3824" y="2598"/>
              <a:ext cx="83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8:1 MUX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4168" y="3318"/>
              <a:ext cx="480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4440" y="3318"/>
              <a:ext cx="47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4748" y="2486"/>
              <a:ext cx="39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</a:t>
              </a: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3828" y="2002"/>
              <a:ext cx="832" cy="14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4664" y="2718"/>
              <a:ext cx="2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 flipH="1">
              <a:off x="3644" y="215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 flipH="1">
              <a:off x="3644" y="231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 flipH="1">
              <a:off x="3644" y="247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3" name="Line 27"/>
            <p:cNvSpPr>
              <a:spLocks noChangeShapeType="1"/>
            </p:cNvSpPr>
            <p:nvPr/>
          </p:nvSpPr>
          <p:spPr bwMode="auto">
            <a:xfrm>
              <a:off x="3944" y="3482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>
              <a:off x="4232" y="3482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6" name="Line 30"/>
            <p:cNvSpPr>
              <a:spLocks noChangeShapeType="1"/>
            </p:cNvSpPr>
            <p:nvPr/>
          </p:nvSpPr>
          <p:spPr bwMode="auto">
            <a:xfrm flipH="1">
              <a:off x="3644" y="295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 flipH="1">
              <a:off x="3644" y="311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H="1">
              <a:off x="3644" y="3278"/>
              <a:ext cx="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4536" y="3474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71" name="Line 155"/>
            <p:cNvSpPr>
              <a:spLocks noChangeShapeType="1"/>
            </p:cNvSpPr>
            <p:nvPr/>
          </p:nvSpPr>
          <p:spPr bwMode="auto">
            <a:xfrm flipH="1">
              <a:off x="3640" y="263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972" name="Line 156"/>
            <p:cNvSpPr>
              <a:spLocks noChangeShapeType="1"/>
            </p:cNvSpPr>
            <p:nvPr/>
          </p:nvSpPr>
          <p:spPr bwMode="auto">
            <a:xfrm flipH="1">
              <a:off x="3640" y="279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96E0-0188-4BE7-AD7D-A1D5179A124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Production line control</a:t>
            </a:r>
          </a:p>
        </p:txBody>
      </p:sp>
      <p:sp>
        <p:nvSpPr>
          <p:cNvPr id="2663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Rods of varying length (+/-10%) travel on conveyor belt</a:t>
            </a:r>
          </a:p>
          <a:p>
            <a:pPr lvl="1"/>
            <a:r>
              <a:rPr lang="en-US" altLang="ko-KR">
                <a:ea typeface="굴림" pitchFamily="50" charset="-127"/>
              </a:rPr>
              <a:t>mechanical arm pushes rods within spec (+/-5%) to one side</a:t>
            </a:r>
          </a:p>
          <a:p>
            <a:pPr lvl="1"/>
            <a:r>
              <a:rPr lang="en-US" altLang="ko-KR">
                <a:ea typeface="굴림" pitchFamily="50" charset="-127"/>
              </a:rPr>
              <a:t>second arm pushes rods too long to other side</a:t>
            </a:r>
          </a:p>
          <a:p>
            <a:pPr lvl="1"/>
            <a:r>
              <a:rPr lang="en-US" altLang="ko-KR">
                <a:ea typeface="굴림" pitchFamily="50" charset="-127"/>
              </a:rPr>
              <a:t>rods that are too short stay on belt</a:t>
            </a:r>
          </a:p>
          <a:p>
            <a:pPr lvl="1"/>
            <a:r>
              <a:rPr lang="en-US" altLang="ko-KR">
                <a:ea typeface="굴림" pitchFamily="50" charset="-127"/>
              </a:rPr>
              <a:t>3 light barriers (light source + photocell) as sensors</a:t>
            </a:r>
          </a:p>
          <a:p>
            <a:pPr lvl="1"/>
            <a:r>
              <a:rPr lang="en-US" altLang="ko-KR">
                <a:ea typeface="굴림" pitchFamily="50" charset="-127"/>
              </a:rPr>
              <a:t>design combinational logic to activate the arms</a:t>
            </a:r>
          </a:p>
          <a:p>
            <a:r>
              <a:rPr lang="en-US" altLang="ko-KR">
                <a:ea typeface="굴림" pitchFamily="50" charset="-127"/>
              </a:rPr>
              <a:t>Understanding the problem</a:t>
            </a:r>
          </a:p>
          <a:p>
            <a:pPr lvl="1"/>
            <a:r>
              <a:rPr lang="en-US" altLang="ko-KR">
                <a:ea typeface="굴림" pitchFamily="50" charset="-127"/>
              </a:rPr>
              <a:t>inputs are three sensors</a:t>
            </a:r>
          </a:p>
          <a:p>
            <a:pPr lvl="1"/>
            <a:r>
              <a:rPr lang="en-US" altLang="ko-KR">
                <a:ea typeface="굴림" pitchFamily="50" charset="-127"/>
              </a:rPr>
              <a:t>outputs are two arm control signals</a:t>
            </a:r>
          </a:p>
          <a:p>
            <a:pPr lvl="1"/>
            <a:r>
              <a:rPr lang="en-US" altLang="ko-KR">
                <a:ea typeface="굴림" pitchFamily="50" charset="-127"/>
              </a:rPr>
              <a:t>assume sensor reads "1" when tripped, "0" otherwise</a:t>
            </a:r>
          </a:p>
          <a:p>
            <a:pPr lvl="1"/>
            <a:r>
              <a:rPr lang="en-US" altLang="ko-KR">
                <a:ea typeface="굴림" pitchFamily="50" charset="-127"/>
              </a:rPr>
              <a:t>call sensors A, B, 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56F8-84AE-4B8D-9BC7-F4D0D70AA4C6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28715" name="Group 43"/>
          <p:cNvGrpSpPr>
            <a:grpSpLocks/>
          </p:cNvGrpSpPr>
          <p:nvPr/>
        </p:nvGrpSpPr>
        <p:grpSpPr bwMode="auto">
          <a:xfrm>
            <a:off x="2646363" y="2840038"/>
            <a:ext cx="1438275" cy="3276600"/>
            <a:chOff x="918" y="2040"/>
            <a:chExt cx="906" cy="2064"/>
          </a:xfrm>
        </p:grpSpPr>
        <p:sp>
          <p:nvSpPr>
            <p:cNvPr id="28714" name="AutoShape 42"/>
            <p:cNvSpPr>
              <a:spLocks noChangeArrowheads="1"/>
            </p:cNvSpPr>
            <p:nvPr/>
          </p:nvSpPr>
          <p:spPr bwMode="auto">
            <a:xfrm rot="-5400000">
              <a:off x="1299" y="1659"/>
              <a:ext cx="144" cy="906"/>
            </a:xfrm>
            <a:prstGeom prst="can">
              <a:avLst>
                <a:gd name="adj" fmla="val 92977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3" name="AutoShape 41"/>
            <p:cNvSpPr>
              <a:spLocks noChangeArrowheads="1"/>
            </p:cNvSpPr>
            <p:nvPr/>
          </p:nvSpPr>
          <p:spPr bwMode="auto">
            <a:xfrm rot="-5400000">
              <a:off x="1302" y="3582"/>
              <a:ext cx="144" cy="900"/>
            </a:xfrm>
            <a:prstGeom prst="can">
              <a:avLst>
                <a:gd name="adj" fmla="val 923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1056" y="2112"/>
              <a:ext cx="768" cy="192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16" name="Group 44"/>
          <p:cNvGrpSpPr>
            <a:grpSpLocks/>
          </p:cNvGrpSpPr>
          <p:nvPr/>
        </p:nvGrpSpPr>
        <p:grpSpPr bwMode="auto">
          <a:xfrm>
            <a:off x="4265613" y="2840038"/>
            <a:ext cx="1438275" cy="3276600"/>
            <a:chOff x="918" y="2040"/>
            <a:chExt cx="906" cy="2064"/>
          </a:xfrm>
        </p:grpSpPr>
        <p:sp>
          <p:nvSpPr>
            <p:cNvPr id="28717" name="AutoShape 45"/>
            <p:cNvSpPr>
              <a:spLocks noChangeArrowheads="1"/>
            </p:cNvSpPr>
            <p:nvPr/>
          </p:nvSpPr>
          <p:spPr bwMode="auto">
            <a:xfrm rot="-5400000">
              <a:off x="1299" y="1659"/>
              <a:ext cx="144" cy="906"/>
            </a:xfrm>
            <a:prstGeom prst="can">
              <a:avLst>
                <a:gd name="adj" fmla="val 92977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8" name="AutoShape 46"/>
            <p:cNvSpPr>
              <a:spLocks noChangeArrowheads="1"/>
            </p:cNvSpPr>
            <p:nvPr/>
          </p:nvSpPr>
          <p:spPr bwMode="auto">
            <a:xfrm rot="-5400000">
              <a:off x="1302" y="3582"/>
              <a:ext cx="144" cy="900"/>
            </a:xfrm>
            <a:prstGeom prst="can">
              <a:avLst>
                <a:gd name="adj" fmla="val 923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1056" y="2112"/>
              <a:ext cx="768" cy="192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20" name="Group 48"/>
          <p:cNvGrpSpPr>
            <a:grpSpLocks/>
          </p:cNvGrpSpPr>
          <p:nvPr/>
        </p:nvGrpSpPr>
        <p:grpSpPr bwMode="auto">
          <a:xfrm>
            <a:off x="5856288" y="2840038"/>
            <a:ext cx="1438275" cy="3276600"/>
            <a:chOff x="918" y="2040"/>
            <a:chExt cx="906" cy="2064"/>
          </a:xfrm>
        </p:grpSpPr>
        <p:sp>
          <p:nvSpPr>
            <p:cNvPr id="28721" name="AutoShape 49"/>
            <p:cNvSpPr>
              <a:spLocks noChangeArrowheads="1"/>
            </p:cNvSpPr>
            <p:nvPr/>
          </p:nvSpPr>
          <p:spPr bwMode="auto">
            <a:xfrm rot="-5400000">
              <a:off x="1299" y="1659"/>
              <a:ext cx="144" cy="906"/>
            </a:xfrm>
            <a:prstGeom prst="can">
              <a:avLst>
                <a:gd name="adj" fmla="val 92977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22" name="AutoShape 50"/>
            <p:cNvSpPr>
              <a:spLocks noChangeArrowheads="1"/>
            </p:cNvSpPr>
            <p:nvPr/>
          </p:nvSpPr>
          <p:spPr bwMode="auto">
            <a:xfrm rot="-5400000">
              <a:off x="1302" y="3582"/>
              <a:ext cx="144" cy="900"/>
            </a:xfrm>
            <a:prstGeom prst="can">
              <a:avLst>
                <a:gd name="adj" fmla="val 923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23" name="Rectangle 51"/>
            <p:cNvSpPr>
              <a:spLocks noChangeArrowheads="1"/>
            </p:cNvSpPr>
            <p:nvPr/>
          </p:nvSpPr>
          <p:spPr bwMode="auto">
            <a:xfrm>
              <a:off x="1056" y="2112"/>
              <a:ext cx="768" cy="192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729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Sketch of problem</a:t>
            </a:r>
          </a:p>
        </p:txBody>
      </p:sp>
      <p:sp>
        <p:nvSpPr>
          <p:cNvPr id="28730" name="Rectangle 5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Position of sensors</a:t>
            </a:r>
          </a:p>
          <a:p>
            <a:pPr lvl="1"/>
            <a:r>
              <a:rPr lang="en-US" altLang="ko-KR">
                <a:ea typeface="굴림" pitchFamily="50" charset="-127"/>
              </a:rPr>
              <a:t>A to B distance = specification – 5%</a:t>
            </a:r>
          </a:p>
          <a:p>
            <a:pPr lvl="1"/>
            <a:r>
              <a:rPr lang="en-US" altLang="ko-KR">
                <a:ea typeface="굴림" pitchFamily="50" charset="-127"/>
              </a:rPr>
              <a:t>A to C distance = specification + 5%</a:t>
            </a:r>
          </a:p>
          <a:p>
            <a:pPr lvl="1"/>
            <a:endParaRPr lang="ko-KR" altLang="en-US">
              <a:ea typeface="굴림" pitchFamily="50" charset="-127"/>
            </a:endParaRPr>
          </a:p>
        </p:txBody>
      </p:sp>
      <p:grpSp>
        <p:nvGrpSpPr>
          <p:cNvPr id="28724" name="Group 52"/>
          <p:cNvGrpSpPr>
            <a:grpSpLocks/>
          </p:cNvGrpSpPr>
          <p:nvPr/>
        </p:nvGrpSpPr>
        <p:grpSpPr bwMode="auto">
          <a:xfrm>
            <a:off x="4618038" y="2817813"/>
            <a:ext cx="914400" cy="2749550"/>
            <a:chOff x="2160" y="2020"/>
            <a:chExt cx="576" cy="1732"/>
          </a:xfrm>
        </p:grpSpPr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 flipV="1">
              <a:off x="2448" y="202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160" y="2240"/>
              <a:ext cx="576" cy="15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2280" y="2908"/>
              <a:ext cx="312" cy="37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Within</a:t>
              </a:r>
              <a:b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Spec</a:t>
              </a:r>
            </a:p>
          </p:txBody>
        </p:sp>
      </p:grpSp>
      <p:grpSp>
        <p:nvGrpSpPr>
          <p:cNvPr id="28726" name="Group 54"/>
          <p:cNvGrpSpPr>
            <a:grpSpLocks/>
          </p:cNvGrpSpPr>
          <p:nvPr/>
        </p:nvGrpSpPr>
        <p:grpSpPr bwMode="auto">
          <a:xfrm>
            <a:off x="6218238" y="2817813"/>
            <a:ext cx="927100" cy="2762250"/>
            <a:chOff x="3168" y="2020"/>
            <a:chExt cx="584" cy="1740"/>
          </a:xfrm>
        </p:grpSpPr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168" y="3608"/>
              <a:ext cx="584" cy="152"/>
            </a:xfrm>
            <a:prstGeom prst="rect">
              <a:avLst/>
            </a:prstGeom>
            <a:solidFill>
              <a:srgbClr val="00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V="1">
              <a:off x="3456" y="202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3168" y="2240"/>
              <a:ext cx="576" cy="13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3302" y="2900"/>
              <a:ext cx="280" cy="37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Too</a:t>
              </a:r>
              <a:b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Short</a:t>
              </a:r>
            </a:p>
          </p:txBody>
        </p:sp>
      </p:grpSp>
      <p:grpSp>
        <p:nvGrpSpPr>
          <p:cNvPr id="28728" name="Group 56"/>
          <p:cNvGrpSpPr>
            <a:grpSpLocks/>
          </p:cNvGrpSpPr>
          <p:nvPr/>
        </p:nvGrpSpPr>
        <p:grpSpPr bwMode="auto">
          <a:xfrm>
            <a:off x="3017838" y="2817813"/>
            <a:ext cx="914400" cy="2978150"/>
            <a:chOff x="1152" y="2020"/>
            <a:chExt cx="576" cy="1876"/>
          </a:xfrm>
        </p:grpSpPr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 flipV="1">
              <a:off x="1440" y="2020"/>
              <a:ext cx="0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1152" y="2240"/>
              <a:ext cx="576" cy="16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1266" y="2908"/>
              <a:ext cx="264" cy="37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Too</a:t>
              </a:r>
              <a:b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 b="1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Long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161" y="3752"/>
              <a:ext cx="560" cy="140"/>
            </a:xfrm>
            <a:prstGeom prst="rect">
              <a:avLst/>
            </a:prstGeom>
            <a:solidFill>
              <a:srgbClr val="00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8710" name="Group 38"/>
          <p:cNvGrpSpPr>
            <a:grpSpLocks/>
          </p:cNvGrpSpPr>
          <p:nvPr/>
        </p:nvGrpSpPr>
        <p:grpSpPr bwMode="auto">
          <a:xfrm>
            <a:off x="2408238" y="3128963"/>
            <a:ext cx="6473825" cy="2882900"/>
            <a:chOff x="768" y="2216"/>
            <a:chExt cx="4078" cy="1816"/>
          </a:xfrm>
        </p:grpSpPr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768" y="2216"/>
              <a:ext cx="14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768" y="3624"/>
              <a:ext cx="14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768" y="3824"/>
              <a:ext cx="144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4070" y="2472"/>
              <a:ext cx="344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spec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- 5% 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4462" y="2944"/>
              <a:ext cx="384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spec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+ 5%</a:t>
              </a:r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>
              <a:off x="952" y="2240"/>
              <a:ext cx="385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>
              <a:off x="952" y="3680"/>
              <a:ext cx="385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>
              <a:off x="952" y="3824"/>
              <a:ext cx="385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>
              <a:off x="4032" y="2248"/>
              <a:ext cx="0" cy="14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4464" y="2248"/>
              <a:ext cx="0" cy="15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F9B0-E299-41A0-9FC3-B29380B7C1E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271963" y="2882900"/>
            <a:ext cx="4546600" cy="345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logic implementation now straightforward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just use three 3-input AND gates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"too short" = AB'C'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(only first sensor tripped)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"in spec" = A B C'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(first two sensors tripped)</a:t>
            </a:r>
          </a:p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"too long" = A B C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(all three sensors tripped)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893763" y="3289300"/>
            <a:ext cx="2768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2239963" y="3035300"/>
            <a:ext cx="0" cy="2514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969963" y="2946400"/>
            <a:ext cx="2870200" cy="292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	B	C	Function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do nothing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do nothing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do nothing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	do nothing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too short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1	don't care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0	in spec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1	too long</a:t>
            </a:r>
          </a:p>
        </p:txBody>
      </p:sp>
      <p:sp>
        <p:nvSpPr>
          <p:cNvPr id="3073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Formalize the problem</a:t>
            </a:r>
          </a:p>
        </p:txBody>
      </p:sp>
      <p:sp>
        <p:nvSpPr>
          <p:cNvPr id="30736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Truth table</a:t>
            </a:r>
          </a:p>
          <a:p>
            <a:pPr lvl="1"/>
            <a:r>
              <a:rPr lang="en-US" altLang="ko-KR">
                <a:ea typeface="굴림" pitchFamily="50" charset="-127"/>
              </a:rPr>
              <a:t>show don't cares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6D92-A942-4033-A633-11B0D17D497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554538" y="2370138"/>
            <a:ext cx="4638675" cy="3752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integer number_of_days ( month, leap_year_flag) {</a:t>
            </a:r>
          </a:p>
          <a:p>
            <a:pPr lvl="1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switch (month) {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case  1: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case  2: if (leap_year_flag == 1)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            then return (29)</a:t>
            </a:r>
            <a:b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</a:b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            else return (28);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case  3: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case  4: return (30);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case  5: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case  6: return (30);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case  7: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case  8: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case  9: return (30);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case 10: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case 11: return (30);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case 12: return (31);</a:t>
            </a:r>
          </a:p>
          <a:p>
            <a:pPr lvl="2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default: return (0);</a:t>
            </a:r>
          </a:p>
          <a:p>
            <a:pPr lvl="1"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}</a:t>
            </a:r>
          </a:p>
          <a:p>
            <a:pPr eaLnBrk="0" hangingPunct="0">
              <a:lnSpc>
                <a:spcPts val="1500"/>
              </a:lnSpc>
              <a:tabLst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570413" algn="l"/>
                <a:tab pos="5486400" algn="l"/>
                <a:tab pos="63992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Courier" pitchFamily="49" charset="0"/>
                <a:ea typeface="굴림" pitchFamily="50" charset="-127"/>
              </a:rPr>
              <a:t>}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Calendar subsystem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Determine number of days in a month (to control watch display)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used in controlling the display of a wrist-watch LCD screen</a:t>
            </a: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pPr lvl="1"/>
            <a:r>
              <a:rPr lang="en-US" altLang="ko-KR" sz="1800">
                <a:ea typeface="굴림" pitchFamily="50" charset="-127"/>
              </a:rPr>
              <a:t>inputs: month, leap year flag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outputs: number of days</a:t>
            </a: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r>
              <a:rPr lang="en-US" altLang="ko-KR" sz="2000">
                <a:ea typeface="굴림" pitchFamily="50" charset="-127"/>
              </a:rPr>
              <a:t>Use software implementation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ea typeface="굴림" pitchFamily="50" charset="-127"/>
              </a:rPr>
              <a:t>to help understand the problem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E2AF-027D-4749-A9C1-E07D6C27DFD8}" type="slidenum">
              <a:rPr lang="en-US" altLang="en-US"/>
              <a:pPr/>
              <a:t>16</a:t>
            </a:fld>
            <a:endParaRPr lang="en-US" altLang="en-US"/>
          </a:p>
        </p:txBody>
      </p: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1447800" y="3657600"/>
            <a:ext cx="2120900" cy="2476500"/>
            <a:chOff x="936" y="1896"/>
            <a:chExt cx="1336" cy="1560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012" y="2380"/>
              <a:ext cx="93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1152" y="209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1800" y="209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1440" y="209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1296" y="209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1584" y="209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1368" y="295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1584" y="295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1800" y="295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1728" y="1904"/>
              <a:ext cx="54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leap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1032" y="1896"/>
              <a:ext cx="67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month</a:t>
              </a: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936" y="3200"/>
              <a:ext cx="43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28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1160" y="3200"/>
              <a:ext cx="43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29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1368" y="3200"/>
              <a:ext cx="43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30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1584" y="3200"/>
              <a:ext cx="43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31</a:t>
              </a: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>
              <a:off x="1152" y="2956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269" name="Group 29"/>
          <p:cNvGrpSpPr>
            <a:grpSpLocks/>
          </p:cNvGrpSpPr>
          <p:nvPr/>
        </p:nvGrpSpPr>
        <p:grpSpPr bwMode="auto">
          <a:xfrm>
            <a:off x="5272088" y="1905000"/>
            <a:ext cx="3879850" cy="4051300"/>
            <a:chOff x="3180" y="800"/>
            <a:chExt cx="2444" cy="2552"/>
          </a:xfrm>
        </p:grpSpPr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3200" y="800"/>
              <a:ext cx="2424" cy="2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82847" tIns="274271" rIns="19047" bIns="26983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914400" algn="l"/>
                  <a:tab pos="1598613" algn="l"/>
                  <a:tab pos="2057400" algn="l"/>
                  <a:tab pos="2514600" algn="l"/>
                  <a:tab pos="29718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month	leap	28	29	30	31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0000	–	–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0001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0010	0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0010	1	0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0011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0100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0101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0110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0111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1000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1001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1010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1011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1100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1101	–	–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111–	–	–	–	–	–</a:t>
              </a:r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3180" y="1104"/>
              <a:ext cx="2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274320" anchor="ctr"/>
            <a:lstStyle/>
            <a:p>
              <a:endParaRPr lang="ko-KR" altLang="en-US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4112" y="964"/>
              <a:ext cx="0" cy="2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274320" anchor="ctr"/>
            <a:lstStyle/>
            <a:p>
              <a:endParaRPr lang="ko-KR" altLang="en-US"/>
            </a:p>
          </p:txBody>
        </p:sp>
      </p:grpSp>
      <p:sp>
        <p:nvSpPr>
          <p:cNvPr id="1027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Formalize the problem</a:t>
            </a:r>
          </a:p>
        </p:txBody>
      </p:sp>
      <p:sp>
        <p:nvSpPr>
          <p:cNvPr id="10274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Encoding:</a:t>
            </a:r>
          </a:p>
          <a:p>
            <a:pPr lvl="1"/>
            <a:r>
              <a:rPr lang="en-US" altLang="ko-KR">
                <a:ea typeface="굴림" pitchFamily="50" charset="-127"/>
              </a:rPr>
              <a:t>binary number for month: 4 bits</a:t>
            </a:r>
          </a:p>
          <a:p>
            <a:pPr lvl="1"/>
            <a:r>
              <a:rPr lang="en-US" altLang="ko-KR">
                <a:ea typeface="굴림" pitchFamily="50" charset="-127"/>
              </a:rPr>
              <a:t>4 wires for 28, 29, 30, and 31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one-hot – only one true at any time</a:t>
            </a:r>
          </a:p>
          <a:p>
            <a:r>
              <a:rPr lang="en-US" altLang="ko-KR">
                <a:ea typeface="굴림" pitchFamily="50" charset="-127"/>
              </a:rPr>
              <a:t>Block diagram: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7D08-0245-44FB-8AE8-BA90E6BDAA1E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4959350" y="1511300"/>
            <a:ext cx="3879850" cy="4051300"/>
            <a:chOff x="3124" y="952"/>
            <a:chExt cx="2444" cy="2552"/>
          </a:xfrm>
        </p:grpSpPr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3144" y="952"/>
              <a:ext cx="2424" cy="2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82847" tIns="274271" rIns="19047" bIns="26983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914400" algn="l"/>
                  <a:tab pos="1598613" algn="l"/>
                  <a:tab pos="2057400" algn="l"/>
                  <a:tab pos="2514600" algn="l"/>
                  <a:tab pos="29718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month	leap	28	29	30	31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0000	–	–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0001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0010	0	1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0010	1	0	1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0011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0100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0101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0110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0111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1000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1001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1010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1011	–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1100	–	0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1101	–	–	–	–	–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111–	–	–	–	–	–</a:t>
              </a:r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3124" y="1256"/>
              <a:ext cx="2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274320" anchor="ctr"/>
            <a:lstStyle/>
            <a:p>
              <a:endParaRPr lang="ko-KR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4056" y="1116"/>
              <a:ext cx="0" cy="2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274320" anchor="ctr"/>
            <a:lstStyle/>
            <a:p>
              <a:endParaRPr lang="ko-KR" altLang="en-US"/>
            </a:p>
          </p:txBody>
        </p:sp>
      </p:grpSp>
      <p:sp>
        <p:nvSpPr>
          <p:cNvPr id="12301" name="Rectangle 13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9417050" cy="849313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Choose implementation target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and perform mapping</a:t>
            </a:r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Discrete gates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28 = 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29 =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30 = 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31 = </a:t>
            </a:r>
            <a:br>
              <a:rPr lang="en-US" altLang="ko-KR">
                <a:ea typeface="굴림" pitchFamily="50" charset="-127"/>
              </a:rPr>
            </a:br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Can translate to S-o-P or P-o-S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798638" y="2376488"/>
            <a:ext cx="23510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m8’ m4’ m2 m1’ leap’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787525" y="3054350"/>
            <a:ext cx="23034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m8’ m4’ m2 m1’ leap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797050" y="3719513"/>
            <a:ext cx="23891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m8’ m4 m1’ + m8 m1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787525" y="4394200"/>
            <a:ext cx="20018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lang="en-US" altLang="ko-KR">
                <a:latin typeface="Tahoma" pitchFamily="34" charset="0"/>
                <a:ea typeface="굴림" pitchFamily="50" charset="-127"/>
              </a:rPr>
              <a:t>m8’ m1 + m8 m1’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utoUpdateAnimBg="0"/>
      <p:bldP spid="12305" grpId="0" autoUpdateAnimBg="0"/>
      <p:bldP spid="12306" grpId="0" autoUpdateAnimBg="0"/>
      <p:bldP spid="1230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5EFB-C1ED-4BE3-A726-C458423DB87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Leap year flag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76338"/>
            <a:ext cx="8343900" cy="4589462"/>
          </a:xfrm>
        </p:spPr>
        <p:txBody>
          <a:bodyPr/>
          <a:lstStyle/>
          <a:p>
            <a:r>
              <a:rPr lang="en-US" altLang="ko-KR" sz="2000">
                <a:ea typeface="굴림" pitchFamily="50" charset="-127"/>
              </a:rPr>
              <a:t>Determine value of leap year flag given the year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For years after 1582 (Gregorian calendar reformation), 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leap years are all the years divisible by 4, 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except that years divisible by 100 are not leap years, 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but years divisible by 400 are leap years. </a:t>
            </a:r>
          </a:p>
          <a:p>
            <a:r>
              <a:rPr lang="en-US" altLang="ko-KR" sz="2000">
                <a:ea typeface="굴림" pitchFamily="50" charset="-127"/>
              </a:rPr>
              <a:t>Encoding the year: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binary – easy for divisible by 4, 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but difficult for 100 and 400 (not powers of 2)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BCD – easy for 100,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but more difficult for 4, what about 400?</a:t>
            </a:r>
          </a:p>
          <a:p>
            <a:r>
              <a:rPr lang="en-US" altLang="ko-KR" sz="2000">
                <a:ea typeface="굴림" pitchFamily="50" charset="-127"/>
              </a:rPr>
              <a:t>Parts: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construct a circuit that determines if the year is divisible by 4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construct a circuit that determines if the year is divisible by 100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construct a circuit that determines if the year is divisible by 400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combine the results of the previous three steps to yield the leap year flag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10B2-D966-453C-B52A-2F4AB54FB5C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Activity: divisible-by-4 circuit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499475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>
                <a:ea typeface="굴림" pitchFamily="50" charset="-127"/>
              </a:rPr>
              <a:t>BCD coded year </a:t>
            </a:r>
          </a:p>
          <a:p>
            <a:pPr lvl="1">
              <a:lnSpc>
                <a:spcPct val="90000"/>
              </a:lnSpc>
            </a:pPr>
            <a:r>
              <a:rPr lang="en-US" altLang="ko-KR" sz="1400">
                <a:ea typeface="굴림" pitchFamily="50" charset="-127"/>
              </a:rPr>
              <a:t>YM8 YM4 YM2 YM1 – YH8 YH4 YH2 YH1 – YT8 YT4 YT2 YT1 – YO8 YO4 YO2 YO1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ea typeface="굴림" pitchFamily="50" charset="-127"/>
              </a:rPr>
              <a:t>Only need to look at low-order two digits of the year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>all years ending in 00, 04, 08, 12, 16, 20, etc. are divisible by 4</a:t>
            </a:r>
          </a:p>
          <a:p>
            <a:pPr lvl="1">
              <a:lnSpc>
                <a:spcPct val="90000"/>
              </a:lnSpc>
            </a:pPr>
            <a:r>
              <a:rPr lang="en-US" altLang="ko-KR" sz="1400">
                <a:ea typeface="굴림" pitchFamily="50" charset="-127"/>
              </a:rPr>
              <a:t>if tens digit is even, then divisible by 4 if ones digit is 0, 4, or 8</a:t>
            </a:r>
          </a:p>
          <a:p>
            <a:pPr lvl="1">
              <a:lnSpc>
                <a:spcPct val="90000"/>
              </a:lnSpc>
            </a:pPr>
            <a:r>
              <a:rPr lang="en-US" altLang="ko-KR" sz="1400">
                <a:ea typeface="굴림" pitchFamily="50" charset="-127"/>
              </a:rPr>
              <a:t>if tens digit is odd, then divisible by 4 if the ones digit is 2 or 6. 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ea typeface="굴림" pitchFamily="50" charset="-127"/>
              </a:rPr>
              <a:t>Translates into the following Boolean expression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>(where YT1 is the year's tens digit low-order bit, 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>YO8 is the high-order bit of year's ones digit, etc.):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/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>	YT1’ (YO8’ YO4’ YO2’ YO1’ + YO8’ YO4 YO2’ YO1’ + YO8 YO4’ YO2’ YO1’ ) 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/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>	+ YT1 (YO8’ YO4’ YO2 YO1’ + YO8’ YO4 YO2 YO1’ )</a:t>
            </a:r>
          </a:p>
          <a:p>
            <a:pPr>
              <a:lnSpc>
                <a:spcPct val="90000"/>
              </a:lnSpc>
            </a:pPr>
            <a:endParaRPr lang="en-US" altLang="ko-KR" sz="160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>
                <a:ea typeface="굴림" pitchFamily="50" charset="-127"/>
              </a:rPr>
              <a:t>Digits with values of 10 to 15 will never occur, simplify further to yield: 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/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>	YT1’ YO2’ YO1’ + YT1 YO2 YO1’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306388" y="1595438"/>
            <a:ext cx="8640762" cy="41163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  <p:bldP spid="1085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4771-59C3-450F-A068-3056E2453EA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Combinational logic design case studies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General design procedure</a:t>
            </a:r>
          </a:p>
          <a:p>
            <a:r>
              <a:rPr lang="en-US" altLang="ko-KR">
                <a:ea typeface="굴림" pitchFamily="50" charset="-127"/>
              </a:rPr>
              <a:t>Case studies</a:t>
            </a:r>
          </a:p>
          <a:p>
            <a:pPr lvl="1"/>
            <a:r>
              <a:rPr lang="en-US" altLang="ko-KR">
                <a:ea typeface="굴림" pitchFamily="50" charset="-127"/>
              </a:rPr>
              <a:t>BCD to 7-segment display controller</a:t>
            </a:r>
          </a:p>
          <a:p>
            <a:pPr lvl="1"/>
            <a:r>
              <a:rPr lang="en-US" altLang="ko-KR">
                <a:ea typeface="굴림" pitchFamily="50" charset="-127"/>
              </a:rPr>
              <a:t>logical function unit</a:t>
            </a:r>
          </a:p>
          <a:p>
            <a:pPr lvl="1"/>
            <a:r>
              <a:rPr lang="en-US" altLang="ko-KR">
                <a:ea typeface="굴림" pitchFamily="50" charset="-127"/>
              </a:rPr>
              <a:t>process line controller</a:t>
            </a:r>
          </a:p>
          <a:p>
            <a:pPr lvl="1"/>
            <a:r>
              <a:rPr lang="en-US" altLang="ko-KR">
                <a:ea typeface="굴림" pitchFamily="50" charset="-127"/>
              </a:rPr>
              <a:t>calendar subsystem</a:t>
            </a:r>
          </a:p>
          <a:p>
            <a:r>
              <a:rPr lang="en-US" altLang="ko-KR">
                <a:ea typeface="굴림" pitchFamily="50" charset="-127"/>
              </a:rPr>
              <a:t>Arithmetic circuits</a:t>
            </a:r>
          </a:p>
          <a:p>
            <a:pPr lvl="1"/>
            <a:r>
              <a:rPr lang="en-US" altLang="ko-KR">
                <a:ea typeface="굴림" pitchFamily="50" charset="-127"/>
              </a:rPr>
              <a:t>integer representations</a:t>
            </a:r>
          </a:p>
          <a:p>
            <a:pPr lvl="1"/>
            <a:r>
              <a:rPr lang="en-US" altLang="ko-KR">
                <a:ea typeface="굴림" pitchFamily="50" charset="-127"/>
              </a:rPr>
              <a:t>addition/subtraction</a:t>
            </a:r>
          </a:p>
          <a:p>
            <a:pPr lvl="1"/>
            <a:r>
              <a:rPr lang="en-US" altLang="ko-KR">
                <a:ea typeface="굴림" pitchFamily="50" charset="-127"/>
              </a:rPr>
              <a:t>arithmetic/logic units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4222-DF23-47A1-A4FC-8D21E34276D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Divisible-by-100 and divisible-by-400 circuits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>
                <a:ea typeface="굴림" pitchFamily="50" charset="-127"/>
              </a:rPr>
              <a:t>Divisible-by-100 just requires checking that all bits of two low-order digits are all 0: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/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>	 YT8’ YT4’ YT2’ YT1’   •   YO8’ YO4’ YO2’ YO1’ </a:t>
            </a:r>
            <a:br>
              <a:rPr lang="en-US" altLang="ko-KR" sz="1600">
                <a:ea typeface="굴림" pitchFamily="50" charset="-127"/>
              </a:rPr>
            </a:br>
            <a:endParaRPr lang="en-US" altLang="ko-KR" sz="1600">
              <a:ea typeface="굴림" pitchFamily="50" charset="-127"/>
            </a:endParaRPr>
          </a:p>
          <a:p>
            <a:r>
              <a:rPr lang="en-US" altLang="ko-KR" sz="1600">
                <a:ea typeface="굴림" pitchFamily="50" charset="-127"/>
              </a:rPr>
              <a:t>Divisible-by-400 combines the divisible-by-4 (applied to the thousands and hundreds digits) and divisible-by-100 circuits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/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>	(YM1’ YH2’ YH1’ + YM1 YH2 YH1’) 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>	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>	• (YT8’ YT4’ YT2’ YT1’ •  YO8’ YO4’ YO2’ YO1’ )</a:t>
            </a:r>
          </a:p>
          <a:p>
            <a:endParaRPr lang="en-US" altLang="ko-KR" sz="160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sz="160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47D-2817-45C3-BD40-8AB44323445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Combining to determine leap year flag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>
                <a:ea typeface="굴림" pitchFamily="50" charset="-127"/>
              </a:rPr>
              <a:t>Label results of previous three circuits: D4, D100, and D400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/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>	leap_year_flag	= D4 (D100 • D400’ ) ’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/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>			= D4 • D100’ + D4 • D400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/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>			= D4 • D100’ + D400</a:t>
            </a:r>
            <a:br>
              <a:rPr lang="en-US" altLang="ko-KR" sz="1600">
                <a:ea typeface="굴림" pitchFamily="50" charset="-127"/>
              </a:rPr>
            </a:br>
            <a:endParaRPr lang="en-US" altLang="ko-KR" sz="160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3FF2-A2D4-47C5-BC6E-B21079191BA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1625" name="Freeform 9"/>
          <p:cNvSpPr>
            <a:spLocks/>
          </p:cNvSpPr>
          <p:nvPr/>
        </p:nvSpPr>
        <p:spPr bwMode="auto">
          <a:xfrm>
            <a:off x="1430338" y="1866900"/>
            <a:ext cx="5310187" cy="4144963"/>
          </a:xfrm>
          <a:custGeom>
            <a:avLst/>
            <a:gdLst/>
            <a:ahLst/>
            <a:cxnLst>
              <a:cxn ang="0">
                <a:pos x="9" y="2611"/>
              </a:cxn>
              <a:cxn ang="0">
                <a:pos x="1134" y="2611"/>
              </a:cxn>
              <a:cxn ang="0">
                <a:pos x="1134" y="1644"/>
              </a:cxn>
              <a:cxn ang="0">
                <a:pos x="2592" y="1635"/>
              </a:cxn>
              <a:cxn ang="0">
                <a:pos x="2601" y="1468"/>
              </a:cxn>
              <a:cxn ang="0">
                <a:pos x="3159" y="1468"/>
              </a:cxn>
              <a:cxn ang="0">
                <a:pos x="3345" y="1468"/>
              </a:cxn>
              <a:cxn ang="0">
                <a:pos x="3345" y="0"/>
              </a:cxn>
              <a:cxn ang="0">
                <a:pos x="0" y="0"/>
              </a:cxn>
              <a:cxn ang="0">
                <a:pos x="9" y="2611"/>
              </a:cxn>
            </a:cxnLst>
            <a:rect l="0" t="0" r="r" b="b"/>
            <a:pathLst>
              <a:path w="3345" h="2611">
                <a:moveTo>
                  <a:pt x="9" y="2611"/>
                </a:moveTo>
                <a:lnTo>
                  <a:pt x="1134" y="2611"/>
                </a:lnTo>
                <a:lnTo>
                  <a:pt x="1134" y="1644"/>
                </a:lnTo>
                <a:lnTo>
                  <a:pt x="2592" y="1635"/>
                </a:lnTo>
                <a:lnTo>
                  <a:pt x="2601" y="1468"/>
                </a:lnTo>
                <a:lnTo>
                  <a:pt x="3159" y="1468"/>
                </a:lnTo>
                <a:lnTo>
                  <a:pt x="3345" y="1468"/>
                </a:lnTo>
                <a:lnTo>
                  <a:pt x="3345" y="0"/>
                </a:lnTo>
                <a:lnTo>
                  <a:pt x="0" y="0"/>
                </a:lnTo>
                <a:lnTo>
                  <a:pt x="9" y="2611"/>
                </a:lnTo>
                <a:close/>
              </a:path>
            </a:pathLst>
          </a:custGeom>
          <a:solidFill>
            <a:srgbClr val="C0C0C0">
              <a:alpha val="50000"/>
            </a:srgbClr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Implementation of leap year flag</a:t>
            </a:r>
          </a:p>
        </p:txBody>
      </p:sp>
      <p:pic>
        <p:nvPicPr>
          <p:cNvPr id="111627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4988" y="950913"/>
            <a:ext cx="8186737" cy="5233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1444625" y="3503613"/>
            <a:ext cx="2508250" cy="2508250"/>
          </a:xfrm>
          <a:prstGeom prst="rect">
            <a:avLst/>
          </a:prstGeom>
          <a:solidFill>
            <a:srgbClr val="00FFFF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3233738" y="4483100"/>
            <a:ext cx="2522537" cy="154781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3214688" y="1955800"/>
            <a:ext cx="2536825" cy="154781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EBE9-2FDC-4D2C-8231-C983FC579FF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68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Arithmetic circuits</a:t>
            </a:r>
          </a:p>
        </p:txBody>
      </p:sp>
      <p:sp>
        <p:nvSpPr>
          <p:cNvPr id="3687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Excellent examples of combinational logic design</a:t>
            </a:r>
          </a:p>
          <a:p>
            <a:r>
              <a:rPr lang="en-US" altLang="ko-KR">
                <a:ea typeface="굴림" pitchFamily="50" charset="-127"/>
              </a:rPr>
              <a:t>Time vs. space trade-offs</a:t>
            </a:r>
          </a:p>
          <a:p>
            <a:pPr lvl="1"/>
            <a:r>
              <a:rPr lang="en-US" altLang="ko-KR">
                <a:ea typeface="굴림" pitchFamily="50" charset="-127"/>
              </a:rPr>
              <a:t>doing things fast may require more logic and thus more space</a:t>
            </a:r>
          </a:p>
          <a:p>
            <a:pPr lvl="1"/>
            <a:r>
              <a:rPr lang="en-US" altLang="ko-KR">
                <a:ea typeface="굴림" pitchFamily="50" charset="-127"/>
              </a:rPr>
              <a:t>example: carry lookahead logic</a:t>
            </a:r>
          </a:p>
          <a:p>
            <a:r>
              <a:rPr lang="en-US" altLang="ko-KR">
                <a:ea typeface="굴림" pitchFamily="50" charset="-127"/>
              </a:rPr>
              <a:t>Arithmetic and logic units</a:t>
            </a:r>
          </a:p>
          <a:p>
            <a:pPr lvl="1"/>
            <a:r>
              <a:rPr lang="en-US" altLang="ko-KR">
                <a:ea typeface="굴림" pitchFamily="50" charset="-127"/>
              </a:rPr>
              <a:t>general-purpose building blocks</a:t>
            </a:r>
          </a:p>
          <a:p>
            <a:pPr lvl="1"/>
            <a:r>
              <a:rPr lang="en-US" altLang="ko-KR">
                <a:ea typeface="굴림" pitchFamily="50" charset="-127"/>
              </a:rPr>
              <a:t>critical components of processor datapaths</a:t>
            </a:r>
          </a:p>
          <a:p>
            <a:pPr lvl="1"/>
            <a:r>
              <a:rPr lang="en-US" altLang="ko-KR">
                <a:ea typeface="굴림" pitchFamily="50" charset="-127"/>
              </a:rPr>
              <a:t>used within most computer instructions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C7F2-EC3D-49B1-97ED-0AADDE3C12C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Number systems</a:t>
            </a:r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Representation of positive numbers is the same in most systems </a:t>
            </a:r>
          </a:p>
          <a:p>
            <a:r>
              <a:rPr lang="en-US" altLang="ko-KR" sz="2000">
                <a:ea typeface="굴림" pitchFamily="50" charset="-127"/>
              </a:rPr>
              <a:t>Major differences are in how negative numbers are represented </a:t>
            </a:r>
          </a:p>
          <a:p>
            <a:r>
              <a:rPr lang="en-US" altLang="ko-KR" sz="2000">
                <a:ea typeface="굴림" pitchFamily="50" charset="-127"/>
              </a:rPr>
              <a:t>Representation of negative numbers come in three major schemes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sign and magnitude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1s complement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2s complement</a:t>
            </a:r>
          </a:p>
          <a:p>
            <a:r>
              <a:rPr lang="en-US" altLang="ko-KR" sz="2000">
                <a:ea typeface="굴림" pitchFamily="50" charset="-127"/>
              </a:rPr>
              <a:t>Assumptions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we'll assume a 4 bit machine word 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16 different values can be represented 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roughly half are positive, half are negative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811C-C55B-4A06-9194-7492E7C0B4CC}" type="slidenum">
              <a:rPr lang="en-US" altLang="en-US"/>
              <a:pPr/>
              <a:t>25</a:t>
            </a:fld>
            <a:endParaRPr lang="en-US" altLang="en-US"/>
          </a:p>
        </p:txBody>
      </p:sp>
      <p:grpSp>
        <p:nvGrpSpPr>
          <p:cNvPr id="41003" name="Group 43"/>
          <p:cNvGrpSpPr>
            <a:grpSpLocks/>
          </p:cNvGrpSpPr>
          <p:nvPr/>
        </p:nvGrpSpPr>
        <p:grpSpPr bwMode="auto">
          <a:xfrm>
            <a:off x="5435600" y="3019425"/>
            <a:ext cx="3378200" cy="3263900"/>
            <a:chOff x="3424" y="1872"/>
            <a:chExt cx="2128" cy="2056"/>
          </a:xfrm>
        </p:grpSpPr>
        <p:grpSp>
          <p:nvGrpSpPr>
            <p:cNvPr id="40986" name="Group 26"/>
            <p:cNvGrpSpPr>
              <a:grpSpLocks/>
            </p:cNvGrpSpPr>
            <p:nvPr/>
          </p:nvGrpSpPr>
          <p:grpSpPr bwMode="auto">
            <a:xfrm>
              <a:off x="3648" y="2020"/>
              <a:ext cx="1816" cy="1712"/>
              <a:chOff x="3648" y="2020"/>
              <a:chExt cx="1816" cy="1712"/>
            </a:xfrm>
          </p:grpSpPr>
          <p:sp>
            <p:nvSpPr>
              <p:cNvPr id="40969" name="Oval 9"/>
              <p:cNvSpPr>
                <a:spLocks noChangeArrowheads="1"/>
              </p:cNvSpPr>
              <p:nvPr/>
            </p:nvSpPr>
            <p:spPr bwMode="auto">
              <a:xfrm>
                <a:off x="3652" y="2020"/>
                <a:ext cx="1704" cy="171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70" name="Rectangle 10"/>
              <p:cNvSpPr>
                <a:spLocks noChangeArrowheads="1"/>
              </p:cNvSpPr>
              <p:nvPr/>
            </p:nvSpPr>
            <p:spPr bwMode="auto">
              <a:xfrm>
                <a:off x="4512" y="2080"/>
                <a:ext cx="3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0000</a:t>
                </a:r>
              </a:p>
            </p:txBody>
          </p:sp>
          <p:sp>
            <p:nvSpPr>
              <p:cNvPr id="40971" name="Rectangle 11"/>
              <p:cNvSpPr>
                <a:spLocks noChangeArrowheads="1"/>
              </p:cNvSpPr>
              <p:nvPr/>
            </p:nvSpPr>
            <p:spPr bwMode="auto">
              <a:xfrm>
                <a:off x="4520" y="3536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0111</a:t>
                </a:r>
              </a:p>
            </p:txBody>
          </p:sp>
          <p:sp>
            <p:nvSpPr>
              <p:cNvPr id="40972" name="Rectangle 12"/>
              <p:cNvSpPr>
                <a:spLocks noChangeArrowheads="1"/>
              </p:cNvSpPr>
              <p:nvPr/>
            </p:nvSpPr>
            <p:spPr bwMode="auto">
              <a:xfrm>
                <a:off x="5040" y="2680"/>
                <a:ext cx="4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0011</a:t>
                </a:r>
              </a:p>
            </p:txBody>
          </p:sp>
          <p:sp>
            <p:nvSpPr>
              <p:cNvPr id="40973" name="Rectangle 13"/>
              <p:cNvSpPr>
                <a:spLocks noChangeArrowheads="1"/>
              </p:cNvSpPr>
              <p:nvPr/>
            </p:nvSpPr>
            <p:spPr bwMode="auto">
              <a:xfrm>
                <a:off x="3680" y="2936"/>
                <a:ext cx="3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1011</a:t>
                </a:r>
              </a:p>
            </p:txBody>
          </p:sp>
          <p:sp>
            <p:nvSpPr>
              <p:cNvPr id="40974" name="Rectangle 14"/>
              <p:cNvSpPr>
                <a:spLocks noChangeArrowheads="1"/>
              </p:cNvSpPr>
              <p:nvPr/>
            </p:nvSpPr>
            <p:spPr bwMode="auto">
              <a:xfrm>
                <a:off x="4136" y="2088"/>
                <a:ext cx="35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1111</a:t>
                </a:r>
              </a:p>
            </p:txBody>
          </p:sp>
          <p:sp>
            <p:nvSpPr>
              <p:cNvPr id="40975" name="Rectangle 15"/>
              <p:cNvSpPr>
                <a:spLocks noChangeArrowheads="1"/>
              </p:cNvSpPr>
              <p:nvPr/>
            </p:nvSpPr>
            <p:spPr bwMode="auto">
              <a:xfrm>
                <a:off x="3896" y="2224"/>
                <a:ext cx="39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1110</a:t>
                </a:r>
              </a:p>
            </p:txBody>
          </p:sp>
          <p:sp>
            <p:nvSpPr>
              <p:cNvPr id="40976" name="Rectangle 16"/>
              <p:cNvSpPr>
                <a:spLocks noChangeArrowheads="1"/>
              </p:cNvSpPr>
              <p:nvPr/>
            </p:nvSpPr>
            <p:spPr bwMode="auto">
              <a:xfrm>
                <a:off x="3728" y="2448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1101</a:t>
                </a:r>
              </a:p>
            </p:txBody>
          </p:sp>
          <p:sp>
            <p:nvSpPr>
              <p:cNvPr id="40977" name="Rectangle 17"/>
              <p:cNvSpPr>
                <a:spLocks noChangeArrowheads="1"/>
              </p:cNvSpPr>
              <p:nvPr/>
            </p:nvSpPr>
            <p:spPr bwMode="auto">
              <a:xfrm>
                <a:off x="3648" y="2680"/>
                <a:ext cx="3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1100</a:t>
                </a:r>
              </a:p>
            </p:txBody>
          </p:sp>
          <p:sp>
            <p:nvSpPr>
              <p:cNvPr id="40978" name="Rectangle 18"/>
              <p:cNvSpPr>
                <a:spLocks noChangeArrowheads="1"/>
              </p:cNvSpPr>
              <p:nvPr/>
            </p:nvSpPr>
            <p:spPr bwMode="auto">
              <a:xfrm>
                <a:off x="3744" y="3160"/>
                <a:ext cx="37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1010</a:t>
                </a:r>
              </a:p>
            </p:txBody>
          </p:sp>
          <p:sp>
            <p:nvSpPr>
              <p:cNvPr id="40979" name="Rectangle 19"/>
              <p:cNvSpPr>
                <a:spLocks noChangeArrowheads="1"/>
              </p:cNvSpPr>
              <p:nvPr/>
            </p:nvSpPr>
            <p:spPr bwMode="auto">
              <a:xfrm>
                <a:off x="3880" y="3360"/>
                <a:ext cx="37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1001</a:t>
                </a:r>
              </a:p>
            </p:txBody>
          </p:sp>
          <p:sp>
            <p:nvSpPr>
              <p:cNvPr id="40980" name="Rectangle 20"/>
              <p:cNvSpPr>
                <a:spLocks noChangeArrowheads="1"/>
              </p:cNvSpPr>
              <p:nvPr/>
            </p:nvSpPr>
            <p:spPr bwMode="auto">
              <a:xfrm>
                <a:off x="4120" y="3536"/>
                <a:ext cx="36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1000</a:t>
                </a:r>
              </a:p>
            </p:txBody>
          </p:sp>
          <p:sp>
            <p:nvSpPr>
              <p:cNvPr id="40981" name="Rectangle 21"/>
              <p:cNvSpPr>
                <a:spLocks noChangeArrowheads="1"/>
              </p:cNvSpPr>
              <p:nvPr/>
            </p:nvSpPr>
            <p:spPr bwMode="auto">
              <a:xfrm>
                <a:off x="4792" y="3384"/>
                <a:ext cx="3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0110</a:t>
                </a:r>
              </a:p>
            </p:txBody>
          </p:sp>
          <p:sp>
            <p:nvSpPr>
              <p:cNvPr id="40982" name="Rectangle 22"/>
              <p:cNvSpPr>
                <a:spLocks noChangeArrowheads="1"/>
              </p:cNvSpPr>
              <p:nvPr/>
            </p:nvSpPr>
            <p:spPr bwMode="auto">
              <a:xfrm>
                <a:off x="4952" y="3184"/>
                <a:ext cx="4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0101</a:t>
                </a:r>
              </a:p>
            </p:txBody>
          </p:sp>
          <p:sp>
            <p:nvSpPr>
              <p:cNvPr id="40983" name="Rectangle 23"/>
              <p:cNvSpPr>
                <a:spLocks noChangeArrowheads="1"/>
              </p:cNvSpPr>
              <p:nvPr/>
            </p:nvSpPr>
            <p:spPr bwMode="auto">
              <a:xfrm>
                <a:off x="5016" y="2960"/>
                <a:ext cx="41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0100</a:t>
                </a:r>
              </a:p>
            </p:txBody>
          </p:sp>
          <p:sp>
            <p:nvSpPr>
              <p:cNvPr id="40984" name="Rectangle 24"/>
              <p:cNvSpPr>
                <a:spLocks noChangeArrowheads="1"/>
              </p:cNvSpPr>
              <p:nvPr/>
            </p:nvSpPr>
            <p:spPr bwMode="auto">
              <a:xfrm>
                <a:off x="4928" y="2448"/>
                <a:ext cx="40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0010</a:t>
                </a:r>
              </a:p>
            </p:txBody>
          </p:sp>
          <p:sp>
            <p:nvSpPr>
              <p:cNvPr id="40985" name="Rectangle 25"/>
              <p:cNvSpPr>
                <a:spLocks noChangeArrowheads="1"/>
              </p:cNvSpPr>
              <p:nvPr/>
            </p:nvSpPr>
            <p:spPr bwMode="auto">
              <a:xfrm>
                <a:off x="4752" y="2240"/>
                <a:ext cx="34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0001</a:t>
                </a:r>
              </a:p>
            </p:txBody>
          </p:sp>
        </p:grpSp>
        <p:sp>
          <p:nvSpPr>
            <p:cNvPr id="40987" name="Rectangle 27"/>
            <p:cNvSpPr>
              <a:spLocks noChangeArrowheads="1"/>
            </p:cNvSpPr>
            <p:nvPr/>
          </p:nvSpPr>
          <p:spPr bwMode="auto">
            <a:xfrm>
              <a:off x="4680" y="1872"/>
              <a:ext cx="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+0</a:t>
              </a:r>
            </a:p>
          </p:txBody>
        </p:sp>
        <p:sp>
          <p:nvSpPr>
            <p:cNvPr id="40988" name="Rectangle 28"/>
            <p:cNvSpPr>
              <a:spLocks noChangeArrowheads="1"/>
            </p:cNvSpPr>
            <p:nvPr/>
          </p:nvSpPr>
          <p:spPr bwMode="auto">
            <a:xfrm>
              <a:off x="5032" y="2064"/>
              <a:ext cx="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+1</a:t>
              </a:r>
            </a:p>
          </p:txBody>
        </p:sp>
        <p:sp>
          <p:nvSpPr>
            <p:cNvPr id="40989" name="Rectangle 29"/>
            <p:cNvSpPr>
              <a:spLocks noChangeArrowheads="1"/>
            </p:cNvSpPr>
            <p:nvPr/>
          </p:nvSpPr>
          <p:spPr bwMode="auto">
            <a:xfrm>
              <a:off x="5256" y="2336"/>
              <a:ext cx="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+2</a:t>
              </a:r>
            </a:p>
          </p:txBody>
        </p:sp>
        <p:sp>
          <p:nvSpPr>
            <p:cNvPr id="40990" name="Rectangle 30"/>
            <p:cNvSpPr>
              <a:spLocks noChangeArrowheads="1"/>
            </p:cNvSpPr>
            <p:nvPr/>
          </p:nvSpPr>
          <p:spPr bwMode="auto">
            <a:xfrm>
              <a:off x="5336" y="2632"/>
              <a:ext cx="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+3</a:t>
              </a:r>
            </a:p>
          </p:txBody>
        </p:sp>
        <p:sp>
          <p:nvSpPr>
            <p:cNvPr id="40991" name="Rectangle 31"/>
            <p:cNvSpPr>
              <a:spLocks noChangeArrowheads="1"/>
            </p:cNvSpPr>
            <p:nvPr/>
          </p:nvSpPr>
          <p:spPr bwMode="auto">
            <a:xfrm>
              <a:off x="5344" y="2968"/>
              <a:ext cx="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+4</a:t>
              </a:r>
            </a:p>
          </p:txBody>
        </p:sp>
        <p:sp>
          <p:nvSpPr>
            <p:cNvPr id="40992" name="Rectangle 32"/>
            <p:cNvSpPr>
              <a:spLocks noChangeArrowheads="1"/>
            </p:cNvSpPr>
            <p:nvPr/>
          </p:nvSpPr>
          <p:spPr bwMode="auto">
            <a:xfrm>
              <a:off x="5256" y="3240"/>
              <a:ext cx="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+5</a:t>
              </a:r>
            </a:p>
          </p:txBody>
        </p:sp>
        <p:sp>
          <p:nvSpPr>
            <p:cNvPr id="40993" name="Rectangle 33"/>
            <p:cNvSpPr>
              <a:spLocks noChangeArrowheads="1"/>
            </p:cNvSpPr>
            <p:nvPr/>
          </p:nvSpPr>
          <p:spPr bwMode="auto">
            <a:xfrm>
              <a:off x="5056" y="3496"/>
              <a:ext cx="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+6</a:t>
              </a:r>
            </a:p>
          </p:txBody>
        </p:sp>
        <p:sp>
          <p:nvSpPr>
            <p:cNvPr id="40994" name="Rectangle 34"/>
            <p:cNvSpPr>
              <a:spLocks noChangeArrowheads="1"/>
            </p:cNvSpPr>
            <p:nvPr/>
          </p:nvSpPr>
          <p:spPr bwMode="auto">
            <a:xfrm>
              <a:off x="4648" y="3736"/>
              <a:ext cx="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+7</a:t>
              </a:r>
            </a:p>
          </p:txBody>
        </p:sp>
        <p:sp>
          <p:nvSpPr>
            <p:cNvPr id="40995" name="Rectangle 35"/>
            <p:cNvSpPr>
              <a:spLocks noChangeArrowheads="1"/>
            </p:cNvSpPr>
            <p:nvPr/>
          </p:nvSpPr>
          <p:spPr bwMode="auto">
            <a:xfrm>
              <a:off x="4112" y="3696"/>
              <a:ext cx="2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–0</a:t>
              </a:r>
            </a:p>
          </p:txBody>
        </p:sp>
        <p:sp>
          <p:nvSpPr>
            <p:cNvPr id="40996" name="Rectangle 36"/>
            <p:cNvSpPr>
              <a:spLocks noChangeArrowheads="1"/>
            </p:cNvSpPr>
            <p:nvPr/>
          </p:nvSpPr>
          <p:spPr bwMode="auto">
            <a:xfrm>
              <a:off x="3736" y="3528"/>
              <a:ext cx="31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–1</a:t>
              </a:r>
            </a:p>
          </p:txBody>
        </p:sp>
        <p:sp>
          <p:nvSpPr>
            <p:cNvPr id="40997" name="Rectangle 37"/>
            <p:cNvSpPr>
              <a:spLocks noChangeArrowheads="1"/>
            </p:cNvSpPr>
            <p:nvPr/>
          </p:nvSpPr>
          <p:spPr bwMode="auto">
            <a:xfrm>
              <a:off x="3512" y="3216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–2</a:t>
              </a:r>
            </a:p>
          </p:txBody>
        </p:sp>
        <p:sp>
          <p:nvSpPr>
            <p:cNvPr id="40998" name="Rectangle 38"/>
            <p:cNvSpPr>
              <a:spLocks noChangeArrowheads="1"/>
            </p:cNvSpPr>
            <p:nvPr/>
          </p:nvSpPr>
          <p:spPr bwMode="auto">
            <a:xfrm>
              <a:off x="3424" y="2936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–3</a:t>
              </a:r>
            </a:p>
          </p:txBody>
        </p:sp>
        <p:sp>
          <p:nvSpPr>
            <p:cNvPr id="40999" name="Rectangle 39"/>
            <p:cNvSpPr>
              <a:spLocks noChangeArrowheads="1"/>
            </p:cNvSpPr>
            <p:nvPr/>
          </p:nvSpPr>
          <p:spPr bwMode="auto">
            <a:xfrm>
              <a:off x="3424" y="2616"/>
              <a:ext cx="2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–4</a:t>
              </a:r>
            </a:p>
          </p:txBody>
        </p:sp>
        <p:sp>
          <p:nvSpPr>
            <p:cNvPr id="41000" name="Rectangle 40"/>
            <p:cNvSpPr>
              <a:spLocks noChangeArrowheads="1"/>
            </p:cNvSpPr>
            <p:nvPr/>
          </p:nvSpPr>
          <p:spPr bwMode="auto">
            <a:xfrm>
              <a:off x="3552" y="2312"/>
              <a:ext cx="24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–5</a:t>
              </a:r>
            </a:p>
          </p:txBody>
        </p:sp>
        <p:sp>
          <p:nvSpPr>
            <p:cNvPr id="41001" name="Rectangle 41"/>
            <p:cNvSpPr>
              <a:spLocks noChangeArrowheads="1"/>
            </p:cNvSpPr>
            <p:nvPr/>
          </p:nvSpPr>
          <p:spPr bwMode="auto">
            <a:xfrm>
              <a:off x="3736" y="2088"/>
              <a:ext cx="2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–6</a:t>
              </a:r>
            </a:p>
          </p:txBody>
        </p:sp>
        <p:sp>
          <p:nvSpPr>
            <p:cNvPr id="41002" name="Rectangle 42"/>
            <p:cNvSpPr>
              <a:spLocks noChangeArrowheads="1"/>
            </p:cNvSpPr>
            <p:nvPr/>
          </p:nvSpPr>
          <p:spPr bwMode="auto">
            <a:xfrm>
              <a:off x="4144" y="1872"/>
              <a:ext cx="30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–7</a:t>
              </a:r>
            </a:p>
          </p:txBody>
        </p:sp>
      </p:grp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6515100" y="1749425"/>
            <a:ext cx="15748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0 100 = + 4</a:t>
            </a:r>
            <a:b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1 100 = – 4</a:t>
            </a:r>
          </a:p>
        </p:txBody>
      </p:sp>
      <p:sp>
        <p:nvSpPr>
          <p:cNvPr id="4100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Sign and magnitude</a:t>
            </a:r>
          </a:p>
        </p:txBody>
      </p:sp>
      <p:sp>
        <p:nvSpPr>
          <p:cNvPr id="41006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One bit dedicate to sign (positive or negative)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sign: 0 = positive (or zero), 1 = negative</a:t>
            </a:r>
          </a:p>
          <a:p>
            <a:r>
              <a:rPr lang="en-US" altLang="ko-KR" sz="2000">
                <a:ea typeface="굴림" pitchFamily="50" charset="-127"/>
              </a:rPr>
              <a:t>Rest represent the absolute value or magnitude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three low order bits: 0 (000) thru 7 (111)</a:t>
            </a:r>
          </a:p>
          <a:p>
            <a:r>
              <a:rPr lang="en-US" altLang="ko-KR" sz="2000">
                <a:ea typeface="굴림" pitchFamily="50" charset="-127"/>
              </a:rPr>
              <a:t>Range for n bits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+/– 2</a:t>
            </a:r>
            <a:r>
              <a:rPr lang="en-US" altLang="ko-KR" sz="1800" baseline="30000">
                <a:ea typeface="굴림" pitchFamily="50" charset="-127"/>
              </a:rPr>
              <a:t>n–1</a:t>
            </a:r>
            <a:r>
              <a:rPr lang="en-US" altLang="ko-KR" sz="1800">
                <a:ea typeface="굴림" pitchFamily="50" charset="-127"/>
              </a:rPr>
              <a:t> –1  (two representations for 0)</a:t>
            </a:r>
          </a:p>
          <a:p>
            <a:r>
              <a:rPr lang="en-US" altLang="ko-KR" sz="2000">
                <a:ea typeface="굴림" pitchFamily="50" charset="-127"/>
              </a:rPr>
              <a:t>Cumbersome addition/subtraction 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must compare magnitudes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to determine sign of result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2775-6051-4CE8-A180-FB69112D477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193925" y="2898775"/>
            <a:ext cx="5067300" cy="203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  <a:tabLst>
                <a:tab pos="9144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2	=  10000</a:t>
            </a:r>
          </a:p>
          <a:p>
            <a:pPr eaLnBrk="0" hangingPunct="0">
              <a:lnSpc>
                <a:spcPts val="3000"/>
              </a:lnSpc>
              <a:tabLst>
                <a:tab pos="9144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	=  00001</a:t>
            </a:r>
          </a:p>
          <a:p>
            <a:pPr eaLnBrk="0" hangingPunct="0">
              <a:lnSpc>
                <a:spcPts val="3000"/>
              </a:lnSpc>
              <a:tabLst>
                <a:tab pos="9144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2   –1	=    1111</a:t>
            </a:r>
          </a:p>
          <a:p>
            <a:pPr eaLnBrk="0" hangingPunct="0">
              <a:lnSpc>
                <a:spcPts val="3000"/>
              </a:lnSpc>
              <a:tabLst>
                <a:tab pos="9144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7	=    0111</a:t>
            </a:r>
          </a:p>
          <a:p>
            <a:pPr eaLnBrk="0" hangingPunct="0">
              <a:lnSpc>
                <a:spcPts val="3000"/>
              </a:lnSpc>
              <a:tabLst>
                <a:tab pos="9144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	      1000   =  –7 in 1s complement form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292475" y="3711575"/>
            <a:ext cx="711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3343275" y="4473575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2359025" y="2847975"/>
            <a:ext cx="2921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4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2371725" y="3609975"/>
            <a:ext cx="2921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4</a:t>
            </a:r>
          </a:p>
        </p:txBody>
      </p:sp>
      <p:sp>
        <p:nvSpPr>
          <p:cNvPr id="430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1s complement</a:t>
            </a: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If N is a positive number, then the negative of N (its 1s complement or N' ) is N' = (2</a:t>
            </a:r>
            <a:r>
              <a:rPr lang="en-US" altLang="ko-KR" sz="2000" baseline="30000">
                <a:ea typeface="굴림" pitchFamily="50" charset="-127"/>
              </a:rPr>
              <a:t>n</a:t>
            </a:r>
            <a:r>
              <a:rPr lang="en-US" altLang="ko-KR" sz="2000">
                <a:ea typeface="굴림" pitchFamily="50" charset="-127"/>
              </a:rPr>
              <a:t>– 1) – N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example: 1s complement of 7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pPr lvl="1"/>
            <a:r>
              <a:rPr lang="en-US" altLang="ko-KR" sz="1800">
                <a:ea typeface="굴림" pitchFamily="50" charset="-127"/>
              </a:rPr>
              <a:t>shortcut: simply compute bit-wise complement ( 0111 -&gt; 1000 )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94BF-92A7-4E51-9D1E-675C87E7C26A}" type="slidenum">
              <a:rPr lang="en-US" altLang="en-US"/>
              <a:pPr/>
              <a:t>27</a:t>
            </a:fld>
            <a:endParaRPr lang="en-US" altLang="en-US"/>
          </a:p>
        </p:txBody>
      </p:sp>
      <p:grpSp>
        <p:nvGrpSpPr>
          <p:cNvPr id="45099" name="Group 43"/>
          <p:cNvGrpSpPr>
            <a:grpSpLocks/>
          </p:cNvGrpSpPr>
          <p:nvPr/>
        </p:nvGrpSpPr>
        <p:grpSpPr bwMode="auto">
          <a:xfrm>
            <a:off x="5016500" y="2678113"/>
            <a:ext cx="3556000" cy="3556000"/>
            <a:chOff x="3080" y="1584"/>
            <a:chExt cx="2240" cy="2240"/>
          </a:xfrm>
        </p:grpSpPr>
        <p:grpSp>
          <p:nvGrpSpPr>
            <p:cNvPr id="45082" name="Group 26"/>
            <p:cNvGrpSpPr>
              <a:grpSpLocks/>
            </p:cNvGrpSpPr>
            <p:nvPr/>
          </p:nvGrpSpPr>
          <p:grpSpPr bwMode="auto">
            <a:xfrm>
              <a:off x="3344" y="1812"/>
              <a:ext cx="1816" cy="1712"/>
              <a:chOff x="3344" y="1812"/>
              <a:chExt cx="1816" cy="1712"/>
            </a:xfrm>
          </p:grpSpPr>
          <p:sp>
            <p:nvSpPr>
              <p:cNvPr id="45065" name="Oval 9"/>
              <p:cNvSpPr>
                <a:spLocks noChangeArrowheads="1"/>
              </p:cNvSpPr>
              <p:nvPr/>
            </p:nvSpPr>
            <p:spPr bwMode="auto">
              <a:xfrm>
                <a:off x="3348" y="1812"/>
                <a:ext cx="1704" cy="171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066" name="Rectangle 10"/>
              <p:cNvSpPr>
                <a:spLocks noChangeArrowheads="1"/>
              </p:cNvSpPr>
              <p:nvPr/>
            </p:nvSpPr>
            <p:spPr bwMode="auto">
              <a:xfrm>
                <a:off x="4208" y="1872"/>
                <a:ext cx="3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0000</a:t>
                </a:r>
              </a:p>
            </p:txBody>
          </p:sp>
          <p:sp>
            <p:nvSpPr>
              <p:cNvPr id="45067" name="Rectangle 11"/>
              <p:cNvSpPr>
                <a:spLocks noChangeArrowheads="1"/>
              </p:cNvSpPr>
              <p:nvPr/>
            </p:nvSpPr>
            <p:spPr bwMode="auto">
              <a:xfrm>
                <a:off x="4216" y="3328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0111</a:t>
                </a:r>
              </a:p>
            </p:txBody>
          </p:sp>
          <p:sp>
            <p:nvSpPr>
              <p:cNvPr id="45068" name="Rectangle 12"/>
              <p:cNvSpPr>
                <a:spLocks noChangeArrowheads="1"/>
              </p:cNvSpPr>
              <p:nvPr/>
            </p:nvSpPr>
            <p:spPr bwMode="auto">
              <a:xfrm>
                <a:off x="4736" y="2472"/>
                <a:ext cx="4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0011</a:t>
                </a:r>
              </a:p>
            </p:txBody>
          </p:sp>
          <p:sp>
            <p:nvSpPr>
              <p:cNvPr id="45069" name="Rectangle 13"/>
              <p:cNvSpPr>
                <a:spLocks noChangeArrowheads="1"/>
              </p:cNvSpPr>
              <p:nvPr/>
            </p:nvSpPr>
            <p:spPr bwMode="auto">
              <a:xfrm>
                <a:off x="3376" y="2728"/>
                <a:ext cx="3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1011</a:t>
                </a:r>
              </a:p>
            </p:txBody>
          </p:sp>
          <p:sp>
            <p:nvSpPr>
              <p:cNvPr id="45070" name="Rectangle 14"/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35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1111</a:t>
                </a:r>
              </a:p>
            </p:txBody>
          </p:sp>
          <p:sp>
            <p:nvSpPr>
              <p:cNvPr id="45071" name="Rectangle 15"/>
              <p:cNvSpPr>
                <a:spLocks noChangeArrowheads="1"/>
              </p:cNvSpPr>
              <p:nvPr/>
            </p:nvSpPr>
            <p:spPr bwMode="auto">
              <a:xfrm>
                <a:off x="3592" y="2016"/>
                <a:ext cx="39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1110</a:t>
                </a:r>
              </a:p>
            </p:txBody>
          </p:sp>
          <p:sp>
            <p:nvSpPr>
              <p:cNvPr id="45072" name="Rectangle 16"/>
              <p:cNvSpPr>
                <a:spLocks noChangeArrowheads="1"/>
              </p:cNvSpPr>
              <p:nvPr/>
            </p:nvSpPr>
            <p:spPr bwMode="auto">
              <a:xfrm>
                <a:off x="3424" y="2240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1101</a:t>
                </a:r>
              </a:p>
            </p:txBody>
          </p:sp>
          <p:sp>
            <p:nvSpPr>
              <p:cNvPr id="45073" name="Rectangle 17"/>
              <p:cNvSpPr>
                <a:spLocks noChangeArrowheads="1"/>
              </p:cNvSpPr>
              <p:nvPr/>
            </p:nvSpPr>
            <p:spPr bwMode="auto">
              <a:xfrm>
                <a:off x="3344" y="2472"/>
                <a:ext cx="3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1100</a:t>
                </a:r>
              </a:p>
            </p:txBody>
          </p:sp>
          <p:sp>
            <p:nvSpPr>
              <p:cNvPr id="45074" name="Rectangle 18"/>
              <p:cNvSpPr>
                <a:spLocks noChangeArrowheads="1"/>
              </p:cNvSpPr>
              <p:nvPr/>
            </p:nvSpPr>
            <p:spPr bwMode="auto">
              <a:xfrm>
                <a:off x="3440" y="2952"/>
                <a:ext cx="37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1010</a:t>
                </a:r>
              </a:p>
            </p:txBody>
          </p:sp>
          <p:sp>
            <p:nvSpPr>
              <p:cNvPr id="45075" name="Rectangle 19"/>
              <p:cNvSpPr>
                <a:spLocks noChangeArrowheads="1"/>
              </p:cNvSpPr>
              <p:nvPr/>
            </p:nvSpPr>
            <p:spPr bwMode="auto">
              <a:xfrm>
                <a:off x="3576" y="3152"/>
                <a:ext cx="37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1001</a:t>
                </a:r>
              </a:p>
            </p:txBody>
          </p:sp>
          <p:sp>
            <p:nvSpPr>
              <p:cNvPr id="45076" name="Rectangle 20"/>
              <p:cNvSpPr>
                <a:spLocks noChangeArrowheads="1"/>
              </p:cNvSpPr>
              <p:nvPr/>
            </p:nvSpPr>
            <p:spPr bwMode="auto">
              <a:xfrm>
                <a:off x="3816" y="3328"/>
                <a:ext cx="36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1000</a:t>
                </a:r>
              </a:p>
            </p:txBody>
          </p:sp>
          <p:sp>
            <p:nvSpPr>
              <p:cNvPr id="45077" name="Rectangle 21"/>
              <p:cNvSpPr>
                <a:spLocks noChangeArrowheads="1"/>
              </p:cNvSpPr>
              <p:nvPr/>
            </p:nvSpPr>
            <p:spPr bwMode="auto">
              <a:xfrm>
                <a:off x="4488" y="3176"/>
                <a:ext cx="3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0110</a:t>
                </a:r>
              </a:p>
            </p:txBody>
          </p:sp>
          <p:sp>
            <p:nvSpPr>
              <p:cNvPr id="45078" name="Rectangle 22"/>
              <p:cNvSpPr>
                <a:spLocks noChangeArrowheads="1"/>
              </p:cNvSpPr>
              <p:nvPr/>
            </p:nvSpPr>
            <p:spPr bwMode="auto">
              <a:xfrm>
                <a:off x="4648" y="2976"/>
                <a:ext cx="4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0101</a:t>
                </a:r>
              </a:p>
            </p:txBody>
          </p:sp>
          <p:sp>
            <p:nvSpPr>
              <p:cNvPr id="45079" name="Rectangle 23"/>
              <p:cNvSpPr>
                <a:spLocks noChangeArrowheads="1"/>
              </p:cNvSpPr>
              <p:nvPr/>
            </p:nvSpPr>
            <p:spPr bwMode="auto">
              <a:xfrm>
                <a:off x="4712" y="2752"/>
                <a:ext cx="41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0100</a:t>
                </a:r>
              </a:p>
            </p:txBody>
          </p:sp>
          <p:sp>
            <p:nvSpPr>
              <p:cNvPr id="45080" name="Rectangle 24"/>
              <p:cNvSpPr>
                <a:spLocks noChangeArrowheads="1"/>
              </p:cNvSpPr>
              <p:nvPr/>
            </p:nvSpPr>
            <p:spPr bwMode="auto">
              <a:xfrm>
                <a:off x="4624" y="2240"/>
                <a:ext cx="40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0010</a:t>
                </a:r>
              </a:p>
            </p:txBody>
          </p:sp>
          <p:sp>
            <p:nvSpPr>
              <p:cNvPr id="45081" name="Rectangle 25"/>
              <p:cNvSpPr>
                <a:spLocks noChangeArrowheads="1"/>
              </p:cNvSpPr>
              <p:nvPr/>
            </p:nvSpPr>
            <p:spPr bwMode="auto">
              <a:xfrm>
                <a:off x="4448" y="2032"/>
                <a:ext cx="34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0001</a:t>
                </a:r>
              </a:p>
            </p:txBody>
          </p:sp>
        </p:grp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4408" y="1584"/>
              <a:ext cx="224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+0</a:t>
              </a:r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4760" y="1792"/>
              <a:ext cx="224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+1</a:t>
              </a:r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4992" y="2080"/>
              <a:ext cx="224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+2</a:t>
              </a:r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5080" y="2392"/>
              <a:ext cx="224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+3</a:t>
              </a:r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5096" y="2752"/>
              <a:ext cx="224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+4</a:t>
              </a:r>
            </a:p>
          </p:txBody>
        </p:sp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4992" y="3048"/>
              <a:ext cx="224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+5</a:t>
              </a:r>
            </a:p>
          </p:txBody>
        </p:sp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4784" y="3328"/>
              <a:ext cx="224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+6</a:t>
              </a:r>
            </a:p>
          </p:txBody>
        </p:sp>
        <p:sp>
          <p:nvSpPr>
            <p:cNvPr id="45090" name="Rectangle 34"/>
            <p:cNvSpPr>
              <a:spLocks noChangeArrowheads="1"/>
            </p:cNvSpPr>
            <p:nvPr/>
          </p:nvSpPr>
          <p:spPr bwMode="auto">
            <a:xfrm>
              <a:off x="4368" y="3584"/>
              <a:ext cx="224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+7</a:t>
              </a:r>
            </a:p>
          </p:txBody>
        </p:sp>
        <p:sp>
          <p:nvSpPr>
            <p:cNvPr id="45091" name="Rectangle 35"/>
            <p:cNvSpPr>
              <a:spLocks noChangeArrowheads="1"/>
            </p:cNvSpPr>
            <p:nvPr/>
          </p:nvSpPr>
          <p:spPr bwMode="auto">
            <a:xfrm>
              <a:off x="3808" y="3592"/>
              <a:ext cx="288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–7</a:t>
              </a:r>
            </a:p>
          </p:txBody>
        </p:sp>
        <p:sp>
          <p:nvSpPr>
            <p:cNvPr id="45092" name="Rectangle 36"/>
            <p:cNvSpPr>
              <a:spLocks noChangeArrowheads="1"/>
            </p:cNvSpPr>
            <p:nvPr/>
          </p:nvSpPr>
          <p:spPr bwMode="auto">
            <a:xfrm>
              <a:off x="3416" y="3360"/>
              <a:ext cx="312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–6</a:t>
              </a:r>
            </a:p>
          </p:txBody>
        </p:sp>
        <p:sp>
          <p:nvSpPr>
            <p:cNvPr id="45093" name="Rectangle 37"/>
            <p:cNvSpPr>
              <a:spLocks noChangeArrowheads="1"/>
            </p:cNvSpPr>
            <p:nvPr/>
          </p:nvSpPr>
          <p:spPr bwMode="auto">
            <a:xfrm>
              <a:off x="3168" y="3016"/>
              <a:ext cx="280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–5</a:t>
              </a:r>
            </a:p>
          </p:txBody>
        </p:sp>
        <p:sp>
          <p:nvSpPr>
            <p:cNvPr id="45094" name="Rectangle 38"/>
            <p:cNvSpPr>
              <a:spLocks noChangeArrowheads="1"/>
            </p:cNvSpPr>
            <p:nvPr/>
          </p:nvSpPr>
          <p:spPr bwMode="auto">
            <a:xfrm>
              <a:off x="3080" y="2712"/>
              <a:ext cx="264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–4</a:t>
              </a:r>
            </a:p>
          </p:txBody>
        </p:sp>
        <p:sp>
          <p:nvSpPr>
            <p:cNvPr id="45095" name="Rectangle 39"/>
            <p:cNvSpPr>
              <a:spLocks noChangeArrowheads="1"/>
            </p:cNvSpPr>
            <p:nvPr/>
          </p:nvSpPr>
          <p:spPr bwMode="auto">
            <a:xfrm>
              <a:off x="3080" y="2384"/>
              <a:ext cx="248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–3</a:t>
              </a:r>
            </a:p>
          </p:txBody>
        </p:sp>
        <p:sp>
          <p:nvSpPr>
            <p:cNvPr id="45096" name="Rectangle 40"/>
            <p:cNvSpPr>
              <a:spLocks noChangeArrowheads="1"/>
            </p:cNvSpPr>
            <p:nvPr/>
          </p:nvSpPr>
          <p:spPr bwMode="auto">
            <a:xfrm>
              <a:off x="3216" y="2048"/>
              <a:ext cx="264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–2</a:t>
              </a:r>
            </a:p>
          </p:txBody>
        </p:sp>
        <p:sp>
          <p:nvSpPr>
            <p:cNvPr id="45097" name="Rectangle 41"/>
            <p:cNvSpPr>
              <a:spLocks noChangeArrowheads="1"/>
            </p:cNvSpPr>
            <p:nvPr/>
          </p:nvSpPr>
          <p:spPr bwMode="auto">
            <a:xfrm>
              <a:off x="3416" y="1816"/>
              <a:ext cx="296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–1</a:t>
              </a:r>
            </a:p>
          </p:txBody>
        </p:sp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3840" y="1584"/>
              <a:ext cx="256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–0</a:t>
              </a:r>
            </a:p>
          </p:txBody>
        </p:sp>
      </p:grp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2641600" y="4189413"/>
            <a:ext cx="15748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0 100 = + 4</a:t>
            </a:r>
            <a:b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1 011 = – 4</a:t>
            </a:r>
          </a:p>
        </p:txBody>
      </p:sp>
      <p:sp>
        <p:nvSpPr>
          <p:cNvPr id="45101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1s complement (cont'd)</a:t>
            </a:r>
          </a:p>
        </p:txBody>
      </p:sp>
      <p:sp>
        <p:nvSpPr>
          <p:cNvPr id="45102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Subtraction implemented by 1s complement and then addition</a:t>
            </a:r>
          </a:p>
          <a:p>
            <a:r>
              <a:rPr lang="en-US" altLang="ko-KR">
                <a:ea typeface="굴림" pitchFamily="50" charset="-127"/>
              </a:rPr>
              <a:t>Two representations of 0</a:t>
            </a:r>
          </a:p>
          <a:p>
            <a:pPr lvl="1"/>
            <a:r>
              <a:rPr lang="en-US" altLang="ko-KR">
                <a:ea typeface="굴림" pitchFamily="50" charset="-127"/>
              </a:rPr>
              <a:t>causes some complexities in addition</a:t>
            </a:r>
          </a:p>
          <a:p>
            <a:r>
              <a:rPr lang="en-US" altLang="ko-KR">
                <a:ea typeface="굴림" pitchFamily="50" charset="-127"/>
              </a:rPr>
              <a:t>High-order bit can act as sign bit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7AE9-6703-4BB4-AF29-86161A6BB86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076450" y="4181475"/>
            <a:ext cx="153670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0 100 = + 4</a:t>
            </a:r>
            <a:b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/>
            </a:r>
            <a:b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1 100 = – 4</a:t>
            </a:r>
          </a:p>
        </p:txBody>
      </p:sp>
      <p:grpSp>
        <p:nvGrpSpPr>
          <p:cNvPr id="47148" name="Group 44"/>
          <p:cNvGrpSpPr>
            <a:grpSpLocks/>
          </p:cNvGrpSpPr>
          <p:nvPr/>
        </p:nvGrpSpPr>
        <p:grpSpPr bwMode="auto">
          <a:xfrm>
            <a:off x="5156200" y="2743200"/>
            <a:ext cx="3556000" cy="3530600"/>
            <a:chOff x="3152" y="1544"/>
            <a:chExt cx="2240" cy="2224"/>
          </a:xfrm>
        </p:grpSpPr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4480" y="1544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+0</a:t>
              </a: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4832" y="1744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+1</a:t>
              </a: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5064" y="2040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+2</a:t>
              </a: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5152" y="2352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+3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5168" y="2712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+4</a:t>
              </a:r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5064" y="3000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+5</a:t>
              </a:r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4856" y="3280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+6</a:t>
              </a:r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4440" y="3536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+7</a:t>
              </a:r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3880" y="3544"/>
              <a:ext cx="312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–8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3488" y="3312"/>
              <a:ext cx="30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–7</a:t>
              </a:r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3240" y="2968"/>
              <a:ext cx="24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–6</a:t>
              </a:r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3168" y="2672"/>
              <a:ext cx="24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–5</a:t>
              </a: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3152" y="2344"/>
              <a:ext cx="272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–4</a:t>
              </a:r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3288" y="2008"/>
              <a:ext cx="26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–3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3488" y="1776"/>
              <a:ext cx="24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–2</a:t>
              </a:r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3904" y="1544"/>
              <a:ext cx="30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–1</a:t>
              </a:r>
            </a:p>
          </p:txBody>
        </p:sp>
        <p:grpSp>
          <p:nvGrpSpPr>
            <p:cNvPr id="47147" name="Group 43"/>
            <p:cNvGrpSpPr>
              <a:grpSpLocks/>
            </p:cNvGrpSpPr>
            <p:nvPr/>
          </p:nvGrpSpPr>
          <p:grpSpPr bwMode="auto">
            <a:xfrm>
              <a:off x="3408" y="1764"/>
              <a:ext cx="1816" cy="1712"/>
              <a:chOff x="3408" y="1764"/>
              <a:chExt cx="1816" cy="1712"/>
            </a:xfrm>
          </p:grpSpPr>
          <p:sp>
            <p:nvSpPr>
              <p:cNvPr id="47130" name="Oval 26"/>
              <p:cNvSpPr>
                <a:spLocks noChangeArrowheads="1"/>
              </p:cNvSpPr>
              <p:nvPr/>
            </p:nvSpPr>
            <p:spPr bwMode="auto">
              <a:xfrm>
                <a:off x="3412" y="1764"/>
                <a:ext cx="1704" cy="171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131" name="Rectangle 27"/>
              <p:cNvSpPr>
                <a:spLocks noChangeArrowheads="1"/>
              </p:cNvSpPr>
              <p:nvPr/>
            </p:nvSpPr>
            <p:spPr bwMode="auto">
              <a:xfrm>
                <a:off x="4272" y="1824"/>
                <a:ext cx="3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0000</a:t>
                </a:r>
              </a:p>
            </p:txBody>
          </p:sp>
          <p:sp>
            <p:nvSpPr>
              <p:cNvPr id="47132" name="Rectangle 28"/>
              <p:cNvSpPr>
                <a:spLocks noChangeArrowheads="1"/>
              </p:cNvSpPr>
              <p:nvPr/>
            </p:nvSpPr>
            <p:spPr bwMode="auto">
              <a:xfrm>
                <a:off x="4280" y="3280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0111</a:t>
                </a:r>
              </a:p>
            </p:txBody>
          </p:sp>
          <p:sp>
            <p:nvSpPr>
              <p:cNvPr id="47133" name="Rectangle 29"/>
              <p:cNvSpPr>
                <a:spLocks noChangeArrowheads="1"/>
              </p:cNvSpPr>
              <p:nvPr/>
            </p:nvSpPr>
            <p:spPr bwMode="auto">
              <a:xfrm>
                <a:off x="4800" y="2424"/>
                <a:ext cx="4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0011</a:t>
                </a:r>
              </a:p>
            </p:txBody>
          </p:sp>
          <p:sp>
            <p:nvSpPr>
              <p:cNvPr id="47134" name="Rectangle 30"/>
              <p:cNvSpPr>
                <a:spLocks noChangeArrowheads="1"/>
              </p:cNvSpPr>
              <p:nvPr/>
            </p:nvSpPr>
            <p:spPr bwMode="auto">
              <a:xfrm>
                <a:off x="3440" y="2680"/>
                <a:ext cx="3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1011</a:t>
                </a:r>
              </a:p>
            </p:txBody>
          </p:sp>
          <p:sp>
            <p:nvSpPr>
              <p:cNvPr id="47135" name="Rectangle 31"/>
              <p:cNvSpPr>
                <a:spLocks noChangeArrowheads="1"/>
              </p:cNvSpPr>
              <p:nvPr/>
            </p:nvSpPr>
            <p:spPr bwMode="auto">
              <a:xfrm>
                <a:off x="3896" y="1832"/>
                <a:ext cx="35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1111</a:t>
                </a:r>
              </a:p>
            </p:txBody>
          </p:sp>
          <p:sp>
            <p:nvSpPr>
              <p:cNvPr id="47136" name="Rectangle 32"/>
              <p:cNvSpPr>
                <a:spLocks noChangeArrowheads="1"/>
              </p:cNvSpPr>
              <p:nvPr/>
            </p:nvSpPr>
            <p:spPr bwMode="auto">
              <a:xfrm>
                <a:off x="3656" y="1968"/>
                <a:ext cx="39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1110</a:t>
                </a:r>
              </a:p>
            </p:txBody>
          </p:sp>
          <p:sp>
            <p:nvSpPr>
              <p:cNvPr id="47137" name="Rectangle 33"/>
              <p:cNvSpPr>
                <a:spLocks noChangeArrowheads="1"/>
              </p:cNvSpPr>
              <p:nvPr/>
            </p:nvSpPr>
            <p:spPr bwMode="auto">
              <a:xfrm>
                <a:off x="3488" y="2192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1101</a:t>
                </a:r>
              </a:p>
            </p:txBody>
          </p:sp>
          <p:sp>
            <p:nvSpPr>
              <p:cNvPr id="47138" name="Rectangle 34"/>
              <p:cNvSpPr>
                <a:spLocks noChangeArrowheads="1"/>
              </p:cNvSpPr>
              <p:nvPr/>
            </p:nvSpPr>
            <p:spPr bwMode="auto">
              <a:xfrm>
                <a:off x="3408" y="2424"/>
                <a:ext cx="3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1100</a:t>
                </a:r>
              </a:p>
            </p:txBody>
          </p:sp>
          <p:sp>
            <p:nvSpPr>
              <p:cNvPr id="47139" name="Rectangle 35"/>
              <p:cNvSpPr>
                <a:spLocks noChangeArrowheads="1"/>
              </p:cNvSpPr>
              <p:nvPr/>
            </p:nvSpPr>
            <p:spPr bwMode="auto">
              <a:xfrm>
                <a:off x="3504" y="2904"/>
                <a:ext cx="37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1010</a:t>
                </a:r>
              </a:p>
            </p:txBody>
          </p:sp>
          <p:sp>
            <p:nvSpPr>
              <p:cNvPr id="47140" name="Rectangle 36"/>
              <p:cNvSpPr>
                <a:spLocks noChangeArrowheads="1"/>
              </p:cNvSpPr>
              <p:nvPr/>
            </p:nvSpPr>
            <p:spPr bwMode="auto">
              <a:xfrm>
                <a:off x="3640" y="3104"/>
                <a:ext cx="37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1001</a:t>
                </a:r>
              </a:p>
            </p:txBody>
          </p:sp>
          <p:sp>
            <p:nvSpPr>
              <p:cNvPr id="47141" name="Rectangle 37"/>
              <p:cNvSpPr>
                <a:spLocks noChangeArrowheads="1"/>
              </p:cNvSpPr>
              <p:nvPr/>
            </p:nvSpPr>
            <p:spPr bwMode="auto">
              <a:xfrm>
                <a:off x="3880" y="3280"/>
                <a:ext cx="36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1000</a:t>
                </a:r>
              </a:p>
            </p:txBody>
          </p:sp>
          <p:sp>
            <p:nvSpPr>
              <p:cNvPr id="47142" name="Rectangle 38"/>
              <p:cNvSpPr>
                <a:spLocks noChangeArrowheads="1"/>
              </p:cNvSpPr>
              <p:nvPr/>
            </p:nvSpPr>
            <p:spPr bwMode="auto">
              <a:xfrm>
                <a:off x="4552" y="3128"/>
                <a:ext cx="3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0110</a:t>
                </a:r>
              </a:p>
            </p:txBody>
          </p:sp>
          <p:sp>
            <p:nvSpPr>
              <p:cNvPr id="47143" name="Rectangle 39"/>
              <p:cNvSpPr>
                <a:spLocks noChangeArrowheads="1"/>
              </p:cNvSpPr>
              <p:nvPr/>
            </p:nvSpPr>
            <p:spPr bwMode="auto">
              <a:xfrm>
                <a:off x="4712" y="2928"/>
                <a:ext cx="4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0101</a:t>
                </a:r>
              </a:p>
            </p:txBody>
          </p:sp>
          <p:sp>
            <p:nvSpPr>
              <p:cNvPr id="47144" name="Rectangle 40"/>
              <p:cNvSpPr>
                <a:spLocks noChangeArrowheads="1"/>
              </p:cNvSpPr>
              <p:nvPr/>
            </p:nvSpPr>
            <p:spPr bwMode="auto">
              <a:xfrm>
                <a:off x="4776" y="2704"/>
                <a:ext cx="41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0100</a:t>
                </a:r>
              </a:p>
            </p:txBody>
          </p:sp>
          <p:sp>
            <p:nvSpPr>
              <p:cNvPr id="47145" name="Rectangle 41"/>
              <p:cNvSpPr>
                <a:spLocks noChangeArrowheads="1"/>
              </p:cNvSpPr>
              <p:nvPr/>
            </p:nvSpPr>
            <p:spPr bwMode="auto">
              <a:xfrm>
                <a:off x="4688" y="2192"/>
                <a:ext cx="40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0010</a:t>
                </a:r>
              </a:p>
            </p:txBody>
          </p:sp>
          <p:sp>
            <p:nvSpPr>
              <p:cNvPr id="47146" name="Rectangle 42"/>
              <p:cNvSpPr>
                <a:spLocks noChangeArrowheads="1"/>
              </p:cNvSpPr>
              <p:nvPr/>
            </p:nvSpPr>
            <p:spPr bwMode="auto">
              <a:xfrm>
                <a:off x="4512" y="1984"/>
                <a:ext cx="34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0001</a:t>
                </a:r>
              </a:p>
            </p:txBody>
          </p:sp>
        </p:grpSp>
      </p:grpSp>
      <p:sp>
        <p:nvSpPr>
          <p:cNvPr id="4714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2s complement</a:t>
            </a:r>
          </a:p>
        </p:txBody>
      </p:sp>
      <p:sp>
        <p:nvSpPr>
          <p:cNvPr id="47150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1s complement with negative numbers shifted one position clockwise</a:t>
            </a:r>
          </a:p>
          <a:p>
            <a:pPr lvl="1"/>
            <a:r>
              <a:rPr lang="en-US" altLang="ko-KR">
                <a:ea typeface="굴림" pitchFamily="50" charset="-127"/>
              </a:rPr>
              <a:t>only one representation for 0 </a:t>
            </a:r>
          </a:p>
          <a:p>
            <a:pPr lvl="1"/>
            <a:r>
              <a:rPr lang="en-US" altLang="ko-KR">
                <a:ea typeface="굴림" pitchFamily="50" charset="-127"/>
              </a:rPr>
              <a:t>one more negative number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than positive numbers</a:t>
            </a:r>
          </a:p>
          <a:p>
            <a:pPr lvl="1"/>
            <a:r>
              <a:rPr lang="en-US" altLang="ko-KR">
                <a:ea typeface="굴림" pitchFamily="50" charset="-127"/>
              </a:rPr>
              <a:t>high-order bit can act as sign bit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DA1E-4411-447C-9555-90634E4D6C1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5376863" y="2462213"/>
            <a:ext cx="29718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  <a:tabLst>
                <a:tab pos="393700" algn="l"/>
                <a:tab pos="6858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2	=	10000</a:t>
            </a:r>
          </a:p>
          <a:p>
            <a:pPr eaLnBrk="0" hangingPunct="0">
              <a:lnSpc>
                <a:spcPts val="3000"/>
              </a:lnSpc>
              <a:tabLst>
                <a:tab pos="393700" algn="l"/>
                <a:tab pos="6858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7	= 	  0111</a:t>
            </a:r>
          </a:p>
          <a:p>
            <a:pPr eaLnBrk="0" hangingPunct="0">
              <a:lnSpc>
                <a:spcPts val="3000"/>
              </a:lnSpc>
              <a:tabLst>
                <a:tab pos="393700" algn="l"/>
                <a:tab pos="6858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		  1001  = repr. of –7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5992813" y="3211513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5503863" y="2360613"/>
            <a:ext cx="2921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4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5364163" y="3790950"/>
            <a:ext cx="29591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  <a:tabLst>
                <a:tab pos="393700" algn="l"/>
                <a:tab pos="6858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2	=	10000</a:t>
            </a:r>
          </a:p>
          <a:p>
            <a:pPr eaLnBrk="0" hangingPunct="0">
              <a:lnSpc>
                <a:spcPts val="3000"/>
              </a:lnSpc>
              <a:tabLst>
                <a:tab pos="393700" algn="l"/>
                <a:tab pos="6858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–7	=	  1001</a:t>
            </a:r>
          </a:p>
          <a:p>
            <a:pPr eaLnBrk="0" hangingPunct="0">
              <a:lnSpc>
                <a:spcPts val="3000"/>
              </a:lnSpc>
              <a:tabLst>
                <a:tab pos="393700" algn="l"/>
                <a:tab pos="685800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		  0111  = repr. of 7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992813" y="4540250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5503863" y="3689350"/>
            <a:ext cx="2921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4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4373563" y="2919413"/>
            <a:ext cx="1066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subtract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4398963" y="4260850"/>
            <a:ext cx="1041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subtract</a:t>
            </a:r>
          </a:p>
        </p:txBody>
      </p:sp>
      <p:sp>
        <p:nvSpPr>
          <p:cNvPr id="4917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2s complement (cont’d)</a:t>
            </a:r>
          </a:p>
        </p:txBody>
      </p:sp>
      <p:sp>
        <p:nvSpPr>
          <p:cNvPr id="4917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If N is a positive number, then the negative of N (its 2s complement or N* ) is N* = 2</a:t>
            </a:r>
            <a:r>
              <a:rPr lang="en-US" altLang="ko-KR" sz="2000" baseline="30000">
                <a:ea typeface="굴림" pitchFamily="50" charset="-127"/>
              </a:rPr>
              <a:t>n</a:t>
            </a:r>
            <a:r>
              <a:rPr lang="en-US" altLang="ko-KR" sz="2000">
                <a:ea typeface="굴림" pitchFamily="50" charset="-127"/>
              </a:rPr>
              <a:t> – N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example: 2s complement of 7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example: 2s complement of –7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/>
            </a: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shortcut: 2s complement = bit-wise complement + 1</a:t>
            </a:r>
          </a:p>
          <a:p>
            <a:pPr lvl="2">
              <a:lnSpc>
                <a:spcPct val="90000"/>
              </a:lnSpc>
            </a:pPr>
            <a:r>
              <a:rPr lang="en-US" altLang="ko-KR" sz="1600">
                <a:ea typeface="굴림" pitchFamily="50" charset="-127"/>
              </a:rPr>
              <a:t>0111 -&gt; 1000 + 1 -&gt; 1001  (representation of -7)</a:t>
            </a:r>
          </a:p>
          <a:p>
            <a:pPr lvl="2">
              <a:lnSpc>
                <a:spcPct val="90000"/>
              </a:lnSpc>
            </a:pPr>
            <a:r>
              <a:rPr lang="en-US" altLang="ko-KR" sz="1600">
                <a:ea typeface="굴림" pitchFamily="50" charset="-127"/>
              </a:rPr>
              <a:t>1001 -&gt; 0110 + 1 -&gt; 0111  (representation of 7)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08B5-A54F-45A7-8FAF-9B14B473468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General design procedure</a:t>
            </a:r>
            <a:r>
              <a:rPr lang="en-US" altLang="ko-KR" dirty="0">
                <a:ea typeface="굴림" pitchFamily="50" charset="-127"/>
              </a:rPr>
              <a:t/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for combinational logic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63550" y="1585913"/>
            <a:ext cx="8343900" cy="4589462"/>
          </a:xfrm>
        </p:spPr>
        <p:txBody>
          <a:bodyPr/>
          <a:lstStyle/>
          <a:p>
            <a:r>
              <a:rPr lang="en-US" altLang="ko-KR" sz="1800" dirty="0">
                <a:ea typeface="굴림" pitchFamily="50" charset="-127"/>
              </a:rPr>
              <a:t>1.  Understand the problem</a:t>
            </a:r>
          </a:p>
          <a:p>
            <a:pPr lvl="1"/>
            <a:r>
              <a:rPr lang="en-US" altLang="ko-KR" sz="1600" dirty="0">
                <a:ea typeface="굴림" pitchFamily="50" charset="-127"/>
              </a:rPr>
              <a:t>what is the circuit supposed to do?</a:t>
            </a:r>
          </a:p>
          <a:p>
            <a:pPr lvl="1"/>
            <a:r>
              <a:rPr lang="en-US" altLang="ko-KR" sz="1600" dirty="0">
                <a:ea typeface="굴림" pitchFamily="50" charset="-127"/>
              </a:rPr>
              <a:t>write down inputs (data, control) and outputs</a:t>
            </a:r>
          </a:p>
          <a:p>
            <a:pPr lvl="1"/>
            <a:r>
              <a:rPr lang="en-US" altLang="ko-KR" sz="1600" dirty="0">
                <a:ea typeface="굴림" pitchFamily="50" charset="-127"/>
              </a:rPr>
              <a:t>draw block diagram or other </a:t>
            </a:r>
            <a:r>
              <a:rPr lang="en-US" altLang="ko-KR" sz="1600" dirty="0" smtClean="0">
                <a:ea typeface="굴림" pitchFamily="50" charset="-127"/>
              </a:rPr>
              <a:t>picture</a:t>
            </a:r>
          </a:p>
          <a:p>
            <a:pPr lvl="1"/>
            <a:endParaRPr lang="en-US" altLang="ko-KR" sz="1600" dirty="0">
              <a:ea typeface="굴림" pitchFamily="50" charset="-127"/>
            </a:endParaRPr>
          </a:p>
          <a:p>
            <a:r>
              <a:rPr lang="en-US" altLang="ko-KR" sz="1800" dirty="0">
                <a:ea typeface="굴림" pitchFamily="50" charset="-127"/>
              </a:rPr>
              <a:t>2.  Formulate the problem using a suitable design representation</a:t>
            </a:r>
          </a:p>
          <a:p>
            <a:pPr lvl="1"/>
            <a:r>
              <a:rPr lang="en-US" altLang="ko-KR" sz="1600" dirty="0">
                <a:ea typeface="굴림" pitchFamily="50" charset="-127"/>
              </a:rPr>
              <a:t>truth table or waveform diagram are typical</a:t>
            </a:r>
          </a:p>
          <a:p>
            <a:pPr lvl="1"/>
            <a:r>
              <a:rPr lang="en-US" altLang="ko-KR" sz="1600" dirty="0">
                <a:ea typeface="굴림" pitchFamily="50" charset="-127"/>
              </a:rPr>
              <a:t>may require encoding of symbolic inputs and </a:t>
            </a:r>
            <a:r>
              <a:rPr lang="en-US" altLang="ko-KR" sz="1600" dirty="0" smtClean="0">
                <a:ea typeface="굴림" pitchFamily="50" charset="-127"/>
              </a:rPr>
              <a:t>outputs</a:t>
            </a:r>
          </a:p>
          <a:p>
            <a:pPr lvl="1"/>
            <a:endParaRPr lang="en-US" altLang="ko-KR" sz="1600" dirty="0">
              <a:ea typeface="굴림" pitchFamily="50" charset="-127"/>
            </a:endParaRPr>
          </a:p>
          <a:p>
            <a:r>
              <a:rPr lang="en-US" altLang="ko-KR" sz="1800" dirty="0">
                <a:ea typeface="굴림" pitchFamily="50" charset="-127"/>
              </a:rPr>
              <a:t>3.  Choose implementation target</a:t>
            </a:r>
          </a:p>
          <a:p>
            <a:pPr lvl="1"/>
            <a:r>
              <a:rPr lang="en-US" altLang="ko-KR" sz="1600" dirty="0">
                <a:ea typeface="굴림" pitchFamily="50" charset="-127"/>
              </a:rPr>
              <a:t>ROM, PAL, PLA</a:t>
            </a:r>
          </a:p>
          <a:p>
            <a:pPr lvl="1"/>
            <a:r>
              <a:rPr lang="en-US" altLang="ko-KR" sz="1600" dirty="0">
                <a:ea typeface="굴림" pitchFamily="50" charset="-127"/>
              </a:rPr>
              <a:t>mux, decoder and OR-gate</a:t>
            </a:r>
          </a:p>
          <a:p>
            <a:pPr lvl="1"/>
            <a:r>
              <a:rPr lang="en-US" altLang="ko-KR" sz="1600" dirty="0">
                <a:ea typeface="굴림" pitchFamily="50" charset="-127"/>
              </a:rPr>
              <a:t>discrete </a:t>
            </a:r>
            <a:r>
              <a:rPr lang="en-US" altLang="ko-KR" sz="1600" dirty="0" smtClean="0">
                <a:ea typeface="굴림" pitchFamily="50" charset="-127"/>
              </a:rPr>
              <a:t>gates</a:t>
            </a:r>
          </a:p>
          <a:p>
            <a:pPr lvl="1"/>
            <a:endParaRPr lang="en-US" altLang="ko-KR" sz="1600" dirty="0">
              <a:ea typeface="굴림" pitchFamily="50" charset="-127"/>
            </a:endParaRPr>
          </a:p>
          <a:p>
            <a:r>
              <a:rPr lang="en-US" altLang="ko-KR" sz="1800" dirty="0">
                <a:ea typeface="굴림" pitchFamily="50" charset="-127"/>
              </a:rPr>
              <a:t>4.  Follow implementation procedure</a:t>
            </a:r>
          </a:p>
          <a:p>
            <a:pPr lvl="1"/>
            <a:r>
              <a:rPr lang="en-US" altLang="ko-KR" sz="1600" dirty="0">
                <a:ea typeface="굴림" pitchFamily="50" charset="-127"/>
              </a:rPr>
              <a:t>K-maps for two-level, multi-level</a:t>
            </a:r>
          </a:p>
          <a:p>
            <a:pPr lvl="1"/>
            <a:r>
              <a:rPr lang="en-US" altLang="ko-KR" sz="1600" dirty="0">
                <a:ea typeface="굴림" pitchFamily="50" charset="-127"/>
              </a:rPr>
              <a:t>design tools and hardware description language (e.g., Verilog)</a:t>
            </a:r>
          </a:p>
        </p:txBody>
      </p:sp>
    </p:spTree>
    <p:extLst>
      <p:ext uri="{BB962C8B-B14F-4D97-AF65-F5344CB8AC3E}">
        <p14:creationId xmlns:p14="http://schemas.microsoft.com/office/powerpoint/2010/main" val="32291931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00E0-8EEE-451C-9CA4-311B5FA8280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2509838" y="2925763"/>
            <a:ext cx="6350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4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+ 3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7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2706688" y="3662363"/>
            <a:ext cx="46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500438" y="2925763"/>
            <a:ext cx="6731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0100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0011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0111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494088" y="3700463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668838" y="2913063"/>
            <a:ext cx="8890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– 4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+ (– 3)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– 7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V="1">
            <a:off x="4853354" y="3687763"/>
            <a:ext cx="742584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5619750" y="2913063"/>
            <a:ext cx="890588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1100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1101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11001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5888038" y="3687763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535238" y="4970463"/>
            <a:ext cx="5969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4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– 3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2630488" y="5719763"/>
            <a:ext cx="46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3233738" y="4970463"/>
            <a:ext cx="9398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0100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1101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10001</a:t>
            </a: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3617913" y="5719763"/>
            <a:ext cx="646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4948238" y="4983163"/>
            <a:ext cx="6477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– 4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+ 3</a:t>
            </a:r>
          </a:p>
          <a:p>
            <a:pPr algn="r"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– 1</a:t>
            </a: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>
            <a:off x="5240338" y="5719763"/>
            <a:ext cx="469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862638" y="4983163"/>
            <a:ext cx="6731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1100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0011</a:t>
            </a:r>
          </a:p>
          <a:p>
            <a:pPr eaLnBrk="0" hangingPunct="0">
              <a:lnSpc>
                <a:spcPts val="30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1111</a:t>
            </a: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5856288" y="5757863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2s complement addition and subtraction</a:t>
            </a:r>
          </a:p>
        </p:txBody>
      </p:sp>
      <p:sp>
        <p:nvSpPr>
          <p:cNvPr id="51230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Simple addition and subtraction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simple scheme makes 2s complement the virtually unanimous choice for 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integer number systems in computers</a:t>
            </a:r>
          </a:p>
        </p:txBody>
      </p:sp>
    </p:spTree>
    <p:extLst>
      <p:ext uri="{BB962C8B-B14F-4D97-AF65-F5344CB8AC3E}">
        <p14:creationId xmlns:p14="http://schemas.microsoft.com/office/powerpoint/2010/main" val="12600445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9C36-7385-4CC2-8ECD-11F816ECE31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Why can the carry-out be ignored?</a:t>
            </a:r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ea typeface="굴림" pitchFamily="50" charset="-127"/>
              </a:rPr>
              <a:t>Can't ignore it completely</a:t>
            </a:r>
          </a:p>
          <a:p>
            <a:pPr lvl="1"/>
            <a:r>
              <a:rPr lang="en-US" altLang="ko-KR" sz="1600" dirty="0">
                <a:ea typeface="굴림" pitchFamily="50" charset="-127"/>
              </a:rPr>
              <a:t>needed to check for overflow (see next two slides)</a:t>
            </a:r>
          </a:p>
          <a:p>
            <a:r>
              <a:rPr lang="en-US" altLang="ko-KR" sz="1800" dirty="0">
                <a:ea typeface="굴림" pitchFamily="50" charset="-127"/>
              </a:rPr>
              <a:t>When there is no overflow, carry-out may be true but can be ignored</a:t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/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   – M + N when N &gt; M:</a:t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   </a:t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M*  +  N  =  (2</a:t>
            </a:r>
            <a:r>
              <a:rPr lang="en-US" altLang="ko-KR" sz="1800" baseline="30000" dirty="0">
                <a:solidFill>
                  <a:srgbClr val="FF0000"/>
                </a:solidFill>
                <a:ea typeface="굴림" pitchFamily="50" charset="-127"/>
              </a:rPr>
              <a:t>n</a:t>
            </a: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 –  M)  +  N  =  2</a:t>
            </a:r>
            <a:r>
              <a:rPr lang="en-US" altLang="ko-KR" sz="1800" baseline="30000" dirty="0">
                <a:solidFill>
                  <a:srgbClr val="FF0000"/>
                </a:solidFill>
                <a:ea typeface="굴림" pitchFamily="50" charset="-127"/>
              </a:rPr>
              <a:t>n</a:t>
            </a: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 +  (N – M)</a:t>
            </a:r>
            <a:b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/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ignoring carry-out is just like subtracting 2</a:t>
            </a:r>
            <a:r>
              <a:rPr lang="en-US" altLang="ko-KR" sz="1800" baseline="30000" dirty="0">
                <a:ea typeface="굴림" pitchFamily="50" charset="-127"/>
              </a:rPr>
              <a:t>n</a:t>
            </a:r>
            <a:r>
              <a:rPr lang="en-US" altLang="ko-KR" sz="1800" dirty="0">
                <a:ea typeface="굴림" pitchFamily="50" charset="-127"/>
              </a:rPr>
              <a:t/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/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   – M + – N where N + M </a:t>
            </a:r>
            <a:r>
              <a:rPr lang="en-US" altLang="ko-KR" sz="1800" dirty="0">
                <a:ea typeface="굴림" pitchFamily="50" charset="-127"/>
                <a:sym typeface="Symbol" pitchFamily="18" charset="2"/>
              </a:rPr>
              <a:t>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ea typeface="굴림" pitchFamily="50" charset="-127"/>
              </a:rPr>
              <a:t>2</a:t>
            </a:r>
            <a:r>
              <a:rPr lang="en-US" altLang="ko-KR" sz="1600" baseline="30000" dirty="0" smtClean="0">
                <a:solidFill>
                  <a:srgbClr val="FF0000"/>
                </a:solidFill>
                <a:ea typeface="굴림" pitchFamily="50" charset="-127"/>
              </a:rPr>
              <a:t>n-1</a:t>
            </a:r>
            <a:r>
              <a:rPr lang="en-US" altLang="ko-KR" sz="1800" dirty="0">
                <a:ea typeface="굴림" pitchFamily="50" charset="-127"/>
              </a:rPr>
              <a:t/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/>
            </a:r>
            <a:br>
              <a:rPr lang="en-US" altLang="ko-KR" sz="1800" dirty="0"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(– M) + (– N) = M* +  N* = (2</a:t>
            </a:r>
            <a:r>
              <a:rPr lang="en-US" altLang="ko-KR" sz="1800" baseline="30000" dirty="0">
                <a:solidFill>
                  <a:srgbClr val="FF0000"/>
                </a:solidFill>
                <a:ea typeface="굴림" pitchFamily="50" charset="-127"/>
              </a:rPr>
              <a:t>n</a:t>
            </a: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– M) + (2</a:t>
            </a:r>
            <a:r>
              <a:rPr lang="en-US" altLang="ko-KR" sz="1800" baseline="30000" dirty="0">
                <a:solidFill>
                  <a:srgbClr val="FF0000"/>
                </a:solidFill>
                <a:ea typeface="굴림" pitchFamily="50" charset="-127"/>
              </a:rPr>
              <a:t>n</a:t>
            </a: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– N)   = 2</a:t>
            </a:r>
            <a:r>
              <a:rPr lang="en-US" altLang="ko-KR" sz="1800" baseline="30000" dirty="0">
                <a:solidFill>
                  <a:srgbClr val="FF0000"/>
                </a:solidFill>
                <a:ea typeface="굴림" pitchFamily="50" charset="-127"/>
              </a:rPr>
              <a:t>n</a:t>
            </a: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> – (M + N)  +  2</a:t>
            </a:r>
            <a:r>
              <a:rPr lang="en-US" altLang="ko-KR" sz="1800" baseline="30000" dirty="0">
                <a:solidFill>
                  <a:srgbClr val="FF0000"/>
                </a:solidFill>
                <a:ea typeface="굴림" pitchFamily="50" charset="-127"/>
              </a:rPr>
              <a:t>n</a:t>
            </a: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 sz="1800" dirty="0">
                <a:ea typeface="굴림" pitchFamily="50" charset="-127"/>
              </a:rPr>
              <a:t>ignoring the carry, it is just the 2s complement representation for – (M + 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2718" y="180105"/>
            <a:ext cx="5198654" cy="5752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351" tIns="25740" rIns="64351" bIns="2574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Sign and Magnitude: Addition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423039" y="1492297"/>
            <a:ext cx="457112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ko-KR"/>
              <a:t>4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+ 3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7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390849" y="2199852"/>
            <a:ext cx="489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02061" y="1492297"/>
            <a:ext cx="643819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0100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0011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0111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5189185" y="2238446"/>
            <a:ext cx="669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663531" y="1530891"/>
            <a:ext cx="688887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ko-KR"/>
              <a:t>-4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+ (-3)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-7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6863115" y="2238446"/>
            <a:ext cx="489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674328" y="1530891"/>
            <a:ext cx="643819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1100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1011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1111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7661452" y="2277039"/>
            <a:ext cx="669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339145" y="1710996"/>
            <a:ext cx="2455917" cy="758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solidFill>
                  <a:schemeClr val="accent1"/>
                </a:solidFill>
              </a:rPr>
              <a:t>result sign bit is the</a:t>
            </a:r>
          </a:p>
          <a:p>
            <a:pPr>
              <a:lnSpc>
                <a:spcPct val="85000"/>
              </a:lnSpc>
            </a:pPr>
            <a:r>
              <a:rPr lang="en-US" altLang="ko-KR">
                <a:solidFill>
                  <a:schemeClr val="accent1"/>
                </a:solidFill>
              </a:rPr>
              <a:t>same as the operands'</a:t>
            </a:r>
          </a:p>
          <a:p>
            <a:pPr>
              <a:lnSpc>
                <a:spcPct val="85000"/>
              </a:lnSpc>
            </a:pPr>
            <a:r>
              <a:rPr lang="en-US" altLang="ko-KR">
                <a:solidFill>
                  <a:schemeClr val="accent1"/>
                </a:solidFill>
              </a:rPr>
              <a:t>sign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4468107" y="4026630"/>
            <a:ext cx="399168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ko-KR"/>
              <a:t>4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- 3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1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4377972" y="4734184"/>
            <a:ext cx="489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5189185" y="4026630"/>
            <a:ext cx="643819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0100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1011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0001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5176308" y="4772778"/>
            <a:ext cx="669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882430" y="4065223"/>
            <a:ext cx="457112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ko-KR"/>
              <a:t>-4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+ 3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-1</a:t>
            </a: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6850239" y="4772778"/>
            <a:ext cx="489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7661452" y="4065223"/>
            <a:ext cx="643819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1100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0011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1001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7648575" y="4811371"/>
            <a:ext cx="669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1274762" y="4000900"/>
            <a:ext cx="2451107" cy="122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solidFill>
                  <a:schemeClr val="accent1"/>
                </a:solidFill>
              </a:rPr>
              <a:t>when signs differ,</a:t>
            </a:r>
          </a:p>
          <a:p>
            <a:pPr>
              <a:lnSpc>
                <a:spcPct val="85000"/>
              </a:lnSpc>
            </a:pPr>
            <a:r>
              <a:rPr lang="en-US" altLang="ko-KR"/>
              <a:t>operation is subtract,</a:t>
            </a:r>
          </a:p>
          <a:p>
            <a:pPr>
              <a:lnSpc>
                <a:spcPct val="85000"/>
              </a:lnSpc>
            </a:pPr>
            <a:r>
              <a:rPr lang="en-US" altLang="ko-KR"/>
              <a:t>sign of result depends</a:t>
            </a:r>
          </a:p>
          <a:p>
            <a:pPr>
              <a:lnSpc>
                <a:spcPct val="85000"/>
              </a:lnSpc>
            </a:pPr>
            <a:r>
              <a:rPr lang="en-US" altLang="ko-KR"/>
              <a:t>on sign of number with</a:t>
            </a:r>
          </a:p>
          <a:p>
            <a:pPr>
              <a:lnSpc>
                <a:spcPct val="85000"/>
              </a:lnSpc>
            </a:pPr>
            <a:r>
              <a:rPr lang="en-US" altLang="ko-KR"/>
              <a:t>the larger magnitude</a:t>
            </a:r>
          </a:p>
        </p:txBody>
      </p:sp>
    </p:spTree>
    <p:extLst>
      <p:ext uri="{BB962C8B-B14F-4D97-AF65-F5344CB8AC3E}">
        <p14:creationId xmlns:p14="http://schemas.microsoft.com/office/powerpoint/2010/main" val="4186308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 animBg="1"/>
      <p:bldP spid="22535" grpId="0"/>
      <p:bldP spid="22536" grpId="0" animBg="1"/>
      <p:bldP spid="22537" grpId="0"/>
      <p:bldP spid="22538" grpId="0" animBg="1"/>
      <p:bldP spid="22539" grpId="0"/>
      <p:bldP spid="22540" grpId="0" animBg="1"/>
      <p:bldP spid="22541" grpId="0"/>
      <p:bldP spid="22542" grpId="0"/>
      <p:bldP spid="22543" grpId="0" animBg="1"/>
      <p:bldP spid="22544" grpId="0"/>
      <p:bldP spid="22545" grpId="0" animBg="1"/>
      <p:bldP spid="22546" grpId="0"/>
      <p:bldP spid="22547" grpId="0" animBg="1"/>
      <p:bldP spid="22548" grpId="0"/>
      <p:bldP spid="225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423039" y="1492297"/>
            <a:ext cx="457112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ko-KR"/>
              <a:t>4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+ 3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7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390849" y="2199852"/>
            <a:ext cx="489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02061" y="1492297"/>
            <a:ext cx="643819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0100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0011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0111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5189185" y="2238446"/>
            <a:ext cx="669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663531" y="1530891"/>
            <a:ext cx="688887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ko-KR"/>
              <a:t>-4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+ (-3)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-7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863115" y="2238446"/>
            <a:ext cx="489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812937" y="1530892"/>
            <a:ext cx="736985" cy="217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ko-KR"/>
              <a:t>1011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1100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10111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1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1000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7880350" y="2277039"/>
            <a:ext cx="669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468107" y="4026630"/>
            <a:ext cx="399168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ko-KR"/>
              <a:t>4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- 3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1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4377972" y="4734184"/>
            <a:ext cx="489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073297" y="4026630"/>
            <a:ext cx="772583" cy="217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ko-KR"/>
              <a:t>0100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1100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10000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1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0001</a:t>
            </a: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176308" y="4772778"/>
            <a:ext cx="669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882430" y="4065223"/>
            <a:ext cx="457112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ko-KR"/>
              <a:t>-4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+ 3</a:t>
            </a:r>
          </a:p>
          <a:p>
            <a:pPr algn="r">
              <a:lnSpc>
                <a:spcPct val="85000"/>
              </a:lnSpc>
            </a:pPr>
            <a:endParaRPr lang="en-US" altLang="ko-KR"/>
          </a:p>
          <a:p>
            <a:pPr algn="r">
              <a:lnSpc>
                <a:spcPct val="85000"/>
              </a:lnSpc>
            </a:pPr>
            <a:r>
              <a:rPr lang="en-US" altLang="ko-KR"/>
              <a:t>-1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850239" y="4772778"/>
            <a:ext cx="4893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7661452" y="4065223"/>
            <a:ext cx="643819" cy="12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1011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0011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1110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7648575" y="4811371"/>
            <a:ext cx="669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7906103" y="3241887"/>
            <a:ext cx="656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7906103" y="2740166"/>
            <a:ext cx="0" cy="3087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7906103" y="3048917"/>
            <a:ext cx="42492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5588353" y="2933136"/>
            <a:ext cx="1899674" cy="2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End around carry</a:t>
            </a: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5189185" y="5210175"/>
            <a:ext cx="0" cy="3087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5189185" y="5518926"/>
            <a:ext cx="42492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5163432" y="5660437"/>
            <a:ext cx="669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2910064" y="5364551"/>
            <a:ext cx="1899674" cy="2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End around carry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741" y="489425"/>
            <a:ext cx="8343900" cy="1155700"/>
          </a:xfrm>
        </p:spPr>
        <p:txBody>
          <a:bodyPr/>
          <a:lstStyle/>
          <a:p>
            <a:r>
              <a:rPr lang="en-US" altLang="ko-KR" dirty="0" smtClean="0"/>
              <a:t>1s Complement Addition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043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2" grpId="0" animBg="1"/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  <p:bldP spid="24591" grpId="0"/>
      <p:bldP spid="24592" grpId="0" animBg="1"/>
      <p:bldP spid="24593" grpId="0"/>
      <p:bldP spid="24594" grpId="0" animBg="1"/>
      <p:bldP spid="24595" grpId="0"/>
      <p:bldP spid="24596" grpId="0" animBg="1"/>
      <p:bldP spid="24597" grpId="0" animBg="1"/>
      <p:bldP spid="24598" grpId="0" animBg="1"/>
      <p:bldP spid="24599" grpId="0" animBg="1"/>
      <p:bldP spid="24600" grpId="0"/>
      <p:bldP spid="24601" grpId="0" animBg="1"/>
      <p:bldP spid="24602" grpId="0" animBg="1"/>
      <p:bldP spid="24603" grpId="0" animBg="1"/>
      <p:bldP spid="2460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480785" y="1492297"/>
            <a:ext cx="5041560" cy="758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Why does end-around carry work?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      Its equivalent to subtracting 2   and adding 1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867275" y="1796742"/>
            <a:ext cx="258199" cy="2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dirty="0"/>
              <a:t>n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867076" y="2457145"/>
            <a:ext cx="5654345" cy="2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M - N  =  M + N  =  M + (2   - 1 - N)  =  (M - N) + 2   - 1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558242" y="2302769"/>
            <a:ext cx="258199" cy="2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n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953250" y="2328498"/>
            <a:ext cx="258199" cy="2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n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803092" y="2470009"/>
            <a:ext cx="907785" cy="2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(M &gt; N)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322108" y="2418550"/>
            <a:ext cx="23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828447" y="3074646"/>
            <a:ext cx="5002477" cy="76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-M + (-N)  =  M + N  =  (2   - M - 1) + (2   - N - 1)</a:t>
            </a:r>
          </a:p>
          <a:p>
            <a:pPr>
              <a:lnSpc>
                <a:spcPct val="85000"/>
              </a:lnSpc>
            </a:pPr>
            <a:endParaRPr lang="en-US" altLang="ko-KR"/>
          </a:p>
          <a:p>
            <a:pPr>
              <a:lnSpc>
                <a:spcPct val="85000"/>
              </a:lnSpc>
            </a:pPr>
            <a:r>
              <a:rPr lang="en-US" altLang="ko-KR"/>
              <a:t>                                = 2   + [2   - 1 - (M + N)] - 1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403725" y="2920271"/>
            <a:ext cx="258199" cy="2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n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833004" y="2907407"/>
            <a:ext cx="258199" cy="2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n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4262085" y="3409127"/>
            <a:ext cx="258199" cy="2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n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867275" y="3409127"/>
            <a:ext cx="258199" cy="2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n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7571316" y="3254752"/>
            <a:ext cx="1145999" cy="2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M + N &lt; 2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8627181" y="3087511"/>
            <a:ext cx="476426" cy="2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n-1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1789818" y="3962306"/>
            <a:ext cx="2463931" cy="2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after end around carry: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3901546" y="4451162"/>
            <a:ext cx="1970088" cy="28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=  2   - 1 - (M + N)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339343" y="4271057"/>
            <a:ext cx="258199" cy="2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n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1751189" y="4952883"/>
            <a:ext cx="6283888" cy="2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4351" tIns="25740" rIns="64351" bIns="2574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/>
              <a:t>this is the correct form for representing -(M + N) in 1's comp!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3167592" y="3087511"/>
            <a:ext cx="3090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3631142" y="3087511"/>
            <a:ext cx="23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65" tIns="46333" rIns="92665" bIns="46333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212" y="575651"/>
            <a:ext cx="8343900" cy="1155700"/>
          </a:xfrm>
        </p:spPr>
        <p:txBody>
          <a:bodyPr/>
          <a:lstStyle/>
          <a:p>
            <a:r>
              <a:rPr lang="en-US" altLang="ko-KR" smtClean="0"/>
              <a:t>1s </a:t>
            </a:r>
            <a:r>
              <a:rPr lang="en-US" altLang="ko-KR" dirty="0" smtClean="0"/>
              <a:t>Complement Addition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558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2" grpId="0"/>
      <p:bldP spid="26632" grpId="1"/>
      <p:bldP spid="26633" grpId="0"/>
      <p:bldP spid="26633" grpId="1"/>
      <p:bldP spid="26634" grpId="0"/>
      <p:bldP spid="26635" grpId="0" animBg="1"/>
      <p:bldP spid="26636" grpId="0"/>
      <p:bldP spid="26637" grpId="0"/>
      <p:bldP spid="26638" grpId="0"/>
      <p:bldP spid="26639" grpId="0"/>
      <p:bldP spid="26640" grpId="0"/>
      <p:bldP spid="26641" grpId="0"/>
      <p:bldP spid="26642" grpId="0"/>
      <p:bldP spid="26643" grpId="0"/>
      <p:bldP spid="26644" grpId="0"/>
      <p:bldP spid="26645" grpId="0"/>
      <p:bldP spid="26646" grpId="0"/>
      <p:bldP spid="26647" grpId="0" animBg="1"/>
      <p:bldP spid="266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8092-0F74-4ACA-A827-ADC617F1577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368300" y="5962650"/>
            <a:ext cx="11684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5 + 3 = –8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7480300" y="5962650"/>
            <a:ext cx="14605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2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–7 – 2 = +7</a:t>
            </a:r>
          </a:p>
        </p:txBody>
      </p:sp>
      <p:grpSp>
        <p:nvGrpSpPr>
          <p:cNvPr id="55341" name="Group 45"/>
          <p:cNvGrpSpPr>
            <a:grpSpLocks/>
          </p:cNvGrpSpPr>
          <p:nvPr/>
        </p:nvGrpSpPr>
        <p:grpSpPr bwMode="auto">
          <a:xfrm>
            <a:off x="5080000" y="2520950"/>
            <a:ext cx="3556000" cy="3530600"/>
            <a:chOff x="3200" y="1504"/>
            <a:chExt cx="2240" cy="2224"/>
          </a:xfrm>
        </p:grpSpPr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4528" y="1504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+0</a:t>
              </a: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4880" y="1704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+1</a:t>
              </a:r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5112" y="2000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+2</a:t>
              </a:r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5200" y="2312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+3</a:t>
              </a:r>
            </a:p>
          </p:txBody>
        </p: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5216" y="2672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+4</a:t>
              </a:r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5112" y="2960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+5</a:t>
              </a:r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4904" y="3240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+6</a:t>
              </a:r>
            </a:p>
          </p:txBody>
        </p:sp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4488" y="3496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+7</a:t>
              </a:r>
            </a:p>
          </p:txBody>
        </p:sp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3928" y="3504"/>
              <a:ext cx="312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–8</a:t>
              </a:r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3536" y="3272"/>
              <a:ext cx="30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–7</a:t>
              </a:r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3288" y="2928"/>
              <a:ext cx="24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–6</a:t>
              </a:r>
            </a:p>
          </p:txBody>
        </p: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3216" y="2632"/>
              <a:ext cx="24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–5</a:t>
              </a:r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3200" y="2304"/>
              <a:ext cx="272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–4</a:t>
              </a:r>
            </a:p>
          </p:txBody>
        </p:sp>
        <p:sp>
          <p:nvSpPr>
            <p:cNvPr id="55320" name="Rectangle 24"/>
            <p:cNvSpPr>
              <a:spLocks noChangeArrowheads="1"/>
            </p:cNvSpPr>
            <p:nvPr/>
          </p:nvSpPr>
          <p:spPr bwMode="auto">
            <a:xfrm>
              <a:off x="3336" y="1968"/>
              <a:ext cx="26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–3</a:t>
              </a:r>
            </a:p>
          </p:txBody>
        </p:sp>
        <p:sp>
          <p:nvSpPr>
            <p:cNvPr id="55321" name="Rectangle 25"/>
            <p:cNvSpPr>
              <a:spLocks noChangeArrowheads="1"/>
            </p:cNvSpPr>
            <p:nvPr/>
          </p:nvSpPr>
          <p:spPr bwMode="auto">
            <a:xfrm>
              <a:off x="3536" y="1736"/>
              <a:ext cx="24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–2</a:t>
              </a:r>
            </a:p>
          </p:txBody>
        </p:sp>
        <p:sp>
          <p:nvSpPr>
            <p:cNvPr id="55322" name="Rectangle 26"/>
            <p:cNvSpPr>
              <a:spLocks noChangeArrowheads="1"/>
            </p:cNvSpPr>
            <p:nvPr/>
          </p:nvSpPr>
          <p:spPr bwMode="auto">
            <a:xfrm>
              <a:off x="3952" y="1504"/>
              <a:ext cx="30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–1</a:t>
              </a:r>
            </a:p>
          </p:txBody>
        </p:sp>
        <p:grpSp>
          <p:nvGrpSpPr>
            <p:cNvPr id="55340" name="Group 44"/>
            <p:cNvGrpSpPr>
              <a:grpSpLocks/>
            </p:cNvGrpSpPr>
            <p:nvPr/>
          </p:nvGrpSpPr>
          <p:grpSpPr bwMode="auto">
            <a:xfrm>
              <a:off x="3456" y="1724"/>
              <a:ext cx="1816" cy="1712"/>
              <a:chOff x="3456" y="1724"/>
              <a:chExt cx="1816" cy="1712"/>
            </a:xfrm>
          </p:grpSpPr>
          <p:sp>
            <p:nvSpPr>
              <p:cNvPr id="55323" name="Oval 27"/>
              <p:cNvSpPr>
                <a:spLocks noChangeArrowheads="1"/>
              </p:cNvSpPr>
              <p:nvPr/>
            </p:nvSpPr>
            <p:spPr bwMode="auto">
              <a:xfrm>
                <a:off x="3460" y="1724"/>
                <a:ext cx="1704" cy="171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24" name="Rectangle 28"/>
              <p:cNvSpPr>
                <a:spLocks noChangeArrowheads="1"/>
              </p:cNvSpPr>
              <p:nvPr/>
            </p:nvSpPr>
            <p:spPr bwMode="auto">
              <a:xfrm>
                <a:off x="4320" y="1784"/>
                <a:ext cx="3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0000</a:t>
                </a:r>
              </a:p>
            </p:txBody>
          </p:sp>
          <p:sp>
            <p:nvSpPr>
              <p:cNvPr id="55325" name="Rectangle 29"/>
              <p:cNvSpPr>
                <a:spLocks noChangeArrowheads="1"/>
              </p:cNvSpPr>
              <p:nvPr/>
            </p:nvSpPr>
            <p:spPr bwMode="auto">
              <a:xfrm>
                <a:off x="4328" y="3240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0111</a:t>
                </a:r>
              </a:p>
            </p:txBody>
          </p:sp>
          <p:sp>
            <p:nvSpPr>
              <p:cNvPr id="55326" name="Rectangle 30"/>
              <p:cNvSpPr>
                <a:spLocks noChangeArrowheads="1"/>
              </p:cNvSpPr>
              <p:nvPr/>
            </p:nvSpPr>
            <p:spPr bwMode="auto">
              <a:xfrm>
                <a:off x="4848" y="2384"/>
                <a:ext cx="4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0011</a:t>
                </a:r>
              </a:p>
            </p:txBody>
          </p:sp>
          <p:sp>
            <p:nvSpPr>
              <p:cNvPr id="55327" name="Rectangle 31"/>
              <p:cNvSpPr>
                <a:spLocks noChangeArrowheads="1"/>
              </p:cNvSpPr>
              <p:nvPr/>
            </p:nvSpPr>
            <p:spPr bwMode="auto">
              <a:xfrm>
                <a:off x="3488" y="2640"/>
                <a:ext cx="3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1011</a:t>
                </a:r>
              </a:p>
            </p:txBody>
          </p:sp>
          <p:sp>
            <p:nvSpPr>
              <p:cNvPr id="55328" name="Rectangle 32"/>
              <p:cNvSpPr>
                <a:spLocks noChangeArrowheads="1"/>
              </p:cNvSpPr>
              <p:nvPr/>
            </p:nvSpPr>
            <p:spPr bwMode="auto">
              <a:xfrm>
                <a:off x="3944" y="1792"/>
                <a:ext cx="35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1111</a:t>
                </a:r>
              </a:p>
            </p:txBody>
          </p:sp>
          <p:sp>
            <p:nvSpPr>
              <p:cNvPr id="55329" name="Rectangle 33"/>
              <p:cNvSpPr>
                <a:spLocks noChangeArrowheads="1"/>
              </p:cNvSpPr>
              <p:nvPr/>
            </p:nvSpPr>
            <p:spPr bwMode="auto">
              <a:xfrm>
                <a:off x="3704" y="1928"/>
                <a:ext cx="39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1110</a:t>
                </a:r>
              </a:p>
            </p:txBody>
          </p:sp>
          <p:sp>
            <p:nvSpPr>
              <p:cNvPr id="55330" name="Rectangle 34"/>
              <p:cNvSpPr>
                <a:spLocks noChangeArrowheads="1"/>
              </p:cNvSpPr>
              <p:nvPr/>
            </p:nvSpPr>
            <p:spPr bwMode="auto">
              <a:xfrm>
                <a:off x="3536" y="2152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1101</a:t>
                </a:r>
              </a:p>
            </p:txBody>
          </p:sp>
          <p:sp>
            <p:nvSpPr>
              <p:cNvPr id="55331" name="Rectangle 35"/>
              <p:cNvSpPr>
                <a:spLocks noChangeArrowheads="1"/>
              </p:cNvSpPr>
              <p:nvPr/>
            </p:nvSpPr>
            <p:spPr bwMode="auto">
              <a:xfrm>
                <a:off x="3456" y="2384"/>
                <a:ext cx="3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1100</a:t>
                </a:r>
              </a:p>
            </p:txBody>
          </p:sp>
          <p:sp>
            <p:nvSpPr>
              <p:cNvPr id="55332" name="Rectangle 36"/>
              <p:cNvSpPr>
                <a:spLocks noChangeArrowheads="1"/>
              </p:cNvSpPr>
              <p:nvPr/>
            </p:nvSpPr>
            <p:spPr bwMode="auto">
              <a:xfrm>
                <a:off x="3552" y="2864"/>
                <a:ext cx="37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1010</a:t>
                </a:r>
              </a:p>
            </p:txBody>
          </p:sp>
          <p:sp>
            <p:nvSpPr>
              <p:cNvPr id="55333" name="Rectangle 37"/>
              <p:cNvSpPr>
                <a:spLocks noChangeArrowheads="1"/>
              </p:cNvSpPr>
              <p:nvPr/>
            </p:nvSpPr>
            <p:spPr bwMode="auto">
              <a:xfrm>
                <a:off x="3688" y="3064"/>
                <a:ext cx="37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1001</a:t>
                </a:r>
              </a:p>
            </p:txBody>
          </p:sp>
          <p:sp>
            <p:nvSpPr>
              <p:cNvPr id="55334" name="Rectangle 38"/>
              <p:cNvSpPr>
                <a:spLocks noChangeArrowheads="1"/>
              </p:cNvSpPr>
              <p:nvPr/>
            </p:nvSpPr>
            <p:spPr bwMode="auto">
              <a:xfrm>
                <a:off x="3928" y="3240"/>
                <a:ext cx="36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1000</a:t>
                </a:r>
              </a:p>
            </p:txBody>
          </p:sp>
          <p:sp>
            <p:nvSpPr>
              <p:cNvPr id="55335" name="Rectangle 39"/>
              <p:cNvSpPr>
                <a:spLocks noChangeArrowheads="1"/>
              </p:cNvSpPr>
              <p:nvPr/>
            </p:nvSpPr>
            <p:spPr bwMode="auto">
              <a:xfrm>
                <a:off x="4600" y="3088"/>
                <a:ext cx="3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0110</a:t>
                </a:r>
              </a:p>
            </p:txBody>
          </p:sp>
          <p:sp>
            <p:nvSpPr>
              <p:cNvPr id="55336" name="Rectangle 40"/>
              <p:cNvSpPr>
                <a:spLocks noChangeArrowheads="1"/>
              </p:cNvSpPr>
              <p:nvPr/>
            </p:nvSpPr>
            <p:spPr bwMode="auto">
              <a:xfrm>
                <a:off x="4760" y="2888"/>
                <a:ext cx="4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0101</a:t>
                </a:r>
              </a:p>
            </p:txBody>
          </p:sp>
          <p:sp>
            <p:nvSpPr>
              <p:cNvPr id="55337" name="Rectangle 41"/>
              <p:cNvSpPr>
                <a:spLocks noChangeArrowheads="1"/>
              </p:cNvSpPr>
              <p:nvPr/>
            </p:nvSpPr>
            <p:spPr bwMode="auto">
              <a:xfrm>
                <a:off x="4824" y="2664"/>
                <a:ext cx="41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0100</a:t>
                </a:r>
              </a:p>
            </p:txBody>
          </p:sp>
          <p:sp>
            <p:nvSpPr>
              <p:cNvPr id="55338" name="Rectangle 42"/>
              <p:cNvSpPr>
                <a:spLocks noChangeArrowheads="1"/>
              </p:cNvSpPr>
              <p:nvPr/>
            </p:nvSpPr>
            <p:spPr bwMode="auto">
              <a:xfrm>
                <a:off x="4736" y="2152"/>
                <a:ext cx="40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0010</a:t>
                </a:r>
              </a:p>
            </p:txBody>
          </p:sp>
          <p:sp>
            <p:nvSpPr>
              <p:cNvPr id="55339" name="Rectangle 43"/>
              <p:cNvSpPr>
                <a:spLocks noChangeArrowheads="1"/>
              </p:cNvSpPr>
              <p:nvPr/>
            </p:nvSpPr>
            <p:spPr bwMode="auto">
              <a:xfrm>
                <a:off x="4560" y="1944"/>
                <a:ext cx="34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0001</a:t>
                </a:r>
              </a:p>
            </p:txBody>
          </p:sp>
        </p:grpSp>
      </p:grpSp>
      <p:sp>
        <p:nvSpPr>
          <p:cNvPr id="55342" name="Line 46"/>
          <p:cNvSpPr>
            <a:spLocks noChangeShapeType="1"/>
          </p:cNvSpPr>
          <p:nvPr/>
        </p:nvSpPr>
        <p:spPr bwMode="auto">
          <a:xfrm flipH="1">
            <a:off x="6781800" y="5149850"/>
            <a:ext cx="25400" cy="7810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5377" name="Group 81"/>
          <p:cNvGrpSpPr>
            <a:grpSpLocks/>
          </p:cNvGrpSpPr>
          <p:nvPr/>
        </p:nvGrpSpPr>
        <p:grpSpPr bwMode="auto">
          <a:xfrm>
            <a:off x="850900" y="2520950"/>
            <a:ext cx="3556000" cy="3530600"/>
            <a:chOff x="536" y="1504"/>
            <a:chExt cx="2240" cy="2224"/>
          </a:xfrm>
        </p:grpSpPr>
        <p:sp>
          <p:nvSpPr>
            <p:cNvPr id="55343" name="Rectangle 47"/>
            <p:cNvSpPr>
              <a:spLocks noChangeArrowheads="1"/>
            </p:cNvSpPr>
            <p:nvPr/>
          </p:nvSpPr>
          <p:spPr bwMode="auto">
            <a:xfrm>
              <a:off x="1864" y="1504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+0</a:t>
              </a:r>
            </a:p>
          </p:txBody>
        </p:sp>
        <p:sp>
          <p:nvSpPr>
            <p:cNvPr id="55344" name="Rectangle 48"/>
            <p:cNvSpPr>
              <a:spLocks noChangeArrowheads="1"/>
            </p:cNvSpPr>
            <p:nvPr/>
          </p:nvSpPr>
          <p:spPr bwMode="auto">
            <a:xfrm>
              <a:off x="2216" y="1704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+1</a:t>
              </a:r>
            </a:p>
          </p:txBody>
        </p:sp>
        <p:sp>
          <p:nvSpPr>
            <p:cNvPr id="55345" name="Rectangle 49"/>
            <p:cNvSpPr>
              <a:spLocks noChangeArrowheads="1"/>
            </p:cNvSpPr>
            <p:nvPr/>
          </p:nvSpPr>
          <p:spPr bwMode="auto">
            <a:xfrm>
              <a:off x="2448" y="2000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+2</a:t>
              </a:r>
            </a:p>
          </p:txBody>
        </p:sp>
        <p:sp>
          <p:nvSpPr>
            <p:cNvPr id="55346" name="Rectangle 50"/>
            <p:cNvSpPr>
              <a:spLocks noChangeArrowheads="1"/>
            </p:cNvSpPr>
            <p:nvPr/>
          </p:nvSpPr>
          <p:spPr bwMode="auto">
            <a:xfrm>
              <a:off x="2536" y="2312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+3</a:t>
              </a:r>
            </a:p>
          </p:txBody>
        </p:sp>
        <p:sp>
          <p:nvSpPr>
            <p:cNvPr id="55347" name="Rectangle 51"/>
            <p:cNvSpPr>
              <a:spLocks noChangeArrowheads="1"/>
            </p:cNvSpPr>
            <p:nvPr/>
          </p:nvSpPr>
          <p:spPr bwMode="auto">
            <a:xfrm>
              <a:off x="2552" y="2672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+4</a:t>
              </a:r>
            </a:p>
          </p:txBody>
        </p:sp>
        <p:sp>
          <p:nvSpPr>
            <p:cNvPr id="55348" name="Rectangle 52"/>
            <p:cNvSpPr>
              <a:spLocks noChangeArrowheads="1"/>
            </p:cNvSpPr>
            <p:nvPr/>
          </p:nvSpPr>
          <p:spPr bwMode="auto">
            <a:xfrm>
              <a:off x="2448" y="2960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+5</a:t>
              </a:r>
            </a:p>
          </p:txBody>
        </p:sp>
        <p:sp>
          <p:nvSpPr>
            <p:cNvPr id="55349" name="Rectangle 53"/>
            <p:cNvSpPr>
              <a:spLocks noChangeArrowheads="1"/>
            </p:cNvSpPr>
            <p:nvPr/>
          </p:nvSpPr>
          <p:spPr bwMode="auto">
            <a:xfrm>
              <a:off x="2240" y="3240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+6</a:t>
              </a:r>
            </a:p>
          </p:txBody>
        </p:sp>
        <p:sp>
          <p:nvSpPr>
            <p:cNvPr id="55350" name="Rectangle 54"/>
            <p:cNvSpPr>
              <a:spLocks noChangeArrowheads="1"/>
            </p:cNvSpPr>
            <p:nvPr/>
          </p:nvSpPr>
          <p:spPr bwMode="auto">
            <a:xfrm>
              <a:off x="1824" y="3496"/>
              <a:ext cx="22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+7</a:t>
              </a:r>
            </a:p>
          </p:txBody>
        </p:sp>
        <p:sp>
          <p:nvSpPr>
            <p:cNvPr id="55351" name="Rectangle 55"/>
            <p:cNvSpPr>
              <a:spLocks noChangeArrowheads="1"/>
            </p:cNvSpPr>
            <p:nvPr/>
          </p:nvSpPr>
          <p:spPr bwMode="auto">
            <a:xfrm>
              <a:off x="1264" y="3504"/>
              <a:ext cx="312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–8</a:t>
              </a:r>
            </a:p>
          </p:txBody>
        </p:sp>
        <p:sp>
          <p:nvSpPr>
            <p:cNvPr id="55352" name="Rectangle 56"/>
            <p:cNvSpPr>
              <a:spLocks noChangeArrowheads="1"/>
            </p:cNvSpPr>
            <p:nvPr/>
          </p:nvSpPr>
          <p:spPr bwMode="auto">
            <a:xfrm>
              <a:off x="872" y="3272"/>
              <a:ext cx="30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–7</a:t>
              </a:r>
            </a:p>
          </p:txBody>
        </p:sp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624" y="2928"/>
              <a:ext cx="24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–6</a:t>
              </a:r>
            </a:p>
          </p:txBody>
        </p:sp>
        <p:sp>
          <p:nvSpPr>
            <p:cNvPr id="55354" name="Rectangle 58"/>
            <p:cNvSpPr>
              <a:spLocks noChangeArrowheads="1"/>
            </p:cNvSpPr>
            <p:nvPr/>
          </p:nvSpPr>
          <p:spPr bwMode="auto">
            <a:xfrm>
              <a:off x="552" y="2632"/>
              <a:ext cx="24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–5</a:t>
              </a:r>
            </a:p>
          </p:txBody>
        </p:sp>
        <p:sp>
          <p:nvSpPr>
            <p:cNvPr id="55355" name="Rectangle 59"/>
            <p:cNvSpPr>
              <a:spLocks noChangeArrowheads="1"/>
            </p:cNvSpPr>
            <p:nvPr/>
          </p:nvSpPr>
          <p:spPr bwMode="auto">
            <a:xfrm>
              <a:off x="536" y="2304"/>
              <a:ext cx="272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–4</a:t>
              </a:r>
            </a:p>
          </p:txBody>
        </p:sp>
        <p:sp>
          <p:nvSpPr>
            <p:cNvPr id="55356" name="Rectangle 60"/>
            <p:cNvSpPr>
              <a:spLocks noChangeArrowheads="1"/>
            </p:cNvSpPr>
            <p:nvPr/>
          </p:nvSpPr>
          <p:spPr bwMode="auto">
            <a:xfrm>
              <a:off x="672" y="1968"/>
              <a:ext cx="26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–3</a:t>
              </a:r>
            </a:p>
          </p:txBody>
        </p:sp>
        <p:sp>
          <p:nvSpPr>
            <p:cNvPr id="55357" name="Rectangle 61"/>
            <p:cNvSpPr>
              <a:spLocks noChangeArrowheads="1"/>
            </p:cNvSpPr>
            <p:nvPr/>
          </p:nvSpPr>
          <p:spPr bwMode="auto">
            <a:xfrm>
              <a:off x="872" y="1736"/>
              <a:ext cx="24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–2</a:t>
              </a:r>
            </a:p>
          </p:txBody>
        </p:sp>
        <p:sp>
          <p:nvSpPr>
            <p:cNvPr id="55358" name="Rectangle 62"/>
            <p:cNvSpPr>
              <a:spLocks noChangeArrowheads="1"/>
            </p:cNvSpPr>
            <p:nvPr/>
          </p:nvSpPr>
          <p:spPr bwMode="auto">
            <a:xfrm>
              <a:off x="1288" y="1504"/>
              <a:ext cx="30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–1</a:t>
              </a:r>
            </a:p>
          </p:txBody>
        </p:sp>
        <p:grpSp>
          <p:nvGrpSpPr>
            <p:cNvPr id="55376" name="Group 80"/>
            <p:cNvGrpSpPr>
              <a:grpSpLocks/>
            </p:cNvGrpSpPr>
            <p:nvPr/>
          </p:nvGrpSpPr>
          <p:grpSpPr bwMode="auto">
            <a:xfrm>
              <a:off x="792" y="1724"/>
              <a:ext cx="1816" cy="1712"/>
              <a:chOff x="792" y="1724"/>
              <a:chExt cx="1816" cy="1712"/>
            </a:xfrm>
          </p:grpSpPr>
          <p:sp>
            <p:nvSpPr>
              <p:cNvPr id="55359" name="Oval 63"/>
              <p:cNvSpPr>
                <a:spLocks noChangeArrowheads="1"/>
              </p:cNvSpPr>
              <p:nvPr/>
            </p:nvSpPr>
            <p:spPr bwMode="auto">
              <a:xfrm>
                <a:off x="796" y="1724"/>
                <a:ext cx="1704" cy="171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360" name="Rectangle 64"/>
              <p:cNvSpPr>
                <a:spLocks noChangeArrowheads="1"/>
              </p:cNvSpPr>
              <p:nvPr/>
            </p:nvSpPr>
            <p:spPr bwMode="auto">
              <a:xfrm>
                <a:off x="1656" y="1784"/>
                <a:ext cx="3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0000</a:t>
                </a:r>
              </a:p>
            </p:txBody>
          </p:sp>
          <p:sp>
            <p:nvSpPr>
              <p:cNvPr id="55361" name="Rectangle 65"/>
              <p:cNvSpPr>
                <a:spLocks noChangeArrowheads="1"/>
              </p:cNvSpPr>
              <p:nvPr/>
            </p:nvSpPr>
            <p:spPr bwMode="auto">
              <a:xfrm>
                <a:off x="1664" y="3240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0111</a:t>
                </a:r>
              </a:p>
            </p:txBody>
          </p:sp>
          <p:sp>
            <p:nvSpPr>
              <p:cNvPr id="55362" name="Rectangle 66"/>
              <p:cNvSpPr>
                <a:spLocks noChangeArrowheads="1"/>
              </p:cNvSpPr>
              <p:nvPr/>
            </p:nvSpPr>
            <p:spPr bwMode="auto">
              <a:xfrm>
                <a:off x="2184" y="2384"/>
                <a:ext cx="4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0011</a:t>
                </a:r>
              </a:p>
            </p:txBody>
          </p:sp>
          <p:sp>
            <p:nvSpPr>
              <p:cNvPr id="55363" name="Rectangle 67"/>
              <p:cNvSpPr>
                <a:spLocks noChangeArrowheads="1"/>
              </p:cNvSpPr>
              <p:nvPr/>
            </p:nvSpPr>
            <p:spPr bwMode="auto">
              <a:xfrm>
                <a:off x="824" y="2640"/>
                <a:ext cx="3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1011</a:t>
                </a:r>
              </a:p>
            </p:txBody>
          </p:sp>
          <p:sp>
            <p:nvSpPr>
              <p:cNvPr id="55364" name="Rectangle 68"/>
              <p:cNvSpPr>
                <a:spLocks noChangeArrowheads="1"/>
              </p:cNvSpPr>
              <p:nvPr/>
            </p:nvSpPr>
            <p:spPr bwMode="auto">
              <a:xfrm>
                <a:off x="1280" y="1792"/>
                <a:ext cx="35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1111</a:t>
                </a:r>
              </a:p>
            </p:txBody>
          </p:sp>
          <p:sp>
            <p:nvSpPr>
              <p:cNvPr id="55365" name="Rectangle 69"/>
              <p:cNvSpPr>
                <a:spLocks noChangeArrowheads="1"/>
              </p:cNvSpPr>
              <p:nvPr/>
            </p:nvSpPr>
            <p:spPr bwMode="auto">
              <a:xfrm>
                <a:off x="1040" y="1928"/>
                <a:ext cx="39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1110</a:t>
                </a:r>
              </a:p>
            </p:txBody>
          </p:sp>
          <p:sp>
            <p:nvSpPr>
              <p:cNvPr id="55366" name="Rectangle 70"/>
              <p:cNvSpPr>
                <a:spLocks noChangeArrowheads="1"/>
              </p:cNvSpPr>
              <p:nvPr/>
            </p:nvSpPr>
            <p:spPr bwMode="auto">
              <a:xfrm>
                <a:off x="872" y="2152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1101</a:t>
                </a:r>
              </a:p>
            </p:txBody>
          </p:sp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792" y="2384"/>
                <a:ext cx="3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1100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888" y="2864"/>
                <a:ext cx="37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1010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1024" y="3064"/>
                <a:ext cx="37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1001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64" y="3240"/>
                <a:ext cx="36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1000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936" y="3088"/>
                <a:ext cx="3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0110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2096" y="2888"/>
                <a:ext cx="42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0101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60" y="2664"/>
                <a:ext cx="41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0100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072" y="2152"/>
                <a:ext cx="40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0010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896" y="1944"/>
                <a:ext cx="34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388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600">
                    <a:solidFill>
                      <a:srgbClr val="FF0000"/>
                    </a:solidFill>
                    <a:latin typeface="Tahoma" pitchFamily="34" charset="0"/>
                    <a:ea typeface="굴림" pitchFamily="50" charset="-127"/>
                  </a:rPr>
                  <a:t>0001</a:t>
                </a:r>
              </a:p>
            </p:txBody>
          </p:sp>
        </p:grpSp>
      </p:grpSp>
      <p:sp>
        <p:nvSpPr>
          <p:cNvPr id="55378" name="Line 82"/>
          <p:cNvSpPr>
            <a:spLocks noChangeShapeType="1"/>
          </p:cNvSpPr>
          <p:nvPr/>
        </p:nvSpPr>
        <p:spPr bwMode="auto">
          <a:xfrm flipH="1">
            <a:off x="2552700" y="5099050"/>
            <a:ext cx="25400" cy="8001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79" name="Rectangle 83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197850" cy="849313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Overflow in 2s complement addition/subtraction</a:t>
            </a:r>
          </a:p>
        </p:txBody>
      </p:sp>
      <p:sp>
        <p:nvSpPr>
          <p:cNvPr id="55380" name="Rectangle 8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pitchFamily="50" charset="-127"/>
              </a:rPr>
              <a:t>Overflow conditions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add two positive numbers to get a negative number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add two negative numbers to get a positive number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0ABC-68EB-4D64-AD97-B02DED038DE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054100" y="2508250"/>
            <a:ext cx="8763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74271" tIns="26983" rIns="19047" bIns="26983"/>
          <a:lstStyle/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5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 u="sng">
                <a:solidFill>
                  <a:srgbClr val="FF0000"/>
                </a:solidFill>
                <a:ea typeface="굴림" pitchFamily="50" charset="-127"/>
              </a:rPr>
              <a:t>  3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– 8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641600" y="2000250"/>
            <a:ext cx="1155700" cy="168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700"/>
              </a:lnSpc>
              <a:spcBef>
                <a:spcPts val="1500"/>
              </a:spcBef>
            </a:pPr>
            <a:r>
              <a:rPr lang="ko-KR" altLang="en-US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ea typeface="굴림" pitchFamily="50" charset="-127"/>
              </a:rPr>
              <a:t>0  1  1  1</a:t>
            </a: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           </a:t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   0 1 0 1</a:t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   </a:t>
            </a:r>
            <a:r>
              <a:rPr lang="en-US" altLang="ko-KR" u="sng">
                <a:solidFill>
                  <a:srgbClr val="FF0000"/>
                </a:solidFill>
                <a:ea typeface="굴림" pitchFamily="50" charset="-127"/>
              </a:rPr>
              <a:t>0 0 1 1</a:t>
            </a: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/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   1 0 0 0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4749800" y="2559050"/>
            <a:ext cx="8890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– 7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– 2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7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426200" y="2051050"/>
            <a:ext cx="1054100" cy="168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700"/>
              </a:lnSpc>
              <a:spcBef>
                <a:spcPts val="1500"/>
              </a:spcBef>
            </a:pPr>
            <a:r>
              <a:rPr lang="ko-KR" altLang="en-US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ea typeface="굴림" pitchFamily="50" charset="-127"/>
              </a:rPr>
              <a:t>1  0  0  0</a:t>
            </a: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    </a:t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   1 0 0 1</a:t>
            </a:r>
            <a:r>
              <a:rPr lang="en-US" altLang="ko-KR" u="sng">
                <a:solidFill>
                  <a:srgbClr val="FF0000"/>
                </a:solidFill>
                <a:ea typeface="굴림" pitchFamily="50" charset="-127"/>
              </a:rPr>
              <a:t/>
            </a:r>
            <a:br>
              <a:rPr lang="en-US" altLang="ko-KR" u="sng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 u="sng">
                <a:solidFill>
                  <a:srgbClr val="FF0000"/>
                </a:solidFill>
                <a:ea typeface="굴림" pitchFamily="50" charset="-127"/>
              </a:rPr>
              <a:t>   1 1 1 0</a:t>
            </a: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/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1 0 1 1 1</a:t>
            </a: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5264150" y="3308350"/>
            <a:ext cx="355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1600200" y="4676775"/>
            <a:ext cx="2921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5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2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7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2603500" y="4117975"/>
            <a:ext cx="1054100" cy="169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700"/>
              </a:lnSpc>
              <a:spcBef>
                <a:spcPts val="1500"/>
              </a:spcBef>
            </a:pPr>
            <a:r>
              <a:rPr lang="ko-KR" altLang="en-US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ea typeface="굴림" pitchFamily="50" charset="-127"/>
              </a:rPr>
              <a:t>0  0  0  0</a:t>
            </a: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    </a:t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   0 1 0 1</a:t>
            </a:r>
            <a:r>
              <a:rPr lang="en-US" altLang="ko-KR" u="sng">
                <a:solidFill>
                  <a:srgbClr val="FF0000"/>
                </a:solidFill>
                <a:ea typeface="굴림" pitchFamily="50" charset="-127"/>
              </a:rPr>
              <a:t/>
            </a:r>
            <a:br>
              <a:rPr lang="en-US" altLang="ko-KR" u="sng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 u="sng">
                <a:solidFill>
                  <a:srgbClr val="FF0000"/>
                </a:solidFill>
                <a:ea typeface="굴림" pitchFamily="50" charset="-127"/>
              </a:rPr>
              <a:t>   0 0 1 0</a:t>
            </a: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/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   0 1 1 1</a:t>
            </a: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1504950" y="5400675"/>
            <a:ext cx="355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4813300" y="4752975"/>
            <a:ext cx="9271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– 3</a:t>
            </a:r>
          </a:p>
          <a:p>
            <a:pPr algn="r" eaLnBrk="0" hangingPunct="0">
              <a:lnSpc>
                <a:spcPts val="2700"/>
              </a:lnSpc>
            </a:pPr>
            <a:r>
              <a:rPr lang="en-US" altLang="ko-KR" u="sng">
                <a:solidFill>
                  <a:srgbClr val="FF0000"/>
                </a:solidFill>
                <a:ea typeface="굴림" pitchFamily="50" charset="-127"/>
              </a:rPr>
              <a:t>– 5</a:t>
            </a:r>
            <a:endParaRPr lang="en-US" altLang="ko-KR">
              <a:solidFill>
                <a:srgbClr val="FF0000"/>
              </a:solidFill>
              <a:ea typeface="굴림" pitchFamily="50" charset="-127"/>
            </a:endParaRPr>
          </a:p>
          <a:p>
            <a:pPr algn="r" eaLnBrk="0" hangingPunct="0">
              <a:lnSpc>
                <a:spcPts val="27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– 8</a:t>
            </a: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6426200" y="4219575"/>
            <a:ext cx="1117600" cy="168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700"/>
              </a:lnSpc>
              <a:spcBef>
                <a:spcPts val="1500"/>
              </a:spcBef>
            </a:pPr>
            <a:r>
              <a:rPr lang="ko-KR" altLang="en-US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ea typeface="굴림" pitchFamily="50" charset="-127"/>
              </a:rPr>
              <a:t>1  1  1  1</a:t>
            </a: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    </a:t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   1 1 0 1</a:t>
            </a:r>
            <a:r>
              <a:rPr lang="en-US" altLang="ko-KR" u="sng">
                <a:solidFill>
                  <a:srgbClr val="FF0000"/>
                </a:solidFill>
                <a:ea typeface="굴림" pitchFamily="50" charset="-127"/>
              </a:rPr>
              <a:t/>
            </a:r>
            <a:br>
              <a:rPr lang="en-US" altLang="ko-KR" u="sng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 u="sng">
                <a:solidFill>
                  <a:srgbClr val="FF0000"/>
                </a:solidFill>
                <a:ea typeface="굴림" pitchFamily="50" charset="-127"/>
              </a:rPr>
              <a:t>   1 0 1 1</a:t>
            </a: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/>
            </a:r>
            <a:br>
              <a:rPr lang="en-US" altLang="ko-KR">
                <a:solidFill>
                  <a:srgbClr val="FF0000"/>
                </a:solidFill>
                <a:ea typeface="굴림" pitchFamily="50" charset="-127"/>
              </a:rPr>
            </a:b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1 1 0 0 0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1460500" y="3625850"/>
            <a:ext cx="1143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overflow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5156200" y="3676650"/>
            <a:ext cx="1143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overflow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1460500" y="5819775"/>
            <a:ext cx="1460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no overflow</a:t>
            </a:r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5219700" y="5870575"/>
            <a:ext cx="1460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100"/>
              </a:lnSpc>
            </a:pPr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no overflow</a:t>
            </a:r>
          </a:p>
        </p:txBody>
      </p:sp>
      <p:sp>
        <p:nvSpPr>
          <p:cNvPr id="5737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Overflow conditions</a:t>
            </a:r>
          </a:p>
        </p:txBody>
      </p:sp>
      <p:sp>
        <p:nvSpPr>
          <p:cNvPr id="57378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pitchFamily="50" charset="-127"/>
              </a:rPr>
              <a:t>Overflow when carry into sign bit position is not equal to carry-out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B908-B660-4A68-BA24-2CE3F71B809C}" type="slidenum">
              <a:rPr lang="en-US" altLang="en-US"/>
              <a:pPr/>
              <a:t>37</a:t>
            </a:fld>
            <a:endParaRPr lang="en-US" altLang="en-US"/>
          </a:p>
        </p:txBody>
      </p:sp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1325563" y="4233863"/>
            <a:ext cx="2254250" cy="1778000"/>
            <a:chOff x="4180" y="632"/>
            <a:chExt cx="1420" cy="1120"/>
          </a:xfrm>
        </p:grpSpPr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4200" y="632"/>
              <a:ext cx="1400" cy="11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4843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Ai	Bi	Sum	Cout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</a:t>
              </a:r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>
              <a:off x="4180" y="840"/>
              <a:ext cx="1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4720" y="668"/>
              <a:ext cx="0" cy="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6097588" y="3594100"/>
            <a:ext cx="2876550" cy="2895600"/>
            <a:chOff x="3836" y="2000"/>
            <a:chExt cx="1812" cy="1824"/>
          </a:xfrm>
        </p:grpSpPr>
        <p:sp>
          <p:nvSpPr>
            <p:cNvPr id="59405" name="Rectangle 13"/>
            <p:cNvSpPr>
              <a:spLocks noChangeArrowheads="1"/>
            </p:cNvSpPr>
            <p:nvPr/>
          </p:nvSpPr>
          <p:spPr bwMode="auto">
            <a:xfrm>
              <a:off x="3856" y="2000"/>
              <a:ext cx="1792" cy="18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484313" algn="l"/>
                  <a:tab pos="20574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Ai	Bi	Cin	Sum	Cout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0	0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0	1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	1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0	1	0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0	1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0	0	1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	1	1	1	1</a:t>
              </a:r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3836" y="2208"/>
              <a:ext cx="17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4744" y="2028"/>
              <a:ext cx="0" cy="1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41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Circuits for binary addition</a:t>
            </a:r>
          </a:p>
        </p:txBody>
      </p:sp>
      <p:sp>
        <p:nvSpPr>
          <p:cNvPr id="5941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Half adder (add 2 1-bit numbers)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Sum = Ai' Bi + Ai Bi' = Ai xor Bi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Cout = Ai Bi</a:t>
            </a:r>
          </a:p>
          <a:p>
            <a:r>
              <a:rPr lang="en-US" altLang="ko-KR" sz="2000">
                <a:ea typeface="굴림" pitchFamily="50" charset="-127"/>
              </a:rPr>
              <a:t>Full adder (carry-in to cascade for multi-bit adders)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Sum = Ci xor A xor B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Cout = B Ci  +  A Ci  +  A B = Ci (A + B) + A 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1ECC-C28E-4F25-9406-F64662F6197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4506913" y="3894138"/>
            <a:ext cx="4114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Cout = A B + Cin (A xor B) = A B + B Cin + A Cin</a:t>
            </a:r>
          </a:p>
        </p:txBody>
      </p:sp>
      <p:grpSp>
        <p:nvGrpSpPr>
          <p:cNvPr id="61479" name="Group 39"/>
          <p:cNvGrpSpPr>
            <a:grpSpLocks/>
          </p:cNvGrpSpPr>
          <p:nvPr/>
        </p:nvGrpSpPr>
        <p:grpSpPr bwMode="auto">
          <a:xfrm>
            <a:off x="4924425" y="1066800"/>
            <a:ext cx="3136900" cy="939800"/>
            <a:chOff x="3000" y="592"/>
            <a:chExt cx="1976" cy="592"/>
          </a:xfrm>
        </p:grpSpPr>
        <p:sp>
          <p:nvSpPr>
            <p:cNvPr id="61450" name="Arc 10"/>
            <p:cNvSpPr>
              <a:spLocks/>
            </p:cNvSpPr>
            <p:nvPr/>
          </p:nvSpPr>
          <p:spPr bwMode="auto">
            <a:xfrm>
              <a:off x="3336" y="621"/>
              <a:ext cx="7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1" name="Arc 11"/>
            <p:cNvSpPr>
              <a:spLocks/>
            </p:cNvSpPr>
            <p:nvPr/>
          </p:nvSpPr>
          <p:spPr bwMode="auto">
            <a:xfrm>
              <a:off x="3336" y="748"/>
              <a:ext cx="7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>
              <a:off x="3372" y="68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>
              <a:off x="3372" y="81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4" name="Arc 14"/>
            <p:cNvSpPr>
              <a:spLocks/>
            </p:cNvSpPr>
            <p:nvPr/>
          </p:nvSpPr>
          <p:spPr bwMode="auto">
            <a:xfrm>
              <a:off x="3412" y="621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5" name="Arc 15"/>
            <p:cNvSpPr>
              <a:spLocks/>
            </p:cNvSpPr>
            <p:nvPr/>
          </p:nvSpPr>
          <p:spPr bwMode="auto">
            <a:xfrm>
              <a:off x="3416" y="621"/>
              <a:ext cx="46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6" name="Arc 16"/>
            <p:cNvSpPr>
              <a:spLocks/>
            </p:cNvSpPr>
            <p:nvPr/>
          </p:nvSpPr>
          <p:spPr bwMode="auto">
            <a:xfrm>
              <a:off x="3440" y="748"/>
              <a:ext cx="4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7" name="Arc 17"/>
            <p:cNvSpPr>
              <a:spLocks/>
            </p:cNvSpPr>
            <p:nvPr/>
          </p:nvSpPr>
          <p:spPr bwMode="auto">
            <a:xfrm>
              <a:off x="3412" y="748"/>
              <a:ext cx="64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8" name="Arc 18"/>
            <p:cNvSpPr>
              <a:spLocks/>
            </p:cNvSpPr>
            <p:nvPr/>
          </p:nvSpPr>
          <p:spPr bwMode="auto">
            <a:xfrm>
              <a:off x="4084" y="869"/>
              <a:ext cx="80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59" name="Arc 19"/>
            <p:cNvSpPr>
              <a:spLocks/>
            </p:cNvSpPr>
            <p:nvPr/>
          </p:nvSpPr>
          <p:spPr bwMode="auto">
            <a:xfrm>
              <a:off x="4084" y="1004"/>
              <a:ext cx="80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116" y="94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1" name="Line 21"/>
            <p:cNvSpPr>
              <a:spLocks noChangeShapeType="1"/>
            </p:cNvSpPr>
            <p:nvPr/>
          </p:nvSpPr>
          <p:spPr bwMode="auto">
            <a:xfrm>
              <a:off x="4116" y="1072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2" name="Arc 22"/>
            <p:cNvSpPr>
              <a:spLocks/>
            </p:cNvSpPr>
            <p:nvPr/>
          </p:nvSpPr>
          <p:spPr bwMode="auto">
            <a:xfrm>
              <a:off x="4156" y="869"/>
              <a:ext cx="64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3" name="Arc 23"/>
            <p:cNvSpPr>
              <a:spLocks/>
            </p:cNvSpPr>
            <p:nvPr/>
          </p:nvSpPr>
          <p:spPr bwMode="auto">
            <a:xfrm>
              <a:off x="4156" y="869"/>
              <a:ext cx="464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4" name="Arc 24"/>
            <p:cNvSpPr>
              <a:spLocks/>
            </p:cNvSpPr>
            <p:nvPr/>
          </p:nvSpPr>
          <p:spPr bwMode="auto">
            <a:xfrm>
              <a:off x="4180" y="1004"/>
              <a:ext cx="440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5" name="Arc 25"/>
            <p:cNvSpPr>
              <a:spLocks/>
            </p:cNvSpPr>
            <p:nvPr/>
          </p:nvSpPr>
          <p:spPr bwMode="auto">
            <a:xfrm>
              <a:off x="4156" y="1004"/>
              <a:ext cx="64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6" name="Line 26"/>
            <p:cNvSpPr>
              <a:spLocks noChangeShapeType="1"/>
            </p:cNvSpPr>
            <p:nvPr/>
          </p:nvSpPr>
          <p:spPr bwMode="auto">
            <a:xfrm>
              <a:off x="3260" y="68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7" name="Rectangle 27"/>
            <p:cNvSpPr>
              <a:spLocks noChangeArrowheads="1"/>
            </p:cNvSpPr>
            <p:nvPr/>
          </p:nvSpPr>
          <p:spPr bwMode="auto">
            <a:xfrm>
              <a:off x="3088" y="592"/>
              <a:ext cx="16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>
              <a:off x="3260" y="81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3088" y="728"/>
              <a:ext cx="1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>
              <a:off x="4004" y="94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1" name="Line 31"/>
            <p:cNvSpPr>
              <a:spLocks noChangeShapeType="1"/>
            </p:cNvSpPr>
            <p:nvPr/>
          </p:nvSpPr>
          <p:spPr bwMode="auto">
            <a:xfrm>
              <a:off x="3876" y="752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>
              <a:off x="4000" y="756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4004" y="10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4" name="Line 34"/>
            <p:cNvSpPr>
              <a:spLocks noChangeShapeType="1"/>
            </p:cNvSpPr>
            <p:nvPr/>
          </p:nvSpPr>
          <p:spPr bwMode="auto">
            <a:xfrm>
              <a:off x="3260" y="1072"/>
              <a:ext cx="7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5" name="Rectangle 35"/>
            <p:cNvSpPr>
              <a:spLocks noChangeArrowheads="1"/>
            </p:cNvSpPr>
            <p:nvPr/>
          </p:nvSpPr>
          <p:spPr bwMode="auto">
            <a:xfrm>
              <a:off x="3000" y="992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Cin</a:t>
              </a:r>
            </a:p>
          </p:txBody>
        </p: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>
              <a:off x="4628" y="100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7" name="Line 37"/>
            <p:cNvSpPr>
              <a:spLocks noChangeShapeType="1"/>
            </p:cNvSpPr>
            <p:nvPr/>
          </p:nvSpPr>
          <p:spPr bwMode="auto">
            <a:xfrm>
              <a:off x="4748" y="100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78" name="Rectangle 38"/>
            <p:cNvSpPr>
              <a:spLocks noChangeArrowheads="1"/>
            </p:cNvSpPr>
            <p:nvPr/>
          </p:nvSpPr>
          <p:spPr bwMode="auto">
            <a:xfrm>
              <a:off x="4824" y="912"/>
              <a:ext cx="1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</a:t>
              </a:r>
            </a:p>
          </p:txBody>
        </p:sp>
      </p:grpSp>
      <p:grpSp>
        <p:nvGrpSpPr>
          <p:cNvPr id="61528" name="Group 88"/>
          <p:cNvGrpSpPr>
            <a:grpSpLocks/>
          </p:cNvGrpSpPr>
          <p:nvPr/>
        </p:nvGrpSpPr>
        <p:grpSpPr bwMode="auto">
          <a:xfrm>
            <a:off x="4683125" y="2209800"/>
            <a:ext cx="4267200" cy="1435100"/>
            <a:chOff x="2848" y="1312"/>
            <a:chExt cx="2688" cy="904"/>
          </a:xfrm>
        </p:grpSpPr>
        <p:sp>
          <p:nvSpPr>
            <p:cNvPr id="61480" name="Arc 40"/>
            <p:cNvSpPr>
              <a:spLocks/>
            </p:cNvSpPr>
            <p:nvPr/>
          </p:nvSpPr>
          <p:spPr bwMode="auto">
            <a:xfrm>
              <a:off x="3176" y="1333"/>
              <a:ext cx="6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1" name="Arc 41"/>
            <p:cNvSpPr>
              <a:spLocks/>
            </p:cNvSpPr>
            <p:nvPr/>
          </p:nvSpPr>
          <p:spPr bwMode="auto">
            <a:xfrm>
              <a:off x="3180" y="1333"/>
              <a:ext cx="46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2" name="Arc 42"/>
            <p:cNvSpPr>
              <a:spLocks/>
            </p:cNvSpPr>
            <p:nvPr/>
          </p:nvSpPr>
          <p:spPr bwMode="auto">
            <a:xfrm>
              <a:off x="3204" y="1464"/>
              <a:ext cx="440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3" name="Arc 43"/>
            <p:cNvSpPr>
              <a:spLocks/>
            </p:cNvSpPr>
            <p:nvPr/>
          </p:nvSpPr>
          <p:spPr bwMode="auto">
            <a:xfrm>
              <a:off x="3176" y="1464"/>
              <a:ext cx="68" cy="14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4" name="Line 44"/>
            <p:cNvSpPr>
              <a:spLocks noChangeShapeType="1"/>
            </p:cNvSpPr>
            <p:nvPr/>
          </p:nvSpPr>
          <p:spPr bwMode="auto">
            <a:xfrm>
              <a:off x="3212" y="1400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5" name="Line 45"/>
            <p:cNvSpPr>
              <a:spLocks noChangeShapeType="1"/>
            </p:cNvSpPr>
            <p:nvPr/>
          </p:nvSpPr>
          <p:spPr bwMode="auto">
            <a:xfrm>
              <a:off x="3212" y="152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6" name="Line 46"/>
            <p:cNvSpPr>
              <a:spLocks noChangeShapeType="1"/>
            </p:cNvSpPr>
            <p:nvPr/>
          </p:nvSpPr>
          <p:spPr bwMode="auto">
            <a:xfrm>
              <a:off x="3892" y="13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7" name="Line 47"/>
            <p:cNvSpPr>
              <a:spLocks noChangeShapeType="1"/>
            </p:cNvSpPr>
            <p:nvPr/>
          </p:nvSpPr>
          <p:spPr bwMode="auto">
            <a:xfrm>
              <a:off x="3892" y="1680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 flipV="1">
              <a:off x="3888" y="1372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89" name="Arc 49"/>
            <p:cNvSpPr>
              <a:spLocks/>
            </p:cNvSpPr>
            <p:nvPr/>
          </p:nvSpPr>
          <p:spPr bwMode="auto">
            <a:xfrm>
              <a:off x="4184" y="1381"/>
              <a:ext cx="140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0" name="Arc 50"/>
            <p:cNvSpPr>
              <a:spLocks/>
            </p:cNvSpPr>
            <p:nvPr/>
          </p:nvSpPr>
          <p:spPr bwMode="auto">
            <a:xfrm>
              <a:off x="4184" y="1524"/>
              <a:ext cx="140" cy="1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1" name="Line 51"/>
            <p:cNvSpPr>
              <a:spLocks noChangeShapeType="1"/>
            </p:cNvSpPr>
            <p:nvPr/>
          </p:nvSpPr>
          <p:spPr bwMode="auto">
            <a:xfrm>
              <a:off x="3892" y="1888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2" name="Line 52"/>
            <p:cNvSpPr>
              <a:spLocks noChangeShapeType="1"/>
            </p:cNvSpPr>
            <p:nvPr/>
          </p:nvSpPr>
          <p:spPr bwMode="auto">
            <a:xfrm>
              <a:off x="3892" y="2192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3" name="Line 53"/>
            <p:cNvSpPr>
              <a:spLocks noChangeShapeType="1"/>
            </p:cNvSpPr>
            <p:nvPr/>
          </p:nvSpPr>
          <p:spPr bwMode="auto">
            <a:xfrm flipV="1">
              <a:off x="3888" y="1884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4" name="Arc 54"/>
            <p:cNvSpPr>
              <a:spLocks/>
            </p:cNvSpPr>
            <p:nvPr/>
          </p:nvSpPr>
          <p:spPr bwMode="auto">
            <a:xfrm>
              <a:off x="4184" y="1893"/>
              <a:ext cx="140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5" name="Arc 55"/>
            <p:cNvSpPr>
              <a:spLocks/>
            </p:cNvSpPr>
            <p:nvPr/>
          </p:nvSpPr>
          <p:spPr bwMode="auto">
            <a:xfrm>
              <a:off x="4184" y="2032"/>
              <a:ext cx="140" cy="15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6" name="Arc 56"/>
            <p:cNvSpPr>
              <a:spLocks/>
            </p:cNvSpPr>
            <p:nvPr/>
          </p:nvSpPr>
          <p:spPr bwMode="auto">
            <a:xfrm>
              <a:off x="4608" y="1645"/>
              <a:ext cx="6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7" name="Arc 57"/>
            <p:cNvSpPr>
              <a:spLocks/>
            </p:cNvSpPr>
            <p:nvPr/>
          </p:nvSpPr>
          <p:spPr bwMode="auto">
            <a:xfrm>
              <a:off x="4604" y="1645"/>
              <a:ext cx="464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8" name="Arc 58"/>
            <p:cNvSpPr>
              <a:spLocks/>
            </p:cNvSpPr>
            <p:nvPr/>
          </p:nvSpPr>
          <p:spPr bwMode="auto">
            <a:xfrm>
              <a:off x="4632" y="1780"/>
              <a:ext cx="4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499" name="Arc 59"/>
            <p:cNvSpPr>
              <a:spLocks/>
            </p:cNvSpPr>
            <p:nvPr/>
          </p:nvSpPr>
          <p:spPr bwMode="auto">
            <a:xfrm>
              <a:off x="4608" y="1780"/>
              <a:ext cx="68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0" name="Line 60"/>
            <p:cNvSpPr>
              <a:spLocks noChangeShapeType="1"/>
            </p:cNvSpPr>
            <p:nvPr/>
          </p:nvSpPr>
          <p:spPr bwMode="auto">
            <a:xfrm>
              <a:off x="4636" y="172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>
              <a:off x="4636" y="18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2" name="Line 62"/>
            <p:cNvSpPr>
              <a:spLocks noChangeShapeType="1"/>
            </p:cNvSpPr>
            <p:nvPr/>
          </p:nvSpPr>
          <p:spPr bwMode="auto">
            <a:xfrm>
              <a:off x="3772" y="197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3" name="Line 63"/>
            <p:cNvSpPr>
              <a:spLocks noChangeShapeType="1"/>
            </p:cNvSpPr>
            <p:nvPr/>
          </p:nvSpPr>
          <p:spPr bwMode="auto">
            <a:xfrm>
              <a:off x="3084" y="1976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4" name="Rectangle 64"/>
            <p:cNvSpPr>
              <a:spLocks noChangeArrowheads="1"/>
            </p:cNvSpPr>
            <p:nvPr/>
          </p:nvSpPr>
          <p:spPr bwMode="auto">
            <a:xfrm>
              <a:off x="2920" y="1888"/>
              <a:ext cx="16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61505" name="Line 65"/>
            <p:cNvSpPr>
              <a:spLocks noChangeShapeType="1"/>
            </p:cNvSpPr>
            <p:nvPr/>
          </p:nvSpPr>
          <p:spPr bwMode="auto">
            <a:xfrm>
              <a:off x="3084" y="140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6" name="Rectangle 66"/>
            <p:cNvSpPr>
              <a:spLocks noChangeArrowheads="1"/>
            </p:cNvSpPr>
            <p:nvPr/>
          </p:nvSpPr>
          <p:spPr bwMode="auto">
            <a:xfrm>
              <a:off x="2920" y="1312"/>
              <a:ext cx="16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61507" name="Line 67"/>
            <p:cNvSpPr>
              <a:spLocks noChangeShapeType="1"/>
            </p:cNvSpPr>
            <p:nvPr/>
          </p:nvSpPr>
          <p:spPr bwMode="auto">
            <a:xfrm>
              <a:off x="3772" y="210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8" name="Line 68"/>
            <p:cNvSpPr>
              <a:spLocks noChangeShapeType="1"/>
            </p:cNvSpPr>
            <p:nvPr/>
          </p:nvSpPr>
          <p:spPr bwMode="auto">
            <a:xfrm>
              <a:off x="3084" y="2104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9" name="Rectangle 69"/>
            <p:cNvSpPr>
              <a:spLocks noChangeArrowheads="1"/>
            </p:cNvSpPr>
            <p:nvPr/>
          </p:nvSpPr>
          <p:spPr bwMode="auto">
            <a:xfrm>
              <a:off x="2920" y="2024"/>
              <a:ext cx="1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61510" name="Line 70"/>
            <p:cNvSpPr>
              <a:spLocks noChangeShapeType="1"/>
            </p:cNvSpPr>
            <p:nvPr/>
          </p:nvSpPr>
          <p:spPr bwMode="auto">
            <a:xfrm>
              <a:off x="3084" y="152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1" name="Rectangle 71"/>
            <p:cNvSpPr>
              <a:spLocks noChangeArrowheads="1"/>
            </p:cNvSpPr>
            <p:nvPr/>
          </p:nvSpPr>
          <p:spPr bwMode="auto">
            <a:xfrm>
              <a:off x="2928" y="1448"/>
              <a:ext cx="1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61512" name="Line 72"/>
            <p:cNvSpPr>
              <a:spLocks noChangeShapeType="1"/>
            </p:cNvSpPr>
            <p:nvPr/>
          </p:nvSpPr>
          <p:spPr bwMode="auto">
            <a:xfrm>
              <a:off x="3772" y="159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3" name="Line 73"/>
            <p:cNvSpPr>
              <a:spLocks noChangeShapeType="1"/>
            </p:cNvSpPr>
            <p:nvPr/>
          </p:nvSpPr>
          <p:spPr bwMode="auto">
            <a:xfrm>
              <a:off x="3768" y="1596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4" name="Line 74"/>
            <p:cNvSpPr>
              <a:spLocks noChangeShapeType="1"/>
            </p:cNvSpPr>
            <p:nvPr/>
          </p:nvSpPr>
          <p:spPr bwMode="auto">
            <a:xfrm>
              <a:off x="3084" y="1720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5" name="Rectangle 75"/>
            <p:cNvSpPr>
              <a:spLocks noChangeArrowheads="1"/>
            </p:cNvSpPr>
            <p:nvPr/>
          </p:nvSpPr>
          <p:spPr bwMode="auto">
            <a:xfrm>
              <a:off x="2848" y="1632"/>
              <a:ext cx="30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Cin</a:t>
              </a:r>
            </a:p>
          </p:txBody>
        </p:sp>
        <p:sp>
          <p:nvSpPr>
            <p:cNvPr id="61516" name="Line 76"/>
            <p:cNvSpPr>
              <a:spLocks noChangeShapeType="1"/>
            </p:cNvSpPr>
            <p:nvPr/>
          </p:nvSpPr>
          <p:spPr bwMode="auto">
            <a:xfrm>
              <a:off x="3644" y="1464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7" name="Line 77"/>
            <p:cNvSpPr>
              <a:spLocks noChangeShapeType="1"/>
            </p:cNvSpPr>
            <p:nvPr/>
          </p:nvSpPr>
          <p:spPr bwMode="auto">
            <a:xfrm>
              <a:off x="3772" y="146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8" name="Line 78"/>
            <p:cNvSpPr>
              <a:spLocks noChangeShapeType="1"/>
            </p:cNvSpPr>
            <p:nvPr/>
          </p:nvSpPr>
          <p:spPr bwMode="auto">
            <a:xfrm>
              <a:off x="4516" y="172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9" name="Line 79"/>
            <p:cNvSpPr>
              <a:spLocks noChangeShapeType="1"/>
            </p:cNvSpPr>
            <p:nvPr/>
          </p:nvSpPr>
          <p:spPr bwMode="auto">
            <a:xfrm>
              <a:off x="4332" y="152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0" name="Line 80"/>
            <p:cNvSpPr>
              <a:spLocks noChangeShapeType="1"/>
            </p:cNvSpPr>
            <p:nvPr/>
          </p:nvSpPr>
          <p:spPr bwMode="auto">
            <a:xfrm>
              <a:off x="4452" y="152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1" name="Line 81"/>
            <p:cNvSpPr>
              <a:spLocks noChangeShapeType="1"/>
            </p:cNvSpPr>
            <p:nvPr/>
          </p:nvSpPr>
          <p:spPr bwMode="auto">
            <a:xfrm>
              <a:off x="4512" y="153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2" name="Line 82"/>
            <p:cNvSpPr>
              <a:spLocks noChangeShapeType="1"/>
            </p:cNvSpPr>
            <p:nvPr/>
          </p:nvSpPr>
          <p:spPr bwMode="auto">
            <a:xfrm>
              <a:off x="4516" y="184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3" name="Line 83"/>
            <p:cNvSpPr>
              <a:spLocks noChangeShapeType="1"/>
            </p:cNvSpPr>
            <p:nvPr/>
          </p:nvSpPr>
          <p:spPr bwMode="auto">
            <a:xfrm>
              <a:off x="4332" y="204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4" name="Line 84"/>
            <p:cNvSpPr>
              <a:spLocks noChangeShapeType="1"/>
            </p:cNvSpPr>
            <p:nvPr/>
          </p:nvSpPr>
          <p:spPr bwMode="auto">
            <a:xfrm>
              <a:off x="4512" y="1852"/>
              <a:ext cx="0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5" name="Line 85"/>
            <p:cNvSpPr>
              <a:spLocks noChangeShapeType="1"/>
            </p:cNvSpPr>
            <p:nvPr/>
          </p:nvSpPr>
          <p:spPr bwMode="auto">
            <a:xfrm>
              <a:off x="4452" y="204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6" name="Line 86"/>
            <p:cNvSpPr>
              <a:spLocks noChangeShapeType="1"/>
            </p:cNvSpPr>
            <p:nvPr/>
          </p:nvSpPr>
          <p:spPr bwMode="auto">
            <a:xfrm>
              <a:off x="5076" y="178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7" name="Rectangle 87"/>
            <p:cNvSpPr>
              <a:spLocks noChangeArrowheads="1"/>
            </p:cNvSpPr>
            <p:nvPr/>
          </p:nvSpPr>
          <p:spPr bwMode="auto">
            <a:xfrm>
              <a:off x="5208" y="1704"/>
              <a:ext cx="32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Cout</a:t>
              </a:r>
            </a:p>
          </p:txBody>
        </p:sp>
      </p:grpSp>
      <p:grpSp>
        <p:nvGrpSpPr>
          <p:cNvPr id="61567" name="Group 127"/>
          <p:cNvGrpSpPr>
            <a:grpSpLocks/>
          </p:cNvGrpSpPr>
          <p:nvPr/>
        </p:nvGrpSpPr>
        <p:grpSpPr bwMode="auto">
          <a:xfrm>
            <a:off x="1130300" y="4983163"/>
            <a:ext cx="7200900" cy="1200150"/>
            <a:chOff x="904" y="3096"/>
            <a:chExt cx="4536" cy="756"/>
          </a:xfrm>
        </p:grpSpPr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1008" y="3160"/>
              <a:ext cx="16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1000" y="3368"/>
              <a:ext cx="16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2232" y="3096"/>
              <a:ext cx="46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 xor B</a:t>
              </a:r>
            </a:p>
          </p:txBody>
        </p:sp>
        <p:sp>
          <p:nvSpPr>
            <p:cNvPr id="61532" name="Line 92"/>
            <p:cNvSpPr>
              <a:spLocks noChangeShapeType="1"/>
            </p:cNvSpPr>
            <p:nvPr/>
          </p:nvSpPr>
          <p:spPr bwMode="auto">
            <a:xfrm>
              <a:off x="290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3" name="Line 93"/>
            <p:cNvSpPr>
              <a:spLocks noChangeShapeType="1"/>
            </p:cNvSpPr>
            <p:nvPr/>
          </p:nvSpPr>
          <p:spPr bwMode="auto">
            <a:xfrm flipH="1">
              <a:off x="1156" y="3672"/>
              <a:ext cx="17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904" y="3592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Cin</a:t>
              </a:r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4032" y="3096"/>
              <a:ext cx="72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 xor B xor Cin</a:t>
              </a:r>
            </a:p>
          </p:txBody>
        </p:sp>
        <p:grpSp>
          <p:nvGrpSpPr>
            <p:cNvPr id="61540" name="Group 100"/>
            <p:cNvGrpSpPr>
              <a:grpSpLocks/>
            </p:cNvGrpSpPr>
            <p:nvPr/>
          </p:nvGrpSpPr>
          <p:grpSpPr bwMode="auto">
            <a:xfrm>
              <a:off x="3308" y="3172"/>
              <a:ext cx="668" cy="444"/>
              <a:chOff x="3308" y="3172"/>
              <a:chExt cx="668" cy="444"/>
            </a:xfrm>
          </p:grpSpPr>
          <p:sp>
            <p:nvSpPr>
              <p:cNvPr id="61536" name="Rectangle 96"/>
              <p:cNvSpPr>
                <a:spLocks noChangeArrowheads="1"/>
              </p:cNvSpPr>
              <p:nvPr/>
            </p:nvSpPr>
            <p:spPr bwMode="auto">
              <a:xfrm>
                <a:off x="3308" y="3172"/>
                <a:ext cx="6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37" name="Rectangle 97"/>
              <p:cNvSpPr>
                <a:spLocks noChangeArrowheads="1"/>
              </p:cNvSpPr>
              <p:nvPr/>
            </p:nvSpPr>
            <p:spPr bwMode="auto">
              <a:xfrm>
                <a:off x="3472" y="3232"/>
                <a:ext cx="376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388"/>
                  </a:lnSpc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Half</a:t>
                </a:r>
                <a:b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</a:b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Adder</a:t>
                </a:r>
              </a:p>
            </p:txBody>
          </p:sp>
          <p:sp>
            <p:nvSpPr>
              <p:cNvPr id="61538" name="Rectangle 98"/>
              <p:cNvSpPr>
                <a:spLocks noChangeArrowheads="1"/>
              </p:cNvSpPr>
              <p:nvPr/>
            </p:nvSpPr>
            <p:spPr bwMode="auto">
              <a:xfrm>
                <a:off x="3544" y="3176"/>
                <a:ext cx="432" cy="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000"/>
                  </a:lnSpc>
                  <a:tabLst>
                    <a:tab pos="27559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Sum</a:t>
                </a:r>
              </a:p>
            </p:txBody>
          </p:sp>
          <p:sp>
            <p:nvSpPr>
              <p:cNvPr id="61539" name="Rectangle 99"/>
              <p:cNvSpPr>
                <a:spLocks noChangeArrowheads="1"/>
              </p:cNvSpPr>
              <p:nvPr/>
            </p:nvSpPr>
            <p:spPr bwMode="auto">
              <a:xfrm>
                <a:off x="3656" y="3456"/>
                <a:ext cx="312" cy="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000"/>
                  </a:lnSpc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Cout</a:t>
                </a:r>
              </a:p>
            </p:txBody>
          </p:sp>
        </p:grpSp>
        <p:sp>
          <p:nvSpPr>
            <p:cNvPr id="61541" name="Line 101"/>
            <p:cNvSpPr>
              <a:spLocks noChangeShapeType="1"/>
            </p:cNvSpPr>
            <p:nvPr/>
          </p:nvSpPr>
          <p:spPr bwMode="auto">
            <a:xfrm>
              <a:off x="2228" y="3528"/>
              <a:ext cx="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2" name="Rectangle 102"/>
            <p:cNvSpPr>
              <a:spLocks noChangeArrowheads="1"/>
            </p:cNvSpPr>
            <p:nvPr/>
          </p:nvSpPr>
          <p:spPr bwMode="auto">
            <a:xfrm>
              <a:off x="3944" y="3384"/>
              <a:ext cx="8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Cin (A xor B)</a:t>
              </a:r>
            </a:p>
          </p:txBody>
        </p:sp>
        <p:sp>
          <p:nvSpPr>
            <p:cNvPr id="61543" name="Line 103"/>
            <p:cNvSpPr>
              <a:spLocks noChangeShapeType="1"/>
            </p:cNvSpPr>
            <p:nvPr/>
          </p:nvSpPr>
          <p:spPr bwMode="auto">
            <a:xfrm>
              <a:off x="3980" y="352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4" name="Rectangle 104"/>
            <p:cNvSpPr>
              <a:spLocks noChangeArrowheads="1"/>
            </p:cNvSpPr>
            <p:nvPr/>
          </p:nvSpPr>
          <p:spPr bwMode="auto">
            <a:xfrm>
              <a:off x="2248" y="3384"/>
              <a:ext cx="26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 B</a:t>
              </a:r>
            </a:p>
          </p:txBody>
        </p:sp>
        <p:sp>
          <p:nvSpPr>
            <p:cNvPr id="61545" name="Line 105"/>
            <p:cNvSpPr>
              <a:spLocks noChangeShapeType="1"/>
            </p:cNvSpPr>
            <p:nvPr/>
          </p:nvSpPr>
          <p:spPr bwMode="auto">
            <a:xfrm>
              <a:off x="2664" y="3532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6" name="Line 106"/>
            <p:cNvSpPr>
              <a:spLocks noChangeShapeType="1"/>
            </p:cNvSpPr>
            <p:nvPr/>
          </p:nvSpPr>
          <p:spPr bwMode="auto">
            <a:xfrm>
              <a:off x="2668" y="3768"/>
              <a:ext cx="1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7" name="Line 107"/>
            <p:cNvSpPr>
              <a:spLocks noChangeShapeType="1"/>
            </p:cNvSpPr>
            <p:nvPr/>
          </p:nvSpPr>
          <p:spPr bwMode="auto">
            <a:xfrm>
              <a:off x="4152" y="3532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8" name="Line 108"/>
            <p:cNvSpPr>
              <a:spLocks noChangeShapeType="1"/>
            </p:cNvSpPr>
            <p:nvPr/>
          </p:nvSpPr>
          <p:spPr bwMode="auto">
            <a:xfrm>
              <a:off x="4156" y="3648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9" name="Rectangle 109"/>
            <p:cNvSpPr>
              <a:spLocks noChangeArrowheads="1"/>
            </p:cNvSpPr>
            <p:nvPr/>
          </p:nvSpPr>
          <p:spPr bwMode="auto">
            <a:xfrm>
              <a:off x="4920" y="3152"/>
              <a:ext cx="52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Sum</a:t>
              </a:r>
            </a:p>
          </p:txBody>
        </p:sp>
        <p:sp>
          <p:nvSpPr>
            <p:cNvPr id="61550" name="Rectangle 110"/>
            <p:cNvSpPr>
              <a:spLocks noChangeArrowheads="1"/>
            </p:cNvSpPr>
            <p:nvPr/>
          </p:nvSpPr>
          <p:spPr bwMode="auto">
            <a:xfrm>
              <a:off x="4984" y="3640"/>
              <a:ext cx="4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Cout</a:t>
              </a:r>
            </a:p>
          </p:txBody>
        </p:sp>
        <p:sp>
          <p:nvSpPr>
            <p:cNvPr id="61551" name="Arc 111"/>
            <p:cNvSpPr>
              <a:spLocks/>
            </p:cNvSpPr>
            <p:nvPr/>
          </p:nvSpPr>
          <p:spPr bwMode="auto">
            <a:xfrm>
              <a:off x="4224" y="3573"/>
              <a:ext cx="68" cy="1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2" name="Arc 112"/>
            <p:cNvSpPr>
              <a:spLocks/>
            </p:cNvSpPr>
            <p:nvPr/>
          </p:nvSpPr>
          <p:spPr bwMode="auto">
            <a:xfrm>
              <a:off x="4220" y="3573"/>
              <a:ext cx="464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3" name="Arc 113"/>
            <p:cNvSpPr>
              <a:spLocks/>
            </p:cNvSpPr>
            <p:nvPr/>
          </p:nvSpPr>
          <p:spPr bwMode="auto">
            <a:xfrm>
              <a:off x="4248" y="3708"/>
              <a:ext cx="436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4" name="Arc 114"/>
            <p:cNvSpPr>
              <a:spLocks/>
            </p:cNvSpPr>
            <p:nvPr/>
          </p:nvSpPr>
          <p:spPr bwMode="auto">
            <a:xfrm>
              <a:off x="4224" y="3708"/>
              <a:ext cx="68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5" name="Line 115"/>
            <p:cNvSpPr>
              <a:spLocks noChangeShapeType="1"/>
            </p:cNvSpPr>
            <p:nvPr/>
          </p:nvSpPr>
          <p:spPr bwMode="auto">
            <a:xfrm>
              <a:off x="4252" y="36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6" name="Line 116"/>
            <p:cNvSpPr>
              <a:spLocks noChangeShapeType="1"/>
            </p:cNvSpPr>
            <p:nvPr/>
          </p:nvSpPr>
          <p:spPr bwMode="auto">
            <a:xfrm>
              <a:off x="3972" y="3240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7" name="Line 117"/>
            <p:cNvSpPr>
              <a:spLocks noChangeShapeType="1"/>
            </p:cNvSpPr>
            <p:nvPr/>
          </p:nvSpPr>
          <p:spPr bwMode="auto">
            <a:xfrm>
              <a:off x="4684" y="3712"/>
              <a:ext cx="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8" name="Line 118"/>
            <p:cNvSpPr>
              <a:spLocks noChangeShapeType="1"/>
            </p:cNvSpPr>
            <p:nvPr/>
          </p:nvSpPr>
          <p:spPr bwMode="auto">
            <a:xfrm>
              <a:off x="2236" y="3248"/>
              <a:ext cx="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9" name="Line 119"/>
            <p:cNvSpPr>
              <a:spLocks noChangeShapeType="1"/>
            </p:cNvSpPr>
            <p:nvPr/>
          </p:nvSpPr>
          <p:spPr bwMode="auto">
            <a:xfrm>
              <a:off x="2908" y="345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0" name="Line 120"/>
            <p:cNvSpPr>
              <a:spLocks noChangeShapeType="1"/>
            </p:cNvSpPr>
            <p:nvPr/>
          </p:nvSpPr>
          <p:spPr bwMode="auto">
            <a:xfrm>
              <a:off x="1164" y="3248"/>
              <a:ext cx="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1" name="Line 121"/>
            <p:cNvSpPr>
              <a:spLocks noChangeShapeType="1"/>
            </p:cNvSpPr>
            <p:nvPr/>
          </p:nvSpPr>
          <p:spPr bwMode="auto">
            <a:xfrm>
              <a:off x="1172" y="3456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1566" name="Group 126"/>
            <p:cNvGrpSpPr>
              <a:grpSpLocks/>
            </p:cNvGrpSpPr>
            <p:nvPr/>
          </p:nvGrpSpPr>
          <p:grpSpPr bwMode="auto">
            <a:xfrm>
              <a:off x="1564" y="3172"/>
              <a:ext cx="668" cy="444"/>
              <a:chOff x="1564" y="3172"/>
              <a:chExt cx="668" cy="444"/>
            </a:xfrm>
          </p:grpSpPr>
          <p:sp>
            <p:nvSpPr>
              <p:cNvPr id="61562" name="Rectangle 122"/>
              <p:cNvSpPr>
                <a:spLocks noChangeArrowheads="1"/>
              </p:cNvSpPr>
              <p:nvPr/>
            </p:nvSpPr>
            <p:spPr bwMode="auto">
              <a:xfrm>
                <a:off x="1564" y="3172"/>
                <a:ext cx="6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563" name="Rectangle 123"/>
              <p:cNvSpPr>
                <a:spLocks noChangeArrowheads="1"/>
              </p:cNvSpPr>
              <p:nvPr/>
            </p:nvSpPr>
            <p:spPr bwMode="auto">
              <a:xfrm>
                <a:off x="1728" y="3232"/>
                <a:ext cx="376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388"/>
                  </a:lnSpc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Half</a:t>
                </a:r>
                <a:b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</a:b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Adder</a:t>
                </a:r>
              </a:p>
            </p:txBody>
          </p:sp>
          <p:sp>
            <p:nvSpPr>
              <p:cNvPr id="61564" name="Rectangle 124"/>
              <p:cNvSpPr>
                <a:spLocks noChangeArrowheads="1"/>
              </p:cNvSpPr>
              <p:nvPr/>
            </p:nvSpPr>
            <p:spPr bwMode="auto">
              <a:xfrm>
                <a:off x="1800" y="3176"/>
                <a:ext cx="432" cy="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000"/>
                  </a:lnSpc>
                  <a:tabLst>
                    <a:tab pos="2755900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Sum</a:t>
                </a:r>
              </a:p>
            </p:txBody>
          </p:sp>
          <p:sp>
            <p:nvSpPr>
              <p:cNvPr id="61565" name="Rectangle 125"/>
              <p:cNvSpPr>
                <a:spLocks noChangeArrowheads="1"/>
              </p:cNvSpPr>
              <p:nvPr/>
            </p:nvSpPr>
            <p:spPr bwMode="auto">
              <a:xfrm>
                <a:off x="1912" y="3456"/>
                <a:ext cx="312" cy="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r" eaLnBrk="0" hangingPunct="0">
                  <a:lnSpc>
                    <a:spcPts val="1000"/>
                  </a:lnSpc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Cout</a:t>
                </a:r>
              </a:p>
            </p:txBody>
          </p:sp>
        </p:grpSp>
      </p:grpSp>
      <p:sp>
        <p:nvSpPr>
          <p:cNvPr id="61568" name="Rectangle 1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Full adder implementations</a:t>
            </a:r>
          </a:p>
        </p:txBody>
      </p:sp>
      <p:sp>
        <p:nvSpPr>
          <p:cNvPr id="61569" name="Rectangle 1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pitchFamily="50" charset="-127"/>
              </a:rPr>
              <a:t>Standard approach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6 gates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2 XORs, 2 ANDs, 2 ORs</a:t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/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/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/>
            </a:r>
            <a:br>
              <a:rPr lang="en-US" altLang="ko-KR" sz="1600">
                <a:ea typeface="굴림" pitchFamily="50" charset="-127"/>
              </a:rPr>
            </a:br>
            <a:r>
              <a:rPr lang="en-US" altLang="ko-KR" sz="1600">
                <a:ea typeface="굴림" pitchFamily="50" charset="-127"/>
              </a:rPr>
              <a:t/>
            </a:r>
            <a:br>
              <a:rPr lang="en-US" altLang="ko-KR" sz="1600">
                <a:ea typeface="굴림" pitchFamily="50" charset="-127"/>
              </a:rPr>
            </a:br>
            <a:endParaRPr lang="en-US" altLang="ko-KR" sz="1600">
              <a:ea typeface="굴림" pitchFamily="50" charset="-127"/>
            </a:endParaRPr>
          </a:p>
          <a:p>
            <a:r>
              <a:rPr lang="en-US" altLang="ko-KR" sz="1800">
                <a:ea typeface="굴림" pitchFamily="50" charset="-127"/>
              </a:rPr>
              <a:t>Alternative implementation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5 gates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half adder is an XOR gate and AND gate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2 XORs, 2 ANDs, 1 OR</a:t>
            </a:r>
          </a:p>
        </p:txBody>
      </p:sp>
      <p:sp>
        <p:nvSpPr>
          <p:cNvPr id="61570" name="Line 130"/>
          <p:cNvSpPr>
            <a:spLocks noChangeShapeType="1"/>
          </p:cNvSpPr>
          <p:nvPr/>
        </p:nvSpPr>
        <p:spPr bwMode="auto">
          <a:xfrm>
            <a:off x="2905125" y="1857375"/>
            <a:ext cx="1728788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86B7-AA6E-4ECB-A2A1-2E1DFF8F9590}" type="slidenum">
              <a:rPr lang="en-US" altLang="en-US"/>
              <a:pPr/>
              <a:t>39</a:t>
            </a:fld>
            <a:endParaRPr lang="en-US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447675" y="2589213"/>
            <a:ext cx="8483600" cy="3975100"/>
            <a:chOff x="536" y="1384"/>
            <a:chExt cx="5344" cy="2504"/>
          </a:xfrm>
        </p:grpSpPr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4080" y="2400"/>
              <a:ext cx="144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4376" y="2392"/>
              <a:ext cx="15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4016" y="2608"/>
              <a:ext cx="368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Cout</a:t>
              </a:r>
            </a:p>
          </p:txBody>
        </p:sp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4120" y="2824"/>
              <a:ext cx="384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Sum</a:t>
              </a:r>
            </a:p>
          </p:txBody>
        </p:sp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4152" y="2608"/>
              <a:ext cx="448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Cin</a:t>
              </a:r>
            </a:p>
          </p:txBody>
        </p:sp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2576" y="1808"/>
              <a:ext cx="13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63503" name="Rectangle 15"/>
            <p:cNvSpPr>
              <a:spLocks noChangeArrowheads="1"/>
            </p:cNvSpPr>
            <p:nvPr/>
          </p:nvSpPr>
          <p:spPr bwMode="auto">
            <a:xfrm>
              <a:off x="2728" y="1808"/>
              <a:ext cx="144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5112" y="2536"/>
              <a:ext cx="768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Add'</a:t>
              </a:r>
              <a:b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Subtract</a:t>
              </a:r>
            </a:p>
          </p:txBody>
        </p:sp>
        <p:sp>
          <p:nvSpPr>
            <p:cNvPr id="63505" name="Rectangle 17"/>
            <p:cNvSpPr>
              <a:spLocks noChangeArrowheads="1"/>
            </p:cNvSpPr>
            <p:nvPr/>
          </p:nvSpPr>
          <p:spPr bwMode="auto">
            <a:xfrm>
              <a:off x="4048" y="1384"/>
              <a:ext cx="25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A0</a:t>
              </a:r>
            </a:p>
          </p:txBody>
        </p:sp>
        <p:sp>
          <p:nvSpPr>
            <p:cNvPr id="63506" name="Rectangle 18"/>
            <p:cNvSpPr>
              <a:spLocks noChangeArrowheads="1"/>
            </p:cNvSpPr>
            <p:nvPr/>
          </p:nvSpPr>
          <p:spPr bwMode="auto">
            <a:xfrm>
              <a:off x="4264" y="1384"/>
              <a:ext cx="248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B0</a:t>
              </a:r>
            </a:p>
          </p:txBody>
        </p:sp>
        <p:sp>
          <p:nvSpPr>
            <p:cNvPr id="63507" name="Rectangle 19"/>
            <p:cNvSpPr>
              <a:spLocks noChangeArrowheads="1"/>
            </p:cNvSpPr>
            <p:nvPr/>
          </p:nvSpPr>
          <p:spPr bwMode="auto">
            <a:xfrm>
              <a:off x="4408" y="1384"/>
              <a:ext cx="280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B0'</a:t>
              </a:r>
            </a:p>
          </p:txBody>
        </p:sp>
        <p:sp>
          <p:nvSpPr>
            <p:cNvPr id="63508" name="Rectangle 20"/>
            <p:cNvSpPr>
              <a:spLocks noChangeArrowheads="1"/>
            </p:cNvSpPr>
            <p:nvPr/>
          </p:nvSpPr>
          <p:spPr bwMode="auto">
            <a:xfrm>
              <a:off x="4560" y="1800"/>
              <a:ext cx="33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Sel</a:t>
              </a:r>
            </a:p>
          </p:txBody>
        </p:sp>
        <p:grpSp>
          <p:nvGrpSpPr>
            <p:cNvPr id="63520" name="Group 32"/>
            <p:cNvGrpSpPr>
              <a:grpSpLocks/>
            </p:cNvGrpSpPr>
            <p:nvPr/>
          </p:nvGrpSpPr>
          <p:grpSpPr bwMode="auto">
            <a:xfrm>
              <a:off x="1085" y="3092"/>
              <a:ext cx="231" cy="704"/>
              <a:chOff x="1085" y="3092"/>
              <a:chExt cx="231" cy="704"/>
            </a:xfrm>
          </p:grpSpPr>
          <p:sp>
            <p:nvSpPr>
              <p:cNvPr id="63509" name="Arc 21"/>
              <p:cNvSpPr>
                <a:spLocks/>
              </p:cNvSpPr>
              <p:nvPr/>
            </p:nvSpPr>
            <p:spPr bwMode="auto">
              <a:xfrm>
                <a:off x="1200" y="3172"/>
                <a:ext cx="116" cy="8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0" name="Arc 22"/>
              <p:cNvSpPr>
                <a:spLocks/>
              </p:cNvSpPr>
              <p:nvPr/>
            </p:nvSpPr>
            <p:spPr bwMode="auto">
              <a:xfrm>
                <a:off x="1085" y="3172"/>
                <a:ext cx="120" cy="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1" name="Line 23"/>
              <p:cNvSpPr>
                <a:spLocks noChangeShapeType="1"/>
              </p:cNvSpPr>
              <p:nvPr/>
            </p:nvSpPr>
            <p:spPr bwMode="auto">
              <a:xfrm>
                <a:off x="1256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2" name="Line 24"/>
              <p:cNvSpPr>
                <a:spLocks noChangeShapeType="1"/>
              </p:cNvSpPr>
              <p:nvPr/>
            </p:nvSpPr>
            <p:spPr bwMode="auto">
              <a:xfrm>
                <a:off x="1144" y="3196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3" name="Arc 25"/>
              <p:cNvSpPr>
                <a:spLocks/>
              </p:cNvSpPr>
              <p:nvPr/>
            </p:nvSpPr>
            <p:spPr bwMode="auto">
              <a:xfrm>
                <a:off x="1208" y="3248"/>
                <a:ext cx="108" cy="6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4" name="Arc 26"/>
              <p:cNvSpPr>
                <a:spLocks/>
              </p:cNvSpPr>
              <p:nvPr/>
            </p:nvSpPr>
            <p:spPr bwMode="auto">
              <a:xfrm>
                <a:off x="1200" y="3248"/>
                <a:ext cx="116" cy="4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5" name="Arc 27"/>
              <p:cNvSpPr>
                <a:spLocks/>
              </p:cNvSpPr>
              <p:nvPr/>
            </p:nvSpPr>
            <p:spPr bwMode="auto">
              <a:xfrm>
                <a:off x="1085" y="3272"/>
                <a:ext cx="120" cy="42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6" name="Arc 28"/>
              <p:cNvSpPr>
                <a:spLocks/>
              </p:cNvSpPr>
              <p:nvPr/>
            </p:nvSpPr>
            <p:spPr bwMode="auto">
              <a:xfrm>
                <a:off x="1085" y="3248"/>
                <a:ext cx="120" cy="6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7" name="Line 29"/>
              <p:cNvSpPr>
                <a:spLocks noChangeShapeType="1"/>
              </p:cNvSpPr>
              <p:nvPr/>
            </p:nvSpPr>
            <p:spPr bwMode="auto">
              <a:xfrm>
                <a:off x="1256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8" name="Line 30"/>
              <p:cNvSpPr>
                <a:spLocks noChangeShapeType="1"/>
              </p:cNvSpPr>
              <p:nvPr/>
            </p:nvSpPr>
            <p:spPr bwMode="auto">
              <a:xfrm>
                <a:off x="1144" y="3092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519" name="Line 31"/>
              <p:cNvSpPr>
                <a:spLocks noChangeShapeType="1"/>
              </p:cNvSpPr>
              <p:nvPr/>
            </p:nvSpPr>
            <p:spPr bwMode="auto">
              <a:xfrm>
                <a:off x="1200" y="3692"/>
                <a:ext cx="0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3521" name="Line 33"/>
            <p:cNvSpPr>
              <a:spLocks noChangeShapeType="1"/>
            </p:cNvSpPr>
            <p:nvPr/>
          </p:nvSpPr>
          <p:spPr bwMode="auto">
            <a:xfrm>
              <a:off x="1144" y="2708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2" name="Line 34"/>
            <p:cNvSpPr>
              <a:spLocks noChangeShapeType="1"/>
            </p:cNvSpPr>
            <p:nvPr/>
          </p:nvSpPr>
          <p:spPr bwMode="auto">
            <a:xfrm>
              <a:off x="1260" y="3088"/>
              <a:ext cx="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3" name="Rectangle 35"/>
            <p:cNvSpPr>
              <a:spLocks noChangeArrowheads="1"/>
            </p:cNvSpPr>
            <p:nvPr/>
          </p:nvSpPr>
          <p:spPr bwMode="auto">
            <a:xfrm>
              <a:off x="536" y="3512"/>
              <a:ext cx="63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Overflow</a:t>
              </a:r>
            </a:p>
          </p:txBody>
        </p:sp>
        <p:sp>
          <p:nvSpPr>
            <p:cNvPr id="63524" name="Rectangle 36"/>
            <p:cNvSpPr>
              <a:spLocks noChangeArrowheads="1"/>
            </p:cNvSpPr>
            <p:nvPr/>
          </p:nvSpPr>
          <p:spPr bwMode="auto">
            <a:xfrm>
              <a:off x="4020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5" name="Rectangle 37"/>
            <p:cNvSpPr>
              <a:spLocks noChangeArrowheads="1"/>
            </p:cNvSpPr>
            <p:nvPr/>
          </p:nvSpPr>
          <p:spPr bwMode="auto">
            <a:xfrm>
              <a:off x="4308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6" name="Line 38"/>
            <p:cNvSpPr>
              <a:spLocks noChangeShapeType="1"/>
            </p:cNvSpPr>
            <p:nvPr/>
          </p:nvSpPr>
          <p:spPr bwMode="auto">
            <a:xfrm>
              <a:off x="4160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7" name="Line 39"/>
            <p:cNvSpPr>
              <a:spLocks noChangeShapeType="1"/>
            </p:cNvSpPr>
            <p:nvPr/>
          </p:nvSpPr>
          <p:spPr bwMode="auto">
            <a:xfrm>
              <a:off x="4448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8" name="Line 40"/>
            <p:cNvSpPr>
              <a:spLocks noChangeShapeType="1"/>
            </p:cNvSpPr>
            <p:nvPr/>
          </p:nvSpPr>
          <p:spPr bwMode="auto">
            <a:xfrm>
              <a:off x="4304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29" name="Line 41"/>
            <p:cNvSpPr>
              <a:spLocks noChangeShapeType="1"/>
            </p:cNvSpPr>
            <p:nvPr/>
          </p:nvSpPr>
          <p:spPr bwMode="auto">
            <a:xfrm flipH="1">
              <a:off x="3724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0" name="Line 42"/>
            <p:cNvSpPr>
              <a:spLocks noChangeShapeType="1"/>
            </p:cNvSpPr>
            <p:nvPr/>
          </p:nvSpPr>
          <p:spPr bwMode="auto">
            <a:xfrm flipH="1">
              <a:off x="4588" y="2696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1" name="Line 43"/>
            <p:cNvSpPr>
              <a:spLocks noChangeShapeType="1"/>
            </p:cNvSpPr>
            <p:nvPr/>
          </p:nvSpPr>
          <p:spPr bwMode="auto">
            <a:xfrm>
              <a:off x="4376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2" name="Line 44"/>
            <p:cNvSpPr>
              <a:spLocks noChangeShapeType="1"/>
            </p:cNvSpPr>
            <p:nvPr/>
          </p:nvSpPr>
          <p:spPr bwMode="auto">
            <a:xfrm>
              <a:off x="4520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3" name="Line 45"/>
            <p:cNvSpPr>
              <a:spLocks noChangeShapeType="1"/>
            </p:cNvSpPr>
            <p:nvPr/>
          </p:nvSpPr>
          <p:spPr bwMode="auto">
            <a:xfrm flipH="1">
              <a:off x="4588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4" name="Line 46"/>
            <p:cNvSpPr>
              <a:spLocks noChangeShapeType="1"/>
            </p:cNvSpPr>
            <p:nvPr/>
          </p:nvSpPr>
          <p:spPr bwMode="auto">
            <a:xfrm>
              <a:off x="4880" y="1980"/>
              <a:ext cx="0" cy="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35" name="Rectangle 47"/>
            <p:cNvSpPr>
              <a:spLocks noChangeArrowheads="1"/>
            </p:cNvSpPr>
            <p:nvPr/>
          </p:nvSpPr>
          <p:spPr bwMode="auto">
            <a:xfrm>
              <a:off x="3216" y="2400"/>
              <a:ext cx="144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63536" name="Rectangle 48"/>
            <p:cNvSpPr>
              <a:spLocks noChangeArrowheads="1"/>
            </p:cNvSpPr>
            <p:nvPr/>
          </p:nvSpPr>
          <p:spPr bwMode="auto">
            <a:xfrm>
              <a:off x="3512" y="2392"/>
              <a:ext cx="15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63537" name="Rectangle 49"/>
            <p:cNvSpPr>
              <a:spLocks noChangeArrowheads="1"/>
            </p:cNvSpPr>
            <p:nvPr/>
          </p:nvSpPr>
          <p:spPr bwMode="auto">
            <a:xfrm>
              <a:off x="3152" y="2608"/>
              <a:ext cx="368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Cout</a:t>
              </a:r>
            </a:p>
          </p:txBody>
        </p:sp>
        <p:sp>
          <p:nvSpPr>
            <p:cNvPr id="63538" name="Rectangle 50"/>
            <p:cNvSpPr>
              <a:spLocks noChangeArrowheads="1"/>
            </p:cNvSpPr>
            <p:nvPr/>
          </p:nvSpPr>
          <p:spPr bwMode="auto">
            <a:xfrm>
              <a:off x="3256" y="2824"/>
              <a:ext cx="384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Sum</a:t>
              </a:r>
            </a:p>
          </p:txBody>
        </p:sp>
        <p:sp>
          <p:nvSpPr>
            <p:cNvPr id="63539" name="Rectangle 51"/>
            <p:cNvSpPr>
              <a:spLocks noChangeArrowheads="1"/>
            </p:cNvSpPr>
            <p:nvPr/>
          </p:nvSpPr>
          <p:spPr bwMode="auto">
            <a:xfrm>
              <a:off x="3288" y="2608"/>
              <a:ext cx="448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Cin</a:t>
              </a:r>
            </a:p>
          </p:txBody>
        </p:sp>
        <p:sp>
          <p:nvSpPr>
            <p:cNvPr id="63540" name="Rectangle 52"/>
            <p:cNvSpPr>
              <a:spLocks noChangeArrowheads="1"/>
            </p:cNvSpPr>
            <p:nvPr/>
          </p:nvSpPr>
          <p:spPr bwMode="auto">
            <a:xfrm>
              <a:off x="3184" y="1384"/>
              <a:ext cx="25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A1</a:t>
              </a:r>
            </a:p>
          </p:txBody>
        </p:sp>
        <p:sp>
          <p:nvSpPr>
            <p:cNvPr id="63541" name="Rectangle 53"/>
            <p:cNvSpPr>
              <a:spLocks noChangeArrowheads="1"/>
            </p:cNvSpPr>
            <p:nvPr/>
          </p:nvSpPr>
          <p:spPr bwMode="auto">
            <a:xfrm>
              <a:off x="3400" y="1384"/>
              <a:ext cx="248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B1</a:t>
              </a:r>
            </a:p>
          </p:txBody>
        </p:sp>
        <p:sp>
          <p:nvSpPr>
            <p:cNvPr id="63542" name="Rectangle 54"/>
            <p:cNvSpPr>
              <a:spLocks noChangeArrowheads="1"/>
            </p:cNvSpPr>
            <p:nvPr/>
          </p:nvSpPr>
          <p:spPr bwMode="auto">
            <a:xfrm>
              <a:off x="3544" y="1384"/>
              <a:ext cx="280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B1'</a:t>
              </a:r>
            </a:p>
          </p:txBody>
        </p:sp>
        <p:sp>
          <p:nvSpPr>
            <p:cNvPr id="63543" name="Rectangle 55"/>
            <p:cNvSpPr>
              <a:spLocks noChangeArrowheads="1"/>
            </p:cNvSpPr>
            <p:nvPr/>
          </p:nvSpPr>
          <p:spPr bwMode="auto">
            <a:xfrm>
              <a:off x="3696" y="1800"/>
              <a:ext cx="33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Sel</a:t>
              </a:r>
            </a:p>
          </p:txBody>
        </p:sp>
        <p:sp>
          <p:nvSpPr>
            <p:cNvPr id="63544" name="Rectangle 56"/>
            <p:cNvSpPr>
              <a:spLocks noChangeArrowheads="1"/>
            </p:cNvSpPr>
            <p:nvPr/>
          </p:nvSpPr>
          <p:spPr bwMode="auto">
            <a:xfrm>
              <a:off x="3156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5" name="Rectangle 57"/>
            <p:cNvSpPr>
              <a:spLocks noChangeArrowheads="1"/>
            </p:cNvSpPr>
            <p:nvPr/>
          </p:nvSpPr>
          <p:spPr bwMode="auto">
            <a:xfrm>
              <a:off x="3444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6" name="Line 58"/>
            <p:cNvSpPr>
              <a:spLocks noChangeShapeType="1"/>
            </p:cNvSpPr>
            <p:nvPr/>
          </p:nvSpPr>
          <p:spPr bwMode="auto">
            <a:xfrm>
              <a:off x="3296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7" name="Line 59"/>
            <p:cNvSpPr>
              <a:spLocks noChangeShapeType="1"/>
            </p:cNvSpPr>
            <p:nvPr/>
          </p:nvSpPr>
          <p:spPr bwMode="auto">
            <a:xfrm>
              <a:off x="3584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8" name="Line 60"/>
            <p:cNvSpPr>
              <a:spLocks noChangeShapeType="1"/>
            </p:cNvSpPr>
            <p:nvPr/>
          </p:nvSpPr>
          <p:spPr bwMode="auto">
            <a:xfrm>
              <a:off x="3440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49" name="Line 61"/>
            <p:cNvSpPr>
              <a:spLocks noChangeShapeType="1"/>
            </p:cNvSpPr>
            <p:nvPr/>
          </p:nvSpPr>
          <p:spPr bwMode="auto">
            <a:xfrm flipH="1">
              <a:off x="2860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0" name="Line 62"/>
            <p:cNvSpPr>
              <a:spLocks noChangeShapeType="1"/>
            </p:cNvSpPr>
            <p:nvPr/>
          </p:nvSpPr>
          <p:spPr bwMode="auto">
            <a:xfrm>
              <a:off x="3512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1" name="Line 63"/>
            <p:cNvSpPr>
              <a:spLocks noChangeShapeType="1"/>
            </p:cNvSpPr>
            <p:nvPr/>
          </p:nvSpPr>
          <p:spPr bwMode="auto">
            <a:xfrm>
              <a:off x="3656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2" name="Line 64"/>
            <p:cNvSpPr>
              <a:spLocks noChangeShapeType="1"/>
            </p:cNvSpPr>
            <p:nvPr/>
          </p:nvSpPr>
          <p:spPr bwMode="auto">
            <a:xfrm flipH="1">
              <a:off x="3724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3" name="Line 65"/>
            <p:cNvSpPr>
              <a:spLocks noChangeShapeType="1"/>
            </p:cNvSpPr>
            <p:nvPr/>
          </p:nvSpPr>
          <p:spPr bwMode="auto">
            <a:xfrm>
              <a:off x="4016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4" name="Line 66"/>
            <p:cNvSpPr>
              <a:spLocks noChangeShapeType="1"/>
            </p:cNvSpPr>
            <p:nvPr/>
          </p:nvSpPr>
          <p:spPr bwMode="auto">
            <a:xfrm flipH="1">
              <a:off x="2276" y="2264"/>
              <a:ext cx="26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5" name="Rectangle 67"/>
            <p:cNvSpPr>
              <a:spLocks noChangeArrowheads="1"/>
            </p:cNvSpPr>
            <p:nvPr/>
          </p:nvSpPr>
          <p:spPr bwMode="auto">
            <a:xfrm>
              <a:off x="2352" y="2400"/>
              <a:ext cx="144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63556" name="Rectangle 68"/>
            <p:cNvSpPr>
              <a:spLocks noChangeArrowheads="1"/>
            </p:cNvSpPr>
            <p:nvPr/>
          </p:nvSpPr>
          <p:spPr bwMode="auto">
            <a:xfrm>
              <a:off x="2648" y="2392"/>
              <a:ext cx="15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63557" name="Rectangle 69"/>
            <p:cNvSpPr>
              <a:spLocks noChangeArrowheads="1"/>
            </p:cNvSpPr>
            <p:nvPr/>
          </p:nvSpPr>
          <p:spPr bwMode="auto">
            <a:xfrm>
              <a:off x="2288" y="2608"/>
              <a:ext cx="368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Cout</a:t>
              </a:r>
            </a:p>
          </p:txBody>
        </p:sp>
        <p:sp>
          <p:nvSpPr>
            <p:cNvPr id="63558" name="Rectangle 70"/>
            <p:cNvSpPr>
              <a:spLocks noChangeArrowheads="1"/>
            </p:cNvSpPr>
            <p:nvPr/>
          </p:nvSpPr>
          <p:spPr bwMode="auto">
            <a:xfrm>
              <a:off x="2392" y="2824"/>
              <a:ext cx="384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Sum</a:t>
              </a:r>
            </a:p>
          </p:txBody>
        </p:sp>
        <p:sp>
          <p:nvSpPr>
            <p:cNvPr id="63559" name="Rectangle 71"/>
            <p:cNvSpPr>
              <a:spLocks noChangeArrowheads="1"/>
            </p:cNvSpPr>
            <p:nvPr/>
          </p:nvSpPr>
          <p:spPr bwMode="auto">
            <a:xfrm>
              <a:off x="2424" y="2608"/>
              <a:ext cx="448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Cin</a:t>
              </a:r>
            </a:p>
          </p:txBody>
        </p:sp>
        <p:sp>
          <p:nvSpPr>
            <p:cNvPr id="63560" name="Rectangle 72"/>
            <p:cNvSpPr>
              <a:spLocks noChangeArrowheads="1"/>
            </p:cNvSpPr>
            <p:nvPr/>
          </p:nvSpPr>
          <p:spPr bwMode="auto">
            <a:xfrm>
              <a:off x="2320" y="1384"/>
              <a:ext cx="25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A2</a:t>
              </a:r>
            </a:p>
          </p:txBody>
        </p:sp>
        <p:sp>
          <p:nvSpPr>
            <p:cNvPr id="63561" name="Rectangle 73"/>
            <p:cNvSpPr>
              <a:spLocks noChangeArrowheads="1"/>
            </p:cNvSpPr>
            <p:nvPr/>
          </p:nvSpPr>
          <p:spPr bwMode="auto">
            <a:xfrm>
              <a:off x="2536" y="1384"/>
              <a:ext cx="248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B2</a:t>
              </a:r>
            </a:p>
          </p:txBody>
        </p:sp>
        <p:sp>
          <p:nvSpPr>
            <p:cNvPr id="63562" name="Rectangle 74"/>
            <p:cNvSpPr>
              <a:spLocks noChangeArrowheads="1"/>
            </p:cNvSpPr>
            <p:nvPr/>
          </p:nvSpPr>
          <p:spPr bwMode="auto">
            <a:xfrm>
              <a:off x="2680" y="1384"/>
              <a:ext cx="280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B2'</a:t>
              </a:r>
            </a:p>
          </p:txBody>
        </p:sp>
        <p:sp>
          <p:nvSpPr>
            <p:cNvPr id="63563" name="Rectangle 75"/>
            <p:cNvSpPr>
              <a:spLocks noChangeArrowheads="1"/>
            </p:cNvSpPr>
            <p:nvPr/>
          </p:nvSpPr>
          <p:spPr bwMode="auto">
            <a:xfrm>
              <a:off x="2832" y="1800"/>
              <a:ext cx="33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Sel</a:t>
              </a:r>
            </a:p>
          </p:txBody>
        </p:sp>
        <p:sp>
          <p:nvSpPr>
            <p:cNvPr id="63564" name="Rectangle 76"/>
            <p:cNvSpPr>
              <a:spLocks noChangeArrowheads="1"/>
            </p:cNvSpPr>
            <p:nvPr/>
          </p:nvSpPr>
          <p:spPr bwMode="auto">
            <a:xfrm>
              <a:off x="2292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5" name="Rectangle 77"/>
            <p:cNvSpPr>
              <a:spLocks noChangeArrowheads="1"/>
            </p:cNvSpPr>
            <p:nvPr/>
          </p:nvSpPr>
          <p:spPr bwMode="auto">
            <a:xfrm>
              <a:off x="2580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6" name="Line 78"/>
            <p:cNvSpPr>
              <a:spLocks noChangeShapeType="1"/>
            </p:cNvSpPr>
            <p:nvPr/>
          </p:nvSpPr>
          <p:spPr bwMode="auto">
            <a:xfrm>
              <a:off x="2432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7" name="Line 79"/>
            <p:cNvSpPr>
              <a:spLocks noChangeShapeType="1"/>
            </p:cNvSpPr>
            <p:nvPr/>
          </p:nvSpPr>
          <p:spPr bwMode="auto">
            <a:xfrm>
              <a:off x="2720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8" name="Line 80"/>
            <p:cNvSpPr>
              <a:spLocks noChangeShapeType="1"/>
            </p:cNvSpPr>
            <p:nvPr/>
          </p:nvSpPr>
          <p:spPr bwMode="auto">
            <a:xfrm>
              <a:off x="2576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9" name="Line 81"/>
            <p:cNvSpPr>
              <a:spLocks noChangeShapeType="1"/>
            </p:cNvSpPr>
            <p:nvPr/>
          </p:nvSpPr>
          <p:spPr bwMode="auto">
            <a:xfrm flipH="1">
              <a:off x="1996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0" name="Line 82"/>
            <p:cNvSpPr>
              <a:spLocks noChangeShapeType="1"/>
            </p:cNvSpPr>
            <p:nvPr/>
          </p:nvSpPr>
          <p:spPr bwMode="auto">
            <a:xfrm>
              <a:off x="2648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1" name="Line 83"/>
            <p:cNvSpPr>
              <a:spLocks noChangeShapeType="1"/>
            </p:cNvSpPr>
            <p:nvPr/>
          </p:nvSpPr>
          <p:spPr bwMode="auto">
            <a:xfrm>
              <a:off x="2792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2" name="Line 84"/>
            <p:cNvSpPr>
              <a:spLocks noChangeShapeType="1"/>
            </p:cNvSpPr>
            <p:nvPr/>
          </p:nvSpPr>
          <p:spPr bwMode="auto">
            <a:xfrm flipH="1">
              <a:off x="2860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3" name="Line 85"/>
            <p:cNvSpPr>
              <a:spLocks noChangeShapeType="1"/>
            </p:cNvSpPr>
            <p:nvPr/>
          </p:nvSpPr>
          <p:spPr bwMode="auto">
            <a:xfrm>
              <a:off x="3152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4" name="Rectangle 86"/>
            <p:cNvSpPr>
              <a:spLocks noChangeArrowheads="1"/>
            </p:cNvSpPr>
            <p:nvPr/>
          </p:nvSpPr>
          <p:spPr bwMode="auto">
            <a:xfrm>
              <a:off x="3440" y="1816"/>
              <a:ext cx="13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63575" name="Rectangle 87"/>
            <p:cNvSpPr>
              <a:spLocks noChangeArrowheads="1"/>
            </p:cNvSpPr>
            <p:nvPr/>
          </p:nvSpPr>
          <p:spPr bwMode="auto">
            <a:xfrm>
              <a:off x="3592" y="1816"/>
              <a:ext cx="144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63576" name="Rectangle 88"/>
            <p:cNvSpPr>
              <a:spLocks noChangeArrowheads="1"/>
            </p:cNvSpPr>
            <p:nvPr/>
          </p:nvSpPr>
          <p:spPr bwMode="auto">
            <a:xfrm>
              <a:off x="4304" y="1816"/>
              <a:ext cx="13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63577" name="Rectangle 89"/>
            <p:cNvSpPr>
              <a:spLocks noChangeArrowheads="1"/>
            </p:cNvSpPr>
            <p:nvPr/>
          </p:nvSpPr>
          <p:spPr bwMode="auto">
            <a:xfrm>
              <a:off x="4456" y="1816"/>
              <a:ext cx="144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63578" name="Rectangle 90"/>
            <p:cNvSpPr>
              <a:spLocks noChangeArrowheads="1"/>
            </p:cNvSpPr>
            <p:nvPr/>
          </p:nvSpPr>
          <p:spPr bwMode="auto">
            <a:xfrm>
              <a:off x="1704" y="1840"/>
              <a:ext cx="13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63579" name="Rectangle 91"/>
            <p:cNvSpPr>
              <a:spLocks noChangeArrowheads="1"/>
            </p:cNvSpPr>
            <p:nvPr/>
          </p:nvSpPr>
          <p:spPr bwMode="auto">
            <a:xfrm>
              <a:off x="1856" y="1840"/>
              <a:ext cx="144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63580" name="Rectangle 92"/>
            <p:cNvSpPr>
              <a:spLocks noChangeArrowheads="1"/>
            </p:cNvSpPr>
            <p:nvPr/>
          </p:nvSpPr>
          <p:spPr bwMode="auto">
            <a:xfrm>
              <a:off x="1480" y="2416"/>
              <a:ext cx="144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63581" name="Rectangle 93"/>
            <p:cNvSpPr>
              <a:spLocks noChangeArrowheads="1"/>
            </p:cNvSpPr>
            <p:nvPr/>
          </p:nvSpPr>
          <p:spPr bwMode="auto">
            <a:xfrm>
              <a:off x="1776" y="2416"/>
              <a:ext cx="152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63582" name="Rectangle 94"/>
            <p:cNvSpPr>
              <a:spLocks noChangeArrowheads="1"/>
            </p:cNvSpPr>
            <p:nvPr/>
          </p:nvSpPr>
          <p:spPr bwMode="auto">
            <a:xfrm>
              <a:off x="1416" y="2632"/>
              <a:ext cx="368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Cout</a:t>
              </a:r>
            </a:p>
          </p:txBody>
        </p:sp>
        <p:sp>
          <p:nvSpPr>
            <p:cNvPr id="63583" name="Rectangle 95"/>
            <p:cNvSpPr>
              <a:spLocks noChangeArrowheads="1"/>
            </p:cNvSpPr>
            <p:nvPr/>
          </p:nvSpPr>
          <p:spPr bwMode="auto">
            <a:xfrm>
              <a:off x="1520" y="2848"/>
              <a:ext cx="384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Sum</a:t>
              </a:r>
            </a:p>
          </p:txBody>
        </p:sp>
        <p:sp>
          <p:nvSpPr>
            <p:cNvPr id="63584" name="Rectangle 96"/>
            <p:cNvSpPr>
              <a:spLocks noChangeArrowheads="1"/>
            </p:cNvSpPr>
            <p:nvPr/>
          </p:nvSpPr>
          <p:spPr bwMode="auto">
            <a:xfrm>
              <a:off x="1552" y="2632"/>
              <a:ext cx="448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Cin</a:t>
              </a:r>
            </a:p>
          </p:txBody>
        </p:sp>
        <p:sp>
          <p:nvSpPr>
            <p:cNvPr id="63585" name="Rectangle 97"/>
            <p:cNvSpPr>
              <a:spLocks noChangeArrowheads="1"/>
            </p:cNvSpPr>
            <p:nvPr/>
          </p:nvSpPr>
          <p:spPr bwMode="auto">
            <a:xfrm>
              <a:off x="1448" y="1408"/>
              <a:ext cx="25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A3</a:t>
              </a:r>
            </a:p>
          </p:txBody>
        </p:sp>
        <p:sp>
          <p:nvSpPr>
            <p:cNvPr id="63586" name="Rectangle 98"/>
            <p:cNvSpPr>
              <a:spLocks noChangeArrowheads="1"/>
            </p:cNvSpPr>
            <p:nvPr/>
          </p:nvSpPr>
          <p:spPr bwMode="auto">
            <a:xfrm>
              <a:off x="1664" y="1408"/>
              <a:ext cx="248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B3</a:t>
              </a:r>
            </a:p>
          </p:txBody>
        </p:sp>
        <p:sp>
          <p:nvSpPr>
            <p:cNvPr id="63587" name="Rectangle 99"/>
            <p:cNvSpPr>
              <a:spLocks noChangeArrowheads="1"/>
            </p:cNvSpPr>
            <p:nvPr/>
          </p:nvSpPr>
          <p:spPr bwMode="auto">
            <a:xfrm>
              <a:off x="1808" y="1408"/>
              <a:ext cx="280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B3'</a:t>
              </a:r>
            </a:p>
          </p:txBody>
        </p:sp>
        <p:sp>
          <p:nvSpPr>
            <p:cNvPr id="63588" name="Rectangle 100"/>
            <p:cNvSpPr>
              <a:spLocks noChangeArrowheads="1"/>
            </p:cNvSpPr>
            <p:nvPr/>
          </p:nvSpPr>
          <p:spPr bwMode="auto">
            <a:xfrm>
              <a:off x="1960" y="1768"/>
              <a:ext cx="33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Sel</a:t>
              </a:r>
            </a:p>
          </p:txBody>
        </p:sp>
        <p:sp>
          <p:nvSpPr>
            <p:cNvPr id="63589" name="Rectangle 101"/>
            <p:cNvSpPr>
              <a:spLocks noChangeArrowheads="1"/>
            </p:cNvSpPr>
            <p:nvPr/>
          </p:nvSpPr>
          <p:spPr bwMode="auto">
            <a:xfrm>
              <a:off x="1428" y="2412"/>
              <a:ext cx="576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0" name="Rectangle 102"/>
            <p:cNvSpPr>
              <a:spLocks noChangeArrowheads="1"/>
            </p:cNvSpPr>
            <p:nvPr/>
          </p:nvSpPr>
          <p:spPr bwMode="auto">
            <a:xfrm>
              <a:off x="1716" y="1836"/>
              <a:ext cx="288" cy="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1" name="Line 103"/>
            <p:cNvSpPr>
              <a:spLocks noChangeShapeType="1"/>
            </p:cNvSpPr>
            <p:nvPr/>
          </p:nvSpPr>
          <p:spPr bwMode="auto">
            <a:xfrm>
              <a:off x="1568" y="1548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2" name="Line 104"/>
            <p:cNvSpPr>
              <a:spLocks noChangeShapeType="1"/>
            </p:cNvSpPr>
            <p:nvPr/>
          </p:nvSpPr>
          <p:spPr bwMode="auto">
            <a:xfrm>
              <a:off x="1856" y="212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3" name="Line 105"/>
            <p:cNvSpPr>
              <a:spLocks noChangeShapeType="1"/>
            </p:cNvSpPr>
            <p:nvPr/>
          </p:nvSpPr>
          <p:spPr bwMode="auto">
            <a:xfrm>
              <a:off x="1712" y="298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4" name="Line 106"/>
            <p:cNvSpPr>
              <a:spLocks noChangeShapeType="1"/>
            </p:cNvSpPr>
            <p:nvPr/>
          </p:nvSpPr>
          <p:spPr bwMode="auto">
            <a:xfrm flipH="1">
              <a:off x="1132" y="269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1784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>
              <a:off x="1928" y="154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7" name="Line 109"/>
            <p:cNvSpPr>
              <a:spLocks noChangeShapeType="1"/>
            </p:cNvSpPr>
            <p:nvPr/>
          </p:nvSpPr>
          <p:spPr bwMode="auto">
            <a:xfrm flipH="1">
              <a:off x="1996" y="1976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8" name="Line 110"/>
            <p:cNvSpPr>
              <a:spLocks noChangeShapeType="1"/>
            </p:cNvSpPr>
            <p:nvPr/>
          </p:nvSpPr>
          <p:spPr bwMode="auto">
            <a:xfrm>
              <a:off x="2288" y="198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99" name="Rectangle 111"/>
            <p:cNvSpPr>
              <a:spLocks noChangeArrowheads="1"/>
            </p:cNvSpPr>
            <p:nvPr/>
          </p:nvSpPr>
          <p:spPr bwMode="auto">
            <a:xfrm>
              <a:off x="1592" y="3232"/>
              <a:ext cx="25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</a:t>
              </a:r>
            </a:p>
          </p:txBody>
        </p:sp>
        <p:sp>
          <p:nvSpPr>
            <p:cNvPr id="63600" name="Rectangle 112"/>
            <p:cNvSpPr>
              <a:spLocks noChangeArrowheads="1"/>
            </p:cNvSpPr>
            <p:nvPr/>
          </p:nvSpPr>
          <p:spPr bwMode="auto">
            <a:xfrm>
              <a:off x="2456" y="3240"/>
              <a:ext cx="25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</a:t>
              </a:r>
            </a:p>
          </p:txBody>
        </p:sp>
        <p:sp>
          <p:nvSpPr>
            <p:cNvPr id="63601" name="Rectangle 113"/>
            <p:cNvSpPr>
              <a:spLocks noChangeArrowheads="1"/>
            </p:cNvSpPr>
            <p:nvPr/>
          </p:nvSpPr>
          <p:spPr bwMode="auto">
            <a:xfrm>
              <a:off x="3320" y="3240"/>
              <a:ext cx="25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</a:t>
              </a:r>
            </a:p>
          </p:txBody>
        </p:sp>
        <p:sp>
          <p:nvSpPr>
            <p:cNvPr id="63602" name="Rectangle 114"/>
            <p:cNvSpPr>
              <a:spLocks noChangeArrowheads="1"/>
            </p:cNvSpPr>
            <p:nvPr/>
          </p:nvSpPr>
          <p:spPr bwMode="auto">
            <a:xfrm>
              <a:off x="4192" y="3240"/>
              <a:ext cx="25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7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</a:t>
              </a:r>
            </a:p>
          </p:txBody>
        </p:sp>
        <p:sp>
          <p:nvSpPr>
            <p:cNvPr id="63603" name="Line 115"/>
            <p:cNvSpPr>
              <a:spLocks noChangeShapeType="1"/>
            </p:cNvSpPr>
            <p:nvPr/>
          </p:nvSpPr>
          <p:spPr bwMode="auto">
            <a:xfrm>
              <a:off x="2152" y="2700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3605" name="Rectangle 1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Adder/subtractor</a:t>
            </a:r>
          </a:p>
        </p:txBody>
      </p:sp>
      <p:sp>
        <p:nvSpPr>
          <p:cNvPr id="63606" name="Rectangle 1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pitchFamily="50" charset="-127"/>
              </a:rPr>
              <a:t>Use an adder to do subtraction thanks to 2s complement representation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A – B  =   A + (– B)   =   A + B' + 1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control signal selects B or 2s complement of 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14B-184B-4C45-BA7F-5B5DCA42157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423" name="Rectangle 87"/>
          <p:cNvSpPr>
            <a:spLocks noChangeArrowheads="1"/>
          </p:cNvSpPr>
          <p:nvPr/>
        </p:nvSpPr>
        <p:spPr bwMode="auto">
          <a:xfrm>
            <a:off x="6218238" y="2906713"/>
            <a:ext cx="1828800" cy="73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6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BCD to 7–segment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control signal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decoder</a:t>
            </a:r>
          </a:p>
        </p:txBody>
      </p:sp>
      <p:sp>
        <p:nvSpPr>
          <p:cNvPr id="14424" name="Line 88"/>
          <p:cNvSpPr>
            <a:spLocks noChangeShapeType="1"/>
          </p:cNvSpPr>
          <p:nvPr/>
        </p:nvSpPr>
        <p:spPr bwMode="auto">
          <a:xfrm>
            <a:off x="6777038" y="3675063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25" name="Line 89"/>
          <p:cNvSpPr>
            <a:spLocks noChangeShapeType="1"/>
          </p:cNvSpPr>
          <p:nvPr/>
        </p:nvSpPr>
        <p:spPr bwMode="auto">
          <a:xfrm>
            <a:off x="7005638" y="3675063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26" name="Line 90"/>
          <p:cNvSpPr>
            <a:spLocks noChangeShapeType="1"/>
          </p:cNvSpPr>
          <p:nvPr/>
        </p:nvSpPr>
        <p:spPr bwMode="auto">
          <a:xfrm>
            <a:off x="7234238" y="3675063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27" name="Line 91"/>
          <p:cNvSpPr>
            <a:spLocks noChangeShapeType="1"/>
          </p:cNvSpPr>
          <p:nvPr/>
        </p:nvSpPr>
        <p:spPr bwMode="auto">
          <a:xfrm>
            <a:off x="7462838" y="3675063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28" name="Line 92"/>
          <p:cNvSpPr>
            <a:spLocks noChangeShapeType="1"/>
          </p:cNvSpPr>
          <p:nvPr/>
        </p:nvSpPr>
        <p:spPr bwMode="auto">
          <a:xfrm>
            <a:off x="78057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29" name="Line 93"/>
          <p:cNvSpPr>
            <a:spLocks noChangeShapeType="1"/>
          </p:cNvSpPr>
          <p:nvPr/>
        </p:nvSpPr>
        <p:spPr bwMode="auto">
          <a:xfrm>
            <a:off x="75771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0" name="Line 94"/>
          <p:cNvSpPr>
            <a:spLocks noChangeShapeType="1"/>
          </p:cNvSpPr>
          <p:nvPr/>
        </p:nvSpPr>
        <p:spPr bwMode="auto">
          <a:xfrm>
            <a:off x="73485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1" name="Line 95"/>
          <p:cNvSpPr>
            <a:spLocks noChangeShapeType="1"/>
          </p:cNvSpPr>
          <p:nvPr/>
        </p:nvSpPr>
        <p:spPr bwMode="auto">
          <a:xfrm>
            <a:off x="71199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2" name="Line 96"/>
          <p:cNvSpPr>
            <a:spLocks noChangeShapeType="1"/>
          </p:cNvSpPr>
          <p:nvPr/>
        </p:nvSpPr>
        <p:spPr bwMode="auto">
          <a:xfrm>
            <a:off x="68913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3" name="Line 97"/>
          <p:cNvSpPr>
            <a:spLocks noChangeShapeType="1"/>
          </p:cNvSpPr>
          <p:nvPr/>
        </p:nvSpPr>
        <p:spPr bwMode="auto">
          <a:xfrm>
            <a:off x="66627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4" name="Line 98"/>
          <p:cNvSpPr>
            <a:spLocks noChangeShapeType="1"/>
          </p:cNvSpPr>
          <p:nvPr/>
        </p:nvSpPr>
        <p:spPr bwMode="auto">
          <a:xfrm>
            <a:off x="6434138" y="2417763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5" name="Rectangle 99"/>
          <p:cNvSpPr>
            <a:spLocks noChangeArrowheads="1"/>
          </p:cNvSpPr>
          <p:nvPr/>
        </p:nvSpPr>
        <p:spPr bwMode="auto">
          <a:xfrm>
            <a:off x="6211888" y="2874963"/>
            <a:ext cx="1828800" cy="800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6" name="Rectangle 100"/>
          <p:cNvSpPr>
            <a:spLocks noChangeArrowheads="1"/>
          </p:cNvSpPr>
          <p:nvPr/>
        </p:nvSpPr>
        <p:spPr bwMode="auto">
          <a:xfrm>
            <a:off x="6211888" y="588963"/>
            <a:ext cx="1828800" cy="180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37" name="Rectangle 101"/>
          <p:cNvSpPr>
            <a:spLocks noChangeArrowheads="1"/>
          </p:cNvSpPr>
          <p:nvPr/>
        </p:nvSpPr>
        <p:spPr bwMode="auto">
          <a:xfrm>
            <a:off x="6142038" y="2170113"/>
            <a:ext cx="19431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c0  c1  c2  c3  c4  c5  c6</a:t>
            </a:r>
          </a:p>
        </p:txBody>
      </p:sp>
      <p:sp>
        <p:nvSpPr>
          <p:cNvPr id="14438" name="Rectangle 102"/>
          <p:cNvSpPr>
            <a:spLocks noChangeArrowheads="1"/>
          </p:cNvSpPr>
          <p:nvPr/>
        </p:nvSpPr>
        <p:spPr bwMode="auto">
          <a:xfrm>
            <a:off x="6497638" y="3986213"/>
            <a:ext cx="12573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1388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2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   B   C   D</a:t>
            </a:r>
          </a:p>
        </p:txBody>
      </p:sp>
      <p:sp>
        <p:nvSpPr>
          <p:cNvPr id="14573" name="Rectangle 2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BCD to 7-segment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display controller</a:t>
            </a:r>
          </a:p>
        </p:txBody>
      </p:sp>
      <p:sp>
        <p:nvSpPr>
          <p:cNvPr id="14574" name="Rectangle 2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Understanding the problem</a:t>
            </a:r>
          </a:p>
          <a:p>
            <a:pPr lvl="1"/>
            <a:r>
              <a:rPr lang="en-US" altLang="ko-KR">
                <a:ea typeface="굴림" pitchFamily="50" charset="-127"/>
              </a:rPr>
              <a:t>input is a 4 bit bcd digit (A, B, C, D)</a:t>
            </a:r>
          </a:p>
          <a:p>
            <a:pPr lvl="1"/>
            <a:r>
              <a:rPr lang="en-US" altLang="ko-KR">
                <a:ea typeface="굴림" pitchFamily="50" charset="-127"/>
              </a:rPr>
              <a:t>output is the control signals 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for the display (7 outputs C0 – C6)</a:t>
            </a:r>
          </a:p>
          <a:p>
            <a:r>
              <a:rPr lang="en-US" altLang="ko-KR">
                <a:ea typeface="굴림" pitchFamily="50" charset="-127"/>
              </a:rPr>
              <a:t>Block diagram</a:t>
            </a:r>
          </a:p>
        </p:txBody>
      </p:sp>
      <p:grpSp>
        <p:nvGrpSpPr>
          <p:cNvPr id="14566" name="Group 230"/>
          <p:cNvGrpSpPr>
            <a:grpSpLocks/>
          </p:cNvGrpSpPr>
          <p:nvPr/>
        </p:nvGrpSpPr>
        <p:grpSpPr bwMode="auto">
          <a:xfrm>
            <a:off x="7467600" y="4414838"/>
            <a:ext cx="381000" cy="685800"/>
            <a:chOff x="4704" y="2424"/>
            <a:chExt cx="240" cy="432"/>
          </a:xfrm>
        </p:grpSpPr>
        <p:sp>
          <p:nvSpPr>
            <p:cNvPr id="14457" name="AutoShape 121"/>
            <p:cNvSpPr>
              <a:spLocks noChangeArrowheads="1"/>
            </p:cNvSpPr>
            <p:nvPr/>
          </p:nvSpPr>
          <p:spPr bwMode="auto">
            <a:xfrm>
              <a:off x="4704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2" name="AutoShape 126"/>
            <p:cNvSpPr>
              <a:spLocks noChangeArrowheads="1"/>
            </p:cNvSpPr>
            <p:nvPr/>
          </p:nvSpPr>
          <p:spPr bwMode="auto">
            <a:xfrm>
              <a:off x="4704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3" name="AutoShape 127"/>
            <p:cNvSpPr>
              <a:spLocks noChangeArrowheads="1"/>
            </p:cNvSpPr>
            <p:nvPr/>
          </p:nvSpPr>
          <p:spPr bwMode="auto">
            <a:xfrm rot="5400000">
              <a:off x="4800" y="254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6" name="AutoShape 130"/>
            <p:cNvSpPr>
              <a:spLocks noChangeArrowheads="1"/>
            </p:cNvSpPr>
            <p:nvPr/>
          </p:nvSpPr>
          <p:spPr bwMode="auto">
            <a:xfrm>
              <a:off x="4896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7" name="AutoShape 131"/>
            <p:cNvSpPr>
              <a:spLocks noChangeArrowheads="1"/>
            </p:cNvSpPr>
            <p:nvPr/>
          </p:nvSpPr>
          <p:spPr bwMode="auto">
            <a:xfrm>
              <a:off x="4896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8" name="AutoShape 132"/>
            <p:cNvSpPr>
              <a:spLocks noChangeArrowheads="1"/>
            </p:cNvSpPr>
            <p:nvPr/>
          </p:nvSpPr>
          <p:spPr bwMode="auto">
            <a:xfrm rot="5400000">
              <a:off x="4800" y="235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9" name="AutoShape 133"/>
            <p:cNvSpPr>
              <a:spLocks noChangeArrowheads="1"/>
            </p:cNvSpPr>
            <p:nvPr/>
          </p:nvSpPr>
          <p:spPr bwMode="auto">
            <a:xfrm rot="5400000">
              <a:off x="4800" y="273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5" name="Group 229"/>
          <p:cNvGrpSpPr>
            <a:grpSpLocks/>
          </p:cNvGrpSpPr>
          <p:nvPr/>
        </p:nvGrpSpPr>
        <p:grpSpPr bwMode="auto">
          <a:xfrm>
            <a:off x="6858000" y="4414838"/>
            <a:ext cx="381000" cy="685800"/>
            <a:chOff x="4320" y="2424"/>
            <a:chExt cx="240" cy="432"/>
          </a:xfrm>
        </p:grpSpPr>
        <p:sp>
          <p:nvSpPr>
            <p:cNvPr id="14472" name="AutoShape 136"/>
            <p:cNvSpPr>
              <a:spLocks noChangeArrowheads="1"/>
            </p:cNvSpPr>
            <p:nvPr/>
          </p:nvSpPr>
          <p:spPr bwMode="auto">
            <a:xfrm>
              <a:off x="4320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3" name="AutoShape 137"/>
            <p:cNvSpPr>
              <a:spLocks noChangeArrowheads="1"/>
            </p:cNvSpPr>
            <p:nvPr/>
          </p:nvSpPr>
          <p:spPr bwMode="auto">
            <a:xfrm>
              <a:off x="4320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4" name="AutoShape 138"/>
            <p:cNvSpPr>
              <a:spLocks noChangeArrowheads="1"/>
            </p:cNvSpPr>
            <p:nvPr/>
          </p:nvSpPr>
          <p:spPr bwMode="auto">
            <a:xfrm rot="5400000">
              <a:off x="4416" y="254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5" name="AutoShape 139"/>
            <p:cNvSpPr>
              <a:spLocks noChangeArrowheads="1"/>
            </p:cNvSpPr>
            <p:nvPr/>
          </p:nvSpPr>
          <p:spPr bwMode="auto">
            <a:xfrm>
              <a:off x="4512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6" name="AutoShape 140"/>
            <p:cNvSpPr>
              <a:spLocks noChangeArrowheads="1"/>
            </p:cNvSpPr>
            <p:nvPr/>
          </p:nvSpPr>
          <p:spPr bwMode="auto">
            <a:xfrm>
              <a:off x="4512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7" name="AutoShape 141"/>
            <p:cNvSpPr>
              <a:spLocks noChangeArrowheads="1"/>
            </p:cNvSpPr>
            <p:nvPr/>
          </p:nvSpPr>
          <p:spPr bwMode="auto">
            <a:xfrm rot="5400000">
              <a:off x="4416" y="235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8" name="AutoShape 142"/>
            <p:cNvSpPr>
              <a:spLocks noChangeArrowheads="1"/>
            </p:cNvSpPr>
            <p:nvPr/>
          </p:nvSpPr>
          <p:spPr bwMode="auto">
            <a:xfrm rot="5400000">
              <a:off x="4416" y="273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4" name="Group 228"/>
          <p:cNvGrpSpPr>
            <a:grpSpLocks/>
          </p:cNvGrpSpPr>
          <p:nvPr/>
        </p:nvGrpSpPr>
        <p:grpSpPr bwMode="auto">
          <a:xfrm>
            <a:off x="6248400" y="4414838"/>
            <a:ext cx="381000" cy="685800"/>
            <a:chOff x="3936" y="2424"/>
            <a:chExt cx="240" cy="432"/>
          </a:xfrm>
        </p:grpSpPr>
        <p:sp>
          <p:nvSpPr>
            <p:cNvPr id="14480" name="AutoShape 144"/>
            <p:cNvSpPr>
              <a:spLocks noChangeArrowheads="1"/>
            </p:cNvSpPr>
            <p:nvPr/>
          </p:nvSpPr>
          <p:spPr bwMode="auto">
            <a:xfrm>
              <a:off x="3936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1" name="AutoShape 145"/>
            <p:cNvSpPr>
              <a:spLocks noChangeArrowheads="1"/>
            </p:cNvSpPr>
            <p:nvPr/>
          </p:nvSpPr>
          <p:spPr bwMode="auto">
            <a:xfrm>
              <a:off x="3936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2" name="AutoShape 146"/>
            <p:cNvSpPr>
              <a:spLocks noChangeArrowheads="1"/>
            </p:cNvSpPr>
            <p:nvPr/>
          </p:nvSpPr>
          <p:spPr bwMode="auto">
            <a:xfrm rot="5400000">
              <a:off x="4032" y="254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3" name="AutoShape 147"/>
            <p:cNvSpPr>
              <a:spLocks noChangeArrowheads="1"/>
            </p:cNvSpPr>
            <p:nvPr/>
          </p:nvSpPr>
          <p:spPr bwMode="auto">
            <a:xfrm>
              <a:off x="4128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4" name="AutoShape 148"/>
            <p:cNvSpPr>
              <a:spLocks noChangeArrowheads="1"/>
            </p:cNvSpPr>
            <p:nvPr/>
          </p:nvSpPr>
          <p:spPr bwMode="auto">
            <a:xfrm>
              <a:off x="4128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5" name="AutoShape 149"/>
            <p:cNvSpPr>
              <a:spLocks noChangeArrowheads="1"/>
            </p:cNvSpPr>
            <p:nvPr/>
          </p:nvSpPr>
          <p:spPr bwMode="auto">
            <a:xfrm rot="5400000">
              <a:off x="4032" y="235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6" name="AutoShape 150"/>
            <p:cNvSpPr>
              <a:spLocks noChangeArrowheads="1"/>
            </p:cNvSpPr>
            <p:nvPr/>
          </p:nvSpPr>
          <p:spPr bwMode="auto">
            <a:xfrm rot="5400000">
              <a:off x="4032" y="273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7" name="Group 231"/>
          <p:cNvGrpSpPr>
            <a:grpSpLocks/>
          </p:cNvGrpSpPr>
          <p:nvPr/>
        </p:nvGrpSpPr>
        <p:grpSpPr bwMode="auto">
          <a:xfrm>
            <a:off x="8077200" y="4414838"/>
            <a:ext cx="381000" cy="685800"/>
            <a:chOff x="5088" y="2424"/>
            <a:chExt cx="240" cy="432"/>
          </a:xfrm>
        </p:grpSpPr>
        <p:sp>
          <p:nvSpPr>
            <p:cNvPr id="14488" name="AutoShape 152"/>
            <p:cNvSpPr>
              <a:spLocks noChangeArrowheads="1"/>
            </p:cNvSpPr>
            <p:nvPr/>
          </p:nvSpPr>
          <p:spPr bwMode="auto">
            <a:xfrm>
              <a:off x="5088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9" name="AutoShape 153"/>
            <p:cNvSpPr>
              <a:spLocks noChangeArrowheads="1"/>
            </p:cNvSpPr>
            <p:nvPr/>
          </p:nvSpPr>
          <p:spPr bwMode="auto">
            <a:xfrm>
              <a:off x="5088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0" name="AutoShape 154"/>
            <p:cNvSpPr>
              <a:spLocks noChangeArrowheads="1"/>
            </p:cNvSpPr>
            <p:nvPr/>
          </p:nvSpPr>
          <p:spPr bwMode="auto">
            <a:xfrm rot="5400000">
              <a:off x="5184" y="254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1" name="AutoShape 155"/>
            <p:cNvSpPr>
              <a:spLocks noChangeArrowheads="1"/>
            </p:cNvSpPr>
            <p:nvPr/>
          </p:nvSpPr>
          <p:spPr bwMode="auto">
            <a:xfrm>
              <a:off x="5280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2" name="AutoShape 156"/>
            <p:cNvSpPr>
              <a:spLocks noChangeArrowheads="1"/>
            </p:cNvSpPr>
            <p:nvPr/>
          </p:nvSpPr>
          <p:spPr bwMode="auto">
            <a:xfrm>
              <a:off x="5280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3" name="AutoShape 157"/>
            <p:cNvSpPr>
              <a:spLocks noChangeArrowheads="1"/>
            </p:cNvSpPr>
            <p:nvPr/>
          </p:nvSpPr>
          <p:spPr bwMode="auto">
            <a:xfrm rot="5400000">
              <a:off x="5184" y="235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4" name="AutoShape 158"/>
            <p:cNvSpPr>
              <a:spLocks noChangeArrowheads="1"/>
            </p:cNvSpPr>
            <p:nvPr/>
          </p:nvSpPr>
          <p:spPr bwMode="auto">
            <a:xfrm rot="5400000">
              <a:off x="5184" y="273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3" name="Group 227"/>
          <p:cNvGrpSpPr>
            <a:grpSpLocks/>
          </p:cNvGrpSpPr>
          <p:nvPr/>
        </p:nvGrpSpPr>
        <p:grpSpPr bwMode="auto">
          <a:xfrm>
            <a:off x="5638800" y="4414838"/>
            <a:ext cx="381000" cy="685800"/>
            <a:chOff x="3552" y="2424"/>
            <a:chExt cx="240" cy="432"/>
          </a:xfrm>
        </p:grpSpPr>
        <p:sp>
          <p:nvSpPr>
            <p:cNvPr id="14496" name="AutoShape 160"/>
            <p:cNvSpPr>
              <a:spLocks noChangeArrowheads="1"/>
            </p:cNvSpPr>
            <p:nvPr/>
          </p:nvSpPr>
          <p:spPr bwMode="auto">
            <a:xfrm>
              <a:off x="3552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7" name="AutoShape 161"/>
            <p:cNvSpPr>
              <a:spLocks noChangeArrowheads="1"/>
            </p:cNvSpPr>
            <p:nvPr/>
          </p:nvSpPr>
          <p:spPr bwMode="auto">
            <a:xfrm>
              <a:off x="3552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8" name="AutoShape 162"/>
            <p:cNvSpPr>
              <a:spLocks noChangeArrowheads="1"/>
            </p:cNvSpPr>
            <p:nvPr/>
          </p:nvSpPr>
          <p:spPr bwMode="auto">
            <a:xfrm rot="5400000">
              <a:off x="3648" y="254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9" name="AutoShape 163"/>
            <p:cNvSpPr>
              <a:spLocks noChangeArrowheads="1"/>
            </p:cNvSpPr>
            <p:nvPr/>
          </p:nvSpPr>
          <p:spPr bwMode="auto">
            <a:xfrm>
              <a:off x="3744" y="244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0" name="AutoShape 164"/>
            <p:cNvSpPr>
              <a:spLocks noChangeArrowheads="1"/>
            </p:cNvSpPr>
            <p:nvPr/>
          </p:nvSpPr>
          <p:spPr bwMode="auto">
            <a:xfrm>
              <a:off x="3744" y="264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1" name="AutoShape 165"/>
            <p:cNvSpPr>
              <a:spLocks noChangeArrowheads="1"/>
            </p:cNvSpPr>
            <p:nvPr/>
          </p:nvSpPr>
          <p:spPr bwMode="auto">
            <a:xfrm rot="5400000">
              <a:off x="3648" y="235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2" name="AutoShape 166"/>
            <p:cNvSpPr>
              <a:spLocks noChangeArrowheads="1"/>
            </p:cNvSpPr>
            <p:nvPr/>
          </p:nvSpPr>
          <p:spPr bwMode="auto">
            <a:xfrm rot="5400000">
              <a:off x="3648" y="273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71" name="Group 235"/>
          <p:cNvGrpSpPr>
            <a:grpSpLocks/>
          </p:cNvGrpSpPr>
          <p:nvPr/>
        </p:nvGrpSpPr>
        <p:grpSpPr bwMode="auto">
          <a:xfrm>
            <a:off x="7467600" y="5329238"/>
            <a:ext cx="381000" cy="685800"/>
            <a:chOff x="4704" y="3000"/>
            <a:chExt cx="240" cy="432"/>
          </a:xfrm>
        </p:grpSpPr>
        <p:sp>
          <p:nvSpPr>
            <p:cNvPr id="14504" name="AutoShape 168"/>
            <p:cNvSpPr>
              <a:spLocks noChangeArrowheads="1"/>
            </p:cNvSpPr>
            <p:nvPr/>
          </p:nvSpPr>
          <p:spPr bwMode="auto">
            <a:xfrm>
              <a:off x="4704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5" name="AutoShape 169"/>
            <p:cNvSpPr>
              <a:spLocks noChangeArrowheads="1"/>
            </p:cNvSpPr>
            <p:nvPr/>
          </p:nvSpPr>
          <p:spPr bwMode="auto">
            <a:xfrm>
              <a:off x="4704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6" name="AutoShape 170"/>
            <p:cNvSpPr>
              <a:spLocks noChangeArrowheads="1"/>
            </p:cNvSpPr>
            <p:nvPr/>
          </p:nvSpPr>
          <p:spPr bwMode="auto">
            <a:xfrm rot="5400000">
              <a:off x="4800" y="312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7" name="AutoShape 171"/>
            <p:cNvSpPr>
              <a:spLocks noChangeArrowheads="1"/>
            </p:cNvSpPr>
            <p:nvPr/>
          </p:nvSpPr>
          <p:spPr bwMode="auto">
            <a:xfrm>
              <a:off x="4896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8" name="AutoShape 172"/>
            <p:cNvSpPr>
              <a:spLocks noChangeArrowheads="1"/>
            </p:cNvSpPr>
            <p:nvPr/>
          </p:nvSpPr>
          <p:spPr bwMode="auto">
            <a:xfrm>
              <a:off x="4896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9" name="AutoShape 173"/>
            <p:cNvSpPr>
              <a:spLocks noChangeArrowheads="1"/>
            </p:cNvSpPr>
            <p:nvPr/>
          </p:nvSpPr>
          <p:spPr bwMode="auto">
            <a:xfrm rot="5400000">
              <a:off x="4800" y="292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0" name="AutoShape 174"/>
            <p:cNvSpPr>
              <a:spLocks noChangeArrowheads="1"/>
            </p:cNvSpPr>
            <p:nvPr/>
          </p:nvSpPr>
          <p:spPr bwMode="auto">
            <a:xfrm rot="5400000">
              <a:off x="4800" y="331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70" name="Group 234"/>
          <p:cNvGrpSpPr>
            <a:grpSpLocks/>
          </p:cNvGrpSpPr>
          <p:nvPr/>
        </p:nvGrpSpPr>
        <p:grpSpPr bwMode="auto">
          <a:xfrm>
            <a:off x="6858000" y="5329238"/>
            <a:ext cx="381000" cy="685800"/>
            <a:chOff x="4320" y="3000"/>
            <a:chExt cx="240" cy="432"/>
          </a:xfrm>
        </p:grpSpPr>
        <p:sp>
          <p:nvSpPr>
            <p:cNvPr id="14512" name="AutoShape 176"/>
            <p:cNvSpPr>
              <a:spLocks noChangeArrowheads="1"/>
            </p:cNvSpPr>
            <p:nvPr/>
          </p:nvSpPr>
          <p:spPr bwMode="auto">
            <a:xfrm>
              <a:off x="4320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3" name="AutoShape 177"/>
            <p:cNvSpPr>
              <a:spLocks noChangeArrowheads="1"/>
            </p:cNvSpPr>
            <p:nvPr/>
          </p:nvSpPr>
          <p:spPr bwMode="auto">
            <a:xfrm>
              <a:off x="4320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4" name="AutoShape 178"/>
            <p:cNvSpPr>
              <a:spLocks noChangeArrowheads="1"/>
            </p:cNvSpPr>
            <p:nvPr/>
          </p:nvSpPr>
          <p:spPr bwMode="auto">
            <a:xfrm rot="5400000">
              <a:off x="4416" y="312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5" name="AutoShape 179"/>
            <p:cNvSpPr>
              <a:spLocks noChangeArrowheads="1"/>
            </p:cNvSpPr>
            <p:nvPr/>
          </p:nvSpPr>
          <p:spPr bwMode="auto">
            <a:xfrm>
              <a:off x="4512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6" name="AutoShape 180"/>
            <p:cNvSpPr>
              <a:spLocks noChangeArrowheads="1"/>
            </p:cNvSpPr>
            <p:nvPr/>
          </p:nvSpPr>
          <p:spPr bwMode="auto">
            <a:xfrm>
              <a:off x="4512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7" name="AutoShape 181"/>
            <p:cNvSpPr>
              <a:spLocks noChangeArrowheads="1"/>
            </p:cNvSpPr>
            <p:nvPr/>
          </p:nvSpPr>
          <p:spPr bwMode="auto">
            <a:xfrm rot="5400000">
              <a:off x="4416" y="292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8" name="AutoShape 182"/>
            <p:cNvSpPr>
              <a:spLocks noChangeArrowheads="1"/>
            </p:cNvSpPr>
            <p:nvPr/>
          </p:nvSpPr>
          <p:spPr bwMode="auto">
            <a:xfrm rot="5400000">
              <a:off x="4416" y="331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9" name="Group 233"/>
          <p:cNvGrpSpPr>
            <a:grpSpLocks/>
          </p:cNvGrpSpPr>
          <p:nvPr/>
        </p:nvGrpSpPr>
        <p:grpSpPr bwMode="auto">
          <a:xfrm>
            <a:off x="6248400" y="5329238"/>
            <a:ext cx="381000" cy="685800"/>
            <a:chOff x="3936" y="3000"/>
            <a:chExt cx="240" cy="432"/>
          </a:xfrm>
        </p:grpSpPr>
        <p:sp>
          <p:nvSpPr>
            <p:cNvPr id="14520" name="AutoShape 184"/>
            <p:cNvSpPr>
              <a:spLocks noChangeArrowheads="1"/>
            </p:cNvSpPr>
            <p:nvPr/>
          </p:nvSpPr>
          <p:spPr bwMode="auto">
            <a:xfrm>
              <a:off x="3936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1" name="AutoShape 185"/>
            <p:cNvSpPr>
              <a:spLocks noChangeArrowheads="1"/>
            </p:cNvSpPr>
            <p:nvPr/>
          </p:nvSpPr>
          <p:spPr bwMode="auto">
            <a:xfrm>
              <a:off x="3936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2" name="AutoShape 186"/>
            <p:cNvSpPr>
              <a:spLocks noChangeArrowheads="1"/>
            </p:cNvSpPr>
            <p:nvPr/>
          </p:nvSpPr>
          <p:spPr bwMode="auto">
            <a:xfrm rot="5400000">
              <a:off x="4032" y="312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3" name="AutoShape 187"/>
            <p:cNvSpPr>
              <a:spLocks noChangeArrowheads="1"/>
            </p:cNvSpPr>
            <p:nvPr/>
          </p:nvSpPr>
          <p:spPr bwMode="auto">
            <a:xfrm>
              <a:off x="4128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4" name="AutoShape 188"/>
            <p:cNvSpPr>
              <a:spLocks noChangeArrowheads="1"/>
            </p:cNvSpPr>
            <p:nvPr/>
          </p:nvSpPr>
          <p:spPr bwMode="auto">
            <a:xfrm>
              <a:off x="4128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5" name="AutoShape 189"/>
            <p:cNvSpPr>
              <a:spLocks noChangeArrowheads="1"/>
            </p:cNvSpPr>
            <p:nvPr/>
          </p:nvSpPr>
          <p:spPr bwMode="auto">
            <a:xfrm rot="5400000">
              <a:off x="4032" y="292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6" name="AutoShape 190"/>
            <p:cNvSpPr>
              <a:spLocks noChangeArrowheads="1"/>
            </p:cNvSpPr>
            <p:nvPr/>
          </p:nvSpPr>
          <p:spPr bwMode="auto">
            <a:xfrm rot="5400000">
              <a:off x="4032" y="331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72" name="Group 236"/>
          <p:cNvGrpSpPr>
            <a:grpSpLocks/>
          </p:cNvGrpSpPr>
          <p:nvPr/>
        </p:nvGrpSpPr>
        <p:grpSpPr bwMode="auto">
          <a:xfrm>
            <a:off x="8077200" y="5329238"/>
            <a:ext cx="381000" cy="685800"/>
            <a:chOff x="5088" y="3000"/>
            <a:chExt cx="240" cy="432"/>
          </a:xfrm>
        </p:grpSpPr>
        <p:sp>
          <p:nvSpPr>
            <p:cNvPr id="14528" name="AutoShape 192"/>
            <p:cNvSpPr>
              <a:spLocks noChangeArrowheads="1"/>
            </p:cNvSpPr>
            <p:nvPr/>
          </p:nvSpPr>
          <p:spPr bwMode="auto">
            <a:xfrm>
              <a:off x="5088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9" name="AutoShape 193"/>
            <p:cNvSpPr>
              <a:spLocks noChangeArrowheads="1"/>
            </p:cNvSpPr>
            <p:nvPr/>
          </p:nvSpPr>
          <p:spPr bwMode="auto">
            <a:xfrm>
              <a:off x="5088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0" name="AutoShape 194"/>
            <p:cNvSpPr>
              <a:spLocks noChangeArrowheads="1"/>
            </p:cNvSpPr>
            <p:nvPr/>
          </p:nvSpPr>
          <p:spPr bwMode="auto">
            <a:xfrm rot="5400000">
              <a:off x="5184" y="312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1" name="AutoShape 195"/>
            <p:cNvSpPr>
              <a:spLocks noChangeArrowheads="1"/>
            </p:cNvSpPr>
            <p:nvPr/>
          </p:nvSpPr>
          <p:spPr bwMode="auto">
            <a:xfrm>
              <a:off x="5280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2" name="AutoShape 196"/>
            <p:cNvSpPr>
              <a:spLocks noChangeArrowheads="1"/>
            </p:cNvSpPr>
            <p:nvPr/>
          </p:nvSpPr>
          <p:spPr bwMode="auto">
            <a:xfrm>
              <a:off x="5280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3" name="AutoShape 197"/>
            <p:cNvSpPr>
              <a:spLocks noChangeArrowheads="1"/>
            </p:cNvSpPr>
            <p:nvPr/>
          </p:nvSpPr>
          <p:spPr bwMode="auto">
            <a:xfrm rot="5400000">
              <a:off x="5184" y="292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4" name="AutoShape 198"/>
            <p:cNvSpPr>
              <a:spLocks noChangeArrowheads="1"/>
            </p:cNvSpPr>
            <p:nvPr/>
          </p:nvSpPr>
          <p:spPr bwMode="auto">
            <a:xfrm rot="5400000">
              <a:off x="5184" y="331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8" name="Group 232"/>
          <p:cNvGrpSpPr>
            <a:grpSpLocks/>
          </p:cNvGrpSpPr>
          <p:nvPr/>
        </p:nvGrpSpPr>
        <p:grpSpPr bwMode="auto">
          <a:xfrm>
            <a:off x="5638800" y="5329238"/>
            <a:ext cx="381000" cy="685800"/>
            <a:chOff x="3552" y="3000"/>
            <a:chExt cx="240" cy="432"/>
          </a:xfrm>
        </p:grpSpPr>
        <p:sp>
          <p:nvSpPr>
            <p:cNvPr id="14536" name="AutoShape 200"/>
            <p:cNvSpPr>
              <a:spLocks noChangeArrowheads="1"/>
            </p:cNvSpPr>
            <p:nvPr/>
          </p:nvSpPr>
          <p:spPr bwMode="auto">
            <a:xfrm>
              <a:off x="3552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7" name="AutoShape 201"/>
            <p:cNvSpPr>
              <a:spLocks noChangeArrowheads="1"/>
            </p:cNvSpPr>
            <p:nvPr/>
          </p:nvSpPr>
          <p:spPr bwMode="auto">
            <a:xfrm>
              <a:off x="3552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8" name="AutoShape 202"/>
            <p:cNvSpPr>
              <a:spLocks noChangeArrowheads="1"/>
            </p:cNvSpPr>
            <p:nvPr/>
          </p:nvSpPr>
          <p:spPr bwMode="auto">
            <a:xfrm rot="5400000">
              <a:off x="3648" y="3120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9" name="AutoShape 203"/>
            <p:cNvSpPr>
              <a:spLocks noChangeArrowheads="1"/>
            </p:cNvSpPr>
            <p:nvPr/>
          </p:nvSpPr>
          <p:spPr bwMode="auto">
            <a:xfrm>
              <a:off x="3744" y="3024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808080">
                <a:alpha val="5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0" name="AutoShape 204"/>
            <p:cNvSpPr>
              <a:spLocks noChangeArrowheads="1"/>
            </p:cNvSpPr>
            <p:nvPr/>
          </p:nvSpPr>
          <p:spPr bwMode="auto">
            <a:xfrm>
              <a:off x="3744" y="3216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1" name="AutoShape 205"/>
            <p:cNvSpPr>
              <a:spLocks noChangeArrowheads="1"/>
            </p:cNvSpPr>
            <p:nvPr/>
          </p:nvSpPr>
          <p:spPr bwMode="auto">
            <a:xfrm rot="5400000">
              <a:off x="3648" y="2928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2" name="AutoShape 206"/>
            <p:cNvSpPr>
              <a:spLocks noChangeArrowheads="1"/>
            </p:cNvSpPr>
            <p:nvPr/>
          </p:nvSpPr>
          <p:spPr bwMode="auto">
            <a:xfrm rot="5400000">
              <a:off x="3648" y="3312"/>
              <a:ext cx="48" cy="192"/>
            </a:xfrm>
            <a:prstGeom prst="upDown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562" name="Group 226"/>
          <p:cNvGrpSpPr>
            <a:grpSpLocks/>
          </p:cNvGrpSpPr>
          <p:nvPr/>
        </p:nvGrpSpPr>
        <p:grpSpPr bwMode="auto">
          <a:xfrm>
            <a:off x="6176963" y="715963"/>
            <a:ext cx="1905000" cy="1508125"/>
            <a:chOff x="538" y="2016"/>
            <a:chExt cx="1200" cy="950"/>
          </a:xfrm>
        </p:grpSpPr>
        <p:sp>
          <p:nvSpPr>
            <p:cNvPr id="14440" name="Rectangle 104"/>
            <p:cNvSpPr>
              <a:spLocks noChangeArrowheads="1"/>
            </p:cNvSpPr>
            <p:nvPr/>
          </p:nvSpPr>
          <p:spPr bwMode="auto">
            <a:xfrm>
              <a:off x="1362" y="2170"/>
              <a:ext cx="37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c1</a:t>
              </a:r>
            </a:p>
          </p:txBody>
        </p:sp>
        <p:sp>
          <p:nvSpPr>
            <p:cNvPr id="14441" name="Rectangle 105"/>
            <p:cNvSpPr>
              <a:spLocks noChangeArrowheads="1"/>
            </p:cNvSpPr>
            <p:nvPr/>
          </p:nvSpPr>
          <p:spPr bwMode="auto">
            <a:xfrm>
              <a:off x="538" y="2172"/>
              <a:ext cx="37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c5</a:t>
              </a:r>
            </a:p>
          </p:txBody>
        </p:sp>
        <p:sp>
          <p:nvSpPr>
            <p:cNvPr id="14443" name="Rectangle 107"/>
            <p:cNvSpPr>
              <a:spLocks noChangeArrowheads="1"/>
            </p:cNvSpPr>
            <p:nvPr/>
          </p:nvSpPr>
          <p:spPr bwMode="auto">
            <a:xfrm>
              <a:off x="1362" y="2508"/>
              <a:ext cx="37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c2</a:t>
              </a:r>
            </a:p>
          </p:txBody>
        </p:sp>
        <p:sp>
          <p:nvSpPr>
            <p:cNvPr id="14444" name="Rectangle 108"/>
            <p:cNvSpPr>
              <a:spLocks noChangeArrowheads="1"/>
            </p:cNvSpPr>
            <p:nvPr/>
          </p:nvSpPr>
          <p:spPr bwMode="auto">
            <a:xfrm>
              <a:off x="538" y="2498"/>
              <a:ext cx="37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c4</a:t>
              </a:r>
            </a:p>
          </p:txBody>
        </p:sp>
        <p:sp>
          <p:nvSpPr>
            <p:cNvPr id="14439" name="Rectangle 103"/>
            <p:cNvSpPr>
              <a:spLocks noChangeArrowheads="1"/>
            </p:cNvSpPr>
            <p:nvPr/>
          </p:nvSpPr>
          <p:spPr bwMode="auto">
            <a:xfrm>
              <a:off x="1066" y="2428"/>
              <a:ext cx="37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c6</a:t>
              </a:r>
            </a:p>
          </p:txBody>
        </p:sp>
        <p:sp>
          <p:nvSpPr>
            <p:cNvPr id="14442" name="Rectangle 106"/>
            <p:cNvSpPr>
              <a:spLocks noChangeArrowheads="1"/>
            </p:cNvSpPr>
            <p:nvPr/>
          </p:nvSpPr>
          <p:spPr bwMode="auto">
            <a:xfrm>
              <a:off x="1066" y="2092"/>
              <a:ext cx="37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c0</a:t>
              </a:r>
            </a:p>
          </p:txBody>
        </p:sp>
        <p:sp>
          <p:nvSpPr>
            <p:cNvPr id="14445" name="Rectangle 109"/>
            <p:cNvSpPr>
              <a:spLocks noChangeArrowheads="1"/>
            </p:cNvSpPr>
            <p:nvPr/>
          </p:nvSpPr>
          <p:spPr bwMode="auto">
            <a:xfrm>
              <a:off x="1066" y="2774"/>
              <a:ext cx="37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c3</a:t>
              </a:r>
            </a:p>
          </p:txBody>
        </p:sp>
        <p:grpSp>
          <p:nvGrpSpPr>
            <p:cNvPr id="14553" name="Group 217"/>
            <p:cNvGrpSpPr>
              <a:grpSpLocks/>
            </p:cNvGrpSpPr>
            <p:nvPr/>
          </p:nvGrpSpPr>
          <p:grpSpPr bwMode="auto">
            <a:xfrm>
              <a:off x="912" y="2016"/>
              <a:ext cx="427" cy="768"/>
              <a:chOff x="4704" y="3000"/>
              <a:chExt cx="240" cy="432"/>
            </a:xfrm>
          </p:grpSpPr>
          <p:sp>
            <p:nvSpPr>
              <p:cNvPr id="14554" name="AutoShape 218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55" name="AutoShape 219"/>
              <p:cNvSpPr>
                <a:spLocks noChangeArrowheads="1"/>
              </p:cNvSpPr>
              <p:nvPr/>
            </p:nvSpPr>
            <p:spPr bwMode="auto">
              <a:xfrm>
                <a:off x="4704" y="3216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56" name="AutoShape 220"/>
              <p:cNvSpPr>
                <a:spLocks noChangeArrowheads="1"/>
              </p:cNvSpPr>
              <p:nvPr/>
            </p:nvSpPr>
            <p:spPr bwMode="auto">
              <a:xfrm rot="5400000">
                <a:off x="4800" y="3120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57" name="AutoShape 221"/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58" name="AutoShape 222"/>
              <p:cNvSpPr>
                <a:spLocks noChangeArrowheads="1"/>
              </p:cNvSpPr>
              <p:nvPr/>
            </p:nvSpPr>
            <p:spPr bwMode="auto">
              <a:xfrm>
                <a:off x="4896" y="3216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59" name="AutoShape 223"/>
              <p:cNvSpPr>
                <a:spLocks noChangeArrowheads="1"/>
              </p:cNvSpPr>
              <p:nvPr/>
            </p:nvSpPr>
            <p:spPr bwMode="auto">
              <a:xfrm rot="5400000">
                <a:off x="4800" y="2928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60" name="AutoShape 224"/>
              <p:cNvSpPr>
                <a:spLocks noChangeArrowheads="1"/>
              </p:cNvSpPr>
              <p:nvPr/>
            </p:nvSpPr>
            <p:spPr bwMode="auto">
              <a:xfrm rot="5400000">
                <a:off x="4800" y="3312"/>
                <a:ext cx="48" cy="192"/>
              </a:xfrm>
              <a:prstGeom prst="upDownArrow">
                <a:avLst>
                  <a:gd name="adj1" fmla="val 10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D6C-20B6-4051-8FB7-0C643C591B13}" type="slidenum">
              <a:rPr lang="en-US" altLang="en-US"/>
              <a:pPr/>
              <a:t>40</a:t>
            </a:fld>
            <a:endParaRPr lang="en-US" altLang="en-US"/>
          </a:p>
        </p:txBody>
      </p:sp>
      <p:grpSp>
        <p:nvGrpSpPr>
          <p:cNvPr id="65654" name="Group 118"/>
          <p:cNvGrpSpPr>
            <a:grpSpLocks/>
          </p:cNvGrpSpPr>
          <p:nvPr/>
        </p:nvGrpSpPr>
        <p:grpSpPr bwMode="auto">
          <a:xfrm>
            <a:off x="368300" y="2878138"/>
            <a:ext cx="4559300" cy="2600325"/>
            <a:chOff x="232" y="1834"/>
            <a:chExt cx="2872" cy="1638"/>
          </a:xfrm>
        </p:grpSpPr>
        <p:sp>
          <p:nvSpPr>
            <p:cNvPr id="65545" name="Arc 9"/>
            <p:cNvSpPr>
              <a:spLocks/>
            </p:cNvSpPr>
            <p:nvPr/>
          </p:nvSpPr>
          <p:spPr bwMode="auto">
            <a:xfrm>
              <a:off x="884" y="1909"/>
              <a:ext cx="6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6" name="Arc 10"/>
            <p:cNvSpPr>
              <a:spLocks/>
            </p:cNvSpPr>
            <p:nvPr/>
          </p:nvSpPr>
          <p:spPr bwMode="auto">
            <a:xfrm>
              <a:off x="884" y="1909"/>
              <a:ext cx="4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7" name="Arc 11"/>
            <p:cNvSpPr>
              <a:spLocks/>
            </p:cNvSpPr>
            <p:nvPr/>
          </p:nvSpPr>
          <p:spPr bwMode="auto">
            <a:xfrm>
              <a:off x="908" y="2040"/>
              <a:ext cx="400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8" name="Arc 12"/>
            <p:cNvSpPr>
              <a:spLocks/>
            </p:cNvSpPr>
            <p:nvPr/>
          </p:nvSpPr>
          <p:spPr bwMode="auto">
            <a:xfrm>
              <a:off x="884" y="2040"/>
              <a:ext cx="64" cy="13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>
              <a:off x="852" y="1968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852" y="208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>
              <a:off x="1532" y="1952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1532" y="2232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 flipV="1">
              <a:off x="1528" y="1948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4" name="Arc 18"/>
            <p:cNvSpPr>
              <a:spLocks/>
            </p:cNvSpPr>
            <p:nvPr/>
          </p:nvSpPr>
          <p:spPr bwMode="auto">
            <a:xfrm>
              <a:off x="1800" y="1957"/>
              <a:ext cx="132" cy="1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5" name="Arc 19"/>
            <p:cNvSpPr>
              <a:spLocks/>
            </p:cNvSpPr>
            <p:nvPr/>
          </p:nvSpPr>
          <p:spPr bwMode="auto">
            <a:xfrm>
              <a:off x="1800" y="2092"/>
              <a:ext cx="132" cy="14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6" name="Line 20"/>
            <p:cNvSpPr>
              <a:spLocks noChangeShapeType="1"/>
            </p:cNvSpPr>
            <p:nvPr/>
          </p:nvSpPr>
          <p:spPr bwMode="auto">
            <a:xfrm>
              <a:off x="1532" y="2416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1532" y="2688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 flipV="1">
              <a:off x="1528" y="241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59" name="Arc 23"/>
            <p:cNvSpPr>
              <a:spLocks/>
            </p:cNvSpPr>
            <p:nvPr/>
          </p:nvSpPr>
          <p:spPr bwMode="auto">
            <a:xfrm>
              <a:off x="1800" y="2421"/>
              <a:ext cx="132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0" name="Arc 24"/>
            <p:cNvSpPr>
              <a:spLocks/>
            </p:cNvSpPr>
            <p:nvPr/>
          </p:nvSpPr>
          <p:spPr bwMode="auto">
            <a:xfrm>
              <a:off x="1800" y="2552"/>
              <a:ext cx="132" cy="14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1" name="Arc 25"/>
            <p:cNvSpPr>
              <a:spLocks/>
            </p:cNvSpPr>
            <p:nvPr/>
          </p:nvSpPr>
          <p:spPr bwMode="auto">
            <a:xfrm>
              <a:off x="2180" y="2197"/>
              <a:ext cx="64" cy="1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2" name="Arc 26"/>
            <p:cNvSpPr>
              <a:spLocks/>
            </p:cNvSpPr>
            <p:nvPr/>
          </p:nvSpPr>
          <p:spPr bwMode="auto">
            <a:xfrm>
              <a:off x="2180" y="2197"/>
              <a:ext cx="424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3" name="Arc 27"/>
            <p:cNvSpPr>
              <a:spLocks/>
            </p:cNvSpPr>
            <p:nvPr/>
          </p:nvSpPr>
          <p:spPr bwMode="auto">
            <a:xfrm>
              <a:off x="2204" y="2324"/>
              <a:ext cx="400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4" name="Arc 28"/>
            <p:cNvSpPr>
              <a:spLocks/>
            </p:cNvSpPr>
            <p:nvPr/>
          </p:nvSpPr>
          <p:spPr bwMode="auto">
            <a:xfrm>
              <a:off x="2180" y="2324"/>
              <a:ext cx="64" cy="1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5" name="Line 29"/>
            <p:cNvSpPr>
              <a:spLocks noChangeShapeType="1"/>
            </p:cNvSpPr>
            <p:nvPr/>
          </p:nvSpPr>
          <p:spPr bwMode="auto">
            <a:xfrm>
              <a:off x="2212" y="22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6" name="Line 30"/>
            <p:cNvSpPr>
              <a:spLocks noChangeShapeType="1"/>
            </p:cNvSpPr>
            <p:nvPr/>
          </p:nvSpPr>
          <p:spPr bwMode="auto">
            <a:xfrm>
              <a:off x="2212" y="237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7" name="Line 31"/>
            <p:cNvSpPr>
              <a:spLocks noChangeShapeType="1"/>
            </p:cNvSpPr>
            <p:nvPr/>
          </p:nvSpPr>
          <p:spPr bwMode="auto">
            <a:xfrm>
              <a:off x="1420" y="249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>
              <a:off x="796" y="2496"/>
              <a:ext cx="6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69" name="Rectangle 33"/>
            <p:cNvSpPr>
              <a:spLocks noChangeArrowheads="1"/>
            </p:cNvSpPr>
            <p:nvPr/>
          </p:nvSpPr>
          <p:spPr bwMode="auto">
            <a:xfrm>
              <a:off x="616" y="2416"/>
              <a:ext cx="1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65570" name="Line 34"/>
            <p:cNvSpPr>
              <a:spLocks noChangeShapeType="1"/>
            </p:cNvSpPr>
            <p:nvPr/>
          </p:nvSpPr>
          <p:spPr bwMode="auto">
            <a:xfrm>
              <a:off x="796" y="197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71" name="Rectangle 35"/>
            <p:cNvSpPr>
              <a:spLocks noChangeArrowheads="1"/>
            </p:cNvSpPr>
            <p:nvPr/>
          </p:nvSpPr>
          <p:spPr bwMode="auto">
            <a:xfrm>
              <a:off x="616" y="1896"/>
              <a:ext cx="1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65572" name="Line 36"/>
            <p:cNvSpPr>
              <a:spLocks noChangeShapeType="1"/>
            </p:cNvSpPr>
            <p:nvPr/>
          </p:nvSpPr>
          <p:spPr bwMode="auto">
            <a:xfrm>
              <a:off x="1420" y="260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73" name="Line 37"/>
            <p:cNvSpPr>
              <a:spLocks noChangeShapeType="1"/>
            </p:cNvSpPr>
            <p:nvPr/>
          </p:nvSpPr>
          <p:spPr bwMode="auto">
            <a:xfrm>
              <a:off x="796" y="2608"/>
              <a:ext cx="6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74" name="Rectangle 38"/>
            <p:cNvSpPr>
              <a:spLocks noChangeArrowheads="1"/>
            </p:cNvSpPr>
            <p:nvPr/>
          </p:nvSpPr>
          <p:spPr bwMode="auto">
            <a:xfrm>
              <a:off x="616" y="2528"/>
              <a:ext cx="1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65575" name="Line 39"/>
            <p:cNvSpPr>
              <a:spLocks noChangeShapeType="1"/>
            </p:cNvSpPr>
            <p:nvPr/>
          </p:nvSpPr>
          <p:spPr bwMode="auto">
            <a:xfrm>
              <a:off x="796" y="2088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76" name="Rectangle 40"/>
            <p:cNvSpPr>
              <a:spLocks noChangeArrowheads="1"/>
            </p:cNvSpPr>
            <p:nvPr/>
          </p:nvSpPr>
          <p:spPr bwMode="auto">
            <a:xfrm>
              <a:off x="616" y="2016"/>
              <a:ext cx="1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65577" name="Line 41"/>
            <p:cNvSpPr>
              <a:spLocks noChangeShapeType="1"/>
            </p:cNvSpPr>
            <p:nvPr/>
          </p:nvSpPr>
          <p:spPr bwMode="auto">
            <a:xfrm>
              <a:off x="1432" y="2144"/>
              <a:ext cx="9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78" name="Line 42"/>
            <p:cNvSpPr>
              <a:spLocks noChangeShapeType="1"/>
            </p:cNvSpPr>
            <p:nvPr/>
          </p:nvSpPr>
          <p:spPr bwMode="auto">
            <a:xfrm>
              <a:off x="1416" y="2130"/>
              <a:ext cx="0" cy="11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79" name="Line 43"/>
            <p:cNvSpPr>
              <a:spLocks noChangeShapeType="1"/>
            </p:cNvSpPr>
            <p:nvPr/>
          </p:nvSpPr>
          <p:spPr bwMode="auto">
            <a:xfrm>
              <a:off x="808" y="2264"/>
              <a:ext cx="628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0" name="Rectangle 44"/>
            <p:cNvSpPr>
              <a:spLocks noChangeArrowheads="1"/>
            </p:cNvSpPr>
            <p:nvPr/>
          </p:nvSpPr>
          <p:spPr bwMode="auto">
            <a:xfrm>
              <a:off x="448" y="2184"/>
              <a:ext cx="33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Cin</a:t>
              </a:r>
            </a:p>
          </p:txBody>
        </p:sp>
        <p:sp>
          <p:nvSpPr>
            <p:cNvPr id="65581" name="Line 45"/>
            <p:cNvSpPr>
              <a:spLocks noChangeShapeType="1"/>
            </p:cNvSpPr>
            <p:nvPr/>
          </p:nvSpPr>
          <p:spPr bwMode="auto">
            <a:xfrm>
              <a:off x="1308" y="203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2" name="Line 46"/>
            <p:cNvSpPr>
              <a:spLocks noChangeShapeType="1"/>
            </p:cNvSpPr>
            <p:nvPr/>
          </p:nvSpPr>
          <p:spPr bwMode="auto">
            <a:xfrm>
              <a:off x="1420" y="203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3" name="Line 47"/>
            <p:cNvSpPr>
              <a:spLocks noChangeShapeType="1"/>
            </p:cNvSpPr>
            <p:nvPr/>
          </p:nvSpPr>
          <p:spPr bwMode="auto">
            <a:xfrm>
              <a:off x="2074" y="2264"/>
              <a:ext cx="158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4" name="Line 48"/>
            <p:cNvSpPr>
              <a:spLocks noChangeShapeType="1"/>
            </p:cNvSpPr>
            <p:nvPr/>
          </p:nvSpPr>
          <p:spPr bwMode="auto">
            <a:xfrm>
              <a:off x="1944" y="2088"/>
              <a:ext cx="14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6" name="Line 50"/>
            <p:cNvSpPr>
              <a:spLocks noChangeShapeType="1"/>
            </p:cNvSpPr>
            <p:nvPr/>
          </p:nvSpPr>
          <p:spPr bwMode="auto">
            <a:xfrm>
              <a:off x="2088" y="2074"/>
              <a:ext cx="0" cy="192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7" name="Line 51"/>
            <p:cNvSpPr>
              <a:spLocks noChangeShapeType="1"/>
            </p:cNvSpPr>
            <p:nvPr/>
          </p:nvSpPr>
          <p:spPr bwMode="auto">
            <a:xfrm>
              <a:off x="2100" y="2376"/>
              <a:ext cx="1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8" name="Line 52"/>
            <p:cNvSpPr>
              <a:spLocks noChangeShapeType="1"/>
            </p:cNvSpPr>
            <p:nvPr/>
          </p:nvSpPr>
          <p:spPr bwMode="auto">
            <a:xfrm>
              <a:off x="1924" y="255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89" name="Line 53"/>
            <p:cNvSpPr>
              <a:spLocks noChangeShapeType="1"/>
            </p:cNvSpPr>
            <p:nvPr/>
          </p:nvSpPr>
          <p:spPr bwMode="auto">
            <a:xfrm>
              <a:off x="2096" y="2380"/>
              <a:ext cx="0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90" name="Line 54"/>
            <p:cNvSpPr>
              <a:spLocks noChangeShapeType="1"/>
            </p:cNvSpPr>
            <p:nvPr/>
          </p:nvSpPr>
          <p:spPr bwMode="auto">
            <a:xfrm>
              <a:off x="2036" y="255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91" name="Line 55"/>
            <p:cNvSpPr>
              <a:spLocks noChangeShapeType="1"/>
            </p:cNvSpPr>
            <p:nvPr/>
          </p:nvSpPr>
          <p:spPr bwMode="auto">
            <a:xfrm>
              <a:off x="2604" y="232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592" name="Rectangle 56"/>
            <p:cNvSpPr>
              <a:spLocks noChangeArrowheads="1"/>
            </p:cNvSpPr>
            <p:nvPr/>
          </p:nvSpPr>
          <p:spPr bwMode="auto">
            <a:xfrm>
              <a:off x="2720" y="2224"/>
              <a:ext cx="2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Cout</a:t>
              </a:r>
            </a:p>
          </p:txBody>
        </p:sp>
        <p:sp>
          <p:nvSpPr>
            <p:cNvPr id="65593" name="Rectangle 57"/>
            <p:cNvSpPr>
              <a:spLocks noChangeArrowheads="1"/>
            </p:cNvSpPr>
            <p:nvPr/>
          </p:nvSpPr>
          <p:spPr bwMode="auto">
            <a:xfrm>
              <a:off x="232" y="1856"/>
              <a:ext cx="336" cy="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2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@0</a:t>
              </a:r>
            </a:p>
            <a:p>
              <a:pPr algn="r" eaLnBrk="0" hangingPunct="0">
                <a:lnSpc>
                  <a:spcPts val="20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@0</a:t>
              </a:r>
            </a:p>
          </p:txBody>
        </p:sp>
        <p:sp>
          <p:nvSpPr>
            <p:cNvPr id="65594" name="Rectangle 58"/>
            <p:cNvSpPr>
              <a:spLocks noChangeArrowheads="1"/>
            </p:cNvSpPr>
            <p:nvPr/>
          </p:nvSpPr>
          <p:spPr bwMode="auto">
            <a:xfrm>
              <a:off x="232" y="2376"/>
              <a:ext cx="352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9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@0</a:t>
              </a:r>
            </a:p>
            <a:p>
              <a:pPr algn="r" eaLnBrk="0" hangingPunct="0">
                <a:lnSpc>
                  <a:spcPts val="19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@0</a:t>
              </a:r>
            </a:p>
          </p:txBody>
        </p:sp>
        <p:sp>
          <p:nvSpPr>
            <p:cNvPr id="65595" name="Rectangle 59"/>
            <p:cNvSpPr>
              <a:spLocks noChangeArrowheads="1"/>
            </p:cNvSpPr>
            <p:nvPr/>
          </p:nvSpPr>
          <p:spPr bwMode="auto">
            <a:xfrm>
              <a:off x="232" y="2200"/>
              <a:ext cx="30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@N</a:t>
              </a:r>
            </a:p>
          </p:txBody>
        </p:sp>
        <p:sp>
          <p:nvSpPr>
            <p:cNvPr id="65596" name="Rectangle 60"/>
            <p:cNvSpPr>
              <a:spLocks noChangeArrowheads="1"/>
            </p:cNvSpPr>
            <p:nvPr/>
          </p:nvSpPr>
          <p:spPr bwMode="auto">
            <a:xfrm>
              <a:off x="1288" y="1888"/>
              <a:ext cx="2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@1</a:t>
              </a:r>
            </a:p>
          </p:txBody>
        </p:sp>
        <p:sp>
          <p:nvSpPr>
            <p:cNvPr id="65597" name="Rectangle 61"/>
            <p:cNvSpPr>
              <a:spLocks noChangeArrowheads="1"/>
            </p:cNvSpPr>
            <p:nvPr/>
          </p:nvSpPr>
          <p:spPr bwMode="auto">
            <a:xfrm>
              <a:off x="1968" y="2600"/>
              <a:ext cx="2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@1</a:t>
              </a:r>
            </a:p>
          </p:txBody>
        </p:sp>
        <p:sp>
          <p:nvSpPr>
            <p:cNvPr id="65598" name="Rectangle 62"/>
            <p:cNvSpPr>
              <a:spLocks noChangeArrowheads="1"/>
            </p:cNvSpPr>
            <p:nvPr/>
          </p:nvSpPr>
          <p:spPr bwMode="auto">
            <a:xfrm>
              <a:off x="1968" y="1834"/>
              <a:ext cx="38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@N+1</a:t>
              </a:r>
            </a:p>
          </p:txBody>
        </p:sp>
        <p:sp>
          <p:nvSpPr>
            <p:cNvPr id="65599" name="Rectangle 63"/>
            <p:cNvSpPr>
              <a:spLocks noChangeArrowheads="1"/>
            </p:cNvSpPr>
            <p:nvPr/>
          </p:nvSpPr>
          <p:spPr bwMode="auto">
            <a:xfrm>
              <a:off x="2704" y="2336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@N+2</a:t>
              </a:r>
            </a:p>
          </p:txBody>
        </p:sp>
        <p:sp>
          <p:nvSpPr>
            <p:cNvPr id="65600" name="Rectangle 64"/>
            <p:cNvSpPr>
              <a:spLocks noChangeArrowheads="1"/>
            </p:cNvSpPr>
            <p:nvPr/>
          </p:nvSpPr>
          <p:spPr bwMode="auto">
            <a:xfrm>
              <a:off x="336" y="2960"/>
              <a:ext cx="624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late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arriving</a:t>
              </a:r>
            </a:p>
            <a:p>
              <a:pPr algn="ctr"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signal</a:t>
              </a:r>
            </a:p>
          </p:txBody>
        </p:sp>
        <p:sp>
          <p:nvSpPr>
            <p:cNvPr id="65601" name="Rectangle 65"/>
            <p:cNvSpPr>
              <a:spLocks noChangeArrowheads="1"/>
            </p:cNvSpPr>
            <p:nvPr/>
          </p:nvSpPr>
          <p:spPr bwMode="auto">
            <a:xfrm>
              <a:off x="1864" y="3008"/>
              <a:ext cx="1176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two gate delays</a:t>
              </a:r>
            </a:p>
            <a:p>
              <a:pPr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to compute Cout</a:t>
              </a:r>
            </a:p>
          </p:txBody>
        </p:sp>
        <p:sp>
          <p:nvSpPr>
            <p:cNvPr id="65603" name="Line 67"/>
            <p:cNvSpPr>
              <a:spLocks noChangeShapeType="1"/>
            </p:cNvSpPr>
            <p:nvPr/>
          </p:nvSpPr>
          <p:spPr bwMode="auto">
            <a:xfrm flipV="1">
              <a:off x="720" y="2288"/>
              <a:ext cx="264" cy="6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4" name="Line 68"/>
            <p:cNvSpPr>
              <a:spLocks noChangeShapeType="1"/>
            </p:cNvSpPr>
            <p:nvPr/>
          </p:nvSpPr>
          <p:spPr bwMode="auto">
            <a:xfrm flipV="1">
              <a:off x="2520" y="2480"/>
              <a:ext cx="328" cy="5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5653" name="Group 117"/>
          <p:cNvGrpSpPr>
            <a:grpSpLocks/>
          </p:cNvGrpSpPr>
          <p:nvPr/>
        </p:nvGrpSpPr>
        <p:grpSpPr bwMode="auto">
          <a:xfrm>
            <a:off x="4997450" y="1703388"/>
            <a:ext cx="4054475" cy="4022725"/>
            <a:chOff x="3148" y="1563"/>
            <a:chExt cx="2554" cy="2534"/>
          </a:xfrm>
        </p:grpSpPr>
        <p:sp>
          <p:nvSpPr>
            <p:cNvPr id="65602" name="Rectangle 66"/>
            <p:cNvSpPr>
              <a:spLocks noChangeArrowheads="1"/>
            </p:cNvSpPr>
            <p:nvPr/>
          </p:nvSpPr>
          <p:spPr bwMode="auto">
            <a:xfrm>
              <a:off x="4718" y="1709"/>
              <a:ext cx="600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 stage</a:t>
              </a:r>
            </a:p>
            <a:p>
              <a:pPr eaLnBrk="0" hangingPunct="0">
                <a:lnSpc>
                  <a:spcPts val="1800"/>
                </a:lnSpc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adder</a:t>
              </a:r>
            </a:p>
          </p:txBody>
        </p:sp>
        <p:sp>
          <p:nvSpPr>
            <p:cNvPr id="65605" name="Rectangle 69"/>
            <p:cNvSpPr>
              <a:spLocks noChangeArrowheads="1"/>
            </p:cNvSpPr>
            <p:nvPr/>
          </p:nvSpPr>
          <p:spPr bwMode="auto">
            <a:xfrm>
              <a:off x="3148" y="2021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A0</a:t>
              </a:r>
            </a:p>
          </p:txBody>
        </p:sp>
        <p:sp>
          <p:nvSpPr>
            <p:cNvPr id="65606" name="Rectangle 70"/>
            <p:cNvSpPr>
              <a:spLocks noChangeArrowheads="1"/>
            </p:cNvSpPr>
            <p:nvPr/>
          </p:nvSpPr>
          <p:spPr bwMode="auto">
            <a:xfrm>
              <a:off x="3148" y="2157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B0</a:t>
              </a:r>
            </a:p>
          </p:txBody>
        </p:sp>
        <p:sp>
          <p:nvSpPr>
            <p:cNvPr id="65607" name="Rectangle 71"/>
            <p:cNvSpPr>
              <a:spLocks noChangeArrowheads="1"/>
            </p:cNvSpPr>
            <p:nvPr/>
          </p:nvSpPr>
          <p:spPr bwMode="auto">
            <a:xfrm>
              <a:off x="3606" y="1563"/>
              <a:ext cx="272" cy="2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65608" name="Rectangle 72"/>
            <p:cNvSpPr>
              <a:spLocks noChangeArrowheads="1"/>
            </p:cNvSpPr>
            <p:nvPr/>
          </p:nvSpPr>
          <p:spPr bwMode="auto">
            <a:xfrm>
              <a:off x="4134" y="2027"/>
              <a:ext cx="40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 @2</a:t>
              </a:r>
            </a:p>
          </p:txBody>
        </p:sp>
        <p:sp>
          <p:nvSpPr>
            <p:cNvPr id="65609" name="Rectangle 73"/>
            <p:cNvSpPr>
              <a:spLocks noChangeArrowheads="1"/>
            </p:cNvSpPr>
            <p:nvPr/>
          </p:nvSpPr>
          <p:spPr bwMode="auto">
            <a:xfrm>
              <a:off x="3520" y="2589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A1</a:t>
              </a:r>
            </a:p>
          </p:txBody>
        </p:sp>
        <p:sp>
          <p:nvSpPr>
            <p:cNvPr id="65610" name="Rectangle 74"/>
            <p:cNvSpPr>
              <a:spLocks noChangeArrowheads="1"/>
            </p:cNvSpPr>
            <p:nvPr/>
          </p:nvSpPr>
          <p:spPr bwMode="auto">
            <a:xfrm>
              <a:off x="3520" y="2733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B1</a:t>
              </a:r>
            </a:p>
          </p:txBody>
        </p:sp>
        <p:sp>
          <p:nvSpPr>
            <p:cNvPr id="65611" name="Rectangle 75"/>
            <p:cNvSpPr>
              <a:spLocks noChangeArrowheads="1"/>
            </p:cNvSpPr>
            <p:nvPr/>
          </p:nvSpPr>
          <p:spPr bwMode="auto">
            <a:xfrm>
              <a:off x="4126" y="2179"/>
              <a:ext cx="4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C1 @2</a:t>
              </a:r>
            </a:p>
          </p:txBody>
        </p:sp>
        <p:sp>
          <p:nvSpPr>
            <p:cNvPr id="65612" name="Rectangle 76"/>
            <p:cNvSpPr>
              <a:spLocks noChangeArrowheads="1"/>
            </p:cNvSpPr>
            <p:nvPr/>
          </p:nvSpPr>
          <p:spPr bwMode="auto">
            <a:xfrm>
              <a:off x="4502" y="2611"/>
              <a:ext cx="5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 @3</a:t>
              </a:r>
            </a:p>
          </p:txBody>
        </p:sp>
        <p:sp>
          <p:nvSpPr>
            <p:cNvPr id="65613" name="Rectangle 77"/>
            <p:cNvSpPr>
              <a:spLocks noChangeArrowheads="1"/>
            </p:cNvSpPr>
            <p:nvPr/>
          </p:nvSpPr>
          <p:spPr bwMode="auto">
            <a:xfrm>
              <a:off x="3880" y="3165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A2</a:t>
              </a:r>
            </a:p>
          </p:txBody>
        </p:sp>
        <p:sp>
          <p:nvSpPr>
            <p:cNvPr id="65614" name="Rectangle 78"/>
            <p:cNvSpPr>
              <a:spLocks noChangeArrowheads="1"/>
            </p:cNvSpPr>
            <p:nvPr/>
          </p:nvSpPr>
          <p:spPr bwMode="auto">
            <a:xfrm>
              <a:off x="3880" y="3309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B2</a:t>
              </a:r>
            </a:p>
          </p:txBody>
        </p:sp>
        <p:sp>
          <p:nvSpPr>
            <p:cNvPr id="65615" name="Rectangle 79"/>
            <p:cNvSpPr>
              <a:spLocks noChangeArrowheads="1"/>
            </p:cNvSpPr>
            <p:nvPr/>
          </p:nvSpPr>
          <p:spPr bwMode="auto">
            <a:xfrm>
              <a:off x="4494" y="2755"/>
              <a:ext cx="64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C2 @4</a:t>
              </a:r>
            </a:p>
          </p:txBody>
        </p:sp>
        <p:sp>
          <p:nvSpPr>
            <p:cNvPr id="65616" name="Rectangle 80"/>
            <p:cNvSpPr>
              <a:spLocks noChangeArrowheads="1"/>
            </p:cNvSpPr>
            <p:nvPr/>
          </p:nvSpPr>
          <p:spPr bwMode="auto">
            <a:xfrm>
              <a:off x="4854" y="3187"/>
              <a:ext cx="48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 @5</a:t>
              </a:r>
            </a:p>
          </p:txBody>
        </p:sp>
        <p:sp>
          <p:nvSpPr>
            <p:cNvPr id="65617" name="Rectangle 81"/>
            <p:cNvSpPr>
              <a:spLocks noChangeArrowheads="1"/>
            </p:cNvSpPr>
            <p:nvPr/>
          </p:nvSpPr>
          <p:spPr bwMode="auto">
            <a:xfrm>
              <a:off x="4232" y="3733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A3</a:t>
              </a:r>
            </a:p>
          </p:txBody>
        </p:sp>
        <p:sp>
          <p:nvSpPr>
            <p:cNvPr id="65618" name="Rectangle 82"/>
            <p:cNvSpPr>
              <a:spLocks noChangeArrowheads="1"/>
            </p:cNvSpPr>
            <p:nvPr/>
          </p:nvSpPr>
          <p:spPr bwMode="auto">
            <a:xfrm>
              <a:off x="4232" y="3877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B3</a:t>
              </a:r>
            </a:p>
          </p:txBody>
        </p:sp>
        <p:sp>
          <p:nvSpPr>
            <p:cNvPr id="65619" name="Rectangle 83"/>
            <p:cNvSpPr>
              <a:spLocks noChangeArrowheads="1"/>
            </p:cNvSpPr>
            <p:nvPr/>
          </p:nvSpPr>
          <p:spPr bwMode="auto">
            <a:xfrm>
              <a:off x="4862" y="3331"/>
              <a:ext cx="52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C3 @6</a:t>
              </a:r>
            </a:p>
          </p:txBody>
        </p:sp>
        <p:sp>
          <p:nvSpPr>
            <p:cNvPr id="65620" name="Rectangle 84"/>
            <p:cNvSpPr>
              <a:spLocks noChangeArrowheads="1"/>
            </p:cNvSpPr>
            <p:nvPr/>
          </p:nvSpPr>
          <p:spPr bwMode="auto">
            <a:xfrm>
              <a:off x="5206" y="3763"/>
              <a:ext cx="40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 @7</a:t>
              </a:r>
            </a:p>
          </p:txBody>
        </p:sp>
        <p:sp>
          <p:nvSpPr>
            <p:cNvPr id="65621" name="Rectangle 85"/>
            <p:cNvSpPr>
              <a:spLocks noChangeArrowheads="1"/>
            </p:cNvSpPr>
            <p:nvPr/>
          </p:nvSpPr>
          <p:spPr bwMode="auto">
            <a:xfrm>
              <a:off x="5206" y="3915"/>
              <a:ext cx="4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Cout @8</a:t>
              </a:r>
            </a:p>
          </p:txBody>
        </p:sp>
        <p:sp>
          <p:nvSpPr>
            <p:cNvPr id="65622" name="Rectangle 86"/>
            <p:cNvSpPr>
              <a:spLocks noChangeArrowheads="1"/>
            </p:cNvSpPr>
            <p:nvPr/>
          </p:nvSpPr>
          <p:spPr bwMode="auto">
            <a:xfrm>
              <a:off x="3594" y="1937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3" name="Line 87"/>
            <p:cNvSpPr>
              <a:spLocks noChangeShapeType="1"/>
            </p:cNvSpPr>
            <p:nvPr/>
          </p:nvSpPr>
          <p:spPr bwMode="auto">
            <a:xfrm>
              <a:off x="3378" y="207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4" name="Line 88"/>
            <p:cNvSpPr>
              <a:spLocks noChangeShapeType="1"/>
            </p:cNvSpPr>
            <p:nvPr/>
          </p:nvSpPr>
          <p:spPr bwMode="auto">
            <a:xfrm>
              <a:off x="3378" y="222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5" name="Line 89"/>
            <p:cNvSpPr>
              <a:spLocks noChangeShapeType="1"/>
            </p:cNvSpPr>
            <p:nvPr/>
          </p:nvSpPr>
          <p:spPr bwMode="auto">
            <a:xfrm>
              <a:off x="3734" y="1721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6" name="Line 90"/>
            <p:cNvSpPr>
              <a:spLocks noChangeShapeType="1"/>
            </p:cNvSpPr>
            <p:nvPr/>
          </p:nvSpPr>
          <p:spPr bwMode="auto">
            <a:xfrm>
              <a:off x="3882" y="207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7" name="Line 91"/>
            <p:cNvSpPr>
              <a:spLocks noChangeShapeType="1"/>
            </p:cNvSpPr>
            <p:nvPr/>
          </p:nvSpPr>
          <p:spPr bwMode="auto">
            <a:xfrm>
              <a:off x="3882" y="222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8" name="Line 92"/>
            <p:cNvSpPr>
              <a:spLocks noChangeShapeType="1"/>
            </p:cNvSpPr>
            <p:nvPr/>
          </p:nvSpPr>
          <p:spPr bwMode="auto">
            <a:xfrm>
              <a:off x="4094" y="2225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9" name="Rectangle 93"/>
            <p:cNvSpPr>
              <a:spLocks noChangeArrowheads="1"/>
            </p:cNvSpPr>
            <p:nvPr/>
          </p:nvSpPr>
          <p:spPr bwMode="auto">
            <a:xfrm>
              <a:off x="3954" y="2513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0" name="Line 94"/>
            <p:cNvSpPr>
              <a:spLocks noChangeShapeType="1"/>
            </p:cNvSpPr>
            <p:nvPr/>
          </p:nvSpPr>
          <p:spPr bwMode="auto">
            <a:xfrm>
              <a:off x="3738" y="265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1" name="Line 95"/>
            <p:cNvSpPr>
              <a:spLocks noChangeShapeType="1"/>
            </p:cNvSpPr>
            <p:nvPr/>
          </p:nvSpPr>
          <p:spPr bwMode="auto">
            <a:xfrm>
              <a:off x="3738" y="279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2" name="Line 96"/>
            <p:cNvSpPr>
              <a:spLocks noChangeShapeType="1"/>
            </p:cNvSpPr>
            <p:nvPr/>
          </p:nvSpPr>
          <p:spPr bwMode="auto">
            <a:xfrm>
              <a:off x="4242" y="265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3" name="Line 97"/>
            <p:cNvSpPr>
              <a:spLocks noChangeShapeType="1"/>
            </p:cNvSpPr>
            <p:nvPr/>
          </p:nvSpPr>
          <p:spPr bwMode="auto">
            <a:xfrm>
              <a:off x="4242" y="279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4" name="Line 98"/>
            <p:cNvSpPr>
              <a:spLocks noChangeShapeType="1"/>
            </p:cNvSpPr>
            <p:nvPr/>
          </p:nvSpPr>
          <p:spPr bwMode="auto">
            <a:xfrm>
              <a:off x="4454" y="2801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5" name="Rectangle 99"/>
            <p:cNvSpPr>
              <a:spLocks noChangeArrowheads="1"/>
            </p:cNvSpPr>
            <p:nvPr/>
          </p:nvSpPr>
          <p:spPr bwMode="auto">
            <a:xfrm>
              <a:off x="4314" y="3089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6" name="Line 100"/>
            <p:cNvSpPr>
              <a:spLocks noChangeShapeType="1"/>
            </p:cNvSpPr>
            <p:nvPr/>
          </p:nvSpPr>
          <p:spPr bwMode="auto">
            <a:xfrm>
              <a:off x="4098" y="322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7" name="Line 101"/>
            <p:cNvSpPr>
              <a:spLocks noChangeShapeType="1"/>
            </p:cNvSpPr>
            <p:nvPr/>
          </p:nvSpPr>
          <p:spPr bwMode="auto">
            <a:xfrm>
              <a:off x="4098" y="337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8" name="Line 102"/>
            <p:cNvSpPr>
              <a:spLocks noChangeShapeType="1"/>
            </p:cNvSpPr>
            <p:nvPr/>
          </p:nvSpPr>
          <p:spPr bwMode="auto">
            <a:xfrm>
              <a:off x="4602" y="322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9" name="Line 103"/>
            <p:cNvSpPr>
              <a:spLocks noChangeShapeType="1"/>
            </p:cNvSpPr>
            <p:nvPr/>
          </p:nvSpPr>
          <p:spPr bwMode="auto">
            <a:xfrm>
              <a:off x="4602" y="337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0" name="Line 104"/>
            <p:cNvSpPr>
              <a:spLocks noChangeShapeType="1"/>
            </p:cNvSpPr>
            <p:nvPr/>
          </p:nvSpPr>
          <p:spPr bwMode="auto">
            <a:xfrm>
              <a:off x="4814" y="3377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1" name="Rectangle 105"/>
            <p:cNvSpPr>
              <a:spLocks noChangeArrowheads="1"/>
            </p:cNvSpPr>
            <p:nvPr/>
          </p:nvSpPr>
          <p:spPr bwMode="auto">
            <a:xfrm>
              <a:off x="4674" y="3665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2" name="Line 106"/>
            <p:cNvSpPr>
              <a:spLocks noChangeShapeType="1"/>
            </p:cNvSpPr>
            <p:nvPr/>
          </p:nvSpPr>
          <p:spPr bwMode="auto">
            <a:xfrm>
              <a:off x="4458" y="380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3" name="Line 107"/>
            <p:cNvSpPr>
              <a:spLocks noChangeShapeType="1"/>
            </p:cNvSpPr>
            <p:nvPr/>
          </p:nvSpPr>
          <p:spPr bwMode="auto">
            <a:xfrm>
              <a:off x="4458" y="394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4" name="Line 108"/>
            <p:cNvSpPr>
              <a:spLocks noChangeShapeType="1"/>
            </p:cNvSpPr>
            <p:nvPr/>
          </p:nvSpPr>
          <p:spPr bwMode="auto">
            <a:xfrm>
              <a:off x="4962" y="380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45" name="Line 109"/>
            <p:cNvSpPr>
              <a:spLocks noChangeShapeType="1"/>
            </p:cNvSpPr>
            <p:nvPr/>
          </p:nvSpPr>
          <p:spPr bwMode="auto">
            <a:xfrm>
              <a:off x="4962" y="394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5651" name="Rectangle 1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Ripple-carry adders</a:t>
            </a:r>
          </a:p>
        </p:txBody>
      </p:sp>
      <p:sp>
        <p:nvSpPr>
          <p:cNvPr id="65652" name="Rectangle 1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Critical delay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the propagation of carry from 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low to high order stages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14E9-7059-47F7-A8A7-DF9B886A0EAE}" type="slidenum">
              <a:rPr lang="en-US" altLang="en-US"/>
              <a:pPr/>
              <a:t>41</a:t>
            </a:fld>
            <a:endParaRPr lang="en-US" altLang="en-US"/>
          </a:p>
        </p:txBody>
      </p:sp>
      <p:pic>
        <p:nvPicPr>
          <p:cNvPr id="67593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5" y="3219450"/>
            <a:ext cx="7048500" cy="288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75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Ripple-carry adders (cont’d)</a:t>
            </a:r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Critical delay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the propagation of carry from low to high order stages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1111 + 0001 is the worst case addition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carry must propagate through all bits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7E49-9C16-44F6-9870-87F09CF0836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Carry-lookahead logic</a:t>
            </a:r>
          </a:p>
        </p:txBody>
      </p:sp>
      <p:sp>
        <p:nvSpPr>
          <p:cNvPr id="6964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08100" algn="l"/>
              </a:tabLst>
            </a:pPr>
            <a:r>
              <a:rPr lang="en-US" altLang="ko-KR" sz="2000">
                <a:ea typeface="굴림" pitchFamily="50" charset="-127"/>
              </a:rPr>
              <a:t>Carry generate:  Gi = Ai Bi</a:t>
            </a:r>
          </a:p>
          <a:p>
            <a:pPr marL="742950" lvl="1" indent="-280988">
              <a:tabLst>
                <a:tab pos="1308100" algn="l"/>
              </a:tabLst>
            </a:pPr>
            <a:r>
              <a:rPr lang="en-US" altLang="ko-KR" sz="1800">
                <a:ea typeface="굴림" pitchFamily="50" charset="-127"/>
              </a:rPr>
              <a:t>must generate carry when A = B = 1</a:t>
            </a:r>
          </a:p>
          <a:p>
            <a:pPr>
              <a:tabLst>
                <a:tab pos="1308100" algn="l"/>
              </a:tabLst>
            </a:pPr>
            <a:r>
              <a:rPr lang="en-US" altLang="ko-KR" sz="2000">
                <a:ea typeface="굴림" pitchFamily="50" charset="-127"/>
              </a:rPr>
              <a:t>Carry propagate:  Pi = Ai xor Bi</a:t>
            </a:r>
          </a:p>
          <a:p>
            <a:pPr marL="742950" lvl="1" indent="-280988">
              <a:tabLst>
                <a:tab pos="1308100" algn="l"/>
              </a:tabLst>
            </a:pPr>
            <a:r>
              <a:rPr lang="en-US" altLang="ko-KR" sz="1800">
                <a:ea typeface="굴림" pitchFamily="50" charset="-127"/>
              </a:rPr>
              <a:t>carry-in will equal carry-out here</a:t>
            </a:r>
          </a:p>
          <a:p>
            <a:pPr>
              <a:tabLst>
                <a:tab pos="1308100" algn="l"/>
              </a:tabLst>
            </a:pPr>
            <a:r>
              <a:rPr lang="en-US" altLang="ko-KR" sz="2000">
                <a:ea typeface="굴림" pitchFamily="50" charset="-127"/>
              </a:rPr>
              <a:t>Sum and Cout can be re-expressed in terms of generate/propagate:</a:t>
            </a:r>
          </a:p>
          <a:p>
            <a:pPr marL="742950" lvl="1" indent="-280988">
              <a:tabLst>
                <a:tab pos="1308100" algn="l"/>
              </a:tabLst>
            </a:pPr>
            <a:r>
              <a:rPr lang="en-US" altLang="ko-KR" sz="1800">
                <a:ea typeface="굴림" pitchFamily="50" charset="-127"/>
              </a:rPr>
              <a:t>Si	= Ai xor Bi xor Ci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	= Pi xor Ci</a:t>
            </a:r>
          </a:p>
          <a:p>
            <a:pPr marL="742950" lvl="1" indent="-280988">
              <a:tabLst>
                <a:tab pos="1308100" algn="l"/>
              </a:tabLst>
            </a:pPr>
            <a:r>
              <a:rPr lang="en-US" altLang="ko-KR" sz="1800">
                <a:ea typeface="굴림" pitchFamily="50" charset="-127"/>
              </a:rPr>
              <a:t>Ci+1	= Ai Bi + Ai Ci + Bi Ci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	= Ai Bi + Ci (Ai + Bi)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	= Ai Bi + Ci (Ai xor Bi)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	= Gi + Ci Pi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B92A-989F-4BD2-B288-72BED03625C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Carry-lookahead logic (cont’d)</a:t>
            </a:r>
          </a:p>
        </p:txBody>
      </p:sp>
      <p:sp>
        <p:nvSpPr>
          <p:cNvPr id="716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462963" cy="4514850"/>
          </a:xfrm>
        </p:spPr>
        <p:txBody>
          <a:bodyPr/>
          <a:lstStyle/>
          <a:p>
            <a:r>
              <a:rPr lang="en-US" altLang="ko-KR" sz="2000">
                <a:ea typeface="굴림" pitchFamily="50" charset="-127"/>
              </a:rPr>
              <a:t>Re-express the carry logic as follows: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C1 = G0 + P0 C0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C2 = G1 + P1 C1 = G1 + P1 G0 + P1 P0 C0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C3 = G2 + P2 C2 = G2 + P2 G1 + P2 P1 G0 + P2 P1 P0 C0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C4 = G3 + P3 C3 = G3 + P3 G2 + P3 P2 G1 + P3 P2 P1 G0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                                                                              + P3 P2 P1 P0 C0</a:t>
            </a:r>
            <a:br>
              <a:rPr lang="en-US" altLang="ko-KR" sz="1800">
                <a:ea typeface="굴림" pitchFamily="50" charset="-127"/>
              </a:rPr>
            </a:br>
            <a:endParaRPr lang="en-US" altLang="ko-KR" sz="1800">
              <a:ea typeface="굴림" pitchFamily="50" charset="-127"/>
            </a:endParaRPr>
          </a:p>
          <a:p>
            <a:r>
              <a:rPr lang="en-US" altLang="ko-KR" sz="2000">
                <a:ea typeface="굴림" pitchFamily="50" charset="-127"/>
              </a:rPr>
              <a:t>Each of the carry equations can be implemented with two-level logic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all inputs are now directly derived from data inputs and not from </a:t>
            </a:r>
            <a:br>
              <a:rPr lang="en-US" altLang="ko-KR" sz="1800">
                <a:ea typeface="굴림" pitchFamily="50" charset="-127"/>
              </a:rPr>
            </a:br>
            <a:r>
              <a:rPr lang="en-US" altLang="ko-KR" sz="1800">
                <a:ea typeface="굴림" pitchFamily="50" charset="-127"/>
              </a:rPr>
              <a:t>intermediate carries</a:t>
            </a:r>
          </a:p>
          <a:p>
            <a:pPr marL="750888" lvl="1" indent="-288925"/>
            <a:r>
              <a:rPr lang="en-US" altLang="ko-KR" sz="1800">
                <a:ea typeface="굴림" pitchFamily="50" charset="-127"/>
              </a:rPr>
              <a:t>this allows computation of all sum outputs to proceed in parallel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E9E9-EEFA-45A9-AF2F-1C27AFB90EB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6230938" y="5757863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G3</a:t>
            </a:r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>
            <a:off x="862013" y="38735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862013" y="42291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V="1">
            <a:off x="855663" y="38671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1" name="Arc 13"/>
          <p:cNvSpPr>
            <a:spLocks/>
          </p:cNvSpPr>
          <p:nvPr/>
        </p:nvSpPr>
        <p:spPr bwMode="auto">
          <a:xfrm>
            <a:off x="1185863" y="3881438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2" name="Arc 14"/>
          <p:cNvSpPr>
            <a:spLocks/>
          </p:cNvSpPr>
          <p:nvPr/>
        </p:nvSpPr>
        <p:spPr bwMode="auto">
          <a:xfrm>
            <a:off x="1185863" y="4057650"/>
            <a:ext cx="158750" cy="177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3" name="Arc 15"/>
          <p:cNvSpPr>
            <a:spLocks/>
          </p:cNvSpPr>
          <p:nvPr/>
        </p:nvSpPr>
        <p:spPr bwMode="auto">
          <a:xfrm>
            <a:off x="1585913" y="3970338"/>
            <a:ext cx="762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4" name="Arc 16"/>
          <p:cNvSpPr>
            <a:spLocks/>
          </p:cNvSpPr>
          <p:nvPr/>
        </p:nvSpPr>
        <p:spPr bwMode="auto">
          <a:xfrm>
            <a:off x="1585913" y="3970338"/>
            <a:ext cx="520700" cy="171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5" name="Arc 17"/>
          <p:cNvSpPr>
            <a:spLocks/>
          </p:cNvSpPr>
          <p:nvPr/>
        </p:nvSpPr>
        <p:spPr bwMode="auto">
          <a:xfrm>
            <a:off x="1617663" y="4121150"/>
            <a:ext cx="488950" cy="165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6" name="Arc 18"/>
          <p:cNvSpPr>
            <a:spLocks/>
          </p:cNvSpPr>
          <p:nvPr/>
        </p:nvSpPr>
        <p:spPr bwMode="auto">
          <a:xfrm>
            <a:off x="1585913" y="4121150"/>
            <a:ext cx="76200" cy="165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1624013" y="40386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1624013" y="41910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862013" y="48133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>
            <a:off x="862013" y="51689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855663" y="4819650"/>
            <a:ext cx="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2" name="Arc 24"/>
          <p:cNvSpPr>
            <a:spLocks/>
          </p:cNvSpPr>
          <p:nvPr/>
        </p:nvSpPr>
        <p:spPr bwMode="auto">
          <a:xfrm>
            <a:off x="1185863" y="4821238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3" name="Arc 25"/>
          <p:cNvSpPr>
            <a:spLocks/>
          </p:cNvSpPr>
          <p:nvPr/>
        </p:nvSpPr>
        <p:spPr bwMode="auto">
          <a:xfrm>
            <a:off x="1185863" y="4997450"/>
            <a:ext cx="158750" cy="177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862013" y="52578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>
            <a:off x="862013" y="56007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 flipV="1">
            <a:off x="855663" y="525145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7" name="Arc 29"/>
          <p:cNvSpPr>
            <a:spLocks/>
          </p:cNvSpPr>
          <p:nvPr/>
        </p:nvSpPr>
        <p:spPr bwMode="auto">
          <a:xfrm>
            <a:off x="1185863" y="5265738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8" name="Arc 30"/>
          <p:cNvSpPr>
            <a:spLocks/>
          </p:cNvSpPr>
          <p:nvPr/>
        </p:nvSpPr>
        <p:spPr bwMode="auto">
          <a:xfrm>
            <a:off x="1185863" y="5429250"/>
            <a:ext cx="158750" cy="190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59" name="Arc 31"/>
          <p:cNvSpPr>
            <a:spLocks/>
          </p:cNvSpPr>
          <p:nvPr/>
        </p:nvSpPr>
        <p:spPr bwMode="auto">
          <a:xfrm>
            <a:off x="1566863" y="5278438"/>
            <a:ext cx="514350" cy="171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0" name="Arc 32"/>
          <p:cNvSpPr>
            <a:spLocks/>
          </p:cNvSpPr>
          <p:nvPr/>
        </p:nvSpPr>
        <p:spPr bwMode="auto">
          <a:xfrm>
            <a:off x="1592263" y="5429250"/>
            <a:ext cx="488950" cy="165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1" name="Arc 33"/>
          <p:cNvSpPr>
            <a:spLocks/>
          </p:cNvSpPr>
          <p:nvPr/>
        </p:nvSpPr>
        <p:spPr bwMode="auto">
          <a:xfrm>
            <a:off x="1573213" y="5429250"/>
            <a:ext cx="76200" cy="165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>
            <a:off x="1617663" y="543560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3" name="Arc 35"/>
          <p:cNvSpPr>
            <a:spLocks/>
          </p:cNvSpPr>
          <p:nvPr/>
        </p:nvSpPr>
        <p:spPr bwMode="auto">
          <a:xfrm>
            <a:off x="1573213" y="5278438"/>
            <a:ext cx="762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>
            <a:off x="3678238" y="40259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>
            <a:off x="3678238" y="43688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 flipV="1">
            <a:off x="3671888" y="401955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3671888" y="3905250"/>
            <a:ext cx="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8" name="Arc 40"/>
          <p:cNvSpPr>
            <a:spLocks/>
          </p:cNvSpPr>
          <p:nvPr/>
        </p:nvSpPr>
        <p:spPr bwMode="auto">
          <a:xfrm>
            <a:off x="4002088" y="4033838"/>
            <a:ext cx="158750" cy="17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69" name="Arc 41"/>
          <p:cNvSpPr>
            <a:spLocks/>
          </p:cNvSpPr>
          <p:nvPr/>
        </p:nvSpPr>
        <p:spPr bwMode="auto">
          <a:xfrm>
            <a:off x="4002088" y="4191000"/>
            <a:ext cx="158750" cy="18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>
            <a:off x="3678238" y="45974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>
            <a:off x="3678238" y="49530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2" name="Line 44"/>
          <p:cNvSpPr>
            <a:spLocks noChangeShapeType="1"/>
          </p:cNvSpPr>
          <p:nvPr/>
        </p:nvSpPr>
        <p:spPr bwMode="auto">
          <a:xfrm>
            <a:off x="3671888" y="4603750"/>
            <a:ext cx="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3" name="Arc 45"/>
          <p:cNvSpPr>
            <a:spLocks/>
          </p:cNvSpPr>
          <p:nvPr/>
        </p:nvSpPr>
        <p:spPr bwMode="auto">
          <a:xfrm>
            <a:off x="4002088" y="4605338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4" name="Arc 46"/>
          <p:cNvSpPr>
            <a:spLocks/>
          </p:cNvSpPr>
          <p:nvPr/>
        </p:nvSpPr>
        <p:spPr bwMode="auto">
          <a:xfrm>
            <a:off x="4002088" y="4775200"/>
            <a:ext cx="158750" cy="18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5" name="Line 47"/>
          <p:cNvSpPr>
            <a:spLocks noChangeShapeType="1"/>
          </p:cNvSpPr>
          <p:nvPr/>
        </p:nvSpPr>
        <p:spPr bwMode="auto">
          <a:xfrm>
            <a:off x="3678238" y="5105400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6" name="Line 48"/>
          <p:cNvSpPr>
            <a:spLocks noChangeShapeType="1"/>
          </p:cNvSpPr>
          <p:nvPr/>
        </p:nvSpPr>
        <p:spPr bwMode="auto">
          <a:xfrm>
            <a:off x="3678238" y="54610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7" name="Line 49"/>
          <p:cNvSpPr>
            <a:spLocks noChangeShapeType="1"/>
          </p:cNvSpPr>
          <p:nvPr/>
        </p:nvSpPr>
        <p:spPr bwMode="auto">
          <a:xfrm flipV="1">
            <a:off x="3671888" y="5099050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8" name="Arc 50"/>
          <p:cNvSpPr>
            <a:spLocks/>
          </p:cNvSpPr>
          <p:nvPr/>
        </p:nvSpPr>
        <p:spPr bwMode="auto">
          <a:xfrm>
            <a:off x="4002088" y="5113338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79" name="Arc 51"/>
          <p:cNvSpPr>
            <a:spLocks/>
          </p:cNvSpPr>
          <p:nvPr/>
        </p:nvSpPr>
        <p:spPr bwMode="auto">
          <a:xfrm>
            <a:off x="4002088" y="5283200"/>
            <a:ext cx="158750" cy="18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0" name="Arc 52"/>
          <p:cNvSpPr>
            <a:spLocks/>
          </p:cNvSpPr>
          <p:nvPr/>
        </p:nvSpPr>
        <p:spPr bwMode="auto">
          <a:xfrm>
            <a:off x="4637088" y="5062538"/>
            <a:ext cx="488950" cy="1651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1" name="Arc 53"/>
          <p:cNvSpPr>
            <a:spLocks/>
          </p:cNvSpPr>
          <p:nvPr/>
        </p:nvSpPr>
        <p:spPr bwMode="auto">
          <a:xfrm>
            <a:off x="4643438" y="5062538"/>
            <a:ext cx="49212" cy="158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2" name="Arc 54"/>
          <p:cNvSpPr>
            <a:spLocks/>
          </p:cNvSpPr>
          <p:nvPr/>
        </p:nvSpPr>
        <p:spPr bwMode="auto">
          <a:xfrm>
            <a:off x="4637088" y="5207000"/>
            <a:ext cx="488950" cy="1714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3" name="Arc 55"/>
          <p:cNvSpPr>
            <a:spLocks/>
          </p:cNvSpPr>
          <p:nvPr/>
        </p:nvSpPr>
        <p:spPr bwMode="auto">
          <a:xfrm>
            <a:off x="4643438" y="5207000"/>
            <a:ext cx="49212" cy="1714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4" name="Line 56"/>
          <p:cNvSpPr>
            <a:spLocks noChangeShapeType="1"/>
          </p:cNvSpPr>
          <p:nvPr/>
        </p:nvSpPr>
        <p:spPr bwMode="auto">
          <a:xfrm>
            <a:off x="4643438" y="51435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5" name="Line 57"/>
          <p:cNvSpPr>
            <a:spLocks noChangeShapeType="1"/>
          </p:cNvSpPr>
          <p:nvPr/>
        </p:nvSpPr>
        <p:spPr bwMode="auto">
          <a:xfrm>
            <a:off x="4643438" y="529590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6" name="Line 58"/>
          <p:cNvSpPr>
            <a:spLocks noChangeShapeType="1"/>
          </p:cNvSpPr>
          <p:nvPr/>
        </p:nvSpPr>
        <p:spPr bwMode="auto">
          <a:xfrm flipV="1">
            <a:off x="4637088" y="5365750"/>
            <a:ext cx="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7" name="Line 59"/>
          <p:cNvSpPr>
            <a:spLocks noChangeShapeType="1"/>
          </p:cNvSpPr>
          <p:nvPr/>
        </p:nvSpPr>
        <p:spPr bwMode="auto">
          <a:xfrm>
            <a:off x="4637088" y="4933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8" name="Line 60"/>
          <p:cNvSpPr>
            <a:spLocks noChangeShapeType="1"/>
          </p:cNvSpPr>
          <p:nvPr/>
        </p:nvSpPr>
        <p:spPr bwMode="auto">
          <a:xfrm>
            <a:off x="6688138" y="3544888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89" name="Line 61"/>
          <p:cNvSpPr>
            <a:spLocks noChangeShapeType="1"/>
          </p:cNvSpPr>
          <p:nvPr/>
        </p:nvSpPr>
        <p:spPr bwMode="auto">
          <a:xfrm>
            <a:off x="6688138" y="3900488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0" name="Arc 62"/>
          <p:cNvSpPr>
            <a:spLocks/>
          </p:cNvSpPr>
          <p:nvPr/>
        </p:nvSpPr>
        <p:spPr bwMode="auto">
          <a:xfrm>
            <a:off x="7011988" y="3552825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1" name="Arc 63"/>
          <p:cNvSpPr>
            <a:spLocks/>
          </p:cNvSpPr>
          <p:nvPr/>
        </p:nvSpPr>
        <p:spPr bwMode="auto">
          <a:xfrm>
            <a:off x="7011988" y="3722688"/>
            <a:ext cx="158750" cy="18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2" name="Line 64"/>
          <p:cNvSpPr>
            <a:spLocks noChangeShapeType="1"/>
          </p:cNvSpPr>
          <p:nvPr/>
        </p:nvSpPr>
        <p:spPr bwMode="auto">
          <a:xfrm>
            <a:off x="6681788" y="3360738"/>
            <a:ext cx="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>
            <a:off x="6688138" y="4268788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4" name="Line 66"/>
          <p:cNvSpPr>
            <a:spLocks noChangeShapeType="1"/>
          </p:cNvSpPr>
          <p:nvPr/>
        </p:nvSpPr>
        <p:spPr bwMode="auto">
          <a:xfrm>
            <a:off x="6688138" y="4624388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5" name="Line 67"/>
          <p:cNvSpPr>
            <a:spLocks noChangeShapeType="1"/>
          </p:cNvSpPr>
          <p:nvPr/>
        </p:nvSpPr>
        <p:spPr bwMode="auto">
          <a:xfrm flipV="1">
            <a:off x="6681788" y="4262438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6" name="Line 68"/>
          <p:cNvSpPr>
            <a:spLocks noChangeShapeType="1"/>
          </p:cNvSpPr>
          <p:nvPr/>
        </p:nvSpPr>
        <p:spPr bwMode="auto">
          <a:xfrm>
            <a:off x="6681788" y="4160838"/>
            <a:ext cx="0" cy="584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7" name="Arc 69"/>
          <p:cNvSpPr>
            <a:spLocks/>
          </p:cNvSpPr>
          <p:nvPr/>
        </p:nvSpPr>
        <p:spPr bwMode="auto">
          <a:xfrm>
            <a:off x="7011988" y="4276725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8" name="Arc 70"/>
          <p:cNvSpPr>
            <a:spLocks/>
          </p:cNvSpPr>
          <p:nvPr/>
        </p:nvSpPr>
        <p:spPr bwMode="auto">
          <a:xfrm>
            <a:off x="7011988" y="4452938"/>
            <a:ext cx="158750" cy="177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99" name="Line 71"/>
          <p:cNvSpPr>
            <a:spLocks noChangeShapeType="1"/>
          </p:cNvSpPr>
          <p:nvPr/>
        </p:nvSpPr>
        <p:spPr bwMode="auto">
          <a:xfrm>
            <a:off x="6688138" y="4852988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0" name="Line 72"/>
          <p:cNvSpPr>
            <a:spLocks noChangeShapeType="1"/>
          </p:cNvSpPr>
          <p:nvPr/>
        </p:nvSpPr>
        <p:spPr bwMode="auto">
          <a:xfrm>
            <a:off x="6688138" y="5208588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1" name="Line 73"/>
          <p:cNvSpPr>
            <a:spLocks noChangeShapeType="1"/>
          </p:cNvSpPr>
          <p:nvPr/>
        </p:nvSpPr>
        <p:spPr bwMode="auto">
          <a:xfrm>
            <a:off x="6681788" y="4859338"/>
            <a:ext cx="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2" name="Arc 74"/>
          <p:cNvSpPr>
            <a:spLocks/>
          </p:cNvSpPr>
          <p:nvPr/>
        </p:nvSpPr>
        <p:spPr bwMode="auto">
          <a:xfrm>
            <a:off x="7011988" y="4860925"/>
            <a:ext cx="158750" cy="190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3" name="Arc 75"/>
          <p:cNvSpPr>
            <a:spLocks/>
          </p:cNvSpPr>
          <p:nvPr/>
        </p:nvSpPr>
        <p:spPr bwMode="auto">
          <a:xfrm>
            <a:off x="7011988" y="5030788"/>
            <a:ext cx="158750" cy="18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4" name="Line 76"/>
          <p:cNvSpPr>
            <a:spLocks noChangeShapeType="1"/>
          </p:cNvSpPr>
          <p:nvPr/>
        </p:nvSpPr>
        <p:spPr bwMode="auto">
          <a:xfrm>
            <a:off x="6688138" y="5297488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5" name="Line 77"/>
          <p:cNvSpPr>
            <a:spLocks noChangeShapeType="1"/>
          </p:cNvSpPr>
          <p:nvPr/>
        </p:nvSpPr>
        <p:spPr bwMode="auto">
          <a:xfrm>
            <a:off x="6688138" y="5653088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6" name="Line 78"/>
          <p:cNvSpPr>
            <a:spLocks noChangeShapeType="1"/>
          </p:cNvSpPr>
          <p:nvPr/>
        </p:nvSpPr>
        <p:spPr bwMode="auto">
          <a:xfrm flipV="1">
            <a:off x="6681788" y="5291138"/>
            <a:ext cx="0" cy="368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7" name="Arc 79"/>
          <p:cNvSpPr>
            <a:spLocks/>
          </p:cNvSpPr>
          <p:nvPr/>
        </p:nvSpPr>
        <p:spPr bwMode="auto">
          <a:xfrm>
            <a:off x="7011988" y="5305425"/>
            <a:ext cx="158750" cy="184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8" name="Arc 80"/>
          <p:cNvSpPr>
            <a:spLocks/>
          </p:cNvSpPr>
          <p:nvPr/>
        </p:nvSpPr>
        <p:spPr bwMode="auto">
          <a:xfrm>
            <a:off x="7011988" y="5475288"/>
            <a:ext cx="158750" cy="1841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09" name="Arc 81"/>
          <p:cNvSpPr>
            <a:spLocks/>
          </p:cNvSpPr>
          <p:nvPr/>
        </p:nvSpPr>
        <p:spPr bwMode="auto">
          <a:xfrm>
            <a:off x="7716838" y="5322888"/>
            <a:ext cx="508000" cy="1714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0" name="Arc 82"/>
          <p:cNvSpPr>
            <a:spLocks/>
          </p:cNvSpPr>
          <p:nvPr/>
        </p:nvSpPr>
        <p:spPr bwMode="auto">
          <a:xfrm>
            <a:off x="7716838" y="5178425"/>
            <a:ext cx="508000" cy="1651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1" name="Arc 83"/>
          <p:cNvSpPr>
            <a:spLocks/>
          </p:cNvSpPr>
          <p:nvPr/>
        </p:nvSpPr>
        <p:spPr bwMode="auto">
          <a:xfrm>
            <a:off x="7716838" y="5178425"/>
            <a:ext cx="762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2" name="Arc 84"/>
          <p:cNvSpPr>
            <a:spLocks/>
          </p:cNvSpPr>
          <p:nvPr/>
        </p:nvSpPr>
        <p:spPr bwMode="auto">
          <a:xfrm>
            <a:off x="7716838" y="5322888"/>
            <a:ext cx="76200" cy="1714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3" name="Line 85"/>
          <p:cNvSpPr>
            <a:spLocks noChangeShapeType="1"/>
          </p:cNvSpPr>
          <p:nvPr/>
        </p:nvSpPr>
        <p:spPr bwMode="auto">
          <a:xfrm>
            <a:off x="7710488" y="4973638"/>
            <a:ext cx="0" cy="19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4" name="Line 86"/>
          <p:cNvSpPr>
            <a:spLocks noChangeShapeType="1"/>
          </p:cNvSpPr>
          <p:nvPr/>
        </p:nvSpPr>
        <p:spPr bwMode="auto">
          <a:xfrm flipV="1">
            <a:off x="7710488" y="548163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5" name="Line 87"/>
          <p:cNvSpPr>
            <a:spLocks noChangeShapeType="1"/>
          </p:cNvSpPr>
          <p:nvPr/>
        </p:nvSpPr>
        <p:spPr bwMode="auto">
          <a:xfrm>
            <a:off x="7716838" y="5322888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6" name="Line 88"/>
          <p:cNvSpPr>
            <a:spLocks noChangeShapeType="1"/>
          </p:cNvSpPr>
          <p:nvPr/>
        </p:nvSpPr>
        <p:spPr bwMode="auto">
          <a:xfrm>
            <a:off x="6548438" y="34305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7" name="Rectangle 89"/>
          <p:cNvSpPr>
            <a:spLocks noChangeArrowheads="1"/>
          </p:cNvSpPr>
          <p:nvPr/>
        </p:nvSpPr>
        <p:spPr bwMode="auto">
          <a:xfrm>
            <a:off x="6237288" y="3328988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C0</a:t>
            </a:r>
          </a:p>
        </p:txBody>
      </p:sp>
      <p:sp>
        <p:nvSpPr>
          <p:cNvPr id="73818" name="Line 90"/>
          <p:cNvSpPr>
            <a:spLocks noChangeShapeType="1"/>
          </p:cNvSpPr>
          <p:nvPr/>
        </p:nvSpPr>
        <p:spPr bwMode="auto">
          <a:xfrm>
            <a:off x="3538538" y="39751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19" name="Rectangle 91"/>
          <p:cNvSpPr>
            <a:spLocks noChangeArrowheads="1"/>
          </p:cNvSpPr>
          <p:nvPr/>
        </p:nvSpPr>
        <p:spPr bwMode="auto">
          <a:xfrm>
            <a:off x="3290888" y="3860800"/>
            <a:ext cx="393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C0</a:t>
            </a:r>
          </a:p>
        </p:txBody>
      </p:sp>
      <p:sp>
        <p:nvSpPr>
          <p:cNvPr id="73820" name="Line 92"/>
          <p:cNvSpPr>
            <a:spLocks noChangeShapeType="1"/>
          </p:cNvSpPr>
          <p:nvPr/>
        </p:nvSpPr>
        <p:spPr bwMode="auto">
          <a:xfrm>
            <a:off x="722313" y="48514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21" name="Rectangle 93"/>
          <p:cNvSpPr>
            <a:spLocks noChangeArrowheads="1"/>
          </p:cNvSpPr>
          <p:nvPr/>
        </p:nvSpPr>
        <p:spPr bwMode="auto">
          <a:xfrm>
            <a:off x="423863" y="4749800"/>
            <a:ext cx="342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C0</a:t>
            </a:r>
          </a:p>
        </p:txBody>
      </p:sp>
      <p:sp>
        <p:nvSpPr>
          <p:cNvPr id="73822" name="Line 94"/>
          <p:cNvSpPr>
            <a:spLocks noChangeShapeType="1"/>
          </p:cNvSpPr>
          <p:nvPr/>
        </p:nvSpPr>
        <p:spPr bwMode="auto">
          <a:xfrm>
            <a:off x="722313" y="39751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23" name="Rectangle 95"/>
          <p:cNvSpPr>
            <a:spLocks noChangeArrowheads="1"/>
          </p:cNvSpPr>
          <p:nvPr/>
        </p:nvSpPr>
        <p:spPr bwMode="auto">
          <a:xfrm>
            <a:off x="423863" y="3873500"/>
            <a:ext cx="342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C0</a:t>
            </a:r>
          </a:p>
        </p:txBody>
      </p:sp>
      <p:sp>
        <p:nvSpPr>
          <p:cNvPr id="73824" name="Line 96"/>
          <p:cNvSpPr>
            <a:spLocks noChangeShapeType="1"/>
          </p:cNvSpPr>
          <p:nvPr/>
        </p:nvSpPr>
        <p:spPr bwMode="auto">
          <a:xfrm>
            <a:off x="6548438" y="35702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25" name="Rectangle 97"/>
          <p:cNvSpPr>
            <a:spLocks noChangeArrowheads="1"/>
          </p:cNvSpPr>
          <p:nvPr/>
        </p:nvSpPr>
        <p:spPr bwMode="auto">
          <a:xfrm>
            <a:off x="6237288" y="3481388"/>
            <a:ext cx="368300" cy="252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P0</a:t>
            </a:r>
          </a:p>
        </p:txBody>
      </p:sp>
      <p:sp>
        <p:nvSpPr>
          <p:cNvPr id="73826" name="Line 98"/>
          <p:cNvSpPr>
            <a:spLocks noChangeShapeType="1"/>
          </p:cNvSpPr>
          <p:nvPr/>
        </p:nvSpPr>
        <p:spPr bwMode="auto">
          <a:xfrm>
            <a:off x="3538538" y="41148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27" name="Rectangle 99"/>
          <p:cNvSpPr>
            <a:spLocks noChangeArrowheads="1"/>
          </p:cNvSpPr>
          <p:nvPr/>
        </p:nvSpPr>
        <p:spPr bwMode="auto">
          <a:xfrm>
            <a:off x="3290888" y="4013200"/>
            <a:ext cx="393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P0</a:t>
            </a:r>
          </a:p>
        </p:txBody>
      </p:sp>
      <p:sp>
        <p:nvSpPr>
          <p:cNvPr id="73828" name="Line 100"/>
          <p:cNvSpPr>
            <a:spLocks noChangeShapeType="1"/>
          </p:cNvSpPr>
          <p:nvPr/>
        </p:nvSpPr>
        <p:spPr bwMode="auto">
          <a:xfrm>
            <a:off x="722313" y="49911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29" name="Rectangle 101"/>
          <p:cNvSpPr>
            <a:spLocks noChangeArrowheads="1"/>
          </p:cNvSpPr>
          <p:nvPr/>
        </p:nvSpPr>
        <p:spPr bwMode="auto">
          <a:xfrm>
            <a:off x="423863" y="4902200"/>
            <a:ext cx="342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P0</a:t>
            </a:r>
          </a:p>
        </p:txBody>
      </p:sp>
      <p:sp>
        <p:nvSpPr>
          <p:cNvPr id="73830" name="Line 102"/>
          <p:cNvSpPr>
            <a:spLocks noChangeShapeType="1"/>
          </p:cNvSpPr>
          <p:nvPr/>
        </p:nvSpPr>
        <p:spPr bwMode="auto">
          <a:xfrm>
            <a:off x="722313" y="41148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31" name="Rectangle 103"/>
          <p:cNvSpPr>
            <a:spLocks noChangeArrowheads="1"/>
          </p:cNvSpPr>
          <p:nvPr/>
        </p:nvSpPr>
        <p:spPr bwMode="auto">
          <a:xfrm>
            <a:off x="423863" y="4025900"/>
            <a:ext cx="342900" cy="252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P0</a:t>
            </a:r>
          </a:p>
        </p:txBody>
      </p:sp>
      <p:sp>
        <p:nvSpPr>
          <p:cNvPr id="73832" name="Line 104"/>
          <p:cNvSpPr>
            <a:spLocks noChangeShapeType="1"/>
          </p:cNvSpPr>
          <p:nvPr/>
        </p:nvSpPr>
        <p:spPr bwMode="auto">
          <a:xfrm>
            <a:off x="1344613" y="4038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33" name="Line 105"/>
          <p:cNvSpPr>
            <a:spLocks noChangeShapeType="1"/>
          </p:cNvSpPr>
          <p:nvPr/>
        </p:nvSpPr>
        <p:spPr bwMode="auto">
          <a:xfrm>
            <a:off x="1484313" y="4038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34" name="Line 106"/>
          <p:cNvSpPr>
            <a:spLocks noChangeShapeType="1"/>
          </p:cNvSpPr>
          <p:nvPr/>
        </p:nvSpPr>
        <p:spPr bwMode="auto">
          <a:xfrm>
            <a:off x="6548438" y="42306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35" name="Rectangle 107"/>
          <p:cNvSpPr>
            <a:spLocks noChangeArrowheads="1"/>
          </p:cNvSpPr>
          <p:nvPr/>
        </p:nvSpPr>
        <p:spPr bwMode="auto">
          <a:xfrm>
            <a:off x="6237288" y="4141788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G0</a:t>
            </a:r>
          </a:p>
        </p:txBody>
      </p:sp>
      <p:sp>
        <p:nvSpPr>
          <p:cNvPr id="73836" name="Line 108"/>
          <p:cNvSpPr>
            <a:spLocks noChangeShapeType="1"/>
          </p:cNvSpPr>
          <p:nvPr/>
        </p:nvSpPr>
        <p:spPr bwMode="auto">
          <a:xfrm>
            <a:off x="3538538" y="46355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37" name="Rectangle 109"/>
          <p:cNvSpPr>
            <a:spLocks noChangeArrowheads="1"/>
          </p:cNvSpPr>
          <p:nvPr/>
        </p:nvSpPr>
        <p:spPr bwMode="auto">
          <a:xfrm>
            <a:off x="3290888" y="4521200"/>
            <a:ext cx="393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G0</a:t>
            </a:r>
          </a:p>
        </p:txBody>
      </p:sp>
      <p:sp>
        <p:nvSpPr>
          <p:cNvPr id="73838" name="Line 110"/>
          <p:cNvSpPr>
            <a:spLocks noChangeShapeType="1"/>
          </p:cNvSpPr>
          <p:nvPr/>
        </p:nvSpPr>
        <p:spPr bwMode="auto">
          <a:xfrm>
            <a:off x="722313" y="53594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39" name="Rectangle 111"/>
          <p:cNvSpPr>
            <a:spLocks noChangeArrowheads="1"/>
          </p:cNvSpPr>
          <p:nvPr/>
        </p:nvSpPr>
        <p:spPr bwMode="auto">
          <a:xfrm>
            <a:off x="423863" y="5270500"/>
            <a:ext cx="342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G0</a:t>
            </a:r>
          </a:p>
        </p:txBody>
      </p:sp>
      <p:sp>
        <p:nvSpPr>
          <p:cNvPr id="73840" name="Line 112"/>
          <p:cNvSpPr>
            <a:spLocks noChangeShapeType="1"/>
          </p:cNvSpPr>
          <p:nvPr/>
        </p:nvSpPr>
        <p:spPr bwMode="auto">
          <a:xfrm>
            <a:off x="1484313" y="41910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41" name="Line 113"/>
          <p:cNvSpPr>
            <a:spLocks noChangeShapeType="1"/>
          </p:cNvSpPr>
          <p:nvPr/>
        </p:nvSpPr>
        <p:spPr bwMode="auto">
          <a:xfrm>
            <a:off x="1477963" y="4197350"/>
            <a:ext cx="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42" name="Line 114"/>
          <p:cNvSpPr>
            <a:spLocks noChangeShapeType="1"/>
          </p:cNvSpPr>
          <p:nvPr/>
        </p:nvSpPr>
        <p:spPr bwMode="auto">
          <a:xfrm>
            <a:off x="722313" y="4330700"/>
            <a:ext cx="74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43" name="Rectangle 115"/>
          <p:cNvSpPr>
            <a:spLocks noChangeArrowheads="1"/>
          </p:cNvSpPr>
          <p:nvPr/>
        </p:nvSpPr>
        <p:spPr bwMode="auto">
          <a:xfrm>
            <a:off x="423863" y="4241800"/>
            <a:ext cx="342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G0</a:t>
            </a:r>
          </a:p>
        </p:txBody>
      </p:sp>
      <p:sp>
        <p:nvSpPr>
          <p:cNvPr id="73844" name="Line 116"/>
          <p:cNvSpPr>
            <a:spLocks noChangeShapeType="1"/>
          </p:cNvSpPr>
          <p:nvPr/>
        </p:nvSpPr>
        <p:spPr bwMode="auto">
          <a:xfrm>
            <a:off x="2093913" y="41148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45" name="Rectangle 117"/>
          <p:cNvSpPr>
            <a:spLocks noChangeArrowheads="1"/>
          </p:cNvSpPr>
          <p:nvPr/>
        </p:nvSpPr>
        <p:spPr bwMode="auto">
          <a:xfrm>
            <a:off x="2241550" y="4064000"/>
            <a:ext cx="752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C1 @ 3</a:t>
            </a:r>
          </a:p>
        </p:txBody>
      </p:sp>
      <p:sp>
        <p:nvSpPr>
          <p:cNvPr id="73846" name="Line 118"/>
          <p:cNvSpPr>
            <a:spLocks noChangeShapeType="1"/>
          </p:cNvSpPr>
          <p:nvPr/>
        </p:nvSpPr>
        <p:spPr bwMode="auto">
          <a:xfrm>
            <a:off x="6548438" y="43830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47" name="Rectangle 119"/>
          <p:cNvSpPr>
            <a:spLocks noChangeArrowheads="1"/>
          </p:cNvSpPr>
          <p:nvPr/>
        </p:nvSpPr>
        <p:spPr bwMode="auto">
          <a:xfrm>
            <a:off x="6237288" y="4313238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P1</a:t>
            </a:r>
          </a:p>
        </p:txBody>
      </p:sp>
      <p:sp>
        <p:nvSpPr>
          <p:cNvPr id="73848" name="Line 120"/>
          <p:cNvSpPr>
            <a:spLocks noChangeShapeType="1"/>
          </p:cNvSpPr>
          <p:nvPr/>
        </p:nvSpPr>
        <p:spPr bwMode="auto">
          <a:xfrm>
            <a:off x="6548438" y="37226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49" name="Rectangle 121"/>
          <p:cNvSpPr>
            <a:spLocks noChangeArrowheads="1"/>
          </p:cNvSpPr>
          <p:nvPr/>
        </p:nvSpPr>
        <p:spPr bwMode="auto">
          <a:xfrm>
            <a:off x="6237288" y="3636963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P1</a:t>
            </a:r>
          </a:p>
        </p:txBody>
      </p:sp>
      <p:sp>
        <p:nvSpPr>
          <p:cNvPr id="73850" name="Line 122"/>
          <p:cNvSpPr>
            <a:spLocks noChangeShapeType="1"/>
          </p:cNvSpPr>
          <p:nvPr/>
        </p:nvSpPr>
        <p:spPr bwMode="auto">
          <a:xfrm>
            <a:off x="3538538" y="47752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51" name="Rectangle 123"/>
          <p:cNvSpPr>
            <a:spLocks noChangeArrowheads="1"/>
          </p:cNvSpPr>
          <p:nvPr/>
        </p:nvSpPr>
        <p:spPr bwMode="auto">
          <a:xfrm>
            <a:off x="3290888" y="4673600"/>
            <a:ext cx="393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P1</a:t>
            </a:r>
          </a:p>
        </p:txBody>
      </p:sp>
      <p:sp>
        <p:nvSpPr>
          <p:cNvPr id="73852" name="Line 124"/>
          <p:cNvSpPr>
            <a:spLocks noChangeShapeType="1"/>
          </p:cNvSpPr>
          <p:nvPr/>
        </p:nvSpPr>
        <p:spPr bwMode="auto">
          <a:xfrm>
            <a:off x="3538538" y="42672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53" name="Rectangle 125"/>
          <p:cNvSpPr>
            <a:spLocks noChangeArrowheads="1"/>
          </p:cNvSpPr>
          <p:nvPr/>
        </p:nvSpPr>
        <p:spPr bwMode="auto">
          <a:xfrm>
            <a:off x="3290888" y="4152900"/>
            <a:ext cx="393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P1</a:t>
            </a:r>
          </a:p>
        </p:txBody>
      </p:sp>
      <p:sp>
        <p:nvSpPr>
          <p:cNvPr id="73854" name="Line 126"/>
          <p:cNvSpPr>
            <a:spLocks noChangeShapeType="1"/>
          </p:cNvSpPr>
          <p:nvPr/>
        </p:nvSpPr>
        <p:spPr bwMode="auto">
          <a:xfrm>
            <a:off x="722313" y="51435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55" name="Rectangle 127"/>
          <p:cNvSpPr>
            <a:spLocks noChangeArrowheads="1"/>
          </p:cNvSpPr>
          <p:nvPr/>
        </p:nvSpPr>
        <p:spPr bwMode="auto">
          <a:xfrm>
            <a:off x="423863" y="5054600"/>
            <a:ext cx="342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P1</a:t>
            </a:r>
          </a:p>
        </p:txBody>
      </p:sp>
      <p:sp>
        <p:nvSpPr>
          <p:cNvPr id="73856" name="Line 128"/>
          <p:cNvSpPr>
            <a:spLocks noChangeShapeType="1"/>
          </p:cNvSpPr>
          <p:nvPr/>
        </p:nvSpPr>
        <p:spPr bwMode="auto">
          <a:xfrm>
            <a:off x="722313" y="55118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57" name="Rectangle 129"/>
          <p:cNvSpPr>
            <a:spLocks noChangeArrowheads="1"/>
          </p:cNvSpPr>
          <p:nvPr/>
        </p:nvSpPr>
        <p:spPr bwMode="auto">
          <a:xfrm>
            <a:off x="423863" y="5410200"/>
            <a:ext cx="342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P1</a:t>
            </a:r>
          </a:p>
        </p:txBody>
      </p:sp>
      <p:sp>
        <p:nvSpPr>
          <p:cNvPr id="73858" name="Line 130"/>
          <p:cNvSpPr>
            <a:spLocks noChangeShapeType="1"/>
          </p:cNvSpPr>
          <p:nvPr/>
        </p:nvSpPr>
        <p:spPr bwMode="auto">
          <a:xfrm>
            <a:off x="1484313" y="52959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59" name="Line 131"/>
          <p:cNvSpPr>
            <a:spLocks noChangeShapeType="1"/>
          </p:cNvSpPr>
          <p:nvPr/>
        </p:nvSpPr>
        <p:spPr bwMode="auto">
          <a:xfrm>
            <a:off x="1344613" y="49911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0" name="Line 132"/>
          <p:cNvSpPr>
            <a:spLocks noChangeShapeType="1"/>
          </p:cNvSpPr>
          <p:nvPr/>
        </p:nvSpPr>
        <p:spPr bwMode="auto">
          <a:xfrm>
            <a:off x="1477963" y="4997450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1" name="Line 133"/>
          <p:cNvSpPr>
            <a:spLocks noChangeShapeType="1"/>
          </p:cNvSpPr>
          <p:nvPr/>
        </p:nvSpPr>
        <p:spPr bwMode="auto">
          <a:xfrm>
            <a:off x="1344613" y="5435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2" name="Line 134"/>
          <p:cNvSpPr>
            <a:spLocks noChangeShapeType="1"/>
          </p:cNvSpPr>
          <p:nvPr/>
        </p:nvSpPr>
        <p:spPr bwMode="auto">
          <a:xfrm>
            <a:off x="1484313" y="5435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3" name="Line 135"/>
          <p:cNvSpPr>
            <a:spLocks noChangeShapeType="1"/>
          </p:cNvSpPr>
          <p:nvPr/>
        </p:nvSpPr>
        <p:spPr bwMode="auto">
          <a:xfrm>
            <a:off x="6548438" y="48910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4" name="Rectangle 136"/>
          <p:cNvSpPr>
            <a:spLocks noChangeArrowheads="1"/>
          </p:cNvSpPr>
          <p:nvPr/>
        </p:nvSpPr>
        <p:spPr bwMode="auto">
          <a:xfrm>
            <a:off x="6237288" y="4802188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G1</a:t>
            </a:r>
          </a:p>
        </p:txBody>
      </p:sp>
      <p:sp>
        <p:nvSpPr>
          <p:cNvPr id="73865" name="Line 137"/>
          <p:cNvSpPr>
            <a:spLocks noChangeShapeType="1"/>
          </p:cNvSpPr>
          <p:nvPr/>
        </p:nvSpPr>
        <p:spPr bwMode="auto">
          <a:xfrm>
            <a:off x="3538538" y="52197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6" name="Rectangle 138"/>
          <p:cNvSpPr>
            <a:spLocks noChangeArrowheads="1"/>
          </p:cNvSpPr>
          <p:nvPr/>
        </p:nvSpPr>
        <p:spPr bwMode="auto">
          <a:xfrm>
            <a:off x="3290888" y="5105400"/>
            <a:ext cx="393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G1</a:t>
            </a:r>
          </a:p>
        </p:txBody>
      </p:sp>
      <p:sp>
        <p:nvSpPr>
          <p:cNvPr id="73867" name="Line 139"/>
          <p:cNvSpPr>
            <a:spLocks noChangeShapeType="1"/>
          </p:cNvSpPr>
          <p:nvPr/>
        </p:nvSpPr>
        <p:spPr bwMode="auto">
          <a:xfrm>
            <a:off x="1484313" y="55753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8" name="Line 140"/>
          <p:cNvSpPr>
            <a:spLocks noChangeShapeType="1"/>
          </p:cNvSpPr>
          <p:nvPr/>
        </p:nvSpPr>
        <p:spPr bwMode="auto">
          <a:xfrm>
            <a:off x="1477963" y="5581650"/>
            <a:ext cx="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69" name="Line 141"/>
          <p:cNvSpPr>
            <a:spLocks noChangeShapeType="1"/>
          </p:cNvSpPr>
          <p:nvPr/>
        </p:nvSpPr>
        <p:spPr bwMode="auto">
          <a:xfrm>
            <a:off x="722313" y="5867400"/>
            <a:ext cx="74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70" name="Rectangle 142"/>
          <p:cNvSpPr>
            <a:spLocks noChangeArrowheads="1"/>
          </p:cNvSpPr>
          <p:nvPr/>
        </p:nvSpPr>
        <p:spPr bwMode="auto">
          <a:xfrm>
            <a:off x="423863" y="5765800"/>
            <a:ext cx="342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G1</a:t>
            </a:r>
          </a:p>
        </p:txBody>
      </p:sp>
      <p:sp>
        <p:nvSpPr>
          <p:cNvPr id="73871" name="Line 143"/>
          <p:cNvSpPr>
            <a:spLocks noChangeShapeType="1"/>
          </p:cNvSpPr>
          <p:nvPr/>
        </p:nvSpPr>
        <p:spPr bwMode="auto">
          <a:xfrm>
            <a:off x="2093913" y="5435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72" name="Rectangle 144"/>
          <p:cNvSpPr>
            <a:spLocks noChangeArrowheads="1"/>
          </p:cNvSpPr>
          <p:nvPr/>
        </p:nvSpPr>
        <p:spPr bwMode="auto">
          <a:xfrm>
            <a:off x="2241550" y="5384800"/>
            <a:ext cx="811213" cy="382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C2  @ 3</a:t>
            </a:r>
          </a:p>
        </p:txBody>
      </p:sp>
      <p:sp>
        <p:nvSpPr>
          <p:cNvPr id="73873" name="Line 145"/>
          <p:cNvSpPr>
            <a:spLocks noChangeShapeType="1"/>
          </p:cNvSpPr>
          <p:nvPr/>
        </p:nvSpPr>
        <p:spPr bwMode="auto">
          <a:xfrm>
            <a:off x="6548438" y="50307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74" name="Rectangle 146"/>
          <p:cNvSpPr>
            <a:spLocks noChangeArrowheads="1"/>
          </p:cNvSpPr>
          <p:nvPr/>
        </p:nvSpPr>
        <p:spPr bwMode="auto">
          <a:xfrm>
            <a:off x="6237288" y="4957763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P2</a:t>
            </a:r>
          </a:p>
        </p:txBody>
      </p:sp>
      <p:sp>
        <p:nvSpPr>
          <p:cNvPr id="73875" name="Line 147"/>
          <p:cNvSpPr>
            <a:spLocks noChangeShapeType="1"/>
          </p:cNvSpPr>
          <p:nvPr/>
        </p:nvSpPr>
        <p:spPr bwMode="auto">
          <a:xfrm>
            <a:off x="6548438" y="45227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76" name="Rectangle 148"/>
          <p:cNvSpPr>
            <a:spLocks noChangeArrowheads="1"/>
          </p:cNvSpPr>
          <p:nvPr/>
        </p:nvSpPr>
        <p:spPr bwMode="auto">
          <a:xfrm>
            <a:off x="6237288" y="4465638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P2</a:t>
            </a:r>
          </a:p>
        </p:txBody>
      </p:sp>
      <p:sp>
        <p:nvSpPr>
          <p:cNvPr id="73877" name="Line 149"/>
          <p:cNvSpPr>
            <a:spLocks noChangeShapeType="1"/>
          </p:cNvSpPr>
          <p:nvPr/>
        </p:nvSpPr>
        <p:spPr bwMode="auto">
          <a:xfrm>
            <a:off x="6548438" y="38623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78" name="Rectangle 150"/>
          <p:cNvSpPr>
            <a:spLocks noChangeArrowheads="1"/>
          </p:cNvSpPr>
          <p:nvPr/>
        </p:nvSpPr>
        <p:spPr bwMode="auto">
          <a:xfrm>
            <a:off x="6237288" y="3773488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P2</a:t>
            </a:r>
          </a:p>
        </p:txBody>
      </p:sp>
      <p:sp>
        <p:nvSpPr>
          <p:cNvPr id="73879" name="Line 151"/>
          <p:cNvSpPr>
            <a:spLocks noChangeShapeType="1"/>
          </p:cNvSpPr>
          <p:nvPr/>
        </p:nvSpPr>
        <p:spPr bwMode="auto">
          <a:xfrm>
            <a:off x="3538538" y="53594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0" name="Rectangle 152"/>
          <p:cNvSpPr>
            <a:spLocks noChangeArrowheads="1"/>
          </p:cNvSpPr>
          <p:nvPr/>
        </p:nvSpPr>
        <p:spPr bwMode="auto">
          <a:xfrm>
            <a:off x="3290888" y="5257800"/>
            <a:ext cx="393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P2</a:t>
            </a:r>
          </a:p>
        </p:txBody>
      </p:sp>
      <p:sp>
        <p:nvSpPr>
          <p:cNvPr id="73881" name="Line 153"/>
          <p:cNvSpPr>
            <a:spLocks noChangeShapeType="1"/>
          </p:cNvSpPr>
          <p:nvPr/>
        </p:nvSpPr>
        <p:spPr bwMode="auto">
          <a:xfrm>
            <a:off x="3538538" y="4927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2" name="Rectangle 154"/>
          <p:cNvSpPr>
            <a:spLocks noChangeArrowheads="1"/>
          </p:cNvSpPr>
          <p:nvPr/>
        </p:nvSpPr>
        <p:spPr bwMode="auto">
          <a:xfrm>
            <a:off x="3290888" y="4813300"/>
            <a:ext cx="393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P2</a:t>
            </a:r>
          </a:p>
        </p:txBody>
      </p:sp>
      <p:sp>
        <p:nvSpPr>
          <p:cNvPr id="73883" name="Line 155"/>
          <p:cNvSpPr>
            <a:spLocks noChangeShapeType="1"/>
          </p:cNvSpPr>
          <p:nvPr/>
        </p:nvSpPr>
        <p:spPr bwMode="auto">
          <a:xfrm>
            <a:off x="3538538" y="44069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4" name="Rectangle 156"/>
          <p:cNvSpPr>
            <a:spLocks noChangeArrowheads="1"/>
          </p:cNvSpPr>
          <p:nvPr/>
        </p:nvSpPr>
        <p:spPr bwMode="auto">
          <a:xfrm>
            <a:off x="3290888" y="4305300"/>
            <a:ext cx="393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P2</a:t>
            </a:r>
          </a:p>
        </p:txBody>
      </p:sp>
      <p:sp>
        <p:nvSpPr>
          <p:cNvPr id="73885" name="Line 157"/>
          <p:cNvSpPr>
            <a:spLocks noChangeShapeType="1"/>
          </p:cNvSpPr>
          <p:nvPr/>
        </p:nvSpPr>
        <p:spPr bwMode="auto">
          <a:xfrm>
            <a:off x="4503738" y="49911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6" name="Line 158"/>
          <p:cNvSpPr>
            <a:spLocks noChangeShapeType="1"/>
          </p:cNvSpPr>
          <p:nvPr/>
        </p:nvSpPr>
        <p:spPr bwMode="auto">
          <a:xfrm>
            <a:off x="4160838" y="41910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7" name="Line 159"/>
          <p:cNvSpPr>
            <a:spLocks noChangeShapeType="1"/>
          </p:cNvSpPr>
          <p:nvPr/>
        </p:nvSpPr>
        <p:spPr bwMode="auto">
          <a:xfrm>
            <a:off x="4300538" y="419100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8" name="Line 160"/>
          <p:cNvSpPr>
            <a:spLocks noChangeShapeType="1"/>
          </p:cNvSpPr>
          <p:nvPr/>
        </p:nvSpPr>
        <p:spPr bwMode="auto">
          <a:xfrm>
            <a:off x="4497388" y="4197350"/>
            <a:ext cx="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89" name="Line 161"/>
          <p:cNvSpPr>
            <a:spLocks noChangeShapeType="1"/>
          </p:cNvSpPr>
          <p:nvPr/>
        </p:nvSpPr>
        <p:spPr bwMode="auto">
          <a:xfrm>
            <a:off x="4503738" y="51435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0" name="Line 162"/>
          <p:cNvSpPr>
            <a:spLocks noChangeShapeType="1"/>
          </p:cNvSpPr>
          <p:nvPr/>
        </p:nvSpPr>
        <p:spPr bwMode="auto">
          <a:xfrm>
            <a:off x="4160838" y="47752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1" name="Line 163"/>
          <p:cNvSpPr>
            <a:spLocks noChangeShapeType="1"/>
          </p:cNvSpPr>
          <p:nvPr/>
        </p:nvSpPr>
        <p:spPr bwMode="auto">
          <a:xfrm>
            <a:off x="4300538" y="4775200"/>
            <a:ext cx="5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2" name="Line 164"/>
          <p:cNvSpPr>
            <a:spLocks noChangeShapeType="1"/>
          </p:cNvSpPr>
          <p:nvPr/>
        </p:nvSpPr>
        <p:spPr bwMode="auto">
          <a:xfrm>
            <a:off x="4357688" y="4781550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3" name="Line 165"/>
          <p:cNvSpPr>
            <a:spLocks noChangeShapeType="1"/>
          </p:cNvSpPr>
          <p:nvPr/>
        </p:nvSpPr>
        <p:spPr bwMode="auto">
          <a:xfrm>
            <a:off x="4364038" y="51435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4" name="Line 166"/>
          <p:cNvSpPr>
            <a:spLocks noChangeShapeType="1"/>
          </p:cNvSpPr>
          <p:nvPr/>
        </p:nvSpPr>
        <p:spPr bwMode="auto">
          <a:xfrm>
            <a:off x="4503738" y="52959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5" name="Line 167"/>
          <p:cNvSpPr>
            <a:spLocks noChangeShapeType="1"/>
          </p:cNvSpPr>
          <p:nvPr/>
        </p:nvSpPr>
        <p:spPr bwMode="auto">
          <a:xfrm>
            <a:off x="4160838" y="52959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6" name="Line 168"/>
          <p:cNvSpPr>
            <a:spLocks noChangeShapeType="1"/>
          </p:cNvSpPr>
          <p:nvPr/>
        </p:nvSpPr>
        <p:spPr bwMode="auto">
          <a:xfrm>
            <a:off x="4300538" y="5295900"/>
            <a:ext cx="190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7" name="Line 169"/>
          <p:cNvSpPr>
            <a:spLocks noChangeShapeType="1"/>
          </p:cNvSpPr>
          <p:nvPr/>
        </p:nvSpPr>
        <p:spPr bwMode="auto">
          <a:xfrm>
            <a:off x="6548438" y="53990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898" name="Rectangle 170"/>
          <p:cNvSpPr>
            <a:spLocks noChangeArrowheads="1"/>
          </p:cNvSpPr>
          <p:nvPr/>
        </p:nvSpPr>
        <p:spPr bwMode="auto">
          <a:xfrm>
            <a:off x="6237288" y="5329238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G2</a:t>
            </a:r>
          </a:p>
        </p:txBody>
      </p:sp>
      <p:sp>
        <p:nvSpPr>
          <p:cNvPr id="73899" name="Line 171"/>
          <p:cNvSpPr>
            <a:spLocks noChangeShapeType="1"/>
          </p:cNvSpPr>
          <p:nvPr/>
        </p:nvSpPr>
        <p:spPr bwMode="auto">
          <a:xfrm>
            <a:off x="4503738" y="5435600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00" name="Line 172"/>
          <p:cNvSpPr>
            <a:spLocks noChangeShapeType="1"/>
          </p:cNvSpPr>
          <p:nvPr/>
        </p:nvSpPr>
        <p:spPr bwMode="auto">
          <a:xfrm>
            <a:off x="4497388" y="5441950"/>
            <a:ext cx="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01" name="Line 173"/>
          <p:cNvSpPr>
            <a:spLocks noChangeShapeType="1"/>
          </p:cNvSpPr>
          <p:nvPr/>
        </p:nvSpPr>
        <p:spPr bwMode="auto">
          <a:xfrm>
            <a:off x="3538538" y="5715000"/>
            <a:ext cx="952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02" name="Rectangle 174"/>
          <p:cNvSpPr>
            <a:spLocks noChangeArrowheads="1"/>
          </p:cNvSpPr>
          <p:nvPr/>
        </p:nvSpPr>
        <p:spPr bwMode="auto">
          <a:xfrm>
            <a:off x="3290888" y="5613400"/>
            <a:ext cx="3937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G2</a:t>
            </a:r>
          </a:p>
        </p:txBody>
      </p:sp>
      <p:sp>
        <p:nvSpPr>
          <p:cNvPr id="73903" name="Line 175"/>
          <p:cNvSpPr>
            <a:spLocks noChangeShapeType="1"/>
          </p:cNvSpPr>
          <p:nvPr/>
        </p:nvSpPr>
        <p:spPr bwMode="auto">
          <a:xfrm>
            <a:off x="5126038" y="5219700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04" name="Rectangle 176"/>
          <p:cNvSpPr>
            <a:spLocks noChangeArrowheads="1"/>
          </p:cNvSpPr>
          <p:nvPr/>
        </p:nvSpPr>
        <p:spPr bwMode="auto">
          <a:xfrm>
            <a:off x="5275263" y="5156200"/>
            <a:ext cx="808037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C3 @ 3</a:t>
            </a:r>
          </a:p>
        </p:txBody>
      </p:sp>
      <p:sp>
        <p:nvSpPr>
          <p:cNvPr id="73905" name="Line 177"/>
          <p:cNvSpPr>
            <a:spLocks noChangeShapeType="1"/>
          </p:cNvSpPr>
          <p:nvPr/>
        </p:nvSpPr>
        <p:spPr bwMode="auto">
          <a:xfrm>
            <a:off x="6548438" y="55387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06" name="Rectangle 178"/>
          <p:cNvSpPr>
            <a:spLocks noChangeArrowheads="1"/>
          </p:cNvSpPr>
          <p:nvPr/>
        </p:nvSpPr>
        <p:spPr bwMode="auto">
          <a:xfrm>
            <a:off x="6237288" y="5481638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P3</a:t>
            </a:r>
          </a:p>
        </p:txBody>
      </p:sp>
      <p:sp>
        <p:nvSpPr>
          <p:cNvPr id="73907" name="Line 179"/>
          <p:cNvSpPr>
            <a:spLocks noChangeShapeType="1"/>
          </p:cNvSpPr>
          <p:nvPr/>
        </p:nvSpPr>
        <p:spPr bwMode="auto">
          <a:xfrm>
            <a:off x="6548438" y="51704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08" name="Rectangle 180"/>
          <p:cNvSpPr>
            <a:spLocks noChangeArrowheads="1"/>
          </p:cNvSpPr>
          <p:nvPr/>
        </p:nvSpPr>
        <p:spPr bwMode="auto">
          <a:xfrm>
            <a:off x="6237288" y="5097463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P3</a:t>
            </a:r>
          </a:p>
        </p:txBody>
      </p:sp>
      <p:sp>
        <p:nvSpPr>
          <p:cNvPr id="73909" name="Line 181"/>
          <p:cNvSpPr>
            <a:spLocks noChangeShapeType="1"/>
          </p:cNvSpPr>
          <p:nvPr/>
        </p:nvSpPr>
        <p:spPr bwMode="auto">
          <a:xfrm>
            <a:off x="6548438" y="46751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6237288" y="4637088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P3</a:t>
            </a:r>
          </a:p>
        </p:txBody>
      </p:sp>
      <p:sp>
        <p:nvSpPr>
          <p:cNvPr id="73911" name="Line 183"/>
          <p:cNvSpPr>
            <a:spLocks noChangeShapeType="1"/>
          </p:cNvSpPr>
          <p:nvPr/>
        </p:nvSpPr>
        <p:spPr bwMode="auto">
          <a:xfrm>
            <a:off x="6548438" y="40147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2" name="Rectangle 184"/>
          <p:cNvSpPr>
            <a:spLocks noChangeArrowheads="1"/>
          </p:cNvSpPr>
          <p:nvPr/>
        </p:nvSpPr>
        <p:spPr bwMode="auto">
          <a:xfrm>
            <a:off x="6237288" y="3944938"/>
            <a:ext cx="3683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P3</a:t>
            </a:r>
          </a:p>
        </p:txBody>
      </p:sp>
      <p:sp>
        <p:nvSpPr>
          <p:cNvPr id="73913" name="Line 185"/>
          <p:cNvSpPr>
            <a:spLocks noChangeShapeType="1"/>
          </p:cNvSpPr>
          <p:nvPr/>
        </p:nvSpPr>
        <p:spPr bwMode="auto">
          <a:xfrm>
            <a:off x="7589838" y="5030788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4" name="Line 186"/>
          <p:cNvSpPr>
            <a:spLocks noChangeShapeType="1"/>
          </p:cNvSpPr>
          <p:nvPr/>
        </p:nvSpPr>
        <p:spPr bwMode="auto">
          <a:xfrm>
            <a:off x="7170738" y="37226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5" name="Line 187"/>
          <p:cNvSpPr>
            <a:spLocks noChangeShapeType="1"/>
          </p:cNvSpPr>
          <p:nvPr/>
        </p:nvSpPr>
        <p:spPr bwMode="auto">
          <a:xfrm>
            <a:off x="7310438" y="3722688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6" name="Line 188"/>
          <p:cNvSpPr>
            <a:spLocks noChangeShapeType="1"/>
          </p:cNvSpPr>
          <p:nvPr/>
        </p:nvSpPr>
        <p:spPr bwMode="auto">
          <a:xfrm>
            <a:off x="7583488" y="3729038"/>
            <a:ext cx="0" cy="129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7" name="Line 189"/>
          <p:cNvSpPr>
            <a:spLocks noChangeShapeType="1"/>
          </p:cNvSpPr>
          <p:nvPr/>
        </p:nvSpPr>
        <p:spPr bwMode="auto">
          <a:xfrm>
            <a:off x="7589838" y="5462588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8" name="Line 190"/>
          <p:cNvSpPr>
            <a:spLocks noChangeShapeType="1"/>
          </p:cNvSpPr>
          <p:nvPr/>
        </p:nvSpPr>
        <p:spPr bwMode="auto">
          <a:xfrm>
            <a:off x="7170738" y="54625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19" name="Line 191"/>
          <p:cNvSpPr>
            <a:spLocks noChangeShapeType="1"/>
          </p:cNvSpPr>
          <p:nvPr/>
        </p:nvSpPr>
        <p:spPr bwMode="auto">
          <a:xfrm>
            <a:off x="7310438" y="5462588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0" name="Line 192"/>
          <p:cNvSpPr>
            <a:spLocks noChangeShapeType="1"/>
          </p:cNvSpPr>
          <p:nvPr/>
        </p:nvSpPr>
        <p:spPr bwMode="auto">
          <a:xfrm>
            <a:off x="7170738" y="44465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1" name="Line 193"/>
          <p:cNvSpPr>
            <a:spLocks noChangeShapeType="1"/>
          </p:cNvSpPr>
          <p:nvPr/>
        </p:nvSpPr>
        <p:spPr bwMode="auto">
          <a:xfrm>
            <a:off x="7589838" y="5170488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2" name="Line 194"/>
          <p:cNvSpPr>
            <a:spLocks noChangeShapeType="1"/>
          </p:cNvSpPr>
          <p:nvPr/>
        </p:nvSpPr>
        <p:spPr bwMode="auto">
          <a:xfrm>
            <a:off x="7310438" y="44465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3" name="Line 195"/>
          <p:cNvSpPr>
            <a:spLocks noChangeShapeType="1"/>
          </p:cNvSpPr>
          <p:nvPr/>
        </p:nvSpPr>
        <p:spPr bwMode="auto">
          <a:xfrm>
            <a:off x="7450138" y="51704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4" name="Line 196"/>
          <p:cNvSpPr>
            <a:spLocks noChangeShapeType="1"/>
          </p:cNvSpPr>
          <p:nvPr/>
        </p:nvSpPr>
        <p:spPr bwMode="auto">
          <a:xfrm>
            <a:off x="7443788" y="4452938"/>
            <a:ext cx="0" cy="711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5" name="Line 197"/>
          <p:cNvSpPr>
            <a:spLocks noChangeShapeType="1"/>
          </p:cNvSpPr>
          <p:nvPr/>
        </p:nvSpPr>
        <p:spPr bwMode="auto">
          <a:xfrm>
            <a:off x="7170738" y="50307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6" name="Line 198"/>
          <p:cNvSpPr>
            <a:spLocks noChangeShapeType="1"/>
          </p:cNvSpPr>
          <p:nvPr/>
        </p:nvSpPr>
        <p:spPr bwMode="auto">
          <a:xfrm>
            <a:off x="7589838" y="5322888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7" name="Line 199"/>
          <p:cNvSpPr>
            <a:spLocks noChangeShapeType="1"/>
          </p:cNvSpPr>
          <p:nvPr/>
        </p:nvSpPr>
        <p:spPr bwMode="auto">
          <a:xfrm>
            <a:off x="7310438" y="5322888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8" name="Line 200"/>
          <p:cNvSpPr>
            <a:spLocks noChangeShapeType="1"/>
          </p:cNvSpPr>
          <p:nvPr/>
        </p:nvSpPr>
        <p:spPr bwMode="auto">
          <a:xfrm>
            <a:off x="7304088" y="5037138"/>
            <a:ext cx="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29" name="Line 201"/>
          <p:cNvSpPr>
            <a:spLocks noChangeShapeType="1"/>
          </p:cNvSpPr>
          <p:nvPr/>
        </p:nvSpPr>
        <p:spPr bwMode="auto">
          <a:xfrm>
            <a:off x="7589838" y="5614988"/>
            <a:ext cx="114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30" name="Line 202"/>
          <p:cNvSpPr>
            <a:spLocks noChangeShapeType="1"/>
          </p:cNvSpPr>
          <p:nvPr/>
        </p:nvSpPr>
        <p:spPr bwMode="auto">
          <a:xfrm>
            <a:off x="7583488" y="56213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31" name="Line 203"/>
          <p:cNvSpPr>
            <a:spLocks noChangeShapeType="1"/>
          </p:cNvSpPr>
          <p:nvPr/>
        </p:nvSpPr>
        <p:spPr bwMode="auto">
          <a:xfrm>
            <a:off x="6548438" y="5830888"/>
            <a:ext cx="1028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32" name="Line 204"/>
          <p:cNvSpPr>
            <a:spLocks noChangeShapeType="1"/>
          </p:cNvSpPr>
          <p:nvPr/>
        </p:nvSpPr>
        <p:spPr bwMode="auto">
          <a:xfrm>
            <a:off x="8212138" y="5322888"/>
            <a:ext cx="12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33" name="Rectangle 205"/>
          <p:cNvSpPr>
            <a:spLocks noChangeArrowheads="1"/>
          </p:cNvSpPr>
          <p:nvPr/>
        </p:nvSpPr>
        <p:spPr bwMode="auto">
          <a:xfrm>
            <a:off x="8375650" y="5259388"/>
            <a:ext cx="693738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000"/>
              </a:lnSpc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C4 @ 3</a:t>
            </a:r>
          </a:p>
        </p:txBody>
      </p:sp>
      <p:grpSp>
        <p:nvGrpSpPr>
          <p:cNvPr id="73985" name="Group 257"/>
          <p:cNvGrpSpPr>
            <a:grpSpLocks/>
          </p:cNvGrpSpPr>
          <p:nvPr/>
        </p:nvGrpSpPr>
        <p:grpSpPr bwMode="auto">
          <a:xfrm>
            <a:off x="885825" y="2070100"/>
            <a:ext cx="4660900" cy="1308100"/>
            <a:chOff x="688" y="1064"/>
            <a:chExt cx="2936" cy="824"/>
          </a:xfrm>
        </p:grpSpPr>
        <p:sp>
          <p:nvSpPr>
            <p:cNvPr id="73935" name="Arc 207"/>
            <p:cNvSpPr>
              <a:spLocks/>
            </p:cNvSpPr>
            <p:nvPr/>
          </p:nvSpPr>
          <p:spPr bwMode="auto">
            <a:xfrm>
              <a:off x="1772" y="1349"/>
              <a:ext cx="72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36" name="Arc 208"/>
            <p:cNvSpPr>
              <a:spLocks/>
            </p:cNvSpPr>
            <p:nvPr/>
          </p:nvSpPr>
          <p:spPr bwMode="auto">
            <a:xfrm>
              <a:off x="1772" y="1448"/>
              <a:ext cx="72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37" name="Line 209"/>
            <p:cNvSpPr>
              <a:spLocks noChangeShapeType="1"/>
            </p:cNvSpPr>
            <p:nvPr/>
          </p:nvSpPr>
          <p:spPr bwMode="auto">
            <a:xfrm>
              <a:off x="1804" y="140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38" name="Line 210"/>
            <p:cNvSpPr>
              <a:spLocks noChangeShapeType="1"/>
            </p:cNvSpPr>
            <p:nvPr/>
          </p:nvSpPr>
          <p:spPr bwMode="auto">
            <a:xfrm>
              <a:off x="1804" y="150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39" name="Arc 211"/>
            <p:cNvSpPr>
              <a:spLocks/>
            </p:cNvSpPr>
            <p:nvPr/>
          </p:nvSpPr>
          <p:spPr bwMode="auto">
            <a:xfrm>
              <a:off x="1840" y="1349"/>
              <a:ext cx="60" cy="1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0" name="Arc 212"/>
            <p:cNvSpPr>
              <a:spLocks/>
            </p:cNvSpPr>
            <p:nvPr/>
          </p:nvSpPr>
          <p:spPr bwMode="auto">
            <a:xfrm>
              <a:off x="1836" y="1349"/>
              <a:ext cx="408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1" name="Arc 213"/>
            <p:cNvSpPr>
              <a:spLocks/>
            </p:cNvSpPr>
            <p:nvPr/>
          </p:nvSpPr>
          <p:spPr bwMode="auto">
            <a:xfrm>
              <a:off x="1860" y="1448"/>
              <a:ext cx="384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2" name="Arc 214"/>
            <p:cNvSpPr>
              <a:spLocks/>
            </p:cNvSpPr>
            <p:nvPr/>
          </p:nvSpPr>
          <p:spPr bwMode="auto">
            <a:xfrm>
              <a:off x="1840" y="1448"/>
              <a:ext cx="60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3" name="Arc 215"/>
            <p:cNvSpPr>
              <a:spLocks/>
            </p:cNvSpPr>
            <p:nvPr/>
          </p:nvSpPr>
          <p:spPr bwMode="auto">
            <a:xfrm>
              <a:off x="1112" y="1085"/>
              <a:ext cx="68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4" name="Arc 216"/>
            <p:cNvSpPr>
              <a:spLocks/>
            </p:cNvSpPr>
            <p:nvPr/>
          </p:nvSpPr>
          <p:spPr bwMode="auto">
            <a:xfrm>
              <a:off x="1112" y="1200"/>
              <a:ext cx="68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5" name="Line 217"/>
            <p:cNvSpPr>
              <a:spLocks noChangeShapeType="1"/>
            </p:cNvSpPr>
            <p:nvPr/>
          </p:nvSpPr>
          <p:spPr bwMode="auto">
            <a:xfrm>
              <a:off x="1140" y="114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6" name="Line 218"/>
            <p:cNvSpPr>
              <a:spLocks noChangeShapeType="1"/>
            </p:cNvSpPr>
            <p:nvPr/>
          </p:nvSpPr>
          <p:spPr bwMode="auto">
            <a:xfrm>
              <a:off x="1140" y="124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7" name="Arc 219"/>
            <p:cNvSpPr>
              <a:spLocks/>
            </p:cNvSpPr>
            <p:nvPr/>
          </p:nvSpPr>
          <p:spPr bwMode="auto">
            <a:xfrm>
              <a:off x="1180" y="1085"/>
              <a:ext cx="64" cy="1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8" name="Arc 220"/>
            <p:cNvSpPr>
              <a:spLocks/>
            </p:cNvSpPr>
            <p:nvPr/>
          </p:nvSpPr>
          <p:spPr bwMode="auto">
            <a:xfrm>
              <a:off x="1180" y="1085"/>
              <a:ext cx="408" cy="1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49" name="Arc 221"/>
            <p:cNvSpPr>
              <a:spLocks/>
            </p:cNvSpPr>
            <p:nvPr/>
          </p:nvSpPr>
          <p:spPr bwMode="auto">
            <a:xfrm>
              <a:off x="1200" y="1200"/>
              <a:ext cx="388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0" name="Arc 222"/>
            <p:cNvSpPr>
              <a:spLocks/>
            </p:cNvSpPr>
            <p:nvPr/>
          </p:nvSpPr>
          <p:spPr bwMode="auto">
            <a:xfrm>
              <a:off x="1180" y="1200"/>
              <a:ext cx="64" cy="11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1" name="Line 223"/>
            <p:cNvSpPr>
              <a:spLocks noChangeShapeType="1"/>
            </p:cNvSpPr>
            <p:nvPr/>
          </p:nvSpPr>
          <p:spPr bwMode="auto">
            <a:xfrm>
              <a:off x="1260" y="1632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2" name="Line 224"/>
            <p:cNvSpPr>
              <a:spLocks noChangeShapeType="1"/>
            </p:cNvSpPr>
            <p:nvPr/>
          </p:nvSpPr>
          <p:spPr bwMode="auto">
            <a:xfrm>
              <a:off x="1260" y="188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3" name="Line 225"/>
            <p:cNvSpPr>
              <a:spLocks noChangeShapeType="1"/>
            </p:cNvSpPr>
            <p:nvPr/>
          </p:nvSpPr>
          <p:spPr bwMode="auto">
            <a:xfrm flipV="1">
              <a:off x="1256" y="1628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4" name="Arc 226"/>
            <p:cNvSpPr>
              <a:spLocks/>
            </p:cNvSpPr>
            <p:nvPr/>
          </p:nvSpPr>
          <p:spPr bwMode="auto">
            <a:xfrm>
              <a:off x="1520" y="1637"/>
              <a:ext cx="124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5" name="Arc 227"/>
            <p:cNvSpPr>
              <a:spLocks/>
            </p:cNvSpPr>
            <p:nvPr/>
          </p:nvSpPr>
          <p:spPr bwMode="auto">
            <a:xfrm>
              <a:off x="1520" y="1760"/>
              <a:ext cx="124" cy="1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6" name="Line 228"/>
            <p:cNvSpPr>
              <a:spLocks noChangeShapeType="1"/>
            </p:cNvSpPr>
            <p:nvPr/>
          </p:nvSpPr>
          <p:spPr bwMode="auto">
            <a:xfrm>
              <a:off x="1596" y="1200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7" name="Rectangle 229"/>
            <p:cNvSpPr>
              <a:spLocks noChangeArrowheads="1"/>
            </p:cNvSpPr>
            <p:nvPr/>
          </p:nvSpPr>
          <p:spPr bwMode="auto">
            <a:xfrm>
              <a:off x="1692" y="1188"/>
              <a:ext cx="16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8" name="Line 230"/>
            <p:cNvSpPr>
              <a:spLocks noChangeShapeType="1"/>
            </p:cNvSpPr>
            <p:nvPr/>
          </p:nvSpPr>
          <p:spPr bwMode="auto">
            <a:xfrm>
              <a:off x="1700" y="140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59" name="Line 231"/>
            <p:cNvSpPr>
              <a:spLocks noChangeShapeType="1"/>
            </p:cNvSpPr>
            <p:nvPr/>
          </p:nvSpPr>
          <p:spPr bwMode="auto">
            <a:xfrm>
              <a:off x="1696" y="120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0" name="Line 232"/>
            <p:cNvSpPr>
              <a:spLocks noChangeShapeType="1"/>
            </p:cNvSpPr>
            <p:nvPr/>
          </p:nvSpPr>
          <p:spPr bwMode="auto">
            <a:xfrm>
              <a:off x="1700" y="1200"/>
              <a:ext cx="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1" name="Rectangle 233"/>
            <p:cNvSpPr>
              <a:spLocks noChangeArrowheads="1"/>
            </p:cNvSpPr>
            <p:nvPr/>
          </p:nvSpPr>
          <p:spPr bwMode="auto">
            <a:xfrm>
              <a:off x="2368" y="1120"/>
              <a:ext cx="125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Pi @ 1 gate delay</a:t>
              </a:r>
            </a:p>
          </p:txBody>
        </p:sp>
        <p:sp>
          <p:nvSpPr>
            <p:cNvPr id="73962" name="Line 234"/>
            <p:cNvSpPr>
              <a:spLocks noChangeShapeType="1"/>
            </p:cNvSpPr>
            <p:nvPr/>
          </p:nvSpPr>
          <p:spPr bwMode="auto">
            <a:xfrm>
              <a:off x="1700" y="150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3" name="Line 235"/>
            <p:cNvSpPr>
              <a:spLocks noChangeShapeType="1"/>
            </p:cNvSpPr>
            <p:nvPr/>
          </p:nvSpPr>
          <p:spPr bwMode="auto">
            <a:xfrm>
              <a:off x="876" y="1504"/>
              <a:ext cx="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4" name="Rectangle 236"/>
            <p:cNvSpPr>
              <a:spLocks noChangeArrowheads="1"/>
            </p:cNvSpPr>
            <p:nvPr/>
          </p:nvSpPr>
          <p:spPr bwMode="auto">
            <a:xfrm>
              <a:off x="688" y="1432"/>
              <a:ext cx="24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</a:t>
              </a:r>
            </a:p>
          </p:txBody>
        </p:sp>
        <p:sp>
          <p:nvSpPr>
            <p:cNvPr id="73965" name="Line 237"/>
            <p:cNvSpPr>
              <a:spLocks noChangeShapeType="1"/>
            </p:cNvSpPr>
            <p:nvPr/>
          </p:nvSpPr>
          <p:spPr bwMode="auto">
            <a:xfrm>
              <a:off x="2252" y="14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6" name="Rectangle 238"/>
            <p:cNvSpPr>
              <a:spLocks noChangeArrowheads="1"/>
            </p:cNvSpPr>
            <p:nvPr/>
          </p:nvSpPr>
          <p:spPr bwMode="auto">
            <a:xfrm>
              <a:off x="2360" y="1376"/>
              <a:ext cx="117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Si @ 2 gate delays</a:t>
              </a:r>
            </a:p>
          </p:txBody>
        </p:sp>
        <p:sp>
          <p:nvSpPr>
            <p:cNvPr id="73967" name="Line 239"/>
            <p:cNvSpPr>
              <a:spLocks noChangeShapeType="1"/>
            </p:cNvSpPr>
            <p:nvPr/>
          </p:nvSpPr>
          <p:spPr bwMode="auto">
            <a:xfrm>
              <a:off x="1044" y="1248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8" name="Rectangle 240"/>
            <p:cNvSpPr>
              <a:spLocks noChangeArrowheads="1"/>
            </p:cNvSpPr>
            <p:nvPr/>
          </p:nvSpPr>
          <p:spPr bwMode="auto">
            <a:xfrm>
              <a:off x="1028" y="1244"/>
              <a:ext cx="24" cy="16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69" name="Line 241"/>
            <p:cNvSpPr>
              <a:spLocks noChangeShapeType="1"/>
            </p:cNvSpPr>
            <p:nvPr/>
          </p:nvSpPr>
          <p:spPr bwMode="auto">
            <a:xfrm>
              <a:off x="1156" y="171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0" name="Line 242"/>
            <p:cNvSpPr>
              <a:spLocks noChangeShapeType="1"/>
            </p:cNvSpPr>
            <p:nvPr/>
          </p:nvSpPr>
          <p:spPr bwMode="auto">
            <a:xfrm>
              <a:off x="1044" y="1712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1" name="Line 243"/>
            <p:cNvSpPr>
              <a:spLocks noChangeShapeType="1"/>
            </p:cNvSpPr>
            <p:nvPr/>
          </p:nvSpPr>
          <p:spPr bwMode="auto">
            <a:xfrm>
              <a:off x="1040" y="1252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2" name="Line 244"/>
            <p:cNvSpPr>
              <a:spLocks noChangeShapeType="1"/>
            </p:cNvSpPr>
            <p:nvPr/>
          </p:nvSpPr>
          <p:spPr bwMode="auto">
            <a:xfrm>
              <a:off x="876" y="1248"/>
              <a:ext cx="1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3" name="Rectangle 245"/>
            <p:cNvSpPr>
              <a:spLocks noChangeArrowheads="1"/>
            </p:cNvSpPr>
            <p:nvPr/>
          </p:nvSpPr>
          <p:spPr bwMode="auto">
            <a:xfrm>
              <a:off x="688" y="1176"/>
              <a:ext cx="25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Bi</a:t>
              </a:r>
            </a:p>
          </p:txBody>
        </p:sp>
        <p:sp>
          <p:nvSpPr>
            <p:cNvPr id="73974" name="Line 246"/>
            <p:cNvSpPr>
              <a:spLocks noChangeShapeType="1"/>
            </p:cNvSpPr>
            <p:nvPr/>
          </p:nvSpPr>
          <p:spPr bwMode="auto">
            <a:xfrm>
              <a:off x="1044" y="114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5" name="Line 247"/>
            <p:cNvSpPr>
              <a:spLocks noChangeShapeType="1"/>
            </p:cNvSpPr>
            <p:nvPr/>
          </p:nvSpPr>
          <p:spPr bwMode="auto">
            <a:xfrm>
              <a:off x="1156" y="181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6" name="Line 248"/>
            <p:cNvSpPr>
              <a:spLocks noChangeShapeType="1"/>
            </p:cNvSpPr>
            <p:nvPr/>
          </p:nvSpPr>
          <p:spPr bwMode="auto">
            <a:xfrm>
              <a:off x="876" y="114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7" name="Rectangle 249" descr="25%"/>
            <p:cNvSpPr>
              <a:spLocks noChangeArrowheads="1"/>
            </p:cNvSpPr>
            <p:nvPr/>
          </p:nvSpPr>
          <p:spPr bwMode="auto">
            <a:xfrm>
              <a:off x="924" y="1140"/>
              <a:ext cx="16" cy="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8" name="Line 250"/>
            <p:cNvSpPr>
              <a:spLocks noChangeShapeType="1"/>
            </p:cNvSpPr>
            <p:nvPr/>
          </p:nvSpPr>
          <p:spPr bwMode="auto">
            <a:xfrm>
              <a:off x="932" y="114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79" name="Line 251"/>
            <p:cNvSpPr>
              <a:spLocks noChangeShapeType="1"/>
            </p:cNvSpPr>
            <p:nvPr/>
          </p:nvSpPr>
          <p:spPr bwMode="auto">
            <a:xfrm>
              <a:off x="932" y="1816"/>
              <a:ext cx="2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80" name="Line 252"/>
            <p:cNvSpPr>
              <a:spLocks noChangeShapeType="1"/>
            </p:cNvSpPr>
            <p:nvPr/>
          </p:nvSpPr>
          <p:spPr bwMode="auto">
            <a:xfrm>
              <a:off x="928" y="1148"/>
              <a:ext cx="0" cy="6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81" name="Rectangle 253"/>
            <p:cNvSpPr>
              <a:spLocks noChangeArrowheads="1"/>
            </p:cNvSpPr>
            <p:nvPr/>
          </p:nvSpPr>
          <p:spPr bwMode="auto">
            <a:xfrm>
              <a:off x="688" y="1064"/>
              <a:ext cx="44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Ai</a:t>
              </a:r>
            </a:p>
          </p:txBody>
        </p:sp>
        <p:sp>
          <p:nvSpPr>
            <p:cNvPr id="73982" name="Line 254"/>
            <p:cNvSpPr>
              <a:spLocks noChangeShapeType="1"/>
            </p:cNvSpPr>
            <p:nvPr/>
          </p:nvSpPr>
          <p:spPr bwMode="auto">
            <a:xfrm>
              <a:off x="1644" y="1760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83" name="Line 255"/>
            <p:cNvSpPr>
              <a:spLocks noChangeShapeType="1"/>
            </p:cNvSpPr>
            <p:nvPr/>
          </p:nvSpPr>
          <p:spPr bwMode="auto">
            <a:xfrm>
              <a:off x="1756" y="1760"/>
              <a:ext cx="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984" name="Rectangle 256"/>
            <p:cNvSpPr>
              <a:spLocks noChangeArrowheads="1"/>
            </p:cNvSpPr>
            <p:nvPr/>
          </p:nvSpPr>
          <p:spPr bwMode="auto">
            <a:xfrm>
              <a:off x="2376" y="1680"/>
              <a:ext cx="123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Gi @ 1 gate delay</a:t>
              </a:r>
            </a:p>
          </p:txBody>
        </p:sp>
      </p:grpSp>
      <p:sp>
        <p:nvSpPr>
          <p:cNvPr id="73986" name="Rectangle 258"/>
          <p:cNvSpPr>
            <a:spLocks noChangeArrowheads="1"/>
          </p:cNvSpPr>
          <p:nvPr/>
        </p:nvSpPr>
        <p:spPr bwMode="auto">
          <a:xfrm>
            <a:off x="6338888" y="2233613"/>
            <a:ext cx="2552700" cy="688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increasingly complex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logic for carries</a:t>
            </a:r>
          </a:p>
        </p:txBody>
      </p:sp>
      <p:sp>
        <p:nvSpPr>
          <p:cNvPr id="73987" name="Line 259"/>
          <p:cNvSpPr>
            <a:spLocks noChangeShapeType="1"/>
          </p:cNvSpPr>
          <p:nvPr/>
        </p:nvSpPr>
        <p:spPr bwMode="auto">
          <a:xfrm>
            <a:off x="7837488" y="2724150"/>
            <a:ext cx="26987" cy="2286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992" name="Rectangle 2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Carry-lookahead implementation</a:t>
            </a:r>
          </a:p>
        </p:txBody>
      </p:sp>
      <p:sp>
        <p:nvSpPr>
          <p:cNvPr id="73993" name="Rectangle 26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pitchFamily="50" charset="-127"/>
              </a:rPr>
              <a:t>Adder with propagate and generate outputs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73DC-9E16-42BF-B3FB-0596179CA6E6}" type="slidenum">
              <a:rPr lang="en-US" altLang="en-US"/>
              <a:pPr/>
              <a:t>45</a:t>
            </a:fld>
            <a:endParaRPr lang="en-US" altLang="en-US"/>
          </a:p>
        </p:txBody>
      </p:sp>
      <p:grpSp>
        <p:nvGrpSpPr>
          <p:cNvPr id="75877" name="Group 101"/>
          <p:cNvGrpSpPr>
            <a:grpSpLocks/>
          </p:cNvGrpSpPr>
          <p:nvPr/>
        </p:nvGrpSpPr>
        <p:grpSpPr bwMode="auto">
          <a:xfrm>
            <a:off x="900113" y="2498725"/>
            <a:ext cx="3911600" cy="4019550"/>
            <a:chOff x="560" y="1672"/>
            <a:chExt cx="2464" cy="2532"/>
          </a:xfrm>
        </p:grpSpPr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560" y="2128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A0</a:t>
              </a:r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560" y="2264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B0</a:t>
              </a:r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968" y="1672"/>
              <a:ext cx="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1456" y="2104"/>
              <a:ext cx="40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 @2</a:t>
              </a:r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912" y="2696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A1</a:t>
              </a:r>
            </a:p>
          </p:txBody>
        </p:sp>
        <p:sp>
          <p:nvSpPr>
            <p:cNvPr id="75790" name="Rectangle 14"/>
            <p:cNvSpPr>
              <a:spLocks noChangeArrowheads="1"/>
            </p:cNvSpPr>
            <p:nvPr/>
          </p:nvSpPr>
          <p:spPr bwMode="auto">
            <a:xfrm>
              <a:off x="912" y="2840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B1</a:t>
              </a:r>
            </a:p>
          </p:txBody>
        </p:sp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1448" y="2256"/>
              <a:ext cx="4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C1 @2</a:t>
              </a:r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1824" y="2688"/>
              <a:ext cx="5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 @3</a:t>
              </a:r>
            </a:p>
          </p:txBody>
        </p:sp>
        <p:sp>
          <p:nvSpPr>
            <p:cNvPr id="75793" name="Rectangle 17"/>
            <p:cNvSpPr>
              <a:spLocks noChangeArrowheads="1"/>
            </p:cNvSpPr>
            <p:nvPr/>
          </p:nvSpPr>
          <p:spPr bwMode="auto">
            <a:xfrm>
              <a:off x="1272" y="3272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A2</a:t>
              </a:r>
            </a:p>
          </p:txBody>
        </p:sp>
        <p:sp>
          <p:nvSpPr>
            <p:cNvPr id="75794" name="Rectangle 18"/>
            <p:cNvSpPr>
              <a:spLocks noChangeArrowheads="1"/>
            </p:cNvSpPr>
            <p:nvPr/>
          </p:nvSpPr>
          <p:spPr bwMode="auto">
            <a:xfrm>
              <a:off x="1272" y="3416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B2</a:t>
              </a:r>
            </a:p>
          </p:txBody>
        </p:sp>
        <p:sp>
          <p:nvSpPr>
            <p:cNvPr id="75795" name="Rectangle 19"/>
            <p:cNvSpPr>
              <a:spLocks noChangeArrowheads="1"/>
            </p:cNvSpPr>
            <p:nvPr/>
          </p:nvSpPr>
          <p:spPr bwMode="auto">
            <a:xfrm>
              <a:off x="1816" y="2832"/>
              <a:ext cx="64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C2 @4</a:t>
              </a:r>
            </a:p>
          </p:txBody>
        </p:sp>
        <p:sp>
          <p:nvSpPr>
            <p:cNvPr id="75796" name="Rectangle 20"/>
            <p:cNvSpPr>
              <a:spLocks noChangeArrowheads="1"/>
            </p:cNvSpPr>
            <p:nvPr/>
          </p:nvSpPr>
          <p:spPr bwMode="auto">
            <a:xfrm>
              <a:off x="2176" y="3264"/>
              <a:ext cx="48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 @5</a:t>
              </a: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1624" y="3840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A3</a:t>
              </a:r>
            </a:p>
          </p:txBody>
        </p:sp>
        <p:sp>
          <p:nvSpPr>
            <p:cNvPr id="75798" name="Rectangle 22"/>
            <p:cNvSpPr>
              <a:spLocks noChangeArrowheads="1"/>
            </p:cNvSpPr>
            <p:nvPr/>
          </p:nvSpPr>
          <p:spPr bwMode="auto">
            <a:xfrm>
              <a:off x="1624" y="3984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B3</a:t>
              </a:r>
            </a:p>
          </p:txBody>
        </p:sp>
        <p:sp>
          <p:nvSpPr>
            <p:cNvPr id="75799" name="Rectangle 23"/>
            <p:cNvSpPr>
              <a:spLocks noChangeArrowheads="1"/>
            </p:cNvSpPr>
            <p:nvPr/>
          </p:nvSpPr>
          <p:spPr bwMode="auto">
            <a:xfrm>
              <a:off x="2184" y="3408"/>
              <a:ext cx="52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C3 @6</a:t>
              </a:r>
            </a:p>
          </p:txBody>
        </p:sp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2528" y="3840"/>
              <a:ext cx="40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 @7</a:t>
              </a:r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auto">
            <a:xfrm>
              <a:off x="2528" y="3992"/>
              <a:ext cx="4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Cout @8</a:t>
              </a: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auto">
            <a:xfrm>
              <a:off x="956" y="2044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>
              <a:off x="740" y="21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4" name="Line 28"/>
            <p:cNvSpPr>
              <a:spLocks noChangeShapeType="1"/>
            </p:cNvSpPr>
            <p:nvPr/>
          </p:nvSpPr>
          <p:spPr bwMode="auto">
            <a:xfrm>
              <a:off x="740" y="232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5" name="Line 29"/>
            <p:cNvSpPr>
              <a:spLocks noChangeShapeType="1"/>
            </p:cNvSpPr>
            <p:nvPr/>
          </p:nvSpPr>
          <p:spPr bwMode="auto">
            <a:xfrm>
              <a:off x="1096" y="1828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6" name="Line 30"/>
            <p:cNvSpPr>
              <a:spLocks noChangeShapeType="1"/>
            </p:cNvSpPr>
            <p:nvPr/>
          </p:nvSpPr>
          <p:spPr bwMode="auto">
            <a:xfrm>
              <a:off x="1244" y="218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7" name="Line 31"/>
            <p:cNvSpPr>
              <a:spLocks noChangeShapeType="1"/>
            </p:cNvSpPr>
            <p:nvPr/>
          </p:nvSpPr>
          <p:spPr bwMode="auto">
            <a:xfrm>
              <a:off x="1244" y="2328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8" name="Line 32"/>
            <p:cNvSpPr>
              <a:spLocks noChangeShapeType="1"/>
            </p:cNvSpPr>
            <p:nvPr/>
          </p:nvSpPr>
          <p:spPr bwMode="auto">
            <a:xfrm>
              <a:off x="1456" y="233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09" name="Rectangle 33"/>
            <p:cNvSpPr>
              <a:spLocks noChangeArrowheads="1"/>
            </p:cNvSpPr>
            <p:nvPr/>
          </p:nvSpPr>
          <p:spPr bwMode="auto">
            <a:xfrm>
              <a:off x="1316" y="2620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0" name="Line 34"/>
            <p:cNvSpPr>
              <a:spLocks noChangeShapeType="1"/>
            </p:cNvSpPr>
            <p:nvPr/>
          </p:nvSpPr>
          <p:spPr bwMode="auto">
            <a:xfrm>
              <a:off x="1100" y="276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1" name="Line 35"/>
            <p:cNvSpPr>
              <a:spLocks noChangeShapeType="1"/>
            </p:cNvSpPr>
            <p:nvPr/>
          </p:nvSpPr>
          <p:spPr bwMode="auto">
            <a:xfrm>
              <a:off x="1100" y="290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2" name="Line 36"/>
            <p:cNvSpPr>
              <a:spLocks noChangeShapeType="1"/>
            </p:cNvSpPr>
            <p:nvPr/>
          </p:nvSpPr>
          <p:spPr bwMode="auto">
            <a:xfrm>
              <a:off x="1604" y="276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3" name="Line 37"/>
            <p:cNvSpPr>
              <a:spLocks noChangeShapeType="1"/>
            </p:cNvSpPr>
            <p:nvPr/>
          </p:nvSpPr>
          <p:spPr bwMode="auto">
            <a:xfrm>
              <a:off x="1604" y="2904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4" name="Line 38"/>
            <p:cNvSpPr>
              <a:spLocks noChangeShapeType="1"/>
            </p:cNvSpPr>
            <p:nvPr/>
          </p:nvSpPr>
          <p:spPr bwMode="auto">
            <a:xfrm>
              <a:off x="1816" y="2908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5" name="Rectangle 39"/>
            <p:cNvSpPr>
              <a:spLocks noChangeArrowheads="1"/>
            </p:cNvSpPr>
            <p:nvPr/>
          </p:nvSpPr>
          <p:spPr bwMode="auto">
            <a:xfrm>
              <a:off x="1676" y="3196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6" name="Line 40"/>
            <p:cNvSpPr>
              <a:spLocks noChangeShapeType="1"/>
            </p:cNvSpPr>
            <p:nvPr/>
          </p:nvSpPr>
          <p:spPr bwMode="auto">
            <a:xfrm>
              <a:off x="1460" y="333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7" name="Line 41"/>
            <p:cNvSpPr>
              <a:spLocks noChangeShapeType="1"/>
            </p:cNvSpPr>
            <p:nvPr/>
          </p:nvSpPr>
          <p:spPr bwMode="auto">
            <a:xfrm>
              <a:off x="1460" y="348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8" name="Line 42"/>
            <p:cNvSpPr>
              <a:spLocks noChangeShapeType="1"/>
            </p:cNvSpPr>
            <p:nvPr/>
          </p:nvSpPr>
          <p:spPr bwMode="auto">
            <a:xfrm>
              <a:off x="1964" y="333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19" name="Line 43"/>
            <p:cNvSpPr>
              <a:spLocks noChangeShapeType="1"/>
            </p:cNvSpPr>
            <p:nvPr/>
          </p:nvSpPr>
          <p:spPr bwMode="auto">
            <a:xfrm>
              <a:off x="1964" y="3480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0" name="Line 44"/>
            <p:cNvSpPr>
              <a:spLocks noChangeShapeType="1"/>
            </p:cNvSpPr>
            <p:nvPr/>
          </p:nvSpPr>
          <p:spPr bwMode="auto">
            <a:xfrm>
              <a:off x="2176" y="3484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1" name="Rectangle 45"/>
            <p:cNvSpPr>
              <a:spLocks noChangeArrowheads="1"/>
            </p:cNvSpPr>
            <p:nvPr/>
          </p:nvSpPr>
          <p:spPr bwMode="auto">
            <a:xfrm>
              <a:off x="2036" y="3772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2" name="Line 46"/>
            <p:cNvSpPr>
              <a:spLocks noChangeShapeType="1"/>
            </p:cNvSpPr>
            <p:nvPr/>
          </p:nvSpPr>
          <p:spPr bwMode="auto">
            <a:xfrm>
              <a:off x="1820" y="391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3" name="Line 47"/>
            <p:cNvSpPr>
              <a:spLocks noChangeShapeType="1"/>
            </p:cNvSpPr>
            <p:nvPr/>
          </p:nvSpPr>
          <p:spPr bwMode="auto">
            <a:xfrm>
              <a:off x="1820" y="405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4" name="Line 48"/>
            <p:cNvSpPr>
              <a:spLocks noChangeShapeType="1"/>
            </p:cNvSpPr>
            <p:nvPr/>
          </p:nvSpPr>
          <p:spPr bwMode="auto">
            <a:xfrm>
              <a:off x="2324" y="3912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25" name="Line 49"/>
            <p:cNvSpPr>
              <a:spLocks noChangeShapeType="1"/>
            </p:cNvSpPr>
            <p:nvPr/>
          </p:nvSpPr>
          <p:spPr bwMode="auto">
            <a:xfrm>
              <a:off x="2324" y="4056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878" name="Group 102"/>
          <p:cNvGrpSpPr>
            <a:grpSpLocks/>
          </p:cNvGrpSpPr>
          <p:nvPr/>
        </p:nvGrpSpPr>
        <p:grpSpPr bwMode="auto">
          <a:xfrm>
            <a:off x="5805488" y="2203450"/>
            <a:ext cx="3209925" cy="3962400"/>
            <a:chOff x="3363" y="1661"/>
            <a:chExt cx="2022" cy="2496"/>
          </a:xfrm>
        </p:grpSpPr>
        <p:sp>
          <p:nvSpPr>
            <p:cNvPr id="75827" name="Rectangle 51"/>
            <p:cNvSpPr>
              <a:spLocks noChangeArrowheads="1"/>
            </p:cNvSpPr>
            <p:nvPr/>
          </p:nvSpPr>
          <p:spPr bwMode="auto">
            <a:xfrm>
              <a:off x="3801" y="1877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A0</a:t>
              </a:r>
            </a:p>
          </p:txBody>
        </p:sp>
        <p:sp>
          <p:nvSpPr>
            <p:cNvPr id="75828" name="Rectangle 52"/>
            <p:cNvSpPr>
              <a:spLocks noChangeArrowheads="1"/>
            </p:cNvSpPr>
            <p:nvPr/>
          </p:nvSpPr>
          <p:spPr bwMode="auto">
            <a:xfrm>
              <a:off x="3803" y="2021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B0</a:t>
              </a:r>
            </a:p>
          </p:txBody>
        </p:sp>
        <p:sp>
          <p:nvSpPr>
            <p:cNvPr id="75829" name="Rectangle 53"/>
            <p:cNvSpPr>
              <a:spLocks noChangeArrowheads="1"/>
            </p:cNvSpPr>
            <p:nvPr/>
          </p:nvSpPr>
          <p:spPr bwMode="auto">
            <a:xfrm>
              <a:off x="3747" y="1661"/>
              <a:ext cx="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5830" name="Rectangle 54"/>
            <p:cNvSpPr>
              <a:spLocks noChangeArrowheads="1"/>
            </p:cNvSpPr>
            <p:nvPr/>
          </p:nvSpPr>
          <p:spPr bwMode="auto">
            <a:xfrm>
              <a:off x="4793" y="1885"/>
              <a:ext cx="40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 @2</a:t>
              </a:r>
            </a:p>
          </p:txBody>
        </p:sp>
        <p:sp>
          <p:nvSpPr>
            <p:cNvPr id="75831" name="Rectangle 55"/>
            <p:cNvSpPr>
              <a:spLocks noChangeArrowheads="1"/>
            </p:cNvSpPr>
            <p:nvPr/>
          </p:nvSpPr>
          <p:spPr bwMode="auto">
            <a:xfrm>
              <a:off x="3819" y="2461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A1</a:t>
              </a:r>
            </a:p>
          </p:txBody>
        </p:sp>
        <p:sp>
          <p:nvSpPr>
            <p:cNvPr id="75832" name="Rectangle 56"/>
            <p:cNvSpPr>
              <a:spLocks noChangeArrowheads="1"/>
            </p:cNvSpPr>
            <p:nvPr/>
          </p:nvSpPr>
          <p:spPr bwMode="auto">
            <a:xfrm>
              <a:off x="3819" y="2597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B1</a:t>
              </a:r>
            </a:p>
          </p:txBody>
        </p:sp>
        <p:sp>
          <p:nvSpPr>
            <p:cNvPr id="75833" name="Rectangle 57"/>
            <p:cNvSpPr>
              <a:spLocks noChangeArrowheads="1"/>
            </p:cNvSpPr>
            <p:nvPr/>
          </p:nvSpPr>
          <p:spPr bwMode="auto">
            <a:xfrm>
              <a:off x="3491" y="2245"/>
              <a:ext cx="4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C1 @3</a:t>
              </a:r>
            </a:p>
          </p:txBody>
        </p:sp>
        <p:sp>
          <p:nvSpPr>
            <p:cNvPr id="75834" name="Rectangle 58"/>
            <p:cNvSpPr>
              <a:spLocks noChangeArrowheads="1"/>
            </p:cNvSpPr>
            <p:nvPr/>
          </p:nvSpPr>
          <p:spPr bwMode="auto">
            <a:xfrm>
              <a:off x="4801" y="2461"/>
              <a:ext cx="5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 @4</a:t>
              </a:r>
            </a:p>
          </p:txBody>
        </p:sp>
        <p:sp>
          <p:nvSpPr>
            <p:cNvPr id="75835" name="Rectangle 59"/>
            <p:cNvSpPr>
              <a:spLocks noChangeArrowheads="1"/>
            </p:cNvSpPr>
            <p:nvPr/>
          </p:nvSpPr>
          <p:spPr bwMode="auto">
            <a:xfrm>
              <a:off x="3819" y="3029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A2</a:t>
              </a:r>
            </a:p>
          </p:txBody>
        </p:sp>
        <p:sp>
          <p:nvSpPr>
            <p:cNvPr id="75836" name="Rectangle 60"/>
            <p:cNvSpPr>
              <a:spLocks noChangeArrowheads="1"/>
            </p:cNvSpPr>
            <p:nvPr/>
          </p:nvSpPr>
          <p:spPr bwMode="auto">
            <a:xfrm>
              <a:off x="3811" y="3181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B2</a:t>
              </a:r>
            </a:p>
          </p:txBody>
        </p:sp>
        <p:sp>
          <p:nvSpPr>
            <p:cNvPr id="75837" name="Rectangle 61"/>
            <p:cNvSpPr>
              <a:spLocks noChangeArrowheads="1"/>
            </p:cNvSpPr>
            <p:nvPr/>
          </p:nvSpPr>
          <p:spPr bwMode="auto">
            <a:xfrm>
              <a:off x="3363" y="2813"/>
              <a:ext cx="64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C2 @3</a:t>
              </a:r>
            </a:p>
          </p:txBody>
        </p:sp>
        <p:sp>
          <p:nvSpPr>
            <p:cNvPr id="75838" name="Rectangle 62"/>
            <p:cNvSpPr>
              <a:spLocks noChangeArrowheads="1"/>
            </p:cNvSpPr>
            <p:nvPr/>
          </p:nvSpPr>
          <p:spPr bwMode="auto">
            <a:xfrm>
              <a:off x="4793" y="3037"/>
              <a:ext cx="48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 @4</a:t>
              </a:r>
            </a:p>
          </p:txBody>
        </p:sp>
        <p:sp>
          <p:nvSpPr>
            <p:cNvPr id="75839" name="Rectangle 63"/>
            <p:cNvSpPr>
              <a:spLocks noChangeArrowheads="1"/>
            </p:cNvSpPr>
            <p:nvPr/>
          </p:nvSpPr>
          <p:spPr bwMode="auto">
            <a:xfrm>
              <a:off x="3819" y="3605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A3</a:t>
              </a:r>
            </a:p>
          </p:txBody>
        </p:sp>
        <p:sp>
          <p:nvSpPr>
            <p:cNvPr id="75840" name="Rectangle 64"/>
            <p:cNvSpPr>
              <a:spLocks noChangeArrowheads="1"/>
            </p:cNvSpPr>
            <p:nvPr/>
          </p:nvSpPr>
          <p:spPr bwMode="auto">
            <a:xfrm>
              <a:off x="3823" y="3757"/>
              <a:ext cx="2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B3</a:t>
              </a:r>
            </a:p>
          </p:txBody>
        </p:sp>
        <p:sp>
          <p:nvSpPr>
            <p:cNvPr id="75841" name="Rectangle 65"/>
            <p:cNvSpPr>
              <a:spLocks noChangeArrowheads="1"/>
            </p:cNvSpPr>
            <p:nvPr/>
          </p:nvSpPr>
          <p:spPr bwMode="auto">
            <a:xfrm>
              <a:off x="3483" y="3397"/>
              <a:ext cx="52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C3 @3</a:t>
              </a:r>
            </a:p>
          </p:txBody>
        </p:sp>
        <p:sp>
          <p:nvSpPr>
            <p:cNvPr id="75842" name="Rectangle 66"/>
            <p:cNvSpPr>
              <a:spLocks noChangeArrowheads="1"/>
            </p:cNvSpPr>
            <p:nvPr/>
          </p:nvSpPr>
          <p:spPr bwMode="auto">
            <a:xfrm>
              <a:off x="4785" y="3613"/>
              <a:ext cx="40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 @4</a:t>
              </a:r>
            </a:p>
          </p:txBody>
        </p:sp>
        <p:sp>
          <p:nvSpPr>
            <p:cNvPr id="75843" name="Rectangle 67"/>
            <p:cNvSpPr>
              <a:spLocks noChangeArrowheads="1"/>
            </p:cNvSpPr>
            <p:nvPr/>
          </p:nvSpPr>
          <p:spPr bwMode="auto">
            <a:xfrm>
              <a:off x="4257" y="1799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44" name="Line 68"/>
            <p:cNvSpPr>
              <a:spLocks noChangeShapeType="1"/>
            </p:cNvSpPr>
            <p:nvPr/>
          </p:nvSpPr>
          <p:spPr bwMode="auto">
            <a:xfrm>
              <a:off x="4041" y="193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45" name="Line 69"/>
            <p:cNvSpPr>
              <a:spLocks noChangeShapeType="1"/>
            </p:cNvSpPr>
            <p:nvPr/>
          </p:nvSpPr>
          <p:spPr bwMode="auto">
            <a:xfrm>
              <a:off x="4041" y="2083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46" name="Line 70"/>
            <p:cNvSpPr>
              <a:spLocks noChangeShapeType="1"/>
            </p:cNvSpPr>
            <p:nvPr/>
          </p:nvSpPr>
          <p:spPr bwMode="auto">
            <a:xfrm>
              <a:off x="4397" y="1727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47" name="Line 71"/>
            <p:cNvSpPr>
              <a:spLocks noChangeShapeType="1"/>
            </p:cNvSpPr>
            <p:nvPr/>
          </p:nvSpPr>
          <p:spPr bwMode="auto">
            <a:xfrm>
              <a:off x="4545" y="193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48" name="Rectangle 72"/>
            <p:cNvSpPr>
              <a:spLocks noChangeArrowheads="1"/>
            </p:cNvSpPr>
            <p:nvPr/>
          </p:nvSpPr>
          <p:spPr bwMode="auto">
            <a:xfrm>
              <a:off x="4257" y="2375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49" name="Line 73"/>
            <p:cNvSpPr>
              <a:spLocks noChangeShapeType="1"/>
            </p:cNvSpPr>
            <p:nvPr/>
          </p:nvSpPr>
          <p:spPr bwMode="auto">
            <a:xfrm>
              <a:off x="4041" y="251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0" name="Line 74"/>
            <p:cNvSpPr>
              <a:spLocks noChangeShapeType="1"/>
            </p:cNvSpPr>
            <p:nvPr/>
          </p:nvSpPr>
          <p:spPr bwMode="auto">
            <a:xfrm>
              <a:off x="4041" y="2659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1" name="Line 75"/>
            <p:cNvSpPr>
              <a:spLocks noChangeShapeType="1"/>
            </p:cNvSpPr>
            <p:nvPr/>
          </p:nvSpPr>
          <p:spPr bwMode="auto">
            <a:xfrm>
              <a:off x="4545" y="251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2" name="Rectangle 76"/>
            <p:cNvSpPr>
              <a:spLocks noChangeArrowheads="1"/>
            </p:cNvSpPr>
            <p:nvPr/>
          </p:nvSpPr>
          <p:spPr bwMode="auto">
            <a:xfrm>
              <a:off x="4257" y="2951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3" name="Line 77"/>
            <p:cNvSpPr>
              <a:spLocks noChangeShapeType="1"/>
            </p:cNvSpPr>
            <p:nvPr/>
          </p:nvSpPr>
          <p:spPr bwMode="auto">
            <a:xfrm>
              <a:off x="4041" y="309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4" name="Line 78"/>
            <p:cNvSpPr>
              <a:spLocks noChangeShapeType="1"/>
            </p:cNvSpPr>
            <p:nvPr/>
          </p:nvSpPr>
          <p:spPr bwMode="auto">
            <a:xfrm>
              <a:off x="4041" y="3235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5" name="Line 79"/>
            <p:cNvSpPr>
              <a:spLocks noChangeShapeType="1"/>
            </p:cNvSpPr>
            <p:nvPr/>
          </p:nvSpPr>
          <p:spPr bwMode="auto">
            <a:xfrm>
              <a:off x="4545" y="309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6" name="Rectangle 80"/>
            <p:cNvSpPr>
              <a:spLocks noChangeArrowheads="1"/>
            </p:cNvSpPr>
            <p:nvPr/>
          </p:nvSpPr>
          <p:spPr bwMode="auto">
            <a:xfrm>
              <a:off x="4257" y="3527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7" name="Line 81"/>
            <p:cNvSpPr>
              <a:spLocks noChangeShapeType="1"/>
            </p:cNvSpPr>
            <p:nvPr/>
          </p:nvSpPr>
          <p:spPr bwMode="auto">
            <a:xfrm>
              <a:off x="4041" y="366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8" name="Line 82"/>
            <p:cNvSpPr>
              <a:spLocks noChangeShapeType="1"/>
            </p:cNvSpPr>
            <p:nvPr/>
          </p:nvSpPr>
          <p:spPr bwMode="auto">
            <a:xfrm>
              <a:off x="4041" y="3811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59" name="Line 83"/>
            <p:cNvSpPr>
              <a:spLocks noChangeShapeType="1"/>
            </p:cNvSpPr>
            <p:nvPr/>
          </p:nvSpPr>
          <p:spPr bwMode="auto">
            <a:xfrm>
              <a:off x="4545" y="3667"/>
              <a:ext cx="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0" name="Line 84"/>
            <p:cNvSpPr>
              <a:spLocks noChangeShapeType="1"/>
            </p:cNvSpPr>
            <p:nvPr/>
          </p:nvSpPr>
          <p:spPr bwMode="auto">
            <a:xfrm flipH="1">
              <a:off x="4033" y="1723"/>
              <a:ext cx="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1" name="Line 85"/>
            <p:cNvSpPr>
              <a:spLocks noChangeShapeType="1"/>
            </p:cNvSpPr>
            <p:nvPr/>
          </p:nvSpPr>
          <p:spPr bwMode="auto">
            <a:xfrm>
              <a:off x="4397" y="2303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2" name="Line 86"/>
            <p:cNvSpPr>
              <a:spLocks noChangeShapeType="1"/>
            </p:cNvSpPr>
            <p:nvPr/>
          </p:nvSpPr>
          <p:spPr bwMode="auto">
            <a:xfrm flipH="1">
              <a:off x="4033" y="2299"/>
              <a:ext cx="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3" name="Line 87"/>
            <p:cNvSpPr>
              <a:spLocks noChangeShapeType="1"/>
            </p:cNvSpPr>
            <p:nvPr/>
          </p:nvSpPr>
          <p:spPr bwMode="auto">
            <a:xfrm>
              <a:off x="4397" y="2879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4" name="Line 88"/>
            <p:cNvSpPr>
              <a:spLocks noChangeShapeType="1"/>
            </p:cNvSpPr>
            <p:nvPr/>
          </p:nvSpPr>
          <p:spPr bwMode="auto">
            <a:xfrm flipH="1">
              <a:off x="4033" y="2875"/>
              <a:ext cx="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5" name="Line 89"/>
            <p:cNvSpPr>
              <a:spLocks noChangeShapeType="1"/>
            </p:cNvSpPr>
            <p:nvPr/>
          </p:nvSpPr>
          <p:spPr bwMode="auto">
            <a:xfrm>
              <a:off x="4397" y="3455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6" name="Line 90"/>
            <p:cNvSpPr>
              <a:spLocks noChangeShapeType="1"/>
            </p:cNvSpPr>
            <p:nvPr/>
          </p:nvSpPr>
          <p:spPr bwMode="auto">
            <a:xfrm flipH="1">
              <a:off x="4033" y="3451"/>
              <a:ext cx="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7" name="Rectangle 91"/>
            <p:cNvSpPr>
              <a:spLocks noChangeArrowheads="1"/>
            </p:cNvSpPr>
            <p:nvPr/>
          </p:nvSpPr>
          <p:spPr bwMode="auto">
            <a:xfrm>
              <a:off x="3467" y="3981"/>
              <a:ext cx="52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C4 @3</a:t>
              </a:r>
            </a:p>
          </p:txBody>
        </p:sp>
        <p:sp>
          <p:nvSpPr>
            <p:cNvPr id="75868" name="Line 92"/>
            <p:cNvSpPr>
              <a:spLocks noChangeShapeType="1"/>
            </p:cNvSpPr>
            <p:nvPr/>
          </p:nvSpPr>
          <p:spPr bwMode="auto">
            <a:xfrm flipH="1">
              <a:off x="4033" y="4027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869" name="Rectangle 93"/>
            <p:cNvSpPr>
              <a:spLocks noChangeArrowheads="1"/>
            </p:cNvSpPr>
            <p:nvPr/>
          </p:nvSpPr>
          <p:spPr bwMode="auto">
            <a:xfrm>
              <a:off x="4793" y="3981"/>
              <a:ext cx="52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C4 @3</a:t>
              </a:r>
            </a:p>
          </p:txBody>
        </p:sp>
      </p:grpSp>
      <p:sp>
        <p:nvSpPr>
          <p:cNvPr id="75875" name="Rectangle 9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Carry-lookahead implementation (cont’d)</a:t>
            </a:r>
          </a:p>
        </p:txBody>
      </p:sp>
      <p:sp>
        <p:nvSpPr>
          <p:cNvPr id="75876" name="Rectangle 10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pitchFamily="50" charset="-127"/>
              </a:rPr>
              <a:t>Carry-lookahead logic generates individual carries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sums computed much more quickly in parallel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however, cost of carry logic increases with more stages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DF1C-F3E3-49E4-A03F-5055A442081F}" type="slidenum">
              <a:rPr lang="en-US" altLang="en-US"/>
              <a:pPr/>
              <a:t>46</a:t>
            </a:fld>
            <a:endParaRPr lang="en-US" altLang="en-US"/>
          </a:p>
        </p:txBody>
      </p:sp>
      <p:grpSp>
        <p:nvGrpSpPr>
          <p:cNvPr id="77974" name="Group 150"/>
          <p:cNvGrpSpPr>
            <a:grpSpLocks/>
          </p:cNvGrpSpPr>
          <p:nvPr/>
        </p:nvGrpSpPr>
        <p:grpSpPr bwMode="auto">
          <a:xfrm>
            <a:off x="361950" y="2838450"/>
            <a:ext cx="8642350" cy="3657600"/>
            <a:chOff x="228" y="1788"/>
            <a:chExt cx="5444" cy="2304"/>
          </a:xfrm>
        </p:grpSpPr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2408" y="3480"/>
              <a:ext cx="108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Lookahead Carry Unit</a:t>
              </a:r>
            </a:p>
          </p:txBody>
        </p:sp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5328" y="3400"/>
              <a:ext cx="28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C0</a:t>
              </a: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4744" y="3232"/>
              <a:ext cx="24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P0</a:t>
              </a:r>
            </a:p>
          </p:txBody>
        </p:sp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5024" y="3232"/>
              <a:ext cx="26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G0</a:t>
              </a:r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3448" y="3232"/>
              <a:ext cx="20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P1</a:t>
              </a:r>
            </a:p>
          </p:txBody>
        </p:sp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3736" y="3232"/>
              <a:ext cx="21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G1</a:t>
              </a:r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2144" y="3232"/>
              <a:ext cx="21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P2</a:t>
              </a:r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2440" y="3232"/>
              <a:ext cx="22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G2</a:t>
              </a:r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832" y="3232"/>
              <a:ext cx="26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P3</a:t>
              </a:r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1096" y="3232"/>
              <a:ext cx="30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G3</a:t>
              </a:r>
            </a:p>
          </p:txBody>
        </p:sp>
        <p:sp>
          <p:nvSpPr>
            <p:cNvPr id="77843" name="Rectangle 19"/>
            <p:cNvSpPr>
              <a:spLocks noChangeArrowheads="1"/>
            </p:cNvSpPr>
            <p:nvPr/>
          </p:nvSpPr>
          <p:spPr bwMode="auto">
            <a:xfrm>
              <a:off x="1552" y="3240"/>
              <a:ext cx="26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C3</a:t>
              </a:r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2880" y="3232"/>
              <a:ext cx="20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C2</a:t>
              </a: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4136" y="3232"/>
              <a:ext cx="28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C1</a:t>
              </a:r>
            </a:p>
          </p:txBody>
        </p:sp>
        <p:sp>
          <p:nvSpPr>
            <p:cNvPr id="77846" name="Rectangle 22"/>
            <p:cNvSpPr>
              <a:spLocks noChangeArrowheads="1"/>
            </p:cNvSpPr>
            <p:nvPr/>
          </p:nvSpPr>
          <p:spPr bwMode="auto">
            <a:xfrm>
              <a:off x="4984" y="3440"/>
              <a:ext cx="31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C0</a:t>
              </a:r>
            </a:p>
          </p:txBody>
        </p:sp>
        <p:sp>
          <p:nvSpPr>
            <p:cNvPr id="77847" name="Rectangle 23"/>
            <p:cNvSpPr>
              <a:spLocks noChangeArrowheads="1"/>
            </p:cNvSpPr>
            <p:nvPr/>
          </p:nvSpPr>
          <p:spPr bwMode="auto">
            <a:xfrm>
              <a:off x="3960" y="3688"/>
              <a:ext cx="32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P3-0</a:t>
              </a:r>
            </a:p>
          </p:txBody>
        </p:sp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4240" y="3688"/>
              <a:ext cx="34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G3-0</a:t>
              </a:r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536" y="3448"/>
              <a:ext cx="36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C4</a:t>
              </a:r>
            </a:p>
          </p:txBody>
        </p:sp>
        <p:sp>
          <p:nvSpPr>
            <p:cNvPr id="77850" name="Rectangle 26"/>
            <p:cNvSpPr>
              <a:spLocks noChangeArrowheads="1"/>
            </p:cNvSpPr>
            <p:nvPr/>
          </p:nvSpPr>
          <p:spPr bwMode="auto">
            <a:xfrm>
              <a:off x="5120" y="2920"/>
              <a:ext cx="26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@3</a:t>
              </a:r>
            </a:p>
          </p:txBody>
        </p:sp>
        <p:sp>
          <p:nvSpPr>
            <p:cNvPr id="77851" name="Rectangle 27"/>
            <p:cNvSpPr>
              <a:spLocks noChangeArrowheads="1"/>
            </p:cNvSpPr>
            <p:nvPr/>
          </p:nvSpPr>
          <p:spPr bwMode="auto">
            <a:xfrm>
              <a:off x="4832" y="2920"/>
              <a:ext cx="30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@2</a:t>
              </a:r>
            </a:p>
          </p:txBody>
        </p:sp>
        <p:sp>
          <p:nvSpPr>
            <p:cNvPr id="77852" name="Rectangle 28"/>
            <p:cNvSpPr>
              <a:spLocks noChangeArrowheads="1"/>
            </p:cNvSpPr>
            <p:nvPr/>
          </p:nvSpPr>
          <p:spPr bwMode="auto">
            <a:xfrm>
              <a:off x="4248" y="3024"/>
              <a:ext cx="28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@4</a:t>
              </a:r>
            </a:p>
          </p:txBody>
        </p:sp>
        <p:sp>
          <p:nvSpPr>
            <p:cNvPr id="77853" name="Rectangle 29"/>
            <p:cNvSpPr>
              <a:spLocks noChangeArrowheads="1"/>
            </p:cNvSpPr>
            <p:nvPr/>
          </p:nvSpPr>
          <p:spPr bwMode="auto">
            <a:xfrm>
              <a:off x="3808" y="2920"/>
              <a:ext cx="33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@3</a:t>
              </a:r>
            </a:p>
          </p:txBody>
        </p:sp>
        <p:sp>
          <p:nvSpPr>
            <p:cNvPr id="77854" name="Rectangle 30"/>
            <p:cNvSpPr>
              <a:spLocks noChangeArrowheads="1"/>
            </p:cNvSpPr>
            <p:nvPr/>
          </p:nvSpPr>
          <p:spPr bwMode="auto">
            <a:xfrm>
              <a:off x="3520" y="2920"/>
              <a:ext cx="23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@2</a:t>
              </a:r>
            </a:p>
          </p:txBody>
        </p:sp>
        <p:sp>
          <p:nvSpPr>
            <p:cNvPr id="77855" name="Rectangle 31"/>
            <p:cNvSpPr>
              <a:spLocks noChangeArrowheads="1"/>
            </p:cNvSpPr>
            <p:nvPr/>
          </p:nvSpPr>
          <p:spPr bwMode="auto">
            <a:xfrm>
              <a:off x="2960" y="3024"/>
              <a:ext cx="23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@5</a:t>
              </a:r>
            </a:p>
          </p:txBody>
        </p:sp>
        <p:sp>
          <p:nvSpPr>
            <p:cNvPr id="77856" name="Rectangle 32"/>
            <p:cNvSpPr>
              <a:spLocks noChangeArrowheads="1"/>
            </p:cNvSpPr>
            <p:nvPr/>
          </p:nvSpPr>
          <p:spPr bwMode="auto">
            <a:xfrm>
              <a:off x="2520" y="2920"/>
              <a:ext cx="28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@3</a:t>
              </a:r>
            </a:p>
          </p:txBody>
        </p:sp>
        <p:sp>
          <p:nvSpPr>
            <p:cNvPr id="77857" name="Rectangle 33"/>
            <p:cNvSpPr>
              <a:spLocks noChangeArrowheads="1"/>
            </p:cNvSpPr>
            <p:nvPr/>
          </p:nvSpPr>
          <p:spPr bwMode="auto">
            <a:xfrm>
              <a:off x="2232" y="2920"/>
              <a:ext cx="23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@2</a:t>
              </a:r>
            </a:p>
          </p:txBody>
        </p:sp>
        <p:sp>
          <p:nvSpPr>
            <p:cNvPr id="77858" name="Rectangle 34"/>
            <p:cNvSpPr>
              <a:spLocks noChangeArrowheads="1"/>
            </p:cNvSpPr>
            <p:nvPr/>
          </p:nvSpPr>
          <p:spPr bwMode="auto">
            <a:xfrm>
              <a:off x="1664" y="3016"/>
              <a:ext cx="24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@5</a:t>
              </a:r>
            </a:p>
          </p:txBody>
        </p:sp>
        <p:sp>
          <p:nvSpPr>
            <p:cNvPr id="77859" name="Rectangle 35"/>
            <p:cNvSpPr>
              <a:spLocks noChangeArrowheads="1"/>
            </p:cNvSpPr>
            <p:nvPr/>
          </p:nvSpPr>
          <p:spPr bwMode="auto">
            <a:xfrm>
              <a:off x="1232" y="2912"/>
              <a:ext cx="36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@3</a:t>
              </a:r>
            </a:p>
          </p:txBody>
        </p:sp>
        <p:sp>
          <p:nvSpPr>
            <p:cNvPr id="77860" name="Rectangle 36"/>
            <p:cNvSpPr>
              <a:spLocks noChangeArrowheads="1"/>
            </p:cNvSpPr>
            <p:nvPr/>
          </p:nvSpPr>
          <p:spPr bwMode="auto">
            <a:xfrm>
              <a:off x="944" y="2920"/>
              <a:ext cx="24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@2</a:t>
              </a:r>
            </a:p>
          </p:txBody>
        </p:sp>
        <p:sp>
          <p:nvSpPr>
            <p:cNvPr id="77861" name="Rectangle 37"/>
            <p:cNvSpPr>
              <a:spLocks noChangeArrowheads="1"/>
            </p:cNvSpPr>
            <p:nvPr/>
          </p:nvSpPr>
          <p:spPr bwMode="auto">
            <a:xfrm>
              <a:off x="288" y="3512"/>
              <a:ext cx="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@5</a:t>
              </a:r>
            </a:p>
          </p:txBody>
        </p:sp>
        <p:sp>
          <p:nvSpPr>
            <p:cNvPr id="77862" name="Rectangle 38"/>
            <p:cNvSpPr>
              <a:spLocks noChangeArrowheads="1"/>
            </p:cNvSpPr>
            <p:nvPr/>
          </p:nvSpPr>
          <p:spPr bwMode="auto">
            <a:xfrm>
              <a:off x="4408" y="3816"/>
              <a:ext cx="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@5</a:t>
              </a:r>
            </a:p>
          </p:txBody>
        </p:sp>
        <p:sp>
          <p:nvSpPr>
            <p:cNvPr id="77863" name="Rectangle 39"/>
            <p:cNvSpPr>
              <a:spLocks noChangeArrowheads="1"/>
            </p:cNvSpPr>
            <p:nvPr/>
          </p:nvSpPr>
          <p:spPr bwMode="auto">
            <a:xfrm>
              <a:off x="4112" y="3816"/>
              <a:ext cx="28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@3</a:t>
              </a:r>
            </a:p>
          </p:txBody>
        </p:sp>
        <p:sp>
          <p:nvSpPr>
            <p:cNvPr id="77864" name="Rectangle 40"/>
            <p:cNvSpPr>
              <a:spLocks noChangeArrowheads="1"/>
            </p:cNvSpPr>
            <p:nvPr/>
          </p:nvSpPr>
          <p:spPr bwMode="auto">
            <a:xfrm>
              <a:off x="5288" y="3512"/>
              <a:ext cx="3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@0</a:t>
              </a:r>
            </a:p>
          </p:txBody>
        </p:sp>
        <p:sp>
          <p:nvSpPr>
            <p:cNvPr id="77865" name="Rectangle 41"/>
            <p:cNvSpPr>
              <a:spLocks noChangeArrowheads="1"/>
            </p:cNvSpPr>
            <p:nvPr/>
          </p:nvSpPr>
          <p:spPr bwMode="auto">
            <a:xfrm>
              <a:off x="296" y="3408"/>
              <a:ext cx="34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C16</a:t>
              </a:r>
            </a:p>
          </p:txBody>
        </p:sp>
        <p:sp>
          <p:nvSpPr>
            <p:cNvPr id="77866" name="Rectangle 42"/>
            <p:cNvSpPr>
              <a:spLocks noChangeArrowheads="1"/>
            </p:cNvSpPr>
            <p:nvPr/>
          </p:nvSpPr>
          <p:spPr bwMode="auto">
            <a:xfrm>
              <a:off x="536" y="2080"/>
              <a:ext cx="50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A[15-12]</a:t>
              </a:r>
            </a:p>
          </p:txBody>
        </p:sp>
        <p:sp>
          <p:nvSpPr>
            <p:cNvPr id="77867" name="Rectangle 43"/>
            <p:cNvSpPr>
              <a:spLocks noChangeArrowheads="1"/>
            </p:cNvSpPr>
            <p:nvPr/>
          </p:nvSpPr>
          <p:spPr bwMode="auto">
            <a:xfrm>
              <a:off x="912" y="2080"/>
              <a:ext cx="4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B[15-12]</a:t>
              </a:r>
            </a:p>
          </p:txBody>
        </p:sp>
        <p:sp>
          <p:nvSpPr>
            <p:cNvPr id="77868" name="Rectangle 44"/>
            <p:cNvSpPr>
              <a:spLocks noChangeArrowheads="1"/>
            </p:cNvSpPr>
            <p:nvPr/>
          </p:nvSpPr>
          <p:spPr bwMode="auto">
            <a:xfrm>
              <a:off x="1464" y="2184"/>
              <a:ext cx="33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C12</a:t>
              </a:r>
            </a:p>
          </p:txBody>
        </p:sp>
        <p:sp>
          <p:nvSpPr>
            <p:cNvPr id="77869" name="Rectangle 45"/>
            <p:cNvSpPr>
              <a:spLocks noChangeArrowheads="1"/>
            </p:cNvSpPr>
            <p:nvPr/>
          </p:nvSpPr>
          <p:spPr bwMode="auto">
            <a:xfrm>
              <a:off x="440" y="2776"/>
              <a:ext cx="48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S[15-12]</a:t>
              </a:r>
            </a:p>
          </p:txBody>
        </p:sp>
        <p:sp>
          <p:nvSpPr>
            <p:cNvPr id="77870" name="Rectangle 46"/>
            <p:cNvSpPr>
              <a:spLocks noChangeArrowheads="1"/>
            </p:cNvSpPr>
            <p:nvPr/>
          </p:nvSpPr>
          <p:spPr bwMode="auto">
            <a:xfrm>
              <a:off x="1824" y="2080"/>
              <a:ext cx="41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A[11-8]</a:t>
              </a:r>
            </a:p>
          </p:txBody>
        </p:sp>
        <p:sp>
          <p:nvSpPr>
            <p:cNvPr id="77871" name="Rectangle 47"/>
            <p:cNvSpPr>
              <a:spLocks noChangeArrowheads="1"/>
            </p:cNvSpPr>
            <p:nvPr/>
          </p:nvSpPr>
          <p:spPr bwMode="auto">
            <a:xfrm>
              <a:off x="2288" y="2080"/>
              <a:ext cx="40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B[11-8]</a:t>
              </a:r>
            </a:p>
          </p:txBody>
        </p:sp>
        <p:sp>
          <p:nvSpPr>
            <p:cNvPr id="77872" name="Rectangle 48"/>
            <p:cNvSpPr>
              <a:spLocks noChangeArrowheads="1"/>
            </p:cNvSpPr>
            <p:nvPr/>
          </p:nvSpPr>
          <p:spPr bwMode="auto">
            <a:xfrm>
              <a:off x="2768" y="2184"/>
              <a:ext cx="36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C8</a:t>
              </a:r>
            </a:p>
          </p:txBody>
        </p:sp>
        <p:sp>
          <p:nvSpPr>
            <p:cNvPr id="77873" name="Rectangle 49"/>
            <p:cNvSpPr>
              <a:spLocks noChangeArrowheads="1"/>
            </p:cNvSpPr>
            <p:nvPr/>
          </p:nvSpPr>
          <p:spPr bwMode="auto">
            <a:xfrm>
              <a:off x="1664" y="2776"/>
              <a:ext cx="6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S[11-8]</a:t>
              </a:r>
            </a:p>
          </p:txBody>
        </p:sp>
        <p:sp>
          <p:nvSpPr>
            <p:cNvPr id="77874" name="Rectangle 50"/>
            <p:cNvSpPr>
              <a:spLocks noChangeArrowheads="1"/>
            </p:cNvSpPr>
            <p:nvPr/>
          </p:nvSpPr>
          <p:spPr bwMode="auto">
            <a:xfrm>
              <a:off x="3112" y="2080"/>
              <a:ext cx="35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A[7-4]</a:t>
              </a:r>
            </a:p>
          </p:txBody>
        </p:sp>
        <p:sp>
          <p:nvSpPr>
            <p:cNvPr id="77875" name="Rectangle 51"/>
            <p:cNvSpPr>
              <a:spLocks noChangeArrowheads="1"/>
            </p:cNvSpPr>
            <p:nvPr/>
          </p:nvSpPr>
          <p:spPr bwMode="auto">
            <a:xfrm>
              <a:off x="3624" y="2080"/>
              <a:ext cx="36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B[7-4]</a:t>
              </a:r>
            </a:p>
          </p:txBody>
        </p:sp>
        <p:sp>
          <p:nvSpPr>
            <p:cNvPr id="77876" name="Rectangle 52"/>
            <p:cNvSpPr>
              <a:spLocks noChangeArrowheads="1"/>
            </p:cNvSpPr>
            <p:nvPr/>
          </p:nvSpPr>
          <p:spPr bwMode="auto">
            <a:xfrm>
              <a:off x="4056" y="2184"/>
              <a:ext cx="2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C4</a:t>
              </a:r>
            </a:p>
          </p:txBody>
        </p:sp>
        <p:sp>
          <p:nvSpPr>
            <p:cNvPr id="77877" name="Rectangle 53"/>
            <p:cNvSpPr>
              <a:spLocks noChangeArrowheads="1"/>
            </p:cNvSpPr>
            <p:nvPr/>
          </p:nvSpPr>
          <p:spPr bwMode="auto">
            <a:xfrm>
              <a:off x="3024" y="2776"/>
              <a:ext cx="45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S[7-4]</a:t>
              </a:r>
            </a:p>
          </p:txBody>
        </p:sp>
        <p:sp>
          <p:nvSpPr>
            <p:cNvPr id="77878" name="Rectangle 54"/>
            <p:cNvSpPr>
              <a:spLocks noChangeArrowheads="1"/>
            </p:cNvSpPr>
            <p:nvPr/>
          </p:nvSpPr>
          <p:spPr bwMode="auto">
            <a:xfrm>
              <a:off x="3096" y="2880"/>
              <a:ext cx="31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@7</a:t>
              </a:r>
            </a:p>
          </p:txBody>
        </p:sp>
        <p:sp>
          <p:nvSpPr>
            <p:cNvPr id="77879" name="Rectangle 55"/>
            <p:cNvSpPr>
              <a:spLocks noChangeArrowheads="1"/>
            </p:cNvSpPr>
            <p:nvPr/>
          </p:nvSpPr>
          <p:spPr bwMode="auto">
            <a:xfrm>
              <a:off x="1792" y="2872"/>
              <a:ext cx="34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@8</a:t>
              </a:r>
            </a:p>
          </p:txBody>
        </p:sp>
        <p:sp>
          <p:nvSpPr>
            <p:cNvPr id="77880" name="Rectangle 56"/>
            <p:cNvSpPr>
              <a:spLocks noChangeArrowheads="1"/>
            </p:cNvSpPr>
            <p:nvPr/>
          </p:nvSpPr>
          <p:spPr bwMode="auto">
            <a:xfrm>
              <a:off x="536" y="2880"/>
              <a:ext cx="28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@8</a:t>
              </a:r>
            </a:p>
          </p:txBody>
        </p:sp>
        <p:sp>
          <p:nvSpPr>
            <p:cNvPr id="77881" name="Rectangle 57"/>
            <p:cNvSpPr>
              <a:spLocks noChangeArrowheads="1"/>
            </p:cNvSpPr>
            <p:nvPr/>
          </p:nvSpPr>
          <p:spPr bwMode="auto">
            <a:xfrm>
              <a:off x="4424" y="2080"/>
              <a:ext cx="40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A[3-0]</a:t>
              </a:r>
            </a:p>
          </p:txBody>
        </p:sp>
        <p:sp>
          <p:nvSpPr>
            <p:cNvPr id="77882" name="Rectangle 58"/>
            <p:cNvSpPr>
              <a:spLocks noChangeArrowheads="1"/>
            </p:cNvSpPr>
            <p:nvPr/>
          </p:nvSpPr>
          <p:spPr bwMode="auto">
            <a:xfrm>
              <a:off x="4912" y="2080"/>
              <a:ext cx="3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B[3-0]</a:t>
              </a:r>
            </a:p>
          </p:txBody>
        </p:sp>
        <p:sp>
          <p:nvSpPr>
            <p:cNvPr id="77883" name="Rectangle 59"/>
            <p:cNvSpPr>
              <a:spLocks noChangeArrowheads="1"/>
            </p:cNvSpPr>
            <p:nvPr/>
          </p:nvSpPr>
          <p:spPr bwMode="auto">
            <a:xfrm>
              <a:off x="5368" y="2184"/>
              <a:ext cx="20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C0</a:t>
              </a:r>
            </a:p>
          </p:txBody>
        </p:sp>
        <p:sp>
          <p:nvSpPr>
            <p:cNvPr id="77884" name="Rectangle 60"/>
            <p:cNvSpPr>
              <a:spLocks noChangeArrowheads="1"/>
            </p:cNvSpPr>
            <p:nvPr/>
          </p:nvSpPr>
          <p:spPr bwMode="auto">
            <a:xfrm>
              <a:off x="4376" y="2776"/>
              <a:ext cx="3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S[3-0]</a:t>
              </a:r>
            </a:p>
          </p:txBody>
        </p:sp>
        <p:sp>
          <p:nvSpPr>
            <p:cNvPr id="77885" name="Rectangle 61"/>
            <p:cNvSpPr>
              <a:spLocks noChangeArrowheads="1"/>
            </p:cNvSpPr>
            <p:nvPr/>
          </p:nvSpPr>
          <p:spPr bwMode="auto">
            <a:xfrm>
              <a:off x="5360" y="2288"/>
              <a:ext cx="23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@0</a:t>
              </a:r>
            </a:p>
          </p:txBody>
        </p:sp>
        <p:sp>
          <p:nvSpPr>
            <p:cNvPr id="77886" name="Rectangle 62"/>
            <p:cNvSpPr>
              <a:spLocks noChangeArrowheads="1"/>
            </p:cNvSpPr>
            <p:nvPr/>
          </p:nvSpPr>
          <p:spPr bwMode="auto">
            <a:xfrm>
              <a:off x="4432" y="2880"/>
              <a:ext cx="28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2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@4</a:t>
              </a:r>
            </a:p>
          </p:txBody>
        </p:sp>
        <p:grpSp>
          <p:nvGrpSpPr>
            <p:cNvPr id="77903" name="Group 79"/>
            <p:cNvGrpSpPr>
              <a:grpSpLocks/>
            </p:cNvGrpSpPr>
            <p:nvPr/>
          </p:nvGrpSpPr>
          <p:grpSpPr bwMode="auto">
            <a:xfrm>
              <a:off x="4424" y="1788"/>
              <a:ext cx="1148" cy="1016"/>
              <a:chOff x="4424" y="1588"/>
              <a:chExt cx="1148" cy="1016"/>
            </a:xfrm>
          </p:grpSpPr>
          <p:sp>
            <p:nvSpPr>
              <p:cNvPr id="77887" name="Line 63"/>
              <p:cNvSpPr>
                <a:spLocks noChangeShapeType="1"/>
              </p:cNvSpPr>
              <p:nvPr/>
            </p:nvSpPr>
            <p:spPr bwMode="auto">
              <a:xfrm flipV="1">
                <a:off x="4516" y="1660"/>
                <a:ext cx="11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88" name="Line 64"/>
              <p:cNvSpPr>
                <a:spLocks noChangeShapeType="1"/>
              </p:cNvSpPr>
              <p:nvPr/>
            </p:nvSpPr>
            <p:spPr bwMode="auto">
              <a:xfrm flipV="1">
                <a:off x="5092" y="1660"/>
                <a:ext cx="112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auto">
              <a:xfrm flipV="1">
                <a:off x="4508" y="2364"/>
                <a:ext cx="12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90" name="Rectangle 66"/>
              <p:cNvSpPr>
                <a:spLocks noChangeArrowheads="1"/>
              </p:cNvSpPr>
              <p:nvPr/>
            </p:nvSpPr>
            <p:spPr bwMode="auto">
              <a:xfrm>
                <a:off x="4432" y="1632"/>
                <a:ext cx="14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77891" name="Rectangle 67"/>
              <p:cNvSpPr>
                <a:spLocks noChangeArrowheads="1"/>
              </p:cNvSpPr>
              <p:nvPr/>
            </p:nvSpPr>
            <p:spPr bwMode="auto">
              <a:xfrm>
                <a:off x="5008" y="1624"/>
                <a:ext cx="14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77892" name="Rectangle 68"/>
              <p:cNvSpPr>
                <a:spLocks noChangeArrowheads="1"/>
              </p:cNvSpPr>
              <p:nvPr/>
            </p:nvSpPr>
            <p:spPr bwMode="auto">
              <a:xfrm>
                <a:off x="4424" y="2336"/>
                <a:ext cx="14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77893" name="Rectangle 69"/>
              <p:cNvSpPr>
                <a:spLocks noChangeArrowheads="1"/>
              </p:cNvSpPr>
              <p:nvPr/>
            </p:nvSpPr>
            <p:spPr bwMode="auto">
              <a:xfrm>
                <a:off x="4800" y="2192"/>
                <a:ext cx="15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P</a:t>
                </a:r>
              </a:p>
            </p:txBody>
          </p:sp>
          <p:sp>
            <p:nvSpPr>
              <p:cNvPr id="77894" name="Rectangle 70"/>
              <p:cNvSpPr>
                <a:spLocks noChangeArrowheads="1"/>
              </p:cNvSpPr>
              <p:nvPr/>
            </p:nvSpPr>
            <p:spPr bwMode="auto">
              <a:xfrm>
                <a:off x="5072" y="2192"/>
                <a:ext cx="168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G</a:t>
                </a:r>
              </a:p>
            </p:txBody>
          </p:sp>
          <p:sp>
            <p:nvSpPr>
              <p:cNvPr id="77895" name="Rectangle 71"/>
              <p:cNvSpPr>
                <a:spLocks noChangeArrowheads="1"/>
              </p:cNvSpPr>
              <p:nvPr/>
            </p:nvSpPr>
            <p:spPr bwMode="auto">
              <a:xfrm>
                <a:off x="4428" y="1884"/>
                <a:ext cx="8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96" name="Line 72"/>
              <p:cNvSpPr>
                <a:spLocks noChangeShapeType="1"/>
              </p:cNvSpPr>
              <p:nvPr/>
            </p:nvSpPr>
            <p:spPr bwMode="auto">
              <a:xfrm>
                <a:off x="5292" y="2096"/>
                <a:ext cx="2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97" name="Line 73"/>
              <p:cNvSpPr>
                <a:spLocks noChangeShapeType="1"/>
              </p:cNvSpPr>
              <p:nvPr/>
            </p:nvSpPr>
            <p:spPr bwMode="auto">
              <a:xfrm flipV="1">
                <a:off x="4568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98" name="Line 74"/>
              <p:cNvSpPr>
                <a:spLocks noChangeShapeType="1"/>
              </p:cNvSpPr>
              <p:nvPr/>
            </p:nvSpPr>
            <p:spPr bwMode="auto">
              <a:xfrm flipV="1">
                <a:off x="5144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899" name="Line 75"/>
              <p:cNvSpPr>
                <a:spLocks noChangeShapeType="1"/>
              </p:cNvSpPr>
              <p:nvPr/>
            </p:nvSpPr>
            <p:spPr bwMode="auto">
              <a:xfrm flipV="1">
                <a:off x="4568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00" name="Line 76"/>
              <p:cNvSpPr>
                <a:spLocks noChangeShapeType="1"/>
              </p:cNvSpPr>
              <p:nvPr/>
            </p:nvSpPr>
            <p:spPr bwMode="auto">
              <a:xfrm flipV="1">
                <a:off x="5144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01" name="Line 77"/>
              <p:cNvSpPr>
                <a:spLocks noChangeShapeType="1"/>
              </p:cNvSpPr>
              <p:nvPr/>
            </p:nvSpPr>
            <p:spPr bwMode="auto">
              <a:xfrm flipV="1">
                <a:off x="4856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02" name="Rectangle 78"/>
              <p:cNvSpPr>
                <a:spLocks noChangeArrowheads="1"/>
              </p:cNvSpPr>
              <p:nvPr/>
            </p:nvSpPr>
            <p:spPr bwMode="auto">
              <a:xfrm>
                <a:off x="4592" y="2040"/>
                <a:ext cx="55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4-bit Adder</a:t>
                </a:r>
              </a:p>
            </p:txBody>
          </p:sp>
        </p:grpSp>
        <p:grpSp>
          <p:nvGrpSpPr>
            <p:cNvPr id="77920" name="Group 96"/>
            <p:cNvGrpSpPr>
              <a:grpSpLocks/>
            </p:cNvGrpSpPr>
            <p:nvPr/>
          </p:nvGrpSpPr>
          <p:grpSpPr bwMode="auto">
            <a:xfrm>
              <a:off x="3112" y="1788"/>
              <a:ext cx="1148" cy="1016"/>
              <a:chOff x="3112" y="1588"/>
              <a:chExt cx="1148" cy="1016"/>
            </a:xfrm>
          </p:grpSpPr>
          <p:sp>
            <p:nvSpPr>
              <p:cNvPr id="77904" name="Line 80"/>
              <p:cNvSpPr>
                <a:spLocks noChangeShapeType="1"/>
              </p:cNvSpPr>
              <p:nvPr/>
            </p:nvSpPr>
            <p:spPr bwMode="auto">
              <a:xfrm flipV="1">
                <a:off x="3204" y="1660"/>
                <a:ext cx="11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05" name="Line 81"/>
              <p:cNvSpPr>
                <a:spLocks noChangeShapeType="1"/>
              </p:cNvSpPr>
              <p:nvPr/>
            </p:nvSpPr>
            <p:spPr bwMode="auto">
              <a:xfrm flipV="1">
                <a:off x="3780" y="1660"/>
                <a:ext cx="112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06" name="Line 82"/>
              <p:cNvSpPr>
                <a:spLocks noChangeShapeType="1"/>
              </p:cNvSpPr>
              <p:nvPr/>
            </p:nvSpPr>
            <p:spPr bwMode="auto">
              <a:xfrm flipV="1">
                <a:off x="3196" y="2364"/>
                <a:ext cx="12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07" name="Rectangle 83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14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77908" name="Rectangle 84"/>
              <p:cNvSpPr>
                <a:spLocks noChangeArrowheads="1"/>
              </p:cNvSpPr>
              <p:nvPr/>
            </p:nvSpPr>
            <p:spPr bwMode="auto">
              <a:xfrm>
                <a:off x="3696" y="1624"/>
                <a:ext cx="14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77909" name="Rectangle 85"/>
              <p:cNvSpPr>
                <a:spLocks noChangeArrowheads="1"/>
              </p:cNvSpPr>
              <p:nvPr/>
            </p:nvSpPr>
            <p:spPr bwMode="auto">
              <a:xfrm>
                <a:off x="3112" y="2336"/>
                <a:ext cx="14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77910" name="Rectangle 86"/>
              <p:cNvSpPr>
                <a:spLocks noChangeArrowheads="1"/>
              </p:cNvSpPr>
              <p:nvPr/>
            </p:nvSpPr>
            <p:spPr bwMode="auto">
              <a:xfrm>
                <a:off x="3488" y="2192"/>
                <a:ext cx="15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P</a:t>
                </a:r>
              </a:p>
            </p:txBody>
          </p:sp>
          <p:sp>
            <p:nvSpPr>
              <p:cNvPr id="77911" name="Rectangle 87"/>
              <p:cNvSpPr>
                <a:spLocks noChangeArrowheads="1"/>
              </p:cNvSpPr>
              <p:nvPr/>
            </p:nvSpPr>
            <p:spPr bwMode="auto">
              <a:xfrm>
                <a:off x="3760" y="2192"/>
                <a:ext cx="168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G</a:t>
                </a:r>
              </a:p>
            </p:txBody>
          </p:sp>
          <p:sp>
            <p:nvSpPr>
              <p:cNvPr id="77912" name="Rectangle 88"/>
              <p:cNvSpPr>
                <a:spLocks noChangeArrowheads="1"/>
              </p:cNvSpPr>
              <p:nvPr/>
            </p:nvSpPr>
            <p:spPr bwMode="auto">
              <a:xfrm>
                <a:off x="3116" y="1884"/>
                <a:ext cx="8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3" name="Line 89"/>
              <p:cNvSpPr>
                <a:spLocks noChangeShapeType="1"/>
              </p:cNvSpPr>
              <p:nvPr/>
            </p:nvSpPr>
            <p:spPr bwMode="auto">
              <a:xfrm>
                <a:off x="3980" y="2096"/>
                <a:ext cx="2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4" name="Line 90"/>
              <p:cNvSpPr>
                <a:spLocks noChangeShapeType="1"/>
              </p:cNvSpPr>
              <p:nvPr/>
            </p:nvSpPr>
            <p:spPr bwMode="auto">
              <a:xfrm flipV="1">
                <a:off x="3256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5" name="Line 91"/>
              <p:cNvSpPr>
                <a:spLocks noChangeShapeType="1"/>
              </p:cNvSpPr>
              <p:nvPr/>
            </p:nvSpPr>
            <p:spPr bwMode="auto">
              <a:xfrm flipV="1">
                <a:off x="3832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6" name="Line 92"/>
              <p:cNvSpPr>
                <a:spLocks noChangeShapeType="1"/>
              </p:cNvSpPr>
              <p:nvPr/>
            </p:nvSpPr>
            <p:spPr bwMode="auto">
              <a:xfrm flipV="1">
                <a:off x="3256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7" name="Line 93"/>
              <p:cNvSpPr>
                <a:spLocks noChangeShapeType="1"/>
              </p:cNvSpPr>
              <p:nvPr/>
            </p:nvSpPr>
            <p:spPr bwMode="auto">
              <a:xfrm flipV="1">
                <a:off x="3832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8" name="Line 94"/>
              <p:cNvSpPr>
                <a:spLocks noChangeShapeType="1"/>
              </p:cNvSpPr>
              <p:nvPr/>
            </p:nvSpPr>
            <p:spPr bwMode="auto">
              <a:xfrm flipV="1">
                <a:off x="3544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19" name="Rectangle 95"/>
              <p:cNvSpPr>
                <a:spLocks noChangeArrowheads="1"/>
              </p:cNvSpPr>
              <p:nvPr/>
            </p:nvSpPr>
            <p:spPr bwMode="auto">
              <a:xfrm>
                <a:off x="3280" y="2040"/>
                <a:ext cx="55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4-bit Adder</a:t>
                </a:r>
              </a:p>
            </p:txBody>
          </p:sp>
        </p:grpSp>
        <p:grpSp>
          <p:nvGrpSpPr>
            <p:cNvPr id="77937" name="Group 113"/>
            <p:cNvGrpSpPr>
              <a:grpSpLocks/>
            </p:cNvGrpSpPr>
            <p:nvPr/>
          </p:nvGrpSpPr>
          <p:grpSpPr bwMode="auto">
            <a:xfrm>
              <a:off x="1824" y="1788"/>
              <a:ext cx="1148" cy="1016"/>
              <a:chOff x="1824" y="1588"/>
              <a:chExt cx="1148" cy="1016"/>
            </a:xfrm>
          </p:grpSpPr>
          <p:sp>
            <p:nvSpPr>
              <p:cNvPr id="77921" name="Line 97"/>
              <p:cNvSpPr>
                <a:spLocks noChangeShapeType="1"/>
              </p:cNvSpPr>
              <p:nvPr/>
            </p:nvSpPr>
            <p:spPr bwMode="auto">
              <a:xfrm flipV="1">
                <a:off x="1916" y="1660"/>
                <a:ext cx="11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22" name="Line 98"/>
              <p:cNvSpPr>
                <a:spLocks noChangeShapeType="1"/>
              </p:cNvSpPr>
              <p:nvPr/>
            </p:nvSpPr>
            <p:spPr bwMode="auto">
              <a:xfrm flipV="1">
                <a:off x="2492" y="1660"/>
                <a:ext cx="112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23" name="Line 99"/>
              <p:cNvSpPr>
                <a:spLocks noChangeShapeType="1"/>
              </p:cNvSpPr>
              <p:nvPr/>
            </p:nvSpPr>
            <p:spPr bwMode="auto">
              <a:xfrm flipV="1">
                <a:off x="1908" y="2364"/>
                <a:ext cx="12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24" name="Rectangle 100"/>
              <p:cNvSpPr>
                <a:spLocks noChangeArrowheads="1"/>
              </p:cNvSpPr>
              <p:nvPr/>
            </p:nvSpPr>
            <p:spPr bwMode="auto">
              <a:xfrm>
                <a:off x="1832" y="1632"/>
                <a:ext cx="14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77925" name="Rectangle 101"/>
              <p:cNvSpPr>
                <a:spLocks noChangeArrowheads="1"/>
              </p:cNvSpPr>
              <p:nvPr/>
            </p:nvSpPr>
            <p:spPr bwMode="auto">
              <a:xfrm>
                <a:off x="2408" y="1624"/>
                <a:ext cx="14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77926" name="Rectangle 102"/>
              <p:cNvSpPr>
                <a:spLocks noChangeArrowheads="1"/>
              </p:cNvSpPr>
              <p:nvPr/>
            </p:nvSpPr>
            <p:spPr bwMode="auto">
              <a:xfrm>
                <a:off x="1824" y="2336"/>
                <a:ext cx="14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77927" name="Rectangle 103"/>
              <p:cNvSpPr>
                <a:spLocks noChangeArrowheads="1"/>
              </p:cNvSpPr>
              <p:nvPr/>
            </p:nvSpPr>
            <p:spPr bwMode="auto">
              <a:xfrm>
                <a:off x="2200" y="2192"/>
                <a:ext cx="15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P</a:t>
                </a:r>
              </a:p>
            </p:txBody>
          </p:sp>
          <p:sp>
            <p:nvSpPr>
              <p:cNvPr id="77928" name="Rectangle 104"/>
              <p:cNvSpPr>
                <a:spLocks noChangeArrowheads="1"/>
              </p:cNvSpPr>
              <p:nvPr/>
            </p:nvSpPr>
            <p:spPr bwMode="auto">
              <a:xfrm>
                <a:off x="2472" y="2192"/>
                <a:ext cx="168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G</a:t>
                </a:r>
              </a:p>
            </p:txBody>
          </p:sp>
          <p:sp>
            <p:nvSpPr>
              <p:cNvPr id="77929" name="Rectangle 105"/>
              <p:cNvSpPr>
                <a:spLocks noChangeArrowheads="1"/>
              </p:cNvSpPr>
              <p:nvPr/>
            </p:nvSpPr>
            <p:spPr bwMode="auto">
              <a:xfrm>
                <a:off x="1828" y="1884"/>
                <a:ext cx="8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0" name="Line 106"/>
              <p:cNvSpPr>
                <a:spLocks noChangeShapeType="1"/>
              </p:cNvSpPr>
              <p:nvPr/>
            </p:nvSpPr>
            <p:spPr bwMode="auto">
              <a:xfrm>
                <a:off x="2692" y="2096"/>
                <a:ext cx="2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1" name="Line 107"/>
              <p:cNvSpPr>
                <a:spLocks noChangeShapeType="1"/>
              </p:cNvSpPr>
              <p:nvPr/>
            </p:nvSpPr>
            <p:spPr bwMode="auto">
              <a:xfrm flipV="1">
                <a:off x="1968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2" name="Line 108"/>
              <p:cNvSpPr>
                <a:spLocks noChangeShapeType="1"/>
              </p:cNvSpPr>
              <p:nvPr/>
            </p:nvSpPr>
            <p:spPr bwMode="auto">
              <a:xfrm flipV="1">
                <a:off x="2544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3" name="Line 109"/>
              <p:cNvSpPr>
                <a:spLocks noChangeShapeType="1"/>
              </p:cNvSpPr>
              <p:nvPr/>
            </p:nvSpPr>
            <p:spPr bwMode="auto">
              <a:xfrm flipV="1">
                <a:off x="1968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4" name="Line 110"/>
              <p:cNvSpPr>
                <a:spLocks noChangeShapeType="1"/>
              </p:cNvSpPr>
              <p:nvPr/>
            </p:nvSpPr>
            <p:spPr bwMode="auto">
              <a:xfrm flipV="1">
                <a:off x="2544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5" name="Line 111"/>
              <p:cNvSpPr>
                <a:spLocks noChangeShapeType="1"/>
              </p:cNvSpPr>
              <p:nvPr/>
            </p:nvSpPr>
            <p:spPr bwMode="auto">
              <a:xfrm flipV="1">
                <a:off x="2256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6" name="Rectangle 112"/>
              <p:cNvSpPr>
                <a:spLocks noChangeArrowheads="1"/>
              </p:cNvSpPr>
              <p:nvPr/>
            </p:nvSpPr>
            <p:spPr bwMode="auto">
              <a:xfrm>
                <a:off x="1992" y="2040"/>
                <a:ext cx="55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4-bit Adder</a:t>
                </a:r>
              </a:p>
            </p:txBody>
          </p:sp>
        </p:grpSp>
        <p:grpSp>
          <p:nvGrpSpPr>
            <p:cNvPr id="77954" name="Group 130"/>
            <p:cNvGrpSpPr>
              <a:grpSpLocks/>
            </p:cNvGrpSpPr>
            <p:nvPr/>
          </p:nvGrpSpPr>
          <p:grpSpPr bwMode="auto">
            <a:xfrm>
              <a:off x="536" y="1788"/>
              <a:ext cx="1148" cy="1016"/>
              <a:chOff x="536" y="1588"/>
              <a:chExt cx="1148" cy="1016"/>
            </a:xfrm>
          </p:grpSpPr>
          <p:sp>
            <p:nvSpPr>
              <p:cNvPr id="77938" name="Line 114"/>
              <p:cNvSpPr>
                <a:spLocks noChangeShapeType="1"/>
              </p:cNvSpPr>
              <p:nvPr/>
            </p:nvSpPr>
            <p:spPr bwMode="auto">
              <a:xfrm flipV="1">
                <a:off x="628" y="1660"/>
                <a:ext cx="11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39" name="Line 115"/>
              <p:cNvSpPr>
                <a:spLocks noChangeShapeType="1"/>
              </p:cNvSpPr>
              <p:nvPr/>
            </p:nvSpPr>
            <p:spPr bwMode="auto">
              <a:xfrm flipV="1">
                <a:off x="1204" y="1660"/>
                <a:ext cx="112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40" name="Line 116"/>
              <p:cNvSpPr>
                <a:spLocks noChangeShapeType="1"/>
              </p:cNvSpPr>
              <p:nvPr/>
            </p:nvSpPr>
            <p:spPr bwMode="auto">
              <a:xfrm flipV="1">
                <a:off x="620" y="2364"/>
                <a:ext cx="12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41" name="Rectangle 117"/>
              <p:cNvSpPr>
                <a:spLocks noChangeArrowheads="1"/>
              </p:cNvSpPr>
              <p:nvPr/>
            </p:nvSpPr>
            <p:spPr bwMode="auto">
              <a:xfrm>
                <a:off x="544" y="1632"/>
                <a:ext cx="14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77942" name="Rectangle 118"/>
              <p:cNvSpPr>
                <a:spLocks noChangeArrowheads="1"/>
              </p:cNvSpPr>
              <p:nvPr/>
            </p:nvSpPr>
            <p:spPr bwMode="auto">
              <a:xfrm>
                <a:off x="1120" y="1624"/>
                <a:ext cx="14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77943" name="Rectangle 119"/>
              <p:cNvSpPr>
                <a:spLocks noChangeArrowheads="1"/>
              </p:cNvSpPr>
              <p:nvPr/>
            </p:nvSpPr>
            <p:spPr bwMode="auto">
              <a:xfrm>
                <a:off x="536" y="2336"/>
                <a:ext cx="14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77944" name="Rectangle 12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15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P</a:t>
                </a:r>
              </a:p>
            </p:txBody>
          </p:sp>
          <p:sp>
            <p:nvSpPr>
              <p:cNvPr id="77945" name="Rectangle 121"/>
              <p:cNvSpPr>
                <a:spLocks noChangeArrowheads="1"/>
              </p:cNvSpPr>
              <p:nvPr/>
            </p:nvSpPr>
            <p:spPr bwMode="auto">
              <a:xfrm>
                <a:off x="1184" y="2192"/>
                <a:ext cx="168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G</a:t>
                </a:r>
              </a:p>
            </p:txBody>
          </p:sp>
          <p:sp>
            <p:nvSpPr>
              <p:cNvPr id="77946" name="Rectangle 122"/>
              <p:cNvSpPr>
                <a:spLocks noChangeArrowheads="1"/>
              </p:cNvSpPr>
              <p:nvPr/>
            </p:nvSpPr>
            <p:spPr bwMode="auto">
              <a:xfrm>
                <a:off x="540" y="1884"/>
                <a:ext cx="864" cy="4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47" name="Line 123"/>
              <p:cNvSpPr>
                <a:spLocks noChangeShapeType="1"/>
              </p:cNvSpPr>
              <p:nvPr/>
            </p:nvSpPr>
            <p:spPr bwMode="auto">
              <a:xfrm>
                <a:off x="1404" y="2096"/>
                <a:ext cx="2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48" name="Line 124"/>
              <p:cNvSpPr>
                <a:spLocks noChangeShapeType="1"/>
              </p:cNvSpPr>
              <p:nvPr/>
            </p:nvSpPr>
            <p:spPr bwMode="auto">
              <a:xfrm flipV="1">
                <a:off x="680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49" name="Line 125"/>
              <p:cNvSpPr>
                <a:spLocks noChangeShapeType="1"/>
              </p:cNvSpPr>
              <p:nvPr/>
            </p:nvSpPr>
            <p:spPr bwMode="auto">
              <a:xfrm flipV="1">
                <a:off x="1256" y="158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50" name="Line 126"/>
              <p:cNvSpPr>
                <a:spLocks noChangeShapeType="1"/>
              </p:cNvSpPr>
              <p:nvPr/>
            </p:nvSpPr>
            <p:spPr bwMode="auto">
              <a:xfrm flipV="1">
                <a:off x="680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51" name="Line 127"/>
              <p:cNvSpPr>
                <a:spLocks noChangeShapeType="1"/>
              </p:cNvSpPr>
              <p:nvPr/>
            </p:nvSpPr>
            <p:spPr bwMode="auto">
              <a:xfrm flipV="1">
                <a:off x="1256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52" name="Line 128"/>
              <p:cNvSpPr>
                <a:spLocks noChangeShapeType="1"/>
              </p:cNvSpPr>
              <p:nvPr/>
            </p:nvSpPr>
            <p:spPr bwMode="auto">
              <a:xfrm flipV="1">
                <a:off x="968" y="2308"/>
                <a:ext cx="0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953" name="Rectangle 129"/>
              <p:cNvSpPr>
                <a:spLocks noChangeArrowheads="1"/>
              </p:cNvSpPr>
              <p:nvPr/>
            </p:nvSpPr>
            <p:spPr bwMode="auto">
              <a:xfrm>
                <a:off x="704" y="2040"/>
                <a:ext cx="55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47" tIns="26983" rIns="19047" bIns="26983"/>
              <a:lstStyle/>
              <a:p>
                <a:pPr algn="ctr" eaLnBrk="0" hangingPunct="0">
                  <a:lnSpc>
                    <a:spcPts val="1200"/>
                  </a:lnSpc>
                  <a:tabLst>
                    <a:tab pos="457200" algn="l"/>
                    <a:tab pos="914400" algn="l"/>
                    <a:tab pos="1370013" algn="l"/>
                  </a:tabLst>
                </a:pPr>
                <a:r>
                  <a:rPr lang="en-US" altLang="ko-KR" sz="1400">
                    <a:solidFill>
                      <a:srgbClr val="000000"/>
                    </a:solidFill>
                    <a:latin typeface="Tahoma" pitchFamily="34" charset="0"/>
                    <a:ea typeface="굴림" pitchFamily="50" charset="-127"/>
                  </a:rPr>
                  <a:t>4-bit Adder</a:t>
                </a:r>
              </a:p>
            </p:txBody>
          </p:sp>
        </p:grpSp>
        <p:sp>
          <p:nvSpPr>
            <p:cNvPr id="77955" name="Line 131"/>
            <p:cNvSpPr>
              <a:spLocks noChangeShapeType="1"/>
            </p:cNvSpPr>
            <p:nvPr/>
          </p:nvSpPr>
          <p:spPr bwMode="auto">
            <a:xfrm>
              <a:off x="5144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56" name="Line 132"/>
            <p:cNvSpPr>
              <a:spLocks noChangeShapeType="1"/>
            </p:cNvSpPr>
            <p:nvPr/>
          </p:nvSpPr>
          <p:spPr bwMode="auto">
            <a:xfrm>
              <a:off x="4856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57" name="Line 133"/>
            <p:cNvSpPr>
              <a:spLocks noChangeShapeType="1"/>
            </p:cNvSpPr>
            <p:nvPr/>
          </p:nvSpPr>
          <p:spPr bwMode="auto">
            <a:xfrm>
              <a:off x="3832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58" name="Line 134"/>
            <p:cNvSpPr>
              <a:spLocks noChangeShapeType="1"/>
            </p:cNvSpPr>
            <p:nvPr/>
          </p:nvSpPr>
          <p:spPr bwMode="auto">
            <a:xfrm>
              <a:off x="3544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59" name="Line 135"/>
            <p:cNvSpPr>
              <a:spLocks noChangeShapeType="1"/>
            </p:cNvSpPr>
            <p:nvPr/>
          </p:nvSpPr>
          <p:spPr bwMode="auto">
            <a:xfrm>
              <a:off x="2544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0" name="Line 136"/>
            <p:cNvSpPr>
              <a:spLocks noChangeShapeType="1"/>
            </p:cNvSpPr>
            <p:nvPr/>
          </p:nvSpPr>
          <p:spPr bwMode="auto">
            <a:xfrm>
              <a:off x="2256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1" name="Line 137"/>
            <p:cNvSpPr>
              <a:spLocks noChangeShapeType="1"/>
            </p:cNvSpPr>
            <p:nvPr/>
          </p:nvSpPr>
          <p:spPr bwMode="auto">
            <a:xfrm>
              <a:off x="1256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2" name="Line 138"/>
            <p:cNvSpPr>
              <a:spLocks noChangeShapeType="1"/>
            </p:cNvSpPr>
            <p:nvPr/>
          </p:nvSpPr>
          <p:spPr bwMode="auto">
            <a:xfrm>
              <a:off x="968" y="2788"/>
              <a:ext cx="0" cy="4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3" name="Line 139"/>
            <p:cNvSpPr>
              <a:spLocks noChangeShapeType="1"/>
            </p:cNvSpPr>
            <p:nvPr/>
          </p:nvSpPr>
          <p:spPr bwMode="auto">
            <a:xfrm flipV="1">
              <a:off x="2984" y="2292"/>
              <a:ext cx="0" cy="9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4" name="Line 140"/>
            <p:cNvSpPr>
              <a:spLocks noChangeShapeType="1"/>
            </p:cNvSpPr>
            <p:nvPr/>
          </p:nvSpPr>
          <p:spPr bwMode="auto">
            <a:xfrm flipV="1">
              <a:off x="4272" y="2292"/>
              <a:ext cx="0" cy="9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5" name="Line 141"/>
            <p:cNvSpPr>
              <a:spLocks noChangeShapeType="1"/>
            </p:cNvSpPr>
            <p:nvPr/>
          </p:nvSpPr>
          <p:spPr bwMode="auto">
            <a:xfrm flipV="1">
              <a:off x="1688" y="2292"/>
              <a:ext cx="0" cy="9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6" name="Rectangle 142"/>
            <p:cNvSpPr>
              <a:spLocks noChangeArrowheads="1"/>
            </p:cNvSpPr>
            <p:nvPr/>
          </p:nvSpPr>
          <p:spPr bwMode="auto">
            <a:xfrm>
              <a:off x="540" y="3236"/>
              <a:ext cx="4752" cy="5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7" name="Line 143"/>
            <p:cNvSpPr>
              <a:spLocks noChangeShapeType="1"/>
            </p:cNvSpPr>
            <p:nvPr/>
          </p:nvSpPr>
          <p:spPr bwMode="auto">
            <a:xfrm>
              <a:off x="5292" y="352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8" name="Line 144"/>
            <p:cNvSpPr>
              <a:spLocks noChangeShapeType="1"/>
            </p:cNvSpPr>
            <p:nvPr/>
          </p:nvSpPr>
          <p:spPr bwMode="auto">
            <a:xfrm flipH="1">
              <a:off x="228" y="3520"/>
              <a:ext cx="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69" name="Line 145"/>
            <p:cNvSpPr>
              <a:spLocks noChangeShapeType="1"/>
            </p:cNvSpPr>
            <p:nvPr/>
          </p:nvSpPr>
          <p:spPr bwMode="auto">
            <a:xfrm>
              <a:off x="4136" y="381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970" name="Line 146"/>
            <p:cNvSpPr>
              <a:spLocks noChangeShapeType="1"/>
            </p:cNvSpPr>
            <p:nvPr/>
          </p:nvSpPr>
          <p:spPr bwMode="auto">
            <a:xfrm>
              <a:off x="4424" y="3812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7972" name="Rectangle 1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Carry-lookahead adder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with cascaded carry-lookahead logic</a:t>
            </a:r>
          </a:p>
        </p:txBody>
      </p:sp>
      <p:sp>
        <p:nvSpPr>
          <p:cNvPr id="77973" name="Rectangle 14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pitchFamily="50" charset="-127"/>
              </a:rPr>
              <a:t>Carry-lookahead adder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4 four-bit adders with internal carry lookahead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second level carry lookahead unit extends lookahead to 16 bits</a:t>
            </a:r>
          </a:p>
        </p:txBody>
      </p:sp>
      <p:grpSp>
        <p:nvGrpSpPr>
          <p:cNvPr id="77984" name="Group 160"/>
          <p:cNvGrpSpPr>
            <a:grpSpLocks/>
          </p:cNvGrpSpPr>
          <p:nvPr/>
        </p:nvGrpSpPr>
        <p:grpSpPr bwMode="auto">
          <a:xfrm>
            <a:off x="5441950" y="1563688"/>
            <a:ext cx="3643313" cy="2181225"/>
            <a:chOff x="3428" y="985"/>
            <a:chExt cx="2295" cy="1374"/>
          </a:xfrm>
        </p:grpSpPr>
        <p:sp>
          <p:nvSpPr>
            <p:cNvPr id="77976" name="Rectangle 152"/>
            <p:cNvSpPr>
              <a:spLocks noChangeArrowheads="1"/>
            </p:cNvSpPr>
            <p:nvPr/>
          </p:nvSpPr>
          <p:spPr bwMode="auto">
            <a:xfrm>
              <a:off x="3428" y="985"/>
              <a:ext cx="2295" cy="2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algn="r" eaLnBrk="0" hangingPunct="0"/>
              <a:r>
                <a:rPr kumimoji="1" lang="en-US" altLang="ko-KR" sz="14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G = G3 + P3 G2 + P3 P2 G1 + P3 P2 P1 G0</a:t>
              </a:r>
            </a:p>
          </p:txBody>
        </p:sp>
        <p:sp>
          <p:nvSpPr>
            <p:cNvPr id="77977" name="Line 153"/>
            <p:cNvSpPr>
              <a:spLocks noChangeShapeType="1"/>
            </p:cNvSpPr>
            <p:nvPr/>
          </p:nvSpPr>
          <p:spPr bwMode="auto">
            <a:xfrm flipH="1">
              <a:off x="5157" y="1179"/>
              <a:ext cx="566" cy="11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7983" name="Group 159"/>
          <p:cNvGrpSpPr>
            <a:grpSpLocks/>
          </p:cNvGrpSpPr>
          <p:nvPr/>
        </p:nvGrpSpPr>
        <p:grpSpPr bwMode="auto">
          <a:xfrm>
            <a:off x="6330950" y="1920875"/>
            <a:ext cx="1482725" cy="1838325"/>
            <a:chOff x="3988" y="1210"/>
            <a:chExt cx="934" cy="1158"/>
          </a:xfrm>
        </p:grpSpPr>
        <p:sp>
          <p:nvSpPr>
            <p:cNvPr id="77975" name="Rectangle 151"/>
            <p:cNvSpPr>
              <a:spLocks noChangeArrowheads="1"/>
            </p:cNvSpPr>
            <p:nvPr/>
          </p:nvSpPr>
          <p:spPr bwMode="auto">
            <a:xfrm>
              <a:off x="3988" y="1210"/>
              <a:ext cx="934" cy="2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algn="r" eaLnBrk="0" hangingPunct="0"/>
              <a:r>
                <a:rPr kumimoji="1" lang="en-US" altLang="ko-KR" sz="14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P = P3 P2 P1 P0</a:t>
              </a:r>
            </a:p>
          </p:txBody>
        </p:sp>
        <p:sp>
          <p:nvSpPr>
            <p:cNvPr id="77978" name="Line 154"/>
            <p:cNvSpPr>
              <a:spLocks noChangeShapeType="1"/>
            </p:cNvSpPr>
            <p:nvPr/>
          </p:nvSpPr>
          <p:spPr bwMode="auto">
            <a:xfrm flipH="1">
              <a:off x="4827" y="1418"/>
              <a:ext cx="83" cy="9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7985" name="Group 161"/>
          <p:cNvGrpSpPr>
            <a:grpSpLocks/>
          </p:cNvGrpSpPr>
          <p:nvPr/>
        </p:nvGrpSpPr>
        <p:grpSpPr bwMode="auto">
          <a:xfrm>
            <a:off x="6873875" y="5391150"/>
            <a:ext cx="2117725" cy="1111250"/>
            <a:chOff x="4330" y="3396"/>
            <a:chExt cx="1334" cy="700"/>
          </a:xfrm>
        </p:grpSpPr>
        <p:sp>
          <p:nvSpPr>
            <p:cNvPr id="77979" name="Rectangle 155"/>
            <p:cNvSpPr>
              <a:spLocks noChangeArrowheads="1"/>
            </p:cNvSpPr>
            <p:nvPr/>
          </p:nvSpPr>
          <p:spPr bwMode="auto">
            <a:xfrm>
              <a:off x="4688" y="3896"/>
              <a:ext cx="976" cy="2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algn="r" eaLnBrk="0" hangingPunct="0"/>
              <a:r>
                <a:rPr kumimoji="1" lang="en-US" altLang="ko-KR" sz="14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C1 = G0 + P0 C0</a:t>
              </a:r>
            </a:p>
          </p:txBody>
        </p:sp>
        <p:sp>
          <p:nvSpPr>
            <p:cNvPr id="77981" name="Line 157"/>
            <p:cNvSpPr>
              <a:spLocks noChangeShapeType="1"/>
            </p:cNvSpPr>
            <p:nvPr/>
          </p:nvSpPr>
          <p:spPr bwMode="auto">
            <a:xfrm flipH="1" flipV="1">
              <a:off x="4330" y="3396"/>
              <a:ext cx="366" cy="50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7986" name="Group 162"/>
          <p:cNvGrpSpPr>
            <a:grpSpLocks/>
          </p:cNvGrpSpPr>
          <p:nvPr/>
        </p:nvGrpSpPr>
        <p:grpSpPr bwMode="auto">
          <a:xfrm>
            <a:off x="3705225" y="5297488"/>
            <a:ext cx="2506663" cy="1281112"/>
            <a:chOff x="2334" y="3337"/>
            <a:chExt cx="1579" cy="807"/>
          </a:xfrm>
        </p:grpSpPr>
        <p:sp>
          <p:nvSpPr>
            <p:cNvPr id="77980" name="Rectangle 156"/>
            <p:cNvSpPr>
              <a:spLocks noChangeArrowheads="1"/>
            </p:cNvSpPr>
            <p:nvPr/>
          </p:nvSpPr>
          <p:spPr bwMode="auto">
            <a:xfrm>
              <a:off x="2334" y="3944"/>
              <a:ext cx="1579" cy="2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1424" tIns="45711" rIns="91424" bIns="45711">
              <a:spAutoFit/>
            </a:bodyPr>
            <a:lstStyle/>
            <a:p>
              <a:pPr algn="r" eaLnBrk="0" hangingPunct="0"/>
              <a:r>
                <a:rPr kumimoji="1" lang="en-US" altLang="ko-KR" sz="1400">
                  <a:solidFill>
                    <a:srgbClr val="FF0000"/>
                  </a:solidFill>
                  <a:latin typeface="Tahoma" pitchFamily="34" charset="0"/>
                  <a:ea typeface="굴림" pitchFamily="50" charset="-127"/>
                </a:rPr>
                <a:t>C2 = G1 + P1 G0 + P1 P0 C0</a:t>
              </a:r>
            </a:p>
          </p:txBody>
        </p:sp>
        <p:sp>
          <p:nvSpPr>
            <p:cNvPr id="77982" name="Line 158"/>
            <p:cNvSpPr>
              <a:spLocks noChangeShapeType="1"/>
            </p:cNvSpPr>
            <p:nvPr/>
          </p:nvSpPr>
          <p:spPr bwMode="auto">
            <a:xfrm flipV="1">
              <a:off x="2909" y="3337"/>
              <a:ext cx="63" cy="6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91A8-8FD4-4F65-A863-7E9DC9E4BCC0}" type="slidenum">
              <a:rPr lang="en-US" altLang="en-US"/>
              <a:pPr/>
              <a:t>47</a:t>
            </a:fld>
            <a:endParaRPr lang="en-US" altLang="en-US"/>
          </a:p>
        </p:txBody>
      </p:sp>
      <p:grpSp>
        <p:nvGrpSpPr>
          <p:cNvPr id="79946" name="Group 74"/>
          <p:cNvGrpSpPr>
            <a:grpSpLocks/>
          </p:cNvGrpSpPr>
          <p:nvPr/>
        </p:nvGrpSpPr>
        <p:grpSpPr bwMode="auto">
          <a:xfrm>
            <a:off x="1689100" y="3117850"/>
            <a:ext cx="6089650" cy="3321050"/>
            <a:chOff x="1064" y="1732"/>
            <a:chExt cx="3836" cy="2092"/>
          </a:xfrm>
        </p:grpSpPr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3720" y="3096"/>
              <a:ext cx="61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4-Bit Adder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[3:0]</a:t>
              </a:r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4664" y="3072"/>
              <a:ext cx="2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C0</a:t>
              </a:r>
            </a:p>
          </p:txBody>
        </p:sp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3136" y="3096"/>
              <a:ext cx="2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C4</a:t>
              </a:r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2144" y="1776"/>
              <a:ext cx="61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4-bit adder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[7:4]</a:t>
              </a:r>
            </a:p>
          </p:txBody>
        </p:sp>
        <p:sp>
          <p:nvSpPr>
            <p:cNvPr id="79885" name="Rectangle 13"/>
            <p:cNvSpPr>
              <a:spLocks noChangeArrowheads="1"/>
            </p:cNvSpPr>
            <p:nvPr/>
          </p:nvSpPr>
          <p:spPr bwMode="auto">
            <a:xfrm>
              <a:off x="3152" y="1800"/>
              <a:ext cx="1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79886" name="Rectangle 14"/>
            <p:cNvSpPr>
              <a:spLocks noChangeArrowheads="1"/>
            </p:cNvSpPr>
            <p:nvPr/>
          </p:nvSpPr>
          <p:spPr bwMode="auto">
            <a:xfrm>
              <a:off x="1664" y="1792"/>
              <a:ext cx="2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C8</a:t>
              </a:r>
            </a:p>
          </p:txBody>
        </p:sp>
        <p:sp>
          <p:nvSpPr>
            <p:cNvPr id="79887" name="Rectangle 15"/>
            <p:cNvSpPr>
              <a:spLocks noChangeArrowheads="1"/>
            </p:cNvSpPr>
            <p:nvPr/>
          </p:nvSpPr>
          <p:spPr bwMode="auto">
            <a:xfrm>
              <a:off x="3152" y="2400"/>
              <a:ext cx="1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9888" name="Rectangle 16"/>
            <p:cNvSpPr>
              <a:spLocks noChangeArrowheads="1"/>
            </p:cNvSpPr>
            <p:nvPr/>
          </p:nvSpPr>
          <p:spPr bwMode="auto">
            <a:xfrm>
              <a:off x="1680" y="2384"/>
              <a:ext cx="2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C8</a:t>
              </a:r>
            </a:p>
          </p:txBody>
        </p:sp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1064" y="3104"/>
              <a:ext cx="45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five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2:1 mux</a:t>
              </a:r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>
              <a:off x="2792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2664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>
              <a:off x="2520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9893" name="Rectangle 21"/>
            <p:cNvSpPr>
              <a:spLocks noChangeArrowheads="1"/>
            </p:cNvSpPr>
            <p:nvPr/>
          </p:nvSpPr>
          <p:spPr bwMode="auto">
            <a:xfrm>
              <a:off x="2392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79894" name="Rectangle 22"/>
            <p:cNvSpPr>
              <a:spLocks noChangeArrowheads="1"/>
            </p:cNvSpPr>
            <p:nvPr/>
          </p:nvSpPr>
          <p:spPr bwMode="auto">
            <a:xfrm>
              <a:off x="2248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9895" name="Rectangle 23"/>
            <p:cNvSpPr>
              <a:spLocks noChangeArrowheads="1"/>
            </p:cNvSpPr>
            <p:nvPr/>
          </p:nvSpPr>
          <p:spPr bwMode="auto">
            <a:xfrm>
              <a:off x="2112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   </a:t>
              </a: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79896" name="Rectangle 24"/>
            <p:cNvSpPr>
              <a:spLocks noChangeArrowheads="1"/>
            </p:cNvSpPr>
            <p:nvPr/>
          </p:nvSpPr>
          <p:spPr bwMode="auto">
            <a:xfrm>
              <a:off x="1976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9897" name="Rectangle 25"/>
            <p:cNvSpPr>
              <a:spLocks noChangeArrowheads="1"/>
            </p:cNvSpPr>
            <p:nvPr/>
          </p:nvSpPr>
          <p:spPr bwMode="auto">
            <a:xfrm>
              <a:off x="1848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79898" name="Rectangle 26"/>
            <p:cNvSpPr>
              <a:spLocks noChangeArrowheads="1"/>
            </p:cNvSpPr>
            <p:nvPr/>
          </p:nvSpPr>
          <p:spPr bwMode="auto">
            <a:xfrm>
              <a:off x="3416" y="2512"/>
              <a:ext cx="37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adder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low</a:t>
              </a:r>
            </a:p>
          </p:txBody>
        </p:sp>
        <p:sp>
          <p:nvSpPr>
            <p:cNvPr id="79899" name="Rectangle 27"/>
            <p:cNvSpPr>
              <a:spLocks noChangeArrowheads="1"/>
            </p:cNvSpPr>
            <p:nvPr/>
          </p:nvSpPr>
          <p:spPr bwMode="auto">
            <a:xfrm>
              <a:off x="3416" y="1832"/>
              <a:ext cx="37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adder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high</a:t>
              </a:r>
            </a:p>
          </p:txBody>
        </p:sp>
        <p:sp>
          <p:nvSpPr>
            <p:cNvPr id="79900" name="Rectangle 28"/>
            <p:cNvSpPr>
              <a:spLocks noChangeArrowheads="1"/>
            </p:cNvSpPr>
            <p:nvPr/>
          </p:nvSpPr>
          <p:spPr bwMode="auto">
            <a:xfrm>
              <a:off x="1704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79901" name="Rectangle 29"/>
            <p:cNvSpPr>
              <a:spLocks noChangeArrowheads="1"/>
            </p:cNvSpPr>
            <p:nvPr/>
          </p:nvSpPr>
          <p:spPr bwMode="auto">
            <a:xfrm>
              <a:off x="1576" y="3064"/>
              <a:ext cx="14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79902" name="Rectangle 30"/>
            <p:cNvSpPr>
              <a:spLocks noChangeArrowheads="1"/>
            </p:cNvSpPr>
            <p:nvPr/>
          </p:nvSpPr>
          <p:spPr bwMode="auto">
            <a:xfrm>
              <a:off x="3460" y="3028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3" name="Rectangle 31"/>
            <p:cNvSpPr>
              <a:spLocks noChangeArrowheads="1"/>
            </p:cNvSpPr>
            <p:nvPr/>
          </p:nvSpPr>
          <p:spPr bwMode="auto">
            <a:xfrm>
              <a:off x="2740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4" name="Rectangle 32"/>
            <p:cNvSpPr>
              <a:spLocks noChangeArrowheads="1"/>
            </p:cNvSpPr>
            <p:nvPr/>
          </p:nvSpPr>
          <p:spPr bwMode="auto">
            <a:xfrm>
              <a:off x="2452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5" name="Rectangle 33"/>
            <p:cNvSpPr>
              <a:spLocks noChangeArrowheads="1"/>
            </p:cNvSpPr>
            <p:nvPr/>
          </p:nvSpPr>
          <p:spPr bwMode="auto">
            <a:xfrm>
              <a:off x="2164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6" name="Rectangle 34"/>
            <p:cNvSpPr>
              <a:spLocks noChangeArrowheads="1"/>
            </p:cNvSpPr>
            <p:nvPr/>
          </p:nvSpPr>
          <p:spPr bwMode="auto">
            <a:xfrm>
              <a:off x="1876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7" name="Rectangle 35"/>
            <p:cNvSpPr>
              <a:spLocks noChangeArrowheads="1"/>
            </p:cNvSpPr>
            <p:nvPr/>
          </p:nvSpPr>
          <p:spPr bwMode="auto">
            <a:xfrm>
              <a:off x="1588" y="3028"/>
              <a:ext cx="288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8" name="Line 36"/>
            <p:cNvSpPr>
              <a:spLocks noChangeShapeType="1"/>
            </p:cNvSpPr>
            <p:nvPr/>
          </p:nvSpPr>
          <p:spPr bwMode="auto">
            <a:xfrm>
              <a:off x="2880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2592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0" name="Line 38"/>
            <p:cNvSpPr>
              <a:spLocks noChangeShapeType="1"/>
            </p:cNvSpPr>
            <p:nvPr/>
          </p:nvSpPr>
          <p:spPr bwMode="auto">
            <a:xfrm>
              <a:off x="3600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1" name="Line 39"/>
            <p:cNvSpPr>
              <a:spLocks noChangeShapeType="1"/>
            </p:cNvSpPr>
            <p:nvPr/>
          </p:nvSpPr>
          <p:spPr bwMode="auto">
            <a:xfrm>
              <a:off x="3888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>
              <a:off x="4176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3" name="Line 41"/>
            <p:cNvSpPr>
              <a:spLocks noChangeShapeType="1"/>
            </p:cNvSpPr>
            <p:nvPr/>
          </p:nvSpPr>
          <p:spPr bwMode="auto">
            <a:xfrm>
              <a:off x="446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4" name="Line 42"/>
            <p:cNvSpPr>
              <a:spLocks noChangeShapeType="1"/>
            </p:cNvSpPr>
            <p:nvPr/>
          </p:nvSpPr>
          <p:spPr bwMode="auto">
            <a:xfrm>
              <a:off x="2304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5" name="Line 43"/>
            <p:cNvSpPr>
              <a:spLocks noChangeShapeType="1"/>
            </p:cNvSpPr>
            <p:nvPr/>
          </p:nvSpPr>
          <p:spPr bwMode="auto">
            <a:xfrm>
              <a:off x="2016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6" name="Line 44"/>
            <p:cNvSpPr>
              <a:spLocks noChangeShapeType="1"/>
            </p:cNvSpPr>
            <p:nvPr/>
          </p:nvSpPr>
          <p:spPr bwMode="auto">
            <a:xfrm>
              <a:off x="1728" y="3460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7" name="Line 45"/>
            <p:cNvSpPr>
              <a:spLocks noChangeShapeType="1"/>
            </p:cNvSpPr>
            <p:nvPr/>
          </p:nvSpPr>
          <p:spPr bwMode="auto">
            <a:xfrm flipH="1">
              <a:off x="3020" y="3240"/>
              <a:ext cx="4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8" name="Line 46"/>
            <p:cNvSpPr>
              <a:spLocks noChangeShapeType="1"/>
            </p:cNvSpPr>
            <p:nvPr/>
          </p:nvSpPr>
          <p:spPr bwMode="auto">
            <a:xfrm flipH="1">
              <a:off x="4604" y="3240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19" name="Rectangle 47"/>
            <p:cNvSpPr>
              <a:spLocks noChangeArrowheads="1"/>
            </p:cNvSpPr>
            <p:nvPr/>
          </p:nvSpPr>
          <p:spPr bwMode="auto">
            <a:xfrm>
              <a:off x="1876" y="2380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0" name="Line 48"/>
            <p:cNvSpPr>
              <a:spLocks noChangeShapeType="1"/>
            </p:cNvSpPr>
            <p:nvPr/>
          </p:nvSpPr>
          <p:spPr bwMode="auto">
            <a:xfrm>
              <a:off x="2088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1" name="Line 49"/>
            <p:cNvSpPr>
              <a:spLocks noChangeShapeType="1"/>
            </p:cNvSpPr>
            <p:nvPr/>
          </p:nvSpPr>
          <p:spPr bwMode="auto">
            <a:xfrm>
              <a:off x="2376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2" name="Line 50"/>
            <p:cNvSpPr>
              <a:spLocks noChangeShapeType="1"/>
            </p:cNvSpPr>
            <p:nvPr/>
          </p:nvSpPr>
          <p:spPr bwMode="auto">
            <a:xfrm>
              <a:off x="2664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3" name="Line 51"/>
            <p:cNvSpPr>
              <a:spLocks noChangeShapeType="1"/>
            </p:cNvSpPr>
            <p:nvPr/>
          </p:nvSpPr>
          <p:spPr bwMode="auto">
            <a:xfrm>
              <a:off x="2952" y="281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4" name="Line 52"/>
            <p:cNvSpPr>
              <a:spLocks noChangeShapeType="1"/>
            </p:cNvSpPr>
            <p:nvPr/>
          </p:nvSpPr>
          <p:spPr bwMode="auto">
            <a:xfrm flipH="1">
              <a:off x="3020" y="2592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5" name="Rectangle 53"/>
            <p:cNvSpPr>
              <a:spLocks noChangeArrowheads="1"/>
            </p:cNvSpPr>
            <p:nvPr/>
          </p:nvSpPr>
          <p:spPr bwMode="auto">
            <a:xfrm>
              <a:off x="1876" y="1732"/>
              <a:ext cx="1152" cy="4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6" name="Line 54"/>
            <p:cNvSpPr>
              <a:spLocks noChangeShapeType="1"/>
            </p:cNvSpPr>
            <p:nvPr/>
          </p:nvSpPr>
          <p:spPr bwMode="auto">
            <a:xfrm>
              <a:off x="1944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7" name="Line 55"/>
            <p:cNvSpPr>
              <a:spLocks noChangeShapeType="1"/>
            </p:cNvSpPr>
            <p:nvPr/>
          </p:nvSpPr>
          <p:spPr bwMode="auto">
            <a:xfrm>
              <a:off x="2232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8" name="Line 56"/>
            <p:cNvSpPr>
              <a:spLocks noChangeShapeType="1"/>
            </p:cNvSpPr>
            <p:nvPr/>
          </p:nvSpPr>
          <p:spPr bwMode="auto">
            <a:xfrm>
              <a:off x="2520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9" name="Line 57"/>
            <p:cNvSpPr>
              <a:spLocks noChangeShapeType="1"/>
            </p:cNvSpPr>
            <p:nvPr/>
          </p:nvSpPr>
          <p:spPr bwMode="auto">
            <a:xfrm>
              <a:off x="2808" y="2164"/>
              <a:ext cx="0" cy="8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0" name="Line 58"/>
            <p:cNvSpPr>
              <a:spLocks noChangeShapeType="1"/>
            </p:cNvSpPr>
            <p:nvPr/>
          </p:nvSpPr>
          <p:spPr bwMode="auto">
            <a:xfrm flipH="1">
              <a:off x="3020" y="1944"/>
              <a:ext cx="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1" name="Rectangle 59"/>
            <p:cNvSpPr>
              <a:spLocks noChangeArrowheads="1"/>
            </p:cNvSpPr>
            <p:nvPr/>
          </p:nvSpPr>
          <p:spPr bwMode="auto">
            <a:xfrm>
              <a:off x="2092" y="2452"/>
              <a:ext cx="648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2" name="Rectangle 60"/>
            <p:cNvSpPr>
              <a:spLocks noChangeArrowheads="1"/>
            </p:cNvSpPr>
            <p:nvPr/>
          </p:nvSpPr>
          <p:spPr bwMode="auto">
            <a:xfrm>
              <a:off x="2128" y="2432"/>
              <a:ext cx="616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4-bit adder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[7:4]</a:t>
              </a:r>
            </a:p>
          </p:txBody>
        </p:sp>
        <p:sp>
          <p:nvSpPr>
            <p:cNvPr id="79933" name="Line 61"/>
            <p:cNvSpPr>
              <a:spLocks noChangeShapeType="1"/>
            </p:cNvSpPr>
            <p:nvPr/>
          </p:nvSpPr>
          <p:spPr bwMode="auto">
            <a:xfrm>
              <a:off x="1800" y="2596"/>
              <a:ext cx="0" cy="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4" name="Line 62"/>
            <p:cNvSpPr>
              <a:spLocks noChangeShapeType="1"/>
            </p:cNvSpPr>
            <p:nvPr/>
          </p:nvSpPr>
          <p:spPr bwMode="auto">
            <a:xfrm>
              <a:off x="1656" y="1948"/>
              <a:ext cx="0" cy="10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5" name="Line 63"/>
            <p:cNvSpPr>
              <a:spLocks noChangeShapeType="1"/>
            </p:cNvSpPr>
            <p:nvPr/>
          </p:nvSpPr>
          <p:spPr bwMode="auto">
            <a:xfrm flipH="1">
              <a:off x="1652" y="1944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6" name="Line 64"/>
            <p:cNvSpPr>
              <a:spLocks noChangeShapeType="1"/>
            </p:cNvSpPr>
            <p:nvPr/>
          </p:nvSpPr>
          <p:spPr bwMode="auto">
            <a:xfrm flipH="1">
              <a:off x="1796" y="2592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37" name="Rectangle 65"/>
            <p:cNvSpPr>
              <a:spLocks noChangeArrowheads="1"/>
            </p:cNvSpPr>
            <p:nvPr/>
          </p:nvSpPr>
          <p:spPr bwMode="auto">
            <a:xfrm>
              <a:off x="1528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C8</a:t>
              </a:r>
            </a:p>
          </p:txBody>
        </p:sp>
        <p:sp>
          <p:nvSpPr>
            <p:cNvPr id="79938" name="Rectangle 66"/>
            <p:cNvSpPr>
              <a:spLocks noChangeArrowheads="1"/>
            </p:cNvSpPr>
            <p:nvPr/>
          </p:nvSpPr>
          <p:spPr bwMode="auto">
            <a:xfrm>
              <a:off x="1824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S7</a:t>
              </a:r>
            </a:p>
          </p:txBody>
        </p:sp>
        <p:sp>
          <p:nvSpPr>
            <p:cNvPr id="79939" name="Rectangle 67"/>
            <p:cNvSpPr>
              <a:spLocks noChangeArrowheads="1"/>
            </p:cNvSpPr>
            <p:nvPr/>
          </p:nvSpPr>
          <p:spPr bwMode="auto">
            <a:xfrm>
              <a:off x="2112" y="3624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S6</a:t>
              </a:r>
            </a:p>
          </p:txBody>
        </p:sp>
        <p:sp>
          <p:nvSpPr>
            <p:cNvPr id="79940" name="Rectangle 68"/>
            <p:cNvSpPr>
              <a:spLocks noChangeArrowheads="1"/>
            </p:cNvSpPr>
            <p:nvPr/>
          </p:nvSpPr>
          <p:spPr bwMode="auto">
            <a:xfrm>
              <a:off x="2400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S5</a:t>
              </a:r>
            </a:p>
          </p:txBody>
        </p:sp>
        <p:sp>
          <p:nvSpPr>
            <p:cNvPr id="79941" name="Rectangle 69"/>
            <p:cNvSpPr>
              <a:spLocks noChangeArrowheads="1"/>
            </p:cNvSpPr>
            <p:nvPr/>
          </p:nvSpPr>
          <p:spPr bwMode="auto">
            <a:xfrm>
              <a:off x="2680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S4</a:t>
              </a:r>
            </a:p>
          </p:txBody>
        </p:sp>
        <p:sp>
          <p:nvSpPr>
            <p:cNvPr id="79942" name="Rectangle 70"/>
            <p:cNvSpPr>
              <a:spLocks noChangeArrowheads="1"/>
            </p:cNvSpPr>
            <p:nvPr/>
          </p:nvSpPr>
          <p:spPr bwMode="auto">
            <a:xfrm>
              <a:off x="3408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S3</a:t>
              </a:r>
            </a:p>
          </p:txBody>
        </p:sp>
        <p:sp>
          <p:nvSpPr>
            <p:cNvPr id="79943" name="Rectangle 71"/>
            <p:cNvSpPr>
              <a:spLocks noChangeArrowheads="1"/>
            </p:cNvSpPr>
            <p:nvPr/>
          </p:nvSpPr>
          <p:spPr bwMode="auto">
            <a:xfrm>
              <a:off x="3696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S2</a:t>
              </a:r>
            </a:p>
          </p:txBody>
        </p:sp>
        <p:sp>
          <p:nvSpPr>
            <p:cNvPr id="79944" name="Rectangle 72"/>
            <p:cNvSpPr>
              <a:spLocks noChangeArrowheads="1"/>
            </p:cNvSpPr>
            <p:nvPr/>
          </p:nvSpPr>
          <p:spPr bwMode="auto">
            <a:xfrm>
              <a:off x="3984" y="3624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</a:t>
              </a:r>
            </a:p>
          </p:txBody>
        </p:sp>
        <p:sp>
          <p:nvSpPr>
            <p:cNvPr id="79945" name="Rectangle 73"/>
            <p:cNvSpPr>
              <a:spLocks noChangeArrowheads="1"/>
            </p:cNvSpPr>
            <p:nvPr/>
          </p:nvSpPr>
          <p:spPr bwMode="auto">
            <a:xfrm>
              <a:off x="4264" y="3632"/>
              <a:ext cx="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424" tIns="26983" rIns="19047" bIns="26983"/>
            <a:lstStyle/>
            <a:p>
              <a:pPr algn="ctr" eaLnBrk="0" hangingPunct="0">
                <a:lnSpc>
                  <a:spcPts val="1388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</a:t>
              </a:r>
            </a:p>
          </p:txBody>
        </p:sp>
      </p:grpSp>
      <p:sp>
        <p:nvSpPr>
          <p:cNvPr id="79947" name="Rectangle 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Carry-select adder</a:t>
            </a:r>
          </a:p>
        </p:txBody>
      </p:sp>
      <p:sp>
        <p:nvSpPr>
          <p:cNvPr id="79948" name="Rectangle 7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pitchFamily="50" charset="-127"/>
              </a:rPr>
              <a:t>Redundant hardware to make carry calculation go faster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compute two high-order sums in parallel while waiting for carry-in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one assuming carry-in is 0 and another assuming carry-in is 1</a:t>
            </a:r>
          </a:p>
          <a:p>
            <a:pPr lvl="1"/>
            <a:r>
              <a:rPr lang="en-US" altLang="ko-KR" sz="1600">
                <a:ea typeface="굴림" pitchFamily="50" charset="-127"/>
              </a:rPr>
              <a:t>select correct result once carry-in is finally computed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4DFF-A315-40B7-A764-2012DB12082D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925513" y="6051550"/>
            <a:ext cx="76581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spcAft>
                <a:spcPts val="2000"/>
              </a:spcAft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logical and arithmetic operations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not all operations appear useful, but "fall out" of internal logic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1319213" y="1863725"/>
            <a:ext cx="368300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1624013" y="1863725"/>
            <a:ext cx="393700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2703513" y="1863725"/>
            <a:ext cx="1293812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Function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Fi = Ai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Fi = not Ai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Fi = Ai xor Bi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Fi = Ai xnor Bi</a:t>
            </a: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4802188" y="1863725"/>
            <a:ext cx="3276600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Comment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input Ai transferred to output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complement of Ai transferred to output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compute XOR of Ai, Bi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compute XNOR of Ai, Bi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1350963" y="2130425"/>
            <a:ext cx="726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773113" y="1597025"/>
            <a:ext cx="2857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 = 0, logical bitwise operations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773113" y="3194050"/>
            <a:ext cx="3098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 = 1, C0 = 0, arithmetic operations</a:t>
            </a: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1370013" y="3473450"/>
            <a:ext cx="2540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1712913" y="3473450"/>
            <a:ext cx="2540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2563813" y="3473450"/>
            <a:ext cx="1574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= A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= not A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= A plus B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= (not A) plus B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4840288" y="3473450"/>
            <a:ext cx="29464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input A passed to output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complement of A passed to output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sum of A and B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sum of B and complement of A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760413" y="4606925"/>
            <a:ext cx="3098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M = 1, C0 = 1, arithmetic operations</a:t>
            </a: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1370013" y="4886325"/>
            <a:ext cx="2540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1712913" y="4886325"/>
            <a:ext cx="2540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2347913" y="4886325"/>
            <a:ext cx="2108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= A plus 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= (not A) plus 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= A plus B plus 1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 = (not A) plus B plus 1</a:t>
            </a: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4865688" y="4886325"/>
            <a:ext cx="22479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increment A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twos complement of A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increment sum of A and B</a:t>
            </a:r>
            <a:b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 minus A</a:t>
            </a:r>
          </a:p>
        </p:txBody>
      </p:sp>
      <p:sp>
        <p:nvSpPr>
          <p:cNvPr id="8195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Arithmetic logic unit design specification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87AC-5027-4BF5-A59B-03FE2B799A68}" type="slidenum">
              <a:rPr lang="en-US" altLang="en-US"/>
              <a:pPr/>
              <a:t>49</a:t>
            </a:fld>
            <a:endParaRPr lang="en-US" altLang="en-US"/>
          </a:p>
        </p:txBody>
      </p:sp>
      <p:grpSp>
        <p:nvGrpSpPr>
          <p:cNvPr id="84075" name="Group 107"/>
          <p:cNvGrpSpPr>
            <a:grpSpLocks/>
          </p:cNvGrpSpPr>
          <p:nvPr/>
        </p:nvGrpSpPr>
        <p:grpSpPr bwMode="auto">
          <a:xfrm>
            <a:off x="4960938" y="1050925"/>
            <a:ext cx="3403600" cy="5295900"/>
            <a:chOff x="2500" y="880"/>
            <a:chExt cx="2144" cy="3336"/>
          </a:xfrm>
        </p:grpSpPr>
        <p:sp>
          <p:nvSpPr>
            <p:cNvPr id="84053" name="Rectangle 85"/>
            <p:cNvSpPr>
              <a:spLocks noChangeArrowheads="1"/>
            </p:cNvSpPr>
            <p:nvPr/>
          </p:nvSpPr>
          <p:spPr bwMode="auto">
            <a:xfrm>
              <a:off x="2524" y="880"/>
              <a:ext cx="144" cy="2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84054" name="Rectangle 86"/>
            <p:cNvSpPr>
              <a:spLocks noChangeArrowheads="1"/>
            </p:cNvSpPr>
            <p:nvPr/>
          </p:nvSpPr>
          <p:spPr bwMode="auto">
            <a:xfrm>
              <a:off x="2748" y="880"/>
              <a:ext cx="208" cy="30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84055" name="Rectangle 87"/>
            <p:cNvSpPr>
              <a:spLocks noChangeArrowheads="1"/>
            </p:cNvSpPr>
            <p:nvPr/>
          </p:nvSpPr>
          <p:spPr bwMode="auto">
            <a:xfrm>
              <a:off x="3004" y="880"/>
              <a:ext cx="208" cy="30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/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84056" name="Rectangle 88"/>
            <p:cNvSpPr>
              <a:spLocks noChangeArrowheads="1"/>
            </p:cNvSpPr>
            <p:nvPr/>
          </p:nvSpPr>
          <p:spPr bwMode="auto">
            <a:xfrm>
              <a:off x="3276" y="880"/>
              <a:ext cx="184" cy="3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84057" name="Rectangle 89"/>
            <p:cNvSpPr>
              <a:spLocks noChangeArrowheads="1"/>
            </p:cNvSpPr>
            <p:nvPr/>
          </p:nvSpPr>
          <p:spPr bwMode="auto">
            <a:xfrm>
              <a:off x="3532" y="880"/>
              <a:ext cx="176" cy="3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Ai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84058" name="Rectangle 90"/>
            <p:cNvSpPr>
              <a:spLocks noChangeArrowheads="1"/>
            </p:cNvSpPr>
            <p:nvPr/>
          </p:nvSpPr>
          <p:spPr bwMode="auto">
            <a:xfrm>
              <a:off x="3788" y="880"/>
              <a:ext cx="176" cy="3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Bi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84059" name="Rectangle 91"/>
            <p:cNvSpPr>
              <a:spLocks noChangeArrowheads="1"/>
            </p:cNvSpPr>
            <p:nvPr/>
          </p:nvSpPr>
          <p:spPr bwMode="auto">
            <a:xfrm>
              <a:off x="4124" y="880"/>
              <a:ext cx="168" cy="3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Fi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84060" name="Rectangle 92"/>
            <p:cNvSpPr>
              <a:spLocks noChangeArrowheads="1"/>
            </p:cNvSpPr>
            <p:nvPr/>
          </p:nvSpPr>
          <p:spPr bwMode="auto">
            <a:xfrm>
              <a:off x="4260" y="880"/>
              <a:ext cx="384" cy="3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1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Ci+1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X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</a:t>
              </a:r>
              <a:b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84061" name="Line 93"/>
            <p:cNvSpPr>
              <a:spLocks noChangeShapeType="1"/>
            </p:cNvSpPr>
            <p:nvPr/>
          </p:nvSpPr>
          <p:spPr bwMode="auto">
            <a:xfrm>
              <a:off x="2500" y="972"/>
              <a:ext cx="20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2" name="Line 94"/>
            <p:cNvSpPr>
              <a:spLocks noChangeShapeType="1"/>
            </p:cNvSpPr>
            <p:nvPr/>
          </p:nvSpPr>
          <p:spPr bwMode="auto">
            <a:xfrm>
              <a:off x="2536" y="2038"/>
              <a:ext cx="20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3" name="Line 95"/>
            <p:cNvSpPr>
              <a:spLocks noChangeShapeType="1"/>
            </p:cNvSpPr>
            <p:nvPr/>
          </p:nvSpPr>
          <p:spPr bwMode="auto">
            <a:xfrm>
              <a:off x="2528" y="3084"/>
              <a:ext cx="2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4" name="Line 96"/>
            <p:cNvSpPr>
              <a:spLocks noChangeShapeType="1"/>
            </p:cNvSpPr>
            <p:nvPr/>
          </p:nvSpPr>
          <p:spPr bwMode="auto">
            <a:xfrm>
              <a:off x="2520" y="4168"/>
              <a:ext cx="20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5" name="Line 97"/>
            <p:cNvSpPr>
              <a:spLocks noChangeShapeType="1"/>
            </p:cNvSpPr>
            <p:nvPr/>
          </p:nvSpPr>
          <p:spPr bwMode="auto">
            <a:xfrm>
              <a:off x="4036" y="904"/>
              <a:ext cx="0" cy="32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6" name="Line 98"/>
            <p:cNvSpPr>
              <a:spLocks noChangeShapeType="1"/>
            </p:cNvSpPr>
            <p:nvPr/>
          </p:nvSpPr>
          <p:spPr bwMode="auto">
            <a:xfrm>
              <a:off x="3476" y="884"/>
              <a:ext cx="0" cy="33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67" name="Line 99"/>
            <p:cNvSpPr>
              <a:spLocks noChangeShapeType="1"/>
            </p:cNvSpPr>
            <p:nvPr/>
          </p:nvSpPr>
          <p:spPr bwMode="auto">
            <a:xfrm flipH="1">
              <a:off x="3234" y="888"/>
              <a:ext cx="10" cy="32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4073" name="Rectangle 10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Arithmetic logic unit design (cont’d)</a:t>
            </a:r>
          </a:p>
        </p:txBody>
      </p:sp>
      <p:sp>
        <p:nvSpPr>
          <p:cNvPr id="84074" name="Rectangle 10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Sample ALU – truth table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9AE1-8CB8-4BB2-966D-0D808326AD6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203825" y="2582863"/>
            <a:ext cx="3848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569075" y="2297113"/>
            <a:ext cx="0" cy="3721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235575" y="2278063"/>
            <a:ext cx="3898900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	B	C	D	C0	C1	C2	C3	C4	C5	C6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0	1	1	1	1	1	1	0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0	1	0	1	1	0	0	0	0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0	1	1	0	1	1	0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0	1	1	1	1	1	1	0	0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0	0	1	1	0	0	1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0	1	1	0	1	1	0	1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	0	1	0	1	1	1	1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0	1	1	1	1	1	1	0	0	0	0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0	1	1	1	1	1	1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0	1	1	1	1	0	0	1	1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0	1	–	–	–	–	–	–	–	–</a:t>
            </a:r>
          </a:p>
          <a:p>
            <a:pPr eaLnBrk="0" hangingPunct="0">
              <a:lnSpc>
                <a:spcPts val="2200"/>
              </a:lnSpc>
              <a:tabLst>
                <a:tab pos="342900" algn="l"/>
                <a:tab pos="685800" algn="l"/>
                <a:tab pos="1028700" algn="l"/>
                <a:tab pos="1370013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	1	–	–	–	–	–	–	–	–	–</a:t>
            </a:r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Formalize the problem</a:t>
            </a:r>
          </a:p>
        </p:txBody>
      </p:sp>
      <p:sp>
        <p:nvSpPr>
          <p:cNvPr id="1639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Truth table</a:t>
            </a:r>
          </a:p>
          <a:p>
            <a:pPr lvl="1"/>
            <a:r>
              <a:rPr lang="en-US" altLang="ko-KR">
                <a:ea typeface="굴림" pitchFamily="50" charset="-127"/>
              </a:rPr>
              <a:t>show don't cares</a:t>
            </a:r>
          </a:p>
          <a:p>
            <a:r>
              <a:rPr lang="en-US" altLang="ko-KR">
                <a:ea typeface="굴림" pitchFamily="50" charset="-127"/>
              </a:rPr>
              <a:t>Choose implementation target</a:t>
            </a:r>
          </a:p>
          <a:p>
            <a:pPr lvl="1"/>
            <a:r>
              <a:rPr lang="en-US" altLang="ko-KR">
                <a:ea typeface="굴림" pitchFamily="50" charset="-127"/>
              </a:rPr>
              <a:t>if ROM, we are done</a:t>
            </a:r>
          </a:p>
          <a:p>
            <a:pPr lvl="1"/>
            <a:r>
              <a:rPr lang="en-US" altLang="ko-KR">
                <a:ea typeface="굴림" pitchFamily="50" charset="-127"/>
              </a:rPr>
              <a:t>don't cares imply PAL/PLA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may be attractive</a:t>
            </a:r>
          </a:p>
          <a:p>
            <a:r>
              <a:rPr lang="en-US" altLang="ko-KR">
                <a:ea typeface="굴림" pitchFamily="50" charset="-127"/>
              </a:rPr>
              <a:t>Follow implementation procedure</a:t>
            </a:r>
          </a:p>
          <a:p>
            <a:pPr lvl="1"/>
            <a:r>
              <a:rPr lang="en-US" altLang="ko-KR">
                <a:ea typeface="굴림" pitchFamily="50" charset="-127"/>
              </a:rPr>
              <a:t>minimization using K-maps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B27-229C-4881-ABE0-AC169BD300BF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092575" y="5038725"/>
            <a:ext cx="1117600" cy="522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algn="ctr" eaLnBrk="0" hangingPunct="0">
              <a:lnSpc>
                <a:spcPts val="2100"/>
              </a:lnSpc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12 gates</a:t>
            </a:r>
          </a:p>
        </p:txBody>
      </p:sp>
      <p:grpSp>
        <p:nvGrpSpPr>
          <p:cNvPr id="86177" name="Group 161"/>
          <p:cNvGrpSpPr>
            <a:grpSpLocks/>
          </p:cNvGrpSpPr>
          <p:nvPr/>
        </p:nvGrpSpPr>
        <p:grpSpPr bwMode="auto">
          <a:xfrm>
            <a:off x="368300" y="2473325"/>
            <a:ext cx="8664575" cy="2506663"/>
            <a:chOff x="232" y="1558"/>
            <a:chExt cx="5458" cy="1579"/>
          </a:xfrm>
        </p:grpSpPr>
        <p:sp>
          <p:nvSpPr>
            <p:cNvPr id="86026" name="Arc 10"/>
            <p:cNvSpPr>
              <a:spLocks/>
            </p:cNvSpPr>
            <p:nvPr/>
          </p:nvSpPr>
          <p:spPr bwMode="auto">
            <a:xfrm>
              <a:off x="532" y="1606"/>
              <a:ext cx="66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7" name="Arc 11"/>
            <p:cNvSpPr>
              <a:spLocks/>
            </p:cNvSpPr>
            <p:nvPr/>
          </p:nvSpPr>
          <p:spPr bwMode="auto">
            <a:xfrm>
              <a:off x="537" y="1606"/>
              <a:ext cx="450" cy="1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8" name="Arc 12"/>
            <p:cNvSpPr>
              <a:spLocks/>
            </p:cNvSpPr>
            <p:nvPr/>
          </p:nvSpPr>
          <p:spPr bwMode="auto">
            <a:xfrm>
              <a:off x="565" y="1732"/>
              <a:ext cx="422" cy="13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9" name="Arc 13"/>
            <p:cNvSpPr>
              <a:spLocks/>
            </p:cNvSpPr>
            <p:nvPr/>
          </p:nvSpPr>
          <p:spPr bwMode="auto">
            <a:xfrm>
              <a:off x="532" y="1732"/>
              <a:ext cx="66" cy="13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0" name="Line 14"/>
            <p:cNvSpPr>
              <a:spLocks noChangeShapeType="1"/>
            </p:cNvSpPr>
            <p:nvPr/>
          </p:nvSpPr>
          <p:spPr bwMode="auto">
            <a:xfrm>
              <a:off x="565" y="1666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>
              <a:off x="565" y="178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>
              <a:off x="565" y="2132"/>
              <a:ext cx="2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3" name="Line 17"/>
            <p:cNvSpPr>
              <a:spLocks noChangeShapeType="1"/>
            </p:cNvSpPr>
            <p:nvPr/>
          </p:nvSpPr>
          <p:spPr bwMode="auto">
            <a:xfrm>
              <a:off x="565" y="2421"/>
              <a:ext cx="2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4" name="Line 18"/>
            <p:cNvSpPr>
              <a:spLocks noChangeShapeType="1"/>
            </p:cNvSpPr>
            <p:nvPr/>
          </p:nvSpPr>
          <p:spPr bwMode="auto">
            <a:xfrm>
              <a:off x="560" y="2138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5" name="Arc 19"/>
            <p:cNvSpPr>
              <a:spLocks/>
            </p:cNvSpPr>
            <p:nvPr/>
          </p:nvSpPr>
          <p:spPr bwMode="auto">
            <a:xfrm>
              <a:off x="848" y="2139"/>
              <a:ext cx="139" cy="1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6" name="Arc 20"/>
            <p:cNvSpPr>
              <a:spLocks/>
            </p:cNvSpPr>
            <p:nvPr/>
          </p:nvSpPr>
          <p:spPr bwMode="auto">
            <a:xfrm>
              <a:off x="848" y="2276"/>
              <a:ext cx="139" cy="1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7" name="Arc 21"/>
            <p:cNvSpPr>
              <a:spLocks/>
            </p:cNvSpPr>
            <p:nvPr/>
          </p:nvSpPr>
          <p:spPr bwMode="auto">
            <a:xfrm>
              <a:off x="521" y="2705"/>
              <a:ext cx="77" cy="1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8" name="Arc 22"/>
            <p:cNvSpPr>
              <a:spLocks/>
            </p:cNvSpPr>
            <p:nvPr/>
          </p:nvSpPr>
          <p:spPr bwMode="auto">
            <a:xfrm>
              <a:off x="521" y="2832"/>
              <a:ext cx="77" cy="13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39" name="Line 23"/>
            <p:cNvSpPr>
              <a:spLocks noChangeShapeType="1"/>
            </p:cNvSpPr>
            <p:nvPr/>
          </p:nvSpPr>
          <p:spPr bwMode="auto">
            <a:xfrm>
              <a:off x="554" y="2765"/>
              <a:ext cx="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0" name="Line 24"/>
            <p:cNvSpPr>
              <a:spLocks noChangeShapeType="1"/>
            </p:cNvSpPr>
            <p:nvPr/>
          </p:nvSpPr>
          <p:spPr bwMode="auto">
            <a:xfrm>
              <a:off x="554" y="2887"/>
              <a:ext cx="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1" name="Arc 25"/>
            <p:cNvSpPr>
              <a:spLocks/>
            </p:cNvSpPr>
            <p:nvPr/>
          </p:nvSpPr>
          <p:spPr bwMode="auto">
            <a:xfrm>
              <a:off x="598" y="2705"/>
              <a:ext cx="67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2" name="Arc 26"/>
            <p:cNvSpPr>
              <a:spLocks/>
            </p:cNvSpPr>
            <p:nvPr/>
          </p:nvSpPr>
          <p:spPr bwMode="auto">
            <a:xfrm>
              <a:off x="604" y="2705"/>
              <a:ext cx="450" cy="1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3" name="Arc 27"/>
            <p:cNvSpPr>
              <a:spLocks/>
            </p:cNvSpPr>
            <p:nvPr/>
          </p:nvSpPr>
          <p:spPr bwMode="auto">
            <a:xfrm>
              <a:off x="621" y="2832"/>
              <a:ext cx="433" cy="13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4" name="Arc 28"/>
            <p:cNvSpPr>
              <a:spLocks/>
            </p:cNvSpPr>
            <p:nvPr/>
          </p:nvSpPr>
          <p:spPr bwMode="auto">
            <a:xfrm>
              <a:off x="598" y="2832"/>
              <a:ext cx="67" cy="13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5" name="Line 29"/>
            <p:cNvSpPr>
              <a:spLocks noChangeShapeType="1"/>
            </p:cNvSpPr>
            <p:nvPr/>
          </p:nvSpPr>
          <p:spPr bwMode="auto">
            <a:xfrm>
              <a:off x="2053" y="1699"/>
              <a:ext cx="2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6" name="Line 30"/>
            <p:cNvSpPr>
              <a:spLocks noChangeShapeType="1"/>
            </p:cNvSpPr>
            <p:nvPr/>
          </p:nvSpPr>
          <p:spPr bwMode="auto">
            <a:xfrm>
              <a:off x="2053" y="1988"/>
              <a:ext cx="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7" name="Line 31"/>
            <p:cNvSpPr>
              <a:spLocks noChangeShapeType="1"/>
            </p:cNvSpPr>
            <p:nvPr/>
          </p:nvSpPr>
          <p:spPr bwMode="auto">
            <a:xfrm flipV="1">
              <a:off x="2048" y="1693"/>
              <a:ext cx="0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8" name="Arc 32"/>
            <p:cNvSpPr>
              <a:spLocks/>
            </p:cNvSpPr>
            <p:nvPr/>
          </p:nvSpPr>
          <p:spPr bwMode="auto">
            <a:xfrm>
              <a:off x="2336" y="1706"/>
              <a:ext cx="139" cy="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49" name="Arc 33"/>
            <p:cNvSpPr>
              <a:spLocks/>
            </p:cNvSpPr>
            <p:nvPr/>
          </p:nvSpPr>
          <p:spPr bwMode="auto">
            <a:xfrm>
              <a:off x="2336" y="1843"/>
              <a:ext cx="139" cy="1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0" name="Line 34"/>
            <p:cNvSpPr>
              <a:spLocks noChangeShapeType="1"/>
            </p:cNvSpPr>
            <p:nvPr/>
          </p:nvSpPr>
          <p:spPr bwMode="auto">
            <a:xfrm>
              <a:off x="2053" y="2065"/>
              <a:ext cx="2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1" name="Line 35"/>
            <p:cNvSpPr>
              <a:spLocks noChangeShapeType="1"/>
            </p:cNvSpPr>
            <p:nvPr/>
          </p:nvSpPr>
          <p:spPr bwMode="auto">
            <a:xfrm>
              <a:off x="2053" y="2354"/>
              <a:ext cx="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2" name="Line 36"/>
            <p:cNvSpPr>
              <a:spLocks noChangeShapeType="1"/>
            </p:cNvSpPr>
            <p:nvPr/>
          </p:nvSpPr>
          <p:spPr bwMode="auto">
            <a:xfrm flipV="1">
              <a:off x="2048" y="2060"/>
              <a:ext cx="0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3" name="Arc 37"/>
            <p:cNvSpPr>
              <a:spLocks/>
            </p:cNvSpPr>
            <p:nvPr/>
          </p:nvSpPr>
          <p:spPr bwMode="auto">
            <a:xfrm>
              <a:off x="2336" y="2072"/>
              <a:ext cx="139" cy="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4" name="Arc 38"/>
            <p:cNvSpPr>
              <a:spLocks/>
            </p:cNvSpPr>
            <p:nvPr/>
          </p:nvSpPr>
          <p:spPr bwMode="auto">
            <a:xfrm>
              <a:off x="2336" y="2204"/>
              <a:ext cx="139" cy="15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2053" y="2421"/>
              <a:ext cx="2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>
              <a:off x="2053" y="2721"/>
              <a:ext cx="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7" name="Line 41"/>
            <p:cNvSpPr>
              <a:spLocks noChangeShapeType="1"/>
            </p:cNvSpPr>
            <p:nvPr/>
          </p:nvSpPr>
          <p:spPr bwMode="auto">
            <a:xfrm>
              <a:off x="2048" y="2426"/>
              <a:ext cx="0" cy="2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8" name="Arc 42"/>
            <p:cNvSpPr>
              <a:spLocks/>
            </p:cNvSpPr>
            <p:nvPr/>
          </p:nvSpPr>
          <p:spPr bwMode="auto">
            <a:xfrm>
              <a:off x="2336" y="2428"/>
              <a:ext cx="139" cy="1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59" name="Arc 43"/>
            <p:cNvSpPr>
              <a:spLocks/>
            </p:cNvSpPr>
            <p:nvPr/>
          </p:nvSpPr>
          <p:spPr bwMode="auto">
            <a:xfrm>
              <a:off x="2336" y="2571"/>
              <a:ext cx="139" cy="15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0" name="Arc 44"/>
            <p:cNvSpPr>
              <a:spLocks/>
            </p:cNvSpPr>
            <p:nvPr/>
          </p:nvSpPr>
          <p:spPr bwMode="auto">
            <a:xfrm>
              <a:off x="2681" y="2083"/>
              <a:ext cx="449" cy="1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1" name="Arc 45"/>
            <p:cNvSpPr>
              <a:spLocks/>
            </p:cNvSpPr>
            <p:nvPr/>
          </p:nvSpPr>
          <p:spPr bwMode="auto">
            <a:xfrm>
              <a:off x="2703" y="2210"/>
              <a:ext cx="427" cy="13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2" name="Arc 46"/>
            <p:cNvSpPr>
              <a:spLocks/>
            </p:cNvSpPr>
            <p:nvPr/>
          </p:nvSpPr>
          <p:spPr bwMode="auto">
            <a:xfrm>
              <a:off x="2686" y="2210"/>
              <a:ext cx="67" cy="13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3" name="Line 47"/>
            <p:cNvSpPr>
              <a:spLocks noChangeShapeType="1"/>
            </p:cNvSpPr>
            <p:nvPr/>
          </p:nvSpPr>
          <p:spPr bwMode="auto">
            <a:xfrm>
              <a:off x="2719" y="2210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4" name="Arc 48"/>
            <p:cNvSpPr>
              <a:spLocks/>
            </p:cNvSpPr>
            <p:nvPr/>
          </p:nvSpPr>
          <p:spPr bwMode="auto">
            <a:xfrm>
              <a:off x="2686" y="2083"/>
              <a:ext cx="67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5" name="Line 49"/>
            <p:cNvSpPr>
              <a:spLocks noChangeShapeType="1"/>
            </p:cNvSpPr>
            <p:nvPr/>
          </p:nvSpPr>
          <p:spPr bwMode="auto">
            <a:xfrm>
              <a:off x="4130" y="1655"/>
              <a:ext cx="2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6" name="Line 50"/>
            <p:cNvSpPr>
              <a:spLocks noChangeShapeType="1"/>
            </p:cNvSpPr>
            <p:nvPr/>
          </p:nvSpPr>
          <p:spPr bwMode="auto">
            <a:xfrm>
              <a:off x="4130" y="195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7" name="Line 51"/>
            <p:cNvSpPr>
              <a:spLocks noChangeShapeType="1"/>
            </p:cNvSpPr>
            <p:nvPr/>
          </p:nvSpPr>
          <p:spPr bwMode="auto">
            <a:xfrm>
              <a:off x="4124" y="1660"/>
              <a:ext cx="0" cy="2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8" name="Arc 52"/>
            <p:cNvSpPr>
              <a:spLocks/>
            </p:cNvSpPr>
            <p:nvPr/>
          </p:nvSpPr>
          <p:spPr bwMode="auto">
            <a:xfrm>
              <a:off x="4413" y="1662"/>
              <a:ext cx="139" cy="1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69" name="Arc 53"/>
            <p:cNvSpPr>
              <a:spLocks/>
            </p:cNvSpPr>
            <p:nvPr/>
          </p:nvSpPr>
          <p:spPr bwMode="auto">
            <a:xfrm>
              <a:off x="4413" y="1804"/>
              <a:ext cx="139" cy="15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0" name="Line 54"/>
            <p:cNvSpPr>
              <a:spLocks noChangeShapeType="1"/>
            </p:cNvSpPr>
            <p:nvPr/>
          </p:nvSpPr>
          <p:spPr bwMode="auto">
            <a:xfrm>
              <a:off x="4130" y="2021"/>
              <a:ext cx="2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1" name="Line 55"/>
            <p:cNvSpPr>
              <a:spLocks noChangeShapeType="1"/>
            </p:cNvSpPr>
            <p:nvPr/>
          </p:nvSpPr>
          <p:spPr bwMode="auto">
            <a:xfrm>
              <a:off x="4130" y="2321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2" name="Line 56"/>
            <p:cNvSpPr>
              <a:spLocks noChangeShapeType="1"/>
            </p:cNvSpPr>
            <p:nvPr/>
          </p:nvSpPr>
          <p:spPr bwMode="auto">
            <a:xfrm>
              <a:off x="4124" y="2027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3" name="Arc 57"/>
            <p:cNvSpPr>
              <a:spLocks/>
            </p:cNvSpPr>
            <p:nvPr/>
          </p:nvSpPr>
          <p:spPr bwMode="auto">
            <a:xfrm>
              <a:off x="4413" y="2028"/>
              <a:ext cx="139" cy="1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4" name="Arc 58"/>
            <p:cNvSpPr>
              <a:spLocks/>
            </p:cNvSpPr>
            <p:nvPr/>
          </p:nvSpPr>
          <p:spPr bwMode="auto">
            <a:xfrm>
              <a:off x="4413" y="2171"/>
              <a:ext cx="139" cy="15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5" name="Line 59"/>
            <p:cNvSpPr>
              <a:spLocks noChangeShapeType="1"/>
            </p:cNvSpPr>
            <p:nvPr/>
          </p:nvSpPr>
          <p:spPr bwMode="auto">
            <a:xfrm>
              <a:off x="4130" y="2387"/>
              <a:ext cx="2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6" name="Line 60"/>
            <p:cNvSpPr>
              <a:spLocks noChangeShapeType="1"/>
            </p:cNvSpPr>
            <p:nvPr/>
          </p:nvSpPr>
          <p:spPr bwMode="auto">
            <a:xfrm>
              <a:off x="4130" y="2687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7" name="Line 61"/>
            <p:cNvSpPr>
              <a:spLocks noChangeShapeType="1"/>
            </p:cNvSpPr>
            <p:nvPr/>
          </p:nvSpPr>
          <p:spPr bwMode="auto">
            <a:xfrm>
              <a:off x="4124" y="2393"/>
              <a:ext cx="0" cy="2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8" name="Arc 62"/>
            <p:cNvSpPr>
              <a:spLocks/>
            </p:cNvSpPr>
            <p:nvPr/>
          </p:nvSpPr>
          <p:spPr bwMode="auto">
            <a:xfrm>
              <a:off x="4413" y="2394"/>
              <a:ext cx="139" cy="1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9" name="Arc 63"/>
            <p:cNvSpPr>
              <a:spLocks/>
            </p:cNvSpPr>
            <p:nvPr/>
          </p:nvSpPr>
          <p:spPr bwMode="auto">
            <a:xfrm>
              <a:off x="4413" y="2537"/>
              <a:ext cx="139" cy="15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0" name="Line 64"/>
            <p:cNvSpPr>
              <a:spLocks noChangeShapeType="1"/>
            </p:cNvSpPr>
            <p:nvPr/>
          </p:nvSpPr>
          <p:spPr bwMode="auto">
            <a:xfrm>
              <a:off x="4130" y="2754"/>
              <a:ext cx="2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1" name="Line 65"/>
            <p:cNvSpPr>
              <a:spLocks noChangeShapeType="1"/>
            </p:cNvSpPr>
            <p:nvPr/>
          </p:nvSpPr>
          <p:spPr bwMode="auto">
            <a:xfrm>
              <a:off x="4130" y="3043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2" name="Line 66"/>
            <p:cNvSpPr>
              <a:spLocks noChangeShapeType="1"/>
            </p:cNvSpPr>
            <p:nvPr/>
          </p:nvSpPr>
          <p:spPr bwMode="auto">
            <a:xfrm>
              <a:off x="4124" y="2759"/>
              <a:ext cx="0" cy="2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3" name="Arc 67"/>
            <p:cNvSpPr>
              <a:spLocks/>
            </p:cNvSpPr>
            <p:nvPr/>
          </p:nvSpPr>
          <p:spPr bwMode="auto">
            <a:xfrm>
              <a:off x="4413" y="2761"/>
              <a:ext cx="139" cy="1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4" name="Arc 68"/>
            <p:cNvSpPr>
              <a:spLocks/>
            </p:cNvSpPr>
            <p:nvPr/>
          </p:nvSpPr>
          <p:spPr bwMode="auto">
            <a:xfrm>
              <a:off x="4413" y="2898"/>
              <a:ext cx="139" cy="1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5" name="Arc 69"/>
            <p:cNvSpPr>
              <a:spLocks/>
            </p:cNvSpPr>
            <p:nvPr/>
          </p:nvSpPr>
          <p:spPr bwMode="auto">
            <a:xfrm>
              <a:off x="4913" y="2228"/>
              <a:ext cx="427" cy="1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6" name="Arc 70"/>
            <p:cNvSpPr>
              <a:spLocks/>
            </p:cNvSpPr>
            <p:nvPr/>
          </p:nvSpPr>
          <p:spPr bwMode="auto">
            <a:xfrm>
              <a:off x="4913" y="2228"/>
              <a:ext cx="39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7" name="Arc 71"/>
            <p:cNvSpPr>
              <a:spLocks/>
            </p:cNvSpPr>
            <p:nvPr/>
          </p:nvSpPr>
          <p:spPr bwMode="auto">
            <a:xfrm>
              <a:off x="4913" y="2354"/>
              <a:ext cx="427" cy="13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8" name="Arc 72"/>
            <p:cNvSpPr>
              <a:spLocks/>
            </p:cNvSpPr>
            <p:nvPr/>
          </p:nvSpPr>
          <p:spPr bwMode="auto">
            <a:xfrm>
              <a:off x="4913" y="2354"/>
              <a:ext cx="39" cy="13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9" name="Line 73"/>
            <p:cNvSpPr>
              <a:spLocks noChangeShapeType="1"/>
            </p:cNvSpPr>
            <p:nvPr/>
          </p:nvSpPr>
          <p:spPr bwMode="auto">
            <a:xfrm>
              <a:off x="4918" y="2288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0" name="Line 74"/>
            <p:cNvSpPr>
              <a:spLocks noChangeShapeType="1"/>
            </p:cNvSpPr>
            <p:nvPr/>
          </p:nvSpPr>
          <p:spPr bwMode="auto">
            <a:xfrm>
              <a:off x="4918" y="2410"/>
              <a:ext cx="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1" name="Line 75"/>
            <p:cNvSpPr>
              <a:spLocks noChangeShapeType="1"/>
            </p:cNvSpPr>
            <p:nvPr/>
          </p:nvSpPr>
          <p:spPr bwMode="auto">
            <a:xfrm flipV="1">
              <a:off x="4913" y="2482"/>
              <a:ext cx="0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2" name="Line 76"/>
            <p:cNvSpPr>
              <a:spLocks noChangeShapeType="1"/>
            </p:cNvSpPr>
            <p:nvPr/>
          </p:nvSpPr>
          <p:spPr bwMode="auto">
            <a:xfrm>
              <a:off x="4913" y="2115"/>
              <a:ext cx="0" cy="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3" name="Line 77"/>
            <p:cNvSpPr>
              <a:spLocks noChangeShapeType="1"/>
            </p:cNvSpPr>
            <p:nvPr/>
          </p:nvSpPr>
          <p:spPr bwMode="auto">
            <a:xfrm>
              <a:off x="443" y="1666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232" y="1558"/>
              <a:ext cx="311" cy="5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\S1</a:t>
              </a:r>
            </a:p>
            <a:p>
              <a:pPr eaLnBrk="0" hangingPunct="0">
                <a:lnSpc>
                  <a:spcPts val="18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\Bi</a:t>
              </a:r>
            </a:p>
          </p:txBody>
        </p:sp>
        <p:sp>
          <p:nvSpPr>
            <p:cNvPr id="86095" name="Line 79"/>
            <p:cNvSpPr>
              <a:spLocks noChangeShapeType="1"/>
            </p:cNvSpPr>
            <p:nvPr/>
          </p:nvSpPr>
          <p:spPr bwMode="auto">
            <a:xfrm>
              <a:off x="443" y="178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6" name="Line 80"/>
            <p:cNvSpPr>
              <a:spLocks noChangeShapeType="1"/>
            </p:cNvSpPr>
            <p:nvPr/>
          </p:nvSpPr>
          <p:spPr bwMode="auto">
            <a:xfrm>
              <a:off x="4008" y="2654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7" name="Rectangle 81"/>
            <p:cNvSpPr>
              <a:spLocks noChangeArrowheads="1"/>
            </p:cNvSpPr>
            <p:nvPr/>
          </p:nvSpPr>
          <p:spPr bwMode="auto">
            <a:xfrm>
              <a:off x="3711" y="2602"/>
              <a:ext cx="333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[35]</a:t>
              </a:r>
            </a:p>
          </p:txBody>
        </p:sp>
        <p:sp>
          <p:nvSpPr>
            <p:cNvPr id="86098" name="Line 82"/>
            <p:cNvSpPr>
              <a:spLocks noChangeShapeType="1"/>
            </p:cNvSpPr>
            <p:nvPr/>
          </p:nvSpPr>
          <p:spPr bwMode="auto">
            <a:xfrm>
              <a:off x="987" y="1732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99" name="Rectangle 83"/>
            <p:cNvSpPr>
              <a:spLocks noChangeArrowheads="1"/>
            </p:cNvSpPr>
            <p:nvPr/>
          </p:nvSpPr>
          <p:spPr bwMode="auto">
            <a:xfrm>
              <a:off x="1093" y="1610"/>
              <a:ext cx="344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[35]</a:t>
              </a:r>
            </a:p>
          </p:txBody>
        </p:sp>
        <p:sp>
          <p:nvSpPr>
            <p:cNvPr id="86100" name="Line 84"/>
            <p:cNvSpPr>
              <a:spLocks noChangeShapeType="1"/>
            </p:cNvSpPr>
            <p:nvPr/>
          </p:nvSpPr>
          <p:spPr bwMode="auto">
            <a:xfrm>
              <a:off x="4008" y="168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3823" y="1656"/>
              <a:ext cx="245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</a:t>
              </a:r>
            </a:p>
          </p:txBody>
        </p: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931" y="2454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3" name="Rectangle 87"/>
            <p:cNvSpPr>
              <a:spLocks noChangeArrowheads="1"/>
            </p:cNvSpPr>
            <p:nvPr/>
          </p:nvSpPr>
          <p:spPr bwMode="auto">
            <a:xfrm>
              <a:off x="1767" y="2422"/>
              <a:ext cx="244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</a:t>
              </a:r>
            </a:p>
          </p:txBody>
        </p:sp>
        <p:sp>
          <p:nvSpPr>
            <p:cNvPr id="86104" name="Line 88"/>
            <p:cNvSpPr>
              <a:spLocks noChangeShapeType="1"/>
            </p:cNvSpPr>
            <p:nvPr/>
          </p:nvSpPr>
          <p:spPr bwMode="auto">
            <a:xfrm>
              <a:off x="443" y="2154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5" name="Rectangle 89"/>
            <p:cNvSpPr>
              <a:spLocks noChangeArrowheads="1"/>
            </p:cNvSpPr>
            <p:nvPr/>
          </p:nvSpPr>
          <p:spPr bwMode="auto">
            <a:xfrm>
              <a:off x="258" y="2102"/>
              <a:ext cx="299" cy="4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M</a:t>
              </a:r>
            </a:p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S1</a:t>
              </a:r>
            </a:p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Bi</a:t>
              </a:r>
            </a:p>
          </p:txBody>
        </p:sp>
        <p:sp>
          <p:nvSpPr>
            <p:cNvPr id="86106" name="Line 90"/>
            <p:cNvSpPr>
              <a:spLocks noChangeShapeType="1"/>
            </p:cNvSpPr>
            <p:nvPr/>
          </p:nvSpPr>
          <p:spPr bwMode="auto">
            <a:xfrm>
              <a:off x="443" y="2276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7" name="Line 91"/>
            <p:cNvSpPr>
              <a:spLocks noChangeShapeType="1"/>
            </p:cNvSpPr>
            <p:nvPr/>
          </p:nvSpPr>
          <p:spPr bwMode="auto">
            <a:xfrm>
              <a:off x="443" y="2399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4008" y="228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09" name="Rectangle 93"/>
            <p:cNvSpPr>
              <a:spLocks noChangeArrowheads="1"/>
            </p:cNvSpPr>
            <p:nvPr/>
          </p:nvSpPr>
          <p:spPr bwMode="auto">
            <a:xfrm>
              <a:off x="3711" y="2235"/>
              <a:ext cx="333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[33]</a:t>
              </a:r>
            </a:p>
          </p:txBody>
        </p:sp>
        <p:sp>
          <p:nvSpPr>
            <p:cNvPr id="86110" name="Line 94"/>
            <p:cNvSpPr>
              <a:spLocks noChangeShapeType="1"/>
            </p:cNvSpPr>
            <p:nvPr/>
          </p:nvSpPr>
          <p:spPr bwMode="auto">
            <a:xfrm>
              <a:off x="1931" y="2265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1" name="Rectangle 95"/>
            <p:cNvSpPr>
              <a:spLocks noChangeArrowheads="1"/>
            </p:cNvSpPr>
            <p:nvPr/>
          </p:nvSpPr>
          <p:spPr bwMode="auto">
            <a:xfrm>
              <a:off x="1645" y="2213"/>
              <a:ext cx="344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[33]</a:t>
              </a:r>
            </a:p>
          </p:txBody>
        </p:sp>
        <p:sp>
          <p:nvSpPr>
            <p:cNvPr id="86112" name="Line 96"/>
            <p:cNvSpPr>
              <a:spLocks noChangeShapeType="1"/>
            </p:cNvSpPr>
            <p:nvPr/>
          </p:nvSpPr>
          <p:spPr bwMode="auto">
            <a:xfrm>
              <a:off x="1931" y="1899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3" name="Rectangle 97"/>
            <p:cNvSpPr>
              <a:spLocks noChangeArrowheads="1"/>
            </p:cNvSpPr>
            <p:nvPr/>
          </p:nvSpPr>
          <p:spPr bwMode="auto">
            <a:xfrm>
              <a:off x="1645" y="1847"/>
              <a:ext cx="344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[33]</a:t>
              </a:r>
            </a:p>
          </p:txBody>
        </p:sp>
        <p:sp>
          <p:nvSpPr>
            <p:cNvPr id="86114" name="Line 98"/>
            <p:cNvSpPr>
              <a:spLocks noChangeShapeType="1"/>
            </p:cNvSpPr>
            <p:nvPr/>
          </p:nvSpPr>
          <p:spPr bwMode="auto">
            <a:xfrm>
              <a:off x="987" y="2276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5" name="Rectangle 99"/>
            <p:cNvSpPr>
              <a:spLocks noChangeArrowheads="1"/>
            </p:cNvSpPr>
            <p:nvPr/>
          </p:nvSpPr>
          <p:spPr bwMode="auto">
            <a:xfrm>
              <a:off x="1093" y="2154"/>
              <a:ext cx="344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[33]</a:t>
              </a:r>
            </a:p>
          </p:txBody>
        </p:sp>
        <p:sp>
          <p:nvSpPr>
            <p:cNvPr id="86116" name="Line 100"/>
            <p:cNvSpPr>
              <a:spLocks noChangeShapeType="1"/>
            </p:cNvSpPr>
            <p:nvPr/>
          </p:nvSpPr>
          <p:spPr bwMode="auto">
            <a:xfrm>
              <a:off x="443" y="2765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7" name="Rectangle 101"/>
            <p:cNvSpPr>
              <a:spLocks noChangeArrowheads="1"/>
            </p:cNvSpPr>
            <p:nvPr/>
          </p:nvSpPr>
          <p:spPr bwMode="auto">
            <a:xfrm>
              <a:off x="258" y="2693"/>
              <a:ext cx="299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S0</a:t>
              </a:r>
            </a:p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Ai</a:t>
              </a:r>
            </a:p>
          </p:txBody>
        </p:sp>
        <p:sp>
          <p:nvSpPr>
            <p:cNvPr id="86118" name="Line 102"/>
            <p:cNvSpPr>
              <a:spLocks noChangeShapeType="1"/>
            </p:cNvSpPr>
            <p:nvPr/>
          </p:nvSpPr>
          <p:spPr bwMode="auto">
            <a:xfrm>
              <a:off x="443" y="2887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19" name="Line 103"/>
            <p:cNvSpPr>
              <a:spLocks noChangeShapeType="1"/>
            </p:cNvSpPr>
            <p:nvPr/>
          </p:nvSpPr>
          <p:spPr bwMode="auto">
            <a:xfrm>
              <a:off x="4008" y="2532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0" name="Rectangle 104"/>
            <p:cNvSpPr>
              <a:spLocks noChangeArrowheads="1"/>
            </p:cNvSpPr>
            <p:nvPr/>
          </p:nvSpPr>
          <p:spPr bwMode="auto">
            <a:xfrm>
              <a:off x="3711" y="2460"/>
              <a:ext cx="333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[30]</a:t>
              </a:r>
            </a:p>
          </p:txBody>
        </p:sp>
        <p:sp>
          <p:nvSpPr>
            <p:cNvPr id="86121" name="Line 105"/>
            <p:cNvSpPr>
              <a:spLocks noChangeShapeType="1"/>
            </p:cNvSpPr>
            <p:nvPr/>
          </p:nvSpPr>
          <p:spPr bwMode="auto">
            <a:xfrm>
              <a:off x="4008" y="2165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2" name="Rectangle 106"/>
            <p:cNvSpPr>
              <a:spLocks noChangeArrowheads="1"/>
            </p:cNvSpPr>
            <p:nvPr/>
          </p:nvSpPr>
          <p:spPr bwMode="auto">
            <a:xfrm>
              <a:off x="3711" y="2123"/>
              <a:ext cx="333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[30]</a:t>
              </a:r>
            </a:p>
          </p:txBody>
        </p:sp>
        <p:sp>
          <p:nvSpPr>
            <p:cNvPr id="86123" name="Line 107"/>
            <p:cNvSpPr>
              <a:spLocks noChangeShapeType="1"/>
            </p:cNvSpPr>
            <p:nvPr/>
          </p:nvSpPr>
          <p:spPr bwMode="auto">
            <a:xfrm>
              <a:off x="1931" y="269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4" name="Rectangle 108"/>
            <p:cNvSpPr>
              <a:spLocks noChangeArrowheads="1"/>
            </p:cNvSpPr>
            <p:nvPr/>
          </p:nvSpPr>
          <p:spPr bwMode="auto">
            <a:xfrm>
              <a:off x="1645" y="2666"/>
              <a:ext cx="344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[30]</a:t>
              </a:r>
            </a:p>
          </p:txBody>
        </p:sp>
        <p:sp>
          <p:nvSpPr>
            <p:cNvPr id="86125" name="Line 109"/>
            <p:cNvSpPr>
              <a:spLocks noChangeShapeType="1"/>
            </p:cNvSpPr>
            <p:nvPr/>
          </p:nvSpPr>
          <p:spPr bwMode="auto">
            <a:xfrm>
              <a:off x="1931" y="2143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6" name="Rectangle 110"/>
            <p:cNvSpPr>
              <a:spLocks noChangeArrowheads="1"/>
            </p:cNvSpPr>
            <p:nvPr/>
          </p:nvSpPr>
          <p:spPr bwMode="auto">
            <a:xfrm>
              <a:off x="1645" y="2091"/>
              <a:ext cx="344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[30]</a:t>
              </a:r>
            </a:p>
          </p:txBody>
        </p:sp>
        <p:sp>
          <p:nvSpPr>
            <p:cNvPr id="86127" name="Line 111"/>
            <p:cNvSpPr>
              <a:spLocks noChangeShapeType="1"/>
            </p:cNvSpPr>
            <p:nvPr/>
          </p:nvSpPr>
          <p:spPr bwMode="auto">
            <a:xfrm>
              <a:off x="1054" y="2832"/>
              <a:ext cx="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28" name="Rectangle 112"/>
            <p:cNvSpPr>
              <a:spLocks noChangeArrowheads="1"/>
            </p:cNvSpPr>
            <p:nvPr/>
          </p:nvSpPr>
          <p:spPr bwMode="auto">
            <a:xfrm>
              <a:off x="1148" y="2709"/>
              <a:ext cx="344" cy="2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[30]</a:t>
              </a:r>
            </a:p>
          </p:txBody>
        </p:sp>
        <p:sp>
          <p:nvSpPr>
            <p:cNvPr id="86129" name="Line 113"/>
            <p:cNvSpPr>
              <a:spLocks noChangeShapeType="1"/>
            </p:cNvSpPr>
            <p:nvPr/>
          </p:nvSpPr>
          <p:spPr bwMode="auto">
            <a:xfrm>
              <a:off x="4008" y="2043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0" name="Rectangle 114"/>
            <p:cNvSpPr>
              <a:spLocks noChangeArrowheads="1"/>
            </p:cNvSpPr>
            <p:nvPr/>
          </p:nvSpPr>
          <p:spPr bwMode="auto">
            <a:xfrm>
              <a:off x="3833" y="2011"/>
              <a:ext cx="256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</a:t>
              </a:r>
            </a:p>
          </p:txBody>
        </p:sp>
        <p:sp>
          <p:nvSpPr>
            <p:cNvPr id="86131" name="Line 115"/>
            <p:cNvSpPr>
              <a:spLocks noChangeShapeType="1"/>
            </p:cNvSpPr>
            <p:nvPr/>
          </p:nvSpPr>
          <p:spPr bwMode="auto">
            <a:xfrm>
              <a:off x="4008" y="18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2" name="Rectangle 116"/>
            <p:cNvSpPr>
              <a:spLocks noChangeArrowheads="1"/>
            </p:cNvSpPr>
            <p:nvPr/>
          </p:nvSpPr>
          <p:spPr bwMode="auto">
            <a:xfrm>
              <a:off x="3823" y="1778"/>
              <a:ext cx="256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</a:t>
              </a:r>
            </a:p>
          </p:txBody>
        </p:sp>
        <p:sp>
          <p:nvSpPr>
            <p:cNvPr id="86133" name="Line 117"/>
            <p:cNvSpPr>
              <a:spLocks noChangeShapeType="1"/>
            </p:cNvSpPr>
            <p:nvPr/>
          </p:nvSpPr>
          <p:spPr bwMode="auto">
            <a:xfrm>
              <a:off x="1931" y="2576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4" name="Rectangle 118"/>
            <p:cNvSpPr>
              <a:spLocks noChangeArrowheads="1"/>
            </p:cNvSpPr>
            <p:nvPr/>
          </p:nvSpPr>
          <p:spPr bwMode="auto">
            <a:xfrm>
              <a:off x="1767" y="2544"/>
              <a:ext cx="255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</a:t>
              </a:r>
            </a:p>
          </p:txBody>
        </p:sp>
        <p:sp>
          <p:nvSpPr>
            <p:cNvPr id="86135" name="Line 119"/>
            <p:cNvSpPr>
              <a:spLocks noChangeShapeType="1"/>
            </p:cNvSpPr>
            <p:nvPr/>
          </p:nvSpPr>
          <p:spPr bwMode="auto">
            <a:xfrm>
              <a:off x="1931" y="1777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6" name="Rectangle 120"/>
            <p:cNvSpPr>
              <a:spLocks noChangeArrowheads="1"/>
            </p:cNvSpPr>
            <p:nvPr/>
          </p:nvSpPr>
          <p:spPr bwMode="auto">
            <a:xfrm>
              <a:off x="1767" y="1725"/>
              <a:ext cx="255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Ci</a:t>
              </a:r>
            </a:p>
          </p:txBody>
        </p:sp>
        <p:sp>
          <p:nvSpPr>
            <p:cNvPr id="86137" name="Line 121"/>
            <p:cNvSpPr>
              <a:spLocks noChangeShapeType="1"/>
            </p:cNvSpPr>
            <p:nvPr/>
          </p:nvSpPr>
          <p:spPr bwMode="auto">
            <a:xfrm>
              <a:off x="2597" y="208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8" name="Line 122"/>
            <p:cNvSpPr>
              <a:spLocks noChangeShapeType="1"/>
            </p:cNvSpPr>
            <p:nvPr/>
          </p:nvSpPr>
          <p:spPr bwMode="auto">
            <a:xfrm>
              <a:off x="2475" y="1843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39" name="Line 123"/>
            <p:cNvSpPr>
              <a:spLocks noChangeShapeType="1"/>
            </p:cNvSpPr>
            <p:nvPr/>
          </p:nvSpPr>
          <p:spPr bwMode="auto">
            <a:xfrm>
              <a:off x="2592" y="1849"/>
              <a:ext cx="0" cy="2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0" name="Line 124"/>
            <p:cNvSpPr>
              <a:spLocks noChangeShapeType="1"/>
            </p:cNvSpPr>
            <p:nvPr/>
          </p:nvSpPr>
          <p:spPr bwMode="auto">
            <a:xfrm>
              <a:off x="2475" y="22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1" name="Line 125"/>
            <p:cNvSpPr>
              <a:spLocks noChangeShapeType="1"/>
            </p:cNvSpPr>
            <p:nvPr/>
          </p:nvSpPr>
          <p:spPr bwMode="auto">
            <a:xfrm>
              <a:off x="2597" y="22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2" name="Line 126"/>
            <p:cNvSpPr>
              <a:spLocks noChangeShapeType="1"/>
            </p:cNvSpPr>
            <p:nvPr/>
          </p:nvSpPr>
          <p:spPr bwMode="auto">
            <a:xfrm>
              <a:off x="2475" y="2576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3" name="Line 127"/>
            <p:cNvSpPr>
              <a:spLocks noChangeShapeType="1"/>
            </p:cNvSpPr>
            <p:nvPr/>
          </p:nvSpPr>
          <p:spPr bwMode="auto">
            <a:xfrm>
              <a:off x="2597" y="2332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4" name="Line 128"/>
            <p:cNvSpPr>
              <a:spLocks noChangeShapeType="1"/>
            </p:cNvSpPr>
            <p:nvPr/>
          </p:nvSpPr>
          <p:spPr bwMode="auto">
            <a:xfrm>
              <a:off x="2592" y="2337"/>
              <a:ext cx="0" cy="2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5" name="Line 129"/>
            <p:cNvSpPr>
              <a:spLocks noChangeShapeType="1"/>
            </p:cNvSpPr>
            <p:nvPr/>
          </p:nvSpPr>
          <p:spPr bwMode="auto">
            <a:xfrm>
              <a:off x="3153" y="2210"/>
              <a:ext cx="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6" name="Rectangle 130"/>
            <p:cNvSpPr>
              <a:spLocks noChangeArrowheads="1"/>
            </p:cNvSpPr>
            <p:nvPr/>
          </p:nvSpPr>
          <p:spPr bwMode="auto">
            <a:xfrm>
              <a:off x="3247" y="2088"/>
              <a:ext cx="300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Co</a:t>
              </a:r>
            </a:p>
          </p:txBody>
        </p:sp>
        <p:sp>
          <p:nvSpPr>
            <p:cNvPr id="86147" name="Line 131"/>
            <p:cNvSpPr>
              <a:spLocks noChangeShapeType="1"/>
            </p:cNvSpPr>
            <p:nvPr/>
          </p:nvSpPr>
          <p:spPr bwMode="auto">
            <a:xfrm>
              <a:off x="4008" y="2776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48" name="Rectangle 132"/>
            <p:cNvSpPr>
              <a:spLocks noChangeArrowheads="1"/>
            </p:cNvSpPr>
            <p:nvPr/>
          </p:nvSpPr>
          <p:spPr bwMode="auto">
            <a:xfrm>
              <a:off x="3731" y="2734"/>
              <a:ext cx="322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\Co</a:t>
              </a:r>
            </a:p>
          </p:txBody>
        </p:sp>
        <p:sp>
          <p:nvSpPr>
            <p:cNvPr id="86149" name="Line 133"/>
            <p:cNvSpPr>
              <a:spLocks noChangeShapeType="1"/>
            </p:cNvSpPr>
            <p:nvPr/>
          </p:nvSpPr>
          <p:spPr bwMode="auto">
            <a:xfrm>
              <a:off x="4008" y="24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50" name="Rectangle 134"/>
            <p:cNvSpPr>
              <a:spLocks noChangeArrowheads="1"/>
            </p:cNvSpPr>
            <p:nvPr/>
          </p:nvSpPr>
          <p:spPr bwMode="auto">
            <a:xfrm>
              <a:off x="3727" y="2368"/>
              <a:ext cx="333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\Co</a:t>
              </a:r>
            </a:p>
          </p:txBody>
        </p:sp>
        <p:sp>
          <p:nvSpPr>
            <p:cNvPr id="86151" name="Line 135"/>
            <p:cNvSpPr>
              <a:spLocks noChangeShapeType="1"/>
            </p:cNvSpPr>
            <p:nvPr/>
          </p:nvSpPr>
          <p:spPr bwMode="auto">
            <a:xfrm>
              <a:off x="4008" y="1921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3757" y="1880"/>
              <a:ext cx="333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\Co</a:t>
              </a:r>
            </a:p>
          </p:txBody>
        </p:sp>
        <p:sp>
          <p:nvSpPr>
            <p:cNvPr id="86153" name="Line 137"/>
            <p:cNvSpPr>
              <a:spLocks noChangeShapeType="1"/>
            </p:cNvSpPr>
            <p:nvPr/>
          </p:nvSpPr>
          <p:spPr bwMode="auto">
            <a:xfrm>
              <a:off x="4008" y="289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54" name="Rectangle 138"/>
            <p:cNvSpPr>
              <a:spLocks noChangeArrowheads="1"/>
            </p:cNvSpPr>
            <p:nvPr/>
          </p:nvSpPr>
          <p:spPr bwMode="auto">
            <a:xfrm>
              <a:off x="3665" y="2826"/>
              <a:ext cx="366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\[30]</a:t>
              </a:r>
            </a:p>
            <a:p>
              <a:pPr eaLnBrk="0" hangingPunct="0">
                <a:lnSpc>
                  <a:spcPts val="1388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\[35]</a:t>
              </a:r>
            </a:p>
          </p:txBody>
        </p:sp>
        <p:sp>
          <p:nvSpPr>
            <p:cNvPr id="86155" name="Line 139"/>
            <p:cNvSpPr>
              <a:spLocks noChangeShapeType="1"/>
            </p:cNvSpPr>
            <p:nvPr/>
          </p:nvSpPr>
          <p:spPr bwMode="auto">
            <a:xfrm>
              <a:off x="4008" y="302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56" name="Line 140"/>
            <p:cNvSpPr>
              <a:spLocks noChangeShapeType="1"/>
            </p:cNvSpPr>
            <p:nvPr/>
          </p:nvSpPr>
          <p:spPr bwMode="auto">
            <a:xfrm>
              <a:off x="5340" y="2354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57" name="Rectangle 141"/>
            <p:cNvSpPr>
              <a:spLocks noChangeArrowheads="1"/>
            </p:cNvSpPr>
            <p:nvPr/>
          </p:nvSpPr>
          <p:spPr bwMode="auto">
            <a:xfrm>
              <a:off x="5446" y="2232"/>
              <a:ext cx="244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Fi</a:t>
              </a:r>
            </a:p>
          </p:txBody>
        </p:sp>
        <p:sp>
          <p:nvSpPr>
            <p:cNvPr id="86158" name="Line 142"/>
            <p:cNvSpPr>
              <a:spLocks noChangeShapeType="1"/>
            </p:cNvSpPr>
            <p:nvPr/>
          </p:nvSpPr>
          <p:spPr bwMode="auto">
            <a:xfrm>
              <a:off x="4796" y="2165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59" name="Line 143"/>
            <p:cNvSpPr>
              <a:spLocks noChangeShapeType="1"/>
            </p:cNvSpPr>
            <p:nvPr/>
          </p:nvSpPr>
          <p:spPr bwMode="auto">
            <a:xfrm>
              <a:off x="4552" y="18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0" name="Line 144"/>
            <p:cNvSpPr>
              <a:spLocks noChangeShapeType="1"/>
            </p:cNvSpPr>
            <p:nvPr/>
          </p:nvSpPr>
          <p:spPr bwMode="auto">
            <a:xfrm>
              <a:off x="4791" y="1816"/>
              <a:ext cx="0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1" name="Line 145"/>
            <p:cNvSpPr>
              <a:spLocks noChangeShapeType="1"/>
            </p:cNvSpPr>
            <p:nvPr/>
          </p:nvSpPr>
          <p:spPr bwMode="auto">
            <a:xfrm>
              <a:off x="4674" y="18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2" name="Line 146"/>
            <p:cNvSpPr>
              <a:spLocks noChangeShapeType="1"/>
            </p:cNvSpPr>
            <p:nvPr/>
          </p:nvSpPr>
          <p:spPr bwMode="auto">
            <a:xfrm>
              <a:off x="4552" y="2165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3" name="Line 147"/>
            <p:cNvSpPr>
              <a:spLocks noChangeShapeType="1"/>
            </p:cNvSpPr>
            <p:nvPr/>
          </p:nvSpPr>
          <p:spPr bwMode="auto">
            <a:xfrm>
              <a:off x="4796" y="228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4" name="Line 148"/>
            <p:cNvSpPr>
              <a:spLocks noChangeShapeType="1"/>
            </p:cNvSpPr>
            <p:nvPr/>
          </p:nvSpPr>
          <p:spPr bwMode="auto">
            <a:xfrm>
              <a:off x="4674" y="228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5" name="Line 149"/>
            <p:cNvSpPr>
              <a:spLocks noChangeShapeType="1"/>
            </p:cNvSpPr>
            <p:nvPr/>
          </p:nvSpPr>
          <p:spPr bwMode="auto">
            <a:xfrm>
              <a:off x="4668" y="2171"/>
              <a:ext cx="0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6" name="Line 150"/>
            <p:cNvSpPr>
              <a:spLocks noChangeShapeType="1"/>
            </p:cNvSpPr>
            <p:nvPr/>
          </p:nvSpPr>
          <p:spPr bwMode="auto">
            <a:xfrm>
              <a:off x="4552" y="2532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7" name="Line 151"/>
            <p:cNvSpPr>
              <a:spLocks noChangeShapeType="1"/>
            </p:cNvSpPr>
            <p:nvPr/>
          </p:nvSpPr>
          <p:spPr bwMode="auto">
            <a:xfrm>
              <a:off x="4796" y="24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8" name="Line 152"/>
            <p:cNvSpPr>
              <a:spLocks noChangeShapeType="1"/>
            </p:cNvSpPr>
            <p:nvPr/>
          </p:nvSpPr>
          <p:spPr bwMode="auto">
            <a:xfrm>
              <a:off x="4668" y="2415"/>
              <a:ext cx="0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69" name="Line 153"/>
            <p:cNvSpPr>
              <a:spLocks noChangeShapeType="1"/>
            </p:cNvSpPr>
            <p:nvPr/>
          </p:nvSpPr>
          <p:spPr bwMode="auto">
            <a:xfrm>
              <a:off x="4674" y="2410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70" name="Line 154"/>
            <p:cNvSpPr>
              <a:spLocks noChangeShapeType="1"/>
            </p:cNvSpPr>
            <p:nvPr/>
          </p:nvSpPr>
          <p:spPr bwMode="auto">
            <a:xfrm>
              <a:off x="4796" y="2532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71" name="Line 155"/>
            <p:cNvSpPr>
              <a:spLocks noChangeShapeType="1"/>
            </p:cNvSpPr>
            <p:nvPr/>
          </p:nvSpPr>
          <p:spPr bwMode="auto">
            <a:xfrm>
              <a:off x="4552" y="289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72" name="Line 156"/>
            <p:cNvSpPr>
              <a:spLocks noChangeShapeType="1"/>
            </p:cNvSpPr>
            <p:nvPr/>
          </p:nvSpPr>
          <p:spPr bwMode="auto">
            <a:xfrm>
              <a:off x="4791" y="2537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173" name="Line 157"/>
            <p:cNvSpPr>
              <a:spLocks noChangeShapeType="1"/>
            </p:cNvSpPr>
            <p:nvPr/>
          </p:nvSpPr>
          <p:spPr bwMode="auto">
            <a:xfrm>
              <a:off x="4674" y="2898"/>
              <a:ext cx="1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6175" name="Rectangle 1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Arithmetic logic unit design (cont’d)</a:t>
            </a:r>
          </a:p>
        </p:txBody>
      </p:sp>
      <p:sp>
        <p:nvSpPr>
          <p:cNvPr id="86176" name="Rectangle 16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Sample ALU – multi-level discrete gate logic implementation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D91B-A930-4BF2-BD9B-8DFA8D457C93}" type="slidenum">
              <a:rPr lang="en-US" altLang="en-US"/>
              <a:pPr/>
              <a:t>51</a:t>
            </a:fld>
            <a:endParaRPr lang="en-US" altLang="en-US"/>
          </a:p>
        </p:txBody>
      </p:sp>
      <p:grpSp>
        <p:nvGrpSpPr>
          <p:cNvPr id="88200" name="Group 136"/>
          <p:cNvGrpSpPr>
            <a:grpSpLocks/>
          </p:cNvGrpSpPr>
          <p:nvPr/>
        </p:nvGrpSpPr>
        <p:grpSpPr bwMode="auto">
          <a:xfrm>
            <a:off x="198438" y="1971675"/>
            <a:ext cx="3365500" cy="4775200"/>
            <a:chOff x="512" y="896"/>
            <a:chExt cx="2120" cy="3008"/>
          </a:xfrm>
        </p:grpSpPr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992" y="1172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720" y="117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>
              <a:off x="724" y="1168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6" name="Arc 12"/>
            <p:cNvSpPr>
              <a:spLocks/>
            </p:cNvSpPr>
            <p:nvPr/>
          </p:nvSpPr>
          <p:spPr bwMode="auto">
            <a:xfrm>
              <a:off x="848" y="1428"/>
              <a:ext cx="13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7" name="Arc 13"/>
            <p:cNvSpPr>
              <a:spLocks/>
            </p:cNvSpPr>
            <p:nvPr/>
          </p:nvSpPr>
          <p:spPr bwMode="auto">
            <a:xfrm>
              <a:off x="725" y="1428"/>
              <a:ext cx="132" cy="1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8" name="Arc 14"/>
            <p:cNvSpPr>
              <a:spLocks/>
            </p:cNvSpPr>
            <p:nvPr/>
          </p:nvSpPr>
          <p:spPr bwMode="auto">
            <a:xfrm>
              <a:off x="1444" y="1080"/>
              <a:ext cx="120" cy="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9" name="Arc 15"/>
            <p:cNvSpPr>
              <a:spLocks/>
            </p:cNvSpPr>
            <p:nvPr/>
          </p:nvSpPr>
          <p:spPr bwMode="auto">
            <a:xfrm>
              <a:off x="1325" y="1080"/>
              <a:ext cx="128" cy="6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1496" y="110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>
              <a:off x="1392" y="110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2" name="Arc 18"/>
            <p:cNvSpPr>
              <a:spLocks/>
            </p:cNvSpPr>
            <p:nvPr/>
          </p:nvSpPr>
          <p:spPr bwMode="auto">
            <a:xfrm>
              <a:off x="1452" y="1140"/>
              <a:ext cx="112" cy="5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3" name="Arc 19"/>
            <p:cNvSpPr>
              <a:spLocks/>
            </p:cNvSpPr>
            <p:nvPr/>
          </p:nvSpPr>
          <p:spPr bwMode="auto">
            <a:xfrm>
              <a:off x="1444" y="1144"/>
              <a:ext cx="120" cy="40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4" name="Arc 20"/>
            <p:cNvSpPr>
              <a:spLocks/>
            </p:cNvSpPr>
            <p:nvPr/>
          </p:nvSpPr>
          <p:spPr bwMode="auto">
            <a:xfrm>
              <a:off x="1325" y="1172"/>
              <a:ext cx="128" cy="37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5" name="Arc 21"/>
            <p:cNvSpPr>
              <a:spLocks/>
            </p:cNvSpPr>
            <p:nvPr/>
          </p:nvSpPr>
          <p:spPr bwMode="auto">
            <a:xfrm>
              <a:off x="1325" y="1140"/>
              <a:ext cx="128" cy="5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6" name="Line 22"/>
            <p:cNvSpPr>
              <a:spLocks noChangeShapeType="1"/>
            </p:cNvSpPr>
            <p:nvPr/>
          </p:nvSpPr>
          <p:spPr bwMode="auto">
            <a:xfrm>
              <a:off x="2216" y="1172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7" name="Line 23"/>
            <p:cNvSpPr>
              <a:spLocks noChangeShapeType="1"/>
            </p:cNvSpPr>
            <p:nvPr/>
          </p:nvSpPr>
          <p:spPr bwMode="auto">
            <a:xfrm>
              <a:off x="1968" y="1172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8" name="Line 24"/>
            <p:cNvSpPr>
              <a:spLocks noChangeShapeType="1"/>
            </p:cNvSpPr>
            <p:nvPr/>
          </p:nvSpPr>
          <p:spPr bwMode="auto">
            <a:xfrm>
              <a:off x="1972" y="1168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89" name="Arc 25"/>
            <p:cNvSpPr>
              <a:spLocks/>
            </p:cNvSpPr>
            <p:nvPr/>
          </p:nvSpPr>
          <p:spPr bwMode="auto">
            <a:xfrm>
              <a:off x="2088" y="1428"/>
              <a:ext cx="13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0" name="Arc 26"/>
            <p:cNvSpPr>
              <a:spLocks/>
            </p:cNvSpPr>
            <p:nvPr/>
          </p:nvSpPr>
          <p:spPr bwMode="auto">
            <a:xfrm>
              <a:off x="1973" y="1428"/>
              <a:ext cx="132" cy="1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1" name="Arc 27"/>
            <p:cNvSpPr>
              <a:spLocks/>
            </p:cNvSpPr>
            <p:nvPr/>
          </p:nvSpPr>
          <p:spPr bwMode="auto">
            <a:xfrm>
              <a:off x="1768" y="1892"/>
              <a:ext cx="116" cy="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2" name="Arc 28"/>
            <p:cNvSpPr>
              <a:spLocks/>
            </p:cNvSpPr>
            <p:nvPr/>
          </p:nvSpPr>
          <p:spPr bwMode="auto">
            <a:xfrm>
              <a:off x="1653" y="1892"/>
              <a:ext cx="124" cy="7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3" name="Line 29"/>
            <p:cNvSpPr>
              <a:spLocks noChangeShapeType="1"/>
            </p:cNvSpPr>
            <p:nvPr/>
          </p:nvSpPr>
          <p:spPr bwMode="auto">
            <a:xfrm>
              <a:off x="1816" y="193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4" name="Line 30"/>
            <p:cNvSpPr>
              <a:spLocks noChangeShapeType="1"/>
            </p:cNvSpPr>
            <p:nvPr/>
          </p:nvSpPr>
          <p:spPr bwMode="auto">
            <a:xfrm>
              <a:off x="1712" y="193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5" name="Arc 31"/>
            <p:cNvSpPr>
              <a:spLocks/>
            </p:cNvSpPr>
            <p:nvPr/>
          </p:nvSpPr>
          <p:spPr bwMode="auto">
            <a:xfrm>
              <a:off x="1772" y="1960"/>
              <a:ext cx="112" cy="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6" name="Arc 32"/>
            <p:cNvSpPr>
              <a:spLocks/>
            </p:cNvSpPr>
            <p:nvPr/>
          </p:nvSpPr>
          <p:spPr bwMode="auto">
            <a:xfrm>
              <a:off x="1768" y="1964"/>
              <a:ext cx="116" cy="4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7" name="Arc 33"/>
            <p:cNvSpPr>
              <a:spLocks/>
            </p:cNvSpPr>
            <p:nvPr/>
          </p:nvSpPr>
          <p:spPr bwMode="auto">
            <a:xfrm>
              <a:off x="1653" y="1984"/>
              <a:ext cx="124" cy="38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8" name="Arc 34"/>
            <p:cNvSpPr>
              <a:spLocks/>
            </p:cNvSpPr>
            <p:nvPr/>
          </p:nvSpPr>
          <p:spPr bwMode="auto">
            <a:xfrm>
              <a:off x="1653" y="1960"/>
              <a:ext cx="124" cy="6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99" name="Line 35"/>
            <p:cNvSpPr>
              <a:spLocks noChangeShapeType="1"/>
            </p:cNvSpPr>
            <p:nvPr/>
          </p:nvSpPr>
          <p:spPr bwMode="auto">
            <a:xfrm>
              <a:off x="760" y="2644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0" name="Line 36"/>
            <p:cNvSpPr>
              <a:spLocks noChangeShapeType="1"/>
            </p:cNvSpPr>
            <p:nvPr/>
          </p:nvSpPr>
          <p:spPr bwMode="auto">
            <a:xfrm>
              <a:off x="512" y="2644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1" name="Line 37"/>
            <p:cNvSpPr>
              <a:spLocks noChangeShapeType="1"/>
            </p:cNvSpPr>
            <p:nvPr/>
          </p:nvSpPr>
          <p:spPr bwMode="auto">
            <a:xfrm>
              <a:off x="516" y="264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2" name="Arc 38"/>
            <p:cNvSpPr>
              <a:spLocks/>
            </p:cNvSpPr>
            <p:nvPr/>
          </p:nvSpPr>
          <p:spPr bwMode="auto">
            <a:xfrm>
              <a:off x="632" y="2900"/>
              <a:ext cx="13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3" name="Arc 39"/>
            <p:cNvSpPr>
              <a:spLocks/>
            </p:cNvSpPr>
            <p:nvPr/>
          </p:nvSpPr>
          <p:spPr bwMode="auto">
            <a:xfrm>
              <a:off x="517" y="2900"/>
              <a:ext cx="132" cy="1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4" name="Line 40"/>
            <p:cNvSpPr>
              <a:spLocks noChangeShapeType="1"/>
            </p:cNvSpPr>
            <p:nvPr/>
          </p:nvSpPr>
          <p:spPr bwMode="auto">
            <a:xfrm>
              <a:off x="1200" y="2644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5" name="Line 41"/>
            <p:cNvSpPr>
              <a:spLocks noChangeShapeType="1"/>
            </p:cNvSpPr>
            <p:nvPr/>
          </p:nvSpPr>
          <p:spPr bwMode="auto">
            <a:xfrm>
              <a:off x="936" y="2644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6" name="Line 42"/>
            <p:cNvSpPr>
              <a:spLocks noChangeShapeType="1"/>
            </p:cNvSpPr>
            <p:nvPr/>
          </p:nvSpPr>
          <p:spPr bwMode="auto">
            <a:xfrm>
              <a:off x="940" y="2640"/>
              <a:ext cx="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7" name="Arc 43"/>
            <p:cNvSpPr>
              <a:spLocks/>
            </p:cNvSpPr>
            <p:nvPr/>
          </p:nvSpPr>
          <p:spPr bwMode="auto">
            <a:xfrm>
              <a:off x="1056" y="2900"/>
              <a:ext cx="132" cy="1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8" name="Arc 44"/>
            <p:cNvSpPr>
              <a:spLocks/>
            </p:cNvSpPr>
            <p:nvPr/>
          </p:nvSpPr>
          <p:spPr bwMode="auto">
            <a:xfrm>
              <a:off x="941" y="2900"/>
              <a:ext cx="132" cy="1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09" name="Arc 45"/>
            <p:cNvSpPr>
              <a:spLocks/>
            </p:cNvSpPr>
            <p:nvPr/>
          </p:nvSpPr>
          <p:spPr bwMode="auto">
            <a:xfrm>
              <a:off x="1716" y="3152"/>
              <a:ext cx="120" cy="6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0" name="Arc 46"/>
            <p:cNvSpPr>
              <a:spLocks/>
            </p:cNvSpPr>
            <p:nvPr/>
          </p:nvSpPr>
          <p:spPr bwMode="auto">
            <a:xfrm>
              <a:off x="1597" y="3152"/>
              <a:ext cx="124" cy="6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1" name="Line 47"/>
            <p:cNvSpPr>
              <a:spLocks noChangeShapeType="1"/>
            </p:cNvSpPr>
            <p:nvPr/>
          </p:nvSpPr>
          <p:spPr bwMode="auto">
            <a:xfrm>
              <a:off x="1768" y="3180"/>
              <a:ext cx="0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2" name="Line 48"/>
            <p:cNvSpPr>
              <a:spLocks noChangeShapeType="1"/>
            </p:cNvSpPr>
            <p:nvPr/>
          </p:nvSpPr>
          <p:spPr bwMode="auto">
            <a:xfrm>
              <a:off x="1656" y="3180"/>
              <a:ext cx="0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3" name="Arc 49"/>
            <p:cNvSpPr>
              <a:spLocks/>
            </p:cNvSpPr>
            <p:nvPr/>
          </p:nvSpPr>
          <p:spPr bwMode="auto">
            <a:xfrm>
              <a:off x="1724" y="3216"/>
              <a:ext cx="112" cy="6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4" name="Arc 50"/>
            <p:cNvSpPr>
              <a:spLocks/>
            </p:cNvSpPr>
            <p:nvPr/>
          </p:nvSpPr>
          <p:spPr bwMode="auto">
            <a:xfrm>
              <a:off x="1716" y="3212"/>
              <a:ext cx="120" cy="4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5" name="Arc 51"/>
            <p:cNvSpPr>
              <a:spLocks/>
            </p:cNvSpPr>
            <p:nvPr/>
          </p:nvSpPr>
          <p:spPr bwMode="auto">
            <a:xfrm>
              <a:off x="1597" y="3240"/>
              <a:ext cx="124" cy="38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6" name="Arc 52"/>
            <p:cNvSpPr>
              <a:spLocks/>
            </p:cNvSpPr>
            <p:nvPr/>
          </p:nvSpPr>
          <p:spPr bwMode="auto">
            <a:xfrm>
              <a:off x="1597" y="3216"/>
              <a:ext cx="124" cy="6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7" name="Arc 53"/>
            <p:cNvSpPr>
              <a:spLocks/>
            </p:cNvSpPr>
            <p:nvPr/>
          </p:nvSpPr>
          <p:spPr bwMode="auto">
            <a:xfrm>
              <a:off x="868" y="3268"/>
              <a:ext cx="112" cy="5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8" name="Arc 54"/>
            <p:cNvSpPr>
              <a:spLocks/>
            </p:cNvSpPr>
            <p:nvPr/>
          </p:nvSpPr>
          <p:spPr bwMode="auto">
            <a:xfrm>
              <a:off x="852" y="3268"/>
              <a:ext cx="128" cy="4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9" name="Arc 55"/>
            <p:cNvSpPr>
              <a:spLocks/>
            </p:cNvSpPr>
            <p:nvPr/>
          </p:nvSpPr>
          <p:spPr bwMode="auto">
            <a:xfrm>
              <a:off x="741" y="3296"/>
              <a:ext cx="120" cy="38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0" name="Arc 56"/>
            <p:cNvSpPr>
              <a:spLocks/>
            </p:cNvSpPr>
            <p:nvPr/>
          </p:nvSpPr>
          <p:spPr bwMode="auto">
            <a:xfrm>
              <a:off x="741" y="3268"/>
              <a:ext cx="120" cy="5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1" name="Line 57"/>
            <p:cNvSpPr>
              <a:spLocks noChangeShapeType="1"/>
            </p:cNvSpPr>
            <p:nvPr/>
          </p:nvSpPr>
          <p:spPr bwMode="auto">
            <a:xfrm>
              <a:off x="912" y="330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2" name="Line 58"/>
            <p:cNvSpPr>
              <a:spLocks noChangeShapeType="1"/>
            </p:cNvSpPr>
            <p:nvPr/>
          </p:nvSpPr>
          <p:spPr bwMode="auto">
            <a:xfrm>
              <a:off x="800" y="330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3" name="Line 59"/>
            <p:cNvSpPr>
              <a:spLocks noChangeShapeType="1"/>
            </p:cNvSpPr>
            <p:nvPr/>
          </p:nvSpPr>
          <p:spPr bwMode="auto">
            <a:xfrm>
              <a:off x="912" y="1068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4" name="Line 60"/>
            <p:cNvSpPr>
              <a:spLocks noChangeShapeType="1"/>
            </p:cNvSpPr>
            <p:nvPr/>
          </p:nvSpPr>
          <p:spPr bwMode="auto">
            <a:xfrm>
              <a:off x="912" y="956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5" name="Rectangle 61"/>
            <p:cNvSpPr>
              <a:spLocks noChangeArrowheads="1"/>
            </p:cNvSpPr>
            <p:nvPr/>
          </p:nvSpPr>
          <p:spPr bwMode="auto">
            <a:xfrm>
              <a:off x="904" y="896"/>
              <a:ext cx="25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Bi</a:t>
              </a:r>
            </a:p>
          </p:txBody>
        </p:sp>
        <p:sp>
          <p:nvSpPr>
            <p:cNvPr id="88126" name="Line 62"/>
            <p:cNvSpPr>
              <a:spLocks noChangeShapeType="1"/>
            </p:cNvSpPr>
            <p:nvPr/>
          </p:nvSpPr>
          <p:spPr bwMode="auto">
            <a:xfrm>
              <a:off x="800" y="1068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7" name="Line 63"/>
            <p:cNvSpPr>
              <a:spLocks noChangeShapeType="1"/>
            </p:cNvSpPr>
            <p:nvPr/>
          </p:nvSpPr>
          <p:spPr bwMode="auto">
            <a:xfrm>
              <a:off x="800" y="956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8" name="Rectangle 64"/>
            <p:cNvSpPr>
              <a:spLocks noChangeArrowheads="1"/>
            </p:cNvSpPr>
            <p:nvPr/>
          </p:nvSpPr>
          <p:spPr bwMode="auto">
            <a:xfrm>
              <a:off x="616" y="896"/>
              <a:ext cx="201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13843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S1	Ai</a:t>
              </a:r>
            </a:p>
          </p:txBody>
        </p:sp>
        <p:sp>
          <p:nvSpPr>
            <p:cNvPr id="88129" name="Line 65"/>
            <p:cNvSpPr>
              <a:spLocks noChangeShapeType="1"/>
            </p:cNvSpPr>
            <p:nvPr/>
          </p:nvSpPr>
          <p:spPr bwMode="auto">
            <a:xfrm>
              <a:off x="1496" y="101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0" name="Line 66"/>
            <p:cNvSpPr>
              <a:spLocks noChangeShapeType="1"/>
            </p:cNvSpPr>
            <p:nvPr/>
          </p:nvSpPr>
          <p:spPr bwMode="auto">
            <a:xfrm>
              <a:off x="1496" y="956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1" name="Line 67"/>
            <p:cNvSpPr>
              <a:spLocks noChangeShapeType="1"/>
            </p:cNvSpPr>
            <p:nvPr/>
          </p:nvSpPr>
          <p:spPr bwMode="auto">
            <a:xfrm>
              <a:off x="1392" y="101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2" name="Line 68"/>
            <p:cNvSpPr>
              <a:spLocks noChangeShapeType="1"/>
            </p:cNvSpPr>
            <p:nvPr/>
          </p:nvSpPr>
          <p:spPr bwMode="auto">
            <a:xfrm>
              <a:off x="1392" y="956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3" name="Rectangle 69"/>
            <p:cNvSpPr>
              <a:spLocks noChangeArrowheads="1"/>
            </p:cNvSpPr>
            <p:nvPr/>
          </p:nvSpPr>
          <p:spPr bwMode="auto">
            <a:xfrm>
              <a:off x="1184" y="896"/>
              <a:ext cx="28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S0</a:t>
              </a:r>
            </a:p>
          </p:txBody>
        </p:sp>
        <p:sp>
          <p:nvSpPr>
            <p:cNvPr id="88134" name="Line 70"/>
            <p:cNvSpPr>
              <a:spLocks noChangeShapeType="1"/>
            </p:cNvSpPr>
            <p:nvPr/>
          </p:nvSpPr>
          <p:spPr bwMode="auto">
            <a:xfrm>
              <a:off x="2152" y="1068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5" name="Rectangle 71"/>
            <p:cNvSpPr>
              <a:spLocks noChangeArrowheads="1"/>
            </p:cNvSpPr>
            <p:nvPr/>
          </p:nvSpPr>
          <p:spPr bwMode="auto">
            <a:xfrm>
              <a:off x="2144" y="896"/>
              <a:ext cx="24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Ci</a:t>
              </a:r>
            </a:p>
          </p:txBody>
        </p:sp>
        <p:sp>
          <p:nvSpPr>
            <p:cNvPr id="88136" name="Line 72"/>
            <p:cNvSpPr>
              <a:spLocks noChangeShapeType="1"/>
            </p:cNvSpPr>
            <p:nvPr/>
          </p:nvSpPr>
          <p:spPr bwMode="auto">
            <a:xfrm>
              <a:off x="2048" y="1068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7" name="Line 73"/>
            <p:cNvSpPr>
              <a:spLocks noChangeShapeType="1"/>
            </p:cNvSpPr>
            <p:nvPr/>
          </p:nvSpPr>
          <p:spPr bwMode="auto">
            <a:xfrm>
              <a:off x="2048" y="956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8" name="Rectangle 74"/>
            <p:cNvSpPr>
              <a:spLocks noChangeArrowheads="1"/>
            </p:cNvSpPr>
            <p:nvPr/>
          </p:nvSpPr>
          <p:spPr bwMode="auto">
            <a:xfrm>
              <a:off x="1872" y="904"/>
              <a:ext cx="16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M</a:t>
              </a:r>
            </a:p>
          </p:txBody>
        </p:sp>
        <p:sp>
          <p:nvSpPr>
            <p:cNvPr id="88139" name="Line 75"/>
            <p:cNvSpPr>
              <a:spLocks noChangeShapeType="1"/>
            </p:cNvSpPr>
            <p:nvPr/>
          </p:nvSpPr>
          <p:spPr bwMode="auto">
            <a:xfrm>
              <a:off x="1712" y="1820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0" name="Line 76"/>
            <p:cNvSpPr>
              <a:spLocks noChangeShapeType="1"/>
            </p:cNvSpPr>
            <p:nvPr/>
          </p:nvSpPr>
          <p:spPr bwMode="auto">
            <a:xfrm>
              <a:off x="1440" y="155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1" name="Line 77"/>
            <p:cNvSpPr>
              <a:spLocks noChangeShapeType="1"/>
            </p:cNvSpPr>
            <p:nvPr/>
          </p:nvSpPr>
          <p:spPr bwMode="auto">
            <a:xfrm>
              <a:off x="696" y="253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2" name="Line 78"/>
            <p:cNvSpPr>
              <a:spLocks noChangeShapeType="1"/>
            </p:cNvSpPr>
            <p:nvPr/>
          </p:nvSpPr>
          <p:spPr bwMode="auto">
            <a:xfrm>
              <a:off x="700" y="1760"/>
              <a:ext cx="7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3" name="Rectangle 79" descr="25%"/>
            <p:cNvSpPr>
              <a:spLocks noChangeArrowheads="1"/>
            </p:cNvSpPr>
            <p:nvPr/>
          </p:nvSpPr>
          <p:spPr bwMode="auto">
            <a:xfrm>
              <a:off x="1436" y="1764"/>
              <a:ext cx="24" cy="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4" name="Line 80"/>
            <p:cNvSpPr>
              <a:spLocks noChangeShapeType="1"/>
            </p:cNvSpPr>
            <p:nvPr/>
          </p:nvSpPr>
          <p:spPr bwMode="auto">
            <a:xfrm>
              <a:off x="1444" y="1760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5" name="Line 81"/>
            <p:cNvSpPr>
              <a:spLocks noChangeShapeType="1"/>
            </p:cNvSpPr>
            <p:nvPr/>
          </p:nvSpPr>
          <p:spPr bwMode="auto">
            <a:xfrm>
              <a:off x="1712" y="1764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6" name="Line 82"/>
            <p:cNvSpPr>
              <a:spLocks noChangeShapeType="1"/>
            </p:cNvSpPr>
            <p:nvPr/>
          </p:nvSpPr>
          <p:spPr bwMode="auto">
            <a:xfrm>
              <a:off x="696" y="1764"/>
              <a:ext cx="0" cy="7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7" name="Line 83"/>
            <p:cNvSpPr>
              <a:spLocks noChangeShapeType="1"/>
            </p:cNvSpPr>
            <p:nvPr/>
          </p:nvSpPr>
          <p:spPr bwMode="auto">
            <a:xfrm>
              <a:off x="1440" y="1660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8" name="Line 84"/>
            <p:cNvSpPr>
              <a:spLocks noChangeShapeType="1"/>
            </p:cNvSpPr>
            <p:nvPr/>
          </p:nvSpPr>
          <p:spPr bwMode="auto">
            <a:xfrm>
              <a:off x="2096" y="155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49" name="Rectangle 85"/>
            <p:cNvSpPr>
              <a:spLocks noChangeArrowheads="1"/>
            </p:cNvSpPr>
            <p:nvPr/>
          </p:nvSpPr>
          <p:spPr bwMode="auto">
            <a:xfrm>
              <a:off x="2092" y="1660"/>
              <a:ext cx="8" cy="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0" name="Line 86"/>
            <p:cNvSpPr>
              <a:spLocks noChangeShapeType="1"/>
            </p:cNvSpPr>
            <p:nvPr/>
          </p:nvSpPr>
          <p:spPr bwMode="auto">
            <a:xfrm>
              <a:off x="1816" y="1820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1" name="Line 87"/>
            <p:cNvSpPr>
              <a:spLocks noChangeShapeType="1"/>
            </p:cNvSpPr>
            <p:nvPr/>
          </p:nvSpPr>
          <p:spPr bwMode="auto">
            <a:xfrm>
              <a:off x="592" y="253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2" name="Line 88"/>
            <p:cNvSpPr>
              <a:spLocks noChangeShapeType="1"/>
            </p:cNvSpPr>
            <p:nvPr/>
          </p:nvSpPr>
          <p:spPr bwMode="auto">
            <a:xfrm>
              <a:off x="2096" y="1660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3" name="Line 89"/>
            <p:cNvSpPr>
              <a:spLocks noChangeShapeType="1"/>
            </p:cNvSpPr>
            <p:nvPr/>
          </p:nvSpPr>
          <p:spPr bwMode="auto">
            <a:xfrm>
              <a:off x="1820" y="1760"/>
              <a:ext cx="2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4" name="Line 90"/>
            <p:cNvSpPr>
              <a:spLocks noChangeShapeType="1"/>
            </p:cNvSpPr>
            <p:nvPr/>
          </p:nvSpPr>
          <p:spPr bwMode="auto">
            <a:xfrm>
              <a:off x="1816" y="1764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5" name="Line 91"/>
            <p:cNvSpPr>
              <a:spLocks noChangeShapeType="1"/>
            </p:cNvSpPr>
            <p:nvPr/>
          </p:nvSpPr>
          <p:spPr bwMode="auto">
            <a:xfrm>
              <a:off x="592" y="1660"/>
              <a:ext cx="0" cy="8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6" name="Line 92"/>
            <p:cNvSpPr>
              <a:spLocks noChangeShapeType="1"/>
            </p:cNvSpPr>
            <p:nvPr/>
          </p:nvSpPr>
          <p:spPr bwMode="auto">
            <a:xfrm>
              <a:off x="596" y="1656"/>
              <a:ext cx="1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7" name="Line 93"/>
            <p:cNvSpPr>
              <a:spLocks noChangeShapeType="1"/>
            </p:cNvSpPr>
            <p:nvPr/>
          </p:nvSpPr>
          <p:spPr bwMode="auto">
            <a:xfrm>
              <a:off x="800" y="319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8" name="Line 94"/>
            <p:cNvSpPr>
              <a:spLocks noChangeShapeType="1"/>
            </p:cNvSpPr>
            <p:nvPr/>
          </p:nvSpPr>
          <p:spPr bwMode="auto">
            <a:xfrm>
              <a:off x="640" y="303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59" name="Line 95"/>
            <p:cNvSpPr>
              <a:spLocks noChangeShapeType="1"/>
            </p:cNvSpPr>
            <p:nvPr/>
          </p:nvSpPr>
          <p:spPr bwMode="auto">
            <a:xfrm>
              <a:off x="640" y="3140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0" name="Line 96"/>
            <p:cNvSpPr>
              <a:spLocks noChangeShapeType="1"/>
            </p:cNvSpPr>
            <p:nvPr/>
          </p:nvSpPr>
          <p:spPr bwMode="auto">
            <a:xfrm>
              <a:off x="644" y="319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1" name="Line 97"/>
            <p:cNvSpPr>
              <a:spLocks noChangeShapeType="1"/>
            </p:cNvSpPr>
            <p:nvPr/>
          </p:nvSpPr>
          <p:spPr bwMode="auto">
            <a:xfrm>
              <a:off x="1768" y="237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2" name="Line 98"/>
            <p:cNvSpPr>
              <a:spLocks noChangeShapeType="1"/>
            </p:cNvSpPr>
            <p:nvPr/>
          </p:nvSpPr>
          <p:spPr bwMode="auto">
            <a:xfrm>
              <a:off x="1768" y="3084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3" name="Line 99"/>
            <p:cNvSpPr>
              <a:spLocks noChangeShapeType="1"/>
            </p:cNvSpPr>
            <p:nvPr/>
          </p:nvSpPr>
          <p:spPr bwMode="auto">
            <a:xfrm>
              <a:off x="1120" y="253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4" name="Line 100"/>
            <p:cNvSpPr>
              <a:spLocks noChangeShapeType="1"/>
            </p:cNvSpPr>
            <p:nvPr/>
          </p:nvSpPr>
          <p:spPr bwMode="auto">
            <a:xfrm>
              <a:off x="1768" y="2484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5" name="Rectangle 101" descr="25%"/>
            <p:cNvSpPr>
              <a:spLocks noChangeArrowheads="1"/>
            </p:cNvSpPr>
            <p:nvPr/>
          </p:nvSpPr>
          <p:spPr bwMode="auto">
            <a:xfrm>
              <a:off x="1772" y="2524"/>
              <a:ext cx="8" cy="24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6" name="Line 102"/>
            <p:cNvSpPr>
              <a:spLocks noChangeShapeType="1"/>
            </p:cNvSpPr>
            <p:nvPr/>
          </p:nvSpPr>
          <p:spPr bwMode="auto">
            <a:xfrm>
              <a:off x="1768" y="2532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7" name="Line 103"/>
            <p:cNvSpPr>
              <a:spLocks noChangeShapeType="1"/>
            </p:cNvSpPr>
            <p:nvPr/>
          </p:nvSpPr>
          <p:spPr bwMode="auto">
            <a:xfrm>
              <a:off x="1124" y="2528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8" name="Line 104"/>
            <p:cNvSpPr>
              <a:spLocks noChangeShapeType="1"/>
            </p:cNvSpPr>
            <p:nvPr/>
          </p:nvSpPr>
          <p:spPr bwMode="auto">
            <a:xfrm>
              <a:off x="1016" y="2532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69" name="Line 105"/>
            <p:cNvSpPr>
              <a:spLocks noChangeShapeType="1"/>
            </p:cNvSpPr>
            <p:nvPr/>
          </p:nvSpPr>
          <p:spPr bwMode="auto">
            <a:xfrm>
              <a:off x="856" y="155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0" name="Line 106"/>
            <p:cNvSpPr>
              <a:spLocks noChangeShapeType="1"/>
            </p:cNvSpPr>
            <p:nvPr/>
          </p:nvSpPr>
          <p:spPr bwMode="auto">
            <a:xfrm>
              <a:off x="1656" y="3084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1" name="Line 107"/>
            <p:cNvSpPr>
              <a:spLocks noChangeShapeType="1"/>
            </p:cNvSpPr>
            <p:nvPr/>
          </p:nvSpPr>
          <p:spPr bwMode="auto">
            <a:xfrm>
              <a:off x="856" y="1660"/>
              <a:ext cx="0" cy="7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2" name="Line 108"/>
            <p:cNvSpPr>
              <a:spLocks noChangeShapeType="1"/>
            </p:cNvSpPr>
            <p:nvPr/>
          </p:nvSpPr>
          <p:spPr bwMode="auto">
            <a:xfrm>
              <a:off x="860" y="2368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3" name="Rectangle 109" descr="25%"/>
            <p:cNvSpPr>
              <a:spLocks noChangeArrowheads="1"/>
            </p:cNvSpPr>
            <p:nvPr/>
          </p:nvSpPr>
          <p:spPr bwMode="auto">
            <a:xfrm>
              <a:off x="1004" y="2364"/>
              <a:ext cx="24" cy="24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4" name="Line 110"/>
            <p:cNvSpPr>
              <a:spLocks noChangeShapeType="1"/>
            </p:cNvSpPr>
            <p:nvPr/>
          </p:nvSpPr>
          <p:spPr bwMode="auto">
            <a:xfrm>
              <a:off x="1020" y="2368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5" name="Line 111"/>
            <p:cNvSpPr>
              <a:spLocks noChangeShapeType="1"/>
            </p:cNvSpPr>
            <p:nvPr/>
          </p:nvSpPr>
          <p:spPr bwMode="auto">
            <a:xfrm>
              <a:off x="1496" y="2372"/>
              <a:ext cx="0" cy="7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6" name="Line 112"/>
            <p:cNvSpPr>
              <a:spLocks noChangeShapeType="1"/>
            </p:cNvSpPr>
            <p:nvPr/>
          </p:nvSpPr>
          <p:spPr bwMode="auto">
            <a:xfrm>
              <a:off x="1500" y="3080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7" name="Line 113"/>
            <p:cNvSpPr>
              <a:spLocks noChangeShapeType="1"/>
            </p:cNvSpPr>
            <p:nvPr/>
          </p:nvSpPr>
          <p:spPr bwMode="auto">
            <a:xfrm>
              <a:off x="1016" y="2372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8" name="Line 114"/>
            <p:cNvSpPr>
              <a:spLocks noChangeShapeType="1"/>
            </p:cNvSpPr>
            <p:nvPr/>
          </p:nvSpPr>
          <p:spPr bwMode="auto">
            <a:xfrm>
              <a:off x="1712" y="3628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79" name="Line 115"/>
            <p:cNvSpPr>
              <a:spLocks noChangeShapeType="1"/>
            </p:cNvSpPr>
            <p:nvPr/>
          </p:nvSpPr>
          <p:spPr bwMode="auto">
            <a:xfrm>
              <a:off x="1712" y="3732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80" name="Rectangle 116"/>
            <p:cNvSpPr>
              <a:spLocks noChangeArrowheads="1"/>
            </p:cNvSpPr>
            <p:nvPr/>
          </p:nvSpPr>
          <p:spPr bwMode="auto">
            <a:xfrm>
              <a:off x="1760" y="3696"/>
              <a:ext cx="200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Fi</a:t>
              </a:r>
            </a:p>
          </p:txBody>
        </p:sp>
        <p:sp>
          <p:nvSpPr>
            <p:cNvPr id="88181" name="Line 117"/>
            <p:cNvSpPr>
              <a:spLocks noChangeShapeType="1"/>
            </p:cNvSpPr>
            <p:nvPr/>
          </p:nvSpPr>
          <p:spPr bwMode="auto">
            <a:xfrm>
              <a:off x="1072" y="303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82" name="Line 118"/>
            <p:cNvSpPr>
              <a:spLocks noChangeShapeType="1"/>
            </p:cNvSpPr>
            <p:nvPr/>
          </p:nvSpPr>
          <p:spPr bwMode="auto">
            <a:xfrm>
              <a:off x="912" y="3196"/>
              <a:ext cx="0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83" name="Line 119"/>
            <p:cNvSpPr>
              <a:spLocks noChangeShapeType="1"/>
            </p:cNvSpPr>
            <p:nvPr/>
          </p:nvSpPr>
          <p:spPr bwMode="auto">
            <a:xfrm>
              <a:off x="916" y="3192"/>
              <a:ext cx="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84" name="Line 120"/>
            <p:cNvSpPr>
              <a:spLocks noChangeShapeType="1"/>
            </p:cNvSpPr>
            <p:nvPr/>
          </p:nvSpPr>
          <p:spPr bwMode="auto">
            <a:xfrm>
              <a:off x="1072" y="3140"/>
              <a:ext cx="0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85" name="Line 121"/>
            <p:cNvSpPr>
              <a:spLocks noChangeShapeType="1"/>
            </p:cNvSpPr>
            <p:nvPr/>
          </p:nvSpPr>
          <p:spPr bwMode="auto">
            <a:xfrm>
              <a:off x="856" y="3676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86" name="Rectangle 122"/>
            <p:cNvSpPr>
              <a:spLocks noChangeArrowheads="1"/>
            </p:cNvSpPr>
            <p:nvPr/>
          </p:nvSpPr>
          <p:spPr bwMode="auto">
            <a:xfrm>
              <a:off x="872" y="3696"/>
              <a:ext cx="392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</a:pPr>
              <a:r>
                <a:rPr lang="en-US" altLang="ko-KR" sz="1400">
                  <a:solidFill>
                    <a:srgbClr val="000000"/>
                  </a:solidFill>
                  <a:ea typeface="굴림" pitchFamily="50" charset="-127"/>
                </a:rPr>
                <a:t>Ci+1</a:t>
              </a:r>
            </a:p>
          </p:txBody>
        </p:sp>
        <p:sp>
          <p:nvSpPr>
            <p:cNvPr id="88187" name="Rectangle 123"/>
            <p:cNvSpPr>
              <a:spLocks noChangeArrowheads="1"/>
            </p:cNvSpPr>
            <p:nvPr/>
          </p:nvSpPr>
          <p:spPr bwMode="auto">
            <a:xfrm>
              <a:off x="1368" y="1256"/>
              <a:ext cx="192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900">
                  <a:solidFill>
                    <a:srgbClr val="000000"/>
                  </a:solidFill>
                  <a:ea typeface="굴림" pitchFamily="50" charset="-127"/>
                </a:rPr>
                <a:t>X1</a:t>
              </a:r>
            </a:p>
          </p:txBody>
        </p:sp>
        <p:sp>
          <p:nvSpPr>
            <p:cNvPr id="88188" name="Rectangle 124"/>
            <p:cNvSpPr>
              <a:spLocks noChangeArrowheads="1"/>
            </p:cNvSpPr>
            <p:nvPr/>
          </p:nvSpPr>
          <p:spPr bwMode="auto">
            <a:xfrm>
              <a:off x="1680" y="2072"/>
              <a:ext cx="192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900">
                  <a:solidFill>
                    <a:srgbClr val="000000"/>
                  </a:solidFill>
                  <a:ea typeface="굴림" pitchFamily="50" charset="-127"/>
                </a:rPr>
                <a:t>X2</a:t>
              </a:r>
            </a:p>
          </p:txBody>
        </p:sp>
        <p:sp>
          <p:nvSpPr>
            <p:cNvPr id="88189" name="Rectangle 125"/>
            <p:cNvSpPr>
              <a:spLocks noChangeArrowheads="1"/>
            </p:cNvSpPr>
            <p:nvPr/>
          </p:nvSpPr>
          <p:spPr bwMode="auto">
            <a:xfrm>
              <a:off x="1632" y="3328"/>
              <a:ext cx="192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900">
                  <a:solidFill>
                    <a:srgbClr val="000000"/>
                  </a:solidFill>
                  <a:ea typeface="굴림" pitchFamily="50" charset="-127"/>
                </a:rPr>
                <a:t>X3</a:t>
              </a:r>
            </a:p>
          </p:txBody>
        </p:sp>
        <p:sp>
          <p:nvSpPr>
            <p:cNvPr id="88190" name="Rectangle 126"/>
            <p:cNvSpPr>
              <a:spLocks noChangeArrowheads="1"/>
            </p:cNvSpPr>
            <p:nvPr/>
          </p:nvSpPr>
          <p:spPr bwMode="auto">
            <a:xfrm>
              <a:off x="752" y="1272"/>
              <a:ext cx="1440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  <a:tabLst>
                  <a:tab pos="1979613" algn="l"/>
                </a:tabLst>
              </a:pPr>
              <a:r>
                <a:rPr lang="en-US" altLang="ko-KR" sz="900">
                  <a:solidFill>
                    <a:srgbClr val="000000"/>
                  </a:solidFill>
                  <a:ea typeface="굴림" pitchFamily="50" charset="-127"/>
                </a:rPr>
                <a:t>A1	A2</a:t>
              </a:r>
            </a:p>
          </p:txBody>
        </p:sp>
        <p:sp>
          <p:nvSpPr>
            <p:cNvPr id="88191" name="Rectangle 127"/>
            <p:cNvSpPr>
              <a:spLocks noChangeArrowheads="1"/>
            </p:cNvSpPr>
            <p:nvPr/>
          </p:nvSpPr>
          <p:spPr bwMode="auto">
            <a:xfrm>
              <a:off x="544" y="2744"/>
              <a:ext cx="616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  <a:tabLst>
                  <a:tab pos="6731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ea typeface="굴림" pitchFamily="50" charset="-127"/>
                </a:rPr>
                <a:t>A3	A4</a:t>
              </a:r>
            </a:p>
          </p:txBody>
        </p:sp>
        <p:sp>
          <p:nvSpPr>
            <p:cNvPr id="88192" name="Rectangle 128"/>
            <p:cNvSpPr>
              <a:spLocks noChangeArrowheads="1"/>
            </p:cNvSpPr>
            <p:nvPr/>
          </p:nvSpPr>
          <p:spPr bwMode="auto">
            <a:xfrm>
              <a:off x="768" y="3384"/>
              <a:ext cx="200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000"/>
                </a:lnSpc>
              </a:pPr>
              <a:r>
                <a:rPr lang="en-US" altLang="ko-KR" sz="900">
                  <a:solidFill>
                    <a:srgbClr val="000000"/>
                  </a:solidFill>
                  <a:ea typeface="굴림" pitchFamily="50" charset="-127"/>
                </a:rPr>
                <a:t>O1</a:t>
              </a:r>
            </a:p>
          </p:txBody>
        </p:sp>
        <p:sp>
          <p:nvSpPr>
            <p:cNvPr id="88193" name="Line 129"/>
            <p:cNvSpPr>
              <a:spLocks noChangeShapeType="1"/>
            </p:cNvSpPr>
            <p:nvPr/>
          </p:nvSpPr>
          <p:spPr bwMode="auto">
            <a:xfrm>
              <a:off x="2152" y="956"/>
              <a:ext cx="0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8194" name="Rectangle 130"/>
          <p:cNvSpPr>
            <a:spLocks noChangeArrowheads="1"/>
          </p:cNvSpPr>
          <p:nvPr/>
        </p:nvSpPr>
        <p:spPr bwMode="auto">
          <a:xfrm>
            <a:off x="2654300" y="3200400"/>
            <a:ext cx="26162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500"/>
              </a:lnSpc>
              <a:spcBef>
                <a:spcPts val="1000"/>
              </a:spcBef>
            </a:pPr>
            <a:r>
              <a:rPr lang="ko-KR" altLang="en-US" b="1">
                <a:solidFill>
                  <a:srgbClr val="000000"/>
                </a:solidFill>
                <a:ea typeface="굴림" pitchFamily="50" charset="-127"/>
              </a:rPr>
              <a:t>     </a:t>
            </a:r>
          </a:p>
        </p:txBody>
      </p:sp>
      <p:sp>
        <p:nvSpPr>
          <p:cNvPr id="88195" name="Rectangle 131"/>
          <p:cNvSpPr>
            <a:spLocks noChangeArrowheads="1"/>
          </p:cNvSpPr>
          <p:nvPr/>
        </p:nvSpPr>
        <p:spPr bwMode="auto">
          <a:xfrm>
            <a:off x="2654300" y="3657600"/>
            <a:ext cx="26162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500"/>
              </a:lnSpc>
              <a:spcBef>
                <a:spcPts val="1000"/>
              </a:spcBef>
            </a:pPr>
            <a:r>
              <a:rPr lang="ko-KR" altLang="en-US" b="1">
                <a:solidFill>
                  <a:srgbClr val="000000"/>
                </a:solidFill>
                <a:ea typeface="굴림" pitchFamily="50" charset="-127"/>
              </a:rPr>
              <a:t>     </a:t>
            </a:r>
          </a:p>
        </p:txBody>
      </p:sp>
      <p:sp>
        <p:nvSpPr>
          <p:cNvPr id="88196" name="Rectangle 132"/>
          <p:cNvSpPr>
            <a:spLocks noChangeArrowheads="1"/>
          </p:cNvSpPr>
          <p:nvPr/>
        </p:nvSpPr>
        <p:spPr bwMode="auto">
          <a:xfrm>
            <a:off x="2641600" y="5143500"/>
            <a:ext cx="41275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97" name="Rectangle 133"/>
          <p:cNvSpPr>
            <a:spLocks noChangeArrowheads="1"/>
          </p:cNvSpPr>
          <p:nvPr/>
        </p:nvSpPr>
        <p:spPr bwMode="auto">
          <a:xfrm>
            <a:off x="3551238" y="2054225"/>
            <a:ext cx="5465762" cy="427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first-level gates</a:t>
            </a:r>
          </a:p>
          <a:p>
            <a:pPr marL="114300" lvl="1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use S0 to complement Ai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S0 = 0	causes gate X1 to pass Ai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S0 = 1	causes gate X1 to pass Ai'</a:t>
            </a:r>
          </a:p>
          <a:p>
            <a:pPr marL="114300" lvl="1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use S1 to block Bi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S1 = 0	causes gate A1 to make Bi go forward as 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(don't want Bi for operations with just A)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S1 = 1	causes gate A1 to pass Bi</a:t>
            </a:r>
          </a:p>
          <a:p>
            <a:pPr marL="114300" lvl="1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use M to block Ci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M = 0	causes gate A2 to make Ci go forward as 0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	(don't want Ci for logical operations)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M = 1	causes gate A2 to pass Ci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endParaRPr lang="en-US" altLang="ko-KR" sz="14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other gates</a:t>
            </a:r>
          </a:p>
          <a:p>
            <a:pPr marL="114300" lvl="1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for M=0 (logical operations, Ci is ignored)</a:t>
            </a:r>
          </a:p>
          <a:p>
            <a:pPr marL="228600" lvl="2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Fi = S1 Bi xor (S0 xor Ai)</a:t>
            </a:r>
          </a:p>
          <a:p>
            <a:pPr marL="228600" lvl="2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= S1'S0' ( Ai ) + S1'S0 ( Ai' ) +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	    S1 S0' ( Ai Bi' + Ai' Bi ) + S1 S0 ( Ai' Bi' + Ai Bi )</a:t>
            </a:r>
          </a:p>
          <a:p>
            <a:pPr marL="114300" lvl="1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for M=1 (arithmetic operations)</a:t>
            </a:r>
          </a:p>
          <a:p>
            <a:pPr marL="228600" lvl="2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Fi = S1 Bi xor ( ( S0 xor Ai ) xor Ci ) = </a:t>
            </a:r>
          </a:p>
          <a:p>
            <a:pPr marL="228600" lvl="2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Ci+1 = Ci (S0 xor Ai) + S1 Bi ( (S0 xor Ai) xor Ci ) =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endParaRPr lang="en-US" altLang="ko-KR" sz="14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marL="228600" lvl="2" eaLnBrk="0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just a full adder with inputs S0 xor Ai, S1 Bi, and Ci</a:t>
            </a:r>
            <a:br>
              <a:rPr lang="en-US" altLang="ko-KR" sz="14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endParaRPr lang="en-US" altLang="ko-KR" sz="14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  <a:p>
            <a:pPr marL="342900" lvl="3" eaLnBrk="0" latinLnBrk="1" hangingPunct="0">
              <a:lnSpc>
                <a:spcPts val="1500"/>
              </a:lnSpc>
              <a:tabLst>
                <a:tab pos="457200" algn="l"/>
                <a:tab pos="1370013" algn="l"/>
                <a:tab pos="2743200" algn="l"/>
              </a:tabLst>
            </a:pPr>
            <a:endParaRPr lang="en-US" altLang="ko-KR" sz="1400">
              <a:solidFill>
                <a:srgbClr val="000000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8198" name="Rectangle 1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Arithmetic logic unit design (cont’d)</a:t>
            </a:r>
          </a:p>
        </p:txBody>
      </p:sp>
      <p:sp>
        <p:nvSpPr>
          <p:cNvPr id="88199" name="Rectangle 13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Sample ALU – clever multi-level implementation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94E9-7448-4684-B4C5-ECC430E68DD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012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Summary for examples of combinational logic</a:t>
            </a:r>
          </a:p>
        </p:txBody>
      </p:sp>
      <p:sp>
        <p:nvSpPr>
          <p:cNvPr id="901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277225" cy="512762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ko-KR" sz="2000">
                <a:ea typeface="굴림" pitchFamily="50" charset="-127"/>
              </a:rPr>
              <a:t>Combinational logic design process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formalize problem: encodings, truth-table, equations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choose implementation technology (ROM, PAL, PLA, discrete gates)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implement by following the design procedure for that technology</a:t>
            </a:r>
          </a:p>
          <a:p>
            <a:pPr>
              <a:lnSpc>
                <a:spcPct val="95000"/>
              </a:lnSpc>
            </a:pPr>
            <a:r>
              <a:rPr lang="en-US" altLang="ko-KR" sz="2000">
                <a:ea typeface="굴림" pitchFamily="50" charset="-127"/>
              </a:rPr>
              <a:t>Binary number representation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positive numbers the same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difference is in how negative numbers are represented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2s complement easiest to handle: one representation for zero, slightly complicated complementation, simple addition</a:t>
            </a:r>
          </a:p>
          <a:p>
            <a:pPr>
              <a:lnSpc>
                <a:spcPct val="95000"/>
              </a:lnSpc>
            </a:pPr>
            <a:r>
              <a:rPr lang="en-US" altLang="ko-KR" sz="2000">
                <a:ea typeface="굴림" pitchFamily="50" charset="-127"/>
              </a:rPr>
              <a:t>Circuits for binary addition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basic half-adder and full-adder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carry lookahead logic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carry-select</a:t>
            </a:r>
          </a:p>
          <a:p>
            <a:pPr>
              <a:lnSpc>
                <a:spcPct val="95000"/>
              </a:lnSpc>
            </a:pPr>
            <a:r>
              <a:rPr lang="en-US" altLang="ko-KR" sz="2000">
                <a:ea typeface="굴림" pitchFamily="50" charset="-127"/>
              </a:rPr>
              <a:t>ALU Design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pitchFamily="50" charset="-127"/>
              </a:rPr>
              <a:t>specification, implementation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590B-5ADE-4F1D-A1FD-77FA306FDE7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572000" y="4419600"/>
            <a:ext cx="34290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C0 = A + B D + C + B' D'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C1 = C' D' + C D + B'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C2 = B + C' + D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C3 = B' D' + C D' + B C' D + B' C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C4 = B' D' + C D'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C5 = A + C' D' + B D' + B C'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C6 = A + C D' + B C' + B' C</a:t>
            </a:r>
          </a:p>
        </p:txBody>
      </p:sp>
      <p:sp>
        <p:nvSpPr>
          <p:cNvPr id="18842" name="Rectangle 4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Implementation as minimized sum-of-products</a:t>
            </a:r>
          </a:p>
        </p:txBody>
      </p:sp>
      <p:sp>
        <p:nvSpPr>
          <p:cNvPr id="18843" name="Rectangle 4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15 unique product terms when minimized individually</a:t>
            </a:r>
          </a:p>
        </p:txBody>
      </p:sp>
      <p:grpSp>
        <p:nvGrpSpPr>
          <p:cNvPr id="18699" name="Group 267"/>
          <p:cNvGrpSpPr>
            <a:grpSpLocks/>
          </p:cNvGrpSpPr>
          <p:nvPr/>
        </p:nvGrpSpPr>
        <p:grpSpPr bwMode="auto">
          <a:xfrm>
            <a:off x="381000" y="2286000"/>
            <a:ext cx="1676400" cy="1701800"/>
            <a:chOff x="-1296" y="224"/>
            <a:chExt cx="1056" cy="1072"/>
          </a:xfrm>
        </p:grpSpPr>
        <p:sp>
          <p:nvSpPr>
            <p:cNvPr id="18700" name="Rectangle 268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0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  1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X </a:t>
              </a:r>
            </a:p>
          </p:txBody>
        </p:sp>
        <p:sp>
          <p:nvSpPr>
            <p:cNvPr id="18701" name="Rectangle 269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2" name="Line 270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3" name="Line 271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4" name="Rectangle 272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705" name="Rectangle 273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706" name="Rectangle 274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7" name="Line 275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8" name="Line 276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09" name="Line 277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0" name="Line 278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1" name="Rectangle 279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712" name="Text Box 280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4" tIns="45711" rIns="91424" bIns="45711">
              <a:spAutoFit/>
            </a:bodyPr>
            <a:lstStyle/>
            <a:p>
              <a:pPr algn="ctr" eaLnBrk="0" hangingPunct="0"/>
              <a:r>
                <a:rPr lang="en-US" altLang="ko-KR" sz="13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713" name="Line 281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4" name="Rectangle 282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5" name="Rectangle 283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6" name="Line 284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7" name="Line 285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18" name="Line 286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720" name="Group 288"/>
          <p:cNvGrpSpPr>
            <a:grpSpLocks/>
          </p:cNvGrpSpPr>
          <p:nvPr/>
        </p:nvGrpSpPr>
        <p:grpSpPr bwMode="auto">
          <a:xfrm>
            <a:off x="2057400" y="2286000"/>
            <a:ext cx="1676400" cy="1701800"/>
            <a:chOff x="-1296" y="224"/>
            <a:chExt cx="1056" cy="1072"/>
          </a:xfrm>
        </p:grpSpPr>
        <p:sp>
          <p:nvSpPr>
            <p:cNvPr id="18721" name="Rectangle 289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0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0    X    X </a:t>
              </a:r>
            </a:p>
          </p:txBody>
        </p:sp>
        <p:sp>
          <p:nvSpPr>
            <p:cNvPr id="18722" name="Rectangle 290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23" name="Line 291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24" name="Line 292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25" name="Rectangle 293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726" name="Rectangle 294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727" name="Rectangle 295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28" name="Line 296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29" name="Line 297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0" name="Line 298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1" name="Line 299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2" name="Rectangle 300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733" name="Text Box 301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4" tIns="45711" rIns="91424" bIns="45711">
              <a:spAutoFit/>
            </a:bodyPr>
            <a:lstStyle/>
            <a:p>
              <a:pPr algn="ctr" eaLnBrk="0" hangingPunct="0"/>
              <a:r>
                <a:rPr lang="en-US" altLang="ko-KR" sz="13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734" name="Line 302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5" name="Rectangle 303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6" name="Rectangle 304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7" name="Line 305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8" name="Line 306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39" name="Line 307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740" name="Group 308"/>
          <p:cNvGrpSpPr>
            <a:grpSpLocks/>
          </p:cNvGrpSpPr>
          <p:nvPr/>
        </p:nvGrpSpPr>
        <p:grpSpPr bwMode="auto">
          <a:xfrm>
            <a:off x="2057400" y="4038600"/>
            <a:ext cx="1676400" cy="1701800"/>
            <a:chOff x="-1296" y="224"/>
            <a:chExt cx="1056" cy="1072"/>
          </a:xfrm>
        </p:grpSpPr>
        <p:sp>
          <p:nvSpPr>
            <p:cNvPr id="18741" name="Rectangle 309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  1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  1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0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X </a:t>
              </a:r>
            </a:p>
          </p:txBody>
        </p:sp>
        <p:sp>
          <p:nvSpPr>
            <p:cNvPr id="18742" name="Rectangle 310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43" name="Line 311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44" name="Line 312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45" name="Rectangle 313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746" name="Rectangle 314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747" name="Rectangle 315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48" name="Line 316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49" name="Line 317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0" name="Line 318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1" name="Line 319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2" name="Rectangle 320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753" name="Text Box 321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4" tIns="45711" rIns="91424" bIns="45711">
              <a:spAutoFit/>
            </a:bodyPr>
            <a:lstStyle/>
            <a:p>
              <a:pPr algn="ctr" eaLnBrk="0" hangingPunct="0"/>
              <a:r>
                <a:rPr lang="en-US" altLang="ko-KR" sz="13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754" name="Line 322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5" name="Rectangle 323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6" name="Rectangle 324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7" name="Line 325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8" name="Line 326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59" name="Line 327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760" name="Group 328"/>
          <p:cNvGrpSpPr>
            <a:grpSpLocks/>
          </p:cNvGrpSpPr>
          <p:nvPr/>
        </p:nvGrpSpPr>
        <p:grpSpPr bwMode="auto">
          <a:xfrm>
            <a:off x="3810000" y="2286000"/>
            <a:ext cx="1676400" cy="1701800"/>
            <a:chOff x="-1296" y="224"/>
            <a:chExt cx="1056" cy="1072"/>
          </a:xfrm>
        </p:grpSpPr>
        <p:sp>
          <p:nvSpPr>
            <p:cNvPr id="18761" name="Rectangle 329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  1    X    X </a:t>
              </a:r>
            </a:p>
          </p:txBody>
        </p:sp>
        <p:sp>
          <p:nvSpPr>
            <p:cNvPr id="18762" name="Rectangle 330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63" name="Line 331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64" name="Line 332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65" name="Rectangle 333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766" name="Rectangle 334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767" name="Rectangle 335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68" name="Line 336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69" name="Line 337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0" name="Line 338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1" name="Line 339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2" name="Rectangle 340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773" name="Text Box 341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4" tIns="45711" rIns="91424" bIns="45711">
              <a:spAutoFit/>
            </a:bodyPr>
            <a:lstStyle/>
            <a:p>
              <a:pPr algn="ctr" eaLnBrk="0" hangingPunct="0"/>
              <a:r>
                <a:rPr lang="en-US" altLang="ko-KR" sz="13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774" name="Line 342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5" name="Rectangle 343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6" name="Rectangle 344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7" name="Line 345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8" name="Line 346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79" name="Line 347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780" name="Group 348"/>
          <p:cNvGrpSpPr>
            <a:grpSpLocks/>
          </p:cNvGrpSpPr>
          <p:nvPr/>
        </p:nvGrpSpPr>
        <p:grpSpPr bwMode="auto">
          <a:xfrm>
            <a:off x="5562600" y="2286000"/>
            <a:ext cx="1676400" cy="1701800"/>
            <a:chOff x="-1296" y="224"/>
            <a:chExt cx="1056" cy="1072"/>
          </a:xfrm>
        </p:grpSpPr>
        <p:sp>
          <p:nvSpPr>
            <p:cNvPr id="18781" name="Rectangle 349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0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  1    X    0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0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X </a:t>
              </a:r>
            </a:p>
          </p:txBody>
        </p:sp>
        <p:sp>
          <p:nvSpPr>
            <p:cNvPr id="18782" name="Rectangle 350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83" name="Line 351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84" name="Line 352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85" name="Rectangle 353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786" name="Rectangle 354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787" name="Rectangle 355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88" name="Line 356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89" name="Line 357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0" name="Line 358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1" name="Line 359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2" name="Rectangle 360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793" name="Text Box 361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4" tIns="45711" rIns="91424" bIns="45711">
              <a:spAutoFit/>
            </a:bodyPr>
            <a:lstStyle/>
            <a:p>
              <a:pPr algn="ctr" eaLnBrk="0" hangingPunct="0"/>
              <a:r>
                <a:rPr lang="en-US" altLang="ko-KR" sz="13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794" name="Line 362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5" name="Rectangle 363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6" name="Rectangle 364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7" name="Line 365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8" name="Line 366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799" name="Line 367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800" name="Group 368"/>
          <p:cNvGrpSpPr>
            <a:grpSpLocks/>
          </p:cNvGrpSpPr>
          <p:nvPr/>
        </p:nvGrpSpPr>
        <p:grpSpPr bwMode="auto">
          <a:xfrm>
            <a:off x="7239000" y="2286000"/>
            <a:ext cx="1676400" cy="1701800"/>
            <a:chOff x="-1296" y="224"/>
            <a:chExt cx="1056" cy="1072"/>
          </a:xfrm>
        </p:grpSpPr>
        <p:sp>
          <p:nvSpPr>
            <p:cNvPr id="18801" name="Rectangle 369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0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  0    X    0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  0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X </a:t>
              </a:r>
            </a:p>
          </p:txBody>
        </p:sp>
        <p:sp>
          <p:nvSpPr>
            <p:cNvPr id="18802" name="Rectangle 370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03" name="Line 371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04" name="Line 372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05" name="Rectangle 373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806" name="Rectangle 374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807" name="Rectangle 375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08" name="Line 376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09" name="Line 377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0" name="Line 378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1" name="Line 379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2" name="Rectangle 380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813" name="Text Box 381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4" tIns="45711" rIns="91424" bIns="45711">
              <a:spAutoFit/>
            </a:bodyPr>
            <a:lstStyle/>
            <a:p>
              <a:pPr algn="ctr" eaLnBrk="0" hangingPunct="0"/>
              <a:r>
                <a:rPr lang="en-US" altLang="ko-KR" sz="13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814" name="Line 382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5" name="Rectangle 383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6" name="Rectangle 384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7" name="Line 385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8" name="Line 386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19" name="Line 387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8820" name="Group 388"/>
          <p:cNvGrpSpPr>
            <a:grpSpLocks/>
          </p:cNvGrpSpPr>
          <p:nvPr/>
        </p:nvGrpSpPr>
        <p:grpSpPr bwMode="auto">
          <a:xfrm>
            <a:off x="381000" y="4038600"/>
            <a:ext cx="1676400" cy="1701800"/>
            <a:chOff x="-1296" y="224"/>
            <a:chExt cx="1056" cy="1072"/>
          </a:xfrm>
        </p:grpSpPr>
        <p:sp>
          <p:nvSpPr>
            <p:cNvPr id="18821" name="Rectangle 389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  1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  0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  1    X    X </a:t>
              </a:r>
            </a:p>
          </p:txBody>
        </p:sp>
        <p:sp>
          <p:nvSpPr>
            <p:cNvPr id="18822" name="Rectangle 390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23" name="Line 391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24" name="Line 392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25" name="Rectangle 393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18826" name="Rectangle 394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8827" name="Rectangle 395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28" name="Line 396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29" name="Line 397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0" name="Line 398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1" name="Line 399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2" name="Rectangle 400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8833" name="Text Box 401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4" tIns="45711" rIns="91424" bIns="45711">
              <a:spAutoFit/>
            </a:bodyPr>
            <a:lstStyle/>
            <a:p>
              <a:pPr algn="ctr" eaLnBrk="0" hangingPunct="0"/>
              <a:r>
                <a:rPr lang="en-US" altLang="ko-KR" sz="13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8834" name="Line 402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5" name="Rectangle 403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6" name="Rectangle 404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7" name="Line 405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8" name="Line 406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39" name="Line 407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67A4-E175-45AC-868B-1868E3546CD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724400" y="4889500"/>
            <a:ext cx="3911600" cy="163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C0 = B C' D + C D + B' D' + B C D' + A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C1 = B' D + C' D' + C D + B' D'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C2 = B' D + B C' D + C' D' + C D + B C D'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C3 = B C' D + B' D + B' D' + B C D'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C4 = B' D' + B C D'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C5 = B C' D + C' D' + A + B C D'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C6 = B' C + B C' + B C D' + A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609600" y="4889500"/>
            <a:ext cx="2870200" cy="166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C0 = A + B D + C + B' D'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C1 = C' D' + C D + B'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C2 = B + C' + D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C3 = B' D' + C D' + B C' D + B' C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C4 = B' D' + C D'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C5 = A + C' D' + B D' + B C'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C6 = A + C D' + B C' + B' C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1143000" y="3276600"/>
            <a:ext cx="660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C2</a:t>
            </a:r>
          </a:p>
        </p:txBody>
      </p:sp>
      <p:sp>
        <p:nvSpPr>
          <p:cNvPr id="20579" name="Rectangle 9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Implementation as minimized S-o-P (cont'd)</a:t>
            </a:r>
          </a:p>
        </p:txBody>
      </p:sp>
      <p:sp>
        <p:nvSpPr>
          <p:cNvPr id="20580" name="Rectangle 10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Can do better</a:t>
            </a:r>
          </a:p>
          <a:p>
            <a:pPr lvl="1"/>
            <a:r>
              <a:rPr lang="en-US" altLang="ko-KR">
                <a:ea typeface="굴림" pitchFamily="50" charset="-127"/>
              </a:rPr>
              <a:t>9 unique product terms (instead of 15)</a:t>
            </a:r>
          </a:p>
          <a:p>
            <a:pPr lvl="1"/>
            <a:r>
              <a:rPr lang="en-US" altLang="ko-KR">
                <a:ea typeface="굴림" pitchFamily="50" charset="-127"/>
              </a:rPr>
              <a:t>share terms among outputs</a:t>
            </a:r>
          </a:p>
          <a:p>
            <a:pPr lvl="1"/>
            <a:r>
              <a:rPr lang="en-US" altLang="ko-KR">
                <a:ea typeface="굴림" pitchFamily="50" charset="-127"/>
              </a:rPr>
              <a:t>each output not necessarily in minimized form</a:t>
            </a:r>
          </a:p>
        </p:txBody>
      </p: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5791200" y="3048000"/>
            <a:ext cx="1676400" cy="1701800"/>
            <a:chOff x="-1296" y="224"/>
            <a:chExt cx="1056" cy="1072"/>
          </a:xfrm>
        </p:grpSpPr>
        <p:sp>
          <p:nvSpPr>
            <p:cNvPr id="20528" name="Rectangle 48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  1    X    X </a:t>
              </a:r>
            </a:p>
          </p:txBody>
        </p:sp>
        <p:sp>
          <p:nvSpPr>
            <p:cNvPr id="20529" name="Rectangle 49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0" name="Line 50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2" name="Rectangle 52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0533" name="Rectangle 53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20534" name="Rectangle 54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39" name="Rectangle 59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4" tIns="45711" rIns="91424" bIns="45711">
              <a:spAutoFit/>
            </a:bodyPr>
            <a:lstStyle/>
            <a:p>
              <a:pPr algn="ctr" eaLnBrk="0" hangingPunct="0"/>
              <a:r>
                <a:rPr lang="en-US" altLang="ko-KR" sz="13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20541" name="Line 61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2" name="Rectangle 62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4" name="Line 64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5" name="Line 65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46" name="Line 66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547" name="AutoShape 67"/>
          <p:cNvSpPr>
            <a:spLocks noChangeArrowheads="1"/>
          </p:cNvSpPr>
          <p:nvPr/>
        </p:nvSpPr>
        <p:spPr bwMode="auto">
          <a:xfrm>
            <a:off x="6400800" y="3657600"/>
            <a:ext cx="457200" cy="228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48" name="AutoShape 68"/>
          <p:cNvSpPr>
            <a:spLocks noChangeArrowheads="1"/>
          </p:cNvSpPr>
          <p:nvPr/>
        </p:nvSpPr>
        <p:spPr bwMode="auto">
          <a:xfrm>
            <a:off x="6096000" y="3962400"/>
            <a:ext cx="1066800" cy="228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0" name="AutoShape 70"/>
          <p:cNvSpPr>
            <a:spLocks noChangeArrowheads="1"/>
          </p:cNvSpPr>
          <p:nvPr/>
        </p:nvSpPr>
        <p:spPr bwMode="auto">
          <a:xfrm>
            <a:off x="6096000" y="3352800"/>
            <a:ext cx="1066800" cy="228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1" name="AutoShape 71"/>
          <p:cNvSpPr>
            <a:spLocks noChangeArrowheads="1"/>
          </p:cNvSpPr>
          <p:nvPr/>
        </p:nvSpPr>
        <p:spPr bwMode="auto">
          <a:xfrm>
            <a:off x="6400800" y="4267200"/>
            <a:ext cx="457200" cy="228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2" name="AutoShape 72"/>
          <p:cNvSpPr>
            <a:spLocks/>
          </p:cNvSpPr>
          <p:nvPr/>
        </p:nvSpPr>
        <p:spPr bwMode="auto">
          <a:xfrm>
            <a:off x="7011988" y="3657600"/>
            <a:ext cx="227012" cy="533400"/>
          </a:xfrm>
          <a:prstGeom prst="leftBracket">
            <a:avLst>
              <a:gd name="adj" fmla="val 23779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4" name="AutoShape 74"/>
          <p:cNvSpPr>
            <a:spLocks/>
          </p:cNvSpPr>
          <p:nvPr/>
        </p:nvSpPr>
        <p:spPr bwMode="auto">
          <a:xfrm flipH="1">
            <a:off x="6019800" y="3657600"/>
            <a:ext cx="228600" cy="533400"/>
          </a:xfrm>
          <a:prstGeom prst="leftBracket">
            <a:avLst>
              <a:gd name="adj" fmla="val 23614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555" name="Group 75"/>
          <p:cNvGrpSpPr>
            <a:grpSpLocks/>
          </p:cNvGrpSpPr>
          <p:nvPr/>
        </p:nvGrpSpPr>
        <p:grpSpPr bwMode="auto">
          <a:xfrm>
            <a:off x="1295400" y="3048000"/>
            <a:ext cx="1676400" cy="1701800"/>
            <a:chOff x="-1296" y="224"/>
            <a:chExt cx="1056" cy="1072"/>
          </a:xfrm>
        </p:grpSpPr>
        <p:sp>
          <p:nvSpPr>
            <p:cNvPr id="20556" name="Rectangle 76"/>
            <p:cNvSpPr>
              <a:spLocks noChangeArrowheads="1"/>
            </p:cNvSpPr>
            <p:nvPr/>
          </p:nvSpPr>
          <p:spPr bwMode="auto">
            <a:xfrm>
              <a:off x="-1104" y="384"/>
              <a:ext cx="720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1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1 </a:t>
              </a:r>
              <a:b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1    1    X    X</a:t>
              </a:r>
            </a:p>
            <a:p>
              <a:pPr eaLnBrk="0" hangingPunct="0">
                <a:lnSpc>
                  <a:spcPts val="23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0    1    X    X </a:t>
              </a:r>
            </a:p>
          </p:txBody>
        </p:sp>
        <p:sp>
          <p:nvSpPr>
            <p:cNvPr id="20557" name="Rectangle 77"/>
            <p:cNvSpPr>
              <a:spLocks noChangeArrowheads="1"/>
            </p:cNvSpPr>
            <p:nvPr/>
          </p:nvSpPr>
          <p:spPr bwMode="auto">
            <a:xfrm>
              <a:off x="-768" y="384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8" name="Line 78"/>
            <p:cNvSpPr>
              <a:spLocks noChangeShapeType="1"/>
            </p:cNvSpPr>
            <p:nvPr/>
          </p:nvSpPr>
          <p:spPr bwMode="auto">
            <a:xfrm>
              <a:off x="-768" y="3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59" name="Line 79"/>
            <p:cNvSpPr>
              <a:spLocks noChangeShapeType="1"/>
            </p:cNvSpPr>
            <p:nvPr/>
          </p:nvSpPr>
          <p:spPr bwMode="auto">
            <a:xfrm flipH="1">
              <a:off x="-384" y="5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0" name="Rectangle 80"/>
            <p:cNvSpPr>
              <a:spLocks noChangeArrowheads="1"/>
            </p:cNvSpPr>
            <p:nvPr/>
          </p:nvSpPr>
          <p:spPr bwMode="auto">
            <a:xfrm>
              <a:off x="-368" y="672"/>
              <a:ext cx="12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D</a:t>
              </a:r>
            </a:p>
          </p:txBody>
        </p:sp>
        <p:sp>
          <p:nvSpPr>
            <p:cNvPr id="20561" name="Rectangle 81"/>
            <p:cNvSpPr>
              <a:spLocks noChangeArrowheads="1"/>
            </p:cNvSpPr>
            <p:nvPr/>
          </p:nvSpPr>
          <p:spPr bwMode="auto">
            <a:xfrm>
              <a:off x="-752" y="224"/>
              <a:ext cx="368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20562" name="Rectangle 82"/>
            <p:cNvSpPr>
              <a:spLocks noChangeArrowheads="1"/>
            </p:cNvSpPr>
            <p:nvPr/>
          </p:nvSpPr>
          <p:spPr bwMode="auto">
            <a:xfrm>
              <a:off x="-1146" y="384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3" name="Line 83"/>
            <p:cNvSpPr>
              <a:spLocks noChangeShapeType="1"/>
            </p:cNvSpPr>
            <p:nvPr/>
          </p:nvSpPr>
          <p:spPr bwMode="auto">
            <a:xfrm>
              <a:off x="-960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4" name="Line 84"/>
            <p:cNvSpPr>
              <a:spLocks noChangeShapeType="1"/>
            </p:cNvSpPr>
            <p:nvPr/>
          </p:nvSpPr>
          <p:spPr bwMode="auto">
            <a:xfrm flipH="1">
              <a:off x="-1152" y="57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5" name="Line 85"/>
            <p:cNvSpPr>
              <a:spLocks noChangeShapeType="1"/>
            </p:cNvSpPr>
            <p:nvPr/>
          </p:nvSpPr>
          <p:spPr bwMode="auto">
            <a:xfrm>
              <a:off x="-960" y="11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6" name="Line 86"/>
            <p:cNvSpPr>
              <a:spLocks noChangeShapeType="1"/>
            </p:cNvSpPr>
            <p:nvPr/>
          </p:nvSpPr>
          <p:spPr bwMode="auto">
            <a:xfrm flipH="1">
              <a:off x="-1152" y="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7" name="Rectangle 87"/>
            <p:cNvSpPr>
              <a:spLocks noChangeArrowheads="1"/>
            </p:cNvSpPr>
            <p:nvPr/>
          </p:nvSpPr>
          <p:spPr bwMode="auto">
            <a:xfrm>
              <a:off x="-944" y="1152"/>
              <a:ext cx="368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algn="ctr" eaLnBrk="0" hangingPunct="0">
                <a:lnSpc>
                  <a:spcPts val="1600"/>
                </a:lnSpc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3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20568" name="Text Box 88"/>
            <p:cNvSpPr txBox="1">
              <a:spLocks noChangeArrowheads="1"/>
            </p:cNvSpPr>
            <p:nvPr/>
          </p:nvSpPr>
          <p:spPr bwMode="auto">
            <a:xfrm>
              <a:off x="-1296" y="816"/>
              <a:ext cx="145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1424" tIns="45711" rIns="91424" bIns="45711">
              <a:spAutoFit/>
            </a:bodyPr>
            <a:lstStyle/>
            <a:p>
              <a:pPr algn="ctr" eaLnBrk="0" hangingPunct="0"/>
              <a:r>
                <a:rPr lang="en-US" altLang="ko-KR" sz="1300">
                  <a:latin typeface="Tahoma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20569" name="Line 89"/>
            <p:cNvSpPr>
              <a:spLocks noChangeShapeType="1"/>
            </p:cNvSpPr>
            <p:nvPr/>
          </p:nvSpPr>
          <p:spPr bwMode="auto">
            <a:xfrm>
              <a:off x="-576" y="3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0" name="Rectangle 90"/>
            <p:cNvSpPr>
              <a:spLocks noChangeArrowheads="1"/>
            </p:cNvSpPr>
            <p:nvPr/>
          </p:nvSpPr>
          <p:spPr bwMode="auto">
            <a:xfrm>
              <a:off x="-768" y="768"/>
              <a:ext cx="38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1" name="Rectangle 91"/>
            <p:cNvSpPr>
              <a:spLocks noChangeArrowheads="1"/>
            </p:cNvSpPr>
            <p:nvPr/>
          </p:nvSpPr>
          <p:spPr bwMode="auto">
            <a:xfrm>
              <a:off x="-1146" y="768"/>
              <a:ext cx="37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2" name="Line 92"/>
            <p:cNvSpPr>
              <a:spLocks noChangeShapeType="1"/>
            </p:cNvSpPr>
            <p:nvPr/>
          </p:nvSpPr>
          <p:spPr bwMode="auto">
            <a:xfrm>
              <a:off x="-960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3" name="Line 93"/>
            <p:cNvSpPr>
              <a:spLocks noChangeShapeType="1"/>
            </p:cNvSpPr>
            <p:nvPr/>
          </p:nvSpPr>
          <p:spPr bwMode="auto">
            <a:xfrm flipH="1">
              <a:off x="-1152" y="9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4" name="Line 94"/>
            <p:cNvSpPr>
              <a:spLocks noChangeShapeType="1"/>
            </p:cNvSpPr>
            <p:nvPr/>
          </p:nvSpPr>
          <p:spPr bwMode="auto">
            <a:xfrm>
              <a:off x="-576" y="76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575" name="AutoShape 95"/>
          <p:cNvSpPr>
            <a:spLocks noChangeArrowheads="1"/>
          </p:cNvSpPr>
          <p:nvPr/>
        </p:nvSpPr>
        <p:spPr bwMode="auto">
          <a:xfrm>
            <a:off x="1854200" y="3352800"/>
            <a:ext cx="5334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76" name="AutoShape 96"/>
          <p:cNvSpPr>
            <a:spLocks noChangeArrowheads="1"/>
          </p:cNvSpPr>
          <p:nvPr/>
        </p:nvSpPr>
        <p:spPr bwMode="auto">
          <a:xfrm rot="-5400000">
            <a:off x="1854200" y="3048000"/>
            <a:ext cx="5334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77" name="AutoShape 97"/>
          <p:cNvSpPr>
            <a:spLocks noChangeArrowheads="1"/>
          </p:cNvSpPr>
          <p:nvPr/>
        </p:nvSpPr>
        <p:spPr bwMode="auto">
          <a:xfrm rot="-5400000">
            <a:off x="1854200" y="3352800"/>
            <a:ext cx="5334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78" name="Rectangle 98"/>
          <p:cNvSpPr>
            <a:spLocks noChangeArrowheads="1"/>
          </p:cNvSpPr>
          <p:nvPr/>
        </p:nvSpPr>
        <p:spPr bwMode="auto">
          <a:xfrm>
            <a:off x="5638800" y="3276600"/>
            <a:ext cx="660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C2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5617-2FFC-4E80-84D6-6842ECF7DBBA}" type="slidenum">
              <a:rPr lang="en-US" altLang="en-US"/>
              <a:pPr/>
              <a:t>8</a:t>
            </a:fld>
            <a:endParaRPr lang="en-US" altLang="en-US"/>
          </a:p>
        </p:txBody>
      </p:sp>
      <p:grpSp>
        <p:nvGrpSpPr>
          <p:cNvPr id="22696" name="Group 168"/>
          <p:cNvGrpSpPr>
            <a:grpSpLocks/>
          </p:cNvGrpSpPr>
          <p:nvPr/>
        </p:nvGrpSpPr>
        <p:grpSpPr bwMode="auto">
          <a:xfrm>
            <a:off x="1997075" y="890588"/>
            <a:ext cx="6054725" cy="5137150"/>
            <a:chOff x="1258" y="820"/>
            <a:chExt cx="3814" cy="3236"/>
          </a:xfrm>
        </p:grpSpPr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4272" y="1296"/>
              <a:ext cx="800" cy="20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47" tIns="26983" rIns="19047" bIns="26983"/>
            <a:lstStyle/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BC'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B'C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B'D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BC'D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C'D'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CD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B'D'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</a:t>
              </a:r>
            </a:p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457200" algn="l"/>
                  <a:tab pos="914400" algn="l"/>
                  <a:tab pos="1370013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BCD'</a:t>
              </a: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1984" y="1284"/>
              <a:ext cx="0" cy="2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1904" y="1236"/>
              <a:ext cx="0" cy="2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1720" y="1236"/>
              <a:ext cx="0" cy="2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1616" y="1284"/>
              <a:ext cx="0" cy="2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1352" y="1236"/>
              <a:ext cx="0" cy="2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1432" y="1284"/>
              <a:ext cx="0" cy="2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2156" y="196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2156" y="215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 flipV="1">
              <a:off x="2152" y="195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6" name="Arc 18"/>
            <p:cNvSpPr>
              <a:spLocks/>
            </p:cNvSpPr>
            <p:nvPr/>
          </p:nvSpPr>
          <p:spPr bwMode="auto">
            <a:xfrm>
              <a:off x="2344" y="1965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7" name="Arc 19"/>
            <p:cNvSpPr>
              <a:spLocks/>
            </p:cNvSpPr>
            <p:nvPr/>
          </p:nvSpPr>
          <p:spPr bwMode="auto">
            <a:xfrm>
              <a:off x="2344" y="2056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1268" y="2056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2436" y="2056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 flipH="1">
              <a:off x="1940" y="1172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1868" y="1172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 flipH="1">
              <a:off x="1860" y="1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3" name="Oval 25"/>
            <p:cNvSpPr>
              <a:spLocks noChangeArrowheads="1"/>
            </p:cNvSpPr>
            <p:nvPr/>
          </p:nvSpPr>
          <p:spPr bwMode="auto">
            <a:xfrm>
              <a:off x="1972" y="1244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1944" y="109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2156" y="126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2156" y="145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 flipV="1">
              <a:off x="2152" y="126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8" name="Arc 30"/>
            <p:cNvSpPr>
              <a:spLocks/>
            </p:cNvSpPr>
            <p:nvPr/>
          </p:nvSpPr>
          <p:spPr bwMode="auto">
            <a:xfrm>
              <a:off x="2344" y="1269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59" name="Arc 31"/>
            <p:cNvSpPr>
              <a:spLocks/>
            </p:cNvSpPr>
            <p:nvPr/>
          </p:nvSpPr>
          <p:spPr bwMode="auto">
            <a:xfrm>
              <a:off x="2344" y="1360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1268" y="1360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2436" y="1360"/>
              <a:ext cx="1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>
              <a:off x="2156" y="149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2156" y="168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 flipV="1">
              <a:off x="2152" y="149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5" name="Arc 37"/>
            <p:cNvSpPr>
              <a:spLocks/>
            </p:cNvSpPr>
            <p:nvPr/>
          </p:nvSpPr>
          <p:spPr bwMode="auto">
            <a:xfrm>
              <a:off x="2344" y="150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6" name="Arc 38"/>
            <p:cNvSpPr>
              <a:spLocks/>
            </p:cNvSpPr>
            <p:nvPr/>
          </p:nvSpPr>
          <p:spPr bwMode="auto">
            <a:xfrm>
              <a:off x="2344" y="159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1268" y="1592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2436" y="1592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69" name="Line 41"/>
            <p:cNvSpPr>
              <a:spLocks noChangeShapeType="1"/>
            </p:cNvSpPr>
            <p:nvPr/>
          </p:nvSpPr>
          <p:spPr bwMode="auto">
            <a:xfrm>
              <a:off x="2156" y="172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2156" y="192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 flipV="1">
              <a:off x="2152" y="172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2" name="Arc 44"/>
            <p:cNvSpPr>
              <a:spLocks/>
            </p:cNvSpPr>
            <p:nvPr/>
          </p:nvSpPr>
          <p:spPr bwMode="auto">
            <a:xfrm>
              <a:off x="2344" y="1733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3" name="Arc 45"/>
            <p:cNvSpPr>
              <a:spLocks/>
            </p:cNvSpPr>
            <p:nvPr/>
          </p:nvSpPr>
          <p:spPr bwMode="auto">
            <a:xfrm>
              <a:off x="2344" y="1824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4" name="Line 46"/>
            <p:cNvSpPr>
              <a:spLocks noChangeShapeType="1"/>
            </p:cNvSpPr>
            <p:nvPr/>
          </p:nvSpPr>
          <p:spPr bwMode="auto">
            <a:xfrm>
              <a:off x="1268" y="1824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>
              <a:off x="2436" y="1824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 flipH="1">
              <a:off x="1756" y="1172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>
              <a:off x="1684" y="1172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8" name="Line 50"/>
            <p:cNvSpPr>
              <a:spLocks noChangeShapeType="1"/>
            </p:cNvSpPr>
            <p:nvPr/>
          </p:nvSpPr>
          <p:spPr bwMode="auto">
            <a:xfrm flipH="1">
              <a:off x="1676" y="1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79" name="Oval 51"/>
            <p:cNvSpPr>
              <a:spLocks noChangeArrowheads="1"/>
            </p:cNvSpPr>
            <p:nvPr/>
          </p:nvSpPr>
          <p:spPr bwMode="auto">
            <a:xfrm>
              <a:off x="1788" y="1244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0" name="Line 52"/>
            <p:cNvSpPr>
              <a:spLocks noChangeShapeType="1"/>
            </p:cNvSpPr>
            <p:nvPr/>
          </p:nvSpPr>
          <p:spPr bwMode="auto">
            <a:xfrm>
              <a:off x="1760" y="109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>
              <a:off x="1800" y="1284"/>
              <a:ext cx="0" cy="2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 flipH="1">
              <a:off x="1572" y="1172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>
              <a:off x="1500" y="1172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 flipH="1">
              <a:off x="1492" y="1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5" name="Oval 57"/>
            <p:cNvSpPr>
              <a:spLocks noChangeArrowheads="1"/>
            </p:cNvSpPr>
            <p:nvPr/>
          </p:nvSpPr>
          <p:spPr bwMode="auto">
            <a:xfrm>
              <a:off x="1604" y="1244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>
              <a:off x="1576" y="109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>
              <a:off x="1536" y="1236"/>
              <a:ext cx="0" cy="2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 flipH="1">
              <a:off x="1388" y="1172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auto">
            <a:xfrm>
              <a:off x="1316" y="1172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0" name="Line 62"/>
            <p:cNvSpPr>
              <a:spLocks noChangeShapeType="1"/>
            </p:cNvSpPr>
            <p:nvPr/>
          </p:nvSpPr>
          <p:spPr bwMode="auto">
            <a:xfrm flipH="1">
              <a:off x="1308" y="1168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1" name="Oval 63"/>
            <p:cNvSpPr>
              <a:spLocks noChangeArrowheads="1"/>
            </p:cNvSpPr>
            <p:nvPr/>
          </p:nvSpPr>
          <p:spPr bwMode="auto">
            <a:xfrm>
              <a:off x="1420" y="1244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2" name="Line 64"/>
            <p:cNvSpPr>
              <a:spLocks noChangeShapeType="1"/>
            </p:cNvSpPr>
            <p:nvPr/>
          </p:nvSpPr>
          <p:spPr bwMode="auto">
            <a:xfrm>
              <a:off x="1392" y="109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3" name="Line 65"/>
            <p:cNvSpPr>
              <a:spLocks noChangeShapeType="1"/>
            </p:cNvSpPr>
            <p:nvPr/>
          </p:nvSpPr>
          <p:spPr bwMode="auto">
            <a:xfrm>
              <a:off x="2156" y="218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4" name="Line 66"/>
            <p:cNvSpPr>
              <a:spLocks noChangeShapeType="1"/>
            </p:cNvSpPr>
            <p:nvPr/>
          </p:nvSpPr>
          <p:spPr bwMode="auto">
            <a:xfrm>
              <a:off x="2156" y="237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5" name="Line 67"/>
            <p:cNvSpPr>
              <a:spLocks noChangeShapeType="1"/>
            </p:cNvSpPr>
            <p:nvPr/>
          </p:nvSpPr>
          <p:spPr bwMode="auto">
            <a:xfrm flipV="1">
              <a:off x="2152" y="218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6" name="Arc 68"/>
            <p:cNvSpPr>
              <a:spLocks/>
            </p:cNvSpPr>
            <p:nvPr/>
          </p:nvSpPr>
          <p:spPr bwMode="auto">
            <a:xfrm>
              <a:off x="2344" y="2189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7" name="Arc 69"/>
            <p:cNvSpPr>
              <a:spLocks/>
            </p:cNvSpPr>
            <p:nvPr/>
          </p:nvSpPr>
          <p:spPr bwMode="auto">
            <a:xfrm>
              <a:off x="2344" y="2280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8" name="Line 70"/>
            <p:cNvSpPr>
              <a:spLocks noChangeShapeType="1"/>
            </p:cNvSpPr>
            <p:nvPr/>
          </p:nvSpPr>
          <p:spPr bwMode="auto">
            <a:xfrm>
              <a:off x="1268" y="2280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599" name="Line 71"/>
            <p:cNvSpPr>
              <a:spLocks noChangeShapeType="1"/>
            </p:cNvSpPr>
            <p:nvPr/>
          </p:nvSpPr>
          <p:spPr bwMode="auto">
            <a:xfrm>
              <a:off x="2436" y="2280"/>
              <a:ext cx="18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0" name="Line 72"/>
            <p:cNvSpPr>
              <a:spLocks noChangeShapeType="1"/>
            </p:cNvSpPr>
            <p:nvPr/>
          </p:nvSpPr>
          <p:spPr bwMode="auto">
            <a:xfrm>
              <a:off x="2156" y="240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1" name="Line 73"/>
            <p:cNvSpPr>
              <a:spLocks noChangeShapeType="1"/>
            </p:cNvSpPr>
            <p:nvPr/>
          </p:nvSpPr>
          <p:spPr bwMode="auto">
            <a:xfrm>
              <a:off x="2156" y="260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2" name="Line 74"/>
            <p:cNvSpPr>
              <a:spLocks noChangeShapeType="1"/>
            </p:cNvSpPr>
            <p:nvPr/>
          </p:nvSpPr>
          <p:spPr bwMode="auto">
            <a:xfrm flipV="1">
              <a:off x="2152" y="240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3" name="Arc 75"/>
            <p:cNvSpPr>
              <a:spLocks/>
            </p:cNvSpPr>
            <p:nvPr/>
          </p:nvSpPr>
          <p:spPr bwMode="auto">
            <a:xfrm>
              <a:off x="2344" y="2413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4" name="Arc 76"/>
            <p:cNvSpPr>
              <a:spLocks/>
            </p:cNvSpPr>
            <p:nvPr/>
          </p:nvSpPr>
          <p:spPr bwMode="auto">
            <a:xfrm>
              <a:off x="2344" y="2504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5" name="Line 77"/>
            <p:cNvSpPr>
              <a:spLocks noChangeShapeType="1"/>
            </p:cNvSpPr>
            <p:nvPr/>
          </p:nvSpPr>
          <p:spPr bwMode="auto">
            <a:xfrm>
              <a:off x="1268" y="2504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6" name="Line 78"/>
            <p:cNvSpPr>
              <a:spLocks noChangeShapeType="1"/>
            </p:cNvSpPr>
            <p:nvPr/>
          </p:nvSpPr>
          <p:spPr bwMode="auto">
            <a:xfrm>
              <a:off x="2436" y="2504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7" name="Line 79"/>
            <p:cNvSpPr>
              <a:spLocks noChangeShapeType="1"/>
            </p:cNvSpPr>
            <p:nvPr/>
          </p:nvSpPr>
          <p:spPr bwMode="auto">
            <a:xfrm>
              <a:off x="2156" y="2632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8" name="Line 80"/>
            <p:cNvSpPr>
              <a:spLocks noChangeShapeType="1"/>
            </p:cNvSpPr>
            <p:nvPr/>
          </p:nvSpPr>
          <p:spPr bwMode="auto">
            <a:xfrm>
              <a:off x="2156" y="282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09" name="Line 81"/>
            <p:cNvSpPr>
              <a:spLocks noChangeShapeType="1"/>
            </p:cNvSpPr>
            <p:nvPr/>
          </p:nvSpPr>
          <p:spPr bwMode="auto">
            <a:xfrm flipV="1">
              <a:off x="2152" y="2628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0" name="Arc 82"/>
            <p:cNvSpPr>
              <a:spLocks/>
            </p:cNvSpPr>
            <p:nvPr/>
          </p:nvSpPr>
          <p:spPr bwMode="auto">
            <a:xfrm>
              <a:off x="2344" y="2637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1" name="Arc 83"/>
            <p:cNvSpPr>
              <a:spLocks/>
            </p:cNvSpPr>
            <p:nvPr/>
          </p:nvSpPr>
          <p:spPr bwMode="auto">
            <a:xfrm>
              <a:off x="2344" y="2728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2" name="Line 84"/>
            <p:cNvSpPr>
              <a:spLocks noChangeShapeType="1"/>
            </p:cNvSpPr>
            <p:nvPr/>
          </p:nvSpPr>
          <p:spPr bwMode="auto">
            <a:xfrm>
              <a:off x="1268" y="2728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2436" y="2728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4" name="Line 86"/>
            <p:cNvSpPr>
              <a:spLocks noChangeShapeType="1"/>
            </p:cNvSpPr>
            <p:nvPr/>
          </p:nvSpPr>
          <p:spPr bwMode="auto">
            <a:xfrm>
              <a:off x="2156" y="28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5" name="Line 87"/>
            <p:cNvSpPr>
              <a:spLocks noChangeShapeType="1"/>
            </p:cNvSpPr>
            <p:nvPr/>
          </p:nvSpPr>
          <p:spPr bwMode="auto">
            <a:xfrm>
              <a:off x="2156" y="30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 flipV="1">
              <a:off x="2152" y="28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7" name="Arc 89"/>
            <p:cNvSpPr>
              <a:spLocks/>
            </p:cNvSpPr>
            <p:nvPr/>
          </p:nvSpPr>
          <p:spPr bwMode="auto">
            <a:xfrm>
              <a:off x="2344" y="2861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8" name="Arc 90"/>
            <p:cNvSpPr>
              <a:spLocks/>
            </p:cNvSpPr>
            <p:nvPr/>
          </p:nvSpPr>
          <p:spPr bwMode="auto">
            <a:xfrm>
              <a:off x="2344" y="2952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268" y="2952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0" name="Line 92"/>
            <p:cNvSpPr>
              <a:spLocks noChangeShapeType="1"/>
            </p:cNvSpPr>
            <p:nvPr/>
          </p:nvSpPr>
          <p:spPr bwMode="auto">
            <a:xfrm>
              <a:off x="2436" y="2952"/>
              <a:ext cx="1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1" name="Line 93"/>
            <p:cNvSpPr>
              <a:spLocks noChangeShapeType="1"/>
            </p:cNvSpPr>
            <p:nvPr/>
          </p:nvSpPr>
          <p:spPr bwMode="auto">
            <a:xfrm>
              <a:off x="2156" y="3080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2" name="Line 94"/>
            <p:cNvSpPr>
              <a:spLocks noChangeShapeType="1"/>
            </p:cNvSpPr>
            <p:nvPr/>
          </p:nvSpPr>
          <p:spPr bwMode="auto">
            <a:xfrm>
              <a:off x="2156" y="327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 flipV="1">
              <a:off x="2152" y="307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4" name="Arc 96"/>
            <p:cNvSpPr>
              <a:spLocks/>
            </p:cNvSpPr>
            <p:nvPr/>
          </p:nvSpPr>
          <p:spPr bwMode="auto">
            <a:xfrm>
              <a:off x="2344" y="3085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5" name="Arc 97"/>
            <p:cNvSpPr>
              <a:spLocks/>
            </p:cNvSpPr>
            <p:nvPr/>
          </p:nvSpPr>
          <p:spPr bwMode="auto">
            <a:xfrm>
              <a:off x="2344" y="3176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6" name="Line 98"/>
            <p:cNvSpPr>
              <a:spLocks noChangeShapeType="1"/>
            </p:cNvSpPr>
            <p:nvPr/>
          </p:nvSpPr>
          <p:spPr bwMode="auto">
            <a:xfrm>
              <a:off x="1268" y="3176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6" y="3176"/>
              <a:ext cx="1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8" name="Line 100"/>
            <p:cNvSpPr>
              <a:spLocks noChangeShapeType="1"/>
            </p:cNvSpPr>
            <p:nvPr/>
          </p:nvSpPr>
          <p:spPr bwMode="auto">
            <a:xfrm>
              <a:off x="2156" y="3304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29" name="Line 101"/>
            <p:cNvSpPr>
              <a:spLocks noChangeShapeType="1"/>
            </p:cNvSpPr>
            <p:nvPr/>
          </p:nvSpPr>
          <p:spPr bwMode="auto">
            <a:xfrm>
              <a:off x="2156" y="349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30" name="Line 102"/>
            <p:cNvSpPr>
              <a:spLocks noChangeShapeType="1"/>
            </p:cNvSpPr>
            <p:nvPr/>
          </p:nvSpPr>
          <p:spPr bwMode="auto">
            <a:xfrm flipV="1">
              <a:off x="2152" y="3300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31" name="Arc 103"/>
            <p:cNvSpPr>
              <a:spLocks/>
            </p:cNvSpPr>
            <p:nvPr/>
          </p:nvSpPr>
          <p:spPr bwMode="auto">
            <a:xfrm>
              <a:off x="2344" y="3309"/>
              <a:ext cx="92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32" name="Arc 104"/>
            <p:cNvSpPr>
              <a:spLocks/>
            </p:cNvSpPr>
            <p:nvPr/>
          </p:nvSpPr>
          <p:spPr bwMode="auto">
            <a:xfrm>
              <a:off x="2344" y="3400"/>
              <a:ext cx="92" cy="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33" name="Line 105"/>
            <p:cNvSpPr>
              <a:spLocks noChangeShapeType="1"/>
            </p:cNvSpPr>
            <p:nvPr/>
          </p:nvSpPr>
          <p:spPr bwMode="auto">
            <a:xfrm>
              <a:off x="1268" y="3400"/>
              <a:ext cx="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34" name="Line 106"/>
            <p:cNvSpPr>
              <a:spLocks noChangeShapeType="1"/>
            </p:cNvSpPr>
            <p:nvPr/>
          </p:nvSpPr>
          <p:spPr bwMode="auto">
            <a:xfrm>
              <a:off x="2436" y="3400"/>
              <a:ext cx="1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2592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41" name="Group 113"/>
            <p:cNvGrpSpPr>
              <a:grpSpLocks/>
            </p:cNvGrpSpPr>
            <p:nvPr/>
          </p:nvGrpSpPr>
          <p:grpSpPr bwMode="auto">
            <a:xfrm>
              <a:off x="2509" y="3472"/>
              <a:ext cx="175" cy="372"/>
              <a:chOff x="2509" y="3232"/>
              <a:chExt cx="175" cy="372"/>
            </a:xfrm>
          </p:grpSpPr>
          <p:sp>
            <p:nvSpPr>
              <p:cNvPr id="22636" name="Arc 108"/>
              <p:cNvSpPr>
                <a:spLocks/>
              </p:cNvSpPr>
              <p:nvPr/>
            </p:nvSpPr>
            <p:spPr bwMode="auto">
              <a:xfrm>
                <a:off x="2600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37" name="Arc 109"/>
              <p:cNvSpPr>
                <a:spLocks/>
              </p:cNvSpPr>
              <p:nvPr/>
            </p:nvSpPr>
            <p:spPr bwMode="auto">
              <a:xfrm>
                <a:off x="2592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38" name="Arc 110"/>
              <p:cNvSpPr>
                <a:spLocks/>
              </p:cNvSpPr>
              <p:nvPr/>
            </p:nvSpPr>
            <p:spPr bwMode="auto">
              <a:xfrm>
                <a:off x="2509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39" name="Arc 111"/>
              <p:cNvSpPr>
                <a:spLocks/>
              </p:cNvSpPr>
              <p:nvPr/>
            </p:nvSpPr>
            <p:spPr bwMode="auto">
              <a:xfrm>
                <a:off x="2509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40" name="Line 112"/>
              <p:cNvSpPr>
                <a:spLocks noChangeShapeType="1"/>
              </p:cNvSpPr>
              <p:nvPr/>
            </p:nvSpPr>
            <p:spPr bwMode="auto">
              <a:xfrm>
                <a:off x="2592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42" name="Line 114"/>
            <p:cNvSpPr>
              <a:spLocks noChangeShapeType="1"/>
            </p:cNvSpPr>
            <p:nvPr/>
          </p:nvSpPr>
          <p:spPr bwMode="auto">
            <a:xfrm>
              <a:off x="2816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48" name="Group 120"/>
            <p:cNvGrpSpPr>
              <a:grpSpLocks/>
            </p:cNvGrpSpPr>
            <p:nvPr/>
          </p:nvGrpSpPr>
          <p:grpSpPr bwMode="auto">
            <a:xfrm>
              <a:off x="2733" y="3472"/>
              <a:ext cx="175" cy="372"/>
              <a:chOff x="2733" y="3232"/>
              <a:chExt cx="175" cy="372"/>
            </a:xfrm>
          </p:grpSpPr>
          <p:sp>
            <p:nvSpPr>
              <p:cNvPr id="22643" name="Arc 115"/>
              <p:cNvSpPr>
                <a:spLocks/>
              </p:cNvSpPr>
              <p:nvPr/>
            </p:nvSpPr>
            <p:spPr bwMode="auto">
              <a:xfrm>
                <a:off x="2824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44" name="Arc 116"/>
              <p:cNvSpPr>
                <a:spLocks/>
              </p:cNvSpPr>
              <p:nvPr/>
            </p:nvSpPr>
            <p:spPr bwMode="auto">
              <a:xfrm>
                <a:off x="2816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45" name="Arc 117"/>
              <p:cNvSpPr>
                <a:spLocks/>
              </p:cNvSpPr>
              <p:nvPr/>
            </p:nvSpPr>
            <p:spPr bwMode="auto">
              <a:xfrm>
                <a:off x="2733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46" name="Arc 118"/>
              <p:cNvSpPr>
                <a:spLocks/>
              </p:cNvSpPr>
              <p:nvPr/>
            </p:nvSpPr>
            <p:spPr bwMode="auto">
              <a:xfrm>
                <a:off x="2733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47" name="Line 119"/>
              <p:cNvSpPr>
                <a:spLocks noChangeShapeType="1"/>
              </p:cNvSpPr>
              <p:nvPr/>
            </p:nvSpPr>
            <p:spPr bwMode="auto">
              <a:xfrm>
                <a:off x="2816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3040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55" name="Group 127"/>
            <p:cNvGrpSpPr>
              <a:grpSpLocks/>
            </p:cNvGrpSpPr>
            <p:nvPr/>
          </p:nvGrpSpPr>
          <p:grpSpPr bwMode="auto">
            <a:xfrm>
              <a:off x="2957" y="3472"/>
              <a:ext cx="175" cy="372"/>
              <a:chOff x="2957" y="3232"/>
              <a:chExt cx="175" cy="372"/>
            </a:xfrm>
          </p:grpSpPr>
          <p:sp>
            <p:nvSpPr>
              <p:cNvPr id="22650" name="Arc 122"/>
              <p:cNvSpPr>
                <a:spLocks/>
              </p:cNvSpPr>
              <p:nvPr/>
            </p:nvSpPr>
            <p:spPr bwMode="auto">
              <a:xfrm>
                <a:off x="3048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51" name="Arc 123"/>
              <p:cNvSpPr>
                <a:spLocks/>
              </p:cNvSpPr>
              <p:nvPr/>
            </p:nvSpPr>
            <p:spPr bwMode="auto">
              <a:xfrm>
                <a:off x="3040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52" name="Arc 124"/>
              <p:cNvSpPr>
                <a:spLocks/>
              </p:cNvSpPr>
              <p:nvPr/>
            </p:nvSpPr>
            <p:spPr bwMode="auto">
              <a:xfrm>
                <a:off x="2957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53" name="Arc 125"/>
              <p:cNvSpPr>
                <a:spLocks/>
              </p:cNvSpPr>
              <p:nvPr/>
            </p:nvSpPr>
            <p:spPr bwMode="auto">
              <a:xfrm>
                <a:off x="2957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54" name="Line 126"/>
              <p:cNvSpPr>
                <a:spLocks noChangeShapeType="1"/>
              </p:cNvSpPr>
              <p:nvPr/>
            </p:nvSpPr>
            <p:spPr bwMode="auto">
              <a:xfrm>
                <a:off x="3040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56" name="Line 128"/>
            <p:cNvSpPr>
              <a:spLocks noChangeShapeType="1"/>
            </p:cNvSpPr>
            <p:nvPr/>
          </p:nvSpPr>
          <p:spPr bwMode="auto">
            <a:xfrm>
              <a:off x="3272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62" name="Group 134"/>
            <p:cNvGrpSpPr>
              <a:grpSpLocks/>
            </p:cNvGrpSpPr>
            <p:nvPr/>
          </p:nvGrpSpPr>
          <p:grpSpPr bwMode="auto">
            <a:xfrm>
              <a:off x="3189" y="3472"/>
              <a:ext cx="175" cy="372"/>
              <a:chOff x="3189" y="3232"/>
              <a:chExt cx="175" cy="372"/>
            </a:xfrm>
          </p:grpSpPr>
          <p:sp>
            <p:nvSpPr>
              <p:cNvPr id="22657" name="Arc 129"/>
              <p:cNvSpPr>
                <a:spLocks/>
              </p:cNvSpPr>
              <p:nvPr/>
            </p:nvSpPr>
            <p:spPr bwMode="auto">
              <a:xfrm>
                <a:off x="3280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58" name="Arc 130"/>
              <p:cNvSpPr>
                <a:spLocks/>
              </p:cNvSpPr>
              <p:nvPr/>
            </p:nvSpPr>
            <p:spPr bwMode="auto">
              <a:xfrm>
                <a:off x="3272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59" name="Arc 131"/>
              <p:cNvSpPr>
                <a:spLocks/>
              </p:cNvSpPr>
              <p:nvPr/>
            </p:nvSpPr>
            <p:spPr bwMode="auto">
              <a:xfrm>
                <a:off x="3189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60" name="Arc 132"/>
              <p:cNvSpPr>
                <a:spLocks/>
              </p:cNvSpPr>
              <p:nvPr/>
            </p:nvSpPr>
            <p:spPr bwMode="auto">
              <a:xfrm>
                <a:off x="3189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61" name="Line 133"/>
              <p:cNvSpPr>
                <a:spLocks noChangeShapeType="1"/>
              </p:cNvSpPr>
              <p:nvPr/>
            </p:nvSpPr>
            <p:spPr bwMode="auto">
              <a:xfrm>
                <a:off x="3272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3504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69" name="Group 141"/>
            <p:cNvGrpSpPr>
              <a:grpSpLocks/>
            </p:cNvGrpSpPr>
            <p:nvPr/>
          </p:nvGrpSpPr>
          <p:grpSpPr bwMode="auto">
            <a:xfrm>
              <a:off x="3421" y="3472"/>
              <a:ext cx="175" cy="372"/>
              <a:chOff x="3421" y="3232"/>
              <a:chExt cx="175" cy="372"/>
            </a:xfrm>
          </p:grpSpPr>
          <p:sp>
            <p:nvSpPr>
              <p:cNvPr id="22664" name="Arc 136"/>
              <p:cNvSpPr>
                <a:spLocks/>
              </p:cNvSpPr>
              <p:nvPr/>
            </p:nvSpPr>
            <p:spPr bwMode="auto">
              <a:xfrm>
                <a:off x="3512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65" name="Arc 137"/>
              <p:cNvSpPr>
                <a:spLocks/>
              </p:cNvSpPr>
              <p:nvPr/>
            </p:nvSpPr>
            <p:spPr bwMode="auto">
              <a:xfrm>
                <a:off x="3504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66" name="Arc 138"/>
              <p:cNvSpPr>
                <a:spLocks/>
              </p:cNvSpPr>
              <p:nvPr/>
            </p:nvSpPr>
            <p:spPr bwMode="auto">
              <a:xfrm>
                <a:off x="3421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67" name="Arc 139"/>
              <p:cNvSpPr>
                <a:spLocks/>
              </p:cNvSpPr>
              <p:nvPr/>
            </p:nvSpPr>
            <p:spPr bwMode="auto">
              <a:xfrm>
                <a:off x="3421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68" name="Line 140"/>
              <p:cNvSpPr>
                <a:spLocks noChangeShapeType="1"/>
              </p:cNvSpPr>
              <p:nvPr/>
            </p:nvSpPr>
            <p:spPr bwMode="auto">
              <a:xfrm>
                <a:off x="3504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70" name="Line 142"/>
            <p:cNvSpPr>
              <a:spLocks noChangeShapeType="1"/>
            </p:cNvSpPr>
            <p:nvPr/>
          </p:nvSpPr>
          <p:spPr bwMode="auto">
            <a:xfrm>
              <a:off x="3728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76" name="Group 148"/>
            <p:cNvGrpSpPr>
              <a:grpSpLocks/>
            </p:cNvGrpSpPr>
            <p:nvPr/>
          </p:nvGrpSpPr>
          <p:grpSpPr bwMode="auto">
            <a:xfrm>
              <a:off x="3645" y="3472"/>
              <a:ext cx="175" cy="372"/>
              <a:chOff x="3645" y="3232"/>
              <a:chExt cx="175" cy="372"/>
            </a:xfrm>
          </p:grpSpPr>
          <p:sp>
            <p:nvSpPr>
              <p:cNvPr id="22671" name="Arc 143"/>
              <p:cNvSpPr>
                <a:spLocks/>
              </p:cNvSpPr>
              <p:nvPr/>
            </p:nvSpPr>
            <p:spPr bwMode="auto">
              <a:xfrm>
                <a:off x="3736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72" name="Arc 144"/>
              <p:cNvSpPr>
                <a:spLocks/>
              </p:cNvSpPr>
              <p:nvPr/>
            </p:nvSpPr>
            <p:spPr bwMode="auto">
              <a:xfrm>
                <a:off x="3728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73" name="Arc 145"/>
              <p:cNvSpPr>
                <a:spLocks/>
              </p:cNvSpPr>
              <p:nvPr/>
            </p:nvSpPr>
            <p:spPr bwMode="auto">
              <a:xfrm>
                <a:off x="3645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74" name="Arc 146"/>
              <p:cNvSpPr>
                <a:spLocks/>
              </p:cNvSpPr>
              <p:nvPr/>
            </p:nvSpPr>
            <p:spPr bwMode="auto">
              <a:xfrm>
                <a:off x="3645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75" name="Line 147"/>
              <p:cNvSpPr>
                <a:spLocks noChangeShapeType="1"/>
              </p:cNvSpPr>
              <p:nvPr/>
            </p:nvSpPr>
            <p:spPr bwMode="auto">
              <a:xfrm>
                <a:off x="3728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77" name="Line 149"/>
            <p:cNvSpPr>
              <a:spLocks noChangeShapeType="1"/>
            </p:cNvSpPr>
            <p:nvPr/>
          </p:nvSpPr>
          <p:spPr bwMode="auto">
            <a:xfrm>
              <a:off x="3952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83" name="Group 155"/>
            <p:cNvGrpSpPr>
              <a:grpSpLocks/>
            </p:cNvGrpSpPr>
            <p:nvPr/>
          </p:nvGrpSpPr>
          <p:grpSpPr bwMode="auto">
            <a:xfrm>
              <a:off x="3869" y="3472"/>
              <a:ext cx="175" cy="372"/>
              <a:chOff x="3869" y="3232"/>
              <a:chExt cx="175" cy="372"/>
            </a:xfrm>
          </p:grpSpPr>
          <p:sp>
            <p:nvSpPr>
              <p:cNvPr id="22678" name="Arc 150"/>
              <p:cNvSpPr>
                <a:spLocks/>
              </p:cNvSpPr>
              <p:nvPr/>
            </p:nvSpPr>
            <p:spPr bwMode="auto">
              <a:xfrm>
                <a:off x="3960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79" name="Arc 151"/>
              <p:cNvSpPr>
                <a:spLocks/>
              </p:cNvSpPr>
              <p:nvPr/>
            </p:nvSpPr>
            <p:spPr bwMode="auto">
              <a:xfrm>
                <a:off x="3952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0" name="Arc 152"/>
              <p:cNvSpPr>
                <a:spLocks/>
              </p:cNvSpPr>
              <p:nvPr/>
            </p:nvSpPr>
            <p:spPr bwMode="auto">
              <a:xfrm>
                <a:off x="3869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1" name="Arc 153"/>
              <p:cNvSpPr>
                <a:spLocks/>
              </p:cNvSpPr>
              <p:nvPr/>
            </p:nvSpPr>
            <p:spPr bwMode="auto">
              <a:xfrm>
                <a:off x="3869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2" name="Line 154"/>
              <p:cNvSpPr>
                <a:spLocks noChangeShapeType="1"/>
              </p:cNvSpPr>
              <p:nvPr/>
            </p:nvSpPr>
            <p:spPr bwMode="auto">
              <a:xfrm>
                <a:off x="3952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4184" y="1236"/>
              <a:ext cx="0" cy="2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2880" tIns="182880" anchor="ctr"/>
            <a:lstStyle/>
            <a:p>
              <a:endParaRPr lang="ko-KR" altLang="en-US"/>
            </a:p>
          </p:txBody>
        </p:sp>
        <p:grpSp>
          <p:nvGrpSpPr>
            <p:cNvPr id="22690" name="Group 162"/>
            <p:cNvGrpSpPr>
              <a:grpSpLocks/>
            </p:cNvGrpSpPr>
            <p:nvPr/>
          </p:nvGrpSpPr>
          <p:grpSpPr bwMode="auto">
            <a:xfrm>
              <a:off x="4101" y="3472"/>
              <a:ext cx="175" cy="372"/>
              <a:chOff x="4101" y="3232"/>
              <a:chExt cx="175" cy="372"/>
            </a:xfrm>
          </p:grpSpPr>
          <p:sp>
            <p:nvSpPr>
              <p:cNvPr id="22685" name="Arc 157"/>
              <p:cNvSpPr>
                <a:spLocks/>
              </p:cNvSpPr>
              <p:nvPr/>
            </p:nvSpPr>
            <p:spPr bwMode="auto">
              <a:xfrm>
                <a:off x="4192" y="3232"/>
                <a:ext cx="84" cy="4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6" name="Arc 158"/>
              <p:cNvSpPr>
                <a:spLocks/>
              </p:cNvSpPr>
              <p:nvPr/>
            </p:nvSpPr>
            <p:spPr bwMode="auto">
              <a:xfrm>
                <a:off x="4184" y="3232"/>
                <a:ext cx="92" cy="30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7" name="Arc 159"/>
              <p:cNvSpPr>
                <a:spLocks/>
              </p:cNvSpPr>
              <p:nvPr/>
            </p:nvSpPr>
            <p:spPr bwMode="auto">
              <a:xfrm>
                <a:off x="4101" y="3248"/>
                <a:ext cx="92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8" name="Arc 160"/>
              <p:cNvSpPr>
                <a:spLocks/>
              </p:cNvSpPr>
              <p:nvPr/>
            </p:nvSpPr>
            <p:spPr bwMode="auto">
              <a:xfrm>
                <a:off x="4101" y="3232"/>
                <a:ext cx="92" cy="4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  <p:sp>
            <p:nvSpPr>
              <p:cNvPr id="22689" name="Line 161"/>
              <p:cNvSpPr>
                <a:spLocks noChangeShapeType="1"/>
              </p:cNvSpPr>
              <p:nvPr/>
            </p:nvSpPr>
            <p:spPr bwMode="auto">
              <a:xfrm>
                <a:off x="4184" y="3532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182880" tIns="182880" anchor="ctr"/>
              <a:lstStyle/>
              <a:p>
                <a:endParaRPr lang="ko-KR" altLang="en-US"/>
              </a:p>
            </p:txBody>
          </p:sp>
        </p:grpSp>
        <p:sp>
          <p:nvSpPr>
            <p:cNvPr id="22691" name="Rectangle 163"/>
            <p:cNvSpPr>
              <a:spLocks noChangeArrowheads="1"/>
            </p:cNvSpPr>
            <p:nvPr/>
          </p:nvSpPr>
          <p:spPr bwMode="auto">
            <a:xfrm>
              <a:off x="1258" y="820"/>
              <a:ext cx="888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82847" tIns="182847" rIns="19047" bIns="26983"/>
            <a:lstStyle/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279400" algn="l"/>
                  <a:tab pos="571500" algn="l"/>
                  <a:tab pos="8509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A	B	C	D</a:t>
              </a:r>
            </a:p>
          </p:txBody>
        </p:sp>
        <p:sp>
          <p:nvSpPr>
            <p:cNvPr id="22692" name="Rectangle 164"/>
            <p:cNvSpPr>
              <a:spLocks noChangeArrowheads="1"/>
            </p:cNvSpPr>
            <p:nvPr/>
          </p:nvSpPr>
          <p:spPr bwMode="auto">
            <a:xfrm>
              <a:off x="2416" y="3752"/>
              <a:ext cx="1928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82847" tIns="182847" rIns="19047" bIns="26983"/>
            <a:lstStyle/>
            <a:p>
              <a:pPr eaLnBrk="0" hangingPunct="0">
                <a:lnSpc>
                  <a:spcPts val="1600"/>
                </a:lnSpc>
                <a:spcBef>
                  <a:spcPts val="1200"/>
                </a:spcBef>
                <a:tabLst>
                  <a:tab pos="393700" algn="l"/>
                  <a:tab pos="800100" algn="l"/>
                  <a:tab pos="1193800" algn="l"/>
                  <a:tab pos="1598613" algn="l"/>
                  <a:tab pos="1993900" algn="l"/>
                  <a:tab pos="2400300" algn="l"/>
                </a:tabLst>
              </a:pPr>
              <a:r>
                <a:rPr lang="en-US" altLang="ko-KR" sz="160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</a:rPr>
                <a:t>C0  C1  C2  C3  C4  C5  C6  C7</a:t>
              </a:r>
            </a:p>
          </p:txBody>
        </p:sp>
      </p:grpSp>
      <p:sp>
        <p:nvSpPr>
          <p:cNvPr id="22694" name="Rectangle 1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PLA implementation</a:t>
            </a:r>
          </a:p>
        </p:txBody>
      </p:sp>
      <p:grpSp>
        <p:nvGrpSpPr>
          <p:cNvPr id="22839" name="Group 311"/>
          <p:cNvGrpSpPr>
            <a:grpSpLocks/>
          </p:cNvGrpSpPr>
          <p:nvPr/>
        </p:nvGrpSpPr>
        <p:grpSpPr bwMode="auto">
          <a:xfrm>
            <a:off x="2362200" y="1671638"/>
            <a:ext cx="574675" cy="152400"/>
            <a:chOff x="1488" y="1312"/>
            <a:chExt cx="362" cy="96"/>
          </a:xfrm>
        </p:grpSpPr>
        <p:grpSp>
          <p:nvGrpSpPr>
            <p:cNvPr id="22702" name="Group 174"/>
            <p:cNvGrpSpPr>
              <a:grpSpLocks/>
            </p:cNvGrpSpPr>
            <p:nvPr/>
          </p:nvGrpSpPr>
          <p:grpSpPr bwMode="auto">
            <a:xfrm>
              <a:off x="1488" y="1312"/>
              <a:ext cx="96" cy="96"/>
              <a:chOff x="1008" y="1104"/>
              <a:chExt cx="96" cy="96"/>
            </a:xfrm>
          </p:grpSpPr>
          <p:sp>
            <p:nvSpPr>
              <p:cNvPr id="22700" name="Line 172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01" name="Line 173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03" name="Group 175"/>
            <p:cNvGrpSpPr>
              <a:grpSpLocks/>
            </p:cNvGrpSpPr>
            <p:nvPr/>
          </p:nvGrpSpPr>
          <p:grpSpPr bwMode="auto">
            <a:xfrm>
              <a:off x="1754" y="1312"/>
              <a:ext cx="96" cy="96"/>
              <a:chOff x="1008" y="1104"/>
              <a:chExt cx="96" cy="96"/>
            </a:xfrm>
          </p:grpSpPr>
          <p:sp>
            <p:nvSpPr>
              <p:cNvPr id="22704" name="Line 17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05" name="Line 177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0" name="Group 312"/>
          <p:cNvGrpSpPr>
            <a:grpSpLocks/>
          </p:cNvGrpSpPr>
          <p:nvPr/>
        </p:nvGrpSpPr>
        <p:grpSpPr bwMode="auto">
          <a:xfrm>
            <a:off x="2489200" y="2033588"/>
            <a:ext cx="323850" cy="152400"/>
            <a:chOff x="1568" y="1540"/>
            <a:chExt cx="204" cy="96"/>
          </a:xfrm>
        </p:grpSpPr>
        <p:grpSp>
          <p:nvGrpSpPr>
            <p:cNvPr id="22706" name="Group 178"/>
            <p:cNvGrpSpPr>
              <a:grpSpLocks/>
            </p:cNvGrpSpPr>
            <p:nvPr/>
          </p:nvGrpSpPr>
          <p:grpSpPr bwMode="auto">
            <a:xfrm>
              <a:off x="1676" y="1540"/>
              <a:ext cx="96" cy="96"/>
              <a:chOff x="1008" y="1104"/>
              <a:chExt cx="96" cy="96"/>
            </a:xfrm>
          </p:grpSpPr>
          <p:sp>
            <p:nvSpPr>
              <p:cNvPr id="22707" name="Line 179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08" name="Line 180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09" name="Group 181"/>
            <p:cNvGrpSpPr>
              <a:grpSpLocks/>
            </p:cNvGrpSpPr>
            <p:nvPr/>
          </p:nvGrpSpPr>
          <p:grpSpPr bwMode="auto">
            <a:xfrm>
              <a:off x="1568" y="1540"/>
              <a:ext cx="96" cy="96"/>
              <a:chOff x="1008" y="1104"/>
              <a:chExt cx="96" cy="96"/>
            </a:xfrm>
          </p:grpSpPr>
          <p:sp>
            <p:nvSpPr>
              <p:cNvPr id="22710" name="Line 182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11" name="Line 183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1" name="Group 313"/>
          <p:cNvGrpSpPr>
            <a:grpSpLocks/>
          </p:cNvGrpSpPr>
          <p:nvPr/>
        </p:nvGrpSpPr>
        <p:grpSpPr bwMode="auto">
          <a:xfrm>
            <a:off x="2489200" y="2405063"/>
            <a:ext cx="609600" cy="152400"/>
            <a:chOff x="1568" y="1774"/>
            <a:chExt cx="384" cy="96"/>
          </a:xfrm>
        </p:grpSpPr>
        <p:grpSp>
          <p:nvGrpSpPr>
            <p:cNvPr id="22712" name="Group 184"/>
            <p:cNvGrpSpPr>
              <a:grpSpLocks/>
            </p:cNvGrpSpPr>
            <p:nvPr/>
          </p:nvGrpSpPr>
          <p:grpSpPr bwMode="auto">
            <a:xfrm>
              <a:off x="1856" y="1774"/>
              <a:ext cx="96" cy="96"/>
              <a:chOff x="1008" y="1104"/>
              <a:chExt cx="96" cy="96"/>
            </a:xfrm>
          </p:grpSpPr>
          <p:sp>
            <p:nvSpPr>
              <p:cNvPr id="22713" name="Line 185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14" name="Line 186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15" name="Group 187"/>
            <p:cNvGrpSpPr>
              <a:grpSpLocks/>
            </p:cNvGrpSpPr>
            <p:nvPr/>
          </p:nvGrpSpPr>
          <p:grpSpPr bwMode="auto">
            <a:xfrm>
              <a:off x="1568" y="1774"/>
              <a:ext cx="96" cy="96"/>
              <a:chOff x="1008" y="1104"/>
              <a:chExt cx="96" cy="96"/>
            </a:xfrm>
          </p:grpSpPr>
          <p:sp>
            <p:nvSpPr>
              <p:cNvPr id="22716" name="Line 188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17" name="Line 189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2" name="Group 314"/>
          <p:cNvGrpSpPr>
            <a:grpSpLocks/>
          </p:cNvGrpSpPr>
          <p:nvPr/>
        </p:nvGrpSpPr>
        <p:grpSpPr bwMode="auto">
          <a:xfrm>
            <a:off x="2365375" y="2776538"/>
            <a:ext cx="733425" cy="152400"/>
            <a:chOff x="1490" y="2008"/>
            <a:chExt cx="462" cy="96"/>
          </a:xfrm>
        </p:grpSpPr>
        <p:grpSp>
          <p:nvGrpSpPr>
            <p:cNvPr id="22718" name="Group 190"/>
            <p:cNvGrpSpPr>
              <a:grpSpLocks/>
            </p:cNvGrpSpPr>
            <p:nvPr/>
          </p:nvGrpSpPr>
          <p:grpSpPr bwMode="auto">
            <a:xfrm>
              <a:off x="1490" y="2008"/>
              <a:ext cx="96" cy="96"/>
              <a:chOff x="1008" y="1104"/>
              <a:chExt cx="96" cy="96"/>
            </a:xfrm>
          </p:grpSpPr>
          <p:sp>
            <p:nvSpPr>
              <p:cNvPr id="22719" name="Line 191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20" name="Line 192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21" name="Group 193"/>
            <p:cNvGrpSpPr>
              <a:grpSpLocks/>
            </p:cNvGrpSpPr>
            <p:nvPr/>
          </p:nvGrpSpPr>
          <p:grpSpPr bwMode="auto">
            <a:xfrm>
              <a:off x="1754" y="2008"/>
              <a:ext cx="96" cy="96"/>
              <a:chOff x="1008" y="1104"/>
              <a:chExt cx="96" cy="96"/>
            </a:xfrm>
          </p:grpSpPr>
          <p:sp>
            <p:nvSpPr>
              <p:cNvPr id="22722" name="Line 194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23" name="Line 195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24" name="Group 196"/>
            <p:cNvGrpSpPr>
              <a:grpSpLocks/>
            </p:cNvGrpSpPr>
            <p:nvPr/>
          </p:nvGrpSpPr>
          <p:grpSpPr bwMode="auto">
            <a:xfrm>
              <a:off x="1856" y="2008"/>
              <a:ext cx="96" cy="96"/>
              <a:chOff x="1008" y="1104"/>
              <a:chExt cx="96" cy="96"/>
            </a:xfrm>
          </p:grpSpPr>
          <p:sp>
            <p:nvSpPr>
              <p:cNvPr id="22725" name="Line 197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26" name="Line 198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3" name="Group 315"/>
          <p:cNvGrpSpPr>
            <a:grpSpLocks/>
          </p:cNvGrpSpPr>
          <p:nvPr/>
        </p:nvGrpSpPr>
        <p:grpSpPr bwMode="auto">
          <a:xfrm>
            <a:off x="2070100" y="3128963"/>
            <a:ext cx="1162050" cy="1571625"/>
            <a:chOff x="1304" y="2230"/>
            <a:chExt cx="732" cy="990"/>
          </a:xfrm>
        </p:grpSpPr>
        <p:grpSp>
          <p:nvGrpSpPr>
            <p:cNvPr id="22727" name="Group 199"/>
            <p:cNvGrpSpPr>
              <a:grpSpLocks/>
            </p:cNvGrpSpPr>
            <p:nvPr/>
          </p:nvGrpSpPr>
          <p:grpSpPr bwMode="auto">
            <a:xfrm>
              <a:off x="1754" y="2230"/>
              <a:ext cx="96" cy="96"/>
              <a:chOff x="1008" y="1104"/>
              <a:chExt cx="96" cy="96"/>
            </a:xfrm>
          </p:grpSpPr>
          <p:sp>
            <p:nvSpPr>
              <p:cNvPr id="22728" name="Line 200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29" name="Line 201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30" name="Group 202"/>
            <p:cNvGrpSpPr>
              <a:grpSpLocks/>
            </p:cNvGrpSpPr>
            <p:nvPr/>
          </p:nvGrpSpPr>
          <p:grpSpPr bwMode="auto">
            <a:xfrm>
              <a:off x="1940" y="2230"/>
              <a:ext cx="96" cy="96"/>
              <a:chOff x="1008" y="1104"/>
              <a:chExt cx="96" cy="96"/>
            </a:xfrm>
          </p:grpSpPr>
          <p:sp>
            <p:nvSpPr>
              <p:cNvPr id="22731" name="Line 203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32" name="Line 204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33" name="Group 205"/>
            <p:cNvGrpSpPr>
              <a:grpSpLocks/>
            </p:cNvGrpSpPr>
            <p:nvPr/>
          </p:nvGrpSpPr>
          <p:grpSpPr bwMode="auto">
            <a:xfrm>
              <a:off x="1856" y="2452"/>
              <a:ext cx="96" cy="96"/>
              <a:chOff x="1008" y="1104"/>
              <a:chExt cx="96" cy="96"/>
            </a:xfrm>
          </p:grpSpPr>
          <p:sp>
            <p:nvSpPr>
              <p:cNvPr id="22734" name="Line 20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35" name="Line 207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36" name="Group 208"/>
            <p:cNvGrpSpPr>
              <a:grpSpLocks/>
            </p:cNvGrpSpPr>
            <p:nvPr/>
          </p:nvGrpSpPr>
          <p:grpSpPr bwMode="auto">
            <a:xfrm>
              <a:off x="1676" y="2452"/>
              <a:ext cx="96" cy="96"/>
              <a:chOff x="1008" y="1104"/>
              <a:chExt cx="96" cy="96"/>
            </a:xfrm>
          </p:grpSpPr>
          <p:sp>
            <p:nvSpPr>
              <p:cNvPr id="22737" name="Line 209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38" name="Line 210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39" name="Group 211"/>
            <p:cNvGrpSpPr>
              <a:grpSpLocks/>
            </p:cNvGrpSpPr>
            <p:nvPr/>
          </p:nvGrpSpPr>
          <p:grpSpPr bwMode="auto">
            <a:xfrm>
              <a:off x="1568" y="2680"/>
              <a:ext cx="96" cy="96"/>
              <a:chOff x="1008" y="1104"/>
              <a:chExt cx="96" cy="96"/>
            </a:xfrm>
          </p:grpSpPr>
          <p:sp>
            <p:nvSpPr>
              <p:cNvPr id="22740" name="Line 212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41" name="Line 213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42" name="Group 214"/>
            <p:cNvGrpSpPr>
              <a:grpSpLocks/>
            </p:cNvGrpSpPr>
            <p:nvPr/>
          </p:nvGrpSpPr>
          <p:grpSpPr bwMode="auto">
            <a:xfrm>
              <a:off x="1940" y="2680"/>
              <a:ext cx="96" cy="96"/>
              <a:chOff x="1008" y="1104"/>
              <a:chExt cx="96" cy="96"/>
            </a:xfrm>
          </p:grpSpPr>
          <p:sp>
            <p:nvSpPr>
              <p:cNvPr id="22743" name="Line 215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44" name="Line 216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45" name="Group 217"/>
            <p:cNvGrpSpPr>
              <a:grpSpLocks/>
            </p:cNvGrpSpPr>
            <p:nvPr/>
          </p:nvGrpSpPr>
          <p:grpSpPr bwMode="auto">
            <a:xfrm>
              <a:off x="1304" y="2902"/>
              <a:ext cx="96" cy="96"/>
              <a:chOff x="1008" y="1104"/>
              <a:chExt cx="96" cy="96"/>
            </a:xfrm>
          </p:grpSpPr>
          <p:sp>
            <p:nvSpPr>
              <p:cNvPr id="22746" name="Line 218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47" name="Line 219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48" name="Group 220"/>
            <p:cNvGrpSpPr>
              <a:grpSpLocks/>
            </p:cNvGrpSpPr>
            <p:nvPr/>
          </p:nvGrpSpPr>
          <p:grpSpPr bwMode="auto">
            <a:xfrm>
              <a:off x="1490" y="3124"/>
              <a:ext cx="96" cy="96"/>
              <a:chOff x="1008" y="1104"/>
              <a:chExt cx="96" cy="96"/>
            </a:xfrm>
          </p:grpSpPr>
          <p:sp>
            <p:nvSpPr>
              <p:cNvPr id="22749" name="Line 221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50" name="Line 222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51" name="Group 223"/>
            <p:cNvGrpSpPr>
              <a:grpSpLocks/>
            </p:cNvGrpSpPr>
            <p:nvPr/>
          </p:nvGrpSpPr>
          <p:grpSpPr bwMode="auto">
            <a:xfrm>
              <a:off x="1676" y="3124"/>
              <a:ext cx="96" cy="96"/>
              <a:chOff x="1008" y="1104"/>
              <a:chExt cx="96" cy="96"/>
            </a:xfrm>
          </p:grpSpPr>
          <p:sp>
            <p:nvSpPr>
              <p:cNvPr id="22752" name="Line 224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53" name="Line 225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54" name="Group 226"/>
            <p:cNvGrpSpPr>
              <a:grpSpLocks/>
            </p:cNvGrpSpPr>
            <p:nvPr/>
          </p:nvGrpSpPr>
          <p:grpSpPr bwMode="auto">
            <a:xfrm>
              <a:off x="1940" y="3124"/>
              <a:ext cx="96" cy="96"/>
              <a:chOff x="1008" y="1104"/>
              <a:chExt cx="96" cy="96"/>
            </a:xfrm>
          </p:grpSpPr>
          <p:sp>
            <p:nvSpPr>
              <p:cNvPr id="22755" name="Line 227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56" name="Line 228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4" name="Group 316"/>
          <p:cNvGrpSpPr>
            <a:grpSpLocks/>
          </p:cNvGrpSpPr>
          <p:nvPr/>
        </p:nvGrpSpPr>
        <p:grpSpPr bwMode="auto">
          <a:xfrm>
            <a:off x="4041775" y="2776538"/>
            <a:ext cx="152400" cy="1924050"/>
            <a:chOff x="2546" y="2008"/>
            <a:chExt cx="96" cy="1212"/>
          </a:xfrm>
        </p:grpSpPr>
        <p:grpSp>
          <p:nvGrpSpPr>
            <p:cNvPr id="22758" name="Group 230"/>
            <p:cNvGrpSpPr>
              <a:grpSpLocks/>
            </p:cNvGrpSpPr>
            <p:nvPr/>
          </p:nvGrpSpPr>
          <p:grpSpPr bwMode="auto">
            <a:xfrm>
              <a:off x="2546" y="2008"/>
              <a:ext cx="96" cy="96"/>
              <a:chOff x="1008" y="1104"/>
              <a:chExt cx="96" cy="96"/>
            </a:xfrm>
          </p:grpSpPr>
          <p:sp>
            <p:nvSpPr>
              <p:cNvPr id="22759" name="Line 231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0" name="Line 232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61" name="Group 233"/>
            <p:cNvGrpSpPr>
              <a:grpSpLocks/>
            </p:cNvGrpSpPr>
            <p:nvPr/>
          </p:nvGrpSpPr>
          <p:grpSpPr bwMode="auto">
            <a:xfrm>
              <a:off x="2546" y="2452"/>
              <a:ext cx="96" cy="96"/>
              <a:chOff x="1008" y="1104"/>
              <a:chExt cx="96" cy="96"/>
            </a:xfrm>
          </p:grpSpPr>
          <p:sp>
            <p:nvSpPr>
              <p:cNvPr id="22762" name="Line 234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64" name="Group 236"/>
            <p:cNvGrpSpPr>
              <a:grpSpLocks/>
            </p:cNvGrpSpPr>
            <p:nvPr/>
          </p:nvGrpSpPr>
          <p:grpSpPr bwMode="auto">
            <a:xfrm>
              <a:off x="2546" y="2680"/>
              <a:ext cx="96" cy="96"/>
              <a:chOff x="1008" y="1104"/>
              <a:chExt cx="96" cy="96"/>
            </a:xfrm>
          </p:grpSpPr>
          <p:sp>
            <p:nvSpPr>
              <p:cNvPr id="22765" name="Line 237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67" name="Group 239"/>
            <p:cNvGrpSpPr>
              <a:grpSpLocks/>
            </p:cNvGrpSpPr>
            <p:nvPr/>
          </p:nvGrpSpPr>
          <p:grpSpPr bwMode="auto">
            <a:xfrm>
              <a:off x="2546" y="3124"/>
              <a:ext cx="96" cy="96"/>
              <a:chOff x="1008" y="1104"/>
              <a:chExt cx="96" cy="96"/>
            </a:xfrm>
          </p:grpSpPr>
          <p:sp>
            <p:nvSpPr>
              <p:cNvPr id="22768" name="Line 240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5" name="Group 317"/>
          <p:cNvGrpSpPr>
            <a:grpSpLocks/>
          </p:cNvGrpSpPr>
          <p:nvPr/>
        </p:nvGrpSpPr>
        <p:grpSpPr bwMode="auto">
          <a:xfrm>
            <a:off x="4394200" y="2405063"/>
            <a:ext cx="152400" cy="1590675"/>
            <a:chOff x="2768" y="1774"/>
            <a:chExt cx="96" cy="1002"/>
          </a:xfrm>
        </p:grpSpPr>
        <p:grpSp>
          <p:nvGrpSpPr>
            <p:cNvPr id="22770" name="Group 242"/>
            <p:cNvGrpSpPr>
              <a:grpSpLocks/>
            </p:cNvGrpSpPr>
            <p:nvPr/>
          </p:nvGrpSpPr>
          <p:grpSpPr bwMode="auto">
            <a:xfrm>
              <a:off x="2768" y="1774"/>
              <a:ext cx="96" cy="96"/>
              <a:chOff x="1008" y="1104"/>
              <a:chExt cx="96" cy="96"/>
            </a:xfrm>
          </p:grpSpPr>
          <p:sp>
            <p:nvSpPr>
              <p:cNvPr id="22771" name="Line 243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72" name="Line 244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73" name="Group 245"/>
            <p:cNvGrpSpPr>
              <a:grpSpLocks/>
            </p:cNvGrpSpPr>
            <p:nvPr/>
          </p:nvGrpSpPr>
          <p:grpSpPr bwMode="auto">
            <a:xfrm>
              <a:off x="2768" y="2230"/>
              <a:ext cx="96" cy="96"/>
              <a:chOff x="1008" y="1104"/>
              <a:chExt cx="96" cy="96"/>
            </a:xfrm>
          </p:grpSpPr>
          <p:sp>
            <p:nvSpPr>
              <p:cNvPr id="22774" name="Line 24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76" name="Group 248"/>
            <p:cNvGrpSpPr>
              <a:grpSpLocks/>
            </p:cNvGrpSpPr>
            <p:nvPr/>
          </p:nvGrpSpPr>
          <p:grpSpPr bwMode="auto">
            <a:xfrm>
              <a:off x="2768" y="2452"/>
              <a:ext cx="96" cy="96"/>
              <a:chOff x="1008" y="1104"/>
              <a:chExt cx="96" cy="96"/>
            </a:xfrm>
          </p:grpSpPr>
          <p:sp>
            <p:nvSpPr>
              <p:cNvPr id="22777" name="Line 249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79" name="Group 251"/>
            <p:cNvGrpSpPr>
              <a:grpSpLocks/>
            </p:cNvGrpSpPr>
            <p:nvPr/>
          </p:nvGrpSpPr>
          <p:grpSpPr bwMode="auto">
            <a:xfrm>
              <a:off x="2768" y="2680"/>
              <a:ext cx="96" cy="96"/>
              <a:chOff x="1008" y="1104"/>
              <a:chExt cx="96" cy="96"/>
            </a:xfrm>
          </p:grpSpPr>
          <p:sp>
            <p:nvSpPr>
              <p:cNvPr id="22780" name="Line 252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6" name="Group 318"/>
          <p:cNvGrpSpPr>
            <a:grpSpLocks/>
          </p:cNvGrpSpPr>
          <p:nvPr/>
        </p:nvGrpSpPr>
        <p:grpSpPr bwMode="auto">
          <a:xfrm>
            <a:off x="4756150" y="2405063"/>
            <a:ext cx="152400" cy="2295525"/>
            <a:chOff x="2996" y="1774"/>
            <a:chExt cx="96" cy="1446"/>
          </a:xfrm>
        </p:grpSpPr>
        <p:grpSp>
          <p:nvGrpSpPr>
            <p:cNvPr id="22782" name="Group 254"/>
            <p:cNvGrpSpPr>
              <a:grpSpLocks/>
            </p:cNvGrpSpPr>
            <p:nvPr/>
          </p:nvGrpSpPr>
          <p:grpSpPr bwMode="auto">
            <a:xfrm>
              <a:off x="2996" y="1774"/>
              <a:ext cx="96" cy="96"/>
              <a:chOff x="1008" y="1104"/>
              <a:chExt cx="96" cy="96"/>
            </a:xfrm>
          </p:grpSpPr>
          <p:sp>
            <p:nvSpPr>
              <p:cNvPr id="22783" name="Line 255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85" name="Group 257"/>
            <p:cNvGrpSpPr>
              <a:grpSpLocks/>
            </p:cNvGrpSpPr>
            <p:nvPr/>
          </p:nvGrpSpPr>
          <p:grpSpPr bwMode="auto">
            <a:xfrm>
              <a:off x="2996" y="2008"/>
              <a:ext cx="96" cy="96"/>
              <a:chOff x="1008" y="1104"/>
              <a:chExt cx="96" cy="96"/>
            </a:xfrm>
          </p:grpSpPr>
          <p:sp>
            <p:nvSpPr>
              <p:cNvPr id="22786" name="Line 258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88" name="Group 260"/>
            <p:cNvGrpSpPr>
              <a:grpSpLocks/>
            </p:cNvGrpSpPr>
            <p:nvPr/>
          </p:nvGrpSpPr>
          <p:grpSpPr bwMode="auto">
            <a:xfrm>
              <a:off x="2996" y="2230"/>
              <a:ext cx="96" cy="96"/>
              <a:chOff x="1008" y="1104"/>
              <a:chExt cx="96" cy="96"/>
            </a:xfrm>
          </p:grpSpPr>
          <p:sp>
            <p:nvSpPr>
              <p:cNvPr id="22789" name="Line 261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90" name="Line 262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91" name="Group 263"/>
            <p:cNvGrpSpPr>
              <a:grpSpLocks/>
            </p:cNvGrpSpPr>
            <p:nvPr/>
          </p:nvGrpSpPr>
          <p:grpSpPr bwMode="auto">
            <a:xfrm>
              <a:off x="2996" y="2452"/>
              <a:ext cx="96" cy="96"/>
              <a:chOff x="1008" y="1104"/>
              <a:chExt cx="96" cy="96"/>
            </a:xfrm>
          </p:grpSpPr>
          <p:sp>
            <p:nvSpPr>
              <p:cNvPr id="22792" name="Line 264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93" name="Line 265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94" name="Group 266"/>
            <p:cNvGrpSpPr>
              <a:grpSpLocks/>
            </p:cNvGrpSpPr>
            <p:nvPr/>
          </p:nvGrpSpPr>
          <p:grpSpPr bwMode="auto">
            <a:xfrm>
              <a:off x="2996" y="3124"/>
              <a:ext cx="96" cy="96"/>
              <a:chOff x="1008" y="1104"/>
              <a:chExt cx="96" cy="96"/>
            </a:xfrm>
          </p:grpSpPr>
          <p:sp>
            <p:nvSpPr>
              <p:cNvPr id="22795" name="Line 267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96" name="Line 268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847" name="Group 319"/>
          <p:cNvGrpSpPr>
            <a:grpSpLocks/>
          </p:cNvGrpSpPr>
          <p:nvPr/>
        </p:nvGrpSpPr>
        <p:grpSpPr bwMode="auto">
          <a:xfrm>
            <a:off x="5118100" y="1671638"/>
            <a:ext cx="1238250" cy="3028950"/>
            <a:chOff x="3224" y="1312"/>
            <a:chExt cx="780" cy="1908"/>
          </a:xfrm>
        </p:grpSpPr>
        <p:grpSp>
          <p:nvGrpSpPr>
            <p:cNvPr id="22797" name="Group 269"/>
            <p:cNvGrpSpPr>
              <a:grpSpLocks/>
            </p:cNvGrpSpPr>
            <p:nvPr/>
          </p:nvGrpSpPr>
          <p:grpSpPr bwMode="auto">
            <a:xfrm>
              <a:off x="3224" y="2008"/>
              <a:ext cx="96" cy="96"/>
              <a:chOff x="1008" y="1104"/>
              <a:chExt cx="96" cy="96"/>
            </a:xfrm>
          </p:grpSpPr>
          <p:sp>
            <p:nvSpPr>
              <p:cNvPr id="22798" name="Line 270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99" name="Line 271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00" name="Group 272"/>
            <p:cNvGrpSpPr>
              <a:grpSpLocks/>
            </p:cNvGrpSpPr>
            <p:nvPr/>
          </p:nvGrpSpPr>
          <p:grpSpPr bwMode="auto">
            <a:xfrm>
              <a:off x="3224" y="1774"/>
              <a:ext cx="96" cy="96"/>
              <a:chOff x="1008" y="1104"/>
              <a:chExt cx="96" cy="96"/>
            </a:xfrm>
          </p:grpSpPr>
          <p:sp>
            <p:nvSpPr>
              <p:cNvPr id="22801" name="Line 273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02" name="Line 274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03" name="Group 275"/>
            <p:cNvGrpSpPr>
              <a:grpSpLocks/>
            </p:cNvGrpSpPr>
            <p:nvPr/>
          </p:nvGrpSpPr>
          <p:grpSpPr bwMode="auto">
            <a:xfrm>
              <a:off x="3224" y="2680"/>
              <a:ext cx="96" cy="96"/>
              <a:chOff x="1008" y="1104"/>
              <a:chExt cx="96" cy="96"/>
            </a:xfrm>
          </p:grpSpPr>
          <p:sp>
            <p:nvSpPr>
              <p:cNvPr id="22804" name="Line 27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05" name="Line 277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06" name="Group 278"/>
            <p:cNvGrpSpPr>
              <a:grpSpLocks/>
            </p:cNvGrpSpPr>
            <p:nvPr/>
          </p:nvGrpSpPr>
          <p:grpSpPr bwMode="auto">
            <a:xfrm>
              <a:off x="3224" y="3124"/>
              <a:ext cx="96" cy="96"/>
              <a:chOff x="1008" y="1104"/>
              <a:chExt cx="96" cy="96"/>
            </a:xfrm>
          </p:grpSpPr>
          <p:sp>
            <p:nvSpPr>
              <p:cNvPr id="22807" name="Line 279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08" name="Line 280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09" name="Group 281"/>
            <p:cNvGrpSpPr>
              <a:grpSpLocks/>
            </p:cNvGrpSpPr>
            <p:nvPr/>
          </p:nvGrpSpPr>
          <p:grpSpPr bwMode="auto">
            <a:xfrm>
              <a:off x="3458" y="2680"/>
              <a:ext cx="96" cy="96"/>
              <a:chOff x="1008" y="1104"/>
              <a:chExt cx="96" cy="96"/>
            </a:xfrm>
          </p:grpSpPr>
          <p:sp>
            <p:nvSpPr>
              <p:cNvPr id="22810" name="Line 282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11" name="Line 283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12" name="Group 284"/>
            <p:cNvGrpSpPr>
              <a:grpSpLocks/>
            </p:cNvGrpSpPr>
            <p:nvPr/>
          </p:nvGrpSpPr>
          <p:grpSpPr bwMode="auto">
            <a:xfrm>
              <a:off x="3458" y="3124"/>
              <a:ext cx="96" cy="96"/>
              <a:chOff x="1008" y="1104"/>
              <a:chExt cx="96" cy="96"/>
            </a:xfrm>
          </p:grpSpPr>
          <p:sp>
            <p:nvSpPr>
              <p:cNvPr id="22813" name="Line 285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14" name="Line 286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15" name="Group 287"/>
            <p:cNvGrpSpPr>
              <a:grpSpLocks/>
            </p:cNvGrpSpPr>
            <p:nvPr/>
          </p:nvGrpSpPr>
          <p:grpSpPr bwMode="auto">
            <a:xfrm>
              <a:off x="3680" y="3124"/>
              <a:ext cx="96" cy="96"/>
              <a:chOff x="1008" y="1104"/>
              <a:chExt cx="96" cy="96"/>
            </a:xfrm>
          </p:grpSpPr>
          <p:sp>
            <p:nvSpPr>
              <p:cNvPr id="22816" name="Line 288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17" name="Line 289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18" name="Group 290"/>
            <p:cNvGrpSpPr>
              <a:grpSpLocks/>
            </p:cNvGrpSpPr>
            <p:nvPr/>
          </p:nvGrpSpPr>
          <p:grpSpPr bwMode="auto">
            <a:xfrm>
              <a:off x="3680" y="2008"/>
              <a:ext cx="96" cy="96"/>
              <a:chOff x="1008" y="1104"/>
              <a:chExt cx="96" cy="96"/>
            </a:xfrm>
          </p:grpSpPr>
          <p:sp>
            <p:nvSpPr>
              <p:cNvPr id="22819" name="Line 291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20" name="Line 292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21" name="Group 293"/>
            <p:cNvGrpSpPr>
              <a:grpSpLocks/>
            </p:cNvGrpSpPr>
            <p:nvPr/>
          </p:nvGrpSpPr>
          <p:grpSpPr bwMode="auto">
            <a:xfrm>
              <a:off x="3680" y="2230"/>
              <a:ext cx="96" cy="96"/>
              <a:chOff x="1008" y="1104"/>
              <a:chExt cx="96" cy="96"/>
            </a:xfrm>
          </p:grpSpPr>
          <p:sp>
            <p:nvSpPr>
              <p:cNvPr id="22822" name="Line 294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23" name="Line 295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24" name="Group 296"/>
            <p:cNvGrpSpPr>
              <a:grpSpLocks/>
            </p:cNvGrpSpPr>
            <p:nvPr/>
          </p:nvGrpSpPr>
          <p:grpSpPr bwMode="auto">
            <a:xfrm>
              <a:off x="3680" y="2902"/>
              <a:ext cx="96" cy="96"/>
              <a:chOff x="1008" y="1104"/>
              <a:chExt cx="96" cy="96"/>
            </a:xfrm>
          </p:grpSpPr>
          <p:sp>
            <p:nvSpPr>
              <p:cNvPr id="22825" name="Line 297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26" name="Line 298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27" name="Group 299"/>
            <p:cNvGrpSpPr>
              <a:grpSpLocks/>
            </p:cNvGrpSpPr>
            <p:nvPr/>
          </p:nvGrpSpPr>
          <p:grpSpPr bwMode="auto">
            <a:xfrm>
              <a:off x="3908" y="1540"/>
              <a:ext cx="96" cy="96"/>
              <a:chOff x="1008" y="1104"/>
              <a:chExt cx="96" cy="96"/>
            </a:xfrm>
          </p:grpSpPr>
          <p:sp>
            <p:nvSpPr>
              <p:cNvPr id="22828" name="Line 300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29" name="Line 301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30" name="Group 302"/>
            <p:cNvGrpSpPr>
              <a:grpSpLocks/>
            </p:cNvGrpSpPr>
            <p:nvPr/>
          </p:nvGrpSpPr>
          <p:grpSpPr bwMode="auto">
            <a:xfrm>
              <a:off x="3908" y="1312"/>
              <a:ext cx="96" cy="96"/>
              <a:chOff x="1008" y="1104"/>
              <a:chExt cx="96" cy="96"/>
            </a:xfrm>
          </p:grpSpPr>
          <p:sp>
            <p:nvSpPr>
              <p:cNvPr id="22831" name="Line 303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32" name="Line 304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33" name="Group 305"/>
            <p:cNvGrpSpPr>
              <a:grpSpLocks/>
            </p:cNvGrpSpPr>
            <p:nvPr/>
          </p:nvGrpSpPr>
          <p:grpSpPr bwMode="auto">
            <a:xfrm>
              <a:off x="3908" y="3124"/>
              <a:ext cx="96" cy="96"/>
              <a:chOff x="1008" y="1104"/>
              <a:chExt cx="96" cy="96"/>
            </a:xfrm>
          </p:grpSpPr>
          <p:sp>
            <p:nvSpPr>
              <p:cNvPr id="22834" name="Line 30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35" name="Line 307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836" name="Group 308"/>
            <p:cNvGrpSpPr>
              <a:grpSpLocks/>
            </p:cNvGrpSpPr>
            <p:nvPr/>
          </p:nvGrpSpPr>
          <p:grpSpPr bwMode="auto">
            <a:xfrm>
              <a:off x="3908" y="2902"/>
              <a:ext cx="96" cy="96"/>
              <a:chOff x="1008" y="1104"/>
              <a:chExt cx="96" cy="96"/>
            </a:xfrm>
          </p:grpSpPr>
          <p:sp>
            <p:nvSpPr>
              <p:cNvPr id="22837" name="Line 309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38" name="Line 310"/>
              <p:cNvSpPr>
                <a:spLocks noChangeShapeType="1"/>
              </p:cNvSpPr>
              <p:nvPr/>
            </p:nvSpPr>
            <p:spPr bwMode="auto">
              <a:xfrm flipH="1">
                <a:off x="1008" y="110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3EFA-30C1-44EA-A582-4C4589F472C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600200" y="4837113"/>
            <a:ext cx="3962400" cy="164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C0 =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C3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+ A' B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X'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+ A D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Y</a:t>
            </a:r>
            <a:endParaRPr lang="en-US" altLang="ko-KR" sz="1600">
              <a:solidFill>
                <a:srgbClr val="0000FF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C1 =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Y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+ A'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C5'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+ C' D'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C6</a:t>
            </a:r>
            <a:endParaRPr lang="en-US" altLang="ko-KR" sz="1600">
              <a:solidFill>
                <a:srgbClr val="0000FF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C2 =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C5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+ A' B' D + A' C D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C3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=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C4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+ B D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C5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+ A' B'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X'</a:t>
            </a:r>
            <a:endParaRPr lang="en-US" altLang="ko-KR" sz="1600">
              <a:solidFill>
                <a:srgbClr val="0000FF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C4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= D'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Y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+ A' C D'</a:t>
            </a: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C5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= C'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C4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+ A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Y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+ A' B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X</a:t>
            </a:r>
            <a:endParaRPr lang="en-US" altLang="ko-KR" sz="1600">
              <a:solidFill>
                <a:srgbClr val="0000FF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1800"/>
              </a:lnSpc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C6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= A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C4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+ C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C5 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+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C4'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C5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+ A' B' C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372100" y="5300663"/>
            <a:ext cx="14097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X 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= C' + D'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Y 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= B' C'</a:t>
            </a:r>
          </a:p>
          <a:p>
            <a:pPr eaLnBrk="0" latinLnBrk="1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endParaRPr lang="ko-KR" altLang="en-US" sz="1600">
              <a:solidFill>
                <a:srgbClr val="0000FF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625600" y="2795588"/>
            <a:ext cx="3632200" cy="1323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47" tIns="26983" rIns="19047" bIns="26983"/>
          <a:lstStyle/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C2 = B + C' + D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FF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C2 = B' D + B C' D + C' D' + C D + B C D'</a:t>
            </a: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endParaRPr lang="en-US" altLang="ko-KR" sz="1600">
              <a:solidFill>
                <a:srgbClr val="0000FF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C2 = B' D + B C' D + C' D' +</a:t>
            </a: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 W</a:t>
            </a:r>
            <a:endParaRPr lang="en-US" altLang="ko-KR" sz="1600">
              <a:solidFill>
                <a:srgbClr val="0000FF"/>
              </a:solidFill>
              <a:latin typeface="Tahoma" pitchFamily="34" charset="0"/>
              <a:ea typeface="굴림" pitchFamily="50" charset="-127"/>
            </a:endParaRPr>
          </a:p>
          <a:p>
            <a:pPr eaLnBrk="0" hangingPunct="0">
              <a:lnSpc>
                <a:spcPts val="1800"/>
              </a:lnSpc>
              <a:tabLst>
                <a:tab pos="457200" algn="l"/>
                <a:tab pos="914400" algn="l"/>
                <a:tab pos="1370013" algn="l"/>
              </a:tabLst>
            </a:pPr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W</a:t>
            </a:r>
            <a: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  <a:t>  = C D + B C D'</a:t>
            </a:r>
            <a:br>
              <a:rPr lang="en-US" altLang="ko-KR" sz="1600">
                <a:solidFill>
                  <a:srgbClr val="0000FF"/>
                </a:solidFill>
                <a:latin typeface="Tahoma" pitchFamily="34" charset="0"/>
                <a:ea typeface="굴림" pitchFamily="50" charset="-127"/>
              </a:rPr>
            </a:br>
            <a:endParaRPr lang="en-US" altLang="ko-KR" sz="1600">
              <a:solidFill>
                <a:srgbClr val="0000FF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412750" y="231775"/>
            <a:ext cx="8670925" cy="849313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PAL implementation vs.</a:t>
            </a:r>
            <a:br>
              <a:rPr lang="en-US" altLang="ko-KR">
                <a:ea typeface="굴림" pitchFamily="50" charset="-127"/>
              </a:rPr>
            </a:br>
            <a:r>
              <a:rPr lang="en-US" altLang="ko-KR">
                <a:ea typeface="굴림" pitchFamily="50" charset="-127"/>
              </a:rPr>
              <a:t>Discrete gate implementation</a:t>
            </a: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63550" y="1620838"/>
            <a:ext cx="8451850" cy="4514850"/>
          </a:xfrm>
        </p:spPr>
        <p:txBody>
          <a:bodyPr/>
          <a:lstStyle/>
          <a:p>
            <a:r>
              <a:rPr lang="en-US" altLang="ko-KR" sz="1800">
                <a:ea typeface="굴림" pitchFamily="50" charset="-127"/>
              </a:rPr>
              <a:t>Limit of 4 product terms per output</a:t>
            </a:r>
          </a:p>
          <a:p>
            <a:pPr marL="750888" lvl="1" indent="-288925"/>
            <a:r>
              <a:rPr lang="en-US" altLang="ko-KR" sz="1700">
                <a:ea typeface="굴림" pitchFamily="50" charset="-127"/>
              </a:rPr>
              <a:t>decomposition of functions with larger number of terms</a:t>
            </a:r>
          </a:p>
          <a:p>
            <a:pPr marL="750888" lvl="1" indent="-288925"/>
            <a:r>
              <a:rPr lang="en-US" altLang="ko-KR" sz="1700">
                <a:ea typeface="굴림" pitchFamily="50" charset="-127"/>
              </a:rPr>
              <a:t>do not share terms in PAL anyway</a:t>
            </a:r>
            <a:br>
              <a:rPr lang="en-US" altLang="ko-KR" sz="1700">
                <a:ea typeface="굴림" pitchFamily="50" charset="-127"/>
              </a:rPr>
            </a:br>
            <a:r>
              <a:rPr lang="en-US" altLang="ko-KR" sz="1700">
                <a:ea typeface="굴림" pitchFamily="50" charset="-127"/>
              </a:rPr>
              <a:t>(although there are some with some shared terms)</a:t>
            </a:r>
            <a:br>
              <a:rPr lang="en-US" altLang="ko-KR" sz="1700">
                <a:ea typeface="굴림" pitchFamily="50" charset="-127"/>
              </a:rPr>
            </a:br>
            <a:r>
              <a:rPr lang="en-US" altLang="ko-KR" sz="1700">
                <a:ea typeface="굴림" pitchFamily="50" charset="-127"/>
              </a:rPr>
              <a:t/>
            </a:r>
            <a:br>
              <a:rPr lang="en-US" altLang="ko-KR" sz="1700">
                <a:ea typeface="굴림" pitchFamily="50" charset="-127"/>
              </a:rPr>
            </a:br>
            <a:r>
              <a:rPr lang="en-US" altLang="ko-KR" sz="1700">
                <a:ea typeface="굴림" pitchFamily="50" charset="-127"/>
              </a:rPr>
              <a:t/>
            </a:r>
            <a:br>
              <a:rPr lang="en-US" altLang="ko-KR" sz="1700">
                <a:ea typeface="굴림" pitchFamily="50" charset="-127"/>
              </a:rPr>
            </a:br>
            <a:r>
              <a:rPr lang="en-US" altLang="ko-KR" sz="1700">
                <a:ea typeface="굴림" pitchFamily="50" charset="-127"/>
              </a:rPr>
              <a:t/>
            </a:r>
            <a:br>
              <a:rPr lang="en-US" altLang="ko-KR" sz="1700">
                <a:ea typeface="굴림" pitchFamily="50" charset="-127"/>
              </a:rPr>
            </a:br>
            <a:r>
              <a:rPr lang="en-US" altLang="ko-KR" sz="1700">
                <a:ea typeface="굴림" pitchFamily="50" charset="-127"/>
              </a:rPr>
              <a:t/>
            </a:r>
            <a:br>
              <a:rPr lang="en-US" altLang="ko-KR" sz="1700">
                <a:ea typeface="굴림" pitchFamily="50" charset="-127"/>
              </a:rPr>
            </a:br>
            <a:endParaRPr lang="en-US" altLang="ko-KR" sz="1700">
              <a:ea typeface="굴림" pitchFamily="50" charset="-127"/>
            </a:endParaRPr>
          </a:p>
          <a:p>
            <a:r>
              <a:rPr lang="en-US" altLang="ko-KR" sz="1800">
                <a:ea typeface="굴림" pitchFamily="50" charset="-127"/>
              </a:rPr>
              <a:t>decompose into multi-level logic (hopefully with CAD support)</a:t>
            </a:r>
          </a:p>
          <a:p>
            <a:pPr marL="750888" lvl="1" indent="-288925"/>
            <a:r>
              <a:rPr lang="en-US" altLang="ko-KR" sz="1700">
                <a:ea typeface="굴림" pitchFamily="50" charset="-127"/>
              </a:rPr>
              <a:t>find common sub-expressions among functions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919663" y="3754438"/>
            <a:ext cx="36909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4" tIns="45711" rIns="91424" bIns="45711">
            <a:spAutoFit/>
          </a:bodyPr>
          <a:lstStyle/>
          <a:p>
            <a:pPr eaLnBrk="0" hangingPunct="0"/>
            <a:r>
              <a:rPr lang="en-US" altLang="ko-KR" sz="160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need another input and another output</a:t>
            </a: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 flipV="1">
            <a:off x="4572000" y="3862388"/>
            <a:ext cx="3810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>
            <a:off x="3429000" y="3938588"/>
            <a:ext cx="1524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3311</TotalTime>
  <Pages>43</Pages>
  <Words>3462</Words>
  <Application>Microsoft Office PowerPoint</Application>
  <PresentationFormat>사용자 지정</PresentationFormat>
  <Paragraphs>1286</Paragraphs>
  <Slides>52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3" baseType="lpstr">
      <vt:lpstr>Courier</vt:lpstr>
      <vt:lpstr>굴림</vt:lpstr>
      <vt:lpstr>돋움</vt:lpstr>
      <vt:lpstr>맑은 고딕</vt:lpstr>
      <vt:lpstr>Arial</vt:lpstr>
      <vt:lpstr>Garamond</vt:lpstr>
      <vt:lpstr>Symbol</vt:lpstr>
      <vt:lpstr>Tahoma</vt:lpstr>
      <vt:lpstr>Times New Roman</vt:lpstr>
      <vt:lpstr>Wingdings</vt:lpstr>
      <vt:lpstr>Edge</vt:lpstr>
      <vt:lpstr>Chapter 5:  Case Studies in  Combinational Logic Design</vt:lpstr>
      <vt:lpstr>Combinational logic design case studies</vt:lpstr>
      <vt:lpstr>General design procedure for combinational logic</vt:lpstr>
      <vt:lpstr>BCD to 7-segment display controller</vt:lpstr>
      <vt:lpstr>Formalize the problem</vt:lpstr>
      <vt:lpstr>Implementation as minimized sum-of-products</vt:lpstr>
      <vt:lpstr>Implementation as minimized S-o-P (cont'd)</vt:lpstr>
      <vt:lpstr>PLA implementation</vt:lpstr>
      <vt:lpstr>PAL implementation vs. Discrete gate implementation</vt:lpstr>
      <vt:lpstr>Logical function unit</vt:lpstr>
      <vt:lpstr>Formalize the problem</vt:lpstr>
      <vt:lpstr>Production line control</vt:lpstr>
      <vt:lpstr>Sketch of problem</vt:lpstr>
      <vt:lpstr>Formalize the problem</vt:lpstr>
      <vt:lpstr>Calendar subsystem</vt:lpstr>
      <vt:lpstr>Formalize the problem</vt:lpstr>
      <vt:lpstr>Choose implementation target and perform mapping</vt:lpstr>
      <vt:lpstr>Leap year flag</vt:lpstr>
      <vt:lpstr>Activity: divisible-by-4 circuit</vt:lpstr>
      <vt:lpstr>Divisible-by-100 and divisible-by-400 circuits</vt:lpstr>
      <vt:lpstr>Combining to determine leap year flag</vt:lpstr>
      <vt:lpstr>Implementation of leap year flag</vt:lpstr>
      <vt:lpstr>Arithmetic circuits</vt:lpstr>
      <vt:lpstr>Number systems</vt:lpstr>
      <vt:lpstr>Sign and magnitude</vt:lpstr>
      <vt:lpstr>1s complement</vt:lpstr>
      <vt:lpstr>1s complement (cont'd)</vt:lpstr>
      <vt:lpstr>2s complement</vt:lpstr>
      <vt:lpstr>2s complement (cont’d)</vt:lpstr>
      <vt:lpstr>2s complement addition and subtraction</vt:lpstr>
      <vt:lpstr>Why can the carry-out be ignored?</vt:lpstr>
      <vt:lpstr>Sign and Magnitude: Addition</vt:lpstr>
      <vt:lpstr>1s Complement Addition</vt:lpstr>
      <vt:lpstr>1s Complement Addition</vt:lpstr>
      <vt:lpstr>Overflow in 2s complement addition/subtraction</vt:lpstr>
      <vt:lpstr>Overflow conditions</vt:lpstr>
      <vt:lpstr>Circuits for binary addition</vt:lpstr>
      <vt:lpstr>Full adder implementations</vt:lpstr>
      <vt:lpstr>Adder/subtractor</vt:lpstr>
      <vt:lpstr>Ripple-carry adders</vt:lpstr>
      <vt:lpstr>Ripple-carry adders (cont’d)</vt:lpstr>
      <vt:lpstr>Carry-lookahead logic</vt:lpstr>
      <vt:lpstr>Carry-lookahead logic (cont’d)</vt:lpstr>
      <vt:lpstr>Carry-lookahead implementation</vt:lpstr>
      <vt:lpstr>Carry-lookahead implementation (cont’d)</vt:lpstr>
      <vt:lpstr>Carry-lookahead adder with cascaded carry-lookahead logic</vt:lpstr>
      <vt:lpstr>Carry-select adder</vt:lpstr>
      <vt:lpstr>Arithmetic logic unit design specification</vt:lpstr>
      <vt:lpstr>Arithmetic logic unit design (cont’d)</vt:lpstr>
      <vt:lpstr>Arithmetic logic unit design (cont’d)</vt:lpstr>
      <vt:lpstr>Arithmetic logic unit design (cont’d)</vt:lpstr>
      <vt:lpstr>Summary for examples of combinational logic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 Examples</dc:title>
  <dc:creator>Gaetano Borriello</dc:creator>
  <cp:lastModifiedBy>jihong</cp:lastModifiedBy>
  <cp:revision>45</cp:revision>
  <cp:lastPrinted>2000-04-21T18:43:25Z</cp:lastPrinted>
  <dcterms:created xsi:type="dcterms:W3CDTF">1997-03-21T11:47:20Z</dcterms:created>
  <dcterms:modified xsi:type="dcterms:W3CDTF">2017-10-10T08:44:17Z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http://www.cs.washington.edu/education/courses/cse370/99sp/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C:\gaetano\Edu\cse370_s99\</vt:lpwstr>
  </property>
</Properties>
</file>