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1" r:id="rId2"/>
    <p:sldId id="312" r:id="rId3"/>
    <p:sldId id="313" r:id="rId4"/>
    <p:sldId id="322" r:id="rId5"/>
    <p:sldId id="347" r:id="rId6"/>
    <p:sldId id="330" r:id="rId7"/>
    <p:sldId id="337" r:id="rId8"/>
    <p:sldId id="323" r:id="rId9"/>
    <p:sldId id="324" r:id="rId10"/>
    <p:sldId id="325" r:id="rId11"/>
    <p:sldId id="326" r:id="rId12"/>
    <p:sldId id="362" r:id="rId13"/>
    <p:sldId id="357" r:id="rId14"/>
    <p:sldId id="361" r:id="rId15"/>
    <p:sldId id="358" r:id="rId16"/>
    <p:sldId id="363" r:id="rId17"/>
    <p:sldId id="366" r:id="rId18"/>
    <p:sldId id="365" r:id="rId19"/>
    <p:sldId id="359" r:id="rId20"/>
    <p:sldId id="355" r:id="rId21"/>
    <p:sldId id="352" r:id="rId22"/>
    <p:sldId id="356" r:id="rId23"/>
    <p:sldId id="353" r:id="rId24"/>
    <p:sldId id="367" r:id="rId25"/>
    <p:sldId id="333" r:id="rId26"/>
  </p:sldIdLst>
  <p:sldSz cx="9144000" cy="6858000" type="letter"/>
  <p:notesSz cx="6743700" cy="9906000"/>
  <p:defaultTextStyle>
    <a:defPPr>
      <a:defRPr lang="ko-KR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sz="4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4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4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4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4000" b="1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B8B2A6"/>
    <a:srgbClr val="FFFF66"/>
    <a:srgbClr val="B8C09E"/>
    <a:srgbClr val="94B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8" autoAdjust="0"/>
    <p:restoredTop sz="94701" autoAdjust="0"/>
  </p:normalViewPr>
  <p:slideViewPr>
    <p:cSldViewPr>
      <p:cViewPr varScale="1">
        <p:scale>
          <a:sx n="113" d="100"/>
          <a:sy n="113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998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50" y="-20638"/>
            <a:ext cx="293687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defRPr sz="1000" b="0"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-20638"/>
            <a:ext cx="293687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6350" y="9437688"/>
            <a:ext cx="2936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defRPr sz="1000" b="0"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437688"/>
            <a:ext cx="2936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/>
            </a:lvl1pPr>
          </a:lstStyle>
          <a:p>
            <a:pPr>
              <a:defRPr/>
            </a:pPr>
            <a:fld id="{88CED5FA-0A62-40D0-BFDD-147A6E344E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3436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50" y="-20638"/>
            <a:ext cx="293687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 eaLnBrk="1" hangingPunct="1">
              <a:lnSpc>
                <a:spcPct val="100000"/>
              </a:lnSpc>
              <a:defRPr sz="1000" b="0"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-20638"/>
            <a:ext cx="2936875" cy="4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 eaLnBrk="1" hangingPunct="1">
              <a:lnSpc>
                <a:spcPct val="100000"/>
              </a:lnSpc>
              <a:defRPr sz="1000" b="0"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6350" y="9437688"/>
            <a:ext cx="2936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 eaLnBrk="1" hangingPunct="1">
              <a:lnSpc>
                <a:spcPct val="100000"/>
              </a:lnSpc>
              <a:defRPr sz="1000" b="0" i="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437688"/>
            <a:ext cx="29368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 eaLnBrk="1" hangingPunct="1">
              <a:lnSpc>
                <a:spcPct val="100000"/>
              </a:lnSpc>
              <a:defRPr sz="1000" b="0" i="1"/>
            </a:lvl1pPr>
          </a:lstStyle>
          <a:p>
            <a:pPr>
              <a:defRPr/>
            </a:pPr>
            <a:fld id="{A4E8C472-8F6E-49EF-927A-DE0A69F12E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660400"/>
            <a:ext cx="4872038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31372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7BDFE-991E-446A-B484-FEFDC47ADCA8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4705350"/>
            <a:ext cx="5811838" cy="44577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endParaRPr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68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636588"/>
            <a:ext cx="4933950" cy="3700462"/>
          </a:xfrm>
        </p:spPr>
      </p:sp>
    </p:spTree>
    <p:extLst>
      <p:ext uri="{BB962C8B-B14F-4D97-AF65-F5344CB8AC3E}">
        <p14:creationId xmlns:p14="http://schemas.microsoft.com/office/powerpoint/2010/main" val="1596538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8ED09-03C5-4FB7-9920-D5D8C7B78726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42183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40BAA-47A9-4DA0-8923-5035DDFB9205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302054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B40BAA-47A9-4DA0-8923-5035DDFB9205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448171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B7049-039C-42C3-A649-7B0D29CD096A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15145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0B7049-039C-42C3-A649-7B0D29CD096A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7738" y="666750"/>
            <a:ext cx="4856162" cy="36417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594836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C65E9-ADDE-4F10-9238-4E925AC5F3FF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73307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636588"/>
            <a:ext cx="4933950" cy="3700462"/>
          </a:xfrm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370" y="4705350"/>
            <a:ext cx="5394960" cy="4457700"/>
          </a:xfrm>
          <a:prstGeom prst="rect">
            <a:avLst/>
          </a:prstGeo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93099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51DF3-C5BB-455F-A90D-2E5117E2AD53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838175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9D89D-4F04-47FC-8DA9-7F1E6B9B56D5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636588"/>
            <a:ext cx="4933950" cy="3700462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4705350"/>
            <a:ext cx="5811838" cy="4457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80838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3CEC2E-5D02-41D7-8ADE-5426C3026AEB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9539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DF568-2350-46BE-A694-635FC9FBBC43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36887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EDA35-04DD-4AC2-B398-4A24F5B2EF90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636588"/>
            <a:ext cx="4933950" cy="3700462"/>
          </a:xfrm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4705350"/>
            <a:ext cx="5811838" cy="4457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44589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A835D-72A3-4058-AAA5-7484AF1C0870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636588"/>
            <a:ext cx="4933950" cy="3700462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4705350"/>
            <a:ext cx="5811838" cy="4457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endParaRPr lang="ko-KR" altLang="ko-KR" sz="24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69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6DB9F-662A-46E1-85BB-981A6D307833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4705350"/>
            <a:ext cx="5811838" cy="44577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endParaRPr lang="ko-KR" altLang="ko-KR" sz="24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8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636588"/>
            <a:ext cx="4933950" cy="3700462"/>
          </a:xfrm>
        </p:spPr>
      </p:sp>
    </p:spTree>
    <p:extLst>
      <p:ext uri="{BB962C8B-B14F-4D97-AF65-F5344CB8AC3E}">
        <p14:creationId xmlns:p14="http://schemas.microsoft.com/office/powerpoint/2010/main" val="3953159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D5779-B9BA-49C6-A2A5-4477A7A4946D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2418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473200-2852-4CF8-A696-67CFB2340B72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9396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79138-4DA6-4308-AFB9-3EBB26FD93BA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436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1611F-B0D0-4E82-93D7-98F01A331D0D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02866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A8EEC-767A-4C53-AEEB-C67B032749C6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314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87AD8-436C-484F-B7E3-24EB54FECD0D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830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CFD8CCB7-8F66-4875-80B1-E9941A4A772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4E9F1D-84F4-4694-B2CD-706EF244AB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EC83B939-102C-4915-BADC-CAD7063B9FA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62290B-C0D0-4CE0-8BFA-CF557D890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35895AD4-195E-4E2C-B60A-9FF0BA2F741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432AF0-5275-43C6-98BB-E12865DC63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FD8A876D-2FC2-4C07-8B0F-9105B16BE61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2E5883-D691-49A9-99A3-A372A8A553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93AF311F-E832-4A0B-81A3-7FD208312DB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307C09-3EA9-4063-81E7-B33F059C10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8C026A8B-EA87-4427-9E9F-34D3A2718C4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7D5CF3-2908-4E22-989C-FF48E7C29F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30DA16D7-225F-4F59-A152-19625F7EF30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83ED24-5BDA-4264-B12C-D72FC5F959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2966CD32-D849-4D53-A4F9-87C8835075A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2A2D2E-1BA0-4F21-BB98-A94E0DFDB6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432E27DF-F0B3-4B18-BED6-5D50F6768FF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A095B8-6C5E-4E51-BD2F-01B5EE2D0B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768E916A-4B2D-4230-9355-8AC9BEE8D48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05F0F9-530F-4CC7-AFC3-D4AB92D8C1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FD1F5AAD-A847-40DA-835C-88846BAACA5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05CFB-D514-432B-B67F-6B5B762ED0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0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EB42EDC0-8FCB-4E57-AF30-3E35DBB98B4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)</a:t>
            </a:r>
            <a:endParaRPr lang="en-US" altLang="ko-KR" sz="1400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 b="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4114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 b="0" smtClean="0"/>
            </a:lvl1pPr>
          </a:lstStyle>
          <a:p>
            <a:pPr>
              <a:defRPr/>
            </a:pPr>
            <a:fld id="{569BA31B-3FBD-4697-9118-61C56A1794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85883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Title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38175" y="685800"/>
            <a:ext cx="794385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778750" y="6453188"/>
            <a:ext cx="952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defRPr/>
            </a:pPr>
            <a:endParaRPr lang="en-US" altLang="ko-KR" sz="1000">
              <a:ea typeface="굴림" pitchFamily="50" charset="-127"/>
            </a:endParaRPr>
          </a:p>
          <a:p>
            <a:pPr algn="l">
              <a:lnSpc>
                <a:spcPct val="100000"/>
              </a:lnSpc>
              <a:defRPr/>
            </a:pPr>
            <a:r>
              <a:rPr lang="en-US" altLang="ko-KR" sz="1000">
                <a:ea typeface="굴림" pitchFamily="50" charset="-127"/>
              </a:rPr>
              <a:t>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hlink"/>
          </a:solidFill>
          <a:latin typeface="Arial" charset="0"/>
          <a:ea typeface="돋움" pitchFamily="50" charset="-127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hlink"/>
          </a:solidFill>
          <a:latin typeface="Arial" charset="0"/>
          <a:ea typeface="돋움" pitchFamily="50" charset="-127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hlink"/>
          </a:solidFill>
          <a:latin typeface="Arial" charset="0"/>
          <a:ea typeface="돋움" pitchFamily="50" charset="-127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hlink"/>
          </a:solidFill>
          <a:latin typeface="Arial" charset="0"/>
          <a:ea typeface="돋움" pitchFamily="50" charset="-127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hlink"/>
          </a:solidFill>
          <a:latin typeface="Arial" charset="0"/>
          <a:ea typeface="돋움" pitchFamily="50" charset="-127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hlink"/>
          </a:solidFill>
          <a:latin typeface="Arial" charset="0"/>
          <a:ea typeface="돋움" pitchFamily="50" charset="-127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hlink"/>
          </a:solidFill>
          <a:latin typeface="Arial" charset="0"/>
          <a:ea typeface="돋움" pitchFamily="50" charset="-127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2800" b="1">
          <a:solidFill>
            <a:schemeClr val="hlink"/>
          </a:solidFill>
          <a:latin typeface="Arial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sz="2400"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as0215@davinci.snu.ac.k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verun.org/images/The_Ten_Commandments_lg.gi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313E4A9B-B9A4-453D-8640-9FA1A7D04832}" type="slidenum">
              <a:rPr lang="en-US" altLang="ko-KR"/>
              <a:pPr defTabSz="762000"/>
              <a:t>1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2613" y="1142524"/>
            <a:ext cx="6232475" cy="4760278"/>
          </a:xfrm>
          <a:noFill/>
        </p:spPr>
        <p:txBody>
          <a:bodyPr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논리 설계</a:t>
            </a:r>
            <a:br>
              <a:rPr lang="ko-KR" altLang="en-US" sz="4000" dirty="0">
                <a:solidFill>
                  <a:schemeClr val="tx1"/>
                </a:solidFill>
              </a:rPr>
            </a:br>
            <a:r>
              <a:rPr lang="en-US" altLang="ko-KR" sz="4000" dirty="0">
                <a:solidFill>
                  <a:schemeClr val="tx1"/>
                </a:solidFill>
              </a:rPr>
              <a:t>Logic Design</a:t>
            </a:r>
            <a:br>
              <a:rPr lang="en-US" altLang="ko-KR" sz="4000" dirty="0"/>
            </a:br>
            <a:r>
              <a:rPr lang="en-US" altLang="ko-KR" sz="4000" dirty="0"/>
              <a:t> </a:t>
            </a:r>
            <a:br>
              <a:rPr lang="en-US" altLang="ko-KR" sz="4000" dirty="0"/>
            </a:br>
            <a:r>
              <a:rPr lang="en-US" altLang="ko-KR" sz="3600" dirty="0">
                <a:solidFill>
                  <a:schemeClr val="tx1"/>
                </a:solidFill>
              </a:rPr>
              <a:t>Lecture 1: Course Overview</a:t>
            </a: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3200" dirty="0">
                <a:solidFill>
                  <a:schemeClr val="tx1"/>
                </a:solidFill>
              </a:rPr>
              <a:t>Course #:M1522.000700 (001)</a:t>
            </a:r>
            <a:br>
              <a:rPr lang="en-US" altLang="ko-KR" sz="3200" dirty="0">
                <a:solidFill>
                  <a:schemeClr val="tx1"/>
                </a:solidFill>
              </a:rPr>
            </a:br>
            <a:br>
              <a:rPr lang="en-US" altLang="ko-KR" sz="3200" dirty="0">
                <a:solidFill>
                  <a:schemeClr val="tx1"/>
                </a:solidFill>
              </a:rPr>
            </a:br>
            <a:r>
              <a:rPr lang="en-US" altLang="ko-KR" sz="3200" dirty="0">
                <a:solidFill>
                  <a:schemeClr val="tx1"/>
                </a:solidFill>
              </a:rPr>
              <a:t>Instructor: Jihong Kim </a:t>
            </a:r>
            <a:r>
              <a:rPr lang="ko-KR" altLang="en-US" sz="3200" dirty="0">
                <a:solidFill>
                  <a:schemeClr val="tx1"/>
                </a:solidFill>
              </a:rPr>
              <a:t>김지홍</a:t>
            </a:r>
            <a:br>
              <a:rPr lang="ko-KR" altLang="en-US" dirty="0"/>
            </a:b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CE16343B-364B-4AB6-A36F-7A20AF77D0FA}" type="slidenum">
              <a:rPr lang="en-US" altLang="ko-KR"/>
              <a:pPr defTabSz="762000"/>
              <a:t>10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5584825" cy="414338"/>
          </a:xfrm>
          <a:noFill/>
        </p:spPr>
        <p:txBody>
          <a:bodyPr/>
          <a:lstStyle/>
          <a:p>
            <a:r>
              <a:rPr lang="en-US" altLang="ko-KR"/>
              <a:t>Why do we study Logic Design?</a:t>
            </a:r>
            <a:endParaRPr lang="en-US" altLang="ko-KR" sz="36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ko-KR"/>
          </a:p>
          <a:p>
            <a:endParaRPr lang="en-US" altLang="ko-KR"/>
          </a:p>
          <a:p>
            <a:r>
              <a:rPr lang="en-US" altLang="ko-KR"/>
              <a:t>Implementation basis for all modern computing devices</a:t>
            </a:r>
          </a:p>
          <a:p>
            <a:r>
              <a:rPr lang="en-US" altLang="ko-KR"/>
              <a:t>First exposure to parallel computation</a:t>
            </a:r>
          </a:p>
          <a:p>
            <a:r>
              <a:rPr lang="en-US" altLang="ko-KR"/>
              <a:t>Useful in furthering the understanding of computation (cf. software design)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3640F00F-7C86-4CA1-B24F-C2A42DCDEE1A}" type="slidenum">
              <a:rPr lang="en-US" altLang="ko-KR"/>
              <a:pPr defTabSz="762000"/>
              <a:t>11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3629199" cy="417550"/>
          </a:xfrm>
          <a:noFill/>
        </p:spPr>
        <p:txBody>
          <a:bodyPr/>
          <a:lstStyle/>
          <a:p>
            <a:r>
              <a:rPr lang="en-US" altLang="ko-KR" dirty="0"/>
              <a:t>Course Goals &amp; </a:t>
            </a:r>
            <a:r>
              <a:rPr lang="ko-KR" altLang="en-US" dirty="0"/>
              <a:t>구성</a:t>
            </a:r>
            <a:endParaRPr lang="en-US" altLang="ko-KR" sz="3600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800" dirty="0"/>
              <a:t>Understand the basic building blocks of digital systems.</a:t>
            </a:r>
          </a:p>
          <a:p>
            <a:r>
              <a:rPr lang="en-US" altLang="ko-KR" sz="1800" dirty="0"/>
              <a:t>Understand the design methods used in building these blocks.</a:t>
            </a:r>
          </a:p>
          <a:p>
            <a:r>
              <a:rPr lang="en-US" altLang="ko-KR" sz="1800" dirty="0"/>
              <a:t>Understand the optimization techniques to build these blocks efficiently.</a:t>
            </a:r>
          </a:p>
          <a:p>
            <a:endParaRPr lang="en-US" altLang="ko-KR" sz="1800" dirty="0"/>
          </a:p>
          <a:p>
            <a:r>
              <a:rPr lang="en-US" altLang="ko-KR" sz="1800" dirty="0"/>
              <a:t>Learn how to build a digital logic system using building blocks.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[</a:t>
            </a:r>
            <a:r>
              <a:rPr lang="ko-KR" altLang="en-US" sz="1800" dirty="0"/>
              <a:t>이론</a:t>
            </a:r>
            <a:r>
              <a:rPr lang="en-US" altLang="ko-KR" sz="1800" dirty="0"/>
              <a:t>]</a:t>
            </a:r>
            <a:r>
              <a:rPr lang="ko-KR" altLang="en-US" sz="1800" dirty="0"/>
              <a:t>과 </a:t>
            </a:r>
            <a:r>
              <a:rPr lang="en-US" altLang="ko-KR" sz="1800" dirty="0"/>
              <a:t>[</a:t>
            </a:r>
            <a:r>
              <a:rPr lang="ko-KR" altLang="en-US" sz="1800" dirty="0"/>
              <a:t>실습</a:t>
            </a:r>
            <a:r>
              <a:rPr lang="en-US" altLang="ko-KR" sz="1800" dirty="0"/>
              <a:t>]</a:t>
            </a:r>
            <a:r>
              <a:rPr lang="ko-KR" altLang="en-US" sz="1800" dirty="0"/>
              <a:t>으로 구성</a:t>
            </a:r>
            <a:endParaRPr lang="en-US" altLang="ko-KR" sz="1800" dirty="0"/>
          </a:p>
          <a:p>
            <a:pPr>
              <a:buFontTx/>
              <a:buNone/>
            </a:pPr>
            <a:r>
              <a:rPr lang="en-US" altLang="ko-KR" sz="1800" dirty="0"/>
              <a:t> 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6232525" y="4721225"/>
            <a:ext cx="438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3640F00F-7C86-4CA1-B24F-C2A42DCDEE1A}" type="slidenum">
              <a:rPr lang="en-US" altLang="ko-KR"/>
              <a:pPr defTabSz="762000"/>
              <a:t>12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2967159" cy="417550"/>
          </a:xfrm>
          <a:noFill/>
        </p:spPr>
        <p:txBody>
          <a:bodyPr/>
          <a:lstStyle/>
          <a:p>
            <a:r>
              <a:rPr lang="en-US" altLang="ko-KR" dirty="0"/>
              <a:t>Related Courses</a:t>
            </a:r>
            <a:endParaRPr lang="en-US" altLang="ko-KR" sz="3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763688" y="1844824"/>
            <a:ext cx="6305550" cy="3606800"/>
            <a:chOff x="365125" y="2978150"/>
            <a:chExt cx="6305550" cy="3606800"/>
          </a:xfrm>
        </p:grpSpPr>
        <p:sp>
          <p:nvSpPr>
            <p:cNvPr id="35842" name="Rectangle 2"/>
            <p:cNvSpPr>
              <a:spLocks noChangeArrowheads="1"/>
            </p:cNvSpPr>
            <p:nvPr/>
          </p:nvSpPr>
          <p:spPr bwMode="auto">
            <a:xfrm>
              <a:off x="2124075" y="4581525"/>
              <a:ext cx="4025900" cy="13589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3108325" y="5102225"/>
              <a:ext cx="16192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 dirty="0"/>
                <a:t>Logic Design</a:t>
              </a: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292350" y="2978150"/>
              <a:ext cx="3416300" cy="1435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651125" y="3502025"/>
              <a:ext cx="27241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/>
                <a:t>Computer Organization</a:t>
              </a: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6232525" y="4721225"/>
              <a:ext cx="4381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/>
                <a:t>    </a:t>
              </a: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365125" y="3578225"/>
              <a:ext cx="15827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 dirty="0"/>
                <a:t>System-level</a:t>
              </a:r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441325" y="5026025"/>
              <a:ext cx="13779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 dirty="0"/>
                <a:t>Logic-level</a:t>
              </a:r>
            </a:p>
          </p:txBody>
        </p:sp>
        <p:sp>
          <p:nvSpPr>
            <p:cNvPr id="25612" name="Rectangle 20"/>
            <p:cNvSpPr>
              <a:spLocks noChangeArrowheads="1"/>
            </p:cNvSpPr>
            <p:nvPr/>
          </p:nvSpPr>
          <p:spPr bwMode="auto">
            <a:xfrm>
              <a:off x="441325" y="6245225"/>
              <a:ext cx="14922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 dirty="0"/>
                <a:t>Circuit-level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76481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340B7C2D-4092-450F-97B5-93AD104BF348}" type="slidenum">
              <a:rPr lang="en-US" altLang="ko-KR"/>
              <a:pPr defTabSz="762000"/>
              <a:t>13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3409950" cy="414338"/>
          </a:xfrm>
          <a:noFill/>
        </p:spPr>
        <p:txBody>
          <a:bodyPr/>
          <a:lstStyle/>
          <a:p>
            <a:r>
              <a:rPr lang="en-US" altLang="ko-KR"/>
              <a:t>Course Information</a:t>
            </a:r>
            <a:endParaRPr lang="en-US" altLang="ko-KR" sz="360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41148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ko-KR" sz="1800" dirty="0"/>
          </a:p>
          <a:p>
            <a:r>
              <a:rPr lang="en-US" altLang="ko-KR" sz="1800" dirty="0"/>
              <a:t>Textbook:  </a:t>
            </a:r>
          </a:p>
          <a:p>
            <a:pPr lvl="1">
              <a:buFontTx/>
              <a:buNone/>
            </a:pPr>
            <a:r>
              <a:rPr lang="en-US" altLang="ko-KR" sz="1800" dirty="0"/>
              <a:t>Randy H. Katz &amp; </a:t>
            </a:r>
            <a:r>
              <a:rPr lang="en-US" altLang="ko-KR" sz="1800" dirty="0" err="1"/>
              <a:t>Gaetano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Borriello</a:t>
            </a:r>
            <a:endParaRPr lang="en-US" altLang="ko-KR" sz="1800" dirty="0"/>
          </a:p>
          <a:p>
            <a:pPr lvl="1">
              <a:buFontTx/>
              <a:buNone/>
            </a:pPr>
            <a:r>
              <a:rPr lang="en-US" altLang="ko-KR" sz="1800" i="1" dirty="0"/>
              <a:t>Contemporary Logic Design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chemeClr val="hlink"/>
                </a:solidFill>
              </a:rPr>
              <a:t>2</a:t>
            </a:r>
            <a:r>
              <a:rPr lang="en-US" altLang="ko-KR" sz="1800" baseline="30000" dirty="0">
                <a:solidFill>
                  <a:schemeClr val="hlink"/>
                </a:solidFill>
              </a:rPr>
              <a:t>nd</a:t>
            </a:r>
            <a:r>
              <a:rPr lang="en-US" altLang="ko-KR" sz="1800" dirty="0">
                <a:solidFill>
                  <a:schemeClr val="hlink"/>
                </a:solidFill>
              </a:rPr>
              <a:t> Edition</a:t>
            </a:r>
          </a:p>
          <a:p>
            <a:pPr lvl="1">
              <a:buFontTx/>
              <a:buNone/>
            </a:pPr>
            <a:r>
              <a:rPr lang="en-US" altLang="ko-KR" sz="1800" dirty="0"/>
              <a:t>Pearson Prentice Hall, 2005</a:t>
            </a:r>
          </a:p>
          <a:p>
            <a:pPr lvl="1">
              <a:buFontTx/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교재의 </a:t>
            </a:r>
            <a:r>
              <a:rPr lang="en-US" altLang="ko-KR" sz="1800" dirty="0"/>
              <a:t>1</a:t>
            </a:r>
            <a:r>
              <a:rPr lang="ko-KR" altLang="en-US" sz="1800" dirty="0"/>
              <a:t>장에서 </a:t>
            </a:r>
            <a:r>
              <a:rPr lang="en-US" altLang="ko-KR" sz="1800" dirty="0"/>
              <a:t>10</a:t>
            </a:r>
            <a:r>
              <a:rPr lang="ko-KR" altLang="en-US" sz="1800" dirty="0"/>
              <a:t>장을 </a:t>
            </a:r>
            <a:r>
              <a:rPr lang="en-US" altLang="ko-KR" sz="1800" dirty="0"/>
              <a:t>[</a:t>
            </a:r>
            <a:r>
              <a:rPr lang="ko-KR" altLang="en-US" sz="1800" dirty="0"/>
              <a:t>이론</a:t>
            </a:r>
            <a:r>
              <a:rPr lang="en-US" altLang="ko-KR" sz="1800" dirty="0"/>
              <a:t>]</a:t>
            </a:r>
            <a:r>
              <a:rPr lang="ko-KR" altLang="en-US" sz="1800" dirty="0"/>
              <a:t>수업에서 다룸</a:t>
            </a:r>
            <a:r>
              <a:rPr lang="en-US" altLang="ko-KR" sz="1800" dirty="0"/>
              <a:t>)</a:t>
            </a:r>
          </a:p>
          <a:p>
            <a:pPr lvl="1">
              <a:buFontTx/>
              <a:buNone/>
            </a:pPr>
            <a:endParaRPr lang="en-US" altLang="ko-KR" sz="1800" dirty="0"/>
          </a:p>
          <a:p>
            <a:r>
              <a:rPr lang="en-US" altLang="ko-KR" sz="1800" dirty="0"/>
              <a:t>Prerequisite:</a:t>
            </a:r>
          </a:p>
          <a:p>
            <a:pPr lvl="1">
              <a:buFontTx/>
              <a:buNone/>
            </a:pPr>
            <a:r>
              <a:rPr lang="en-US" altLang="ko-KR" sz="1800" dirty="0"/>
              <a:t>Programming experience</a:t>
            </a:r>
          </a:p>
          <a:p>
            <a:pPr lvl="1">
              <a:buFontTx/>
              <a:buNone/>
            </a:pPr>
            <a:endParaRPr lang="en-US" altLang="ko-KR" sz="1800" dirty="0"/>
          </a:p>
          <a:p>
            <a:r>
              <a:rPr lang="en-US" altLang="ko-KR" sz="1800" dirty="0"/>
              <a:t>TAs: </a:t>
            </a:r>
            <a:r>
              <a:rPr lang="ko-KR" altLang="en-US" sz="1800" dirty="0"/>
              <a:t>박지성</a:t>
            </a:r>
            <a:r>
              <a:rPr lang="en-US" altLang="ko-KR" sz="1800" dirty="0"/>
              <a:t>, </a:t>
            </a:r>
            <a:r>
              <a:rPr lang="ko-KR" altLang="en-US" sz="1800" dirty="0"/>
              <a:t>한승욱</a:t>
            </a:r>
            <a:r>
              <a:rPr lang="en-US" altLang="ko-KR" sz="1800" dirty="0"/>
              <a:t>, </a:t>
            </a:r>
            <a:r>
              <a:rPr lang="ko-KR" altLang="en-US" sz="1800" dirty="0"/>
              <a:t>천명준</a:t>
            </a:r>
            <a:r>
              <a:rPr lang="en-US" altLang="ko-KR" sz="1800" dirty="0"/>
              <a:t>, </a:t>
            </a:r>
            <a:r>
              <a:rPr lang="ko-KR" altLang="en-US" sz="1800" dirty="0"/>
              <a:t>유정석</a:t>
            </a:r>
            <a:r>
              <a:rPr lang="en-US" altLang="ko-KR" sz="1800" dirty="0"/>
              <a:t>, </a:t>
            </a:r>
            <a:r>
              <a:rPr lang="ko-KR" altLang="en-US" sz="1800" dirty="0"/>
              <a:t>조유현</a:t>
            </a:r>
            <a:r>
              <a:rPr lang="en-US" altLang="ko-KR" sz="1800" dirty="0"/>
              <a:t>, </a:t>
            </a:r>
            <a:r>
              <a:rPr lang="ko-KR" altLang="en-US" sz="1800" dirty="0"/>
              <a:t>진용석</a:t>
            </a:r>
            <a:r>
              <a:rPr lang="en-US" altLang="ko-KR" sz="1800" dirty="0"/>
              <a:t>   [315-2@302, 880-1861]</a:t>
            </a:r>
          </a:p>
          <a:p>
            <a:pPr>
              <a:buFontTx/>
              <a:buNone/>
            </a:pPr>
            <a:r>
              <a:rPr lang="en-US" altLang="ko-KR" sz="1800" dirty="0"/>
              <a:t>             TA</a:t>
            </a:r>
            <a:r>
              <a:rPr lang="ko-KR" altLang="en-US" sz="1800" dirty="0"/>
              <a:t>전체 </a:t>
            </a:r>
            <a:r>
              <a:rPr lang="ko-KR" altLang="en-US" sz="1800" dirty="0" err="1"/>
              <a:t>이메일리스트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3"/>
              </a:rPr>
              <a:t>tas0217@davinci.snu.ac.kr</a:t>
            </a:r>
            <a:endParaRPr lang="en-US" altLang="ko-KR" sz="1800" dirty="0"/>
          </a:p>
          <a:p>
            <a:pPr>
              <a:buFontTx/>
              <a:buNone/>
            </a:pPr>
            <a:r>
              <a:rPr lang="en-US" altLang="ko-KR" sz="1800" dirty="0"/>
              <a:t>                  (TA</a:t>
            </a:r>
            <a:r>
              <a:rPr lang="ko-KR" altLang="en-US" sz="1800" dirty="0"/>
              <a:t>별 </a:t>
            </a:r>
            <a:r>
              <a:rPr lang="ko-KR" altLang="en-US" sz="1800" dirty="0" err="1"/>
              <a:t>이메일은</a:t>
            </a:r>
            <a:r>
              <a:rPr lang="ko-KR" altLang="en-US" sz="1800" dirty="0"/>
              <a:t> 강의계획서 참고</a:t>
            </a:r>
            <a:r>
              <a:rPr lang="en-US" altLang="ko-KR" sz="1800" dirty="0"/>
              <a:t>)</a:t>
            </a:r>
          </a:p>
          <a:p>
            <a:pPr lvl="1">
              <a:buFontTx/>
              <a:buNone/>
            </a:pPr>
            <a:r>
              <a:rPr lang="en-US" altLang="ko-KR" sz="2000" dirty="0"/>
              <a:t>  Office hours: </a:t>
            </a:r>
            <a:r>
              <a:rPr lang="ko-KR" altLang="en-US" sz="2000" dirty="0"/>
              <a:t>결정되면 따로 공지 예정</a:t>
            </a:r>
            <a:endParaRPr lang="en-US" altLang="ko-KR" sz="2000" dirty="0"/>
          </a:p>
          <a:p>
            <a:pPr lvl="1">
              <a:buFontTx/>
              <a:buNone/>
            </a:pPr>
            <a:endParaRPr lang="en-US" altLang="ko-KR" sz="1800" dirty="0"/>
          </a:p>
          <a:p>
            <a:pPr lvl="1">
              <a:buFontTx/>
              <a:buNone/>
            </a:pPr>
            <a:endParaRPr lang="en-US" altLang="ko-KR" sz="1800" dirty="0"/>
          </a:p>
          <a:p>
            <a:pPr>
              <a:buFontTx/>
              <a:buNone/>
            </a:pPr>
            <a:endParaRPr lang="en-US" altLang="ko-KR" sz="18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340B7C2D-4092-450F-97B5-93AD104BF348}" type="slidenum">
              <a:rPr lang="en-US" altLang="ko-KR"/>
              <a:pPr defTabSz="762000"/>
              <a:t>14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43255" cy="417550"/>
          </a:xfrm>
          <a:noFill/>
        </p:spPr>
        <p:txBody>
          <a:bodyPr/>
          <a:lstStyle/>
          <a:p>
            <a:r>
              <a:rPr lang="en-US" altLang="ko-KR" dirty="0"/>
              <a:t>Q: </a:t>
            </a:r>
            <a:r>
              <a:rPr lang="ko-KR" altLang="en-US" dirty="0"/>
              <a:t>프로그래밍 경험이 없습니다</a:t>
            </a:r>
            <a:r>
              <a:rPr lang="en-US" altLang="ko-KR" dirty="0"/>
              <a:t>.  </a:t>
            </a:r>
            <a:r>
              <a:rPr lang="ko-KR" altLang="en-US" dirty="0"/>
              <a:t>수강 가능한지요</a:t>
            </a:r>
            <a:r>
              <a:rPr lang="en-US" altLang="ko-KR" dirty="0"/>
              <a:t>?</a:t>
            </a:r>
            <a:endParaRPr lang="en-US" altLang="ko-KR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4200" y="1412776"/>
            <a:ext cx="4573565" cy="46988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379" tIns="45690" rIns="91379" bIns="45690"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01873">
              <a:lnSpc>
                <a:spcPts val="1677"/>
              </a:lnSpc>
              <a:spcBef>
                <a:spcPct val="0"/>
              </a:spcBef>
              <a:spcAft>
                <a:spcPts val="1775"/>
              </a:spcAft>
              <a:buFontTx/>
              <a:buNone/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binary_counter (clk, c8, c4, c2, c1);</a:t>
            </a:r>
          </a:p>
          <a:p>
            <a:pPr marL="0" indent="0" defTabSz="901873">
              <a:lnSpc>
                <a:spcPts val="1677"/>
              </a:lnSpc>
              <a:spcBef>
                <a:spcPct val="0"/>
              </a:spcBef>
              <a:spcAft>
                <a:spcPts val="1775"/>
              </a:spcAft>
              <a:buFontTx/>
              <a:buNone/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input  clk;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output c8, c4, c2, c1;</a:t>
            </a:r>
          </a:p>
          <a:p>
            <a:pPr marL="0" indent="0" defTabSz="901873">
              <a:lnSpc>
                <a:spcPts val="1677"/>
              </a:lnSpc>
              <a:spcBef>
                <a:spcPct val="0"/>
              </a:spcBef>
              <a:spcAft>
                <a:spcPts val="1775"/>
              </a:spcAft>
              <a:buFontTx/>
              <a:buNone/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reg [3:0] count;</a:t>
            </a:r>
          </a:p>
          <a:p>
            <a:pPr marL="0" indent="0" defTabSz="901873">
              <a:lnSpc>
                <a:spcPts val="1677"/>
              </a:lnSpc>
              <a:spcBef>
                <a:spcPct val="0"/>
              </a:spcBef>
              <a:spcAft>
                <a:spcPts val="1775"/>
              </a:spcAft>
              <a:buFontTx/>
              <a:buNone/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initial begin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		count = 0;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end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@(posedge clk) begin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 		count = count + 4’b0001;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end</a:t>
            </a:r>
          </a:p>
          <a:p>
            <a:pPr marL="0" indent="0" defTabSz="901873">
              <a:lnSpc>
                <a:spcPts val="1677"/>
              </a:lnSpc>
              <a:spcBef>
                <a:spcPct val="0"/>
              </a:spcBef>
              <a:spcAft>
                <a:spcPts val="1775"/>
              </a:spcAft>
              <a:buFontTx/>
              <a:buNone/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c8 = count[3];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c4 = count[2];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c2 = count[1];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c1 = count[0];</a:t>
            </a: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kern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</a:p>
          <a:p>
            <a:pPr marL="0" indent="0" defTabSz="901873">
              <a:lnSpc>
                <a:spcPts val="1677"/>
              </a:lnSpc>
              <a:spcBef>
                <a:spcPct val="0"/>
              </a:spcBef>
              <a:spcAft>
                <a:spcPts val="1775"/>
              </a:spcAft>
              <a:buFontTx/>
              <a:buNone/>
              <a:tabLst>
                <a:tab pos="231731" algn="l"/>
                <a:tab pos="449371" algn="l"/>
                <a:tab pos="1351244" algn="l"/>
                <a:tab pos="4736398" algn="l"/>
              </a:tabLst>
            </a:pPr>
            <a:endParaRPr lang="ko-KR" altLang="en-US" sz="1184" kern="0" dirty="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01299" y="1932605"/>
            <a:ext cx="4736404" cy="428859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1379" tIns="45690" rIns="91379" bIns="45690"/>
          <a:lstStyle/>
          <a:p>
            <a:pPr>
              <a:lnSpc>
                <a:spcPts val="1677"/>
              </a:lnSpc>
              <a:spcAft>
                <a:spcPts val="1775"/>
              </a:spcAft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module 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binary_counter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(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clk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, c8, c4, c2, c1, 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rco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);</a:t>
            </a:r>
          </a:p>
          <a:p>
            <a:pPr>
              <a:lnSpc>
                <a:spcPts val="1677"/>
              </a:lnSpc>
              <a:spcAft>
                <a:spcPts val="1775"/>
              </a:spcAft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input  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clk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;</a:t>
            </a: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output c8, c4, c2, c1, 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rco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lnSpc>
                <a:spcPts val="1677"/>
              </a:lnSpc>
              <a:spcAft>
                <a:spcPts val="1775"/>
              </a:spcAft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reg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[3:0] count;</a:t>
            </a: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reg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rco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;</a:t>
            </a:r>
          </a:p>
          <a:p>
            <a:pPr>
              <a:lnSpc>
                <a:spcPts val="1677"/>
              </a:lnSpc>
              <a:spcAft>
                <a:spcPts val="1775"/>
              </a:spcAft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initial begin . . . end</a:t>
            </a: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always @(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posedge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clk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) begin . . . end</a:t>
            </a:r>
          </a:p>
          <a:p>
            <a:pPr>
              <a:lnSpc>
                <a:spcPts val="1677"/>
              </a:lnSpc>
              <a:spcAft>
                <a:spcPts val="1775"/>
              </a:spcAft>
              <a:tabLst>
                <a:tab pos="231731" algn="l"/>
                <a:tab pos="449371" algn="l"/>
                <a:tab pos="1351244" algn="l"/>
                <a:tab pos="4736398" algn="l"/>
              </a:tabLst>
            </a:pP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c8 = count[3];</a:t>
            </a: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c4 = count[2];</a:t>
            </a: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c2 = count[1];</a:t>
            </a: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c1 = count[0];</a:t>
            </a: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	assign </a:t>
            </a: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rco</a:t>
            </a:r>
            <a: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 = (count == 4b’1111);</a:t>
            </a: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br>
              <a:rPr lang="en-US" altLang="ko-KR" sz="1184" dirty="0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</a:br>
            <a:r>
              <a:rPr lang="en-US" altLang="ko-KR" sz="1184" dirty="0" err="1">
                <a:solidFill>
                  <a:srgbClr val="000000"/>
                </a:solidFill>
                <a:latin typeface="Courier New" pitchFamily="49" charset="0"/>
                <a:ea typeface="굴림" pitchFamily="50" charset="-127"/>
              </a:rPr>
              <a:t>endmodule</a:t>
            </a:r>
            <a:endParaRPr lang="en-US" altLang="ko-KR" sz="1184" dirty="0">
              <a:solidFill>
                <a:srgbClr val="000000"/>
              </a:solidFill>
              <a:latin typeface="Courier New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175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9A0862A6-9614-4BF7-A872-1F2DA1473507}" type="slidenum">
              <a:rPr lang="en-US" altLang="ko-KR"/>
              <a:pPr defTabSz="762000"/>
              <a:t>15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0" y="254000"/>
            <a:ext cx="3409950" cy="414338"/>
          </a:xfrm>
          <a:noFill/>
        </p:spPr>
        <p:txBody>
          <a:bodyPr/>
          <a:lstStyle/>
          <a:p>
            <a:r>
              <a:rPr lang="en-US" altLang="ko-KR"/>
              <a:t>Course Information</a:t>
            </a:r>
            <a:endParaRPr lang="en-US" altLang="ko-KR" sz="360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38200"/>
            <a:ext cx="7772400" cy="54102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sz="1800" dirty="0"/>
              <a:t>Course Home Page: </a:t>
            </a:r>
            <a:r>
              <a:rPr lang="ko-KR" altLang="en-US" sz="1800" dirty="0"/>
              <a:t>논리설계</a:t>
            </a:r>
            <a:r>
              <a:rPr lang="en-US" altLang="ko-KR" sz="1800" dirty="0"/>
              <a:t>(001) at</a:t>
            </a:r>
            <a:r>
              <a:rPr lang="ko-KR" altLang="en-US" sz="1800" dirty="0"/>
              <a:t> </a:t>
            </a:r>
            <a:r>
              <a:rPr lang="en-US" altLang="ko-KR" sz="1800" dirty="0"/>
              <a:t>http://etl.snu.ac.kr</a:t>
            </a:r>
          </a:p>
          <a:p>
            <a:pPr lvl="1">
              <a:buFontTx/>
              <a:buNone/>
            </a:pPr>
            <a:r>
              <a:rPr lang="en-US" altLang="ko-KR" sz="1800" dirty="0"/>
              <a:t>  - Lecture Slides</a:t>
            </a:r>
          </a:p>
          <a:p>
            <a:pPr lvl="1">
              <a:buFontTx/>
              <a:buNone/>
            </a:pPr>
            <a:r>
              <a:rPr lang="en-US" altLang="ko-KR" sz="1800" dirty="0"/>
              <a:t>  - Q&amp;A</a:t>
            </a:r>
          </a:p>
          <a:p>
            <a:pPr lvl="1">
              <a:buFontTx/>
              <a:buNone/>
            </a:pPr>
            <a:r>
              <a:rPr lang="en-US" altLang="ko-KR" sz="1800" dirty="0"/>
              <a:t>  - Announcements </a:t>
            </a:r>
          </a:p>
          <a:p>
            <a:pPr lvl="1">
              <a:buFontTx/>
              <a:buNone/>
            </a:pPr>
            <a:endParaRPr lang="en-US" altLang="ko-KR" sz="1800" dirty="0"/>
          </a:p>
          <a:p>
            <a:r>
              <a:rPr lang="en-US" altLang="ko-KR" dirty="0"/>
              <a:t>Evaluation: </a:t>
            </a:r>
            <a:r>
              <a:rPr lang="en-US" altLang="ko-KR" sz="2000" dirty="0">
                <a:solidFill>
                  <a:schemeClr val="hlink"/>
                </a:solidFill>
              </a:rPr>
              <a:t>(Course Repeat Policy: A0 Maximum )</a:t>
            </a:r>
          </a:p>
          <a:p>
            <a:pPr lvl="1"/>
            <a:r>
              <a:rPr lang="en-US" altLang="ko-KR" sz="1800" dirty="0"/>
              <a:t>Midterm: 20%  (10</a:t>
            </a:r>
            <a:r>
              <a:rPr lang="ko-KR" altLang="en-US" sz="1800" dirty="0"/>
              <a:t>월 </a:t>
            </a:r>
            <a:r>
              <a:rPr lang="en-US" altLang="ko-KR" sz="1800" dirty="0"/>
              <a:t>30</a:t>
            </a:r>
            <a:r>
              <a:rPr lang="ko-KR" altLang="en-US" sz="1800" dirty="0"/>
              <a:t>일 예정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Final: 30%  (12</a:t>
            </a:r>
            <a:r>
              <a:rPr lang="ko-KR" altLang="en-US" sz="1800" dirty="0"/>
              <a:t>월 </a:t>
            </a:r>
            <a:r>
              <a:rPr lang="en-US" altLang="ko-KR" sz="1800" dirty="0"/>
              <a:t>11</a:t>
            </a:r>
            <a:r>
              <a:rPr lang="ko-KR" altLang="en-US" sz="1800" dirty="0"/>
              <a:t>일 예정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Assignments: 35% </a:t>
            </a:r>
          </a:p>
          <a:p>
            <a:pPr lvl="1"/>
            <a:r>
              <a:rPr lang="en-US" altLang="ko-KR" sz="1800" dirty="0"/>
              <a:t>[</a:t>
            </a:r>
            <a:r>
              <a:rPr lang="ko-KR" altLang="en-US" sz="1800" dirty="0"/>
              <a:t>실습</a:t>
            </a:r>
            <a:r>
              <a:rPr lang="en-US" altLang="ko-KR" sz="1800" dirty="0"/>
              <a:t>] </a:t>
            </a:r>
            <a:r>
              <a:rPr lang="ko-KR" altLang="en-US" sz="1800" dirty="0"/>
              <a:t>평가</a:t>
            </a:r>
            <a:r>
              <a:rPr lang="en-US" altLang="ko-KR" sz="1800" dirty="0"/>
              <a:t>: 10%</a:t>
            </a:r>
          </a:p>
          <a:p>
            <a:pPr lvl="1"/>
            <a:r>
              <a:rPr lang="en-US" altLang="ko-KR" sz="1800" dirty="0"/>
              <a:t>[</a:t>
            </a:r>
            <a:r>
              <a:rPr lang="ko-KR" altLang="en-US" sz="1800" dirty="0"/>
              <a:t>이론</a:t>
            </a:r>
            <a:r>
              <a:rPr lang="en-US" altLang="ko-KR" sz="1800" dirty="0"/>
              <a:t>] </a:t>
            </a:r>
            <a:r>
              <a:rPr lang="ko-KR" altLang="en-US" sz="1800" dirty="0"/>
              <a:t>출석</a:t>
            </a:r>
            <a:r>
              <a:rPr lang="en-US" altLang="ko-KR" sz="1800" dirty="0"/>
              <a:t>: 5%</a:t>
            </a:r>
          </a:p>
          <a:p>
            <a:pPr lvl="1">
              <a:buFontTx/>
              <a:buNone/>
            </a:pPr>
            <a:endParaRPr lang="en-US" altLang="ko-KR" sz="1800" dirty="0"/>
          </a:p>
          <a:p>
            <a:pPr lvl="1">
              <a:buFontTx/>
              <a:buNone/>
            </a:pPr>
            <a:endParaRPr lang="en-US" altLang="ko-KR" sz="1800" dirty="0"/>
          </a:p>
          <a:p>
            <a:pPr>
              <a:buFontTx/>
              <a:buNone/>
            </a:pPr>
            <a:endParaRPr lang="en-US" altLang="ko-KR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2386872" cy="417550"/>
          </a:xfrm>
        </p:spPr>
        <p:txBody>
          <a:bodyPr/>
          <a:lstStyle/>
          <a:p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번의 이론 및 설계 과제</a:t>
            </a:r>
            <a:endParaRPr lang="en-US" altLang="ko-KR" dirty="0"/>
          </a:p>
          <a:p>
            <a:pPr lvl="1"/>
            <a:r>
              <a:rPr lang="ko-KR" altLang="en-US" sz="2400" dirty="0"/>
              <a:t>대부분의 과제가 </a:t>
            </a:r>
            <a:r>
              <a:rPr lang="en-US" altLang="ko-KR" sz="2400" dirty="0"/>
              <a:t>[</a:t>
            </a:r>
            <a:r>
              <a:rPr lang="ko-KR" altLang="en-US" sz="2400" dirty="0"/>
              <a:t>실습</a:t>
            </a:r>
            <a:r>
              <a:rPr lang="en-US" altLang="ko-KR" sz="2400" dirty="0"/>
              <a:t>]</a:t>
            </a:r>
            <a:r>
              <a:rPr lang="ko-KR" altLang="en-US" sz="2400" dirty="0"/>
              <a:t>과 연관되어 제공됨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r>
              <a:rPr lang="ko-KR" altLang="en-US" dirty="0"/>
              <a:t>설계프로젝트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3</a:t>
            </a:r>
            <a:r>
              <a:rPr lang="ko-KR" altLang="en-US" dirty="0"/>
              <a:t>주간의 기간 동안 진행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FD8A876D-2FC2-4C07-8B0F-9105B16BE61D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191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878719" cy="41755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r>
              <a:rPr lang="ko-KR" altLang="en-US" dirty="0"/>
              <a:t>추후 실험시간에 별도 소개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서울대학교 컴퓨터공학부</a:t>
            </a:r>
          </a:p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Logic Design (CourseInfo.</a:t>
            </a:r>
            <a:fld id="{FD8A876D-2FC2-4C07-8B0F-9105B16BE61D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000000"/>
                </a:solidFill>
              </a:rPr>
              <a:t>)</a:t>
            </a:r>
            <a:endParaRPr lang="en-US" altLang="ko-KR" sz="1400" b="0">
              <a:solidFill>
                <a:srgbClr val="000000"/>
              </a:solidFill>
              <a:ea typeface="돋움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72983"/>
            <a:ext cx="2880320" cy="512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7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2683427" cy="41755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출석 관련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980728"/>
            <a:ext cx="8229600" cy="4525963"/>
          </a:xfrm>
        </p:spPr>
        <p:txBody>
          <a:bodyPr/>
          <a:lstStyle/>
          <a:p>
            <a:r>
              <a:rPr lang="ko-KR" altLang="en-US" dirty="0"/>
              <a:t>출석이 매우 중요함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무단 결석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회당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100</a:t>
            </a:r>
            <a:r>
              <a:rPr lang="ko-KR" altLang="en-US" dirty="0">
                <a:solidFill>
                  <a:srgbClr val="FF0000"/>
                </a:solidFill>
              </a:rPr>
              <a:t>점으로 환산된 최종성적에서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점 감점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9/6 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r>
              <a:rPr lang="ko-KR" altLang="en-US" dirty="0"/>
              <a:t>은 없음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9/13 [</a:t>
            </a:r>
            <a:r>
              <a:rPr lang="ko-KR" altLang="en-US" dirty="0"/>
              <a:t>실습</a:t>
            </a:r>
            <a:r>
              <a:rPr lang="en-US" altLang="ko-KR" dirty="0"/>
              <a:t>] Orientation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FD8A876D-2FC2-4C07-8B0F-9105B16BE61D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8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5479064" cy="417550"/>
          </a:xfrm>
        </p:spPr>
        <p:txBody>
          <a:bodyPr/>
          <a:lstStyle/>
          <a:p>
            <a:r>
              <a:rPr lang="en-US" altLang="ko-KR" dirty="0"/>
              <a:t>Assignment Submission Policy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039" y="1052736"/>
            <a:ext cx="7848600" cy="325438"/>
          </a:xfrm>
        </p:spPr>
        <p:txBody>
          <a:bodyPr/>
          <a:lstStyle/>
          <a:p>
            <a:r>
              <a:rPr lang="en-US" altLang="ko-KR" sz="2800" dirty="0"/>
              <a:t>3 Bonus Days</a:t>
            </a:r>
          </a:p>
          <a:p>
            <a:pPr lvl="1"/>
            <a:r>
              <a:rPr lang="en-US" altLang="ko-KR" sz="2400" dirty="0"/>
              <a:t>Used for any assignment except for </a:t>
            </a:r>
            <a:r>
              <a:rPr lang="en-US" altLang="ko-KR" sz="2400" dirty="0">
                <a:solidFill>
                  <a:srgbClr val="FF0000"/>
                </a:solidFill>
              </a:rPr>
              <a:t>the last one (</a:t>
            </a:r>
            <a:r>
              <a:rPr lang="ko-KR" altLang="en-US" sz="2400" dirty="0">
                <a:solidFill>
                  <a:srgbClr val="FF0000"/>
                </a:solidFill>
              </a:rPr>
              <a:t>마지막 실습 프로젝트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Once 3 Bonus Days are exhausted, late submission penalties: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endParaRPr lang="ko-KR" altLang="ko-KR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135841" y="3212976"/>
            <a:ext cx="6766917" cy="358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kumimoji="1">
                <a:solidFill>
                  <a:schemeClr val="accent1"/>
                </a:solidFill>
                <a:latin typeface="Arial" pitchFamily="34" charset="0"/>
                <a:ea typeface="굴림" pitchFamily="50" charset="-127"/>
              </a:defRPr>
            </a:lvl1pPr>
            <a:lvl2pPr>
              <a:defRPr kumimoji="1">
                <a:solidFill>
                  <a:schemeClr val="accent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accent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accent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accent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accent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vl="1">
              <a:lnSpc>
                <a:spcPct val="87000"/>
              </a:lnSpc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lvl="1">
              <a:lnSpc>
                <a:spcPct val="87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 the first </a:t>
            </a:r>
            <a:r>
              <a:rPr lang="en-US" altLang="ko-KR" sz="2400" dirty="0">
                <a:solidFill>
                  <a:schemeClr val="tx2"/>
                </a:solidFill>
              </a:rPr>
              <a:t>12</a:t>
            </a:r>
            <a:r>
              <a:rPr lang="en-US" altLang="ko-KR" sz="2400" b="1" dirty="0">
                <a:solidFill>
                  <a:schemeClr val="tx2"/>
                </a:solidFill>
              </a:rPr>
              <a:t> hours: 30% of the total points</a:t>
            </a:r>
          </a:p>
          <a:p>
            <a:pPr lvl="1">
              <a:lnSpc>
                <a:spcPct val="87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 the next </a:t>
            </a:r>
            <a:r>
              <a:rPr lang="en-US" altLang="ko-KR" sz="2400" dirty="0">
                <a:solidFill>
                  <a:schemeClr val="tx2"/>
                </a:solidFill>
              </a:rPr>
              <a:t>12</a:t>
            </a:r>
            <a:r>
              <a:rPr lang="en-US" altLang="ko-KR" sz="2400" b="1" dirty="0">
                <a:solidFill>
                  <a:schemeClr val="tx2"/>
                </a:solidFill>
              </a:rPr>
              <a:t> hours: 60% of the total points</a:t>
            </a:r>
          </a:p>
          <a:p>
            <a:pPr lvl="1">
              <a:lnSpc>
                <a:spcPct val="87000"/>
              </a:lnSpc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lvl="1">
              <a:lnSpc>
                <a:spcPct val="87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Ex:  Due 2:00 pm, 9/8</a:t>
            </a:r>
          </a:p>
          <a:p>
            <a:pPr lvl="1">
              <a:lnSpc>
                <a:spcPct val="87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Assignment: 150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</a:rPr>
              <a:t>points</a:t>
            </a:r>
          </a:p>
          <a:p>
            <a:pPr lvl="1">
              <a:lnSpc>
                <a:spcPct val="87000"/>
              </a:lnSpc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lvl="1">
              <a:lnSpc>
                <a:spcPct val="87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       Submitted at 03:40 pm, 9/8:  (-45)</a:t>
            </a:r>
          </a:p>
          <a:p>
            <a:pPr lvl="1">
              <a:lnSpc>
                <a:spcPct val="87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       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</a:rPr>
              <a:t>Submitted at </a:t>
            </a:r>
            <a:r>
              <a:rPr lang="en-US" altLang="ko-KR" sz="2400" dirty="0">
                <a:solidFill>
                  <a:schemeClr val="tx2"/>
                </a:solidFill>
              </a:rPr>
              <a:t>11</a:t>
            </a:r>
            <a:r>
              <a:rPr lang="en-US" altLang="ko-KR" sz="2400" b="1" dirty="0">
                <a:solidFill>
                  <a:schemeClr val="tx2"/>
                </a:solidFill>
              </a:rPr>
              <a:t>:00 am, 9/9:  (-</a:t>
            </a:r>
            <a:r>
              <a:rPr lang="en-US" altLang="ko-KR" sz="2400" dirty="0">
                <a:solidFill>
                  <a:schemeClr val="tx2"/>
                </a:solidFill>
              </a:rPr>
              <a:t>90</a:t>
            </a:r>
            <a:r>
              <a:rPr lang="en-US" altLang="ko-KR" sz="2400" b="1" dirty="0">
                <a:solidFill>
                  <a:schemeClr val="tx2"/>
                </a:solidFill>
              </a:rPr>
              <a:t>) </a:t>
            </a:r>
          </a:p>
          <a:p>
            <a:pPr lvl="1">
              <a:lnSpc>
                <a:spcPct val="87000"/>
              </a:lnSpc>
            </a:pPr>
            <a:endParaRPr lang="en-US" altLang="ko-KR" sz="2400" b="1" dirty="0">
              <a:solidFill>
                <a:srgbClr val="FF0000"/>
              </a:solidFill>
            </a:endParaRPr>
          </a:p>
          <a:p>
            <a:pPr lvl="1">
              <a:lnSpc>
                <a:spcPct val="87000"/>
              </a:lnSpc>
            </a:pP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35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8D3567B3-E556-4664-8CBE-422C32DCDCF8}" type="slidenum">
              <a:rPr lang="en-US" altLang="ko-KR"/>
              <a:pPr defTabSz="762000"/>
              <a:t>2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259632" y="908720"/>
            <a:ext cx="5793574" cy="5724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altLang="ko-KR" sz="3200" dirty="0">
              <a:ea typeface="굴림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ko-KR" altLang="en-US" sz="2400" dirty="0">
                <a:ea typeface="굴림" pitchFamily="50" charset="-127"/>
              </a:rPr>
              <a:t>김  지   홍 </a:t>
            </a:r>
            <a:r>
              <a:rPr lang="en-US" altLang="ko-KR" sz="2400" dirty="0">
                <a:ea typeface="굴림" pitchFamily="50" charset="-127"/>
              </a:rPr>
              <a:t>Jihong Kim</a:t>
            </a:r>
          </a:p>
          <a:p>
            <a:pPr algn="l">
              <a:lnSpc>
                <a:spcPct val="100000"/>
              </a:lnSpc>
            </a:pPr>
            <a:endParaRPr lang="en-US" altLang="ko-KR" sz="2400" dirty="0">
              <a:ea typeface="굴림" pitchFamily="50" charset="-127"/>
            </a:endParaRPr>
          </a:p>
          <a:p>
            <a:pPr algn="l">
              <a:lnSpc>
                <a:spcPct val="100000"/>
              </a:lnSpc>
            </a:pPr>
            <a:r>
              <a:rPr lang="en-US" altLang="ko-KR" sz="2400" dirty="0">
                <a:ea typeface="굴림" pitchFamily="50" charset="-127"/>
              </a:rPr>
              <a:t>Professor </a:t>
            </a:r>
          </a:p>
          <a:p>
            <a:pPr algn="l">
              <a:lnSpc>
                <a:spcPct val="100000"/>
              </a:lnSpc>
            </a:pPr>
            <a:r>
              <a:rPr lang="en-US" altLang="ko-KR" sz="2400" dirty="0">
                <a:ea typeface="굴림" pitchFamily="50" charset="-127"/>
              </a:rPr>
              <a:t>Computer Science &amp; Engineering</a:t>
            </a:r>
          </a:p>
          <a:p>
            <a:pPr algn="l">
              <a:lnSpc>
                <a:spcPct val="100000"/>
              </a:lnSpc>
            </a:pPr>
            <a:endParaRPr lang="en-US" altLang="ko-KR" sz="2400" dirty="0">
              <a:ea typeface="굴림" pitchFamily="50" charset="-127"/>
            </a:endParaRPr>
          </a:p>
          <a:p>
            <a:pPr lvl="1" algn="l" eaLnBrk="1" latinLnBrk="1" hangingPunct="1">
              <a:lnSpc>
                <a:spcPct val="100000"/>
              </a:lnSpc>
            </a:pPr>
            <a:r>
              <a:rPr lang="en-US" altLang="ko-KR" sz="2800" dirty="0">
                <a:ea typeface="굴림" pitchFamily="50" charset="-127"/>
              </a:rPr>
              <a:t>Office: 302-328</a:t>
            </a:r>
          </a:p>
          <a:p>
            <a:pPr lvl="1" algn="l" eaLnBrk="1" latinLnBrk="1" hangingPunct="1">
              <a:lnSpc>
                <a:spcPct val="100000"/>
              </a:lnSpc>
            </a:pPr>
            <a:r>
              <a:rPr lang="en-US" altLang="ko-KR" sz="2800" dirty="0">
                <a:ea typeface="굴림" pitchFamily="50" charset="-127"/>
              </a:rPr>
              <a:t>880-8792</a:t>
            </a:r>
          </a:p>
          <a:p>
            <a:pPr lvl="1" algn="l" eaLnBrk="1" latinLnBrk="1" hangingPunct="1">
              <a:lnSpc>
                <a:spcPct val="100000"/>
              </a:lnSpc>
            </a:pPr>
            <a:r>
              <a:rPr lang="en-US" altLang="ko-KR" sz="2800" dirty="0">
                <a:ea typeface="굴림" pitchFamily="50" charset="-127"/>
              </a:rPr>
              <a:t>jihong@davinci.snu.ac.kr</a:t>
            </a:r>
          </a:p>
          <a:p>
            <a:pPr lvl="1" algn="l" eaLnBrk="1" latinLnBrk="1" hangingPunct="1">
              <a:lnSpc>
                <a:spcPct val="100000"/>
              </a:lnSpc>
            </a:pPr>
            <a:endParaRPr lang="en-US" altLang="ko-KR" sz="2800" dirty="0">
              <a:ea typeface="굴림" pitchFamily="50" charset="-127"/>
            </a:endParaRPr>
          </a:p>
          <a:p>
            <a:pPr lvl="1" algn="l" eaLnBrk="1" latinLnBrk="1" hangingPunct="1">
              <a:lnSpc>
                <a:spcPct val="100000"/>
              </a:lnSpc>
            </a:pPr>
            <a:r>
              <a:rPr lang="en-US" altLang="ko-KR" sz="2800" dirty="0">
                <a:ea typeface="굴림" pitchFamily="50" charset="-127"/>
              </a:rPr>
              <a:t>Office Hours:    </a:t>
            </a:r>
          </a:p>
          <a:p>
            <a:pPr lvl="1" algn="l" eaLnBrk="1" latinLnBrk="1" hangingPunct="1">
              <a:lnSpc>
                <a:spcPct val="100000"/>
              </a:lnSpc>
            </a:pPr>
            <a:r>
              <a:rPr lang="en-US" altLang="ko-KR" sz="2800" dirty="0">
                <a:ea typeface="굴림" pitchFamily="50" charset="-127"/>
              </a:rPr>
              <a:t>  Mondays 14:30 – 15:20 </a:t>
            </a:r>
          </a:p>
          <a:p>
            <a:pPr lvl="1" algn="l" eaLnBrk="1" latinLnBrk="1" hangingPunct="1">
              <a:lnSpc>
                <a:spcPct val="100000"/>
              </a:lnSpc>
            </a:pPr>
            <a:r>
              <a:rPr lang="en-US" altLang="ko-KR" sz="2800" dirty="0">
                <a:ea typeface="굴림" pitchFamily="50" charset="-127"/>
              </a:rPr>
              <a:t> (or by appointment)@302-328</a:t>
            </a:r>
          </a:p>
          <a:p>
            <a:pPr algn="l">
              <a:lnSpc>
                <a:spcPct val="100000"/>
              </a:lnSpc>
            </a:pPr>
            <a:endParaRPr lang="en-US" altLang="ko-KR" sz="1800" b="0" dirty="0">
              <a:ea typeface="굴림" pitchFamily="50" charset="-127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914400" y="-6350"/>
            <a:ext cx="2522538" cy="5857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3600">
                <a:latin typeface="HY엽서L" pitchFamily="18" charset="-127"/>
                <a:ea typeface="HY엽서L" pitchFamily="18" charset="-127"/>
              </a:rPr>
              <a:t>Instructor</a:t>
            </a:r>
          </a:p>
        </p:txBody>
      </p:sp>
      <p:sp>
        <p:nvSpPr>
          <p:cNvPr id="16391" name="Freeform 7"/>
          <p:cNvSpPr>
            <a:spLocks/>
          </p:cNvSpPr>
          <p:nvPr/>
        </p:nvSpPr>
        <p:spPr bwMode="auto">
          <a:xfrm>
            <a:off x="3779838" y="5805488"/>
            <a:ext cx="1587" cy="598487"/>
          </a:xfrm>
          <a:custGeom>
            <a:avLst/>
            <a:gdLst>
              <a:gd name="T0" fmla="*/ 0 w 1"/>
              <a:gd name="T1" fmla="*/ 0 h 377"/>
              <a:gd name="T2" fmla="*/ 0 w 1"/>
              <a:gd name="T3" fmla="*/ 503237 h 377"/>
              <a:gd name="T4" fmla="*/ 0 w 1"/>
              <a:gd name="T5" fmla="*/ 576262 h 377"/>
              <a:gd name="T6" fmla="*/ 0 60000 65536"/>
              <a:gd name="T7" fmla="*/ 0 60000 65536"/>
              <a:gd name="T8" fmla="*/ 0 60000 65536"/>
              <a:gd name="T9" fmla="*/ 0 w 1"/>
              <a:gd name="T10" fmla="*/ 0 h 377"/>
              <a:gd name="T11" fmla="*/ 1 w 1"/>
              <a:gd name="T12" fmla="*/ 377 h 3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77">
                <a:moveTo>
                  <a:pt x="0" y="0"/>
                </a:moveTo>
                <a:cubicBezTo>
                  <a:pt x="0" y="128"/>
                  <a:pt x="0" y="257"/>
                  <a:pt x="0" y="317"/>
                </a:cubicBezTo>
                <a:cubicBezTo>
                  <a:pt x="0" y="377"/>
                  <a:pt x="0" y="370"/>
                  <a:pt x="0" y="363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3995738" y="6021388"/>
            <a:ext cx="1587" cy="598487"/>
          </a:xfrm>
          <a:custGeom>
            <a:avLst/>
            <a:gdLst>
              <a:gd name="T0" fmla="*/ 0 w 1"/>
              <a:gd name="T1" fmla="*/ 0 h 377"/>
              <a:gd name="T2" fmla="*/ 0 w 1"/>
              <a:gd name="T3" fmla="*/ 503237 h 377"/>
              <a:gd name="T4" fmla="*/ 0 w 1"/>
              <a:gd name="T5" fmla="*/ 576262 h 377"/>
              <a:gd name="T6" fmla="*/ 0 60000 65536"/>
              <a:gd name="T7" fmla="*/ 0 60000 65536"/>
              <a:gd name="T8" fmla="*/ 0 60000 65536"/>
              <a:gd name="T9" fmla="*/ 0 w 1"/>
              <a:gd name="T10" fmla="*/ 0 h 377"/>
              <a:gd name="T11" fmla="*/ 1 w 1"/>
              <a:gd name="T12" fmla="*/ 377 h 3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77">
                <a:moveTo>
                  <a:pt x="0" y="0"/>
                </a:moveTo>
                <a:cubicBezTo>
                  <a:pt x="0" y="128"/>
                  <a:pt x="0" y="257"/>
                  <a:pt x="0" y="317"/>
                </a:cubicBezTo>
                <a:cubicBezTo>
                  <a:pt x="0" y="377"/>
                  <a:pt x="0" y="370"/>
                  <a:pt x="0" y="363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3" name="Freeform 9"/>
          <p:cNvSpPr>
            <a:spLocks/>
          </p:cNvSpPr>
          <p:nvPr/>
        </p:nvSpPr>
        <p:spPr bwMode="auto">
          <a:xfrm>
            <a:off x="4211638" y="6237288"/>
            <a:ext cx="1587" cy="598487"/>
          </a:xfrm>
          <a:custGeom>
            <a:avLst/>
            <a:gdLst>
              <a:gd name="T0" fmla="*/ 0 w 1"/>
              <a:gd name="T1" fmla="*/ 0 h 377"/>
              <a:gd name="T2" fmla="*/ 0 w 1"/>
              <a:gd name="T3" fmla="*/ 503237 h 377"/>
              <a:gd name="T4" fmla="*/ 0 w 1"/>
              <a:gd name="T5" fmla="*/ 576262 h 377"/>
              <a:gd name="T6" fmla="*/ 0 60000 65536"/>
              <a:gd name="T7" fmla="*/ 0 60000 65536"/>
              <a:gd name="T8" fmla="*/ 0 60000 65536"/>
              <a:gd name="T9" fmla="*/ 0 w 1"/>
              <a:gd name="T10" fmla="*/ 0 h 377"/>
              <a:gd name="T11" fmla="*/ 1 w 1"/>
              <a:gd name="T12" fmla="*/ 377 h 3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77">
                <a:moveTo>
                  <a:pt x="0" y="0"/>
                </a:moveTo>
                <a:cubicBezTo>
                  <a:pt x="0" y="128"/>
                  <a:pt x="0" y="257"/>
                  <a:pt x="0" y="317"/>
                </a:cubicBezTo>
                <a:cubicBezTo>
                  <a:pt x="0" y="377"/>
                  <a:pt x="0" y="370"/>
                  <a:pt x="0" y="363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2165BBDE-E3B3-4061-9F1E-35926239AE11}" type="slidenum">
              <a:rPr lang="en-US" altLang="ko-KR"/>
              <a:pPr defTabSz="762000"/>
              <a:t>20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ko-KR" dirty="0"/>
          </a:p>
        </p:txBody>
      </p:sp>
      <p:pic>
        <p:nvPicPr>
          <p:cNvPr id="30725" name="Picture 5" descr="The Ten Commandment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115888"/>
            <a:ext cx="4927600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364163" y="2133600"/>
            <a:ext cx="3384550" cy="10795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3600"/>
              <a:t>Thou shalt not cheat!!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B3D5D68D-CE6E-4183-AC92-06A2B6E35730}" type="slidenum">
              <a:rPr lang="en-US" altLang="ko-KR"/>
              <a:pPr defTabSz="762000"/>
              <a:t>21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035800" cy="465137"/>
          </a:xfrm>
        </p:spPr>
        <p:txBody>
          <a:bodyPr/>
          <a:lstStyle/>
          <a:p>
            <a:r>
              <a:rPr lang="en-US" altLang="ko-KR" sz="3200"/>
              <a:t>            Do Not Steal… </a:t>
            </a:r>
            <a:r>
              <a:rPr lang="ko-KR" altLang="en-US" sz="3200"/>
              <a:t>탐하지 말라 </a:t>
            </a:r>
            <a:r>
              <a:rPr lang="en-US" altLang="ko-KR" sz="3200"/>
              <a:t>…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07375" cy="4938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 …</a:t>
            </a:r>
          </a:p>
          <a:p>
            <a:r>
              <a:rPr lang="ko-KR" altLang="en-US" sz="2800"/>
              <a:t>네 친구의 답을 탐하지 말라</a:t>
            </a:r>
            <a:r>
              <a:rPr lang="en-US" altLang="ko-KR" sz="2800"/>
              <a:t>… Your Friend’s Answers</a:t>
            </a:r>
          </a:p>
          <a:p>
            <a:r>
              <a:rPr lang="ko-KR" altLang="en-US" sz="3200"/>
              <a:t>네 친구의 숙제를 탐하지 말라</a:t>
            </a:r>
            <a:r>
              <a:rPr lang="en-US" altLang="ko-KR" sz="3200"/>
              <a:t>… Your Friend’s Assignments</a:t>
            </a:r>
          </a:p>
          <a:p>
            <a:r>
              <a:rPr lang="ko-KR" altLang="en-US" sz="3600"/>
              <a:t>네 친구의 프로그램을 탐하지 말라</a:t>
            </a:r>
            <a:r>
              <a:rPr lang="en-US" altLang="ko-KR" sz="3600"/>
              <a:t>… Your Friend’s Programs</a:t>
            </a:r>
          </a:p>
          <a:p>
            <a:r>
              <a:rPr lang="ko-KR" altLang="en-US" sz="4000"/>
              <a:t>네 친구의 리포트를 탐하지 말라</a:t>
            </a:r>
            <a:r>
              <a:rPr lang="en-US" altLang="ko-KR" sz="4000"/>
              <a:t>…Your Friend’s Reports</a:t>
            </a:r>
          </a:p>
          <a:p>
            <a:endParaRPr lang="en-US" altLang="ko-KR" sz="4000"/>
          </a:p>
          <a:p>
            <a:pPr>
              <a:buFontTx/>
              <a:buNone/>
            </a:pPr>
            <a:endParaRPr lang="en-US" altLang="ko-KR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09C7BAEE-D7F2-42A0-9002-3EB0D0C5C307}" type="slidenum">
              <a:rPr lang="en-US" altLang="ko-KR"/>
              <a:pPr defTabSz="762000"/>
              <a:t>22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116013" y="2492375"/>
            <a:ext cx="6696075" cy="1190625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/>
              <a:t>그럼에도 불구하고</a:t>
            </a:r>
            <a:r>
              <a:rPr lang="en-US" altLang="ko-KR"/>
              <a:t>…In Spite of All the Warnings…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589ADF3C-FC08-4D2B-A98F-90FAAFF45EAB}" type="slidenum">
              <a:rPr lang="en-US" altLang="ko-KR"/>
              <a:pPr defTabSz="762000"/>
              <a:t>23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3213100"/>
            <a:ext cx="8191500" cy="1584325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For Any Type of Cheating, a grade of F will be given.</a:t>
            </a:r>
          </a:p>
          <a:p>
            <a:r>
              <a:rPr lang="en-US" altLang="ko-KR"/>
              <a:t>The College &amp; University will be notified of cheating activities for further disciplinary actions.</a:t>
            </a:r>
          </a:p>
          <a:p>
            <a:pPr>
              <a:buFontTx/>
              <a:buNone/>
            </a:pPr>
            <a:endParaRPr lang="en-US" altLang="ko-KR"/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2411413" cy="368300"/>
          </a:xfrm>
        </p:spPr>
        <p:txBody>
          <a:bodyPr/>
          <a:lstStyle/>
          <a:p>
            <a:r>
              <a:rPr lang="en-US" altLang="ko-KR"/>
              <a:t>Cheating Policy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219200" y="1295400"/>
          <a:ext cx="11207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클립" r:id="rId4" imgW="2033280" imgH="3390840" progId="">
                  <p:embed/>
                </p:oleObj>
              </mc:Choice>
              <mc:Fallback>
                <p:oleObj name="클립" r:id="rId4" imgW="2033280" imgH="33908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11207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 flipH="1">
          <a:off x="2514600" y="1295400"/>
          <a:ext cx="10350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클립" r:id="rId6" imgW="2793960" imgH="4113360" progId="">
                  <p:embed/>
                </p:oleObj>
              </mc:Choice>
              <mc:Fallback>
                <p:oleObj name="클립" r:id="rId6" imgW="2793960" imgH="41133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514600" y="1295400"/>
                        <a:ext cx="103505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Rectangle 6"/>
          <p:cNvGraphicFramePr>
            <a:graphicFrameLocks/>
          </p:cNvGraphicFramePr>
          <p:nvPr/>
        </p:nvGraphicFramePr>
        <p:xfrm>
          <a:off x="1524000" y="1905000"/>
          <a:ext cx="6096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클립" r:id="rId8" imgW="0" imgH="0" progId="">
                  <p:embed/>
                </p:oleObj>
              </mc:Choice>
              <mc:Fallback>
                <p:oleObj name="클립" r:id="rId8" imgW="0" imgH="0" progId="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6096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WordArt 7"/>
          <p:cNvSpPr>
            <a:spLocks noChangeArrowheads="1" noChangeShapeType="1" noTextEdit="1"/>
          </p:cNvSpPr>
          <p:nvPr/>
        </p:nvSpPr>
        <p:spPr bwMode="auto">
          <a:xfrm>
            <a:off x="5029200" y="1219200"/>
            <a:ext cx="3505200" cy="1400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"/>
                <a:cs typeface="Arial"/>
              </a:rPr>
              <a:t>I’M         F</a:t>
            </a:r>
            <a:endParaRPr lang="ko-KR" alt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3401572" cy="417550"/>
          </a:xfrm>
        </p:spPr>
        <p:txBody>
          <a:bodyPr/>
          <a:lstStyle/>
          <a:p>
            <a:r>
              <a:rPr lang="ko-KR" altLang="en-US" dirty="0" err="1"/>
              <a:t>김영란법과</a:t>
            </a:r>
            <a:r>
              <a:rPr lang="ko-KR" altLang="en-US" dirty="0"/>
              <a:t> 논리설계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63272" cy="4525963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부정청탁</a:t>
            </a:r>
            <a:r>
              <a:rPr lang="ko-KR" altLang="en-US" dirty="0"/>
              <a:t> 및 금품 등 수수의 금지에 관한 법률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sz="2400" dirty="0">
                <a:solidFill>
                  <a:srgbClr val="44444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5</a:t>
            </a:r>
            <a:r>
              <a:rPr lang="ko-KR" altLang="en-US" sz="2400" dirty="0">
                <a:solidFill>
                  <a:srgbClr val="44444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조</a:t>
            </a:r>
            <a:r>
              <a:rPr lang="en-US" altLang="ko-KR" sz="2400" dirty="0">
                <a:solidFill>
                  <a:srgbClr val="44444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44444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항</a:t>
            </a:r>
            <a:r>
              <a:rPr lang="en-US" altLang="ko-KR" sz="2400" dirty="0">
                <a:solidFill>
                  <a:srgbClr val="44444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: </a:t>
            </a:r>
            <a:r>
              <a:rPr lang="ko-KR" altLang="en-US" sz="2400" dirty="0">
                <a:solidFill>
                  <a:srgbClr val="44444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각급 학교의 입학</a:t>
            </a:r>
            <a:r>
              <a:rPr lang="en-US" altLang="ko-KR" sz="2400" dirty="0">
                <a:solidFill>
                  <a:srgbClr val="44444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·</a:t>
            </a:r>
            <a:r>
              <a:rPr lang="ko-KR" altLang="en-US" sz="2400" dirty="0">
                <a:solidFill>
                  <a:srgbClr val="FF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성적</a:t>
            </a:r>
            <a:r>
              <a:rPr lang="en-US" altLang="ko-KR" sz="2400" dirty="0">
                <a:solidFill>
                  <a:srgbClr val="44444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·</a:t>
            </a:r>
            <a:r>
              <a:rPr lang="ko-KR" altLang="en-US" sz="2400" dirty="0">
                <a:solidFill>
                  <a:srgbClr val="444444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수행평가 등의 업무에 관하여 </a:t>
            </a:r>
            <a:r>
              <a:rPr lang="ko-KR" altLang="en-US" sz="2400" dirty="0">
                <a:solidFill>
                  <a:srgbClr val="FF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법령을 위반하여 처리</a:t>
            </a:r>
            <a:r>
              <a:rPr lang="en-US" altLang="ko-KR" sz="2400" dirty="0">
                <a:solidFill>
                  <a:srgbClr val="FF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·</a:t>
            </a:r>
            <a:r>
              <a:rPr lang="ko-KR" altLang="en-US" sz="2400" dirty="0">
                <a:solidFill>
                  <a:srgbClr val="FF0000"/>
                </a:solidFill>
                <a:latin typeface="Gulim" panose="020B0600000101010101" pitchFamily="50" charset="-127"/>
                <a:ea typeface="Gulim" panose="020B0600000101010101" pitchFamily="50" charset="-127"/>
              </a:rPr>
              <a:t>조작하도록 하는 행위</a:t>
            </a:r>
            <a:endParaRPr lang="en-US" altLang="ko-KR" sz="2400" dirty="0">
              <a:solidFill>
                <a:srgbClr val="FF0000"/>
              </a:solidFill>
              <a:latin typeface="Gulim" panose="020B0600000101010101" pitchFamily="50" charset="-127"/>
              <a:ea typeface="Gulim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sz="2400" dirty="0"/>
          </a:p>
          <a:p>
            <a:r>
              <a:rPr lang="ko-KR" altLang="en-US" dirty="0"/>
              <a:t>부정청탁의 예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   D-</a:t>
            </a:r>
            <a:r>
              <a:rPr lang="ko-KR" altLang="en-US" dirty="0"/>
              <a:t>를 받은 학생이 교수를 찾아와서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학점을 </a:t>
            </a:r>
            <a:r>
              <a:rPr lang="en-US" altLang="ko-KR" dirty="0"/>
              <a:t>D+</a:t>
            </a:r>
            <a:r>
              <a:rPr lang="ko-KR" altLang="en-US" dirty="0"/>
              <a:t>로 올려달라고 하는 행위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부정청탁의 신고 및 처리</a:t>
            </a:r>
            <a:r>
              <a:rPr lang="en-US" altLang="ko-K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회</a:t>
            </a:r>
            <a:r>
              <a:rPr lang="en-US" altLang="ko-KR" dirty="0"/>
              <a:t>: </a:t>
            </a:r>
            <a:r>
              <a:rPr lang="ko-KR" altLang="en-US" dirty="0"/>
              <a:t>부정청탁임을 알리고 거절을 명확히 표시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회</a:t>
            </a:r>
            <a:r>
              <a:rPr lang="en-US" altLang="ko-KR" dirty="0"/>
              <a:t>: </a:t>
            </a:r>
            <a:r>
              <a:rPr lang="ko-KR" altLang="en-US" dirty="0"/>
              <a:t>소속기관장에게 서면으로 신고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서울대학교 컴퓨터공학부</a:t>
            </a:r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FD8A876D-2FC2-4C07-8B0F-9105B16BE61D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2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3BE6CD5C-E1C4-4CE4-BA53-673B727679A1}" type="slidenum">
              <a:rPr lang="en-US" altLang="ko-KR"/>
              <a:pPr defTabSz="762000"/>
              <a:t>25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33795" name="WordArt 2"/>
          <p:cNvSpPr>
            <a:spLocks noChangeArrowheads="1" noChangeShapeType="1" noTextEdit="1"/>
          </p:cNvSpPr>
          <p:nvPr/>
        </p:nvSpPr>
        <p:spPr bwMode="auto">
          <a:xfrm>
            <a:off x="1981200" y="2057400"/>
            <a:ext cx="5638800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ko-KR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Arial Rounded MT Bold"/>
              </a:rPr>
              <a:t>Any  Questions??</a:t>
            </a:r>
            <a:endParaRPr lang="ko-KR" alt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9454C016-BC05-4D69-9D29-4BA9C0634EBB}" type="slidenum">
              <a:rPr lang="en-US" altLang="ko-KR"/>
              <a:pPr defTabSz="762000"/>
              <a:t>3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2859088" cy="414338"/>
          </a:xfrm>
          <a:noFill/>
        </p:spPr>
        <p:txBody>
          <a:bodyPr/>
          <a:lstStyle/>
          <a:p>
            <a:r>
              <a:rPr lang="en-US" altLang="ko-KR"/>
              <a:t>Today’s Lecture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91500" cy="2900363"/>
          </a:xfrm>
          <a:noFill/>
          <a:ln w="12700"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endParaRPr lang="en-US" altLang="ko-KR"/>
          </a:p>
          <a:p>
            <a:r>
              <a:rPr lang="en-US" altLang="ko-KR"/>
              <a:t>Introduction to Digital Logic Design</a:t>
            </a:r>
          </a:p>
          <a:p>
            <a:endParaRPr lang="en-US" altLang="ko-KR"/>
          </a:p>
          <a:p>
            <a:r>
              <a:rPr lang="en-US" altLang="ko-KR"/>
              <a:t>Course Overview </a:t>
            </a:r>
          </a:p>
          <a:p>
            <a:pPr lvl="1"/>
            <a:endParaRPr lang="en-US" altLang="ko-KR" sz="1800"/>
          </a:p>
          <a:p>
            <a:r>
              <a:rPr lang="en-US" altLang="ko-KR"/>
              <a:t>Course Information</a:t>
            </a:r>
          </a:p>
          <a:p>
            <a:endParaRPr lang="en-US" altLang="ko-KR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47F54545-8802-4BA9-80D8-D0D90AF5BB65}" type="slidenum">
              <a:rPr lang="en-US" altLang="ko-KR"/>
              <a:pPr defTabSz="762000"/>
              <a:t>4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2540000" cy="414338"/>
          </a:xfrm>
          <a:noFill/>
        </p:spPr>
        <p:txBody>
          <a:bodyPr/>
          <a:lstStyle/>
          <a:p>
            <a:r>
              <a:rPr lang="en-US" altLang="ko-KR"/>
              <a:t>Big Questions</a:t>
            </a:r>
            <a:endParaRPr lang="en-US" altLang="ko-KR" sz="36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What is Design?</a:t>
            </a:r>
          </a:p>
          <a:p>
            <a:pPr lvl="1"/>
            <a:r>
              <a:rPr lang="en-US" altLang="ko-KR" sz="1800" dirty="0"/>
              <a:t>Given </a:t>
            </a:r>
            <a:r>
              <a:rPr lang="en-US" altLang="ko-KR" sz="1800" dirty="0">
                <a:solidFill>
                  <a:schemeClr val="hlink"/>
                </a:solidFill>
              </a:rPr>
              <a:t>a specification of a problem</a:t>
            </a:r>
            <a:r>
              <a:rPr lang="en-US" altLang="ko-KR" sz="1800" dirty="0"/>
              <a:t>, come up with a way of solving it by choosing appropriately from </a:t>
            </a:r>
            <a:r>
              <a:rPr lang="en-US" altLang="ko-KR" sz="1800" dirty="0">
                <a:solidFill>
                  <a:schemeClr val="hlink"/>
                </a:solidFill>
              </a:rPr>
              <a:t>a collection of available components</a:t>
            </a:r>
          </a:p>
          <a:p>
            <a:pPr lvl="1"/>
            <a:endParaRPr lang="en-US" altLang="ko-KR" sz="1800" dirty="0">
              <a:solidFill>
                <a:schemeClr val="hlink"/>
              </a:solidFill>
            </a:endParaRPr>
          </a:p>
          <a:p>
            <a:pPr lvl="1"/>
            <a:r>
              <a:rPr lang="en-US" altLang="ko-KR" sz="1800" dirty="0"/>
              <a:t>While meeting </a:t>
            </a:r>
            <a:r>
              <a:rPr lang="en-US" altLang="ko-KR" sz="1800" dirty="0">
                <a:solidFill>
                  <a:schemeClr val="hlink"/>
                </a:solidFill>
              </a:rPr>
              <a:t>some criteria</a:t>
            </a:r>
            <a:r>
              <a:rPr lang="en-US" altLang="ko-KR" sz="1800" dirty="0"/>
              <a:t> for size, cost, performance, power consumption, color, taste, elegance, etc.</a:t>
            </a:r>
          </a:p>
          <a:p>
            <a:pPr lvl="1"/>
            <a:endParaRPr lang="en-US" altLang="ko-KR" sz="1800" dirty="0"/>
          </a:p>
          <a:p>
            <a:r>
              <a:rPr lang="en-US" altLang="ko-KR" dirty="0"/>
              <a:t>What is a Digital Value?</a:t>
            </a:r>
          </a:p>
          <a:p>
            <a:pPr lvl="1"/>
            <a:r>
              <a:rPr lang="en-US" altLang="ko-KR" sz="1800" dirty="0"/>
              <a:t>A physical quantity that can be interpreted as a “0” or “1”</a:t>
            </a:r>
          </a:p>
          <a:p>
            <a:pPr lvl="2"/>
            <a:r>
              <a:rPr lang="en-US" altLang="ko-KR" sz="1800" dirty="0"/>
              <a:t>Voltage: &lt;0.5V (“0”)           &gt;3.0V (“1”)</a:t>
            </a:r>
          </a:p>
          <a:p>
            <a:pPr lvl="2"/>
            <a:r>
              <a:rPr lang="en-US" altLang="ko-KR" sz="1800" dirty="0"/>
              <a:t>Mirror: Tilting left (“0”)     Tilting right (“1”)</a:t>
            </a:r>
          </a:p>
          <a:p>
            <a:pPr lvl="2"/>
            <a:endParaRPr lang="en-US" altLang="ko-KR" sz="1800" dirty="0"/>
          </a:p>
          <a:p>
            <a:pPr lvl="1">
              <a:buFontTx/>
              <a:buNone/>
            </a:pPr>
            <a:endParaRPr lang="en-US" altLang="ko-K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3D33BD1B-AAAE-4F3C-AB23-57E2A4685F3B}" type="slidenum">
              <a:rPr lang="en-US" altLang="ko-KR"/>
              <a:pPr defTabSz="762000"/>
              <a:t>5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3113088" cy="414338"/>
          </a:xfrm>
        </p:spPr>
        <p:txBody>
          <a:bodyPr/>
          <a:lstStyle/>
          <a:p>
            <a:r>
              <a:rPr lang="en-US" altLang="ko-KR"/>
              <a:t>Analog vs. Digital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ko-KR"/>
          </a:p>
        </p:txBody>
      </p:sp>
      <p:pic>
        <p:nvPicPr>
          <p:cNvPr id="19461" name="Picture 4" descr="analogVSdigit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81400"/>
            <a:ext cx="7615238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5" descr="stai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838200"/>
            <a:ext cx="2938463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CE96C516-C048-4D40-9885-1314814E1D38}" type="slidenum">
              <a:rPr lang="en-US" altLang="ko-KR"/>
              <a:pPr defTabSz="762000"/>
              <a:t>6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5129213" cy="414338"/>
          </a:xfrm>
        </p:spPr>
        <p:txBody>
          <a:bodyPr/>
          <a:lstStyle/>
          <a:p>
            <a:r>
              <a:rPr lang="en-US" altLang="ko-KR"/>
              <a:t>What is Digital Logic Design?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determining </a:t>
            </a:r>
            <a:r>
              <a:rPr lang="en-US" altLang="ko-KR">
                <a:solidFill>
                  <a:schemeClr val="hlink"/>
                </a:solidFill>
              </a:rPr>
              <a:t>the collection of digital logic components</a:t>
            </a:r>
            <a:r>
              <a:rPr lang="en-US" altLang="ko-KR"/>
              <a:t> to perform a specified function</a:t>
            </a:r>
          </a:p>
          <a:p>
            <a:r>
              <a:rPr lang="en-US" altLang="ko-KR"/>
              <a:t>alternative implementations/technologies</a:t>
            </a:r>
          </a:p>
          <a:p>
            <a:r>
              <a:rPr lang="en-US" altLang="ko-KR"/>
              <a:t>design constraints</a:t>
            </a:r>
          </a:p>
          <a:p>
            <a:endParaRPr lang="en-US" altLang="ko-KR"/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1600200" y="2971800"/>
            <a:ext cx="5441950" cy="2165350"/>
            <a:chOff x="1142" y="2544"/>
            <a:chExt cx="3428" cy="1364"/>
          </a:xfrm>
        </p:grpSpPr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1876" y="2836"/>
              <a:ext cx="1960" cy="3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2054" y="2926"/>
              <a:ext cx="167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/>
                <a:t>Traffic Light Controller</a:t>
              </a:r>
            </a:p>
          </p:txBody>
        </p:sp>
        <p:sp>
          <p:nvSpPr>
            <p:cNvPr id="20489" name="Line 7"/>
            <p:cNvSpPr>
              <a:spLocks noChangeShapeType="1"/>
            </p:cNvSpPr>
            <p:nvPr/>
          </p:nvSpPr>
          <p:spPr bwMode="auto">
            <a:xfrm>
              <a:off x="1392" y="30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>
              <a:off x="3840" y="30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 flipV="1">
              <a:off x="2880" y="254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2880" y="3216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3446" y="3454"/>
              <a:ext cx="11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endParaRPr lang="ko-KR" altLang="ko-KR" sz="1800"/>
            </a:p>
          </p:txBody>
        </p:sp>
        <p:sp>
          <p:nvSpPr>
            <p:cNvPr id="20494" name="Rectangle 12"/>
            <p:cNvSpPr>
              <a:spLocks noChangeArrowheads="1"/>
            </p:cNvSpPr>
            <p:nvPr/>
          </p:nvSpPr>
          <p:spPr bwMode="auto">
            <a:xfrm>
              <a:off x="2774" y="3694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/>
                <a:t>S</a:t>
              </a:r>
            </a:p>
          </p:txBody>
        </p:sp>
        <p:sp>
          <p:nvSpPr>
            <p:cNvPr id="20495" name="Rectangle 13"/>
            <p:cNvSpPr>
              <a:spLocks noChangeArrowheads="1"/>
            </p:cNvSpPr>
            <p:nvPr/>
          </p:nvSpPr>
          <p:spPr bwMode="auto">
            <a:xfrm>
              <a:off x="1142" y="2926"/>
              <a:ext cx="25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/>
                <a:t>W</a:t>
              </a:r>
            </a:p>
          </p:txBody>
        </p:sp>
        <p:sp>
          <p:nvSpPr>
            <p:cNvPr id="20496" name="Rectangle 14"/>
            <p:cNvSpPr>
              <a:spLocks noChangeArrowheads="1"/>
            </p:cNvSpPr>
            <p:nvPr/>
          </p:nvSpPr>
          <p:spPr bwMode="auto">
            <a:xfrm>
              <a:off x="4358" y="2926"/>
              <a:ext cx="2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altLang="ko-KR" sz="1800"/>
                <a:t>E</a:t>
              </a:r>
            </a:p>
          </p:txBody>
        </p:sp>
      </p:grpSp>
      <p:sp>
        <p:nvSpPr>
          <p:cNvPr id="20486" name="Rectangle 15"/>
          <p:cNvSpPr>
            <a:spLocks noChangeArrowheads="1"/>
          </p:cNvSpPr>
          <p:nvPr/>
        </p:nvSpPr>
        <p:spPr bwMode="auto">
          <a:xfrm>
            <a:off x="4191000" y="2590800"/>
            <a:ext cx="349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CDC9E4BB-87A6-4733-860F-A82F3EC27509}" type="slidenum">
              <a:rPr lang="en-US" altLang="ko-KR"/>
              <a:pPr defTabSz="762000"/>
              <a:t>7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260350"/>
            <a:ext cx="3113088" cy="414338"/>
          </a:xfrm>
        </p:spPr>
        <p:txBody>
          <a:bodyPr/>
          <a:lstStyle/>
          <a:p>
            <a:r>
              <a:rPr lang="en-US" altLang="ko-KR"/>
              <a:t>Where is It Used?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7088" y="908050"/>
            <a:ext cx="7772400" cy="4114800"/>
          </a:xfrm>
          <a:prstGeom prst="rect">
            <a:avLst/>
          </a:prstGeom>
          <a:noFill/>
          <a:ln w="12700">
            <a:miter lim="800000"/>
            <a:headEnd type="none" w="sm" len="sm"/>
            <a:tailEnd type="none" w="sm" len="sm"/>
          </a:ln>
        </p:spPr>
        <p:txBody>
          <a:bodyPr/>
          <a:lstStyle/>
          <a:p>
            <a:r>
              <a:rPr lang="en-US" altLang="ko-KR"/>
              <a:t>To design and implement digital hardware systems</a:t>
            </a:r>
          </a:p>
          <a:p>
            <a:endParaRPr lang="en-US" altLang="ko-KR"/>
          </a:p>
          <a:p>
            <a:r>
              <a:rPr lang="en-US" altLang="ko-KR"/>
              <a:t>Examples that include Digital Hardware Systems:</a:t>
            </a:r>
          </a:p>
          <a:p>
            <a:pPr>
              <a:buFontTx/>
              <a:buNone/>
            </a:pPr>
            <a:r>
              <a:rPr lang="en-US" altLang="ko-KR"/>
              <a:t>          PC processor,</a:t>
            </a:r>
          </a:p>
          <a:p>
            <a:pPr>
              <a:buFontTx/>
              <a:buNone/>
            </a:pPr>
            <a:r>
              <a:rPr lang="en-US" altLang="ko-KR"/>
              <a:t>          Calculators</a:t>
            </a:r>
          </a:p>
          <a:p>
            <a:pPr>
              <a:buFontTx/>
              <a:buNone/>
            </a:pPr>
            <a:r>
              <a:rPr lang="en-US" altLang="ko-KR"/>
              <a:t>          Digital alarms</a:t>
            </a:r>
          </a:p>
          <a:p>
            <a:pPr>
              <a:buFontTx/>
              <a:buNone/>
            </a:pPr>
            <a:r>
              <a:rPr lang="en-US" altLang="ko-KR"/>
              <a:t>	       Digital cameras</a:t>
            </a:r>
          </a:p>
          <a:p>
            <a:pPr>
              <a:buFontTx/>
              <a:buNone/>
            </a:pPr>
            <a:r>
              <a:rPr lang="en-US" altLang="ko-KR"/>
              <a:t>	       Cellular phones</a:t>
            </a:r>
          </a:p>
          <a:p>
            <a:pPr>
              <a:buFontTx/>
              <a:buNone/>
            </a:pPr>
            <a:r>
              <a:rPr lang="en-US" altLang="ko-KR"/>
              <a:t>		MP3 players</a:t>
            </a:r>
          </a:p>
          <a:p>
            <a:pPr>
              <a:buFontTx/>
              <a:buNone/>
            </a:pPr>
            <a:r>
              <a:rPr lang="en-US" altLang="ko-KR"/>
              <a:t>		     ...</a:t>
            </a:r>
          </a:p>
          <a:p>
            <a:pPr>
              <a:buFontTx/>
              <a:buNone/>
            </a:pPr>
            <a:r>
              <a:rPr lang="en-US" altLang="ko-KR" sz="1800" b="0"/>
              <a:t>      </a:t>
            </a:r>
            <a:endParaRPr lang="en-US" altLang="ko-K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59BC2979-C452-435C-910E-F606516ACDB2}" type="slidenum">
              <a:rPr lang="en-US" altLang="ko-KR"/>
              <a:pPr defTabSz="762000"/>
              <a:t>8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04113" cy="414338"/>
          </a:xfrm>
          <a:noFill/>
        </p:spPr>
        <p:txBody>
          <a:bodyPr/>
          <a:lstStyle/>
          <a:p>
            <a:r>
              <a:rPr lang="en-US" altLang="ko-KR"/>
              <a:t>Digital Logic Design Example:  16-bit Adder</a:t>
            </a:r>
            <a:endParaRPr lang="en-US" altLang="ko-KR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7772400" cy="4114800"/>
          </a:xfr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Problem: </a:t>
            </a:r>
          </a:p>
          <a:p>
            <a:pPr lvl="1"/>
            <a:r>
              <a:rPr lang="en-US" altLang="ko-KR" sz="1800"/>
              <a:t>Design &amp; Implement a 16-bit adder that takes two 16-bit numbers, A and B, and produces A+B as an output.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920750" y="2520950"/>
            <a:ext cx="3797300" cy="1587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127125" y="2663825"/>
            <a:ext cx="343535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Design Constraints:</a:t>
            </a:r>
          </a:p>
          <a:p>
            <a:pPr algn="l"/>
            <a:r>
              <a:rPr lang="en-US" altLang="ko-KR" sz="1800"/>
              <a:t>     How fast?</a:t>
            </a:r>
          </a:p>
          <a:p>
            <a:pPr algn="l"/>
            <a:r>
              <a:rPr lang="en-US" altLang="ko-KR" sz="1800"/>
              <a:t>     How expensive?</a:t>
            </a:r>
          </a:p>
          <a:p>
            <a:pPr algn="l"/>
            <a:r>
              <a:rPr lang="en-US" altLang="ko-KR" sz="1800"/>
              <a:t>     How big?</a:t>
            </a:r>
          </a:p>
          <a:p>
            <a:pPr algn="l"/>
            <a:r>
              <a:rPr lang="en-US" altLang="ko-KR" sz="1800"/>
              <a:t>     What power consumption?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730750" y="5035550"/>
            <a:ext cx="4254500" cy="1663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18125" y="5178425"/>
            <a:ext cx="360045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Alternative Solutions:</a:t>
            </a:r>
          </a:p>
          <a:p>
            <a:pPr algn="l"/>
            <a:r>
              <a:rPr lang="en-US" altLang="ko-KR" sz="1800"/>
              <a:t>     2 8-bit adders</a:t>
            </a:r>
          </a:p>
          <a:p>
            <a:pPr algn="l"/>
            <a:r>
              <a:rPr lang="en-US" altLang="ko-KR" sz="1800"/>
              <a:t>     4 4-bit adders</a:t>
            </a:r>
          </a:p>
          <a:p>
            <a:pPr algn="l"/>
            <a:r>
              <a:rPr lang="en-US" altLang="ko-KR" sz="1800"/>
              <a:t>     different addition algorithms</a:t>
            </a:r>
          </a:p>
          <a:p>
            <a:pPr algn="l"/>
            <a:r>
              <a:rPr lang="en-US" altLang="ko-KR" sz="1800"/>
              <a:t>        ...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6178550" y="2901950"/>
            <a:ext cx="1435100" cy="1358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777" name="AutoShape 9"/>
          <p:cNvSpPr>
            <a:spLocks noChangeArrowheads="1"/>
          </p:cNvSpPr>
          <p:nvPr/>
        </p:nvSpPr>
        <p:spPr bwMode="auto">
          <a:xfrm>
            <a:off x="4883150" y="3435350"/>
            <a:ext cx="1206500" cy="292100"/>
          </a:xfrm>
          <a:prstGeom prst="rightArrow">
            <a:avLst>
              <a:gd name="adj1" fmla="val 50000"/>
              <a:gd name="adj2" fmla="val 20654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78" name="AutoShape 10"/>
          <p:cNvSpPr>
            <a:spLocks noChangeArrowheads="1"/>
          </p:cNvSpPr>
          <p:nvPr/>
        </p:nvSpPr>
        <p:spPr bwMode="auto">
          <a:xfrm>
            <a:off x="6940550" y="4425950"/>
            <a:ext cx="215900" cy="596900"/>
          </a:xfrm>
          <a:prstGeom prst="upArrow">
            <a:avLst>
              <a:gd name="adj1" fmla="val 50000"/>
              <a:gd name="adj2" fmla="val 13822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6384925" y="3502025"/>
            <a:ext cx="12255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My Adder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431925" y="5254625"/>
            <a:ext cx="2940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What is a building block?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343400" y="5410200"/>
            <a:ext cx="1295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4343400" y="5410200"/>
            <a:ext cx="1295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/>
      <p:bldP spid="32774" grpId="0" animBg="1"/>
      <p:bldP spid="32775" grpId="0"/>
      <p:bldP spid="32776" grpId="0" animBg="1"/>
      <p:bldP spid="32777" grpId="0" animBg="1"/>
      <p:bldP spid="32778" grpId="0" animBg="1"/>
      <p:bldP spid="32779" grpId="0"/>
      <p:bldP spid="32780" grpId="0"/>
      <p:bldP spid="32781" grpId="0" animBg="1"/>
      <p:bldP spid="327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defTabSz="762000"/>
            <a:r>
              <a:rPr lang="ko-KR" altLang="en-US"/>
              <a:t>서울대학교 컴퓨터공학부</a:t>
            </a:r>
          </a:p>
          <a:p>
            <a:pPr defTabSz="762000"/>
            <a:r>
              <a:rPr lang="ko-KR" altLang="en-US"/>
              <a:t> </a:t>
            </a:r>
            <a:r>
              <a:rPr lang="en-US" altLang="ko-KR"/>
              <a:t>Logic Design (CourseInfo.</a:t>
            </a:r>
            <a:fld id="{C337C471-B3F2-4503-BB07-BD2BB47CA99A}" type="slidenum">
              <a:rPr lang="en-US" altLang="ko-KR"/>
              <a:pPr defTabSz="762000"/>
              <a:t>9</a:t>
            </a:fld>
            <a:r>
              <a:rPr lang="en-US" altLang="ko-KR"/>
              <a:t>)</a:t>
            </a:r>
            <a:endParaRPr lang="en-US" altLang="ko-KR" sz="1400" b="0">
              <a:ea typeface="돋움" pitchFamily="50" charset="-127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6000750" cy="414338"/>
          </a:xfrm>
          <a:noFill/>
        </p:spPr>
        <p:txBody>
          <a:bodyPr/>
          <a:lstStyle/>
          <a:p>
            <a:r>
              <a:rPr lang="en-US" altLang="ko-KR"/>
              <a:t>Building Blocks of Digital Systems</a:t>
            </a:r>
            <a:endParaRPr lang="en-US" altLang="ko-KR" sz="360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4175125" y="5788025"/>
            <a:ext cx="11747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Switches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4098925" y="4568825"/>
            <a:ext cx="1454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Logic gates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803525" y="3502025"/>
            <a:ext cx="1841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endParaRPr lang="ko-KR" altLang="ko-KR" sz="18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65125" y="4721225"/>
            <a:ext cx="2330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Our building blocks</a:t>
            </a:r>
          </a:p>
        </p:txBody>
      </p:sp>
      <p:sp>
        <p:nvSpPr>
          <p:cNvPr id="23560" name="AutoShape 7"/>
          <p:cNvSpPr>
            <a:spLocks noChangeArrowheads="1"/>
          </p:cNvSpPr>
          <p:nvPr/>
        </p:nvSpPr>
        <p:spPr bwMode="auto">
          <a:xfrm>
            <a:off x="2901950" y="4578350"/>
            <a:ext cx="1130300" cy="368300"/>
          </a:xfrm>
          <a:prstGeom prst="rightArrow">
            <a:avLst>
              <a:gd name="adj1" fmla="val 50000"/>
              <a:gd name="adj2" fmla="val 15346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3794125" y="3502025"/>
            <a:ext cx="21272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Functional blocks</a:t>
            </a: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4175125" y="2511425"/>
            <a:ext cx="15303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Subsystems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4403725" y="1216025"/>
            <a:ext cx="9969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System</a:t>
            </a:r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 flipH="1">
            <a:off x="3048000" y="1676400"/>
            <a:ext cx="1828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4876800" y="16764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4876800" y="1676400"/>
            <a:ext cx="2895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7" name="Rectangle 14"/>
          <p:cNvSpPr>
            <a:spLocks noChangeArrowheads="1"/>
          </p:cNvSpPr>
          <p:nvPr/>
        </p:nvSpPr>
        <p:spPr bwMode="auto">
          <a:xfrm>
            <a:off x="5470525" y="2206625"/>
            <a:ext cx="501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. . .</a:t>
            </a:r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4876800" y="2895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>
            <a:off x="2438400" y="2895600"/>
            <a:ext cx="2438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0" name="Line 17"/>
          <p:cNvSpPr>
            <a:spLocks noChangeShapeType="1"/>
          </p:cNvSpPr>
          <p:nvPr/>
        </p:nvSpPr>
        <p:spPr bwMode="auto">
          <a:xfrm>
            <a:off x="4876800" y="2895600"/>
            <a:ext cx="3200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3641725" y="2206625"/>
            <a:ext cx="501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. . .</a:t>
            </a:r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3032125" y="3349625"/>
            <a:ext cx="501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. . .</a:t>
            </a:r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6384925" y="3349625"/>
            <a:ext cx="501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. . .</a:t>
            </a:r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4876800" y="3886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5" name="Line 22"/>
          <p:cNvSpPr>
            <a:spLocks noChangeShapeType="1"/>
          </p:cNvSpPr>
          <p:nvPr/>
        </p:nvSpPr>
        <p:spPr bwMode="auto">
          <a:xfrm flipH="1">
            <a:off x="2209800" y="3886200"/>
            <a:ext cx="2667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6" name="Line 23"/>
          <p:cNvSpPr>
            <a:spLocks noChangeShapeType="1"/>
          </p:cNvSpPr>
          <p:nvPr/>
        </p:nvSpPr>
        <p:spPr bwMode="auto">
          <a:xfrm>
            <a:off x="4876800" y="3886200"/>
            <a:ext cx="3200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77" name="Rectangle 24"/>
          <p:cNvSpPr>
            <a:spLocks noChangeArrowheads="1"/>
          </p:cNvSpPr>
          <p:nvPr/>
        </p:nvSpPr>
        <p:spPr bwMode="auto">
          <a:xfrm>
            <a:off x="3489325" y="4264025"/>
            <a:ext cx="501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. . .</a:t>
            </a:r>
          </a:p>
        </p:txBody>
      </p:sp>
      <p:sp>
        <p:nvSpPr>
          <p:cNvPr id="23578" name="Rectangle 25"/>
          <p:cNvSpPr>
            <a:spLocks noChangeArrowheads="1"/>
          </p:cNvSpPr>
          <p:nvPr/>
        </p:nvSpPr>
        <p:spPr bwMode="auto">
          <a:xfrm>
            <a:off x="5699125" y="4340225"/>
            <a:ext cx="501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ko-KR" sz="1800"/>
              <a:t>. . .</a:t>
            </a:r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4876800" y="5029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0" name="Line 27"/>
          <p:cNvSpPr>
            <a:spLocks noChangeShapeType="1"/>
          </p:cNvSpPr>
          <p:nvPr/>
        </p:nvSpPr>
        <p:spPr bwMode="auto">
          <a:xfrm flipH="1">
            <a:off x="3048000" y="5029200"/>
            <a:ext cx="1828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581" name="Line 28"/>
          <p:cNvSpPr>
            <a:spLocks noChangeShapeType="1"/>
          </p:cNvSpPr>
          <p:nvPr/>
        </p:nvSpPr>
        <p:spPr bwMode="auto">
          <a:xfrm>
            <a:off x="4876800" y="5029200"/>
            <a:ext cx="2362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기본 디자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3275</TotalTime>
  <Words>1211</Words>
  <Application>Microsoft Office PowerPoint</Application>
  <PresentationFormat>Letter 용지(8.5x11in)</PresentationFormat>
  <Paragraphs>276</Paragraphs>
  <Slides>25</Slides>
  <Notes>21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HY엽서L</vt:lpstr>
      <vt:lpstr>Gulim</vt:lpstr>
      <vt:lpstr>Gulim</vt:lpstr>
      <vt:lpstr>돋움</vt:lpstr>
      <vt:lpstr>Arial</vt:lpstr>
      <vt:lpstr>Arial Rounded MT Bold</vt:lpstr>
      <vt:lpstr>Courier New</vt:lpstr>
      <vt:lpstr>Times New Roman</vt:lpstr>
      <vt:lpstr>기본 디자인</vt:lpstr>
      <vt:lpstr>클립</vt:lpstr>
      <vt:lpstr>논리 설계 Logic Design   Lecture 1: Course Overview   Course #:M1522.000700 (001)  Instructor: Jihong Kim 김지홍 </vt:lpstr>
      <vt:lpstr>PowerPoint 프레젠테이션</vt:lpstr>
      <vt:lpstr>Today’s Lecture</vt:lpstr>
      <vt:lpstr>Big Questions</vt:lpstr>
      <vt:lpstr>Analog vs. Digital</vt:lpstr>
      <vt:lpstr>What is Digital Logic Design?</vt:lpstr>
      <vt:lpstr>Where is It Used?</vt:lpstr>
      <vt:lpstr>Digital Logic Design Example:  16-bit Adder</vt:lpstr>
      <vt:lpstr>Building Blocks of Digital Systems</vt:lpstr>
      <vt:lpstr>Why do we study Logic Design?</vt:lpstr>
      <vt:lpstr>Course Goals &amp; 구성</vt:lpstr>
      <vt:lpstr>Related Courses</vt:lpstr>
      <vt:lpstr>Course Information</vt:lpstr>
      <vt:lpstr>Q: 프로그래밍 경험이 없습니다.  수강 가능한지요?</vt:lpstr>
      <vt:lpstr>Course Information</vt:lpstr>
      <vt:lpstr>Assignments</vt:lpstr>
      <vt:lpstr>[실습] 소개</vt:lpstr>
      <vt:lpstr>[실습] 출석 관련</vt:lpstr>
      <vt:lpstr>Assignment Submission Policy</vt:lpstr>
      <vt:lpstr>PowerPoint 프레젠테이션</vt:lpstr>
      <vt:lpstr>            Do Not Steal… 탐하지 말라 …</vt:lpstr>
      <vt:lpstr>PowerPoint 프레젠테이션</vt:lpstr>
      <vt:lpstr>Cheating Policy</vt:lpstr>
      <vt:lpstr>김영란법과 논리설계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1: Introduction   Contemporary Logic Design   Randy H. Katz University of California, Berkeley  May 1993</dc:title>
  <dc:creator>aa</dc:creator>
  <cp:lastModifiedBy>김종범</cp:lastModifiedBy>
  <cp:revision>97</cp:revision>
  <cp:lastPrinted>2000-08-28T08:03:18Z</cp:lastPrinted>
  <dcterms:created xsi:type="dcterms:W3CDTF">1997-08-27T10:16:30Z</dcterms:created>
  <dcterms:modified xsi:type="dcterms:W3CDTF">2017-09-04T06:39:25Z</dcterms:modified>
</cp:coreProperties>
</file>