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notesMasterIdLst>
    <p:notesMasterId r:id="rId27"/>
  </p:notesMasterIdLst>
  <p:handoutMasterIdLst>
    <p:handoutMasterId r:id="rId28"/>
  </p:handoutMasterIdLst>
  <p:sldIdLst>
    <p:sldId id="257" r:id="rId2"/>
    <p:sldId id="282" r:id="rId3"/>
    <p:sldId id="307" r:id="rId4"/>
    <p:sldId id="283" r:id="rId5"/>
    <p:sldId id="300" r:id="rId6"/>
    <p:sldId id="293" r:id="rId7"/>
    <p:sldId id="301" r:id="rId8"/>
    <p:sldId id="308" r:id="rId9"/>
    <p:sldId id="312" r:id="rId10"/>
    <p:sldId id="313" r:id="rId11"/>
    <p:sldId id="309" r:id="rId12"/>
    <p:sldId id="314" r:id="rId13"/>
    <p:sldId id="315" r:id="rId14"/>
    <p:sldId id="321" r:id="rId15"/>
    <p:sldId id="320" r:id="rId16"/>
    <p:sldId id="322" r:id="rId17"/>
    <p:sldId id="327" r:id="rId18"/>
    <p:sldId id="324" r:id="rId19"/>
    <p:sldId id="328" r:id="rId20"/>
    <p:sldId id="329" r:id="rId21"/>
    <p:sldId id="333" r:id="rId22"/>
    <p:sldId id="334" r:id="rId23"/>
    <p:sldId id="332" r:id="rId24"/>
    <p:sldId id="311" r:id="rId25"/>
    <p:sldId id="278" r:id="rId26"/>
  </p:sldIdLst>
  <p:sldSz cx="9144000" cy="6858000" type="screen4x3"/>
  <p:notesSz cx="9939338" cy="6805613"/>
  <p:embeddedFontLst>
    <p:embeddedFont>
      <p:font typeface="Wingdings 3" panose="05040102010807070707" pitchFamily="18" charset="2"/>
      <p:regular r:id="rId29"/>
    </p:embeddedFont>
    <p:embeddedFont>
      <p:font typeface="나눔고딕" panose="020B0600000101010101" charset="-127"/>
      <p:regular r:id="rId30"/>
      <p:bold r:id="rId31"/>
    </p:embeddedFont>
    <p:embeddedFont>
      <p:font typeface="Bookman Old Style" panose="02050604050505020204" pitchFamily="18" charset="0"/>
      <p:regular r:id="rId32"/>
      <p:bold r:id="rId33"/>
      <p:italic r:id="rId34"/>
      <p:boldItalic r:id="rId35"/>
    </p:embeddedFont>
    <p:embeddedFont>
      <p:font typeface="Gill Sans MT" panose="020B0502020104020203" pitchFamily="34" charset="0"/>
      <p:regular r:id="rId36"/>
      <p:bold r:id="rId37"/>
      <p:italic r:id="rId38"/>
      <p:boldItalic r:id="rId39"/>
    </p:embeddedFont>
    <p:embeddedFont>
      <p:font typeface="Corbel" panose="020B0503020204020204" pitchFamily="34" charset="0"/>
      <p:regular r:id="rId40"/>
      <p:bold r:id="rId41"/>
      <p:italic r:id="rId42"/>
      <p:boldItalic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00"/>
    <a:srgbClr val="CC0066"/>
    <a:srgbClr val="BFBFBF"/>
    <a:srgbClr val="000000"/>
    <a:srgbClr val="7F7F7F"/>
    <a:srgbClr val="1D314E"/>
    <a:srgbClr val="3D3C3E"/>
    <a:srgbClr val="063656"/>
    <a:srgbClr val="084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84" autoAdjust="0"/>
    <p:restoredTop sz="73445" autoAdjust="0"/>
  </p:normalViewPr>
  <p:slideViewPr>
    <p:cSldViewPr snapToGrid="0">
      <p:cViewPr varScale="1">
        <p:scale>
          <a:sx n="55" d="100"/>
          <a:sy n="55" d="100"/>
        </p:scale>
        <p:origin x="1248" y="6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-1440" y="-102"/>
      </p:cViewPr>
      <p:guideLst>
        <p:guide orient="horz" pos="2144"/>
        <p:guide pos="313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D223E4-0F69-478A-A9D9-2A8B9570984C}" type="doc">
      <dgm:prSet loTypeId="urn:microsoft.com/office/officeart/2005/8/layout/cycle4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0730A791-872A-4BCF-BEC9-471D1F498A99}">
      <dgm:prSet phldrT="[텍스트]"/>
      <dgm:spPr>
        <a:solidFill>
          <a:srgbClr val="0070C0"/>
        </a:solidFill>
      </dgm:spPr>
      <dgm:t>
        <a:bodyPr/>
        <a:lstStyle/>
        <a:p>
          <a:pPr latinLnBrk="1"/>
          <a:r>
            <a:rPr lang="ko-KR" altLang="en-US" dirty="0" smtClean="0"/>
            <a:t>등록</a:t>
          </a:r>
          <a:endParaRPr lang="ko-KR" altLang="en-US" dirty="0"/>
        </a:p>
      </dgm:t>
    </dgm:pt>
    <dgm:pt modelId="{6DCE939E-EF11-4523-A7EC-51A9C0482217}" type="parTrans" cxnId="{F2E703BD-10B8-4858-8990-906FB5BE4874}">
      <dgm:prSet/>
      <dgm:spPr/>
      <dgm:t>
        <a:bodyPr/>
        <a:lstStyle/>
        <a:p>
          <a:pPr latinLnBrk="1"/>
          <a:endParaRPr lang="ko-KR" altLang="en-US"/>
        </a:p>
      </dgm:t>
    </dgm:pt>
    <dgm:pt modelId="{B798360A-9539-476A-83F7-E1E97AD56034}" type="sibTrans" cxnId="{F2E703BD-10B8-4858-8990-906FB5BE4874}">
      <dgm:prSet/>
      <dgm:spPr/>
      <dgm:t>
        <a:bodyPr/>
        <a:lstStyle/>
        <a:p>
          <a:pPr latinLnBrk="1"/>
          <a:endParaRPr lang="ko-KR" altLang="en-US"/>
        </a:p>
      </dgm:t>
    </dgm:pt>
    <dgm:pt modelId="{D20A7EC7-3A09-4C14-8B46-29DB155F91D6}">
      <dgm:prSet phldrT="[텍스트]" custT="1"/>
      <dgm:spPr/>
      <dgm:t>
        <a:bodyPr/>
        <a:lstStyle/>
        <a:p>
          <a:pPr latinLnBrk="1"/>
          <a:r>
            <a:rPr lang="ko-KR" altLang="en-US" sz="1200" b="1" dirty="0" smtClean="0"/>
            <a:t>신규등록</a:t>
          </a:r>
          <a:endParaRPr lang="ko-KR" altLang="en-US" sz="1200" b="1" dirty="0"/>
        </a:p>
      </dgm:t>
    </dgm:pt>
    <dgm:pt modelId="{19F4844B-CA7E-4EF6-B7F7-0626CEC61D7F}" type="parTrans" cxnId="{57EB5A62-8A77-4B17-9912-550D02A49604}">
      <dgm:prSet/>
      <dgm:spPr/>
      <dgm:t>
        <a:bodyPr/>
        <a:lstStyle/>
        <a:p>
          <a:pPr latinLnBrk="1"/>
          <a:endParaRPr lang="ko-KR" altLang="en-US"/>
        </a:p>
      </dgm:t>
    </dgm:pt>
    <dgm:pt modelId="{1A547C28-B84E-4ECF-AA79-DD921C9777CD}" type="sibTrans" cxnId="{57EB5A62-8A77-4B17-9912-550D02A49604}">
      <dgm:prSet/>
      <dgm:spPr/>
      <dgm:t>
        <a:bodyPr/>
        <a:lstStyle/>
        <a:p>
          <a:pPr latinLnBrk="1"/>
          <a:endParaRPr lang="ko-KR" altLang="en-US"/>
        </a:p>
      </dgm:t>
    </dgm:pt>
    <dgm:pt modelId="{85AC2AAB-5D12-4261-8128-A485E0C5BD9C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조회</a:t>
          </a:r>
          <a:endParaRPr lang="ko-KR" altLang="en-US" dirty="0">
            <a:solidFill>
              <a:schemeClr val="tx1"/>
            </a:solidFill>
          </a:endParaRPr>
        </a:p>
      </dgm:t>
    </dgm:pt>
    <dgm:pt modelId="{2E30914B-1773-4130-BA8F-4AEEC1709A4D}" type="parTrans" cxnId="{E3925C6A-05C9-4613-8C02-1B920A2E2AE0}">
      <dgm:prSet/>
      <dgm:spPr/>
      <dgm:t>
        <a:bodyPr/>
        <a:lstStyle/>
        <a:p>
          <a:pPr latinLnBrk="1"/>
          <a:endParaRPr lang="ko-KR" altLang="en-US"/>
        </a:p>
      </dgm:t>
    </dgm:pt>
    <dgm:pt modelId="{529606CB-F741-4DB2-B08A-93B3ED649B5E}" type="sibTrans" cxnId="{E3925C6A-05C9-4613-8C02-1B920A2E2AE0}">
      <dgm:prSet/>
      <dgm:spPr/>
      <dgm:t>
        <a:bodyPr/>
        <a:lstStyle/>
        <a:p>
          <a:pPr latinLnBrk="1"/>
          <a:endParaRPr lang="ko-KR" altLang="en-US"/>
        </a:p>
      </dgm:t>
    </dgm:pt>
    <dgm:pt modelId="{AA9E62DC-9149-41A1-B0A9-C4BDF1FAD247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반출</a:t>
          </a:r>
          <a:endParaRPr lang="ko-KR" altLang="en-US" dirty="0">
            <a:solidFill>
              <a:schemeClr val="tx1"/>
            </a:solidFill>
          </a:endParaRPr>
        </a:p>
      </dgm:t>
    </dgm:pt>
    <dgm:pt modelId="{18AAD135-8677-4796-A91F-A0A02C207C21}" type="parTrans" cxnId="{D19C844C-0CCF-4DDA-B4B4-44E5B9230628}">
      <dgm:prSet/>
      <dgm:spPr/>
      <dgm:t>
        <a:bodyPr/>
        <a:lstStyle/>
        <a:p>
          <a:pPr latinLnBrk="1"/>
          <a:endParaRPr lang="ko-KR" altLang="en-US"/>
        </a:p>
      </dgm:t>
    </dgm:pt>
    <dgm:pt modelId="{87191471-02A1-48DB-9C68-17660C6777A6}" type="sibTrans" cxnId="{D19C844C-0CCF-4DDA-B4B4-44E5B9230628}">
      <dgm:prSet/>
      <dgm:spPr/>
      <dgm:t>
        <a:bodyPr/>
        <a:lstStyle/>
        <a:p>
          <a:pPr latinLnBrk="1"/>
          <a:endParaRPr lang="ko-KR" altLang="en-US"/>
        </a:p>
      </dgm:t>
    </dgm:pt>
    <dgm:pt modelId="{B0CA9A8C-C4ED-49BB-89DA-69E1B17A5DA1}">
      <dgm:prSet/>
      <dgm:spPr>
        <a:solidFill>
          <a:srgbClr val="0070C0"/>
        </a:solidFill>
      </dgm:spPr>
      <dgm:t>
        <a:bodyPr/>
        <a:lstStyle/>
        <a:p>
          <a:pPr latinLnBrk="1"/>
          <a:r>
            <a:rPr lang="ko-KR" altLang="en-US" dirty="0" smtClean="0"/>
            <a:t>반입</a:t>
          </a:r>
          <a:endParaRPr lang="ko-KR" altLang="en-US" dirty="0"/>
        </a:p>
      </dgm:t>
    </dgm:pt>
    <dgm:pt modelId="{336048FF-B925-4FB0-A8B5-B9D3171DB39A}" type="parTrans" cxnId="{80C4D05F-47BC-477F-AC5E-74D059E818E3}">
      <dgm:prSet/>
      <dgm:spPr/>
      <dgm:t>
        <a:bodyPr/>
        <a:lstStyle/>
        <a:p>
          <a:pPr latinLnBrk="1"/>
          <a:endParaRPr lang="ko-KR" altLang="en-US"/>
        </a:p>
      </dgm:t>
    </dgm:pt>
    <dgm:pt modelId="{FFFDB67A-07D2-4872-A42E-87D7520C9F10}" type="sibTrans" cxnId="{80C4D05F-47BC-477F-AC5E-74D059E818E3}">
      <dgm:prSet/>
      <dgm:spPr/>
      <dgm:t>
        <a:bodyPr/>
        <a:lstStyle/>
        <a:p>
          <a:pPr latinLnBrk="1"/>
          <a:endParaRPr lang="ko-KR" altLang="en-US"/>
        </a:p>
      </dgm:t>
    </dgm:pt>
    <dgm:pt modelId="{8AEEF6F5-3906-4DB3-93CF-CF3D68EF91A9}">
      <dgm:prSet phldrT="[텍스트]" custT="1"/>
      <dgm:spPr/>
      <dgm:t>
        <a:bodyPr/>
        <a:lstStyle/>
        <a:p>
          <a:pPr latinLnBrk="1"/>
          <a:r>
            <a:rPr lang="ko-KR" altLang="en-US" sz="1200" b="1" dirty="0" smtClean="0"/>
            <a:t>수정</a:t>
          </a:r>
          <a:endParaRPr lang="ko-KR" altLang="en-US" sz="1200" b="1" dirty="0"/>
        </a:p>
      </dgm:t>
    </dgm:pt>
    <dgm:pt modelId="{F66B3D62-DC13-40F2-8B2B-223B2D9FD1C5}" type="parTrans" cxnId="{25412CC3-ADCB-4C1B-9568-2DD752A21E47}">
      <dgm:prSet/>
      <dgm:spPr/>
      <dgm:t>
        <a:bodyPr/>
        <a:lstStyle/>
        <a:p>
          <a:pPr latinLnBrk="1"/>
          <a:endParaRPr lang="ko-KR" altLang="en-US"/>
        </a:p>
      </dgm:t>
    </dgm:pt>
    <dgm:pt modelId="{4FC70F0F-BAD4-469E-AE9B-5DCE6B506FBA}" type="sibTrans" cxnId="{25412CC3-ADCB-4C1B-9568-2DD752A21E47}">
      <dgm:prSet/>
      <dgm:spPr/>
      <dgm:t>
        <a:bodyPr/>
        <a:lstStyle/>
        <a:p>
          <a:pPr latinLnBrk="1"/>
          <a:endParaRPr lang="ko-KR" altLang="en-US"/>
        </a:p>
      </dgm:t>
    </dgm:pt>
    <dgm:pt modelId="{97D8061E-B79B-4BCF-AAFB-3E8A2C39869C}">
      <dgm:prSet phldrT="[텍스트]" custT="1"/>
      <dgm:spPr/>
      <dgm:t>
        <a:bodyPr/>
        <a:lstStyle/>
        <a:p>
          <a:pPr latinLnBrk="1"/>
          <a:r>
            <a:rPr lang="ko-KR" altLang="en-US" sz="1200" b="1" dirty="0" smtClean="0"/>
            <a:t>삭제</a:t>
          </a:r>
          <a:endParaRPr lang="ko-KR" altLang="en-US" sz="1200" b="1" dirty="0"/>
        </a:p>
      </dgm:t>
    </dgm:pt>
    <dgm:pt modelId="{DC0AED48-D2C0-4D64-8C88-0C7B0421FDAA}" type="parTrans" cxnId="{15460F49-4027-4696-B8C2-2177AA40BA70}">
      <dgm:prSet/>
      <dgm:spPr/>
      <dgm:t>
        <a:bodyPr/>
        <a:lstStyle/>
        <a:p>
          <a:pPr latinLnBrk="1"/>
          <a:endParaRPr lang="ko-KR" altLang="en-US"/>
        </a:p>
      </dgm:t>
    </dgm:pt>
    <dgm:pt modelId="{E199D6B3-8B44-4631-A15B-9318CDE0C2CC}" type="sibTrans" cxnId="{15460F49-4027-4696-B8C2-2177AA40BA70}">
      <dgm:prSet/>
      <dgm:spPr/>
      <dgm:t>
        <a:bodyPr/>
        <a:lstStyle/>
        <a:p>
          <a:pPr latinLnBrk="1"/>
          <a:endParaRPr lang="ko-KR" altLang="en-US"/>
        </a:p>
      </dgm:t>
    </dgm:pt>
    <dgm:pt modelId="{5C8963B0-1B19-4DC9-81CD-8C0F2C165F0F}">
      <dgm:prSet custT="1"/>
      <dgm:spPr/>
      <dgm:t>
        <a:bodyPr/>
        <a:lstStyle/>
        <a:p>
          <a:pPr latinLnBrk="1"/>
          <a:r>
            <a:rPr lang="ko-KR" altLang="en-US" sz="1100" b="1" dirty="0" smtClean="0"/>
            <a:t> 물품내역조회</a:t>
          </a:r>
          <a:endParaRPr lang="ko-KR" altLang="en-US" sz="1100" b="1" dirty="0"/>
        </a:p>
      </dgm:t>
    </dgm:pt>
    <dgm:pt modelId="{CD5D4626-C3F7-4D87-8299-4BEF426D0F8F}" type="parTrans" cxnId="{6E42AF58-9C1D-4BF9-B164-C9FA3068E110}">
      <dgm:prSet/>
      <dgm:spPr/>
      <dgm:t>
        <a:bodyPr/>
        <a:lstStyle/>
        <a:p>
          <a:pPr latinLnBrk="1"/>
          <a:endParaRPr lang="ko-KR" altLang="en-US"/>
        </a:p>
      </dgm:t>
    </dgm:pt>
    <dgm:pt modelId="{C1D85A6B-59C7-4D01-AD40-24EF1F037A52}" type="sibTrans" cxnId="{6E42AF58-9C1D-4BF9-B164-C9FA3068E110}">
      <dgm:prSet/>
      <dgm:spPr/>
      <dgm:t>
        <a:bodyPr/>
        <a:lstStyle/>
        <a:p>
          <a:pPr latinLnBrk="1"/>
          <a:endParaRPr lang="ko-KR" altLang="en-US"/>
        </a:p>
      </dgm:t>
    </dgm:pt>
    <dgm:pt modelId="{9233B3A4-B3C2-4E6F-A0E7-43F3EFABEB8C}">
      <dgm:prSet custT="1"/>
      <dgm:spPr/>
      <dgm:t>
        <a:bodyPr/>
        <a:lstStyle/>
        <a:p>
          <a:pPr latinLnBrk="1"/>
          <a:r>
            <a:rPr lang="ko-KR" altLang="en-US" sz="1100" b="1" dirty="0" smtClean="0"/>
            <a:t> 개인내역조회</a:t>
          </a:r>
          <a:endParaRPr lang="ko-KR" altLang="en-US" sz="1100" b="1" dirty="0"/>
        </a:p>
      </dgm:t>
    </dgm:pt>
    <dgm:pt modelId="{1EE0EA3B-DE04-4CF2-96AD-71E16C32A175}" type="parTrans" cxnId="{8D04C554-3A1E-4F79-8DB1-C4C793EAEE80}">
      <dgm:prSet/>
      <dgm:spPr/>
      <dgm:t>
        <a:bodyPr/>
        <a:lstStyle/>
        <a:p>
          <a:pPr latinLnBrk="1"/>
          <a:endParaRPr lang="ko-KR" altLang="en-US"/>
        </a:p>
      </dgm:t>
    </dgm:pt>
    <dgm:pt modelId="{8F161A25-C2D1-4677-9868-DE96C1F5DFE2}" type="sibTrans" cxnId="{8D04C554-3A1E-4F79-8DB1-C4C793EAEE80}">
      <dgm:prSet/>
      <dgm:spPr/>
      <dgm:t>
        <a:bodyPr/>
        <a:lstStyle/>
        <a:p>
          <a:pPr latinLnBrk="1"/>
          <a:endParaRPr lang="ko-KR" altLang="en-US"/>
        </a:p>
      </dgm:t>
    </dgm:pt>
    <dgm:pt modelId="{F00A66EA-C04C-41AB-9115-A6F538F85F4F}">
      <dgm:prSet custT="1"/>
      <dgm:spPr/>
      <dgm:t>
        <a:bodyPr/>
        <a:lstStyle/>
        <a:p>
          <a:pPr latinLnBrk="1"/>
          <a:r>
            <a:rPr lang="ko-KR" altLang="en-US" sz="1100" b="1" dirty="0" smtClean="0"/>
            <a:t> 반출물품조회</a:t>
          </a:r>
          <a:endParaRPr lang="ko-KR" altLang="en-US" sz="1100" b="1" dirty="0"/>
        </a:p>
      </dgm:t>
    </dgm:pt>
    <dgm:pt modelId="{B2AF449B-7896-4C8B-850D-4881469148AB}" type="parTrans" cxnId="{46305153-5919-46B4-8B75-4413204BF67D}">
      <dgm:prSet/>
      <dgm:spPr/>
      <dgm:t>
        <a:bodyPr/>
        <a:lstStyle/>
        <a:p>
          <a:pPr latinLnBrk="1"/>
          <a:endParaRPr lang="ko-KR" altLang="en-US"/>
        </a:p>
      </dgm:t>
    </dgm:pt>
    <dgm:pt modelId="{89221C33-F001-419E-800E-DE7EA99833CB}" type="sibTrans" cxnId="{46305153-5919-46B4-8B75-4413204BF67D}">
      <dgm:prSet/>
      <dgm:spPr/>
      <dgm:t>
        <a:bodyPr/>
        <a:lstStyle/>
        <a:p>
          <a:pPr latinLnBrk="1"/>
          <a:endParaRPr lang="ko-KR" altLang="en-US"/>
        </a:p>
      </dgm:t>
    </dgm:pt>
    <dgm:pt modelId="{8D9EA5D4-C5F0-4334-B0A1-0574904192DE}">
      <dgm:prSet custT="1"/>
      <dgm:spPr/>
      <dgm:t>
        <a:bodyPr/>
        <a:lstStyle/>
        <a:p>
          <a:pPr latinLnBrk="1"/>
          <a:r>
            <a:rPr lang="ko-KR" altLang="en-US" sz="1100" b="1" dirty="0" smtClean="0">
              <a:solidFill>
                <a:srgbClr val="FF0000"/>
              </a:solidFill>
            </a:rPr>
            <a:t> 반출물품승인</a:t>
          </a:r>
          <a:endParaRPr lang="ko-KR" altLang="en-US" sz="1100" b="1" dirty="0">
            <a:solidFill>
              <a:srgbClr val="FF0000"/>
            </a:solidFill>
          </a:endParaRPr>
        </a:p>
      </dgm:t>
    </dgm:pt>
    <dgm:pt modelId="{B4D7B743-0FE0-45B0-BF84-EC31B0E15E70}" type="parTrans" cxnId="{F758E694-9C3F-48FB-B875-EE7E3D383DAF}">
      <dgm:prSet/>
      <dgm:spPr/>
      <dgm:t>
        <a:bodyPr/>
        <a:lstStyle/>
        <a:p>
          <a:pPr latinLnBrk="1"/>
          <a:endParaRPr lang="ko-KR" altLang="en-US"/>
        </a:p>
      </dgm:t>
    </dgm:pt>
    <dgm:pt modelId="{B0FCC65F-068D-411B-A8FC-DF7A50CEA9DA}" type="sibTrans" cxnId="{F758E694-9C3F-48FB-B875-EE7E3D383DAF}">
      <dgm:prSet/>
      <dgm:spPr/>
      <dgm:t>
        <a:bodyPr/>
        <a:lstStyle/>
        <a:p>
          <a:pPr latinLnBrk="1"/>
          <a:endParaRPr lang="ko-KR" altLang="en-US"/>
        </a:p>
      </dgm:t>
    </dgm:pt>
    <dgm:pt modelId="{50E72CFC-8A72-4FED-A0D8-1D4D6D519AED}">
      <dgm:prSet custT="1"/>
      <dgm:spPr>
        <a:solidFill>
          <a:schemeClr val="tx2"/>
        </a:solidFill>
      </dgm:spPr>
      <dgm:t>
        <a:bodyPr/>
        <a:lstStyle/>
        <a:p>
          <a:pPr latinLnBrk="1"/>
          <a:r>
            <a:rPr lang="ko-KR" altLang="en-US" sz="1200" b="1" dirty="0" smtClean="0">
              <a:solidFill>
                <a:schemeClr val="bg1"/>
              </a:solidFill>
            </a:rPr>
            <a:t>반출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21A1F214-85CB-4ED8-9EC3-ED604713791F}" type="parTrans" cxnId="{F8362B4E-1B50-4F35-A0A9-D5E076D40CA7}">
      <dgm:prSet/>
      <dgm:spPr/>
      <dgm:t>
        <a:bodyPr/>
        <a:lstStyle/>
        <a:p>
          <a:pPr latinLnBrk="1"/>
          <a:endParaRPr lang="ko-KR" altLang="en-US"/>
        </a:p>
      </dgm:t>
    </dgm:pt>
    <dgm:pt modelId="{F745948B-AB75-4154-8F39-EBD354EE41C3}" type="sibTrans" cxnId="{F8362B4E-1B50-4F35-A0A9-D5E076D40CA7}">
      <dgm:prSet/>
      <dgm:spPr/>
      <dgm:t>
        <a:bodyPr/>
        <a:lstStyle/>
        <a:p>
          <a:pPr latinLnBrk="1"/>
          <a:endParaRPr lang="ko-KR" altLang="en-US"/>
        </a:p>
      </dgm:t>
    </dgm:pt>
    <dgm:pt modelId="{DB97141C-C39D-4006-BAC8-68EC86D05AAC}">
      <dgm:prSet custT="1"/>
      <dgm:spPr>
        <a:solidFill>
          <a:schemeClr val="tx2"/>
        </a:solidFill>
      </dgm:spPr>
      <dgm:t>
        <a:bodyPr/>
        <a:lstStyle/>
        <a:p>
          <a:pPr latinLnBrk="1"/>
          <a:r>
            <a:rPr lang="ko-KR" altLang="en-US" sz="1200" b="1" dirty="0" smtClean="0">
              <a:solidFill>
                <a:schemeClr val="bg1"/>
              </a:solidFill>
            </a:rPr>
            <a:t>취소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C9B77A0B-A164-4420-88D1-34E1AC258E12}" type="parTrans" cxnId="{97AE2D6B-3FD6-4018-BFFF-EA01FE037A76}">
      <dgm:prSet/>
      <dgm:spPr/>
      <dgm:t>
        <a:bodyPr/>
        <a:lstStyle/>
        <a:p>
          <a:pPr latinLnBrk="1"/>
          <a:endParaRPr lang="ko-KR" altLang="en-US"/>
        </a:p>
      </dgm:t>
    </dgm:pt>
    <dgm:pt modelId="{BF94B0CE-1696-4543-82B4-CC8E6D4C0606}" type="sibTrans" cxnId="{97AE2D6B-3FD6-4018-BFFF-EA01FE037A76}">
      <dgm:prSet/>
      <dgm:spPr/>
      <dgm:t>
        <a:bodyPr/>
        <a:lstStyle/>
        <a:p>
          <a:pPr latinLnBrk="1"/>
          <a:endParaRPr lang="ko-KR" altLang="en-US"/>
        </a:p>
      </dgm:t>
    </dgm:pt>
    <dgm:pt modelId="{7B8C8D8B-2D60-445E-8AB9-C2AABC94392C}">
      <dgm:prSet custT="1"/>
      <dgm:spPr>
        <a:solidFill>
          <a:schemeClr val="tx2"/>
        </a:solidFill>
      </dgm:spPr>
      <dgm:t>
        <a:bodyPr/>
        <a:lstStyle/>
        <a:p>
          <a:pPr latinLnBrk="1"/>
          <a:r>
            <a:rPr lang="ko-KR" altLang="en-US" sz="1200" b="1" dirty="0" smtClean="0">
              <a:solidFill>
                <a:schemeClr val="bg1"/>
              </a:solidFill>
            </a:rPr>
            <a:t>수정</a:t>
          </a:r>
          <a:endParaRPr lang="ko-KR" altLang="en-US" sz="1200" b="1" dirty="0">
            <a:solidFill>
              <a:schemeClr val="bg1"/>
            </a:solidFill>
          </a:endParaRPr>
        </a:p>
      </dgm:t>
    </dgm:pt>
    <dgm:pt modelId="{ED2D5E04-F7E0-47C4-9FA9-AC422BEBF53D}" type="parTrans" cxnId="{23904D81-ACE7-4D26-92A1-E391DB6FE304}">
      <dgm:prSet/>
      <dgm:spPr/>
      <dgm:t>
        <a:bodyPr/>
        <a:lstStyle/>
        <a:p>
          <a:pPr latinLnBrk="1"/>
          <a:endParaRPr lang="ko-KR" altLang="en-US"/>
        </a:p>
      </dgm:t>
    </dgm:pt>
    <dgm:pt modelId="{EE9E0C30-C069-4775-86E0-1E6D659082D6}" type="sibTrans" cxnId="{23904D81-ACE7-4D26-92A1-E391DB6FE304}">
      <dgm:prSet/>
      <dgm:spPr/>
      <dgm:t>
        <a:bodyPr/>
        <a:lstStyle/>
        <a:p>
          <a:pPr latinLnBrk="1"/>
          <a:endParaRPr lang="ko-KR" altLang="en-US"/>
        </a:p>
      </dgm:t>
    </dgm:pt>
    <dgm:pt modelId="{8A1B789E-2332-44A5-AE71-C1E401BCC515}" type="pres">
      <dgm:prSet presAssocID="{FBD223E4-0F69-478A-A9D9-2A8B9570984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30B6BA-83EA-495E-9784-FAA07301CC7A}" type="pres">
      <dgm:prSet presAssocID="{FBD223E4-0F69-478A-A9D9-2A8B9570984C}" presName="children" presStyleCnt="0"/>
      <dgm:spPr/>
    </dgm:pt>
    <dgm:pt modelId="{91347FE7-9D56-4C5D-9C3D-EC5525FA496D}" type="pres">
      <dgm:prSet presAssocID="{FBD223E4-0F69-478A-A9D9-2A8B9570984C}" presName="child1group" presStyleCnt="0"/>
      <dgm:spPr/>
    </dgm:pt>
    <dgm:pt modelId="{ED2D941F-864F-436F-980F-06E76FE18996}" type="pres">
      <dgm:prSet presAssocID="{FBD223E4-0F69-478A-A9D9-2A8B9570984C}" presName="child1" presStyleLbl="bgAcc1" presStyleIdx="0" presStyleCnt="3" custScaleX="102695" custScaleY="127935" custLinFactNeighborX="-7839" custLinFactNeighborY="10638"/>
      <dgm:spPr/>
      <dgm:t>
        <a:bodyPr/>
        <a:lstStyle/>
        <a:p>
          <a:pPr latinLnBrk="1"/>
          <a:endParaRPr lang="ko-KR" altLang="en-US"/>
        </a:p>
      </dgm:t>
    </dgm:pt>
    <dgm:pt modelId="{F7F65B0A-E0ED-4091-A3CA-5CBA799712C9}" type="pres">
      <dgm:prSet presAssocID="{FBD223E4-0F69-478A-A9D9-2A8B9570984C}" presName="child1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D77AEF-D73D-459C-B8D9-17CEAD867D0E}" type="pres">
      <dgm:prSet presAssocID="{FBD223E4-0F69-478A-A9D9-2A8B9570984C}" presName="child2group" presStyleCnt="0"/>
      <dgm:spPr/>
    </dgm:pt>
    <dgm:pt modelId="{B2C083F4-4F2B-42A8-B0DB-E8A346731084}" type="pres">
      <dgm:prSet presAssocID="{FBD223E4-0F69-478A-A9D9-2A8B9570984C}" presName="child2" presStyleLbl="bgAcc1" presStyleIdx="1" presStyleCnt="3" custScaleX="144539" custScaleY="123636" custLinFactNeighborX="29677" custLinFactNeighborY="8488"/>
      <dgm:spPr/>
      <dgm:t>
        <a:bodyPr/>
        <a:lstStyle/>
        <a:p>
          <a:pPr latinLnBrk="1"/>
          <a:endParaRPr lang="ko-KR" altLang="en-US"/>
        </a:p>
      </dgm:t>
    </dgm:pt>
    <dgm:pt modelId="{A9F657FE-8D9F-4641-AFF2-2EA7E3594DE3}" type="pres">
      <dgm:prSet presAssocID="{FBD223E4-0F69-478A-A9D9-2A8B9570984C}" presName="child2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CB5AFE-2517-452B-AE40-2069E10711E6}" type="pres">
      <dgm:prSet presAssocID="{FBD223E4-0F69-478A-A9D9-2A8B9570984C}" presName="child3group" presStyleCnt="0"/>
      <dgm:spPr/>
    </dgm:pt>
    <dgm:pt modelId="{A2063F53-11A8-45C0-A771-B7A329342BF8}" type="pres">
      <dgm:prSet presAssocID="{FBD223E4-0F69-478A-A9D9-2A8B9570984C}" presName="child3" presStyleLbl="bgAcc1" presStyleIdx="2" presStyleCnt="3" custScaleX="88329" custScaleY="132253" custLinFactNeighborX="16986" custLinFactNeighborY="-5805"/>
      <dgm:spPr/>
      <dgm:t>
        <a:bodyPr/>
        <a:lstStyle/>
        <a:p>
          <a:pPr latinLnBrk="1"/>
          <a:endParaRPr lang="ko-KR" altLang="en-US"/>
        </a:p>
      </dgm:t>
    </dgm:pt>
    <dgm:pt modelId="{6847544B-03AD-42CA-8EEA-D6F1A4DCB34D}" type="pres">
      <dgm:prSet presAssocID="{FBD223E4-0F69-478A-A9D9-2A8B9570984C}" presName="child3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DB51D5-B300-4E2F-A154-A8C3DF9FF034}" type="pres">
      <dgm:prSet presAssocID="{FBD223E4-0F69-478A-A9D9-2A8B9570984C}" presName="childPlaceholder" presStyleCnt="0"/>
      <dgm:spPr/>
    </dgm:pt>
    <dgm:pt modelId="{BCEFF670-4318-4071-A9FB-1D6DA3A58C71}" type="pres">
      <dgm:prSet presAssocID="{FBD223E4-0F69-478A-A9D9-2A8B9570984C}" presName="circle" presStyleCnt="0"/>
      <dgm:spPr/>
    </dgm:pt>
    <dgm:pt modelId="{364B377D-77ED-4CCE-967B-49E33EC7E174}" type="pres">
      <dgm:prSet presAssocID="{FBD223E4-0F69-478A-A9D9-2A8B9570984C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B46832-3F46-47CD-8DC8-F9742584DBD5}" type="pres">
      <dgm:prSet presAssocID="{FBD223E4-0F69-478A-A9D9-2A8B9570984C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3AD3F8-C03C-4B47-A681-62A38A82FA28}" type="pres">
      <dgm:prSet presAssocID="{FBD223E4-0F69-478A-A9D9-2A8B9570984C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7FB9C4-31F8-45B8-8597-4908389E5BAE}" type="pres">
      <dgm:prSet presAssocID="{FBD223E4-0F69-478A-A9D9-2A8B9570984C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7E550A-8C0D-43A0-B919-5742BFAC9F98}" type="pres">
      <dgm:prSet presAssocID="{FBD223E4-0F69-478A-A9D9-2A8B9570984C}" presName="quadrantPlaceholder" presStyleCnt="0"/>
      <dgm:spPr/>
    </dgm:pt>
    <dgm:pt modelId="{83FCE931-DE3E-490B-90B3-E31F90425F0F}" type="pres">
      <dgm:prSet presAssocID="{FBD223E4-0F69-478A-A9D9-2A8B9570984C}" presName="center1" presStyleLbl="fgShp" presStyleIdx="0" presStyleCnt="2"/>
      <dgm:spPr/>
    </dgm:pt>
    <dgm:pt modelId="{30B894F9-9891-4A4A-83BA-091702D3A848}" type="pres">
      <dgm:prSet presAssocID="{FBD223E4-0F69-478A-A9D9-2A8B9570984C}" presName="center2" presStyleLbl="fgShp" presStyleIdx="1" presStyleCnt="2"/>
      <dgm:spPr/>
    </dgm:pt>
  </dgm:ptLst>
  <dgm:cxnLst>
    <dgm:cxn modelId="{F8362B4E-1B50-4F35-A0A9-D5E076D40CA7}" srcId="{AA9E62DC-9149-41A1-B0A9-C4BDF1FAD247}" destId="{50E72CFC-8A72-4FED-A0D8-1D4D6D519AED}" srcOrd="0" destOrd="0" parTransId="{21A1F214-85CB-4ED8-9EC3-ED604713791F}" sibTransId="{F745948B-AB75-4154-8F39-EBD354EE41C3}"/>
    <dgm:cxn modelId="{CC63D132-AC89-4CA3-B4FD-D9D11C8BD228}" type="presOf" srcId="{9233B3A4-B3C2-4E6F-A0E7-43F3EFABEB8C}" destId="{B2C083F4-4F2B-42A8-B0DB-E8A346731084}" srcOrd="0" destOrd="1" presId="urn:microsoft.com/office/officeart/2005/8/layout/cycle4"/>
    <dgm:cxn modelId="{23904D81-ACE7-4D26-92A1-E391DB6FE304}" srcId="{AA9E62DC-9149-41A1-B0A9-C4BDF1FAD247}" destId="{7B8C8D8B-2D60-445E-8AB9-C2AABC94392C}" srcOrd="2" destOrd="0" parTransId="{ED2D5E04-F7E0-47C4-9FA9-AC422BEBF53D}" sibTransId="{EE9E0C30-C069-4775-86E0-1E6D659082D6}"/>
    <dgm:cxn modelId="{80C4D05F-47BC-477F-AC5E-74D059E818E3}" srcId="{FBD223E4-0F69-478A-A9D9-2A8B9570984C}" destId="{B0CA9A8C-C4ED-49BB-89DA-69E1B17A5DA1}" srcOrd="3" destOrd="0" parTransId="{336048FF-B925-4FB0-A8B5-B9D3171DB39A}" sibTransId="{FFFDB67A-07D2-4872-A42E-87D7520C9F10}"/>
    <dgm:cxn modelId="{E8D179B4-E412-4C5B-AA0F-A7BE384718DF}" type="presOf" srcId="{97D8061E-B79B-4BCF-AAFB-3E8A2C39869C}" destId="{ED2D941F-864F-436F-980F-06E76FE18996}" srcOrd="0" destOrd="2" presId="urn:microsoft.com/office/officeart/2005/8/layout/cycle4"/>
    <dgm:cxn modelId="{15460F49-4027-4696-B8C2-2177AA40BA70}" srcId="{0730A791-872A-4BCF-BEC9-471D1F498A99}" destId="{97D8061E-B79B-4BCF-AAFB-3E8A2C39869C}" srcOrd="2" destOrd="0" parTransId="{DC0AED48-D2C0-4D64-8C88-0C7B0421FDAA}" sibTransId="{E199D6B3-8B44-4631-A15B-9318CDE0C2CC}"/>
    <dgm:cxn modelId="{19465ED0-F675-4B53-91AE-3DCB83893647}" type="presOf" srcId="{8D9EA5D4-C5F0-4334-B0A1-0574904192DE}" destId="{A9F657FE-8D9F-4641-AFF2-2EA7E3594DE3}" srcOrd="1" destOrd="3" presId="urn:microsoft.com/office/officeart/2005/8/layout/cycle4"/>
    <dgm:cxn modelId="{F3D48C90-834C-4B66-A4F5-B5B56B8A1316}" type="presOf" srcId="{5C8963B0-1B19-4DC9-81CD-8C0F2C165F0F}" destId="{B2C083F4-4F2B-42A8-B0DB-E8A346731084}" srcOrd="0" destOrd="0" presId="urn:microsoft.com/office/officeart/2005/8/layout/cycle4"/>
    <dgm:cxn modelId="{4F3AB912-84C9-4286-8CDF-CE36DF67C048}" type="presOf" srcId="{DB97141C-C39D-4006-BAC8-68EC86D05AAC}" destId="{6847544B-03AD-42CA-8EEA-D6F1A4DCB34D}" srcOrd="1" destOrd="1" presId="urn:microsoft.com/office/officeart/2005/8/layout/cycle4"/>
    <dgm:cxn modelId="{16DEF37F-DADC-44D0-A372-237C657C5636}" type="presOf" srcId="{F00A66EA-C04C-41AB-9115-A6F538F85F4F}" destId="{B2C083F4-4F2B-42A8-B0DB-E8A346731084}" srcOrd="0" destOrd="2" presId="urn:microsoft.com/office/officeart/2005/8/layout/cycle4"/>
    <dgm:cxn modelId="{A888BDCC-BB89-433C-98AF-B3468B610F6C}" type="presOf" srcId="{F00A66EA-C04C-41AB-9115-A6F538F85F4F}" destId="{A9F657FE-8D9F-4641-AFF2-2EA7E3594DE3}" srcOrd="1" destOrd="2" presId="urn:microsoft.com/office/officeart/2005/8/layout/cycle4"/>
    <dgm:cxn modelId="{D19C844C-0CCF-4DDA-B4B4-44E5B9230628}" srcId="{FBD223E4-0F69-478A-A9D9-2A8B9570984C}" destId="{AA9E62DC-9149-41A1-B0A9-C4BDF1FAD247}" srcOrd="2" destOrd="0" parTransId="{18AAD135-8677-4796-A91F-A0A02C207C21}" sibTransId="{87191471-02A1-48DB-9C68-17660C6777A6}"/>
    <dgm:cxn modelId="{25412CC3-ADCB-4C1B-9568-2DD752A21E47}" srcId="{0730A791-872A-4BCF-BEC9-471D1F498A99}" destId="{8AEEF6F5-3906-4DB3-93CF-CF3D68EF91A9}" srcOrd="1" destOrd="0" parTransId="{F66B3D62-DC13-40F2-8B2B-223B2D9FD1C5}" sibTransId="{4FC70F0F-BAD4-469E-AE9B-5DCE6B506FBA}"/>
    <dgm:cxn modelId="{8D20CC5C-F275-40C3-AD18-A4F414AF21C2}" type="presOf" srcId="{DB97141C-C39D-4006-BAC8-68EC86D05AAC}" destId="{A2063F53-11A8-45C0-A771-B7A329342BF8}" srcOrd="0" destOrd="1" presId="urn:microsoft.com/office/officeart/2005/8/layout/cycle4"/>
    <dgm:cxn modelId="{8BCDE497-0E0F-481D-91DF-BF7DF05AD55F}" type="presOf" srcId="{7B8C8D8B-2D60-445E-8AB9-C2AABC94392C}" destId="{6847544B-03AD-42CA-8EEA-D6F1A4DCB34D}" srcOrd="1" destOrd="2" presId="urn:microsoft.com/office/officeart/2005/8/layout/cycle4"/>
    <dgm:cxn modelId="{46305153-5919-46B4-8B75-4413204BF67D}" srcId="{85AC2AAB-5D12-4261-8128-A485E0C5BD9C}" destId="{F00A66EA-C04C-41AB-9115-A6F538F85F4F}" srcOrd="2" destOrd="0" parTransId="{B2AF449B-7896-4C8B-850D-4881469148AB}" sibTransId="{89221C33-F001-419E-800E-DE7EA99833CB}"/>
    <dgm:cxn modelId="{97AE2D6B-3FD6-4018-BFFF-EA01FE037A76}" srcId="{AA9E62DC-9149-41A1-B0A9-C4BDF1FAD247}" destId="{DB97141C-C39D-4006-BAC8-68EC86D05AAC}" srcOrd="1" destOrd="0" parTransId="{C9B77A0B-A164-4420-88D1-34E1AC258E12}" sibTransId="{BF94B0CE-1696-4543-82B4-CC8E6D4C0606}"/>
    <dgm:cxn modelId="{7F712E07-0E67-4325-9AB9-FF2270ADE2DF}" type="presOf" srcId="{AA9E62DC-9149-41A1-B0A9-C4BDF1FAD247}" destId="{403AD3F8-C03C-4B47-A681-62A38A82FA28}" srcOrd="0" destOrd="0" presId="urn:microsoft.com/office/officeart/2005/8/layout/cycle4"/>
    <dgm:cxn modelId="{1C534D21-0D96-4EC9-BB4A-05DB9DC87805}" type="presOf" srcId="{97D8061E-B79B-4BCF-AAFB-3E8A2C39869C}" destId="{F7F65B0A-E0ED-4091-A3CA-5CBA799712C9}" srcOrd="1" destOrd="2" presId="urn:microsoft.com/office/officeart/2005/8/layout/cycle4"/>
    <dgm:cxn modelId="{6E1FF1F0-E4D0-4E4A-84D1-6C163342581F}" type="presOf" srcId="{8D9EA5D4-C5F0-4334-B0A1-0574904192DE}" destId="{B2C083F4-4F2B-42A8-B0DB-E8A346731084}" srcOrd="0" destOrd="3" presId="urn:microsoft.com/office/officeart/2005/8/layout/cycle4"/>
    <dgm:cxn modelId="{ACAAF7A0-A51E-4240-8EE6-9AEA2DE12F0E}" type="presOf" srcId="{D20A7EC7-3A09-4C14-8B46-29DB155F91D6}" destId="{ED2D941F-864F-436F-980F-06E76FE18996}" srcOrd="0" destOrd="0" presId="urn:microsoft.com/office/officeart/2005/8/layout/cycle4"/>
    <dgm:cxn modelId="{08471F9F-6A0F-44FF-80DE-841B1B5D2139}" type="presOf" srcId="{FBD223E4-0F69-478A-A9D9-2A8B9570984C}" destId="{8A1B789E-2332-44A5-AE71-C1E401BCC515}" srcOrd="0" destOrd="0" presId="urn:microsoft.com/office/officeart/2005/8/layout/cycle4"/>
    <dgm:cxn modelId="{D206574F-F12A-4F4D-85EC-F11E7B6E81FB}" type="presOf" srcId="{7B8C8D8B-2D60-445E-8AB9-C2AABC94392C}" destId="{A2063F53-11A8-45C0-A771-B7A329342BF8}" srcOrd="0" destOrd="2" presId="urn:microsoft.com/office/officeart/2005/8/layout/cycle4"/>
    <dgm:cxn modelId="{F5E8A652-A404-4DD2-9D29-44138394992E}" type="presOf" srcId="{9233B3A4-B3C2-4E6F-A0E7-43F3EFABEB8C}" destId="{A9F657FE-8D9F-4641-AFF2-2EA7E3594DE3}" srcOrd="1" destOrd="1" presId="urn:microsoft.com/office/officeart/2005/8/layout/cycle4"/>
    <dgm:cxn modelId="{F138ADBF-BA28-4090-A4BE-802ADFCE7031}" type="presOf" srcId="{50E72CFC-8A72-4FED-A0D8-1D4D6D519AED}" destId="{A2063F53-11A8-45C0-A771-B7A329342BF8}" srcOrd="0" destOrd="0" presId="urn:microsoft.com/office/officeart/2005/8/layout/cycle4"/>
    <dgm:cxn modelId="{CE83A280-FCCE-4515-A2C6-DD3FBA1CAEF7}" type="presOf" srcId="{B0CA9A8C-C4ED-49BB-89DA-69E1B17A5DA1}" destId="{477FB9C4-31F8-45B8-8597-4908389E5BAE}" srcOrd="0" destOrd="0" presId="urn:microsoft.com/office/officeart/2005/8/layout/cycle4"/>
    <dgm:cxn modelId="{536F864E-F5C9-4A77-B5C2-D6B1A89A3A4B}" type="presOf" srcId="{0730A791-872A-4BCF-BEC9-471D1F498A99}" destId="{364B377D-77ED-4CCE-967B-49E33EC7E174}" srcOrd="0" destOrd="0" presId="urn:microsoft.com/office/officeart/2005/8/layout/cycle4"/>
    <dgm:cxn modelId="{E3925C6A-05C9-4613-8C02-1B920A2E2AE0}" srcId="{FBD223E4-0F69-478A-A9D9-2A8B9570984C}" destId="{85AC2AAB-5D12-4261-8128-A485E0C5BD9C}" srcOrd="1" destOrd="0" parTransId="{2E30914B-1773-4130-BA8F-4AEEC1709A4D}" sibTransId="{529606CB-F741-4DB2-B08A-93B3ED649B5E}"/>
    <dgm:cxn modelId="{CC83800A-9B0A-44ED-8DD4-82B669985686}" type="presOf" srcId="{5C8963B0-1B19-4DC9-81CD-8C0F2C165F0F}" destId="{A9F657FE-8D9F-4641-AFF2-2EA7E3594DE3}" srcOrd="1" destOrd="0" presId="urn:microsoft.com/office/officeart/2005/8/layout/cycle4"/>
    <dgm:cxn modelId="{8D04C554-3A1E-4F79-8DB1-C4C793EAEE80}" srcId="{85AC2AAB-5D12-4261-8128-A485E0C5BD9C}" destId="{9233B3A4-B3C2-4E6F-A0E7-43F3EFABEB8C}" srcOrd="1" destOrd="0" parTransId="{1EE0EA3B-DE04-4CF2-96AD-71E16C32A175}" sibTransId="{8F161A25-C2D1-4677-9868-DE96C1F5DFE2}"/>
    <dgm:cxn modelId="{7DBED151-0130-4E66-A0DC-514F05033075}" type="presOf" srcId="{85AC2AAB-5D12-4261-8128-A485E0C5BD9C}" destId="{AAB46832-3F46-47CD-8DC8-F9742584DBD5}" srcOrd="0" destOrd="0" presId="urn:microsoft.com/office/officeart/2005/8/layout/cycle4"/>
    <dgm:cxn modelId="{C54E597B-F431-49ED-B8A9-ED2B2258DD4C}" type="presOf" srcId="{8AEEF6F5-3906-4DB3-93CF-CF3D68EF91A9}" destId="{ED2D941F-864F-436F-980F-06E76FE18996}" srcOrd="0" destOrd="1" presId="urn:microsoft.com/office/officeart/2005/8/layout/cycle4"/>
    <dgm:cxn modelId="{6E42AF58-9C1D-4BF9-B164-C9FA3068E110}" srcId="{85AC2AAB-5D12-4261-8128-A485E0C5BD9C}" destId="{5C8963B0-1B19-4DC9-81CD-8C0F2C165F0F}" srcOrd="0" destOrd="0" parTransId="{CD5D4626-C3F7-4D87-8299-4BEF426D0F8F}" sibTransId="{C1D85A6B-59C7-4D01-AD40-24EF1F037A52}"/>
    <dgm:cxn modelId="{F758E694-9C3F-48FB-B875-EE7E3D383DAF}" srcId="{85AC2AAB-5D12-4261-8128-A485E0C5BD9C}" destId="{8D9EA5D4-C5F0-4334-B0A1-0574904192DE}" srcOrd="3" destOrd="0" parTransId="{B4D7B743-0FE0-45B0-BF84-EC31B0E15E70}" sibTransId="{B0FCC65F-068D-411B-A8FC-DF7A50CEA9DA}"/>
    <dgm:cxn modelId="{F51E75BA-4A59-4663-85F8-E6B84243E9FF}" type="presOf" srcId="{50E72CFC-8A72-4FED-A0D8-1D4D6D519AED}" destId="{6847544B-03AD-42CA-8EEA-D6F1A4DCB34D}" srcOrd="1" destOrd="0" presId="urn:microsoft.com/office/officeart/2005/8/layout/cycle4"/>
    <dgm:cxn modelId="{57EB5A62-8A77-4B17-9912-550D02A49604}" srcId="{0730A791-872A-4BCF-BEC9-471D1F498A99}" destId="{D20A7EC7-3A09-4C14-8B46-29DB155F91D6}" srcOrd="0" destOrd="0" parTransId="{19F4844B-CA7E-4EF6-B7F7-0626CEC61D7F}" sibTransId="{1A547C28-B84E-4ECF-AA79-DD921C9777CD}"/>
    <dgm:cxn modelId="{08C0456A-4A32-4CA4-B9E0-1BC9B7166653}" type="presOf" srcId="{D20A7EC7-3A09-4C14-8B46-29DB155F91D6}" destId="{F7F65B0A-E0ED-4091-A3CA-5CBA799712C9}" srcOrd="1" destOrd="0" presId="urn:microsoft.com/office/officeart/2005/8/layout/cycle4"/>
    <dgm:cxn modelId="{F2E703BD-10B8-4858-8990-906FB5BE4874}" srcId="{FBD223E4-0F69-478A-A9D9-2A8B9570984C}" destId="{0730A791-872A-4BCF-BEC9-471D1F498A99}" srcOrd="0" destOrd="0" parTransId="{6DCE939E-EF11-4523-A7EC-51A9C0482217}" sibTransId="{B798360A-9539-476A-83F7-E1E97AD56034}"/>
    <dgm:cxn modelId="{631B5903-2757-4054-A28D-D18BF67718D5}" type="presOf" srcId="{8AEEF6F5-3906-4DB3-93CF-CF3D68EF91A9}" destId="{F7F65B0A-E0ED-4091-A3CA-5CBA799712C9}" srcOrd="1" destOrd="1" presId="urn:microsoft.com/office/officeart/2005/8/layout/cycle4"/>
    <dgm:cxn modelId="{DF1253C1-4229-4806-9FB4-3B274AD077AF}" type="presParOf" srcId="{8A1B789E-2332-44A5-AE71-C1E401BCC515}" destId="{B030B6BA-83EA-495E-9784-FAA07301CC7A}" srcOrd="0" destOrd="0" presId="urn:microsoft.com/office/officeart/2005/8/layout/cycle4"/>
    <dgm:cxn modelId="{FB6D6364-226B-4C7F-8640-049CAA3C7B6A}" type="presParOf" srcId="{B030B6BA-83EA-495E-9784-FAA07301CC7A}" destId="{91347FE7-9D56-4C5D-9C3D-EC5525FA496D}" srcOrd="0" destOrd="0" presId="urn:microsoft.com/office/officeart/2005/8/layout/cycle4"/>
    <dgm:cxn modelId="{AA42CD69-4F26-4E48-961C-EF6F3616E459}" type="presParOf" srcId="{91347FE7-9D56-4C5D-9C3D-EC5525FA496D}" destId="{ED2D941F-864F-436F-980F-06E76FE18996}" srcOrd="0" destOrd="0" presId="urn:microsoft.com/office/officeart/2005/8/layout/cycle4"/>
    <dgm:cxn modelId="{9C6FE7F5-BBC5-4233-B64A-7D9749C0BC9E}" type="presParOf" srcId="{91347FE7-9D56-4C5D-9C3D-EC5525FA496D}" destId="{F7F65B0A-E0ED-4091-A3CA-5CBA799712C9}" srcOrd="1" destOrd="0" presId="urn:microsoft.com/office/officeart/2005/8/layout/cycle4"/>
    <dgm:cxn modelId="{0BDBC16C-C142-4C36-8B8E-E524BDB26AFF}" type="presParOf" srcId="{B030B6BA-83EA-495E-9784-FAA07301CC7A}" destId="{6DD77AEF-D73D-459C-B8D9-17CEAD867D0E}" srcOrd="1" destOrd="0" presId="urn:microsoft.com/office/officeart/2005/8/layout/cycle4"/>
    <dgm:cxn modelId="{05B9C6FB-E046-4DAD-9FF6-C312132B7415}" type="presParOf" srcId="{6DD77AEF-D73D-459C-B8D9-17CEAD867D0E}" destId="{B2C083F4-4F2B-42A8-B0DB-E8A346731084}" srcOrd="0" destOrd="0" presId="urn:microsoft.com/office/officeart/2005/8/layout/cycle4"/>
    <dgm:cxn modelId="{63285DB7-B18A-4B46-B4EF-2DE6FCD74D13}" type="presParOf" srcId="{6DD77AEF-D73D-459C-B8D9-17CEAD867D0E}" destId="{A9F657FE-8D9F-4641-AFF2-2EA7E3594DE3}" srcOrd="1" destOrd="0" presId="urn:microsoft.com/office/officeart/2005/8/layout/cycle4"/>
    <dgm:cxn modelId="{F583072B-1A3E-4CC8-A893-8CB0C3F40076}" type="presParOf" srcId="{B030B6BA-83EA-495E-9784-FAA07301CC7A}" destId="{55CB5AFE-2517-452B-AE40-2069E10711E6}" srcOrd="2" destOrd="0" presId="urn:microsoft.com/office/officeart/2005/8/layout/cycle4"/>
    <dgm:cxn modelId="{2092E8DC-D8F5-437A-86B6-31AD3DCBCA14}" type="presParOf" srcId="{55CB5AFE-2517-452B-AE40-2069E10711E6}" destId="{A2063F53-11A8-45C0-A771-B7A329342BF8}" srcOrd="0" destOrd="0" presId="urn:microsoft.com/office/officeart/2005/8/layout/cycle4"/>
    <dgm:cxn modelId="{293B4BEB-B82B-4E01-84E6-9740E4F300A1}" type="presParOf" srcId="{55CB5AFE-2517-452B-AE40-2069E10711E6}" destId="{6847544B-03AD-42CA-8EEA-D6F1A4DCB34D}" srcOrd="1" destOrd="0" presId="urn:microsoft.com/office/officeart/2005/8/layout/cycle4"/>
    <dgm:cxn modelId="{79C18AF1-5F40-4A5D-9FBE-7D6A5DE0B3D6}" type="presParOf" srcId="{B030B6BA-83EA-495E-9784-FAA07301CC7A}" destId="{97DB51D5-B300-4E2F-A154-A8C3DF9FF034}" srcOrd="3" destOrd="0" presId="urn:microsoft.com/office/officeart/2005/8/layout/cycle4"/>
    <dgm:cxn modelId="{2F0C506B-F057-468C-BBC2-448CE87E58AF}" type="presParOf" srcId="{8A1B789E-2332-44A5-AE71-C1E401BCC515}" destId="{BCEFF670-4318-4071-A9FB-1D6DA3A58C71}" srcOrd="1" destOrd="0" presId="urn:microsoft.com/office/officeart/2005/8/layout/cycle4"/>
    <dgm:cxn modelId="{64DA0395-AC6C-4756-97F3-7B1C9B4F7649}" type="presParOf" srcId="{BCEFF670-4318-4071-A9FB-1D6DA3A58C71}" destId="{364B377D-77ED-4CCE-967B-49E33EC7E174}" srcOrd="0" destOrd="0" presId="urn:microsoft.com/office/officeart/2005/8/layout/cycle4"/>
    <dgm:cxn modelId="{3C595949-B820-4072-A64D-40073A94AC86}" type="presParOf" srcId="{BCEFF670-4318-4071-A9FB-1D6DA3A58C71}" destId="{AAB46832-3F46-47CD-8DC8-F9742584DBD5}" srcOrd="1" destOrd="0" presId="urn:microsoft.com/office/officeart/2005/8/layout/cycle4"/>
    <dgm:cxn modelId="{5AA7C292-2DE0-45C6-ADA7-3E81C72A05C3}" type="presParOf" srcId="{BCEFF670-4318-4071-A9FB-1D6DA3A58C71}" destId="{403AD3F8-C03C-4B47-A681-62A38A82FA28}" srcOrd="2" destOrd="0" presId="urn:microsoft.com/office/officeart/2005/8/layout/cycle4"/>
    <dgm:cxn modelId="{9B090961-1039-46E1-8D8C-B9FF92981CF0}" type="presParOf" srcId="{BCEFF670-4318-4071-A9FB-1D6DA3A58C71}" destId="{477FB9C4-31F8-45B8-8597-4908389E5BAE}" srcOrd="3" destOrd="0" presId="urn:microsoft.com/office/officeart/2005/8/layout/cycle4"/>
    <dgm:cxn modelId="{5BFC6213-6ABE-4F71-B39D-414E579F31B1}" type="presParOf" srcId="{BCEFF670-4318-4071-A9FB-1D6DA3A58C71}" destId="{327E550A-8C0D-43A0-B919-5742BFAC9F98}" srcOrd="4" destOrd="0" presId="urn:microsoft.com/office/officeart/2005/8/layout/cycle4"/>
    <dgm:cxn modelId="{FA9FCFAC-F6BB-4721-8791-9033E8D7CE7E}" type="presParOf" srcId="{8A1B789E-2332-44A5-AE71-C1E401BCC515}" destId="{83FCE931-DE3E-490B-90B3-E31F90425F0F}" srcOrd="2" destOrd="0" presId="urn:microsoft.com/office/officeart/2005/8/layout/cycle4"/>
    <dgm:cxn modelId="{72A5639E-9921-439D-8952-D2543AD8044C}" type="presParOf" srcId="{8A1B789E-2332-44A5-AE71-C1E401BCC515}" destId="{30B894F9-9891-4A4A-83BA-091702D3A848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993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2013-12-16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993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3" y="0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2013-12-16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5" y="3232666"/>
            <a:ext cx="7951470" cy="3062526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3" y="646415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코나아이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NFC </a:t>
            </a:r>
            <a:r>
              <a:rPr lang="ko-KR" altLang="en-US" dirty="0" smtClean="0"/>
              <a:t>태그를 통한 기기 출입관리 프로그램 중간 발표를 맡은 김택현입니다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7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NFC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태그 처리하는 클래스에 대해서 살펴보도록 하겠습니다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NFCProcess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화면에서 </a:t>
            </a:r>
            <a:r>
              <a:rPr lang="en-US" altLang="ko-KR" baseline="0" dirty="0" err="1" smtClean="0"/>
              <a:t>OnResume</a:t>
            </a:r>
            <a:r>
              <a:rPr lang="en-US" altLang="ko-KR" baseline="0" dirty="0" smtClean="0"/>
              <a:t>()</a:t>
            </a:r>
            <a:r>
              <a:rPr lang="ko-KR" altLang="en-US" baseline="0" dirty="0" err="1" smtClean="0"/>
              <a:t>메소드가</a:t>
            </a:r>
            <a:r>
              <a:rPr lang="ko-KR" altLang="en-US" baseline="0" dirty="0" smtClean="0"/>
              <a:t> 실행된 상태에서 </a:t>
            </a:r>
            <a:r>
              <a:rPr lang="en-US" altLang="ko-KR" baseline="0" dirty="0" smtClean="0"/>
              <a:t>NFC </a:t>
            </a:r>
            <a:r>
              <a:rPr lang="ko-KR" altLang="en-US" baseline="0" dirty="0" smtClean="0"/>
              <a:t>태그를 접촉하면 </a:t>
            </a:r>
            <a:r>
              <a:rPr lang="en-US" altLang="ko-KR" baseline="0" dirty="0" err="1" smtClean="0"/>
              <a:t>DetectProcess</a:t>
            </a:r>
            <a:r>
              <a:rPr lang="en-US" altLang="ko-KR" baseline="0" dirty="0" smtClean="0"/>
              <a:t>() </a:t>
            </a:r>
            <a:r>
              <a:rPr lang="ko-KR" altLang="en-US" baseline="0" dirty="0" err="1" smtClean="0"/>
              <a:t>메소드가</a:t>
            </a:r>
            <a:r>
              <a:rPr lang="ko-KR" altLang="en-US" baseline="0" dirty="0" smtClean="0"/>
              <a:t> 실행되면서 </a:t>
            </a:r>
            <a:r>
              <a:rPr lang="ko-KR" altLang="en-US" baseline="0" dirty="0" err="1" smtClean="0"/>
              <a:t>인텐트에</a:t>
            </a:r>
            <a:r>
              <a:rPr lang="ko-KR" altLang="en-US" baseline="0" dirty="0" smtClean="0"/>
              <a:t> 따라 </a:t>
            </a:r>
            <a:r>
              <a:rPr lang="en-US" altLang="ko-KR" baseline="0" dirty="0" smtClean="0"/>
              <a:t>NFC </a:t>
            </a:r>
            <a:r>
              <a:rPr lang="ko-KR" altLang="en-US" baseline="0" dirty="0" smtClean="0"/>
              <a:t>읽기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쓰기 동작을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실제 </a:t>
            </a:r>
            <a:r>
              <a:rPr lang="en-US" altLang="ko-KR" baseline="0" dirty="0" smtClean="0"/>
              <a:t>NFC </a:t>
            </a:r>
            <a:r>
              <a:rPr lang="ko-KR" altLang="en-US" baseline="0" dirty="0" smtClean="0"/>
              <a:t>읽기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쓰기 동작은 작동하는 </a:t>
            </a:r>
            <a:r>
              <a:rPr lang="en-US" altLang="ko-KR" baseline="0" dirty="0" smtClean="0"/>
              <a:t>UI </a:t>
            </a:r>
            <a:r>
              <a:rPr lang="ko-KR" altLang="en-US" baseline="0" dirty="0" smtClean="0"/>
              <a:t>화면이 다르기 때문에 읽기 화면은 </a:t>
            </a:r>
            <a:r>
              <a:rPr lang="en-US" altLang="ko-KR" baseline="0" dirty="0" err="1" smtClean="0"/>
              <a:t>NFCDetectActivity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클래스에서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쓰기 화면은 </a:t>
            </a:r>
            <a:r>
              <a:rPr lang="en-US" altLang="ko-KR" baseline="0" dirty="0" err="1" smtClean="0"/>
              <a:t>NFCGenActivity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클래스에서 실행되지만 실질적인 동작 자체는 동일하기 때문에 </a:t>
            </a:r>
            <a:r>
              <a:rPr lang="en-US" altLang="ko-KR" baseline="0" dirty="0" err="1" smtClean="0"/>
              <a:t>NFCProcess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클래스에서 처리하게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태그를 성공하면 현재 </a:t>
            </a:r>
            <a:r>
              <a:rPr lang="ko-KR" altLang="en-US" baseline="0" dirty="0" err="1" smtClean="0"/>
              <a:t>액티비티를</a:t>
            </a:r>
            <a:r>
              <a:rPr lang="ko-KR" altLang="en-US" baseline="0" dirty="0" smtClean="0"/>
              <a:t> 닫는 </a:t>
            </a:r>
            <a:r>
              <a:rPr lang="en-US" altLang="ko-KR" baseline="0" dirty="0" err="1" smtClean="0"/>
              <a:t>onPause</a:t>
            </a:r>
            <a:r>
              <a:rPr lang="en-US" altLang="ko-KR" baseline="0" dirty="0" smtClean="0"/>
              <a:t>()</a:t>
            </a:r>
            <a:r>
              <a:rPr lang="ko-KR" altLang="en-US" baseline="0" dirty="0" err="1" smtClean="0"/>
              <a:t>메소드가</a:t>
            </a:r>
            <a:r>
              <a:rPr lang="ko-KR" altLang="en-US" baseline="0" dirty="0" smtClean="0"/>
              <a:t> 실행되며 완료되게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구현된 사항입니다</a:t>
            </a:r>
            <a:r>
              <a:rPr lang="en-US" altLang="ko-KR" dirty="0" smtClean="0"/>
              <a:t>. UI</a:t>
            </a:r>
            <a:r>
              <a:rPr lang="ko-KR" altLang="en-US" dirty="0" smtClean="0"/>
              <a:t>를 보시는 바와 같이</a:t>
            </a:r>
            <a:r>
              <a:rPr lang="ko-KR" altLang="en-US" baseline="0" dirty="0" smtClean="0"/>
              <a:t> 사용자의 편의를 고려하여 한 눈에 알아보기 쉽도록 다른 사항은 최대한 배제하고 반드시 필요한 정보만 입력할 수 있도록 구현하였습니다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데이터베이스를 다음과 같이 권한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기기 등의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테이블로 구성하였습니다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데모 계획입니다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</a:t>
            </a:r>
            <a:r>
              <a:rPr lang="ko-KR" altLang="en-US" dirty="0" err="1" smtClean="0"/>
              <a:t>스마트폰</a:t>
            </a:r>
            <a:r>
              <a:rPr lang="ko-KR" altLang="en-US" dirty="0" smtClean="0"/>
              <a:t> 화면을 대형 화면에서 볼 수 있도록 케이블을 연결하고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빠른 시연을 위해 모든 기능을 이용할 수 있는 관리자 모드로 로그인합니다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마찬가지로 빠른 시연을 위해 기기</a:t>
            </a:r>
            <a:r>
              <a:rPr lang="ko-KR" altLang="en-US" baseline="0" dirty="0" smtClean="0"/>
              <a:t> 정보를 미리 등록해 놓은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기기를 반출 요청하여 반출 양식을 작성한 후 </a:t>
            </a:r>
            <a:r>
              <a:rPr lang="en-US" altLang="ko-KR" baseline="0" dirty="0" smtClean="0"/>
              <a:t>NFC </a:t>
            </a:r>
            <a:r>
              <a:rPr lang="ko-KR" altLang="en-US" baseline="0" dirty="0" smtClean="0"/>
              <a:t>칩을 </a:t>
            </a:r>
            <a:r>
              <a:rPr lang="ko-KR" altLang="en-US" baseline="0" dirty="0" err="1" smtClean="0"/>
              <a:t>태그하여</a:t>
            </a:r>
            <a:r>
              <a:rPr lang="ko-KR" altLang="en-US" baseline="0" dirty="0" smtClean="0"/>
              <a:t> 반출합니다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관리자 모드이므로 반출물품 승인을 할 수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반출물품 조회를 통해 물품이 정상적으로 반출되었음을 보여주도록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반입 또한 마찬가지로 하여 물품의 반출이 끝났음을 물품조회를 통해 보여주도록 하면서 시연을 마치도록 합니다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안드로이드 </a:t>
            </a:r>
            <a:r>
              <a:rPr lang="ko-KR" altLang="en-US" baseline="0" dirty="0" smtClean="0"/>
              <a:t>어플의 각 메뉴에 접근하기 위해서는 권한이 필요합니다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이러한 권한 관리를 위해 화면과 같이 별도의 웹이 제공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보시는 봐와 같이 그룹별로 메뉴에 접근 할 수 있는 권한을 설정 할 수 있습니다</a:t>
            </a:r>
            <a:r>
              <a:rPr lang="en-US" altLang="ko-KR" baseline="0" dirty="0" smtClean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22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앞에서 생성한 권한을 유저에게 부여할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각종 그룹별로 유저를 분류해 역할을 분담</a:t>
            </a:r>
            <a:r>
              <a:rPr lang="ko-KR" altLang="en-US" baseline="0" dirty="0" smtClean="0"/>
              <a:t> 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그룹별로 권한을 관리해 개인별로 관리하는 것보다 빠르고 편리합니다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713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 안드로이드 어플</a:t>
            </a:r>
            <a:r>
              <a:rPr lang="ko-KR" altLang="en-US" baseline="0" dirty="0" smtClean="0"/>
              <a:t> 중의 조회 메뉴를 웹에서도 사용할 수 있습니다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6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 안드로이드 어플</a:t>
            </a:r>
            <a:r>
              <a:rPr lang="ko-KR" altLang="en-US" baseline="0" dirty="0" smtClean="0"/>
              <a:t> 중의 조회 메뉴를 웹에서도 사용할 수 있습니다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74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</a:t>
            </a:r>
            <a:r>
              <a:rPr lang="en-US" altLang="ko-KR" dirty="0" smtClean="0"/>
              <a:t>NFC </a:t>
            </a:r>
            <a:r>
              <a:rPr lang="ko-KR" altLang="en-US" dirty="0" smtClean="0"/>
              <a:t>태그에 접근하기 위해서는 섹터 번호와 그 섹터의 키가 필요합니다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섹터 키는 총 </a:t>
            </a:r>
            <a:r>
              <a:rPr lang="en-US" altLang="ko-KR" dirty="0" smtClean="0"/>
              <a:t>192byte</a:t>
            </a:r>
            <a:r>
              <a:rPr lang="ko-KR" altLang="en-US" dirty="0" smtClean="0"/>
              <a:t>여서 키를 모르면 데이타를 알 수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종류가 있는데 보안 기능이 있는 태그는 비정상적인 방법으로 데이타 접근을 막아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18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안드로이드 어플에서 웹서버로 데이타를 전송 할 때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노출 및 위</a:t>
            </a:r>
            <a:r>
              <a:rPr lang="en-US" altLang="ko-KR" dirty="0" smtClean="0"/>
              <a:t>,</a:t>
            </a:r>
            <a:r>
              <a:rPr lang="ko-KR" altLang="en-US" dirty="0" smtClean="0"/>
              <a:t>변조 방지를 위해 </a:t>
            </a:r>
            <a:r>
              <a:rPr lang="en-US" altLang="ko-KR" dirty="0" smtClean="0"/>
              <a:t>AES </a:t>
            </a:r>
            <a:r>
              <a:rPr lang="ko-KR" altLang="en-US" dirty="0" smtClean="0"/>
              <a:t>방식의 암호화를 사용합니다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7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</a:t>
            </a:r>
            <a:r>
              <a:rPr lang="en-US" altLang="ko-KR" dirty="0" smtClean="0"/>
              <a:t>NFC </a:t>
            </a:r>
            <a:r>
              <a:rPr lang="ko-KR" altLang="en-US" dirty="0" smtClean="0"/>
              <a:t>태그에 접근하기 위해서는 섹터 번호와 그 섹터의 키가 필요합니다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섹터 키는 총 </a:t>
            </a:r>
            <a:r>
              <a:rPr lang="en-US" altLang="ko-KR" dirty="0" smtClean="0"/>
              <a:t>192byte</a:t>
            </a:r>
            <a:r>
              <a:rPr lang="ko-KR" altLang="en-US" dirty="0" smtClean="0"/>
              <a:t>여서 키를 모르면 데이타를 알 수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종류가 있는데 보안 기능이 있는 태그는 비정상적인 방법으로 데이타 접근을 막아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729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</a:t>
            </a:r>
            <a:r>
              <a:rPr lang="en-US" altLang="ko-KR" dirty="0" smtClean="0"/>
              <a:t>NFC </a:t>
            </a:r>
            <a:r>
              <a:rPr lang="ko-KR" altLang="en-US" dirty="0" smtClean="0"/>
              <a:t>태그에 접근하기 위해서는 섹터 번호와 그 섹터의 키가 필요합니다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섹터 키는 총 </a:t>
            </a:r>
            <a:r>
              <a:rPr lang="en-US" altLang="ko-KR" dirty="0" smtClean="0"/>
              <a:t>192byte</a:t>
            </a:r>
            <a:r>
              <a:rPr lang="ko-KR" altLang="en-US" dirty="0" smtClean="0"/>
              <a:t>여서 키를 모르면 데이타를 알 수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종류가 있는데 보안 기능이 있는 태그는 비정상적인 방법으로 데이타 접근을 막아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98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</a:t>
            </a:r>
            <a:r>
              <a:rPr lang="en-US" altLang="ko-KR" dirty="0" smtClean="0"/>
              <a:t>NFC </a:t>
            </a:r>
            <a:r>
              <a:rPr lang="ko-KR" altLang="en-US" dirty="0" smtClean="0"/>
              <a:t>태그에 접근하기 위해서는 섹터 번호와 그 섹터의 키가 필요합니다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섹터 키는 총 </a:t>
            </a:r>
            <a:r>
              <a:rPr lang="en-US" altLang="ko-KR" dirty="0" smtClean="0"/>
              <a:t>192byte</a:t>
            </a:r>
            <a:r>
              <a:rPr lang="ko-KR" altLang="en-US" dirty="0" smtClean="0"/>
              <a:t>여서 키를 모르면 데이타를 알 수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종류가 있는데 보안 기능이 있는 태그는 비정상적인 방법으로 데이타 접근을 막아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286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</a:t>
            </a:r>
            <a:r>
              <a:rPr lang="en-US" altLang="ko-KR" dirty="0" smtClean="0"/>
              <a:t>NFC </a:t>
            </a:r>
            <a:r>
              <a:rPr lang="ko-KR" altLang="en-US" dirty="0" smtClean="0"/>
              <a:t>태그에 접근하기 위해서는 섹터 번호와 그 섹터의 키가 필요합니다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섹터 키는 총 </a:t>
            </a:r>
            <a:r>
              <a:rPr lang="en-US" altLang="ko-KR" dirty="0" smtClean="0"/>
              <a:t>192byte</a:t>
            </a:r>
            <a:r>
              <a:rPr lang="ko-KR" altLang="en-US" dirty="0" smtClean="0"/>
              <a:t>여서 키를 모르면 데이타를 알 수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종류가 있는데 보안 기능이 있는 태그는 비정상적인 방법으로 데이타 접근을 막아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23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남은 구현 사항에 따른 일 분담을 보시는 바와 같이 나누었습니다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이상으로 발표를 마치겠습니다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723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기존의 </a:t>
            </a:r>
            <a:r>
              <a:rPr lang="ko-KR" altLang="en-US" dirty="0" err="1" smtClean="0"/>
              <a:t>반출입</a:t>
            </a:r>
            <a:r>
              <a:rPr lang="ko-KR" altLang="en-US" dirty="0" smtClean="0"/>
              <a:t> 시스템은 일일이 수기로 작성하는 방식이었는데요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방식은 귀찮을 뿐만 아니라 작성하는데 많은 시간이 걸리죠</a:t>
            </a:r>
            <a:r>
              <a:rPr lang="en-US" altLang="ko-KR" dirty="0" smtClean="0"/>
              <a:t>. </a:t>
            </a:r>
            <a:r>
              <a:rPr lang="ko-KR" altLang="en-US" dirty="0" smtClean="0"/>
              <a:t>뿐만 아니라 이런 </a:t>
            </a:r>
            <a:r>
              <a:rPr lang="ko-KR" altLang="en-US" dirty="0" err="1" smtClean="0"/>
              <a:t>반출입</a:t>
            </a:r>
            <a:r>
              <a:rPr lang="ko-KR" altLang="en-US" dirty="0" smtClean="0"/>
              <a:t> 문서를 모아놓은 </a:t>
            </a:r>
            <a:r>
              <a:rPr lang="ko-KR" altLang="en-US" dirty="0" err="1" smtClean="0"/>
              <a:t>반출입</a:t>
            </a:r>
            <a:r>
              <a:rPr lang="ko-KR" altLang="en-US" dirty="0" smtClean="0"/>
              <a:t> 대장을 보관하고 관리하는 일이 어려울 뿐 아니라 어떤 내역을 찾아보려고 한다면 일일이 대장을 전부 다 뒤져봐야 한다는 불편함이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이외에도 위</a:t>
            </a:r>
            <a:r>
              <a:rPr lang="en-US" altLang="ko-KR" dirty="0" smtClean="0"/>
              <a:t>,</a:t>
            </a:r>
            <a:r>
              <a:rPr lang="ko-KR" altLang="en-US" dirty="0" smtClean="0"/>
              <a:t>변조 가능성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무단 조회 등 각종 보안 문제에도 노출되어 있는 상황입니다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이러한 </a:t>
            </a:r>
            <a:r>
              <a:rPr lang="ko-KR" altLang="en-US" dirty="0" err="1" smtClean="0"/>
              <a:t>반출입</a:t>
            </a:r>
            <a:r>
              <a:rPr lang="ko-KR" altLang="en-US" dirty="0" smtClean="0"/>
              <a:t> 시스템을 전산화하여 업무 효율을</a:t>
            </a:r>
            <a:r>
              <a:rPr lang="ko-KR" altLang="en-US" baseline="0" dirty="0" smtClean="0"/>
              <a:t> 높이고 정보 관리를 용이하게 하며 신뢰성을 높이는데 그 목적을 두고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전산화된 시스템을 구축함에 있어서 이제는 누구나 항상 소지하고 있는 </a:t>
            </a:r>
            <a:r>
              <a:rPr lang="ko-KR" altLang="en-US" baseline="0" dirty="0" err="1" smtClean="0"/>
              <a:t>스마트폰을</a:t>
            </a:r>
            <a:r>
              <a:rPr lang="ko-KR" altLang="en-US" baseline="0" dirty="0" smtClean="0"/>
              <a:t> 이용해 별도의 단말기가 필요 없이 빠르고 쉬운 접근이 가능하도록 하는 </a:t>
            </a:r>
            <a:r>
              <a:rPr lang="ko-KR" altLang="en-US" baseline="0" dirty="0" err="1" smtClean="0"/>
              <a:t>반출입</a:t>
            </a:r>
            <a:r>
              <a:rPr lang="ko-KR" altLang="en-US" baseline="0" dirty="0" smtClean="0"/>
              <a:t> 시스템을 개발하고자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스마트폰을</a:t>
            </a:r>
            <a:r>
              <a:rPr lang="ko-KR" altLang="en-US" baseline="0" dirty="0" smtClean="0"/>
              <a:t> 이용한 </a:t>
            </a:r>
            <a:r>
              <a:rPr lang="ko-KR" altLang="en-US" baseline="0" dirty="0" err="1" smtClean="0"/>
              <a:t>비접촉식</a:t>
            </a:r>
            <a:r>
              <a:rPr lang="ko-KR" altLang="en-US" baseline="0" dirty="0" smtClean="0"/>
              <a:t> 무선통신에도 여러 가지가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블루투스는</a:t>
            </a:r>
            <a:r>
              <a:rPr lang="ko-KR" altLang="en-US" baseline="0" dirty="0" smtClean="0"/>
              <a:t> 기기간 </a:t>
            </a:r>
            <a:r>
              <a:rPr lang="ko-KR" altLang="en-US" baseline="0" dirty="0" err="1" smtClean="0"/>
              <a:t>페어링을</a:t>
            </a:r>
            <a:r>
              <a:rPr lang="ko-KR" altLang="en-US" baseline="0" dirty="0" smtClean="0"/>
              <a:t> 해야 한다는 점</a:t>
            </a:r>
            <a:r>
              <a:rPr lang="en-US" altLang="ko-KR" baseline="0" dirty="0" smtClean="0"/>
              <a:t>, RFID</a:t>
            </a:r>
            <a:r>
              <a:rPr lang="ko-KR" altLang="en-US" baseline="0" dirty="0" smtClean="0"/>
              <a:t>는 단방향성이라 단말기가 필요하다는 문제가 있기 때문에 이러한 무선통신 방식의 장점을 모두 흡수하고 있는 </a:t>
            </a:r>
            <a:r>
              <a:rPr lang="en-US" altLang="ko-KR" baseline="0" dirty="0" smtClean="0"/>
              <a:t>NFC </a:t>
            </a:r>
            <a:r>
              <a:rPr lang="ko-KR" altLang="en-US" baseline="0" dirty="0" smtClean="0"/>
              <a:t>태그를 이용하는 것이 가장 효율적입니다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따라서 저희 프로젝트는 </a:t>
            </a:r>
            <a:r>
              <a:rPr lang="en-US" altLang="ko-KR" dirty="0" smtClean="0"/>
              <a:t>“NFC </a:t>
            </a:r>
            <a:r>
              <a:rPr lang="ko-KR" altLang="en-US" dirty="0" smtClean="0"/>
              <a:t>태그를 이용하여 반입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반출 기기의 관리를 보다 쉽게 할 수 있도록 하는 시스템 개발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에 목적을 두고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목적을 수행함에 있어서 반드시 필요한 기능들은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기기에 대한 </a:t>
            </a:r>
            <a:r>
              <a:rPr lang="en-US" altLang="ko-KR" dirty="0" smtClean="0"/>
              <a:t>NFC </a:t>
            </a:r>
            <a:r>
              <a:rPr lang="ko-KR" altLang="en-US" dirty="0" smtClean="0"/>
              <a:t>태그 생성 기능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프로그램 상에서 </a:t>
            </a:r>
            <a:r>
              <a:rPr lang="ko-KR" altLang="en-US" baseline="0" dirty="0" err="1" smtClean="0"/>
              <a:t>반출입</a:t>
            </a:r>
            <a:r>
              <a:rPr lang="ko-KR" altLang="en-US" baseline="0" dirty="0" smtClean="0"/>
              <a:t> 기기의 정보를 </a:t>
            </a:r>
            <a:r>
              <a:rPr lang="ko-KR" altLang="en-US" baseline="0" dirty="0" err="1" smtClean="0"/>
              <a:t>입력받아</a:t>
            </a:r>
            <a:r>
              <a:rPr lang="ko-KR" altLang="en-US" baseline="0" dirty="0" smtClean="0"/>
              <a:t> 저장할 수 있는 기능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보안적인 측면의 강화를 위해 한 번 저장된 정보를 관리자가 아니면 삭제 및 수정이 불가능하게 하는 기능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많은 위험에 노출되어 있는 정보의 보호를 위해 주기적으로 백업하는 기능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반입 반출 시간을 관리하는 기능 등입니다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반출입</a:t>
            </a:r>
            <a:r>
              <a:rPr lang="ko-KR" altLang="en-US" dirty="0" smtClean="0"/>
              <a:t> 시스템의 기본 동작을 화면의 도식과 같이 나타낼 수 있습니다</a:t>
            </a:r>
            <a:r>
              <a:rPr lang="en-US" altLang="ko-KR" dirty="0" smtClean="0"/>
              <a:t>. NFC </a:t>
            </a:r>
            <a:r>
              <a:rPr lang="ko-KR" altLang="en-US" dirty="0" smtClean="0"/>
              <a:t>태그는 물품에 관한 정보가 저장되고 어플리케이션 상에서는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반출 등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주요 기능이 동작할 수 있도록 하여 실질적인 </a:t>
            </a:r>
            <a:r>
              <a:rPr lang="ko-KR" altLang="en-US" dirty="0" err="1" smtClean="0"/>
              <a:t>반출입</a:t>
            </a:r>
            <a:r>
              <a:rPr lang="ko-KR" altLang="en-US" dirty="0" smtClean="0"/>
              <a:t> 기능을 하도록 합니다</a:t>
            </a:r>
            <a:r>
              <a:rPr lang="en-US" altLang="ko-KR" dirty="0" smtClean="0"/>
              <a:t>. DB</a:t>
            </a:r>
            <a:r>
              <a:rPr lang="ko-KR" altLang="en-US" dirty="0" smtClean="0"/>
              <a:t>에는 각종 데이터들이 저장됩니다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사내 기기 </a:t>
            </a:r>
            <a:r>
              <a:rPr lang="ko-KR" altLang="en-US" dirty="0" err="1" smtClean="0"/>
              <a:t>반출입</a:t>
            </a:r>
            <a:r>
              <a:rPr lang="ko-KR" altLang="en-US" dirty="0" smtClean="0"/>
              <a:t> 기록을 관리하는 시스템의 특성상 보안과 유지관리에 특별히 많은 신경을 써야 하기 때문에 암호화와 사용자 권한 부여를 통한 보안 강화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주기적 백업을 통한 기록의 유지 관리</a:t>
            </a:r>
            <a:r>
              <a:rPr lang="ko-KR" altLang="en-US" baseline="0" dirty="0" smtClean="0"/>
              <a:t> 측면을 강조하였습니다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 환경은 다음과 같습니다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 중에서 </a:t>
            </a:r>
            <a:r>
              <a:rPr lang="en-US" altLang="ko-KR" baseline="0" dirty="0" smtClean="0"/>
              <a:t>NFC</a:t>
            </a:r>
            <a:r>
              <a:rPr lang="ko-KR" altLang="en-US" baseline="0" dirty="0" smtClean="0"/>
              <a:t> 태그로 사용될 </a:t>
            </a:r>
            <a:r>
              <a:rPr lang="en-US" altLang="ko-KR" baseline="0" dirty="0" err="1" smtClean="0"/>
              <a:t>Mifare</a:t>
            </a:r>
            <a:r>
              <a:rPr lang="en-US" altLang="ko-KR" baseline="0" dirty="0" smtClean="0"/>
              <a:t> Classic</a:t>
            </a:r>
            <a:r>
              <a:rPr lang="ko-KR" altLang="en-US" baseline="0" dirty="0" smtClean="0"/>
              <a:t>에 대해 자세히 알아보도록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NFC </a:t>
            </a:r>
            <a:r>
              <a:rPr lang="ko-KR" altLang="en-US" dirty="0" smtClean="0"/>
              <a:t>태그에도 여러 종류의 타입이 있는데 이 타입에 따라 구조 자체가 달라져서 사용할 수 있는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방법이 달라지게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저희는 </a:t>
            </a:r>
            <a:r>
              <a:rPr lang="en-US" altLang="ko-KR" dirty="0" smtClean="0"/>
              <a:t>NFC</a:t>
            </a:r>
            <a:r>
              <a:rPr lang="ko-KR" altLang="en-US" dirty="0" smtClean="0"/>
              <a:t>와 어플리케이션 간의 암호화를 위해 </a:t>
            </a:r>
            <a:r>
              <a:rPr lang="en-US" altLang="ko-KR" dirty="0" err="1" smtClean="0"/>
              <a:t>Mifare</a:t>
            </a:r>
            <a:r>
              <a:rPr lang="en-US" altLang="ko-KR" dirty="0" smtClean="0"/>
              <a:t> Classic</a:t>
            </a:r>
            <a:r>
              <a:rPr lang="en-US" altLang="ko-KR" baseline="0" dirty="0" smtClean="0"/>
              <a:t> 1k</a:t>
            </a:r>
            <a:r>
              <a:rPr lang="ko-KR" altLang="en-US" baseline="0" dirty="0" smtClean="0"/>
              <a:t>를 사용하기로 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Mifare</a:t>
            </a:r>
            <a:r>
              <a:rPr lang="en-US" altLang="ko-KR" baseline="0" dirty="0" smtClean="0"/>
              <a:t> Classic</a:t>
            </a:r>
            <a:r>
              <a:rPr lang="ko-KR" altLang="en-US" baseline="0" dirty="0" smtClean="0"/>
              <a:t>은 네덜란드 </a:t>
            </a:r>
            <a:r>
              <a:rPr lang="ko-KR" altLang="en-US" baseline="0" dirty="0" err="1" smtClean="0"/>
              <a:t>필립스사에서</a:t>
            </a:r>
            <a:r>
              <a:rPr lang="ko-KR" altLang="en-US" baseline="0" dirty="0" smtClean="0"/>
              <a:t> 개발한 </a:t>
            </a:r>
            <a:r>
              <a:rPr lang="en-US" altLang="ko-KR" baseline="0" dirty="0" smtClean="0"/>
              <a:t>NFC</a:t>
            </a:r>
            <a:r>
              <a:rPr lang="ko-KR" altLang="en-US" baseline="0" dirty="0" smtClean="0"/>
              <a:t>의 일종으로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그림에서 보시다시피 카드 하나가 총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개의 섹터로 이루어져 있으며 하나의 섹터는 다시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블락으로</a:t>
            </a:r>
            <a:r>
              <a:rPr lang="ko-KR" altLang="en-US" baseline="0" dirty="0" smtClean="0"/>
              <a:t> 구성됩니다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블락은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바이트의 보안키 </a:t>
            </a:r>
            <a:r>
              <a:rPr lang="en-US" altLang="ko-KR" baseline="0" dirty="0" smtClean="0"/>
              <a:t>A, 4</a:t>
            </a:r>
            <a:r>
              <a:rPr lang="ko-KR" altLang="en-US" baseline="0" dirty="0" smtClean="0"/>
              <a:t>바이트의 데이터</a:t>
            </a:r>
            <a:r>
              <a:rPr lang="en-US" altLang="ko-KR" baseline="0" dirty="0" smtClean="0"/>
              <a:t>, 6</a:t>
            </a:r>
            <a:r>
              <a:rPr lang="ko-KR" altLang="en-US" baseline="0" dirty="0" smtClean="0"/>
              <a:t>바이트의 보안키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로 구성되어 있어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한 섹터의 총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바이트의 데이터는 </a:t>
            </a:r>
            <a:r>
              <a:rPr lang="en-US" altLang="ko-KR" baseline="0" dirty="0" smtClean="0"/>
              <a:t>48</a:t>
            </a:r>
            <a:r>
              <a:rPr lang="ko-KR" altLang="en-US" baseline="0" dirty="0" smtClean="0"/>
              <a:t>바이트의 키로 보호되고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모든 섹터를 각자 다른 키로 보호하기 때문에 섹터와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개의 키라는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중 보안으로 데이터를 보호하게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NFC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태그 입출력에 대한 순서도를 다음과 같이 나타낼 수 있습니다</a:t>
            </a:r>
            <a:r>
              <a:rPr lang="en-US" altLang="ko-KR" baseline="0" dirty="0" smtClean="0"/>
              <a:t>. </a:t>
            </a:r>
            <a:r>
              <a:rPr lang="en-US" altLang="ko-KR" dirty="0" smtClean="0"/>
              <a:t>NFC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태그 인식을 위해 </a:t>
            </a:r>
            <a:r>
              <a:rPr lang="en-US" altLang="ko-KR" baseline="0" dirty="0" smtClean="0"/>
              <a:t>NFC </a:t>
            </a:r>
            <a:r>
              <a:rPr lang="ko-KR" altLang="en-US" baseline="0" dirty="0" smtClean="0"/>
              <a:t>기능을 켜 놓은 상태에서는 통신을 위한 전자기 신호가 발생되고 </a:t>
            </a:r>
            <a:r>
              <a:rPr lang="en-US" altLang="ko-KR" baseline="0" dirty="0" smtClean="0"/>
              <a:t>NFC </a:t>
            </a:r>
            <a:r>
              <a:rPr lang="ko-KR" altLang="en-US" baseline="0" dirty="0" smtClean="0"/>
              <a:t>태그를 접촉함으로써 통신 주파수가 감지되면 </a:t>
            </a:r>
            <a:r>
              <a:rPr lang="en-US" altLang="ko-KR" baseline="0" dirty="0" smtClean="0"/>
              <a:t>NFC </a:t>
            </a:r>
            <a:r>
              <a:rPr lang="ko-KR" altLang="en-US" baseline="0" dirty="0" smtClean="0"/>
              <a:t>태그 감지 </a:t>
            </a:r>
            <a:r>
              <a:rPr lang="ko-KR" altLang="en-US" baseline="0" dirty="0" err="1" smtClean="0"/>
              <a:t>인텐트가</a:t>
            </a:r>
            <a:r>
              <a:rPr lang="ko-KR" altLang="en-US" baseline="0" dirty="0" smtClean="0"/>
              <a:t> 발생하게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인텐트란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안드로이드</a:t>
            </a:r>
            <a:r>
              <a:rPr lang="ko-KR" altLang="en-US" baseline="0" dirty="0" smtClean="0"/>
              <a:t> 어플리케이션에서 다른 화면으로 전환하는 등 무언가 작업을 수행하기 위해 사용되는 일종의 전달 수단입니다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</a:t>
            </a:r>
            <a:r>
              <a:rPr lang="ko-KR" altLang="en-US" baseline="0" dirty="0" err="1" smtClean="0"/>
              <a:t>인텐트가</a:t>
            </a:r>
            <a:r>
              <a:rPr lang="ko-KR" altLang="en-US" baseline="0" dirty="0" smtClean="0"/>
              <a:t> 발생하면 태그와 연결을 시도하게 되고 일정 시간 내에 연결을 성공하지 못하면 프로세스를 중단합니다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연결에 성공하면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키와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키로 </a:t>
            </a:r>
            <a:r>
              <a:rPr lang="ko-KR" altLang="en-US" baseline="0" dirty="0" err="1" smtClean="0"/>
              <a:t>타겟이</a:t>
            </a:r>
            <a:r>
              <a:rPr lang="ko-KR" altLang="en-US" baseline="0" dirty="0" smtClean="0"/>
              <a:t> 되는 섹터에 대한 </a:t>
            </a:r>
            <a:r>
              <a:rPr lang="ko-KR" altLang="en-US" baseline="0" dirty="0" err="1" smtClean="0"/>
              <a:t>복호화를</a:t>
            </a:r>
            <a:r>
              <a:rPr lang="ko-KR" altLang="en-US" baseline="0" dirty="0" smtClean="0"/>
              <a:t> 진행하고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과정에서 잘못된 키로 실패하면 다시 프로세스를 중단합니다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과정이 완료되면 해당 섹터의 </a:t>
            </a:r>
            <a:r>
              <a:rPr lang="ko-KR" altLang="en-US" baseline="0" dirty="0" err="1" smtClean="0"/>
              <a:t>블락을</a:t>
            </a:r>
            <a:r>
              <a:rPr lang="ko-KR" altLang="en-US" baseline="0" dirty="0" smtClean="0"/>
              <a:t> 읽거나 데이터를 쓰게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다시 </a:t>
            </a:r>
            <a:r>
              <a:rPr lang="en-US" altLang="ko-KR" baseline="0" dirty="0" smtClean="0"/>
              <a:t>I/O</a:t>
            </a:r>
            <a:r>
              <a:rPr lang="ko-KR" altLang="en-US" baseline="0" dirty="0" smtClean="0"/>
              <a:t>에 실패하면 프로세스를 중단하고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정상적으로 마치면 태그와의 통신을 마치면서 </a:t>
            </a:r>
            <a:r>
              <a:rPr lang="en-US" altLang="ko-KR" baseline="0" dirty="0" smtClean="0"/>
              <a:t>I/O </a:t>
            </a:r>
            <a:r>
              <a:rPr lang="ko-KR" altLang="en-US" baseline="0" dirty="0" smtClean="0"/>
              <a:t>프로세스가 종료됩니다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어플리케이션에서 볼 수 있는</a:t>
            </a:r>
            <a:r>
              <a:rPr lang="ko-KR" altLang="en-US" baseline="0" dirty="0" smtClean="0"/>
              <a:t> 화면 각각은 각각의 </a:t>
            </a:r>
            <a:r>
              <a:rPr lang="ko-KR" altLang="en-US" baseline="0" dirty="0" err="1" smtClean="0"/>
              <a:t>액티비티</a:t>
            </a:r>
            <a:r>
              <a:rPr lang="ko-KR" altLang="en-US" baseline="0" dirty="0" smtClean="0"/>
              <a:t> 클래스를 갖게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등록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반입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반출내역 입력을 하는 </a:t>
            </a:r>
            <a:r>
              <a:rPr lang="ko-KR" altLang="en-US" baseline="0" dirty="0" err="1" smtClean="0"/>
              <a:t>액티비티</a:t>
            </a:r>
            <a:r>
              <a:rPr lang="ko-KR" altLang="en-US" baseline="0" dirty="0" smtClean="0"/>
              <a:t> 클래스와 </a:t>
            </a:r>
            <a:r>
              <a:rPr lang="en-US" altLang="ko-KR" baseline="0" dirty="0" smtClean="0"/>
              <a:t>NFC </a:t>
            </a:r>
            <a:r>
              <a:rPr lang="ko-KR" altLang="en-US" baseline="0" dirty="0" smtClean="0"/>
              <a:t>태그 처리를 하는 클래스</a:t>
            </a:r>
            <a:r>
              <a:rPr lang="en-US" altLang="ko-KR" baseline="0" dirty="0" smtClean="0"/>
              <a:t>, DB</a:t>
            </a:r>
            <a:r>
              <a:rPr lang="ko-KR" altLang="en-US" baseline="0" dirty="0" smtClean="0"/>
              <a:t>에 대한 클래스를 화면에서 보실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액티비티</a:t>
            </a:r>
            <a:r>
              <a:rPr lang="ko-KR" altLang="en-US" baseline="0" dirty="0" smtClean="0"/>
              <a:t> 클래스들은 초기화면 생성을 담당하는 </a:t>
            </a:r>
            <a:r>
              <a:rPr lang="en-US" altLang="ko-KR" baseline="0" dirty="0" err="1" smtClean="0"/>
              <a:t>OnCreate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메소드와</a:t>
            </a:r>
            <a:r>
              <a:rPr lang="ko-KR" altLang="en-US" baseline="0" dirty="0" smtClean="0"/>
              <a:t> 터치 동작을 처리하는 </a:t>
            </a:r>
            <a:r>
              <a:rPr lang="en-US" altLang="ko-KR" baseline="0" dirty="0" err="1" smtClean="0"/>
              <a:t>OnClick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공통적으로 가집니다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화살표는 상속받은 클래스를 의미하며 부모에게서 상속받아 공통적으로 사용할 수 있는 </a:t>
            </a:r>
            <a:r>
              <a:rPr lang="ko-KR" altLang="en-US" baseline="0" dirty="0" err="1" smtClean="0"/>
              <a:t>메소드들을</a:t>
            </a:r>
            <a:r>
              <a:rPr lang="ko-KR" altLang="en-US" baseline="0" dirty="0" smtClean="0"/>
              <a:t> 포함합니다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40820" y="6358282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713648" y="6372664"/>
            <a:ext cx="7445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625524"/>
            <a:ext cx="7315200" cy="18776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601497"/>
            <a:ext cx="7315200" cy="113255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1188" y="2625523"/>
            <a:ext cx="228600" cy="18776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601497"/>
            <a:ext cx="228600" cy="113255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pic>
        <p:nvPicPr>
          <p:cNvPr id="9" name="Picture 2" descr="C:\Users\nai0315\AppData\Local\Microsoft\Windows\Temporary Internet Files\Content.IE5\ZH490QUM\MC900361534[1]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390" y="463003"/>
            <a:ext cx="1143000" cy="59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Project1 Fall, 2013; Midterm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CdoSjgvBkw&amp;edit=vd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fc.ze.a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NFC Tag</a:t>
            </a:r>
            <a:r>
              <a:rPr lang="ko-KR" altLang="en-US" dirty="0" smtClean="0">
                <a:latin typeface="+mn-ea"/>
                <a:ea typeface="+mn-ea"/>
              </a:rPr>
              <a:t>를 통한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기기 출입관리 프로그램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4610100" y="4633144"/>
            <a:ext cx="3985622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발표 날짜                         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2013. 12. 17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  I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회사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코나아이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 이름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김택현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김효중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김휘연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79282" y="470357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479282" y="501357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479282" y="532618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479282" y="563797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nai0315\AppData\Local\Microsoft\Windows\Temporary Internet Files\Content.IE5\ZH490QUM\MC90035953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600" y="1276301"/>
            <a:ext cx="1466534" cy="17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Project1 Fall, 2013; Midterm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Spec – </a:t>
            </a:r>
            <a:r>
              <a:rPr lang="en-US" altLang="ko-KR" dirty="0" smtClean="0"/>
              <a:t>(3) Modules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464653"/>
                </a:solidFill>
              </a:rPr>
              <a:t>Project1 Fall, 2013; Midterm</a:t>
            </a:r>
            <a:endParaRPr lang="ko-KR" altLang="en-US">
              <a:solidFill>
                <a:srgbClr val="464653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>
                <a:solidFill>
                  <a:srgbClr val="464653"/>
                </a:solidFill>
              </a:rPr>
              <a:pPr/>
              <a:t>10</a:t>
            </a:fld>
            <a:endParaRPr lang="ko-KR" altLang="en-US">
              <a:solidFill>
                <a:srgbClr val="464653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" y="1438275"/>
            <a:ext cx="2609850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00073" y="2331988"/>
            <a:ext cx="70866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/>
              <a:t>public void </a:t>
            </a:r>
            <a:r>
              <a:rPr lang="en-US" altLang="ko-KR" sz="1600" dirty="0" err="1">
                <a:solidFill>
                  <a:srgbClr val="FF0000"/>
                </a:solidFill>
              </a:rPr>
              <a:t>onResume</a:t>
            </a:r>
            <a:r>
              <a:rPr lang="en-US" altLang="ko-KR" sz="1600" b="1" dirty="0"/>
              <a:t>(){</a:t>
            </a:r>
            <a:endParaRPr lang="ko-KR" altLang="ko-KR" sz="1600" dirty="0"/>
          </a:p>
          <a:p>
            <a:pPr latinLnBrk="0"/>
            <a:r>
              <a:rPr lang="en-US" altLang="ko-KR" sz="1600" dirty="0"/>
              <a:t>   </a:t>
            </a:r>
            <a:r>
              <a:rPr lang="en-US" altLang="ko-KR" sz="1600" b="1" dirty="0" err="1"/>
              <a:t>super.</a:t>
            </a:r>
            <a:r>
              <a:rPr lang="en-US" altLang="ko-KR" sz="1600" dirty="0" err="1"/>
              <a:t>onResume</a:t>
            </a:r>
            <a:r>
              <a:rPr lang="en-US" altLang="ko-KR" sz="1600" b="1" dirty="0"/>
              <a:t>();</a:t>
            </a:r>
            <a:endParaRPr lang="ko-KR" altLang="ko-KR" sz="1600" dirty="0"/>
          </a:p>
          <a:p>
            <a:pPr latinLnBrk="0"/>
            <a:r>
              <a:rPr lang="en-US" altLang="ko-KR" sz="1600" dirty="0"/>
              <a:t>   </a:t>
            </a:r>
            <a:r>
              <a:rPr lang="en-US" altLang="ko-KR" sz="1600" dirty="0" err="1"/>
              <a:t>NfcAdapter</a:t>
            </a:r>
            <a:r>
              <a:rPr lang="en-US" altLang="ko-KR" sz="1600" b="1" dirty="0" err="1"/>
              <a:t>.</a:t>
            </a:r>
            <a:r>
              <a:rPr lang="en-US" altLang="ko-KR" sz="1600" dirty="0" err="1">
                <a:solidFill>
                  <a:srgbClr val="0070C0"/>
                </a:solidFill>
              </a:rPr>
              <a:t>enableForegroundDispatch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atinLnBrk="0"/>
            <a:r>
              <a:rPr lang="en-US" altLang="ko-KR" sz="1600" b="1" dirty="0"/>
              <a:t>      (</a:t>
            </a:r>
            <a:r>
              <a:rPr lang="en-US" altLang="ko-KR" sz="1600" b="1" dirty="0" err="1">
                <a:solidFill>
                  <a:srgbClr val="00B050"/>
                </a:solidFill>
              </a:rPr>
              <a:t>DetectActivity</a:t>
            </a:r>
            <a:r>
              <a:rPr lang="en-US" altLang="ko-KR" sz="1600" b="1" dirty="0"/>
              <a:t>,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DetectActivity’s</a:t>
            </a:r>
            <a:r>
              <a:rPr lang="en-US" altLang="ko-KR" sz="1600" dirty="0"/>
              <a:t> </a:t>
            </a:r>
            <a:r>
              <a:rPr lang="en-US" altLang="ko-KR" sz="1600" b="1" dirty="0" err="1">
                <a:solidFill>
                  <a:srgbClr val="00B050"/>
                </a:solidFill>
              </a:rPr>
              <a:t>PendingIntent</a:t>
            </a:r>
            <a:r>
              <a:rPr lang="en-US" altLang="ko-KR" sz="1600" b="1" dirty="0"/>
              <a:t>,</a:t>
            </a:r>
            <a:r>
              <a:rPr lang="en-US" altLang="ko-KR" sz="1600" dirty="0"/>
              <a:t> 		</a:t>
            </a:r>
            <a:r>
              <a:rPr lang="en-US" altLang="ko-KR" sz="1600" b="1" dirty="0">
                <a:solidFill>
                  <a:srgbClr val="00B050"/>
                </a:solidFill>
              </a:rPr>
              <a:t>TECH_DISCOVERED</a:t>
            </a:r>
            <a:r>
              <a:rPr lang="en-US" altLang="ko-KR" sz="1600" dirty="0"/>
              <a:t> Filter, </a:t>
            </a:r>
            <a:r>
              <a:rPr lang="en-US" altLang="ko-KR" sz="1600" b="1" dirty="0" err="1">
                <a:solidFill>
                  <a:srgbClr val="00B050"/>
                </a:solidFill>
              </a:rPr>
              <a:t>MifareClassic</a:t>
            </a:r>
            <a:r>
              <a:rPr lang="en-US" altLang="ko-KR" sz="1600" dirty="0"/>
              <a:t> Tech Filter</a:t>
            </a:r>
            <a:r>
              <a:rPr lang="en-US" altLang="ko-KR" sz="1600" b="1" dirty="0"/>
              <a:t>);</a:t>
            </a:r>
            <a:endParaRPr lang="ko-KR" altLang="ko-KR" sz="1600" dirty="0"/>
          </a:p>
          <a:p>
            <a:pPr latinLnBrk="0"/>
            <a:r>
              <a:rPr lang="en-US" altLang="ko-KR" sz="1600" b="1" dirty="0" smtClean="0"/>
              <a:t>}</a:t>
            </a:r>
            <a:endParaRPr lang="ko-KR" altLang="ko-KR" sz="1600" dirty="0"/>
          </a:p>
        </p:txBody>
      </p:sp>
      <p:sp>
        <p:nvSpPr>
          <p:cNvPr id="8" name="직사각형 7"/>
          <p:cNvSpPr/>
          <p:nvPr/>
        </p:nvSpPr>
        <p:spPr>
          <a:xfrm>
            <a:off x="600072" y="4409212"/>
            <a:ext cx="61436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/>
              <a:t>public void </a:t>
            </a:r>
            <a:r>
              <a:rPr lang="en-US" altLang="ko-KR" sz="1600" dirty="0" err="1">
                <a:solidFill>
                  <a:srgbClr val="FF0000"/>
                </a:solidFill>
              </a:rPr>
              <a:t>onPause</a:t>
            </a:r>
            <a:r>
              <a:rPr lang="en-US" altLang="ko-KR" sz="1600" b="1" dirty="0"/>
              <a:t>(){</a:t>
            </a:r>
            <a:endParaRPr lang="ko-KR" altLang="ko-KR" sz="1600" dirty="0"/>
          </a:p>
          <a:p>
            <a:pPr latinLnBrk="0"/>
            <a:r>
              <a:rPr lang="en-US" altLang="ko-KR" sz="1600" dirty="0"/>
              <a:t>    </a:t>
            </a:r>
            <a:r>
              <a:rPr lang="en-US" altLang="ko-KR" sz="1600" b="1" dirty="0" err="1"/>
              <a:t>super.</a:t>
            </a:r>
            <a:r>
              <a:rPr lang="en-US" altLang="ko-KR" sz="1600" dirty="0" err="1"/>
              <a:t>onPause</a:t>
            </a:r>
            <a:r>
              <a:rPr lang="en-US" altLang="ko-KR" sz="1600" b="1" dirty="0"/>
              <a:t>();</a:t>
            </a:r>
            <a:endParaRPr lang="ko-KR" altLang="ko-KR" sz="1600" dirty="0"/>
          </a:p>
          <a:p>
            <a:pPr latinLnBrk="0"/>
            <a:r>
              <a:rPr lang="en-US" altLang="ko-KR" sz="1600" dirty="0"/>
              <a:t>    </a:t>
            </a:r>
            <a:r>
              <a:rPr lang="en-US" altLang="ko-KR" sz="1600" dirty="0" err="1"/>
              <a:t>NfcAdapter</a:t>
            </a:r>
            <a:r>
              <a:rPr lang="en-US" altLang="ko-KR" sz="1600" b="1" dirty="0" err="1"/>
              <a:t>.</a:t>
            </a:r>
            <a:r>
              <a:rPr lang="en-US" altLang="ko-KR" sz="1600" dirty="0" err="1">
                <a:solidFill>
                  <a:srgbClr val="0070C0"/>
                </a:solidFill>
              </a:rPr>
              <a:t>disableForegroundDispatch</a:t>
            </a:r>
            <a:r>
              <a:rPr lang="en-US" altLang="ko-KR" sz="1600" b="1" dirty="0"/>
              <a:t>(</a:t>
            </a:r>
            <a:r>
              <a:rPr lang="en-US" altLang="ko-KR" sz="1600" b="1" dirty="0" err="1">
                <a:solidFill>
                  <a:srgbClr val="00B050"/>
                </a:solidFill>
              </a:rPr>
              <a:t>DetectActivity</a:t>
            </a:r>
            <a:r>
              <a:rPr lang="en-US" altLang="ko-KR" sz="1600" b="1" dirty="0"/>
              <a:t>);</a:t>
            </a:r>
            <a:endParaRPr lang="ko-KR" altLang="ko-KR" sz="1600" dirty="0"/>
          </a:p>
          <a:p>
            <a:pPr latinLnBrk="0"/>
            <a:r>
              <a:rPr lang="en-US" altLang="ko-KR" sz="1600" b="1" dirty="0"/>
              <a:t>}</a:t>
            </a:r>
            <a:endParaRPr lang="ko-KR" altLang="ko-KR" sz="1600" dirty="0"/>
          </a:p>
        </p:txBody>
      </p:sp>
      <p:sp>
        <p:nvSpPr>
          <p:cNvPr id="10" name="아래쪽 화살표 9"/>
          <p:cNvSpPr/>
          <p:nvPr/>
        </p:nvSpPr>
        <p:spPr>
          <a:xfrm>
            <a:off x="1704973" y="3958022"/>
            <a:ext cx="276224" cy="404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81197" y="3975570"/>
            <a:ext cx="272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 w="12700">
                  <a:solidFill>
                    <a:srgbClr val="FF0066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태그 성공</a:t>
            </a:r>
            <a:r>
              <a:rPr lang="en-US" altLang="ko-KR" b="1" dirty="0" smtClean="0">
                <a:ln w="12700">
                  <a:solidFill>
                    <a:srgbClr val="FF0066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</a:t>
            </a:r>
            <a:r>
              <a:rPr lang="ko-KR" altLang="en-US" b="1" dirty="0" err="1" smtClean="0">
                <a:ln w="12700">
                  <a:solidFill>
                    <a:srgbClr val="FF0066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액티비티</a:t>
            </a:r>
            <a:r>
              <a:rPr lang="ko-KR" altLang="en-US" b="1" dirty="0" smtClean="0">
                <a:ln w="12700">
                  <a:solidFill>
                    <a:srgbClr val="FF0066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닫기</a:t>
            </a:r>
            <a:endParaRPr lang="ko-KR" altLang="en-US" b="1" dirty="0">
              <a:ln w="12700">
                <a:solidFill>
                  <a:srgbClr val="FF0066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1704973" y="1896796"/>
            <a:ext cx="276224" cy="404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92304"/>
              </p:ext>
            </p:extLst>
          </p:nvPr>
        </p:nvGraphicFramePr>
        <p:xfrm>
          <a:off x="4543424" y="1378284"/>
          <a:ext cx="21717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</a:tblGrid>
              <a:tr h="216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NFCProcess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/>
                </a:tc>
              </a:tr>
              <a:tr h="360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200" dirty="0" err="1" smtClean="0"/>
                        <a:t>OnCreate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200" dirty="0" err="1" smtClean="0"/>
                        <a:t>OnResume</a:t>
                      </a:r>
                      <a:r>
                        <a:rPr lang="en-US" altLang="ko-KR" sz="1200" dirty="0" smtClean="0"/>
                        <a:t>() </a:t>
                      </a:r>
                      <a:r>
                        <a:rPr lang="en-US" altLang="ko-KR" sz="1200" baseline="0" dirty="0" smtClean="0"/>
                        <a:t> + </a:t>
                      </a:r>
                      <a:r>
                        <a:rPr lang="en-US" altLang="ko-KR" sz="1200" baseline="0" dirty="0" err="1" smtClean="0"/>
                        <a:t>OnPause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DetectProcess</a:t>
                      </a:r>
                      <a:r>
                        <a:rPr lang="en-US" altLang="ko-KR" sz="1200" baseline="0" dirty="0" smtClean="0"/>
                        <a:t>(intent : intent)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85433"/>
              </p:ext>
            </p:extLst>
          </p:nvPr>
        </p:nvGraphicFramePr>
        <p:xfrm>
          <a:off x="7019924" y="2512963"/>
          <a:ext cx="1752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216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NFCDetectActivity</a:t>
                      </a:r>
                      <a:endParaRPr lang="ko-KR" altLang="en-US" sz="1200" dirty="0"/>
                    </a:p>
                  </a:txBody>
                  <a:tcPr/>
                </a:tc>
              </a:tr>
              <a:tr h="360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MessageTV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en-US" altLang="ko-KR" sz="1200" baseline="0" dirty="0" err="1" smtClean="0"/>
                        <a:t>TextView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ConfirmBtn</a:t>
                      </a:r>
                      <a:r>
                        <a:rPr lang="en-US" altLang="ko-KR" sz="1200" dirty="0" smtClean="0"/>
                        <a:t> :</a:t>
                      </a:r>
                      <a:r>
                        <a:rPr lang="en-US" altLang="ko-KR" sz="1200" baseline="0" dirty="0" smtClean="0"/>
                        <a:t> Button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- </a:t>
                      </a:r>
                      <a:r>
                        <a:rPr lang="en-US" altLang="ko-KR" sz="1200" baseline="0" dirty="0" err="1" smtClean="0"/>
                        <a:t>ItemIDText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en-US" altLang="ko-KR" sz="1200" baseline="0" dirty="0" err="1" smtClean="0"/>
                        <a:t>EditText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360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200" dirty="0" err="1" smtClean="0"/>
                        <a:t>OnCreate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err="1" smtClean="0"/>
                        <a:t>OnClick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919184"/>
              </p:ext>
            </p:extLst>
          </p:nvPr>
        </p:nvGraphicFramePr>
        <p:xfrm>
          <a:off x="7019924" y="1543050"/>
          <a:ext cx="173355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1"/>
              </a:tblGrid>
              <a:tr h="19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NFCGenActivity</a:t>
                      </a:r>
                      <a:endParaRPr lang="ko-KR" altLang="en-US" sz="1200" dirty="0"/>
                    </a:p>
                  </a:txBody>
                  <a:tcPr/>
                </a:tc>
              </a:tr>
              <a:tr h="193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- </a:t>
                      </a:r>
                      <a:r>
                        <a:rPr lang="en-US" altLang="ko-KR" sz="1200" baseline="0" dirty="0" err="1" smtClean="0"/>
                        <a:t>MessageTV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en-US" altLang="ko-KR" sz="1200" baseline="0" dirty="0" err="1" smtClean="0"/>
                        <a:t>TextView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193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200" dirty="0" err="1" smtClean="0"/>
                        <a:t>OnCreate</a:t>
                      </a:r>
                      <a:r>
                        <a:rPr lang="en-US" altLang="ko-KR" sz="1200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왼쪽 화살표 16"/>
          <p:cNvSpPr/>
          <p:nvPr/>
        </p:nvSpPr>
        <p:spPr>
          <a:xfrm>
            <a:off x="6715124" y="1681179"/>
            <a:ext cx="304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화살표 17"/>
          <p:cNvSpPr/>
          <p:nvPr/>
        </p:nvSpPr>
        <p:spPr>
          <a:xfrm rot="4112728">
            <a:off x="6422705" y="2127969"/>
            <a:ext cx="899194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424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Status – (1) User Interface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1371600"/>
            <a:ext cx="2466274" cy="438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1371600"/>
            <a:ext cx="2462497" cy="438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1371601"/>
            <a:ext cx="2465431" cy="438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05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Status – (2) Database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464653"/>
                </a:solidFill>
              </a:rPr>
              <a:t>Project1 Fall, 2013; Midterm</a:t>
            </a:r>
            <a:endParaRPr lang="ko-KR" altLang="en-US">
              <a:solidFill>
                <a:srgbClr val="464653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>
                <a:solidFill>
                  <a:srgbClr val="464653"/>
                </a:solidFill>
              </a:rPr>
              <a:pPr/>
              <a:t>12</a:t>
            </a:fld>
            <a:endParaRPr lang="ko-KR" altLang="en-US">
              <a:solidFill>
                <a:srgbClr val="464653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1" y="1248525"/>
            <a:ext cx="6476999" cy="501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380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 - </a:t>
            </a:r>
            <a:r>
              <a:rPr lang="ko-KR" altLang="en-US" sz="2800" dirty="0" smtClean="0"/>
              <a:t> 어플 동작 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464653"/>
                </a:solidFill>
              </a:rPr>
              <a:t>Project1 Fall, 2013; Midterm</a:t>
            </a:r>
            <a:endParaRPr lang="ko-KR" altLang="en-US">
              <a:solidFill>
                <a:srgbClr val="464653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>
                <a:solidFill>
                  <a:srgbClr val="464653"/>
                </a:solidFill>
              </a:rPr>
              <a:pPr/>
              <a:t>13</a:t>
            </a:fld>
            <a:endParaRPr lang="ko-KR" altLang="en-US">
              <a:solidFill>
                <a:srgbClr val="46465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298" y="251674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로그인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2078392" y="2533382"/>
            <a:ext cx="379705" cy="376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46604" y="2448151"/>
            <a:ext cx="1504950" cy="546616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반출요청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1513" y="2552182"/>
            <a:ext cx="200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NFC </a:t>
            </a:r>
            <a:r>
              <a:rPr lang="ko-KR" altLang="en-US" sz="1600" dirty="0" smtClean="0"/>
              <a:t>태그 동작 확인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942769" y="3444585"/>
            <a:ext cx="1692023" cy="546616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반출물품조회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942769" y="2448151"/>
            <a:ext cx="1692023" cy="546616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반출물품승인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84899" y="4657036"/>
            <a:ext cx="898778" cy="546616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반입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942767" y="4657036"/>
            <a:ext cx="1692023" cy="546616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반출물품조회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아래쪽 화살표 설명선 22"/>
          <p:cNvSpPr/>
          <p:nvPr/>
        </p:nvSpPr>
        <p:spPr>
          <a:xfrm>
            <a:off x="2550236" y="1428750"/>
            <a:ext cx="1497685" cy="914400"/>
          </a:xfrm>
          <a:prstGeom prst="downArrowCallout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미리 등록한 기기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4166081" y="2533382"/>
            <a:ext cx="379705" cy="376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6474881" y="2552432"/>
            <a:ext cx="379705" cy="376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5400000">
            <a:off x="7598927" y="3044168"/>
            <a:ext cx="379705" cy="376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056301" y="4761067"/>
            <a:ext cx="259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NFC </a:t>
            </a:r>
            <a:r>
              <a:rPr lang="ko-KR" altLang="en-US" dirty="0" smtClean="0"/>
              <a:t>태그 동작 확인</a:t>
            </a:r>
            <a:endParaRPr lang="ko-KR" altLang="en-US" dirty="0"/>
          </a:p>
        </p:txBody>
      </p:sp>
      <p:sp>
        <p:nvSpPr>
          <p:cNvPr id="28" name="오른쪽 화살표 27"/>
          <p:cNvSpPr/>
          <p:nvPr/>
        </p:nvSpPr>
        <p:spPr>
          <a:xfrm>
            <a:off x="2455978" y="4742267"/>
            <a:ext cx="379705" cy="376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5936354" y="4742267"/>
            <a:ext cx="379705" cy="376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375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- </a:t>
            </a:r>
            <a:r>
              <a:rPr lang="ko-KR" altLang="en-US" sz="2800" dirty="0" smtClean="0"/>
              <a:t>권한</a:t>
            </a:r>
            <a:endParaRPr lang="ko-KR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2300" dirty="0" smtClean="0"/>
              <a:t>권한 그룹 생성 및 관리</a:t>
            </a:r>
            <a:endParaRPr lang="en-US" altLang="ko-KR" sz="2300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14450"/>
            <a:ext cx="5486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44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 </a:t>
            </a:r>
            <a:endParaRPr lang="ko-KR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2300" dirty="0" smtClean="0"/>
              <a:t>회원 가입한 유저에게 권한 그룹을 부여</a:t>
            </a:r>
            <a:endParaRPr lang="en-US" altLang="ko-KR" sz="2300" dirty="0" smtClean="0"/>
          </a:p>
          <a:p>
            <a:endParaRPr lang="en-US" altLang="ko-KR" sz="2300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533730"/>
            <a:ext cx="56007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44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</a:t>
            </a:r>
            <a:r>
              <a:rPr lang="en-US" altLang="ko-KR" dirty="0" smtClean="0"/>
              <a:t>- </a:t>
            </a:r>
            <a:r>
              <a:rPr lang="ko-KR" altLang="en-US" sz="2800" dirty="0" smtClean="0"/>
              <a:t>조회</a:t>
            </a:r>
            <a:endParaRPr lang="ko-KR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2300" dirty="0" smtClean="0"/>
              <a:t>각종 정보 조회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19200"/>
            <a:ext cx="48768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17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조회</a:t>
            </a:r>
            <a:endParaRPr lang="ko-KR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2300" dirty="0" smtClean="0"/>
              <a:t>추가 정보 조회 가능</a:t>
            </a:r>
            <a:endParaRPr lang="en-US" altLang="ko-KR" sz="23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0" y="1462088"/>
            <a:ext cx="8309352" cy="340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03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</a:t>
            </a:r>
            <a:r>
              <a:rPr lang="en-US" altLang="ko-KR" dirty="0" smtClean="0"/>
              <a:t>- NFC </a:t>
            </a:r>
            <a:r>
              <a:rPr lang="ko-KR" altLang="en-US" sz="2800" dirty="0" smtClean="0"/>
              <a:t>복제 방지</a:t>
            </a:r>
            <a:endParaRPr lang="ko-KR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모든 </a:t>
            </a:r>
            <a:r>
              <a:rPr lang="en-US" altLang="ko-KR" dirty="0" err="1" smtClean="0"/>
              <a:t>MifareClassic</a:t>
            </a:r>
            <a:r>
              <a:rPr lang="en-US" altLang="ko-KR" dirty="0" smtClean="0"/>
              <a:t> tag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0</a:t>
            </a:r>
            <a:r>
              <a:rPr lang="ko-KR" altLang="en-US" dirty="0" smtClean="0"/>
              <a:t>번 섹터의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 블록에 </a:t>
            </a:r>
            <a:r>
              <a:rPr lang="en-US" altLang="ko-KR" dirty="0" smtClean="0"/>
              <a:t>4byte </a:t>
            </a:r>
            <a:r>
              <a:rPr lang="ko-KR" altLang="en-US" dirty="0" smtClean="0"/>
              <a:t>태그 고유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가 저장</a:t>
            </a:r>
            <a:endParaRPr lang="en-US" altLang="ko-KR" dirty="0" smtClean="0"/>
          </a:p>
          <a:p>
            <a:r>
              <a:rPr lang="ko-KR" altLang="en-US" dirty="0" smtClean="0"/>
              <a:t>태그 고유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수정이나 복제가 불가능 </a:t>
            </a:r>
            <a:endParaRPr lang="en-US" altLang="ko-KR" dirty="0" smtClean="0"/>
          </a:p>
          <a:p>
            <a:r>
              <a:rPr lang="ko-KR" altLang="en-US" dirty="0" smtClean="0"/>
              <a:t>태그 고유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그대로 물품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사용</a:t>
            </a:r>
            <a:endParaRPr lang="en-US" altLang="ko-KR" dirty="0" smtClean="0"/>
          </a:p>
          <a:p>
            <a:r>
              <a:rPr lang="ko-KR" altLang="en-US" dirty="0" smtClean="0"/>
              <a:t>동일한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가진 </a:t>
            </a:r>
            <a:r>
              <a:rPr lang="en-US" altLang="ko-KR" dirty="0" smtClean="0"/>
              <a:t>NFC</a:t>
            </a:r>
            <a:r>
              <a:rPr lang="ko-KR" altLang="en-US" dirty="0" smtClean="0"/>
              <a:t>태그 생성은 불가능 하므로 </a:t>
            </a:r>
            <a:r>
              <a:rPr lang="en-US" altLang="ko-KR" dirty="0" smtClean="0"/>
              <a:t>NFC </a:t>
            </a:r>
            <a:r>
              <a:rPr lang="ko-KR" altLang="en-US" dirty="0" smtClean="0"/>
              <a:t>태그는 복제 불가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159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</a:t>
            </a:r>
            <a:r>
              <a:rPr lang="en-US" altLang="ko-KR" dirty="0" smtClean="0"/>
              <a:t>- </a:t>
            </a:r>
            <a:r>
              <a:rPr lang="ko-KR" altLang="en-US" sz="2800" dirty="0" smtClean="0"/>
              <a:t>무선전송 </a:t>
            </a:r>
            <a:r>
              <a:rPr lang="en-US" altLang="ko-KR" sz="2800" dirty="0" smtClean="0"/>
              <a:t>data </a:t>
            </a:r>
            <a:r>
              <a:rPr lang="ko-KR" altLang="en-US" sz="2800" dirty="0" smtClean="0"/>
              <a:t>암호화</a:t>
            </a:r>
            <a:endParaRPr lang="ko-KR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어플과 웹서버 간 무선 통신 </a:t>
            </a:r>
            <a:r>
              <a:rPr lang="en-US" altLang="ko-KR" sz="2400" dirty="0" smtClean="0"/>
              <a:t>data </a:t>
            </a:r>
            <a:r>
              <a:rPr lang="ko-KR" altLang="en-US" sz="2400" dirty="0" smtClean="0"/>
              <a:t>암호화</a:t>
            </a:r>
            <a:endParaRPr lang="en-US" altLang="ko-KR" sz="2400" dirty="0" smtClean="0"/>
          </a:p>
        </p:txBody>
      </p:sp>
      <p:pic>
        <p:nvPicPr>
          <p:cNvPr id="7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2" y="2038701"/>
            <a:ext cx="2690758" cy="2820219"/>
          </a:xfrm>
          <a:prstGeom prst="rect">
            <a:avLst/>
          </a:prstGeom>
        </p:spPr>
      </p:pic>
      <p:grpSp>
        <p:nvGrpSpPr>
          <p:cNvPr id="8" name="그룹 6"/>
          <p:cNvGrpSpPr/>
          <p:nvPr/>
        </p:nvGrpSpPr>
        <p:grpSpPr>
          <a:xfrm>
            <a:off x="5626387" y="2151398"/>
            <a:ext cx="3146611" cy="2594824"/>
            <a:chOff x="6424246" y="324907"/>
            <a:chExt cx="4254490" cy="3202063"/>
          </a:xfrm>
        </p:grpSpPr>
        <p:sp>
          <p:nvSpPr>
            <p:cNvPr id="14" name="구름 5"/>
            <p:cNvSpPr/>
            <p:nvPr/>
          </p:nvSpPr>
          <p:spPr>
            <a:xfrm>
              <a:off x="6424246" y="324907"/>
              <a:ext cx="4254490" cy="3202063"/>
            </a:xfrm>
            <a:prstGeom prst="cloud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53301" y="953892"/>
              <a:ext cx="2196379" cy="1944092"/>
            </a:xfrm>
            <a:prstGeom prst="rect">
              <a:avLst/>
            </a:prstGeom>
          </p:spPr>
        </p:pic>
      </p:grpSp>
      <p:sp>
        <p:nvSpPr>
          <p:cNvPr id="12" name="오른쪽 화살표 12"/>
          <p:cNvSpPr/>
          <p:nvPr/>
        </p:nvSpPr>
        <p:spPr>
          <a:xfrm>
            <a:off x="3509348" y="2661102"/>
            <a:ext cx="1884783" cy="2239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오른쪽 화살표 13"/>
          <p:cNvSpPr/>
          <p:nvPr/>
        </p:nvSpPr>
        <p:spPr>
          <a:xfrm rot="10800000">
            <a:off x="3483010" y="3959266"/>
            <a:ext cx="1884783" cy="2239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655407" y="2987144"/>
            <a:ext cx="1738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6094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Contents 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Project1 Fall, 2013; Midterm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714050" y="1271432"/>
            <a:ext cx="6703892" cy="468757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Overview</a:t>
            </a:r>
          </a:p>
          <a:p>
            <a:r>
              <a:rPr lang="en-US" altLang="ko-KR" sz="2400" dirty="0" smtClean="0"/>
              <a:t>Goal/Problem &amp; Requirement</a:t>
            </a:r>
          </a:p>
          <a:p>
            <a:r>
              <a:rPr lang="en-US" altLang="ko-KR" sz="2400" dirty="0" smtClean="0"/>
              <a:t>Approach</a:t>
            </a:r>
          </a:p>
          <a:p>
            <a:r>
              <a:rPr lang="en-US" altLang="ko-KR" sz="2400" dirty="0" smtClean="0"/>
              <a:t>Development Environment</a:t>
            </a:r>
          </a:p>
          <a:p>
            <a:r>
              <a:rPr lang="en-US" altLang="ko-KR" sz="2400" dirty="0" smtClean="0"/>
              <a:t>Architecture</a:t>
            </a:r>
          </a:p>
          <a:p>
            <a:r>
              <a:rPr lang="en-US" altLang="ko-KR" sz="2400" dirty="0" smtClean="0"/>
              <a:t>Implementation Spec</a:t>
            </a:r>
          </a:p>
          <a:p>
            <a:r>
              <a:rPr lang="en-US" altLang="ko-KR" sz="2400" dirty="0" smtClean="0"/>
              <a:t>Results </a:t>
            </a:r>
            <a:endParaRPr lang="en-US" altLang="ko-KR" sz="2400" dirty="0" smtClean="0"/>
          </a:p>
          <a:p>
            <a:r>
              <a:rPr lang="en-US" altLang="ko-KR" sz="2400" dirty="0" smtClean="0"/>
              <a:t>Demo</a:t>
            </a:r>
          </a:p>
          <a:p>
            <a:r>
              <a:rPr lang="en-US" altLang="ko-KR" sz="2400" dirty="0" smtClean="0"/>
              <a:t>Division and Assignment of work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회사 평가</a:t>
            </a:r>
            <a:endParaRPr lang="ko-KR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534886"/>
              </p:ext>
            </p:extLst>
          </p:nvPr>
        </p:nvGraphicFramePr>
        <p:xfrm>
          <a:off x="598312" y="1377244"/>
          <a:ext cx="7221078" cy="439893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407026"/>
                <a:gridCol w="2131106"/>
                <a:gridCol w="2682946"/>
              </a:tblGrid>
              <a:tr h="1466312">
                <a:tc row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사용자 인증 및 </a:t>
                      </a:r>
                      <a:r>
                        <a:rPr lang="ko-KR" sz="2000" kern="100" dirty="0" smtClean="0">
                          <a:effectLst/>
                        </a:rPr>
                        <a:t>권한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Data </a:t>
                      </a:r>
                      <a:r>
                        <a:rPr lang="ko-KR" sz="2000" kern="100" dirty="0">
                          <a:effectLst/>
                        </a:rPr>
                        <a:t>보안 </a:t>
                      </a:r>
                      <a:r>
                        <a:rPr lang="ko-KR" sz="2000" kern="100" dirty="0" smtClean="0">
                          <a:effectLst/>
                        </a:rPr>
                        <a:t>기능</a:t>
                      </a:r>
                      <a:endParaRPr lang="ko-KR" sz="20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사용자 인증 기능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별도의 웹서버에 사용자의 아이디와 비밀번호가 저장되어 있으며 사용자 마다 별도의 권한이 존재한다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63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사용자 권한에 따른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가용 기능 구분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사용자 권한 그룹을 생성할 수 있으며 권한에 따라 메뉴 접근 유무가 다르다</a:t>
                      </a:r>
                      <a:endParaRPr lang="ko-KR" altLang="en-US" sz="18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63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NFC </a:t>
                      </a:r>
                      <a:r>
                        <a:rPr lang="en-US" sz="1800" kern="100" dirty="0">
                          <a:effectLst/>
                        </a:rPr>
                        <a:t>Tag </a:t>
                      </a:r>
                      <a:r>
                        <a:rPr lang="ko-KR" sz="1800" kern="100" dirty="0">
                          <a:effectLst/>
                        </a:rPr>
                        <a:t>복제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방지 </a:t>
                      </a:r>
                      <a:r>
                        <a:rPr lang="ko-KR" sz="1800" kern="100" dirty="0" smtClean="0">
                          <a:effectLst/>
                        </a:rPr>
                        <a:t>기능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UID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태그 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 사용하여 복제가 불가능하다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705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회사 평가</a:t>
            </a:r>
            <a:endParaRPr lang="ko-KR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739286"/>
              </p:ext>
            </p:extLst>
          </p:nvPr>
        </p:nvGraphicFramePr>
        <p:xfrm>
          <a:off x="598312" y="1377244"/>
          <a:ext cx="7221078" cy="49377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407026"/>
                <a:gridCol w="2131106"/>
                <a:gridCol w="2682946"/>
              </a:tblGrid>
              <a:tr h="1645920">
                <a:tc rowSpan="3"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ko-KR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개발결과물의</a:t>
                      </a:r>
                    </a:p>
                    <a:p>
                      <a:r>
                        <a:rPr kumimoji="0"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기능구현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</a:t>
                      </a:r>
                      <a:r>
                        <a:rPr kumimoji="0"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기기로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Tag </a:t>
                      </a:r>
                      <a:r>
                        <a:rPr kumimoji="0"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 쓰기 및 읽기</a:t>
                      </a:r>
                      <a:endParaRPr kumimoji="0"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NFC Tag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반출입등을 위해 읽기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쓰기가 가능 하다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5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Webpage</a:t>
                      </a:r>
                      <a:r>
                        <a:rPr kumimoji="0"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에서의</a:t>
                      </a:r>
                    </a:p>
                    <a:p>
                      <a:r>
                        <a:rPr kumimoji="0"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기기의 출입관리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Webpage</a:t>
                      </a:r>
                      <a:r>
                        <a:rPr lang="ko-KR" altLang="en-US" sz="1800" dirty="0" smtClean="0"/>
                        <a:t>의 조회 메뉴에서 각종 정보를 조회 할 수 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5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/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app</a:t>
                      </a:r>
                      <a:r>
                        <a:rPr kumimoji="0"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</a:t>
                      </a:r>
                    </a:p>
                    <a:p>
                      <a:pPr latinLnBrk="1"/>
                      <a:r>
                        <a:rPr kumimoji="0"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기기의 출입관리</a:t>
                      </a:r>
                    </a:p>
                    <a:p>
                      <a:r>
                        <a:rPr kumimoji="0"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현황보기 기능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어플리케이션의 조회 메뉴에서 각종 정보를 조회 할 수 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66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회사 평가</a:t>
            </a:r>
            <a:endParaRPr lang="ko-KR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409039"/>
              </p:ext>
            </p:extLst>
          </p:nvPr>
        </p:nvGraphicFramePr>
        <p:xfrm>
          <a:off x="598312" y="1377244"/>
          <a:ext cx="7221078" cy="46171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407026"/>
                <a:gridCol w="2131106"/>
                <a:gridCol w="2682946"/>
              </a:tblGrid>
              <a:tr h="2308578">
                <a:tc row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ko-KR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개발결과물의</a:t>
                      </a:r>
                    </a:p>
                    <a:p>
                      <a:r>
                        <a:rPr kumimoji="0"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기능구현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(50</a:t>
                      </a:r>
                      <a:r>
                        <a:rPr kumimoji="0"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kumimoji="0"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이용한 </a:t>
                      </a:r>
                    </a:p>
                    <a:p>
                      <a:r>
                        <a:rPr kumimoji="0"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기기 반 출입 기능 </a:t>
                      </a:r>
                      <a:endParaRPr kumimoji="0"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NFC Tag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읽어 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DB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저장된 내용과 비교해 반출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입 가능 여부를 확인한다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기기 자산코드 부여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기기등록 할 때 자산번호를 입력 및 수정 할 수 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660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Final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회원 가입 폼</a:t>
            </a:r>
            <a:endParaRPr lang="en-US" altLang="ko-KR" dirty="0" smtClean="0"/>
          </a:p>
          <a:p>
            <a:r>
              <a:rPr lang="ko-KR" altLang="en-US" dirty="0" smtClean="0"/>
              <a:t>웹페이지 </a:t>
            </a:r>
            <a:r>
              <a:rPr lang="en-US" altLang="ko-KR" dirty="0" smtClean="0"/>
              <a:t>admin </a:t>
            </a:r>
            <a:r>
              <a:rPr lang="ko-KR" altLang="en-US" dirty="0" smtClean="0"/>
              <a:t>접속 후 권한 설정</a:t>
            </a:r>
            <a:endParaRPr lang="en-US" altLang="ko-KR" dirty="0" smtClean="0"/>
          </a:p>
          <a:p>
            <a:r>
              <a:rPr lang="ko-KR" altLang="en-US" dirty="0" smtClean="0"/>
              <a:t>실제 어플사용 영상 비디오</a:t>
            </a:r>
            <a:endParaRPr lang="en-US" altLang="ko-KR" dirty="0" smtClean="0"/>
          </a:p>
          <a:p>
            <a:r>
              <a:rPr lang="ko-KR" altLang="en-US" dirty="0" smtClean="0"/>
              <a:t>웹페이지 조회 기능 설명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dirty="0" smtClean="0"/>
              <a:t>유투브 링크 </a:t>
            </a:r>
            <a:r>
              <a:rPr lang="en-US" altLang="ko-KR" dirty="0" smtClean="0"/>
              <a:t>: </a:t>
            </a:r>
            <a:r>
              <a:rPr lang="en-US" altLang="ko-KR" u="sng" dirty="0">
                <a:hlinkClick r:id="rId3"/>
              </a:rPr>
              <a:t>http://</a:t>
            </a:r>
            <a:r>
              <a:rPr lang="en-US" altLang="ko-KR" u="sng" dirty="0" smtClean="0">
                <a:hlinkClick r:id="rId3"/>
              </a:rPr>
              <a:t>www.youtube.com/watch?v=ICdoSjgvBkw&amp;edit=vd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웹페이지 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u="sng" dirty="0">
                <a:hlinkClick r:id="rId4"/>
              </a:rPr>
              <a:t>http</a:t>
            </a:r>
            <a:r>
              <a:rPr lang="en-US" altLang="ko-KR" u="sng" dirty="0" smtClean="0">
                <a:hlinkClick r:id="rId4"/>
              </a:rPr>
              <a:t>://nfc.ze.am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368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Division and Assignment of Work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11320582"/>
              </p:ext>
            </p:extLst>
          </p:nvPr>
        </p:nvGraphicFramePr>
        <p:xfrm>
          <a:off x="457200" y="1352762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353"/>
                <a:gridCol w="536824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 </a:t>
                      </a:r>
                      <a:r>
                        <a:rPr lang="ko-KR" altLang="en-US" dirty="0" smtClean="0"/>
                        <a:t>관리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accent6"/>
                          </a:solidFill>
                        </a:rPr>
                        <a:t>김택현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설계 및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김효중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NFC </a:t>
                      </a:r>
                      <a:r>
                        <a:rPr lang="ko-KR" altLang="en-US" dirty="0" smtClean="0"/>
                        <a:t>입출력 화면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김휘연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등록 화면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김휘연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반입 반출 화면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김효중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조회 화면 </a:t>
                      </a:r>
                      <a:r>
                        <a:rPr lang="ko-KR" altLang="en-US" baseline="0" dirty="0" smtClean="0"/>
                        <a:t>개발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accent6"/>
                          </a:solidFill>
                        </a:rPr>
                        <a:t>김택현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Push </a:t>
                      </a:r>
                      <a:r>
                        <a:rPr lang="ko-KR" altLang="en-US" dirty="0" smtClean="0"/>
                        <a:t>메시지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accent6"/>
                          </a:solidFill>
                        </a:rPr>
                        <a:t>김택현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보안 설계 및 개발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김효중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김휘연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 및 디버깅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accent6"/>
                          </a:solidFill>
                        </a:rPr>
                        <a:t>김택현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김효중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김휘연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98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감사합니</a:t>
            </a:r>
            <a:r>
              <a:rPr lang="ko-KR" altLang="en-US" dirty="0">
                <a:latin typeface="+mn-ea"/>
                <a:ea typeface="+mn-ea"/>
              </a:rPr>
              <a:t>다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09675" y="4667250"/>
            <a:ext cx="69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 김택현 </a:t>
            </a:r>
            <a:endParaRPr lang="en-US" altLang="ko-KR" sz="3200" dirty="0" smtClean="0"/>
          </a:p>
          <a:p>
            <a:pPr algn="ctr"/>
            <a:r>
              <a:rPr lang="en-US" altLang="ko-KR" sz="3200" dirty="0" smtClean="0"/>
              <a:t>lkyunl@naver.com</a:t>
            </a:r>
            <a:endParaRPr lang="ko-KR" alt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ko-KR" altLang="en-US" sz="2700" b="1" dirty="0" smtClean="0"/>
              <a:t>기존의 기기 </a:t>
            </a:r>
            <a:r>
              <a:rPr lang="ko-KR" altLang="en-US" sz="2700" b="1" dirty="0" err="1" smtClean="0"/>
              <a:t>반출입</a:t>
            </a:r>
            <a:r>
              <a:rPr lang="ko-KR" altLang="en-US" sz="2700" b="1" dirty="0" smtClean="0"/>
              <a:t> 시스템</a:t>
            </a:r>
            <a:endParaRPr lang="en-US" altLang="ko-KR" sz="2700" b="1" dirty="0" smtClean="0"/>
          </a:p>
          <a:p>
            <a:pPr marL="0" indent="0">
              <a:buNone/>
            </a:pPr>
            <a:r>
              <a:rPr lang="en-US" altLang="ko-KR" sz="2700" dirty="0"/>
              <a:t> </a:t>
            </a:r>
            <a:r>
              <a:rPr lang="en-US" altLang="ko-KR" sz="2700" dirty="0" smtClean="0"/>
              <a:t>       </a:t>
            </a:r>
            <a:r>
              <a:rPr lang="ko-KR" altLang="en-US" sz="2300" dirty="0" smtClean="0"/>
              <a:t>수기로 기록</a:t>
            </a:r>
            <a:r>
              <a:rPr lang="en-US" altLang="ko-KR" sz="2300" dirty="0" smtClean="0"/>
              <a:t> : </a:t>
            </a:r>
            <a:r>
              <a:rPr lang="ko-KR" altLang="en-US" sz="2300" dirty="0" smtClean="0"/>
              <a:t>시간 및 인적 낭비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정보 관리의 어려움</a:t>
            </a:r>
            <a:endParaRPr lang="en-US" altLang="ko-KR" sz="2300" dirty="0" smtClean="0"/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 smtClean="0"/>
              <a:t>     </a:t>
            </a:r>
            <a:r>
              <a:rPr lang="ko-KR" altLang="en-US" sz="2700" b="1" dirty="0" smtClean="0"/>
              <a:t>새로운 시스템</a:t>
            </a:r>
            <a:endParaRPr lang="en-US" altLang="ko-KR" sz="2700" b="1" dirty="0" smtClean="0"/>
          </a:p>
          <a:p>
            <a:pPr marL="0" indent="0">
              <a:buNone/>
            </a:pPr>
            <a:r>
              <a:rPr lang="en-US" altLang="ko-KR" sz="2300" dirty="0"/>
              <a:t> </a:t>
            </a:r>
            <a:r>
              <a:rPr lang="en-US" altLang="ko-KR" sz="2300" dirty="0" smtClean="0"/>
              <a:t>        </a:t>
            </a:r>
            <a:r>
              <a:rPr lang="ko-KR" altLang="en-US" sz="2300" dirty="0" smtClean="0"/>
              <a:t>업무효율 증대</a:t>
            </a:r>
            <a:endParaRPr lang="en-US" altLang="ko-KR" sz="2300" dirty="0" smtClean="0"/>
          </a:p>
          <a:p>
            <a:pPr marL="0" indent="0">
              <a:buNone/>
            </a:pPr>
            <a:r>
              <a:rPr lang="en-US" altLang="ko-KR" sz="2300" dirty="0"/>
              <a:t> </a:t>
            </a:r>
            <a:r>
              <a:rPr lang="en-US" altLang="ko-KR" sz="2300" dirty="0" smtClean="0"/>
              <a:t>        </a:t>
            </a:r>
            <a:r>
              <a:rPr lang="ko-KR" altLang="en-US" sz="2300" dirty="0" smtClean="0"/>
              <a:t>정보관리 용이</a:t>
            </a:r>
            <a:endParaRPr lang="en-US" altLang="ko-KR" sz="2300" dirty="0" smtClean="0"/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 smtClean="0"/>
              <a:t>      </a:t>
            </a:r>
            <a:r>
              <a:rPr lang="ko-KR" altLang="en-US" sz="2700" b="1" dirty="0" err="1" smtClean="0"/>
              <a:t>비접촉식</a:t>
            </a:r>
            <a:r>
              <a:rPr lang="ko-KR" altLang="en-US" sz="2700" b="1" dirty="0" smtClean="0"/>
              <a:t> 무선통신</a:t>
            </a:r>
            <a:endParaRPr lang="en-US" altLang="ko-KR" sz="2700" b="1" dirty="0" smtClean="0"/>
          </a:p>
          <a:p>
            <a:pPr marL="0" indent="0">
              <a:buNone/>
            </a:pPr>
            <a:r>
              <a:rPr lang="en-US" altLang="ko-KR" sz="2700" dirty="0">
                <a:solidFill>
                  <a:srgbClr val="FF0000"/>
                </a:solidFill>
              </a:rPr>
              <a:t> </a:t>
            </a:r>
            <a:r>
              <a:rPr lang="en-US" altLang="ko-KR" sz="2700" dirty="0" smtClean="0">
                <a:solidFill>
                  <a:srgbClr val="FF0000"/>
                </a:solidFill>
              </a:rPr>
              <a:t> </a:t>
            </a:r>
            <a:r>
              <a:rPr lang="en-US" altLang="ko-KR" sz="2300" dirty="0" smtClean="0">
                <a:solidFill>
                  <a:srgbClr val="FF0000"/>
                </a:solidFill>
              </a:rPr>
              <a:t>       Bluetooth, </a:t>
            </a:r>
            <a:r>
              <a:rPr lang="en-US" altLang="ko-KR" sz="2300" dirty="0" err="1" smtClean="0">
                <a:solidFill>
                  <a:srgbClr val="FF0000"/>
                </a:solidFill>
              </a:rPr>
              <a:t>Zigbee</a:t>
            </a:r>
            <a:r>
              <a:rPr lang="en-US" altLang="ko-KR" sz="2300" dirty="0" smtClean="0">
                <a:solidFill>
                  <a:srgbClr val="FF0000"/>
                </a:solidFill>
              </a:rPr>
              <a:t>, RFID</a:t>
            </a:r>
            <a:r>
              <a:rPr lang="ko-KR" altLang="en-US" sz="2300" dirty="0" smtClean="0">
                <a:solidFill>
                  <a:srgbClr val="FF0000"/>
                </a:solidFill>
              </a:rPr>
              <a:t>의 장점          </a:t>
            </a:r>
            <a:r>
              <a:rPr lang="en-US" altLang="ko-KR" sz="2300" dirty="0" smtClean="0">
                <a:solidFill>
                  <a:srgbClr val="FF0000"/>
                </a:solidFill>
              </a:rPr>
              <a:t>NFC</a:t>
            </a:r>
            <a:r>
              <a:rPr lang="ko-KR" altLang="en-US" sz="2300" dirty="0" smtClean="0">
                <a:solidFill>
                  <a:srgbClr val="FF0000"/>
                </a:solidFill>
              </a:rPr>
              <a:t>가 모두 흡수</a:t>
            </a:r>
            <a:endParaRPr lang="en-US" altLang="ko-KR" sz="2300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 descr="C:\Program Files (x86)\Microsoft Office\MEDIA\OFFICE14\Bullets\BD21335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1928812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259864"/>
              </p:ext>
            </p:extLst>
          </p:nvPr>
        </p:nvGraphicFramePr>
        <p:xfrm>
          <a:off x="3705224" y="3078162"/>
          <a:ext cx="1600200" cy="1483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반출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err="1" smtClean="0"/>
                        <a:t>반입증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신청인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신청내역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관리자승인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5475286" y="3505200"/>
            <a:ext cx="511172" cy="666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89258"/>
              </p:ext>
            </p:extLst>
          </p:nvPr>
        </p:nvGraphicFramePr>
        <p:xfrm>
          <a:off x="6162674" y="3058795"/>
          <a:ext cx="1114425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442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스마트폰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개인정보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846063"/>
              </p:ext>
            </p:extLst>
          </p:nvPr>
        </p:nvGraphicFramePr>
        <p:xfrm>
          <a:off x="7362825" y="3065780"/>
          <a:ext cx="111442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442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NFC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자산정보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59128"/>
              </p:ext>
            </p:extLst>
          </p:nvPr>
        </p:nvGraphicFramePr>
        <p:xfrm>
          <a:off x="6172199" y="3873500"/>
          <a:ext cx="1104901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490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입력정보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2" descr="C:\Program Files (x86)\Microsoft Office\MEDIA\OFFICE14\Bullets\BD21335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6" y="3341687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 (x86)\Microsoft Office\MEDIA\OFFICE14\Bullets\BD21435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4257675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 (x86)\Microsoft Office\MEDIA\OFFICE14\Bullets\BD21435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813175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4"/>
          <p:cNvSpPr/>
          <p:nvPr/>
        </p:nvSpPr>
        <p:spPr>
          <a:xfrm>
            <a:off x="5098807" y="5557837"/>
            <a:ext cx="288388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 descr="C:\Program Files (x86)\Microsoft Office\MEDIA\OFFICE14\Bullets\BD21335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6" y="5094287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Program Files (x86)\Microsoft Office\MEDIA\OFFICE14\Bullets\BD21435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5619749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Program Files (x86)\Microsoft Office\MEDIA\OFFICE14\Bullets\BD21435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2441575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36362"/>
              </p:ext>
            </p:extLst>
          </p:nvPr>
        </p:nvGraphicFramePr>
        <p:xfrm>
          <a:off x="7362824" y="3873500"/>
          <a:ext cx="110490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490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37607" y="4356783"/>
            <a:ext cx="6997044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각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통신 방식은 각 특성에 따라 사용되는 영역이 다릅니다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 </a:t>
            </a: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Range,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baudrate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등 각 통신 특성에 맞는 사용 영역이 존재합니다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 flipH="1">
            <a:off x="4978403" y="5003114"/>
            <a:ext cx="1457726" cy="41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Goal/Problem &amp; Requirement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  </a:t>
            </a:r>
          </a:p>
          <a:p>
            <a:pPr marL="0" indent="0">
              <a:buNone/>
            </a:pPr>
            <a:r>
              <a:rPr lang="en-US" altLang="ko-KR" sz="3900" b="1" dirty="0"/>
              <a:t> </a:t>
            </a:r>
            <a:r>
              <a:rPr lang="en-US" altLang="ko-KR" sz="3900" b="1" dirty="0" smtClean="0"/>
              <a:t> Goal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2600" dirty="0" smtClean="0"/>
              <a:t>   </a:t>
            </a:r>
            <a:r>
              <a:rPr lang="en-US" altLang="ko-KR" sz="2400" dirty="0" smtClean="0"/>
              <a:t>NFC  Tag</a:t>
            </a:r>
            <a:r>
              <a:rPr lang="ko-KR" altLang="en-US" sz="2400" dirty="0" smtClean="0"/>
              <a:t>를 이용하여 반입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반출 기기의 관리를 보다 쉽게 할 수 있도록 하는 시스템 개</a:t>
            </a:r>
            <a:r>
              <a:rPr lang="ko-KR" altLang="en-US" sz="2400" dirty="0"/>
              <a:t>발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sz="3900" b="1" dirty="0" smtClean="0"/>
              <a:t>Requirements</a:t>
            </a:r>
            <a:endParaRPr lang="en-US" altLang="ko-KR" sz="3900" b="1" dirty="0"/>
          </a:p>
          <a:p>
            <a:pPr marL="0" indent="0">
              <a:buNone/>
            </a:pPr>
            <a:r>
              <a:rPr lang="ko-KR" altLang="en-US" sz="2200" dirty="0" smtClean="0"/>
              <a:t>   </a:t>
            </a:r>
            <a:r>
              <a:rPr lang="en-US" altLang="ko-KR" sz="2400" dirty="0" smtClean="0"/>
              <a:t>• </a:t>
            </a:r>
            <a:r>
              <a:rPr lang="ko-KR" altLang="en-US" sz="2200" dirty="0" smtClean="0"/>
              <a:t>각 기기에 대한 </a:t>
            </a:r>
            <a:r>
              <a:rPr lang="en-US" altLang="ko-KR" sz="2200" dirty="0" smtClean="0"/>
              <a:t>NFC  Tag </a:t>
            </a:r>
            <a:r>
              <a:rPr lang="ko-KR" altLang="en-US" sz="2200" dirty="0" smtClean="0"/>
              <a:t>생성 기능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ko-KR" altLang="en-US" sz="2200" dirty="0" smtClean="0"/>
              <a:t>   </a:t>
            </a:r>
            <a:r>
              <a:rPr lang="en-US" altLang="ko-KR" sz="2400" dirty="0"/>
              <a:t>• </a:t>
            </a:r>
            <a:r>
              <a:rPr lang="ko-KR" altLang="en-US" sz="2200" dirty="0" smtClean="0"/>
              <a:t>반출</a:t>
            </a:r>
            <a:r>
              <a:rPr lang="en-US" altLang="ko-KR" sz="2200" dirty="0" smtClean="0"/>
              <a:t>/</a:t>
            </a:r>
            <a:r>
              <a:rPr lang="ko-KR" altLang="en-US" sz="2200" dirty="0" smtClean="0"/>
              <a:t>입 기기의 정보 입력 기능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ko-KR" altLang="en-US" sz="2200" dirty="0" smtClean="0"/>
              <a:t>   </a:t>
            </a:r>
            <a:r>
              <a:rPr lang="en-US" altLang="ko-KR" sz="2400" dirty="0" smtClean="0"/>
              <a:t>• </a:t>
            </a:r>
            <a:r>
              <a:rPr lang="ko-KR" altLang="en-US" sz="2200" dirty="0" smtClean="0"/>
              <a:t>입력된 정보의 삭제 및 수정이 불가능하게 하는 보안기능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ko-KR" altLang="en-US" sz="2200" dirty="0" smtClean="0"/>
              <a:t>   </a:t>
            </a:r>
            <a:r>
              <a:rPr lang="en-US" altLang="ko-KR" sz="2400" dirty="0" smtClean="0"/>
              <a:t>• </a:t>
            </a:r>
            <a:r>
              <a:rPr lang="ko-KR" altLang="en-US" sz="2200" dirty="0" smtClean="0"/>
              <a:t>입력된 정보에 대한 주기적인 백업 기능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ko-KR" altLang="en-US" sz="2200" dirty="0" smtClean="0"/>
              <a:t>   </a:t>
            </a:r>
            <a:r>
              <a:rPr lang="en-US" altLang="ko-KR" sz="2400" dirty="0" smtClean="0"/>
              <a:t>• </a:t>
            </a:r>
            <a:r>
              <a:rPr lang="ko-KR" altLang="en-US" sz="2200" dirty="0" smtClean="0"/>
              <a:t>반입 및 반출 시간관리 기능</a:t>
            </a:r>
            <a:endParaRPr lang="en-US" altLang="ko-KR" sz="2200" dirty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7" name="Picture 2" descr="C:\Program Files (x86)\Microsoft Office\MEDIA\OFFICE14\Bullets\BD21335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0" y="1902843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Program Files (x86)\Microsoft Office\MEDIA\OFFICE14\Bullets\BD21335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1" y="3733796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4266" y="399097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암호화</a:t>
            </a:r>
            <a:endParaRPr lang="ko-KR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11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530470"/>
              </p:ext>
            </p:extLst>
          </p:nvPr>
        </p:nvGraphicFramePr>
        <p:xfrm>
          <a:off x="1317516" y="2040481"/>
          <a:ext cx="6020116" cy="2665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6479292" y="5490429"/>
            <a:ext cx="1745833" cy="461665"/>
            <a:chOff x="7970520" y="5158740"/>
            <a:chExt cx="2872740" cy="613518"/>
          </a:xfrm>
        </p:grpSpPr>
        <p:sp>
          <p:nvSpPr>
            <p:cNvPr id="13" name="TextBox 12"/>
            <p:cNvSpPr txBox="1"/>
            <p:nvPr/>
          </p:nvSpPr>
          <p:spPr>
            <a:xfrm>
              <a:off x="8595360" y="5158740"/>
              <a:ext cx="2247900" cy="613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관리자</a:t>
              </a:r>
              <a:endParaRPr lang="en-US" altLang="ko-KR" sz="1200" b="1" dirty="0" smtClean="0"/>
            </a:p>
            <a:p>
              <a:r>
                <a:rPr lang="ko-KR" altLang="en-US" sz="1200" b="1" dirty="0" smtClean="0"/>
                <a:t>관리자</a:t>
              </a:r>
              <a:r>
                <a:rPr lang="en-US" altLang="ko-KR" sz="1200" b="1" dirty="0" smtClean="0"/>
                <a:t>+</a:t>
              </a:r>
              <a:r>
                <a:rPr lang="ko-KR" altLang="en-US" sz="1200" b="1" dirty="0" smtClean="0"/>
                <a:t>사용자</a:t>
              </a:r>
              <a:endParaRPr lang="ko-KR" altLang="en-US" sz="12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970520" y="5207585"/>
              <a:ext cx="624840" cy="21785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970520" y="5506328"/>
              <a:ext cx="624840" cy="21785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5" name="오른쪽 화살표 4"/>
          <p:cNvSpPr/>
          <p:nvPr/>
        </p:nvSpPr>
        <p:spPr>
          <a:xfrm>
            <a:off x="2261265" y="3390558"/>
            <a:ext cx="553998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222583" y="390490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암호화</a:t>
            </a:r>
            <a:endParaRPr lang="ko-KR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479292" y="3352458"/>
            <a:ext cx="553998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03166" y="3232108"/>
            <a:ext cx="1181100" cy="83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NFC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330579" y="3232108"/>
            <a:ext cx="1181100" cy="83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8" name="아래로 구부러진 화살표 7"/>
          <p:cNvSpPr/>
          <p:nvPr/>
        </p:nvSpPr>
        <p:spPr>
          <a:xfrm rot="10800000">
            <a:off x="3378012" y="4878904"/>
            <a:ext cx="1917888" cy="8390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32701" y="5028764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주기적 백업</a:t>
            </a:r>
            <a:endParaRPr lang="ko-KR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8796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Development Environment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Build Target : Android 4.1.2</a:t>
            </a:r>
          </a:p>
          <a:p>
            <a:r>
              <a:rPr lang="en-US" altLang="ko-KR" dirty="0" smtClean="0"/>
              <a:t>NFC : </a:t>
            </a:r>
            <a:r>
              <a:rPr lang="en-US" altLang="ko-KR" dirty="0" err="1" smtClean="0"/>
              <a:t>Mifare</a:t>
            </a:r>
            <a:r>
              <a:rPr lang="en-US" altLang="ko-KR" dirty="0" smtClean="0"/>
              <a:t> Classic 1k</a:t>
            </a:r>
          </a:p>
          <a:p>
            <a:r>
              <a:rPr lang="en-US" altLang="ko-KR" dirty="0" smtClean="0"/>
              <a:t>Java Eclipse</a:t>
            </a:r>
          </a:p>
          <a:p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r>
              <a:rPr lang="en-US" altLang="ko-KR" dirty="0" smtClean="0"/>
              <a:t>Windows 7 / Linux Ubuntu 11</a:t>
            </a:r>
          </a:p>
          <a:p>
            <a:r>
              <a:rPr lang="en-US" altLang="ko-KR" dirty="0"/>
              <a:t>M</a:t>
            </a:r>
            <a:r>
              <a:rPr lang="en-US" altLang="ko-KR" dirty="0" smtClean="0"/>
              <a:t>ySQL 5.0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96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Project1 Fall, 2013; Midterm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82357" y="1813203"/>
            <a:ext cx="360444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• </a:t>
            </a:r>
            <a:r>
              <a:rPr lang="en-US" altLang="ko-KR" dirty="0" err="1" smtClean="0"/>
              <a:t>Mifare</a:t>
            </a:r>
            <a:r>
              <a:rPr lang="en-US" altLang="ko-KR" dirty="0" smtClean="0"/>
              <a:t> </a:t>
            </a:r>
            <a:r>
              <a:rPr lang="en-US" altLang="ko-KR" dirty="0"/>
              <a:t>Classic 1k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• 1 </a:t>
            </a:r>
            <a:r>
              <a:rPr lang="en-US" altLang="ko-KR" dirty="0">
                <a:solidFill>
                  <a:srgbClr val="FF0000"/>
                </a:solidFill>
              </a:rPr>
              <a:t>Block </a:t>
            </a:r>
            <a:r>
              <a:rPr lang="en-US" altLang="ko-KR" dirty="0" smtClean="0">
                <a:solidFill>
                  <a:srgbClr val="FF0000"/>
                </a:solidFill>
              </a:rPr>
              <a:t>= </a:t>
            </a:r>
            <a:r>
              <a:rPr lang="en-US" altLang="ko-KR" sz="1600" dirty="0" smtClean="0">
                <a:solidFill>
                  <a:srgbClr val="FF0000"/>
                </a:solidFill>
              </a:rPr>
              <a:t>6 </a:t>
            </a:r>
            <a:r>
              <a:rPr lang="en-US" altLang="ko-KR" sz="1600" dirty="0">
                <a:solidFill>
                  <a:srgbClr val="FF0000"/>
                </a:solidFill>
              </a:rPr>
              <a:t>byte A Key + 4 </a:t>
            </a:r>
            <a:r>
              <a:rPr lang="en-US" altLang="ko-KR" sz="1600" dirty="0" smtClean="0">
                <a:solidFill>
                  <a:srgbClr val="FF0000"/>
                </a:solidFill>
              </a:rPr>
              <a:t>byte Data 	   + </a:t>
            </a:r>
            <a:r>
              <a:rPr lang="en-US" altLang="ko-KR" sz="1600" dirty="0">
                <a:solidFill>
                  <a:srgbClr val="FF0000"/>
                </a:solidFill>
              </a:rPr>
              <a:t>6 byte B </a:t>
            </a:r>
            <a:r>
              <a:rPr lang="en-US" altLang="ko-KR" sz="1600" dirty="0" smtClean="0">
                <a:solidFill>
                  <a:srgbClr val="FF0000"/>
                </a:solidFill>
              </a:rPr>
              <a:t>Key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• 1 </a:t>
            </a:r>
            <a:r>
              <a:rPr lang="en-US" altLang="ko-KR" dirty="0">
                <a:solidFill>
                  <a:srgbClr val="FF0000"/>
                </a:solidFill>
              </a:rPr>
              <a:t>Sector =4 </a:t>
            </a:r>
            <a:r>
              <a:rPr lang="en-US" altLang="ko-KR" dirty="0" smtClean="0">
                <a:solidFill>
                  <a:srgbClr val="FF0000"/>
                </a:solidFill>
              </a:rPr>
              <a:t>Block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• </a:t>
            </a:r>
            <a:r>
              <a:rPr lang="ko-KR" altLang="en-US" dirty="0" smtClean="0">
                <a:solidFill>
                  <a:srgbClr val="FF0000"/>
                </a:solidFill>
              </a:rPr>
              <a:t>모든 </a:t>
            </a:r>
            <a:r>
              <a:rPr lang="en-US" altLang="ko-KR" dirty="0">
                <a:solidFill>
                  <a:srgbClr val="FF0000"/>
                </a:solidFill>
              </a:rPr>
              <a:t>Sector</a:t>
            </a:r>
            <a:r>
              <a:rPr lang="ko-KR" altLang="en-US" dirty="0">
                <a:solidFill>
                  <a:srgbClr val="FF0000"/>
                </a:solidFill>
              </a:rPr>
              <a:t>를 각자 다른 </a:t>
            </a:r>
            <a:r>
              <a:rPr lang="ko-KR" altLang="en-US" dirty="0" smtClean="0">
                <a:solidFill>
                  <a:srgbClr val="FF0000"/>
                </a:solidFill>
              </a:rPr>
              <a:t>키로 </a:t>
            </a:r>
            <a:r>
              <a:rPr lang="en-US" altLang="ko-KR" dirty="0" smtClean="0">
                <a:solidFill>
                  <a:srgbClr val="FF0000"/>
                </a:solidFill>
              </a:rPr>
              <a:t>Tag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lang="ko-KR" altLang="en-US" dirty="0" smtClean="0">
                <a:solidFill>
                  <a:srgbClr val="FF0000"/>
                </a:solidFill>
              </a:rPr>
              <a:t>프로세서 </a:t>
            </a:r>
            <a:r>
              <a:rPr lang="ko-KR" altLang="en-US" dirty="0">
                <a:solidFill>
                  <a:srgbClr val="FF0000"/>
                </a:solidFill>
              </a:rPr>
              <a:t>수준 </a:t>
            </a:r>
            <a:r>
              <a:rPr lang="en-US" altLang="ko-KR" dirty="0">
                <a:solidFill>
                  <a:srgbClr val="FF0000"/>
                </a:solidFill>
              </a:rPr>
              <a:t>I/O </a:t>
            </a:r>
            <a:r>
              <a:rPr lang="ko-KR" altLang="en-US" dirty="0">
                <a:solidFill>
                  <a:srgbClr val="FF0000"/>
                </a:solidFill>
              </a:rPr>
              <a:t>암호화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• 1 </a:t>
            </a:r>
            <a:r>
              <a:rPr lang="en-US" altLang="ko-KR" dirty="0"/>
              <a:t>Tag = 16 Sector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• </a:t>
            </a:r>
            <a:r>
              <a:rPr lang="ko-KR" altLang="en-US" dirty="0" smtClean="0">
                <a:solidFill>
                  <a:srgbClr val="FF0000"/>
                </a:solidFill>
              </a:rPr>
              <a:t>총 </a:t>
            </a:r>
            <a:r>
              <a:rPr lang="ko-KR" altLang="en-US" dirty="0">
                <a:solidFill>
                  <a:srgbClr val="FF0000"/>
                </a:solidFill>
              </a:rPr>
              <a:t>가용 용량 </a:t>
            </a:r>
            <a:r>
              <a:rPr lang="en-US" altLang="ko-KR" dirty="0">
                <a:solidFill>
                  <a:srgbClr val="FF0000"/>
                </a:solidFill>
              </a:rPr>
              <a:t>= 256 byte</a:t>
            </a:r>
          </a:p>
        </p:txBody>
      </p:sp>
      <p:pic>
        <p:nvPicPr>
          <p:cNvPr id="10" name="내용 개체 틀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57" y="1468804"/>
            <a:ext cx="4311599" cy="43513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836897" y="2605454"/>
            <a:ext cx="822960" cy="70548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47258" y="2605454"/>
            <a:ext cx="838200" cy="70500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90814" y="2605454"/>
            <a:ext cx="521494" cy="705485"/>
          </a:xfrm>
          <a:prstGeom prst="rect">
            <a:avLst/>
          </a:prstGeom>
          <a:noFill/>
          <a:ln w="349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5995" y="1018498"/>
            <a:ext cx="8429552" cy="203132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Block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은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Sector trailer block, Data block, Manufacture block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가지 존재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Sector trailer block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의 경우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6byte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의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key A, B, 4byte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의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Access bit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가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Sector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는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0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번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Sector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가 아닌 경우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 Data block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과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1Sector trailer block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이 있고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</a:t>
            </a:r>
          </a:p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0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번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Sector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의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0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번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block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은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Manufacture / 2 Data / 1Sector trailer</a:t>
            </a: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각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Sector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는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Key A or B(Access bit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에서 설정 가능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로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Authentication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이후 접근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해당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Sector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에 대한 접근 권한을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Access bit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에서 설정 가능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총 가용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(?)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용량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– 752byte(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총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47 </a:t>
            </a:r>
            <a:r>
              <a:rPr lang="en-US" altLang="ko-K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Datablock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 flipH="1">
            <a:off x="6884589" y="3049823"/>
            <a:ext cx="2606182" cy="2425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915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Spec – (1) I/O Interface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2296461"/>
            <a:ext cx="2514599" cy="1999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" name="아래쪽 화살표 2047"/>
          <p:cNvSpPr/>
          <p:nvPr/>
        </p:nvSpPr>
        <p:spPr>
          <a:xfrm>
            <a:off x="8181975" y="4248148"/>
            <a:ext cx="66675" cy="4762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49" y="4781550"/>
            <a:ext cx="2609850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아래쪽 화살표 46"/>
          <p:cNvSpPr/>
          <p:nvPr/>
        </p:nvSpPr>
        <p:spPr>
          <a:xfrm>
            <a:off x="8048625" y="1924050"/>
            <a:ext cx="266700" cy="372411"/>
          </a:xfrm>
          <a:prstGeom prst="down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4" name="모서리가 둥근 직사각형 2053"/>
          <p:cNvSpPr/>
          <p:nvPr/>
        </p:nvSpPr>
        <p:spPr>
          <a:xfrm>
            <a:off x="7229474" y="1468993"/>
            <a:ext cx="130492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Tag Read</a:t>
            </a:r>
            <a:endParaRPr lang="ko-KR" altLang="en-US" dirty="0"/>
          </a:p>
        </p:txBody>
      </p:sp>
      <p:sp>
        <p:nvSpPr>
          <p:cNvPr id="49" name="아래쪽 화살표 48"/>
          <p:cNvSpPr/>
          <p:nvPr/>
        </p:nvSpPr>
        <p:spPr>
          <a:xfrm>
            <a:off x="8048625" y="5257800"/>
            <a:ext cx="266700" cy="372411"/>
          </a:xfrm>
          <a:prstGeom prst="down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229474" y="5726668"/>
            <a:ext cx="130492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Tag Write</a:t>
            </a:r>
            <a:endParaRPr lang="ko-KR" altLang="en-US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438400" y="1623262"/>
            <a:ext cx="1601386" cy="586740"/>
          </a:xfrm>
          <a:prstGeom prst="round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Tag.connect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339007" y="1211187"/>
            <a:ext cx="1252167" cy="412075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Connect Failure</a:t>
            </a:r>
            <a:endParaRPr lang="ko-KR" altLang="en-US" sz="14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87087" y="1623262"/>
            <a:ext cx="1589363" cy="586740"/>
          </a:xfrm>
          <a:prstGeom prst="round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onNewIntent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56" name="오른쪽 화살표 55"/>
          <p:cNvSpPr/>
          <p:nvPr/>
        </p:nvSpPr>
        <p:spPr>
          <a:xfrm rot="10800000" flipH="1">
            <a:off x="2132423" y="1801778"/>
            <a:ext cx="267288" cy="198472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5" name="굽은 화살표 2054"/>
          <p:cNvSpPr/>
          <p:nvPr/>
        </p:nvSpPr>
        <p:spPr>
          <a:xfrm>
            <a:off x="3932100" y="1321153"/>
            <a:ext cx="406908" cy="302109"/>
          </a:xfrm>
          <a:prstGeom prst="bentArrow">
            <a:avLst/>
          </a:prstGeom>
          <a:solidFill>
            <a:srgbClr val="FF006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67049" y="1201678"/>
            <a:ext cx="10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Timer Out</a:t>
            </a:r>
            <a:endParaRPr lang="ko-KR" altLang="en-US" sz="1400" dirty="0"/>
          </a:p>
        </p:txBody>
      </p:sp>
      <p:sp>
        <p:nvSpPr>
          <p:cNvPr id="59" name="오른쪽 화살표 58"/>
          <p:cNvSpPr/>
          <p:nvPr/>
        </p:nvSpPr>
        <p:spPr>
          <a:xfrm rot="16200000" flipH="1">
            <a:off x="2441055" y="2292566"/>
            <a:ext cx="284759" cy="236390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83587" y="2594897"/>
            <a:ext cx="3093901" cy="672305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Tag. </a:t>
            </a:r>
            <a:r>
              <a:rPr lang="en-US" altLang="ko-KR" sz="1400" dirty="0" err="1" smtClean="0"/>
              <a:t>authenticateSectorWithKeyA</a:t>
            </a:r>
            <a:r>
              <a:rPr lang="en-US" altLang="ko-KR" sz="1400" dirty="0" smtClean="0"/>
              <a:t>	</a:t>
            </a:r>
            <a:endParaRPr lang="en-US" altLang="ko-KR" sz="1400" dirty="0"/>
          </a:p>
          <a:p>
            <a:r>
              <a:rPr lang="en-US" altLang="ko-KR" sz="1400" dirty="0" smtClean="0"/>
              <a:t>	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Sector, byte[24] key)</a:t>
            </a:r>
            <a:endParaRPr lang="ko-KR" altLang="en-US" sz="14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802654" y="2322744"/>
            <a:ext cx="1710124" cy="460793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Authentication Failure</a:t>
            </a:r>
            <a:endParaRPr lang="ko-KR" altLang="en-US" sz="1400" dirty="0"/>
          </a:p>
        </p:txBody>
      </p:sp>
      <p:sp>
        <p:nvSpPr>
          <p:cNvPr id="2056" name="굽은 화살표 2055"/>
          <p:cNvSpPr/>
          <p:nvPr/>
        </p:nvSpPr>
        <p:spPr>
          <a:xfrm>
            <a:off x="3448042" y="2410761"/>
            <a:ext cx="354612" cy="372776"/>
          </a:xfrm>
          <a:prstGeom prst="bentArrow">
            <a:avLst/>
          </a:prstGeom>
          <a:solidFill>
            <a:srgbClr val="FF006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87087" y="3445400"/>
            <a:ext cx="3090401" cy="672304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Tag. </a:t>
            </a:r>
            <a:r>
              <a:rPr lang="en-US" altLang="ko-KR" sz="1400" dirty="0" err="1" smtClean="0"/>
              <a:t>authenticateSectorWithKeyB</a:t>
            </a:r>
            <a:r>
              <a:rPr lang="en-US" altLang="ko-KR" sz="1400" dirty="0" smtClean="0"/>
              <a:t>		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Sector, byte[24] key)</a:t>
            </a:r>
            <a:endParaRPr lang="ko-KR" altLang="en-US" sz="1400" dirty="0"/>
          </a:p>
        </p:txBody>
      </p:sp>
      <p:sp>
        <p:nvSpPr>
          <p:cNvPr id="64" name="오른쪽 화살표 63"/>
          <p:cNvSpPr/>
          <p:nvPr/>
        </p:nvSpPr>
        <p:spPr>
          <a:xfrm rot="16200000" flipH="1">
            <a:off x="2441056" y="3291387"/>
            <a:ext cx="284759" cy="236390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7" name="위로 굽은 화살표 2056"/>
          <p:cNvSpPr/>
          <p:nvPr/>
        </p:nvSpPr>
        <p:spPr>
          <a:xfrm>
            <a:off x="3603149" y="2784768"/>
            <a:ext cx="306752" cy="845488"/>
          </a:xfrm>
          <a:prstGeom prst="bentUpArrow">
            <a:avLst/>
          </a:prstGeom>
          <a:solidFill>
            <a:srgbClr val="FF006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9" name="직선 연결선 2058"/>
          <p:cNvCxnSpPr/>
          <p:nvPr/>
        </p:nvCxnSpPr>
        <p:spPr>
          <a:xfrm>
            <a:off x="5829299" y="1201678"/>
            <a:ext cx="0" cy="49514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4039786" y="3551962"/>
            <a:ext cx="1461002" cy="491492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Authentication Success</a:t>
            </a:r>
            <a:endParaRPr lang="ko-KR" altLang="en-US" sz="1400" dirty="0"/>
          </a:p>
        </p:txBody>
      </p:sp>
      <p:sp>
        <p:nvSpPr>
          <p:cNvPr id="71" name="오른쪽 화살표 70"/>
          <p:cNvSpPr/>
          <p:nvPr/>
        </p:nvSpPr>
        <p:spPr>
          <a:xfrm rot="10800000" flipH="1">
            <a:off x="3688060" y="3727047"/>
            <a:ext cx="267288" cy="198472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483587" y="4295774"/>
            <a:ext cx="4417617" cy="531272"/>
          </a:xfrm>
          <a:prstGeom prst="roundRect">
            <a:avLst/>
          </a:prstGeom>
          <a:ln w="38100">
            <a:solidFill>
              <a:srgbClr val="FF99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byte[16] Data = </a:t>
            </a:r>
            <a:r>
              <a:rPr lang="en-US" altLang="ko-KR" sz="2000" dirty="0" err="1" smtClean="0"/>
              <a:t>Tag.readBlock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Block)</a:t>
            </a:r>
            <a:endParaRPr lang="ko-KR" altLang="en-US" sz="20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83586" y="5086350"/>
            <a:ext cx="4417617" cy="514417"/>
          </a:xfrm>
          <a:prstGeom prst="roundRect">
            <a:avLst/>
          </a:prstGeom>
          <a:ln w="38100">
            <a:solidFill>
              <a:srgbClr val="FF99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Tag.writeBlock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Block,   byte[16] Data)</a:t>
            </a:r>
            <a:endParaRPr lang="ko-KR" altLang="en-US" sz="2000" dirty="0"/>
          </a:p>
        </p:txBody>
      </p:sp>
      <p:sp>
        <p:nvSpPr>
          <p:cNvPr id="2060" name="굽은 화살표 2059"/>
          <p:cNvSpPr/>
          <p:nvPr/>
        </p:nvSpPr>
        <p:spPr>
          <a:xfrm rot="10800000">
            <a:off x="5022345" y="4058258"/>
            <a:ext cx="299456" cy="436930"/>
          </a:xfrm>
          <a:prstGeom prst="ben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굽은 화살표 74"/>
          <p:cNvSpPr/>
          <p:nvPr/>
        </p:nvSpPr>
        <p:spPr>
          <a:xfrm rot="10800000">
            <a:off x="5022345" y="4043454"/>
            <a:ext cx="299456" cy="1400551"/>
          </a:xfrm>
          <a:prstGeom prst="ben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61" name="오른쪽 화살표 2060"/>
          <p:cNvSpPr/>
          <p:nvPr/>
        </p:nvSpPr>
        <p:spPr>
          <a:xfrm rot="18494812" flipV="1">
            <a:off x="4748431" y="3211898"/>
            <a:ext cx="3195832" cy="90036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2" name="오른쪽 화살표 2061"/>
          <p:cNvSpPr/>
          <p:nvPr/>
        </p:nvSpPr>
        <p:spPr>
          <a:xfrm rot="515129">
            <a:off x="5356997" y="5590377"/>
            <a:ext cx="1696264" cy="7966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20089" y="5796213"/>
            <a:ext cx="1173480" cy="399114"/>
          </a:xfrm>
          <a:prstGeom prst="round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Tag.close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48814" y="5801727"/>
            <a:ext cx="1173480" cy="393600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I/O Failure</a:t>
            </a:r>
            <a:endParaRPr lang="ko-KR" altLang="en-US" sz="1400" dirty="0"/>
          </a:p>
        </p:txBody>
      </p:sp>
      <p:sp>
        <p:nvSpPr>
          <p:cNvPr id="2063" name="위로 굽은 화살표 2062"/>
          <p:cNvSpPr/>
          <p:nvPr/>
        </p:nvSpPr>
        <p:spPr>
          <a:xfrm rot="5400000">
            <a:off x="-112400" y="5320662"/>
            <a:ext cx="1409421" cy="255555"/>
          </a:xfrm>
          <a:prstGeom prst="bentUp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4" name="아래쪽 화살표 2063"/>
          <p:cNvSpPr/>
          <p:nvPr/>
        </p:nvSpPr>
        <p:spPr>
          <a:xfrm>
            <a:off x="1171575" y="5600767"/>
            <a:ext cx="135254" cy="195446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위로 굽은 화살표 81"/>
          <p:cNvSpPr/>
          <p:nvPr/>
        </p:nvSpPr>
        <p:spPr>
          <a:xfrm rot="5400000">
            <a:off x="2662160" y="5348958"/>
            <a:ext cx="1409421" cy="255555"/>
          </a:xfrm>
          <a:prstGeom prst="bentUpArrow">
            <a:avLst/>
          </a:prstGeom>
          <a:solidFill>
            <a:srgbClr val="FF006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아래쪽 화살표 82"/>
          <p:cNvSpPr/>
          <p:nvPr/>
        </p:nvSpPr>
        <p:spPr>
          <a:xfrm>
            <a:off x="4050263" y="5606281"/>
            <a:ext cx="135254" cy="195446"/>
          </a:xfrm>
          <a:prstGeom prst="downArrow">
            <a:avLst/>
          </a:prstGeom>
          <a:solidFill>
            <a:srgbClr val="FF006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08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Spec – </a:t>
            </a:r>
            <a:r>
              <a:rPr lang="en-US" altLang="ko-KR" dirty="0" smtClean="0"/>
              <a:t>(2) Inter Module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464653"/>
                </a:solidFill>
              </a:rPr>
              <a:t>Project1 Fall, 2013; Midterm</a:t>
            </a:r>
            <a:endParaRPr lang="ko-KR" altLang="en-US">
              <a:solidFill>
                <a:srgbClr val="464653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>
                <a:solidFill>
                  <a:srgbClr val="464653"/>
                </a:solidFill>
              </a:rPr>
              <a:pPr/>
              <a:t>9</a:t>
            </a:fld>
            <a:endParaRPr lang="ko-KR" altLang="en-US">
              <a:solidFill>
                <a:srgbClr val="464653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50691"/>
              </p:ext>
            </p:extLst>
          </p:nvPr>
        </p:nvGraphicFramePr>
        <p:xfrm>
          <a:off x="457200" y="1301751"/>
          <a:ext cx="1752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216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MainActivity</a:t>
                      </a:r>
                      <a:endParaRPr lang="ko-KR" altLang="en-US" sz="1200" dirty="0"/>
                    </a:p>
                  </a:txBody>
                  <a:tcPr/>
                </a:tc>
              </a:tr>
              <a:tr h="360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SubNameTV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en-US" altLang="ko-KR" sz="1200" baseline="0" dirty="0" err="1" smtClean="0"/>
                        <a:t>TextView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EnrollBtn</a:t>
                      </a:r>
                      <a:r>
                        <a:rPr lang="en-US" altLang="ko-KR" sz="1200" dirty="0" smtClean="0"/>
                        <a:t> :</a:t>
                      </a:r>
                      <a:r>
                        <a:rPr lang="en-US" altLang="ko-KR" sz="1200" baseline="0" dirty="0" smtClean="0"/>
                        <a:t> Button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360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200" dirty="0" err="1" smtClean="0"/>
                        <a:t>OnCreate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err="1" smtClean="0"/>
                        <a:t>OnClick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189534"/>
              </p:ext>
            </p:extLst>
          </p:nvPr>
        </p:nvGraphicFramePr>
        <p:xfrm>
          <a:off x="466725" y="2654301"/>
          <a:ext cx="1752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216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EnrollActivity</a:t>
                      </a:r>
                      <a:endParaRPr lang="ko-KR" altLang="en-US" sz="1200" dirty="0"/>
                    </a:p>
                  </a:txBody>
                  <a:tcPr/>
                </a:tc>
              </a:tr>
              <a:tr h="360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SubNameTV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en-US" altLang="ko-KR" sz="1200" baseline="0" dirty="0" err="1" smtClean="0"/>
                        <a:t>TextView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NewBtn</a:t>
                      </a:r>
                      <a:r>
                        <a:rPr lang="en-US" altLang="ko-KR" sz="1200" dirty="0" smtClean="0"/>
                        <a:t> :</a:t>
                      </a:r>
                      <a:r>
                        <a:rPr lang="en-US" altLang="ko-KR" sz="1200" baseline="0" dirty="0" smtClean="0"/>
                        <a:t> Button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ModifyBtn</a:t>
                      </a:r>
                      <a:r>
                        <a:rPr lang="en-US" altLang="ko-KR" sz="1200" dirty="0" smtClean="0"/>
                        <a:t> :</a:t>
                      </a:r>
                      <a:r>
                        <a:rPr lang="en-US" altLang="ko-KR" sz="1200" baseline="0" dirty="0" smtClean="0"/>
                        <a:t> Button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DeleteBtn</a:t>
                      </a:r>
                      <a:r>
                        <a:rPr lang="en-US" altLang="ko-KR" sz="1200" baseline="0" dirty="0" smtClean="0"/>
                        <a:t> : Button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360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200" dirty="0" err="1" smtClean="0"/>
                        <a:t>OnCreate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err="1" smtClean="0"/>
                        <a:t>OnClick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20710"/>
              </p:ext>
            </p:extLst>
          </p:nvPr>
        </p:nvGraphicFramePr>
        <p:xfrm>
          <a:off x="2419350" y="1301751"/>
          <a:ext cx="1905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216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Enroll_NewActivity</a:t>
                      </a:r>
                      <a:endParaRPr lang="ko-KR" altLang="en-US" sz="1200" dirty="0"/>
                    </a:p>
                  </a:txBody>
                  <a:tcPr/>
                </a:tc>
              </a:tr>
              <a:tr h="360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ItemIDText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en-US" altLang="ko-KR" sz="1200" baseline="0" dirty="0" err="1" smtClean="0"/>
                        <a:t>EditText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ItemNameText</a:t>
                      </a:r>
                      <a:r>
                        <a:rPr lang="en-US" altLang="ko-KR" sz="1200" dirty="0" smtClean="0"/>
                        <a:t> :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EditText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PurchaseDateText</a:t>
                      </a:r>
                      <a:r>
                        <a:rPr lang="en-US" altLang="ko-KR" sz="1200" dirty="0" smtClean="0"/>
                        <a:t> :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EditText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PriceText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en-US" altLang="ko-KR" sz="1200" baseline="0" dirty="0" err="1" smtClean="0"/>
                        <a:t>EditText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- Manager1Text : </a:t>
                      </a:r>
                      <a:r>
                        <a:rPr lang="en-US" altLang="ko-KR" sz="1200" baseline="0" dirty="0" err="1" smtClean="0"/>
                        <a:t>EditText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- Manager2Text : </a:t>
                      </a:r>
                      <a:r>
                        <a:rPr lang="en-US" altLang="ko-KR" sz="1200" baseline="0" dirty="0" err="1" smtClean="0"/>
                        <a:t>EditText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- </a:t>
                      </a:r>
                      <a:r>
                        <a:rPr lang="en-US" altLang="ko-KR" sz="1200" baseline="0" dirty="0" err="1" smtClean="0"/>
                        <a:t>SectionText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en-US" altLang="ko-KR" sz="1200" baseline="0" dirty="0" err="1" smtClean="0"/>
                        <a:t>EditText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- </a:t>
                      </a:r>
                      <a:r>
                        <a:rPr lang="en-US" altLang="ko-KR" sz="1200" baseline="0" dirty="0" err="1" smtClean="0"/>
                        <a:t>ClassText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en-US" altLang="ko-KR" sz="1200" baseline="0" dirty="0" err="1" smtClean="0"/>
                        <a:t>EditText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- </a:t>
                      </a:r>
                      <a:r>
                        <a:rPr lang="en-US" altLang="ko-KR" sz="1200" baseline="0" dirty="0" err="1" smtClean="0"/>
                        <a:t>SubmitBtn</a:t>
                      </a:r>
                      <a:r>
                        <a:rPr lang="en-US" altLang="ko-KR" sz="1200" baseline="0" dirty="0" smtClean="0"/>
                        <a:t> : Button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- </a:t>
                      </a:r>
                      <a:r>
                        <a:rPr lang="en-US" altLang="ko-KR" sz="1200" baseline="0" dirty="0" err="1" smtClean="0"/>
                        <a:t>TagGenBtn</a:t>
                      </a:r>
                      <a:r>
                        <a:rPr lang="en-US" altLang="ko-KR" sz="1200" baseline="0" dirty="0" smtClean="0"/>
                        <a:t> : Button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- </a:t>
                      </a:r>
                      <a:r>
                        <a:rPr lang="en-US" altLang="ko-KR" sz="1200" baseline="0" dirty="0" err="1" smtClean="0"/>
                        <a:t>NFCIDText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en-US" altLang="ko-KR" sz="1200" baseline="0" dirty="0" err="1" smtClean="0"/>
                        <a:t>EditText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360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200" dirty="0" err="1" smtClean="0"/>
                        <a:t>OnCreate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err="1" smtClean="0"/>
                        <a:t>OnClick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200" dirty="0" err="1" smtClean="0"/>
                        <a:t>CheckInput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397892"/>
              </p:ext>
            </p:extLst>
          </p:nvPr>
        </p:nvGraphicFramePr>
        <p:xfrm>
          <a:off x="428625" y="4587876"/>
          <a:ext cx="19050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216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Enroll_ModifyActivity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/>
                </a:tc>
              </a:tr>
              <a:tr h="360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200" dirty="0" err="1" smtClean="0"/>
                        <a:t>OnCreate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err="1" smtClean="0"/>
                        <a:t>OnClick</a:t>
                      </a:r>
                      <a:r>
                        <a:rPr lang="en-US" altLang="ko-KR" sz="1200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83848"/>
              </p:ext>
            </p:extLst>
          </p:nvPr>
        </p:nvGraphicFramePr>
        <p:xfrm>
          <a:off x="4524375" y="1301751"/>
          <a:ext cx="21717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</a:tblGrid>
              <a:tr h="216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NFCProcess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/>
                </a:tc>
              </a:tr>
              <a:tr h="360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200" dirty="0" err="1" smtClean="0"/>
                        <a:t>OnCreate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OnResume</a:t>
                      </a:r>
                      <a:r>
                        <a:rPr lang="en-US" altLang="ko-KR" sz="1200" baseline="0" dirty="0" smtClean="0"/>
                        <a:t>()   + </a:t>
                      </a:r>
                      <a:r>
                        <a:rPr lang="en-US" altLang="ko-KR" sz="1200" baseline="0" dirty="0" err="1" smtClean="0"/>
                        <a:t>OnPause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DetectProcess</a:t>
                      </a:r>
                      <a:r>
                        <a:rPr lang="en-US" altLang="ko-KR" sz="1200" baseline="0" dirty="0" smtClean="0"/>
                        <a:t>(intent : intent)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486638"/>
              </p:ext>
            </p:extLst>
          </p:nvPr>
        </p:nvGraphicFramePr>
        <p:xfrm>
          <a:off x="4688843" y="2547598"/>
          <a:ext cx="1752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216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NFCDetectActivity</a:t>
                      </a:r>
                      <a:endParaRPr lang="ko-KR" altLang="en-US" sz="1200" dirty="0"/>
                    </a:p>
                  </a:txBody>
                  <a:tcPr/>
                </a:tc>
              </a:tr>
              <a:tr h="360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MessageTV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en-US" altLang="ko-KR" sz="1200" baseline="0" dirty="0" err="1" smtClean="0"/>
                        <a:t>TextView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ConfirmBtn</a:t>
                      </a:r>
                      <a:r>
                        <a:rPr lang="en-US" altLang="ko-KR" sz="1200" dirty="0" smtClean="0"/>
                        <a:t> :</a:t>
                      </a:r>
                      <a:r>
                        <a:rPr lang="en-US" altLang="ko-KR" sz="1200" baseline="0" dirty="0" smtClean="0"/>
                        <a:t> Button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- </a:t>
                      </a:r>
                      <a:r>
                        <a:rPr lang="en-US" altLang="ko-KR" sz="1200" baseline="0" dirty="0" err="1" smtClean="0"/>
                        <a:t>ItemIDText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en-US" altLang="ko-KR" sz="1200" baseline="0" dirty="0" err="1" smtClean="0"/>
                        <a:t>EditText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360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200" dirty="0" err="1" smtClean="0"/>
                        <a:t>OnCreate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err="1" smtClean="0"/>
                        <a:t>OnClick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06333"/>
              </p:ext>
            </p:extLst>
          </p:nvPr>
        </p:nvGraphicFramePr>
        <p:xfrm>
          <a:off x="6800850" y="2487931"/>
          <a:ext cx="17526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19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ExportActivity</a:t>
                      </a:r>
                      <a:endParaRPr lang="ko-KR" altLang="en-US" sz="1200" dirty="0"/>
                    </a:p>
                  </a:txBody>
                  <a:tcPr/>
                </a:tc>
              </a:tr>
              <a:tr h="193040"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/>
                </a:tc>
              </a:tr>
              <a:tr h="193040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66375"/>
              </p:ext>
            </p:extLst>
          </p:nvPr>
        </p:nvGraphicFramePr>
        <p:xfrm>
          <a:off x="6800850" y="3297556"/>
          <a:ext cx="17526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19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ImportActivity</a:t>
                      </a:r>
                      <a:endParaRPr lang="ko-KR" altLang="en-US" sz="1200" dirty="0"/>
                    </a:p>
                  </a:txBody>
                  <a:tcPr/>
                </a:tc>
              </a:tr>
              <a:tr h="193040"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/>
                </a:tc>
              </a:tr>
              <a:tr h="193040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60299"/>
              </p:ext>
            </p:extLst>
          </p:nvPr>
        </p:nvGraphicFramePr>
        <p:xfrm>
          <a:off x="6943724" y="1373506"/>
          <a:ext cx="173355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1"/>
              </a:tblGrid>
              <a:tr h="19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NFCGenActivity</a:t>
                      </a:r>
                      <a:endParaRPr lang="ko-KR" altLang="en-US" sz="1200" dirty="0"/>
                    </a:p>
                  </a:txBody>
                  <a:tcPr/>
                </a:tc>
              </a:tr>
              <a:tr h="193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- </a:t>
                      </a:r>
                      <a:r>
                        <a:rPr lang="en-US" altLang="ko-KR" sz="1200" baseline="0" dirty="0" err="1" smtClean="0"/>
                        <a:t>MessageTV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en-US" altLang="ko-KR" sz="1200" baseline="0" dirty="0" err="1" smtClean="0"/>
                        <a:t>TextView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193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200" dirty="0" err="1" smtClean="0"/>
                        <a:t>OnCreate</a:t>
                      </a:r>
                      <a:r>
                        <a:rPr lang="en-US" altLang="ko-KR" sz="1200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962529"/>
              </p:ext>
            </p:extLst>
          </p:nvPr>
        </p:nvGraphicFramePr>
        <p:xfrm>
          <a:off x="2533649" y="4993006"/>
          <a:ext cx="1733551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1"/>
              </a:tblGrid>
              <a:tr h="19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DBProcess</a:t>
                      </a:r>
                      <a:endParaRPr lang="ko-KR" altLang="en-US" sz="1200" dirty="0"/>
                    </a:p>
                  </a:txBody>
                  <a:tcPr/>
                </a:tc>
              </a:tr>
              <a:tr h="123824">
                <a:tc>
                  <a:txBody>
                    <a:bodyPr/>
                    <a:lstStyle/>
                    <a:p>
                      <a:pPr latinLnBrk="1"/>
                      <a:endParaRPr lang="en-US" altLang="ko-KR" sz="800" baseline="0" dirty="0" smtClean="0"/>
                    </a:p>
                  </a:txBody>
                  <a:tcPr/>
                </a:tc>
              </a:tr>
              <a:tr h="193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200" dirty="0" err="1" smtClean="0"/>
                        <a:t>DBConn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SQLExe</a:t>
                      </a:r>
                      <a:r>
                        <a:rPr lang="en-US" altLang="ko-KR" sz="1200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39529"/>
              </p:ext>
            </p:extLst>
          </p:nvPr>
        </p:nvGraphicFramePr>
        <p:xfrm>
          <a:off x="4524374" y="3973831"/>
          <a:ext cx="200025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1"/>
              </a:tblGrid>
              <a:tr h="19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Export_NewActivity</a:t>
                      </a:r>
                      <a:endParaRPr lang="ko-KR" altLang="en-US" sz="1200" dirty="0"/>
                    </a:p>
                  </a:txBody>
                  <a:tcPr/>
                </a:tc>
              </a:tr>
              <a:tr h="19304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aseline="0" dirty="0" smtClean="0"/>
                        <a:t>- </a:t>
                      </a:r>
                      <a:r>
                        <a:rPr lang="en-US" altLang="ko-KR" sz="1200" baseline="0" dirty="0" err="1" smtClean="0"/>
                        <a:t>DstnText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en-US" altLang="ko-KR" sz="1200" baseline="0" dirty="0" err="1" smtClean="0"/>
                        <a:t>EditText</a:t>
                      </a:r>
                      <a:endParaRPr lang="en-US" altLang="ko-KR" sz="12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aseline="0" dirty="0" smtClean="0"/>
                        <a:t>- </a:t>
                      </a:r>
                      <a:r>
                        <a:rPr lang="en-US" altLang="ko-KR" sz="1200" baseline="0" dirty="0" err="1" smtClean="0"/>
                        <a:t>DueDateText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en-US" altLang="ko-KR" sz="1200" baseline="0" dirty="0" err="1" smtClean="0"/>
                        <a:t>EditText</a:t>
                      </a:r>
                      <a:endParaRPr lang="en-US" altLang="ko-KR" sz="12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aseline="0" dirty="0" smtClean="0"/>
                        <a:t>- </a:t>
                      </a:r>
                      <a:r>
                        <a:rPr lang="en-US" altLang="ko-KR" sz="1200" baseline="0" dirty="0" err="1" smtClean="0"/>
                        <a:t>SubmitBtn</a:t>
                      </a:r>
                      <a:r>
                        <a:rPr lang="en-US" altLang="ko-KR" sz="1200" baseline="0" dirty="0" smtClean="0"/>
                        <a:t> 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aseline="0" dirty="0" smtClean="0"/>
                        <a:t>- </a:t>
                      </a:r>
                      <a:r>
                        <a:rPr lang="en-US" altLang="ko-KR" sz="1200" baseline="0" dirty="0" err="1" smtClean="0"/>
                        <a:t>GateRadio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en-US" altLang="ko-KR" sz="1200" baseline="0" dirty="0" err="1" smtClean="0"/>
                        <a:t>RadioGroup</a:t>
                      </a:r>
                      <a:endParaRPr lang="en-US" altLang="ko-KR" sz="12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aseline="0" dirty="0" smtClean="0"/>
                        <a:t>- </a:t>
                      </a:r>
                      <a:r>
                        <a:rPr lang="en-US" altLang="ko-KR" sz="1200" baseline="0" dirty="0" err="1" smtClean="0"/>
                        <a:t>OwnerRadio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en-US" altLang="ko-KR" sz="1200" baseline="0" dirty="0" err="1" smtClean="0"/>
                        <a:t>RadioGroup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193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200" dirty="0" err="1" smtClean="0"/>
                        <a:t>OnCreate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200" dirty="0" err="1" smtClean="0"/>
                        <a:t>OnClick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CheckInput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63669"/>
              </p:ext>
            </p:extLst>
          </p:nvPr>
        </p:nvGraphicFramePr>
        <p:xfrm>
          <a:off x="6677024" y="4345306"/>
          <a:ext cx="200025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1"/>
              </a:tblGrid>
              <a:tr h="19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Export_ModifyActivity</a:t>
                      </a:r>
                      <a:endParaRPr lang="ko-KR" altLang="en-US" sz="1200" dirty="0"/>
                    </a:p>
                  </a:txBody>
                  <a:tcPr/>
                </a:tc>
              </a:tr>
              <a:tr h="19304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aseline="0" dirty="0" smtClean="0"/>
                        <a:t>- </a:t>
                      </a:r>
                      <a:r>
                        <a:rPr lang="en-US" altLang="ko-KR" sz="1200" baseline="0" dirty="0" err="1" smtClean="0"/>
                        <a:t>ConfirBtn</a:t>
                      </a:r>
                      <a:r>
                        <a:rPr lang="en-US" altLang="ko-KR" sz="1200" baseline="0" dirty="0" smtClean="0"/>
                        <a:t>: Button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aseline="0" dirty="0" smtClean="0"/>
                        <a:t>- </a:t>
                      </a:r>
                      <a:r>
                        <a:rPr lang="en-US" altLang="ko-KR" sz="1200" baseline="0" dirty="0" err="1" smtClean="0"/>
                        <a:t>DeleteBtn</a:t>
                      </a:r>
                      <a:r>
                        <a:rPr lang="en-US" altLang="ko-KR" sz="1200" baseline="0" dirty="0" smtClean="0"/>
                        <a:t> : Button</a:t>
                      </a:r>
                    </a:p>
                  </a:txBody>
                  <a:tcPr/>
                </a:tc>
              </a:tr>
              <a:tr h="193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200" dirty="0" err="1" smtClean="0"/>
                        <a:t>OnCreate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200" dirty="0" err="1" smtClean="0"/>
                        <a:t>OnClick</a:t>
                      </a:r>
                      <a:r>
                        <a:rPr lang="en-US" altLang="ko-KR" sz="1200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오른쪽 화살표 19"/>
          <p:cNvSpPr/>
          <p:nvPr/>
        </p:nvSpPr>
        <p:spPr>
          <a:xfrm rot="18828724">
            <a:off x="2172425" y="4592956"/>
            <a:ext cx="39052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위쪽 화살표 20"/>
          <p:cNvSpPr/>
          <p:nvPr/>
        </p:nvSpPr>
        <p:spPr>
          <a:xfrm>
            <a:off x="5514975" y="2409825"/>
            <a:ext cx="47625" cy="209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화살표 21"/>
          <p:cNvSpPr/>
          <p:nvPr/>
        </p:nvSpPr>
        <p:spPr>
          <a:xfrm>
            <a:off x="6667500" y="1724025"/>
            <a:ext cx="304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화살표 22"/>
          <p:cNvSpPr/>
          <p:nvPr/>
        </p:nvSpPr>
        <p:spPr>
          <a:xfrm rot="282246">
            <a:off x="6442560" y="2565969"/>
            <a:ext cx="44988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화살표 23"/>
          <p:cNvSpPr/>
          <p:nvPr/>
        </p:nvSpPr>
        <p:spPr>
          <a:xfrm rot="3554547">
            <a:off x="6296755" y="2973845"/>
            <a:ext cx="692782" cy="571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화살표 24"/>
          <p:cNvSpPr/>
          <p:nvPr/>
        </p:nvSpPr>
        <p:spPr>
          <a:xfrm rot="2374151">
            <a:off x="6462659" y="4216992"/>
            <a:ext cx="495300" cy="952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670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4390</TotalTime>
  <Words>2411</Words>
  <Application>Microsoft Office PowerPoint</Application>
  <PresentationFormat>화면 슬라이드 쇼(4:3)</PresentationFormat>
  <Paragraphs>439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Wingdings 3</vt:lpstr>
      <vt:lpstr>나눔고딕</vt:lpstr>
      <vt:lpstr>Bookman Old Style</vt:lpstr>
      <vt:lpstr>Wingdings</vt:lpstr>
      <vt:lpstr>돋움</vt:lpstr>
      <vt:lpstr>Arial</vt:lpstr>
      <vt:lpstr>Times New Roman</vt:lpstr>
      <vt:lpstr>Gill Sans MT</vt:lpstr>
      <vt:lpstr>Corbel</vt:lpstr>
      <vt:lpstr>맑은 고딕</vt:lpstr>
      <vt:lpstr>원본</vt:lpstr>
      <vt:lpstr>NFC Tag를 통한 기기 출입관리 프로그램</vt:lpstr>
      <vt:lpstr>Contents </vt:lpstr>
      <vt:lpstr>Overview</vt:lpstr>
      <vt:lpstr>Goal/Problem &amp; Requirement</vt:lpstr>
      <vt:lpstr>Approach</vt:lpstr>
      <vt:lpstr>Development Environment</vt:lpstr>
      <vt:lpstr>Architecture</vt:lpstr>
      <vt:lpstr>Implementation Spec – (1) I/O Interface</vt:lpstr>
      <vt:lpstr>Implementation Spec – (2) Inter Module</vt:lpstr>
      <vt:lpstr>Implementation Spec – (3) Modules</vt:lpstr>
      <vt:lpstr>Current Status – (1) User Interface</vt:lpstr>
      <vt:lpstr>Current Status – (2) Database</vt:lpstr>
      <vt:lpstr>Result -  어플 동작  </vt:lpstr>
      <vt:lpstr>Results - 권한</vt:lpstr>
      <vt:lpstr>Results - 권한 </vt:lpstr>
      <vt:lpstr>Results - 조회</vt:lpstr>
      <vt:lpstr>Results - 조회</vt:lpstr>
      <vt:lpstr>Results - NFC 복제 방지</vt:lpstr>
      <vt:lpstr>Results - 무선전송 data 암호화</vt:lpstr>
      <vt:lpstr>Results – 회사 평가</vt:lpstr>
      <vt:lpstr>Results – 회사 평가</vt:lpstr>
      <vt:lpstr>Results – 회사 평가</vt:lpstr>
      <vt:lpstr>Demo</vt:lpstr>
      <vt:lpstr>Division and Assignment of Work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김효중</cp:lastModifiedBy>
  <cp:revision>138</cp:revision>
  <cp:lastPrinted>2011-08-28T13:13:29Z</cp:lastPrinted>
  <dcterms:created xsi:type="dcterms:W3CDTF">2011-08-24T01:05:33Z</dcterms:created>
  <dcterms:modified xsi:type="dcterms:W3CDTF">2013-12-16T14:52:47Z</dcterms:modified>
</cp:coreProperties>
</file>