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1" r:id="rId23"/>
    <p:sldId id="340" r:id="rId24"/>
    <p:sldId id="342" r:id="rId25"/>
    <p:sldId id="343" r:id="rId26"/>
  </p:sldIdLst>
  <p:sldSz cx="9144000" cy="6858000" type="screen4x3"/>
  <p:notesSz cx="6648450" cy="9782175"/>
  <p:defaultTextStyle>
    <a:defPPr>
      <a:defRPr lang="ko-KR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ZapfDingbats" pitchFamily="82" charset="2"/>
        <a:ea typeface="돋움" pitchFamily="50" charset="-127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ZapfDingbats" pitchFamily="82" charset="2"/>
        <a:ea typeface="돋움" pitchFamily="50" charset="-127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ZapfDingbats" pitchFamily="82" charset="2"/>
        <a:ea typeface="돋움" pitchFamily="50" charset="-127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ZapfDingbats" pitchFamily="82" charset="2"/>
        <a:ea typeface="돋움" pitchFamily="50" charset="-127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ZapfDingbats" pitchFamily="82" charset="2"/>
        <a:ea typeface="돋움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ZapfDingbats" pitchFamily="82" charset="2"/>
        <a:ea typeface="돋움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ZapfDingbats" pitchFamily="82" charset="2"/>
        <a:ea typeface="돋움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ZapfDingbats" pitchFamily="82" charset="2"/>
        <a:ea typeface="돋움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ZapfDingbats" pitchFamily="82" charset="2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96" autoAdjust="0"/>
    <p:restoredTop sz="94657" autoAdjust="0"/>
  </p:normalViewPr>
  <p:slideViewPr>
    <p:cSldViewPr>
      <p:cViewPr varScale="1">
        <p:scale>
          <a:sx n="85" d="100"/>
          <a:sy n="85" d="100"/>
        </p:scale>
        <p:origin x="114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6350" y="-20638"/>
            <a:ext cx="2895600" cy="48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96" tIns="0" rIns="18796" bIns="0" numCol="1" anchor="t" anchorCtr="0" compatLnSpc="1">
            <a:prstTxWarp prst="textNoShape">
              <a:avLst/>
            </a:prstTxWarp>
          </a:bodyPr>
          <a:lstStyle>
            <a:lvl1pPr algn="l" defTabSz="903288">
              <a:defRPr sz="1000" b="0" i="1">
                <a:latin typeface="Arial" charset="0"/>
              </a:defRPr>
            </a:lvl1pPr>
          </a:lstStyle>
          <a:p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59200" y="-20638"/>
            <a:ext cx="2895600" cy="48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96" tIns="0" rIns="18796" bIns="0" numCol="1" anchor="t" anchorCtr="0" compatLnSpc="1">
            <a:prstTxWarp prst="textNoShape">
              <a:avLst/>
            </a:prstTxWarp>
          </a:bodyPr>
          <a:lstStyle>
            <a:lvl1pPr algn="r" defTabSz="903288">
              <a:defRPr sz="1000" b="0" i="1">
                <a:latin typeface="Arial" charset="0"/>
              </a:defRPr>
            </a:lvl1pPr>
          </a:lstStyle>
          <a:p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6350" y="9320213"/>
            <a:ext cx="28956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96" tIns="0" rIns="18796" bIns="0" numCol="1" anchor="b" anchorCtr="0" compatLnSpc="1">
            <a:prstTxWarp prst="textNoShape">
              <a:avLst/>
            </a:prstTxWarp>
          </a:bodyPr>
          <a:lstStyle>
            <a:lvl1pPr algn="l" defTabSz="903288">
              <a:defRPr sz="1000" b="0" i="1">
                <a:latin typeface="Arial" charset="0"/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59200" y="9320213"/>
            <a:ext cx="28956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96" tIns="0" rIns="18796" bIns="0" numCol="1" anchor="b" anchorCtr="0" compatLnSpc="1">
            <a:prstTxWarp prst="textNoShape">
              <a:avLst/>
            </a:prstTxWarp>
          </a:bodyPr>
          <a:lstStyle>
            <a:lvl1pPr algn="r" defTabSz="903288">
              <a:defRPr sz="1000" b="0" i="1">
                <a:latin typeface="Arial" charset="0"/>
              </a:defRPr>
            </a:lvl1pPr>
          </a:lstStyle>
          <a:p>
            <a:fld id="{B467D1D9-C0A1-4DBF-9277-70A648269C9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0817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6350" y="-20638"/>
            <a:ext cx="2895600" cy="48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96" tIns="0" rIns="18796" bIns="0" numCol="1" anchor="t" anchorCtr="0" compatLnSpc="1">
            <a:prstTxWarp prst="textNoShape">
              <a:avLst/>
            </a:prstTxWarp>
          </a:bodyPr>
          <a:lstStyle>
            <a:lvl1pPr algn="l" defTabSz="752475" eaLnBrk="1" hangingPunct="1">
              <a:lnSpc>
                <a:spcPct val="100000"/>
              </a:lnSpc>
              <a:defRPr sz="1000" b="0" i="1">
                <a:latin typeface="Arial" charset="0"/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59200" y="-20638"/>
            <a:ext cx="2895600" cy="482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96" tIns="0" rIns="18796" bIns="0" numCol="1" anchor="t" anchorCtr="0" compatLnSpc="1">
            <a:prstTxWarp prst="textNoShape">
              <a:avLst/>
            </a:prstTxWarp>
          </a:bodyPr>
          <a:lstStyle>
            <a:lvl1pPr algn="r" defTabSz="752475" eaLnBrk="1" hangingPunct="1">
              <a:lnSpc>
                <a:spcPct val="100000"/>
              </a:lnSpc>
              <a:defRPr sz="1000" b="0" i="1">
                <a:latin typeface="Arial" charset="0"/>
              </a:defRPr>
            </a:lvl1pPr>
          </a:lstStyle>
          <a:p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6350" y="9320213"/>
            <a:ext cx="28956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96" tIns="0" rIns="18796" bIns="0" numCol="1" anchor="b" anchorCtr="0" compatLnSpc="1">
            <a:prstTxWarp prst="textNoShape">
              <a:avLst/>
            </a:prstTxWarp>
          </a:bodyPr>
          <a:lstStyle>
            <a:lvl1pPr algn="l" defTabSz="752475" eaLnBrk="1" hangingPunct="1">
              <a:lnSpc>
                <a:spcPct val="100000"/>
              </a:lnSpc>
              <a:defRPr sz="1000" b="0" i="1">
                <a:latin typeface="Arial" charset="0"/>
              </a:defRPr>
            </a:lvl1pPr>
          </a:lstStyle>
          <a:p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59200" y="9320213"/>
            <a:ext cx="28956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96" tIns="0" rIns="18796" bIns="0" numCol="1" anchor="b" anchorCtr="0" compatLnSpc="1">
            <a:prstTxWarp prst="textNoShape">
              <a:avLst/>
            </a:prstTxWarp>
          </a:bodyPr>
          <a:lstStyle>
            <a:lvl1pPr algn="r" defTabSz="752475" eaLnBrk="1" hangingPunct="1">
              <a:lnSpc>
                <a:spcPct val="100000"/>
              </a:lnSpc>
              <a:defRPr sz="1000" b="0" i="1">
                <a:latin typeface="Arial" charset="0"/>
              </a:defRPr>
            </a:lvl1pPr>
          </a:lstStyle>
          <a:p>
            <a:fld id="{62D230C6-45AC-47D9-91F1-E0F01C346DC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666750"/>
            <a:ext cx="4808537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554491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A77458-00D6-4CB7-88CF-B4D7B56AF37F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1388" y="673100"/>
            <a:ext cx="4792662" cy="35941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27676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07E45E-C9FC-4975-B7A0-7AE4725FA19E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1388" y="673100"/>
            <a:ext cx="4792662" cy="35941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678508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CC35D-1E98-4AD4-A3FC-5681585D55DF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1388" y="673100"/>
            <a:ext cx="4792662" cy="35941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69748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D3A55-A964-40B4-9470-0FFE63E61890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1388" y="673100"/>
            <a:ext cx="4792662" cy="35941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122749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3FC8D-AA72-4D53-B217-4CB0FA1D82E3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1388" y="673100"/>
            <a:ext cx="4792662" cy="35941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163985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88B175-4938-4D18-96B6-1091EF36FCB7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1388" y="673100"/>
            <a:ext cx="4792662" cy="35941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013502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DB15E-2C7A-4578-B0D8-3866B6804040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1388" y="673100"/>
            <a:ext cx="4792662" cy="35941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020602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276C1-2312-4E12-AF51-EB7FDF8F13BA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1388" y="673100"/>
            <a:ext cx="4792662" cy="35941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884231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F874E-3F3A-4F31-9EA2-EE81B15106EC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1388" y="673100"/>
            <a:ext cx="4792662" cy="35941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954530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454E29-29C7-4E6A-A3E3-6FF18FA991C6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1388" y="673100"/>
            <a:ext cx="4792662" cy="35941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04456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7556BA-F3A1-4090-BEE9-C3A1FA58684B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1388" y="673100"/>
            <a:ext cx="4792662" cy="35941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8226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A7D3EA-26C7-430A-80E0-46A575E1F4E3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1388" y="673100"/>
            <a:ext cx="4792662" cy="35941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971786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D1BA0-CC4D-4A5E-9A67-D3A560C37B23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1388" y="673100"/>
            <a:ext cx="4792662" cy="35941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598041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1E1A0-FE18-4373-84F1-C3039C905166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1388" y="673100"/>
            <a:ext cx="4792662" cy="35941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786190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94AC7E-F028-4524-916C-635309B12156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451072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BCC465-FC58-4C93-B813-6195F7E0860D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1388" y="673100"/>
            <a:ext cx="4792662" cy="35941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175646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7F1F58-976E-48E8-8475-9F303359AF23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1388" y="673100"/>
            <a:ext cx="4792662" cy="35941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833603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24FCE-670B-4CF9-88B6-357FD68CB425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1388" y="673100"/>
            <a:ext cx="4792662" cy="35941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65251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78482B-D6B6-4794-B8E7-3EF865CD6796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1388" y="673100"/>
            <a:ext cx="4792662" cy="35941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846787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57E38-2A57-43F8-BD06-39D6DD49C67D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1388" y="673100"/>
            <a:ext cx="4792662" cy="35941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822463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6E778C-6DF7-4558-B010-35D114F32227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1388" y="673100"/>
            <a:ext cx="4792662" cy="35941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718773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C1B0B-0C8F-4734-9871-532467ED4C5A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062320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80136D-E317-4329-A70F-82D0E3D7957F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89965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4AB9BE-DA92-4D22-9888-8E92FF05C653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424879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9B7E97-6FCE-46D8-A37E-A4DE6087D655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1388" y="673100"/>
            <a:ext cx="4792662" cy="35941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07523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56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56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190500"/>
            <a:ext cx="5969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Title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</a:pPr>
            <a:r>
              <a:rPr lang="ko-KR" altLang="en-US" sz="1000">
                <a:latin typeface="Arial" charset="0"/>
                <a:ea typeface="굴림" pitchFamily="50" charset="-127"/>
              </a:rPr>
              <a:t>서울대학교 컴퓨터공학부</a:t>
            </a:r>
          </a:p>
          <a:p>
            <a:pPr algn="l">
              <a:lnSpc>
                <a:spcPct val="100000"/>
              </a:lnSpc>
            </a:pPr>
            <a:r>
              <a:rPr lang="ko-KR" altLang="en-US" sz="1000">
                <a:latin typeface="Arial" charset="0"/>
                <a:ea typeface="굴림" pitchFamily="50" charset="-127"/>
              </a:rPr>
              <a:t> </a:t>
            </a:r>
            <a:r>
              <a:rPr lang="en-US" altLang="ko-KR" sz="1000">
                <a:latin typeface="Arial" charset="0"/>
                <a:ea typeface="굴림" pitchFamily="50" charset="-127"/>
              </a:rPr>
              <a:t>Logic Design                                                                                                                                                                                                               Chap3.</a:t>
            </a:r>
            <a:fld id="{15938120-D53C-40A8-829C-AB9C5A57D405}" type="slidenum">
              <a:rPr lang="en-US" altLang="ko-KR" sz="1000">
                <a:latin typeface="Arial" charset="0"/>
                <a:ea typeface="굴림" pitchFamily="50" charset="-127"/>
              </a:rPr>
              <a:pPr algn="l">
                <a:lnSpc>
                  <a:spcPct val="100000"/>
                </a:lnSpc>
              </a:pPr>
              <a:t>‹#›</a:t>
            </a:fld>
            <a:endParaRPr lang="en-US" altLang="ko-KR" sz="1400" b="0">
              <a:latin typeface="Arial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defTabSz="762000" eaLnBrk="1" hangingPunct="1">
              <a:lnSpc>
                <a:spcPct val="100000"/>
              </a:lnSpc>
              <a:defRPr sz="1400" b="0">
                <a:latin typeface="+mn-lt"/>
              </a:defRPr>
            </a:lvl1pPr>
          </a:lstStyle>
          <a:p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b="1" u="sng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b="1" u="sng">
          <a:solidFill>
            <a:schemeClr val="hlink"/>
          </a:solidFill>
          <a:latin typeface="Arial" charset="0"/>
          <a:ea typeface="돋움" pitchFamily="50" charset="-127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b="1" u="sng">
          <a:solidFill>
            <a:schemeClr val="hlink"/>
          </a:solidFill>
          <a:latin typeface="Arial" charset="0"/>
          <a:ea typeface="돋움" pitchFamily="50" charset="-127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b="1" u="sng">
          <a:solidFill>
            <a:schemeClr val="hlink"/>
          </a:solidFill>
          <a:latin typeface="Arial" charset="0"/>
          <a:ea typeface="돋움" pitchFamily="50" charset="-127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b="1" u="sng">
          <a:solidFill>
            <a:schemeClr val="hlink"/>
          </a:solidFill>
          <a:latin typeface="Arial" charset="0"/>
          <a:ea typeface="돋움" pitchFamily="50" charset="-127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b="1" u="sng">
          <a:solidFill>
            <a:schemeClr val="hlink"/>
          </a:solidFill>
          <a:latin typeface="Arial" charset="0"/>
          <a:ea typeface="돋움" pitchFamily="50" charset="-127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b="1" u="sng">
          <a:solidFill>
            <a:schemeClr val="hlink"/>
          </a:solidFill>
          <a:latin typeface="Arial" charset="0"/>
          <a:ea typeface="돋움" pitchFamily="50" charset="-127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b="1" u="sng">
          <a:solidFill>
            <a:schemeClr val="hlink"/>
          </a:solidFill>
          <a:latin typeface="Arial" charset="0"/>
          <a:ea typeface="돋움" pitchFamily="50" charset="-127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b="1" u="sng">
          <a:solidFill>
            <a:schemeClr val="hlink"/>
          </a:solidFill>
          <a:latin typeface="Arial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kumimoji="1"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kumimoji="1"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5650" y="1368425"/>
            <a:ext cx="5132388" cy="3121025"/>
          </a:xfrm>
          <a:noFill/>
          <a:ln/>
        </p:spPr>
        <p:txBody>
          <a:bodyPr/>
          <a:lstStyle/>
          <a:p>
            <a:pPr algn="ctr">
              <a:lnSpc>
                <a:spcPct val="87000"/>
              </a:lnSpc>
            </a:pPr>
            <a:r>
              <a:rPr lang="en-US" altLang="ko-KR" sz="3200"/>
              <a:t>Chapter #3: Working with </a:t>
            </a:r>
            <a:br>
              <a:rPr lang="en-US" altLang="ko-KR" sz="3200"/>
            </a:br>
            <a:r>
              <a:rPr lang="en-US" altLang="ko-KR" sz="3200"/>
              <a:t>Combinational Logic</a:t>
            </a:r>
            <a:r>
              <a:rPr lang="en-US" altLang="ko-KR" sz="2400"/>
              <a:t/>
            </a:r>
            <a:br>
              <a:rPr lang="en-US" altLang="ko-KR" sz="2400"/>
            </a:br>
            <a:r>
              <a:rPr lang="en-US" altLang="ko-KR" sz="2400"/>
              <a:t/>
            </a:r>
            <a:br>
              <a:rPr lang="en-US" altLang="ko-KR" sz="2400"/>
            </a:br>
            <a:r>
              <a:rPr lang="en-US" altLang="ko-KR" sz="2400"/>
              <a:t/>
            </a:r>
            <a:br>
              <a:rPr lang="en-US" altLang="ko-KR" sz="2400"/>
            </a:br>
            <a:r>
              <a:rPr lang="en-US" altLang="ko-KR" sz="2400" i="1" u="none">
                <a:solidFill>
                  <a:schemeClr val="tx1"/>
                </a:solidFill>
              </a:rPr>
              <a:t>Contemporary Logic Design</a:t>
            </a:r>
            <a:br>
              <a:rPr lang="en-US" altLang="ko-KR" sz="2400" i="1" u="none">
                <a:solidFill>
                  <a:schemeClr val="tx1"/>
                </a:solidFill>
              </a:rPr>
            </a:br>
            <a:r>
              <a:rPr lang="en-US" altLang="ko-KR" sz="2400" i="1" u="none">
                <a:solidFill>
                  <a:schemeClr val="tx1"/>
                </a:solidFill>
              </a:rPr>
              <a:t/>
            </a:r>
            <a:br>
              <a:rPr lang="en-US" altLang="ko-KR" sz="2400" i="1" u="none">
                <a:solidFill>
                  <a:schemeClr val="tx1"/>
                </a:solidFill>
              </a:rPr>
            </a:br>
            <a:r>
              <a:rPr lang="en-US" altLang="ko-KR" sz="2400" i="1" u="none">
                <a:solidFill>
                  <a:schemeClr val="tx1"/>
                </a:solidFill>
              </a:rPr>
              <a:t/>
            </a:r>
            <a:br>
              <a:rPr lang="en-US" altLang="ko-KR" sz="2400" i="1" u="none">
                <a:solidFill>
                  <a:schemeClr val="tx1"/>
                </a:solidFill>
              </a:rPr>
            </a:br>
            <a:r>
              <a:rPr lang="en-US" altLang="ko-KR" sz="2400" i="1" u="none">
                <a:solidFill>
                  <a:schemeClr val="tx1"/>
                </a:solidFill>
              </a:rPr>
              <a:t/>
            </a:r>
            <a:br>
              <a:rPr lang="en-US" altLang="ko-KR" sz="2400" i="1" u="none">
                <a:solidFill>
                  <a:schemeClr val="tx1"/>
                </a:solidFill>
              </a:rPr>
            </a:br>
            <a:r>
              <a:rPr lang="en-US" altLang="ko-KR" sz="2400" i="1" u="none">
                <a:solidFill>
                  <a:schemeClr val="tx1"/>
                </a:solidFill>
              </a:rPr>
              <a:t>Sections 3.2.1 &amp; 3.2.2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190500"/>
            <a:ext cx="4127500" cy="284163"/>
          </a:xfrm>
          <a:noFill/>
          <a:ln/>
        </p:spPr>
        <p:txBody>
          <a:bodyPr/>
          <a:lstStyle/>
          <a:p>
            <a:r>
              <a:rPr lang="en-US" altLang="ko-KR"/>
              <a:t>Gate Logic: Two-Level Simplification</a:t>
            </a:r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1054100" y="508000"/>
            <a:ext cx="22606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charset="0"/>
              </a:rPr>
              <a:t>Example Continued</a:t>
            </a:r>
          </a:p>
        </p:txBody>
      </p:sp>
      <p:sp>
        <p:nvSpPr>
          <p:cNvPr id="143364" name="Rectangle 4" descr="90%"/>
          <p:cNvSpPr>
            <a:spLocks noChangeArrowheads="1"/>
          </p:cNvSpPr>
          <p:nvPr/>
        </p:nvSpPr>
        <p:spPr bwMode="auto">
          <a:xfrm>
            <a:off x="3795713" y="3386138"/>
            <a:ext cx="1739900" cy="568325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 anchor="ctr">
            <a:spAutoFit/>
          </a:bodyPr>
          <a:lstStyle/>
          <a:p>
            <a:pPr>
              <a:lnSpc>
                <a:spcPct val="92000"/>
              </a:lnSpc>
            </a:pPr>
            <a:r>
              <a:rPr lang="en-US" altLang="ko-KR">
                <a:latin typeface="Arial" charset="0"/>
              </a:rPr>
              <a:t>Primes around</a:t>
            </a:r>
          </a:p>
          <a:p>
            <a:pPr>
              <a:lnSpc>
                <a:spcPct val="92000"/>
              </a:lnSpc>
            </a:pPr>
            <a:r>
              <a:rPr lang="en-US" altLang="ko-KR">
                <a:latin typeface="Arial" charset="0"/>
              </a:rPr>
              <a:t>A B' C' D'</a:t>
            </a:r>
          </a:p>
        </p:txBody>
      </p:sp>
      <p:sp>
        <p:nvSpPr>
          <p:cNvPr id="143365" name="Rectangle 5" descr="90%"/>
          <p:cNvSpPr>
            <a:spLocks noChangeArrowheads="1"/>
          </p:cNvSpPr>
          <p:nvPr/>
        </p:nvSpPr>
        <p:spPr bwMode="auto">
          <a:xfrm>
            <a:off x="1174750" y="3371850"/>
            <a:ext cx="1739900" cy="546100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 anchor="ctr">
            <a:spAutoFit/>
          </a:bodyPr>
          <a:lstStyle/>
          <a:p>
            <a:pPr>
              <a:lnSpc>
                <a:spcPct val="88000"/>
              </a:lnSpc>
            </a:pPr>
            <a:r>
              <a:rPr lang="en-US" altLang="ko-KR">
                <a:latin typeface="Arial" charset="0"/>
              </a:rPr>
              <a:t>Primes around</a:t>
            </a:r>
          </a:p>
          <a:p>
            <a:pPr>
              <a:lnSpc>
                <a:spcPct val="88000"/>
              </a:lnSpc>
            </a:pPr>
            <a:r>
              <a:rPr lang="en-US" altLang="ko-KR">
                <a:latin typeface="Arial" charset="0"/>
              </a:rPr>
              <a:t>A B C' D</a:t>
            </a:r>
          </a:p>
        </p:txBody>
      </p:sp>
      <p:pic>
        <p:nvPicPr>
          <p:cNvPr id="143366" name="Picture 6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700" y="892175"/>
            <a:ext cx="2463800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67" name="Picture 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44875" y="892175"/>
            <a:ext cx="2444750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190500"/>
            <a:ext cx="4127500" cy="284163"/>
          </a:xfrm>
          <a:noFill/>
          <a:ln/>
        </p:spPr>
        <p:txBody>
          <a:bodyPr/>
          <a:lstStyle/>
          <a:p>
            <a:r>
              <a:rPr lang="en-US" altLang="ko-KR"/>
              <a:t>Gate Logic: Two-Level Simplification</a:t>
            </a:r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1054100" y="508000"/>
            <a:ext cx="22606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charset="0"/>
              </a:rPr>
              <a:t>Example Continued</a:t>
            </a:r>
          </a:p>
        </p:txBody>
      </p:sp>
      <p:sp>
        <p:nvSpPr>
          <p:cNvPr id="145412" name="Rectangle 4" descr="90%"/>
          <p:cNvSpPr>
            <a:spLocks noChangeArrowheads="1"/>
          </p:cNvSpPr>
          <p:nvPr/>
        </p:nvSpPr>
        <p:spPr bwMode="auto">
          <a:xfrm>
            <a:off x="3795713" y="3386138"/>
            <a:ext cx="1739900" cy="568325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 anchor="ctr">
            <a:spAutoFit/>
          </a:bodyPr>
          <a:lstStyle/>
          <a:p>
            <a:pPr>
              <a:lnSpc>
                <a:spcPct val="92000"/>
              </a:lnSpc>
            </a:pPr>
            <a:r>
              <a:rPr lang="en-US" altLang="ko-KR">
                <a:latin typeface="Arial" charset="0"/>
              </a:rPr>
              <a:t>Primes around</a:t>
            </a:r>
          </a:p>
          <a:p>
            <a:pPr>
              <a:lnSpc>
                <a:spcPct val="92000"/>
              </a:lnSpc>
            </a:pPr>
            <a:r>
              <a:rPr lang="en-US" altLang="ko-KR">
                <a:latin typeface="Arial" charset="0"/>
              </a:rPr>
              <a:t>A B' C' D'</a:t>
            </a:r>
          </a:p>
        </p:txBody>
      </p:sp>
      <p:sp>
        <p:nvSpPr>
          <p:cNvPr id="145413" name="Rectangle 5" descr="90%"/>
          <p:cNvSpPr>
            <a:spLocks noChangeArrowheads="1"/>
          </p:cNvSpPr>
          <p:nvPr/>
        </p:nvSpPr>
        <p:spPr bwMode="auto">
          <a:xfrm>
            <a:off x="1174750" y="3371850"/>
            <a:ext cx="1739900" cy="546100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 anchor="ctr">
            <a:spAutoFit/>
          </a:bodyPr>
          <a:lstStyle/>
          <a:p>
            <a:pPr>
              <a:lnSpc>
                <a:spcPct val="88000"/>
              </a:lnSpc>
            </a:pPr>
            <a:r>
              <a:rPr lang="en-US" altLang="ko-KR">
                <a:latin typeface="Arial" charset="0"/>
              </a:rPr>
              <a:t>Primes around</a:t>
            </a:r>
          </a:p>
          <a:p>
            <a:pPr>
              <a:lnSpc>
                <a:spcPct val="88000"/>
              </a:lnSpc>
            </a:pPr>
            <a:r>
              <a:rPr lang="en-US" altLang="ko-KR">
                <a:latin typeface="Arial" charset="0"/>
              </a:rPr>
              <a:t>A B C' D</a:t>
            </a:r>
          </a:p>
        </p:txBody>
      </p:sp>
      <p:pic>
        <p:nvPicPr>
          <p:cNvPr id="145414" name="Picture 6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700" y="892175"/>
            <a:ext cx="2463800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5415" name="Picture 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44875" y="892175"/>
            <a:ext cx="2444750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5416" name="Picture 8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08700" y="892175"/>
            <a:ext cx="2463800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5417" name="Rectangle 9" descr="90%"/>
          <p:cNvSpPr>
            <a:spLocks noChangeArrowheads="1"/>
          </p:cNvSpPr>
          <p:nvPr/>
        </p:nvSpPr>
        <p:spPr bwMode="auto">
          <a:xfrm>
            <a:off x="6386513" y="3386138"/>
            <a:ext cx="1970087" cy="568325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 anchor="ctr">
            <a:spAutoFit/>
          </a:bodyPr>
          <a:lstStyle/>
          <a:p>
            <a:pPr>
              <a:lnSpc>
                <a:spcPct val="92000"/>
              </a:lnSpc>
            </a:pPr>
            <a:r>
              <a:rPr lang="en-US" altLang="ko-KR">
                <a:latin typeface="Arial" charset="0"/>
              </a:rPr>
              <a:t>Essential Primes</a:t>
            </a:r>
          </a:p>
          <a:p>
            <a:pPr>
              <a:lnSpc>
                <a:spcPct val="92000"/>
              </a:lnSpc>
            </a:pPr>
            <a:r>
              <a:rPr lang="en-US" altLang="ko-KR">
                <a:latin typeface="Arial" charset="0"/>
              </a:rPr>
              <a:t>with Min Cover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190500"/>
            <a:ext cx="4546600" cy="284163"/>
          </a:xfrm>
          <a:noFill/>
          <a:ln/>
        </p:spPr>
        <p:txBody>
          <a:bodyPr/>
          <a:lstStyle/>
          <a:p>
            <a:r>
              <a:rPr lang="en-US" altLang="ko-KR"/>
              <a:t>Gate Logic: CAD Tools for Simplification</a:t>
            </a:r>
          </a:p>
        </p:txBody>
      </p:sp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977900" y="508000"/>
            <a:ext cx="29210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charset="0"/>
              </a:rPr>
              <a:t>Quine-McCluskey Method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1193800" y="889000"/>
            <a:ext cx="64277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Tabular method to systematically find all prime implicants</a:t>
            </a: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5118100" y="1854200"/>
            <a:ext cx="2882900" cy="425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 Implication Table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Column I 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0000      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        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0100   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1000   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       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0101  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0110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1001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1010    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        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0111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1101 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1111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1244600" y="1308100"/>
            <a:ext cx="493236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F(A,B,C,D) = </a:t>
            </a:r>
            <a:r>
              <a:rPr lang="en-US" altLang="ko-KR">
                <a:latin typeface="Symbol" pitchFamily="18" charset="2"/>
              </a:rPr>
              <a:t>S</a:t>
            </a:r>
            <a:r>
              <a:rPr lang="en-US" altLang="ko-KR">
                <a:latin typeface="Arial" charset="0"/>
              </a:rPr>
              <a:t>m(4,5,6,8,9,10,13)  + </a:t>
            </a:r>
            <a:r>
              <a:rPr lang="en-US" altLang="ko-KR">
                <a:latin typeface="Symbol" pitchFamily="18" charset="2"/>
              </a:rPr>
              <a:t>S</a:t>
            </a:r>
            <a:r>
              <a:rPr lang="en-US" altLang="ko-KR">
                <a:latin typeface="Arial" charset="0"/>
              </a:rPr>
              <a:t>d(0,7,15)</a:t>
            </a: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393700" y="2146300"/>
            <a:ext cx="43815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Step 1: Fill Column 1 with ON-set and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DC-set minterm indices.  Group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by number of 1's.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5137150" y="1695450"/>
            <a:ext cx="3797300" cy="434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>
            <a:off x="5156200" y="2197100"/>
            <a:ext cx="378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58" name="Line 10"/>
          <p:cNvSpPr>
            <a:spLocks noChangeShapeType="1"/>
          </p:cNvSpPr>
          <p:nvPr/>
        </p:nvSpPr>
        <p:spPr bwMode="auto">
          <a:xfrm>
            <a:off x="6350000" y="2184400"/>
            <a:ext cx="0" cy="386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59" name="Line 11"/>
          <p:cNvSpPr>
            <a:spLocks noChangeShapeType="1"/>
          </p:cNvSpPr>
          <p:nvPr/>
        </p:nvSpPr>
        <p:spPr bwMode="auto">
          <a:xfrm>
            <a:off x="5130800" y="25146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5660" name="Rectangle 12"/>
          <p:cNvSpPr>
            <a:spLocks noChangeArrowheads="1"/>
          </p:cNvSpPr>
          <p:nvPr/>
        </p:nvSpPr>
        <p:spPr bwMode="auto">
          <a:xfrm>
            <a:off x="406400" y="1676400"/>
            <a:ext cx="37607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solidFill>
                  <a:schemeClr val="hlink"/>
                </a:solidFill>
                <a:latin typeface="Arial" charset="0"/>
              </a:rPr>
              <a:t>Stage 1: Find all prime implicants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5" grpId="0"/>
      <p:bldP spid="1556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190500"/>
            <a:ext cx="4546600" cy="284163"/>
          </a:xfrm>
          <a:noFill/>
          <a:ln/>
        </p:spPr>
        <p:txBody>
          <a:bodyPr/>
          <a:lstStyle/>
          <a:p>
            <a:r>
              <a:rPr lang="en-US" altLang="ko-KR"/>
              <a:t>Gate Logic: CAD Tools for Simplification</a:t>
            </a:r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977900" y="508000"/>
            <a:ext cx="29210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charset="0"/>
              </a:rPr>
              <a:t>Quine-McCluskey Method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1193800" y="889000"/>
            <a:ext cx="64277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Tabular method to systematically find all prime implicants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5118100" y="1854200"/>
            <a:ext cx="2882900" cy="425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 Implication Table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Column I   Column II  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0000           0-00  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         -000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0100                      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1000           010-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         01-0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0101           100-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0110           10-0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1001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1010           01-1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         -101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0111           011-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1101           1-01 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1111           -111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          11-1 </a:t>
            </a:r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1244600" y="1308100"/>
            <a:ext cx="493236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F(A,B,C,D) = </a:t>
            </a:r>
            <a:r>
              <a:rPr lang="en-US" altLang="ko-KR">
                <a:latin typeface="Symbol" pitchFamily="18" charset="2"/>
              </a:rPr>
              <a:t>S</a:t>
            </a:r>
            <a:r>
              <a:rPr lang="en-US" altLang="ko-KR">
                <a:latin typeface="Arial" charset="0"/>
              </a:rPr>
              <a:t>m(4,5,6,8,9,10,13)  + </a:t>
            </a:r>
            <a:r>
              <a:rPr lang="en-US" altLang="ko-KR">
                <a:latin typeface="Symbol" pitchFamily="18" charset="2"/>
              </a:rPr>
              <a:t>S</a:t>
            </a:r>
            <a:r>
              <a:rPr lang="en-US" altLang="ko-KR">
                <a:latin typeface="Arial" charset="0"/>
              </a:rPr>
              <a:t>d(0,7,15)</a:t>
            </a:r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393700" y="2051050"/>
            <a:ext cx="4751388" cy="425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Step 1: Fill Column 1 with ON-set and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DC-set minterm indices.  Group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by number of 1's.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Step 2: Apply Uniting Theorem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Compare elements of group w/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N 1's against those with N+1 1's.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Differ by one bit implies adjacent.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Eliminate variable and place in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next column.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E.g., 0000 vs. 0100 yields 0-00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         0000 vs. 1000 yields -000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When used in a combination,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mark with a check.  If cannot be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combined, mark with a star.  These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are the prime implicants.</a:t>
            </a: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5137150" y="1695450"/>
            <a:ext cx="3797300" cy="434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7705" name="Line 9"/>
          <p:cNvSpPr>
            <a:spLocks noChangeShapeType="1"/>
          </p:cNvSpPr>
          <p:nvPr/>
        </p:nvSpPr>
        <p:spPr bwMode="auto">
          <a:xfrm>
            <a:off x="5156200" y="2197100"/>
            <a:ext cx="378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>
            <a:off x="6350000" y="2184400"/>
            <a:ext cx="0" cy="386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7707" name="Line 11"/>
          <p:cNvSpPr>
            <a:spLocks noChangeShapeType="1"/>
          </p:cNvSpPr>
          <p:nvPr/>
        </p:nvSpPr>
        <p:spPr bwMode="auto">
          <a:xfrm>
            <a:off x="7607300" y="2184400"/>
            <a:ext cx="0" cy="386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7708" name="Line 12"/>
          <p:cNvSpPr>
            <a:spLocks noChangeShapeType="1"/>
          </p:cNvSpPr>
          <p:nvPr/>
        </p:nvSpPr>
        <p:spPr bwMode="auto">
          <a:xfrm>
            <a:off x="5130800" y="25146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7709" name="Rectangle 13"/>
          <p:cNvSpPr>
            <a:spLocks noChangeArrowheads="1"/>
          </p:cNvSpPr>
          <p:nvPr/>
        </p:nvSpPr>
        <p:spPr bwMode="auto">
          <a:xfrm>
            <a:off x="1168400" y="6343650"/>
            <a:ext cx="56388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Repeat until no further combinations can be made.</a:t>
            </a:r>
          </a:p>
        </p:txBody>
      </p:sp>
      <p:sp>
        <p:nvSpPr>
          <p:cNvPr id="157710" name="Rectangle 14"/>
          <p:cNvSpPr>
            <a:spLocks noChangeArrowheads="1"/>
          </p:cNvSpPr>
          <p:nvPr/>
        </p:nvSpPr>
        <p:spPr bwMode="auto">
          <a:xfrm>
            <a:off x="406400" y="1676400"/>
            <a:ext cx="37607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Stage 1: Find all prime implicants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7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7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77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77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7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7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77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77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77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77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77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77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77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77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77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77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77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77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77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77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77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77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190500"/>
            <a:ext cx="4546600" cy="284163"/>
          </a:xfrm>
          <a:noFill/>
          <a:ln/>
        </p:spPr>
        <p:txBody>
          <a:bodyPr/>
          <a:lstStyle/>
          <a:p>
            <a:r>
              <a:rPr lang="en-US" altLang="ko-KR"/>
              <a:t>Gate Logic: CAD Tools for Simplification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977900" y="508000"/>
            <a:ext cx="29210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charset="0"/>
              </a:rPr>
              <a:t>Quine-McCluskey Method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1193800" y="889000"/>
            <a:ext cx="64277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Tabular method to systematically find all prime implicants</a:t>
            </a: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5118100" y="1854200"/>
            <a:ext cx="3695700" cy="425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 Implication Table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Column I   Column II   Column III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0000           0-00 *          01-- *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         -000 *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0100                              -1-1 *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1000           010-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         01-0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0101           100- *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0110           10-0 *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1001 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1010           01-1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         -101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0111           011-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1101           1-01 *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1111           -111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          11-1 </a:t>
            </a: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1282700" y="1346200"/>
            <a:ext cx="493236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F(A,B,C,D) = </a:t>
            </a:r>
            <a:r>
              <a:rPr lang="en-US" altLang="ko-KR">
                <a:latin typeface="Symbol" pitchFamily="18" charset="2"/>
              </a:rPr>
              <a:t>S</a:t>
            </a:r>
            <a:r>
              <a:rPr lang="en-US" altLang="ko-KR">
                <a:latin typeface="Arial" charset="0"/>
              </a:rPr>
              <a:t>m(4,5,6,8,9,10,13)  + </a:t>
            </a:r>
            <a:r>
              <a:rPr lang="en-US" altLang="ko-KR">
                <a:latin typeface="Symbol" pitchFamily="18" charset="2"/>
              </a:rPr>
              <a:t>S</a:t>
            </a:r>
            <a:r>
              <a:rPr lang="en-US" altLang="ko-KR">
                <a:latin typeface="Arial" charset="0"/>
              </a:rPr>
              <a:t>d(0,7,15)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355600" y="2051050"/>
            <a:ext cx="4751388" cy="425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Step 1: Fill Column 1 with ON-set and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DC-set minterm indices.  Group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by number of 1's.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Step 2: Apply Uniting Theorem: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Compare elements of group w/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N 1's against those with N+1 1's.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Differ by one bit implies adjacent.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Eliminate variable and place in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next column.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E.g., 0000 vs. 0100 yields 0-00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         0000 vs. 1000 yields -000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When used in a combination,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mark with a check.  If cannot be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combined, mark with a star.  These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       are the prime implicants.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5137150" y="1695450"/>
            <a:ext cx="3797300" cy="434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9753" name="Line 9"/>
          <p:cNvSpPr>
            <a:spLocks noChangeShapeType="1"/>
          </p:cNvSpPr>
          <p:nvPr/>
        </p:nvSpPr>
        <p:spPr bwMode="auto">
          <a:xfrm>
            <a:off x="5156200" y="2197100"/>
            <a:ext cx="378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9754" name="Line 10"/>
          <p:cNvSpPr>
            <a:spLocks noChangeShapeType="1"/>
          </p:cNvSpPr>
          <p:nvPr/>
        </p:nvSpPr>
        <p:spPr bwMode="auto">
          <a:xfrm>
            <a:off x="6350000" y="2184400"/>
            <a:ext cx="0" cy="386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9755" name="Line 11"/>
          <p:cNvSpPr>
            <a:spLocks noChangeShapeType="1"/>
          </p:cNvSpPr>
          <p:nvPr/>
        </p:nvSpPr>
        <p:spPr bwMode="auto">
          <a:xfrm>
            <a:off x="7607300" y="2184400"/>
            <a:ext cx="0" cy="386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9756" name="Line 12"/>
          <p:cNvSpPr>
            <a:spLocks noChangeShapeType="1"/>
          </p:cNvSpPr>
          <p:nvPr/>
        </p:nvSpPr>
        <p:spPr bwMode="auto">
          <a:xfrm>
            <a:off x="5130800" y="25146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9757" name="Rectangle 13"/>
          <p:cNvSpPr>
            <a:spLocks noChangeArrowheads="1"/>
          </p:cNvSpPr>
          <p:nvPr/>
        </p:nvSpPr>
        <p:spPr bwMode="auto">
          <a:xfrm>
            <a:off x="1130300" y="6324600"/>
            <a:ext cx="56388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Repeat until no further combinations can be made.</a:t>
            </a:r>
          </a:p>
        </p:txBody>
      </p:sp>
      <p:sp>
        <p:nvSpPr>
          <p:cNvPr id="159758" name="Rectangle 14"/>
          <p:cNvSpPr>
            <a:spLocks noChangeArrowheads="1"/>
          </p:cNvSpPr>
          <p:nvPr/>
        </p:nvSpPr>
        <p:spPr bwMode="auto">
          <a:xfrm>
            <a:off x="406400" y="1676400"/>
            <a:ext cx="37607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Stage 1: Find all prime implicants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190500"/>
            <a:ext cx="4546600" cy="284163"/>
          </a:xfrm>
          <a:noFill/>
          <a:ln/>
        </p:spPr>
        <p:txBody>
          <a:bodyPr/>
          <a:lstStyle/>
          <a:p>
            <a:r>
              <a:rPr lang="en-US" altLang="ko-KR"/>
              <a:t>Gate Logic: CAD Tools for Simplification</a:t>
            </a:r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1003300" y="495300"/>
            <a:ext cx="41148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charset="0"/>
              </a:rPr>
              <a:t>Quine-McCluskey Method Continued</a:t>
            </a: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4318000" y="1257300"/>
            <a:ext cx="20320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Prime Implicants: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4584700" y="1739900"/>
            <a:ext cx="1630363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0-00 = A' C' D'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100- = A B' C'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1-01 = A C' D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-1-1 = B D</a:t>
            </a: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6832600" y="1727200"/>
            <a:ext cx="1630363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-000 = B' C' D'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10-0 = A B' D'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01-- = A' B</a:t>
            </a:r>
          </a:p>
        </p:txBody>
      </p:sp>
      <p:pic>
        <p:nvPicPr>
          <p:cNvPr id="161799" name="Picture 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6175" y="1144588"/>
            <a:ext cx="2751138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190500"/>
            <a:ext cx="4546600" cy="284163"/>
          </a:xfrm>
          <a:noFill/>
          <a:ln/>
        </p:spPr>
        <p:txBody>
          <a:bodyPr/>
          <a:lstStyle/>
          <a:p>
            <a:r>
              <a:rPr lang="en-US" altLang="ko-KR"/>
              <a:t>Gate Logic: CAD Tools for Simplification</a:t>
            </a:r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1003300" y="495300"/>
            <a:ext cx="41148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charset="0"/>
              </a:rPr>
              <a:t>Quine-McCluskey Method Continued</a:t>
            </a: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4318000" y="1257300"/>
            <a:ext cx="20320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Prime Implicants:</a:t>
            </a: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4584700" y="1739900"/>
            <a:ext cx="1630363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0-00 = A' C' D'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100- = A B' C'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1-01 = A C' D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-1-1 = B D</a:t>
            </a:r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6832600" y="1727200"/>
            <a:ext cx="1630363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-000 = B' C' D'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10-0 = A B' D'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01-- = A' B</a:t>
            </a:r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901700" y="4140200"/>
            <a:ext cx="74691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solidFill>
                  <a:schemeClr val="hlink"/>
                </a:solidFill>
                <a:latin typeface="Arial" charset="0"/>
              </a:rPr>
              <a:t>Stage 2:  find smallest set of prime implicants that cover the ON-set</a:t>
            </a:r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auto">
          <a:xfrm>
            <a:off x="1905000" y="4533900"/>
            <a:ext cx="6454775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recall that essential prime implicants must be in all covers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another tabular method: the prime implicant chart</a:t>
            </a:r>
          </a:p>
        </p:txBody>
      </p:sp>
      <p:pic>
        <p:nvPicPr>
          <p:cNvPr id="163849" name="Picture 9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4575" y="1157288"/>
            <a:ext cx="2751138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190500"/>
            <a:ext cx="4546600" cy="284163"/>
          </a:xfrm>
          <a:noFill/>
          <a:ln/>
        </p:spPr>
        <p:txBody>
          <a:bodyPr/>
          <a:lstStyle/>
          <a:p>
            <a:r>
              <a:rPr lang="en-US" altLang="ko-KR"/>
              <a:t>Gate Logic: CAD Tools for Simplification</a:t>
            </a:r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2286000" y="4572000"/>
            <a:ext cx="3886200" cy="996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solidFill>
                  <a:schemeClr val="hlink"/>
                </a:solidFill>
                <a:latin typeface="Arial" charset="0"/>
              </a:rPr>
              <a:t>rows</a:t>
            </a:r>
            <a:r>
              <a:rPr lang="en-US" altLang="ko-KR">
                <a:latin typeface="Arial" charset="0"/>
              </a:rPr>
              <a:t> = prime implicants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solidFill>
                  <a:schemeClr val="hlink"/>
                </a:solidFill>
                <a:latin typeface="Arial" charset="0"/>
              </a:rPr>
              <a:t>columns</a:t>
            </a:r>
            <a:r>
              <a:rPr lang="en-US" altLang="ko-KR">
                <a:latin typeface="Arial" charset="0"/>
              </a:rPr>
              <a:t> = ON-set elements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place an "X" if ON-set element is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covered by the prime implicant</a:t>
            </a:r>
          </a:p>
        </p:txBody>
      </p:sp>
      <p:sp>
        <p:nvSpPr>
          <p:cNvPr id="165902" name="Rectangle 14"/>
          <p:cNvSpPr>
            <a:spLocks noChangeArrowheads="1"/>
          </p:cNvSpPr>
          <p:nvPr/>
        </p:nvSpPr>
        <p:spPr bwMode="auto">
          <a:xfrm>
            <a:off x="1016000" y="431800"/>
            <a:ext cx="24892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charset="0"/>
              </a:rPr>
              <a:t>Prime Implicant Chart</a:t>
            </a:r>
          </a:p>
        </p:txBody>
      </p:sp>
      <p:pic>
        <p:nvPicPr>
          <p:cNvPr id="165904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990600"/>
            <a:ext cx="4495800" cy="3228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203200"/>
            <a:ext cx="4546600" cy="284163"/>
          </a:xfrm>
          <a:noFill/>
          <a:ln/>
        </p:spPr>
        <p:txBody>
          <a:bodyPr/>
          <a:lstStyle/>
          <a:p>
            <a:r>
              <a:rPr lang="en-US" altLang="ko-KR"/>
              <a:t>Gate Logic: CAD Tools for Simplification</a:t>
            </a:r>
          </a:p>
        </p:txBody>
      </p:sp>
      <p:pic>
        <p:nvPicPr>
          <p:cNvPr id="167939" name="Picture 3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150" y="1150938"/>
            <a:ext cx="1493838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7967" name="Rectangle 31"/>
          <p:cNvSpPr>
            <a:spLocks noChangeArrowheads="1"/>
          </p:cNvSpPr>
          <p:nvPr/>
        </p:nvSpPr>
        <p:spPr bwMode="auto">
          <a:xfrm>
            <a:off x="577850" y="4349750"/>
            <a:ext cx="3887788" cy="996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rows = prime implicants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columns = ON-set elements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place an "X" if ON-set element is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covered by the prime implicant</a:t>
            </a:r>
          </a:p>
        </p:txBody>
      </p:sp>
      <p:sp>
        <p:nvSpPr>
          <p:cNvPr id="167968" name="Rectangle 32"/>
          <p:cNvSpPr>
            <a:spLocks noChangeArrowheads="1"/>
          </p:cNvSpPr>
          <p:nvPr/>
        </p:nvSpPr>
        <p:spPr bwMode="auto">
          <a:xfrm>
            <a:off x="1016000" y="431800"/>
            <a:ext cx="24892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charset="0"/>
              </a:rPr>
              <a:t>Prime Implicant Chart</a:t>
            </a:r>
          </a:p>
        </p:txBody>
      </p:sp>
      <p:sp>
        <p:nvSpPr>
          <p:cNvPr id="167969" name="Rectangle 33"/>
          <p:cNvSpPr>
            <a:spLocks noChangeArrowheads="1"/>
          </p:cNvSpPr>
          <p:nvPr/>
        </p:nvSpPr>
        <p:spPr bwMode="auto">
          <a:xfrm>
            <a:off x="5137150" y="4375150"/>
            <a:ext cx="3784600" cy="996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If column has a single X, then the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implicant associated with the row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is essential.  It must appear in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minimum cover</a:t>
            </a:r>
          </a:p>
        </p:txBody>
      </p:sp>
      <p:pic>
        <p:nvPicPr>
          <p:cNvPr id="167970" name="Picture 3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990600"/>
            <a:ext cx="4038600" cy="3205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167971" name="Picture 3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914400"/>
            <a:ext cx="3886200" cy="32940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203200"/>
            <a:ext cx="4546600" cy="284163"/>
          </a:xfrm>
          <a:noFill/>
          <a:ln/>
        </p:spPr>
        <p:txBody>
          <a:bodyPr/>
          <a:lstStyle/>
          <a:p>
            <a:r>
              <a:rPr lang="en-US" altLang="ko-KR"/>
              <a:t>Gate Logic: CAD Tools for Simplification</a:t>
            </a: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1003300" y="495300"/>
            <a:ext cx="38354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charset="0"/>
              </a:rPr>
              <a:t>Prime Implicant Chart (Continued)</a:t>
            </a:r>
          </a:p>
        </p:txBody>
      </p:sp>
      <p:pic>
        <p:nvPicPr>
          <p:cNvPr id="169988" name="Picture 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738" y="1120775"/>
            <a:ext cx="1579562" cy="306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0009" name="Rectangle 25"/>
          <p:cNvSpPr>
            <a:spLocks noChangeArrowheads="1"/>
          </p:cNvSpPr>
          <p:nvPr/>
        </p:nvSpPr>
        <p:spPr bwMode="auto">
          <a:xfrm>
            <a:off x="2514600" y="5105400"/>
            <a:ext cx="3746500" cy="546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8000"/>
              </a:lnSpc>
            </a:pPr>
            <a:r>
              <a:rPr lang="en-US" altLang="ko-KR">
                <a:latin typeface="Arial" charset="0"/>
              </a:rPr>
              <a:t>Eliminate all columns covered by</a:t>
            </a:r>
          </a:p>
          <a:p>
            <a:pPr algn="l">
              <a:lnSpc>
                <a:spcPct val="88000"/>
              </a:lnSpc>
            </a:pPr>
            <a:r>
              <a:rPr lang="en-US" altLang="ko-KR">
                <a:latin typeface="Arial" charset="0"/>
              </a:rPr>
              <a:t>essential primes</a:t>
            </a:r>
          </a:p>
        </p:txBody>
      </p:sp>
      <p:pic>
        <p:nvPicPr>
          <p:cNvPr id="170010" name="Picture 2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990600"/>
            <a:ext cx="4343400" cy="3582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203200"/>
            <a:ext cx="4114800" cy="284163"/>
          </a:xfrm>
          <a:noFill/>
          <a:ln/>
        </p:spPr>
        <p:txBody>
          <a:bodyPr/>
          <a:lstStyle/>
          <a:p>
            <a:r>
              <a:rPr lang="en-US" altLang="ko-KR"/>
              <a:t>Gate Logic: Two Level Simplification</a:t>
            </a:r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1003300" y="533400"/>
            <a:ext cx="22098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charset="0"/>
              </a:rPr>
              <a:t>Definition of Terms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1270000" y="965200"/>
            <a:ext cx="74168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solidFill>
                  <a:schemeClr val="hlink"/>
                </a:solidFill>
                <a:latin typeface="Arial" charset="0"/>
              </a:rPr>
              <a:t>implicant</a:t>
            </a:r>
            <a:r>
              <a:rPr lang="en-US" altLang="ko-KR">
                <a:latin typeface="Arial" charset="0"/>
              </a:rPr>
              <a:t>:  single element of the ON-set or any group of elements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that can be combined together in a K-map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 i="1">
                <a:solidFill>
                  <a:schemeClr val="hlink"/>
                </a:solidFill>
                <a:latin typeface="Arial" charset="0"/>
              </a:rPr>
              <a:t>prime implicant</a:t>
            </a:r>
            <a:r>
              <a:rPr lang="en-US" altLang="ko-KR">
                <a:latin typeface="Arial" charset="0"/>
              </a:rPr>
              <a:t>:  implicant that cannot be combined with another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implicant to eliminate a term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 i="1">
                <a:solidFill>
                  <a:schemeClr val="hlink"/>
                </a:solidFill>
                <a:latin typeface="Arial" charset="0"/>
              </a:rPr>
              <a:t>essential prime implicant</a:t>
            </a:r>
            <a:r>
              <a:rPr lang="en-US" altLang="ko-KR">
                <a:latin typeface="Arial" charset="0"/>
              </a:rPr>
              <a:t>: if an element of the ON-set is covered by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a single prime implicant, it is an essential prime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1003300" y="3213100"/>
            <a:ext cx="12319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charset="0"/>
              </a:rPr>
              <a:t>Objective:</a:t>
            </a:r>
          </a:p>
        </p:txBody>
      </p:sp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1384300" y="3721100"/>
            <a:ext cx="6427788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grow </a:t>
            </a:r>
            <a:r>
              <a:rPr lang="en-US" altLang="ko-KR">
                <a:solidFill>
                  <a:schemeClr val="hlink"/>
                </a:solidFill>
                <a:latin typeface="Arial" charset="0"/>
              </a:rPr>
              <a:t>implicants</a:t>
            </a:r>
            <a:r>
              <a:rPr lang="en-US" altLang="ko-KR">
                <a:latin typeface="Arial" charset="0"/>
              </a:rPr>
              <a:t> into </a:t>
            </a:r>
            <a:r>
              <a:rPr lang="en-US" altLang="ko-KR">
                <a:solidFill>
                  <a:schemeClr val="hlink"/>
                </a:solidFill>
                <a:latin typeface="Arial" charset="0"/>
              </a:rPr>
              <a:t>prime implicants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cover the ON-set with as few prime implicants as possible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solidFill>
                  <a:schemeClr val="hlink"/>
                </a:solidFill>
                <a:latin typeface="Arial" charset="0"/>
              </a:rPr>
              <a:t>essential primes</a:t>
            </a:r>
            <a:r>
              <a:rPr lang="en-US" altLang="ko-KR">
                <a:latin typeface="Arial" charset="0"/>
              </a:rPr>
              <a:t> participate in ALL possible covers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6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6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6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6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6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69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69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6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6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6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6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69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69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203200"/>
            <a:ext cx="4546600" cy="284163"/>
          </a:xfrm>
          <a:noFill/>
          <a:ln/>
        </p:spPr>
        <p:txBody>
          <a:bodyPr/>
          <a:lstStyle/>
          <a:p>
            <a:r>
              <a:rPr lang="en-US" altLang="ko-KR"/>
              <a:t>Gate Logic: CAD Tools for Simplification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1003300" y="495300"/>
            <a:ext cx="38354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charset="0"/>
              </a:rPr>
              <a:t>Prime Implicant Chart (Continued)</a:t>
            </a:r>
          </a:p>
        </p:txBody>
      </p:sp>
      <p:pic>
        <p:nvPicPr>
          <p:cNvPr id="172036" name="Picture 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738" y="1120775"/>
            <a:ext cx="1579562" cy="306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2082" name="Rectangle 50"/>
          <p:cNvSpPr>
            <a:spLocks noChangeArrowheads="1"/>
          </p:cNvSpPr>
          <p:nvPr/>
        </p:nvSpPr>
        <p:spPr bwMode="auto">
          <a:xfrm>
            <a:off x="539750" y="4629150"/>
            <a:ext cx="3748088" cy="546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8000"/>
              </a:lnSpc>
            </a:pPr>
            <a:r>
              <a:rPr lang="en-US" altLang="ko-KR">
                <a:latin typeface="Arial" charset="0"/>
              </a:rPr>
              <a:t>Eliminate all columns covered by</a:t>
            </a:r>
          </a:p>
          <a:p>
            <a:pPr algn="l">
              <a:lnSpc>
                <a:spcPct val="88000"/>
              </a:lnSpc>
            </a:pPr>
            <a:r>
              <a:rPr lang="en-US" altLang="ko-KR">
                <a:latin typeface="Arial" charset="0"/>
              </a:rPr>
              <a:t>essential primes</a:t>
            </a:r>
          </a:p>
        </p:txBody>
      </p:sp>
      <p:sp>
        <p:nvSpPr>
          <p:cNvPr id="172083" name="Rectangle 51"/>
          <p:cNvSpPr>
            <a:spLocks noChangeArrowheads="1"/>
          </p:cNvSpPr>
          <p:nvPr/>
        </p:nvSpPr>
        <p:spPr bwMode="auto">
          <a:xfrm>
            <a:off x="5251450" y="4629150"/>
            <a:ext cx="3454400" cy="546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8000"/>
              </a:lnSpc>
            </a:pPr>
            <a:r>
              <a:rPr lang="en-US" altLang="ko-KR">
                <a:latin typeface="Arial" charset="0"/>
              </a:rPr>
              <a:t>Find minimum set of rows that</a:t>
            </a:r>
          </a:p>
          <a:p>
            <a:pPr algn="l">
              <a:lnSpc>
                <a:spcPct val="88000"/>
              </a:lnSpc>
            </a:pPr>
            <a:r>
              <a:rPr lang="en-US" altLang="ko-KR">
                <a:latin typeface="Arial" charset="0"/>
              </a:rPr>
              <a:t>cover the remaining columns</a:t>
            </a:r>
          </a:p>
        </p:txBody>
      </p:sp>
      <p:sp>
        <p:nvSpPr>
          <p:cNvPr id="172084" name="Rectangle 52"/>
          <p:cNvSpPr>
            <a:spLocks noChangeArrowheads="1"/>
          </p:cNvSpPr>
          <p:nvPr/>
        </p:nvSpPr>
        <p:spPr bwMode="auto">
          <a:xfrm>
            <a:off x="3016250" y="5835650"/>
            <a:ext cx="3170238" cy="3159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92000"/>
              </a:lnSpc>
            </a:pPr>
            <a:r>
              <a:rPr lang="en-US" altLang="ko-KR">
                <a:latin typeface="Arial" charset="0"/>
              </a:rPr>
              <a:t>F = A B' D'  +  A C' D  +  A' B</a:t>
            </a:r>
          </a:p>
        </p:txBody>
      </p:sp>
      <p:pic>
        <p:nvPicPr>
          <p:cNvPr id="172085" name="Picture 5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1143000"/>
            <a:ext cx="3962400" cy="3267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172086" name="Picture 5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1066800"/>
            <a:ext cx="4191000" cy="3292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203200"/>
            <a:ext cx="4546600" cy="284163"/>
          </a:xfrm>
          <a:noFill/>
          <a:ln/>
        </p:spPr>
        <p:txBody>
          <a:bodyPr/>
          <a:lstStyle/>
          <a:p>
            <a:r>
              <a:rPr lang="en-US" altLang="ko-KR"/>
              <a:t>Gate Logic: CAD Tools for Simplification</a:t>
            </a:r>
          </a:p>
        </p:txBody>
      </p:sp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977900" y="508000"/>
            <a:ext cx="22606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solidFill>
                  <a:schemeClr val="hlink"/>
                </a:solidFill>
                <a:latin typeface="Arial" charset="0"/>
              </a:rPr>
              <a:t>ESPRESSO Method</a:t>
            </a: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1244600" y="876300"/>
            <a:ext cx="70881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solidFill>
                  <a:schemeClr val="accent1"/>
                </a:solidFill>
                <a:latin typeface="Arial" charset="0"/>
              </a:rPr>
              <a:t>Problem with Quine-McCluskey</a:t>
            </a:r>
            <a:r>
              <a:rPr lang="en-US" altLang="ko-KR">
                <a:latin typeface="Arial" charset="0"/>
              </a:rPr>
              <a:t>: the number of prime implicants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grows rapidly with the number of inputs</a:t>
            </a:r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1625600" y="1498600"/>
            <a:ext cx="57658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upper bound: 3   /n, where n is the number of inputs</a:t>
            </a: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3327400" y="1384300"/>
            <a:ext cx="2667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dirty="0">
                <a:latin typeface="Arial" charset="0"/>
              </a:rPr>
              <a:t>n</a:t>
            </a: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1663700" y="1955800"/>
            <a:ext cx="68707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finding a minimum cover is NP-complete, i.e., a computational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expensive process not likely to yield to any efficient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algorithm</a:t>
            </a:r>
          </a:p>
        </p:txBody>
      </p:sp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1257300" y="3009900"/>
            <a:ext cx="7812088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solidFill>
                  <a:schemeClr val="accent1"/>
                </a:solidFill>
                <a:latin typeface="Arial" charset="0"/>
              </a:rPr>
              <a:t>Espresso: trades solution speed for minimality of answer</a:t>
            </a:r>
          </a:p>
          <a:p>
            <a:pPr algn="l">
              <a:lnSpc>
                <a:spcPct val="85000"/>
              </a:lnSpc>
            </a:pPr>
            <a:endParaRPr lang="en-US" altLang="ko-KR">
              <a:solidFill>
                <a:schemeClr val="accent1"/>
              </a:solidFill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don't generate </a:t>
            </a:r>
            <a:r>
              <a:rPr lang="en-US" altLang="ko-KR" i="1">
                <a:latin typeface="Arial" charset="0"/>
              </a:rPr>
              <a:t>all</a:t>
            </a:r>
            <a:r>
              <a:rPr lang="en-US" altLang="ko-KR">
                <a:latin typeface="Arial" charset="0"/>
              </a:rPr>
              <a:t> prime implicants (Quine-McCluskey Stage 1)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judiciously select a subset of primes that still covers the ON-set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operates in a fashion not unlike a human finding primes in a K-map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40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40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40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40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/>
      <p:bldP spid="174085" grpId="0"/>
      <p:bldP spid="174086" grpId="0"/>
      <p:bldP spid="1740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203200"/>
            <a:ext cx="4546600" cy="284163"/>
          </a:xfrm>
          <a:noFill/>
          <a:ln/>
        </p:spPr>
        <p:txBody>
          <a:bodyPr/>
          <a:lstStyle/>
          <a:p>
            <a:r>
              <a:rPr lang="en-US" altLang="ko-KR"/>
              <a:t>Gate Logic: CAD Tools for Simplification</a:t>
            </a:r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927100" y="495300"/>
            <a:ext cx="33147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charset="0"/>
              </a:rPr>
              <a:t>Espresso Inputs and Outputs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1435100" y="1917700"/>
            <a:ext cx="1244600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.i 4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.o 1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.ilb a b c d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.ob f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.p 10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0100   1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0101   1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0110   1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1000   1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1001   1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1010   1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1101   1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0000   -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0111   -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1111   -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.e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2933700" y="1892300"/>
            <a:ext cx="3060700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dirty="0">
                <a:latin typeface="Arial" charset="0"/>
              </a:rPr>
              <a:t>-- # inputs</a:t>
            </a:r>
          </a:p>
          <a:p>
            <a:pPr algn="l">
              <a:lnSpc>
                <a:spcPct val="85000"/>
              </a:lnSpc>
            </a:pPr>
            <a:r>
              <a:rPr lang="en-US" altLang="ko-KR" dirty="0">
                <a:latin typeface="Arial" charset="0"/>
              </a:rPr>
              <a:t>-- # outputs</a:t>
            </a:r>
          </a:p>
          <a:p>
            <a:pPr algn="l">
              <a:lnSpc>
                <a:spcPct val="85000"/>
              </a:lnSpc>
            </a:pPr>
            <a:r>
              <a:rPr lang="en-US" altLang="ko-KR" dirty="0">
                <a:latin typeface="Arial" charset="0"/>
              </a:rPr>
              <a:t>-- input names</a:t>
            </a:r>
          </a:p>
          <a:p>
            <a:pPr algn="l">
              <a:lnSpc>
                <a:spcPct val="85000"/>
              </a:lnSpc>
            </a:pPr>
            <a:r>
              <a:rPr lang="en-US" altLang="ko-KR" dirty="0">
                <a:latin typeface="Arial" charset="0"/>
              </a:rPr>
              <a:t>-- output name</a:t>
            </a:r>
          </a:p>
          <a:p>
            <a:pPr algn="l">
              <a:lnSpc>
                <a:spcPct val="85000"/>
              </a:lnSpc>
            </a:pPr>
            <a:r>
              <a:rPr lang="en-US" altLang="ko-KR" dirty="0">
                <a:latin typeface="Arial" charset="0"/>
              </a:rPr>
              <a:t>-- number of product terms</a:t>
            </a:r>
          </a:p>
          <a:p>
            <a:pPr algn="l">
              <a:lnSpc>
                <a:spcPct val="85000"/>
              </a:lnSpc>
            </a:pPr>
            <a:r>
              <a:rPr lang="en-US" altLang="ko-KR" dirty="0">
                <a:latin typeface="Arial" charset="0"/>
              </a:rPr>
              <a:t>-- A'BC'D'</a:t>
            </a:r>
          </a:p>
          <a:p>
            <a:pPr algn="l">
              <a:lnSpc>
                <a:spcPct val="85000"/>
              </a:lnSpc>
            </a:pPr>
            <a:r>
              <a:rPr lang="en-US" altLang="ko-KR" dirty="0">
                <a:latin typeface="Arial" charset="0"/>
              </a:rPr>
              <a:t>-- A'BC'D</a:t>
            </a:r>
          </a:p>
          <a:p>
            <a:pPr algn="l">
              <a:lnSpc>
                <a:spcPct val="85000"/>
              </a:lnSpc>
            </a:pPr>
            <a:r>
              <a:rPr lang="en-US" altLang="ko-KR" dirty="0">
                <a:latin typeface="Arial" charset="0"/>
              </a:rPr>
              <a:t>-- A'BCD'</a:t>
            </a:r>
          </a:p>
          <a:p>
            <a:pPr algn="l">
              <a:lnSpc>
                <a:spcPct val="85000"/>
              </a:lnSpc>
            </a:pPr>
            <a:r>
              <a:rPr lang="en-US" altLang="ko-KR" dirty="0">
                <a:latin typeface="Arial" charset="0"/>
              </a:rPr>
              <a:t>-- AB'C'D'</a:t>
            </a:r>
          </a:p>
          <a:p>
            <a:pPr algn="l">
              <a:lnSpc>
                <a:spcPct val="85000"/>
              </a:lnSpc>
            </a:pPr>
            <a:r>
              <a:rPr lang="en-US" altLang="ko-KR" dirty="0">
                <a:latin typeface="Arial" charset="0"/>
              </a:rPr>
              <a:t>-- AB'C'D</a:t>
            </a:r>
          </a:p>
          <a:p>
            <a:pPr algn="l">
              <a:lnSpc>
                <a:spcPct val="85000"/>
              </a:lnSpc>
            </a:pPr>
            <a:r>
              <a:rPr lang="en-US" altLang="ko-KR" dirty="0">
                <a:latin typeface="Arial" charset="0"/>
              </a:rPr>
              <a:t>-- AB'CD'</a:t>
            </a:r>
          </a:p>
          <a:p>
            <a:pPr algn="l">
              <a:lnSpc>
                <a:spcPct val="85000"/>
              </a:lnSpc>
            </a:pPr>
            <a:r>
              <a:rPr lang="en-US" altLang="ko-KR" dirty="0">
                <a:latin typeface="Arial" charset="0"/>
              </a:rPr>
              <a:t>-- ABC'D</a:t>
            </a:r>
          </a:p>
          <a:p>
            <a:pPr algn="l">
              <a:lnSpc>
                <a:spcPct val="85000"/>
              </a:lnSpc>
            </a:pPr>
            <a:r>
              <a:rPr lang="en-US" altLang="ko-KR" dirty="0">
                <a:latin typeface="Arial" charset="0"/>
              </a:rPr>
              <a:t>-- A'B'C'D' don't care</a:t>
            </a:r>
          </a:p>
          <a:p>
            <a:pPr algn="l">
              <a:lnSpc>
                <a:spcPct val="85000"/>
              </a:lnSpc>
            </a:pPr>
            <a:r>
              <a:rPr lang="en-US" altLang="ko-KR" dirty="0">
                <a:latin typeface="Arial" charset="0"/>
              </a:rPr>
              <a:t>-- A'BCD don't care</a:t>
            </a:r>
          </a:p>
          <a:p>
            <a:pPr algn="l">
              <a:lnSpc>
                <a:spcPct val="85000"/>
              </a:lnSpc>
            </a:pPr>
            <a:r>
              <a:rPr lang="en-US" altLang="ko-KR" dirty="0">
                <a:latin typeface="Arial" charset="0"/>
              </a:rPr>
              <a:t>-- ABCD don't care</a:t>
            </a:r>
          </a:p>
          <a:p>
            <a:pPr algn="l">
              <a:lnSpc>
                <a:spcPct val="85000"/>
              </a:lnSpc>
            </a:pPr>
            <a:r>
              <a:rPr lang="en-US" altLang="ko-KR" dirty="0">
                <a:latin typeface="Arial" charset="0"/>
              </a:rPr>
              <a:t>-- end of list</a:t>
            </a: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1219200" y="850900"/>
            <a:ext cx="46704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F(A,B,C,D) = </a:t>
            </a:r>
            <a:r>
              <a:rPr lang="en-US" altLang="ko-KR">
                <a:latin typeface="Symbol" pitchFamily="18" charset="2"/>
              </a:rPr>
              <a:t>S</a:t>
            </a:r>
            <a:r>
              <a:rPr lang="en-US" altLang="ko-KR">
                <a:latin typeface="Arial" charset="0"/>
              </a:rPr>
              <a:t> (4,5,6,8,9,10,13)  + d(0,7,15)</a:t>
            </a: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1193800" y="1485900"/>
            <a:ext cx="17780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u="sng">
                <a:latin typeface="Arial" charset="0"/>
              </a:rPr>
              <a:t>Espresso Input</a:t>
            </a:r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6210300" y="1524000"/>
            <a:ext cx="19685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u="sng">
                <a:latin typeface="Arial" charset="0"/>
              </a:rPr>
              <a:t>Espresso Output</a:t>
            </a:r>
          </a:p>
        </p:txBody>
      </p:sp>
      <p:sp>
        <p:nvSpPr>
          <p:cNvPr id="178185" name="Rectangle 9"/>
          <p:cNvSpPr>
            <a:spLocks noChangeArrowheads="1"/>
          </p:cNvSpPr>
          <p:nvPr/>
        </p:nvSpPr>
        <p:spPr bwMode="auto">
          <a:xfrm>
            <a:off x="6299200" y="1905000"/>
            <a:ext cx="1244600" cy="237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.i 4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.o 1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.ilb a b c d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.ob f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.p 3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1-01   1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10-0   1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01--   1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.e</a:t>
            </a:r>
          </a:p>
          <a:p>
            <a:pPr algn="l" latinLnBrk="1">
              <a:lnSpc>
                <a:spcPct val="80000"/>
              </a:lnSpc>
            </a:pPr>
            <a:endParaRPr lang="en-US" altLang="ko-KR">
              <a:latin typeface="Arial" charset="0"/>
            </a:endParaRPr>
          </a:p>
        </p:txBody>
      </p:sp>
      <p:sp>
        <p:nvSpPr>
          <p:cNvPr id="178186" name="Rectangle 10"/>
          <p:cNvSpPr>
            <a:spLocks noChangeArrowheads="1"/>
          </p:cNvSpPr>
          <p:nvPr/>
        </p:nvSpPr>
        <p:spPr bwMode="auto">
          <a:xfrm>
            <a:off x="6280150" y="2825750"/>
            <a:ext cx="1066800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8187" name="Line 11"/>
          <p:cNvSpPr>
            <a:spLocks noChangeShapeType="1"/>
          </p:cNvSpPr>
          <p:nvPr/>
        </p:nvSpPr>
        <p:spPr bwMode="auto">
          <a:xfrm>
            <a:off x="6934200" y="3733800"/>
            <a:ext cx="0" cy="234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8188" name="Rectangle 12"/>
          <p:cNvSpPr>
            <a:spLocks noChangeArrowheads="1"/>
          </p:cNvSpPr>
          <p:nvPr/>
        </p:nvSpPr>
        <p:spPr bwMode="auto">
          <a:xfrm>
            <a:off x="6159500" y="5549900"/>
            <a:ext cx="1397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8189" name="Rectangle 13"/>
          <p:cNvSpPr>
            <a:spLocks noChangeArrowheads="1"/>
          </p:cNvSpPr>
          <p:nvPr/>
        </p:nvSpPr>
        <p:spPr bwMode="auto">
          <a:xfrm>
            <a:off x="6084888" y="6092825"/>
            <a:ext cx="29035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F = A C' D + A B' D' + A' B</a:t>
            </a:r>
          </a:p>
        </p:txBody>
      </p:sp>
      <p:sp>
        <p:nvSpPr>
          <p:cNvPr id="178190" name="Rectangle 14"/>
          <p:cNvSpPr>
            <a:spLocks noChangeArrowheads="1"/>
          </p:cNvSpPr>
          <p:nvPr/>
        </p:nvSpPr>
        <p:spPr bwMode="auto">
          <a:xfrm>
            <a:off x="6084888" y="1196975"/>
            <a:ext cx="2808287" cy="5400675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203200"/>
            <a:ext cx="4546600" cy="284163"/>
          </a:xfrm>
          <a:noFill/>
          <a:ln/>
        </p:spPr>
        <p:txBody>
          <a:bodyPr/>
          <a:lstStyle/>
          <a:p>
            <a:r>
              <a:rPr lang="en-US" altLang="ko-KR"/>
              <a:t>Gate Logic: CAD Tools for Simplification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965200" y="546100"/>
            <a:ext cx="31892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charset="0"/>
              </a:rPr>
              <a:t>Espresso Method: Overview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965200" y="952500"/>
            <a:ext cx="3175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1.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1346200" y="952500"/>
            <a:ext cx="7570788" cy="541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solidFill>
                  <a:schemeClr val="accent1"/>
                </a:solidFill>
                <a:latin typeface="Arial" charset="0"/>
              </a:rPr>
              <a:t>Expands implicants to their maximum size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Implicants covered by an expanded implicant are removed from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further consideration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Quality of result depends on order of implicant expansion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Heuristic methods used to determine order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solidFill>
                  <a:schemeClr val="hlink"/>
                </a:solidFill>
                <a:latin typeface="Arial" charset="0"/>
              </a:rPr>
              <a:t>Step is called EXPAND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solidFill>
                  <a:schemeClr val="accent1"/>
                </a:solidFill>
                <a:latin typeface="Arial" charset="0"/>
              </a:rPr>
              <a:t>Irredundant cover (i.e., no proper subset is also a cover) is extracted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from the expanded primes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Just like the Quine-McCluskey Prime Implicant Chart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solidFill>
                  <a:schemeClr val="hlink"/>
                </a:solidFill>
                <a:latin typeface="Arial" charset="0"/>
              </a:rPr>
              <a:t>Step is called IRREDUNDANT COVER</a:t>
            </a:r>
          </a:p>
          <a:p>
            <a:pPr algn="l">
              <a:lnSpc>
                <a:spcPct val="85000"/>
              </a:lnSpc>
            </a:pPr>
            <a:endParaRPr lang="en-US" altLang="ko-KR">
              <a:solidFill>
                <a:schemeClr val="hlink"/>
              </a:solidFill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solidFill>
                  <a:schemeClr val="accent1"/>
                </a:solidFill>
                <a:latin typeface="Arial" charset="0"/>
              </a:rPr>
              <a:t>Solution usually pretty good, but sometimes can be improved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Might exist another cover with fewer terms or fewer literals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Shrink prime implicants to smallest size that still covers ON-set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solidFill>
                  <a:schemeClr val="hlink"/>
                </a:solidFill>
                <a:latin typeface="Arial" charset="0"/>
              </a:rPr>
              <a:t>Step is called REDUCE</a:t>
            </a:r>
          </a:p>
          <a:p>
            <a:pPr algn="l">
              <a:lnSpc>
                <a:spcPct val="85000"/>
              </a:lnSpc>
            </a:pPr>
            <a:endParaRPr lang="en-US" altLang="ko-KR">
              <a:solidFill>
                <a:schemeClr val="hlink"/>
              </a:solidFill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solidFill>
                  <a:schemeClr val="accent1"/>
                </a:solidFill>
                <a:latin typeface="Arial" charset="0"/>
              </a:rPr>
              <a:t>Repeat sequence REDUCE/EXPAND/IRREDUNDANT COVER to find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solidFill>
                  <a:schemeClr val="accent1"/>
                </a:solidFill>
                <a:latin typeface="Arial" charset="0"/>
              </a:rPr>
              <a:t>      alternative prime implicants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Keep doing this as long as new covers improve on last solution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solidFill>
                  <a:schemeClr val="accent1"/>
                </a:solidFill>
                <a:latin typeface="Arial" charset="0"/>
              </a:rPr>
              <a:t>A number of optimizations are tried</a:t>
            </a:r>
            <a:r>
              <a:rPr lang="en-US" altLang="ko-KR">
                <a:latin typeface="Arial" charset="0"/>
              </a:rPr>
              <a:t>, e.g., identify and remove 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      essential primes early in the process</a:t>
            </a:r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927100" y="2552700"/>
            <a:ext cx="3175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2.</a:t>
            </a: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927100" y="3695700"/>
            <a:ext cx="3175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3.</a:t>
            </a: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914400" y="4826000"/>
            <a:ext cx="3175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4.</a:t>
            </a: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901700" y="5765800"/>
            <a:ext cx="3175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5.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6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6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6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6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6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6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6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61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61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61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61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61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61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61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61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613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613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613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613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613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613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613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613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7613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613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190500"/>
            <a:ext cx="4546600" cy="284163"/>
          </a:xfrm>
          <a:noFill/>
          <a:ln/>
        </p:spPr>
        <p:txBody>
          <a:bodyPr/>
          <a:lstStyle/>
          <a:p>
            <a:r>
              <a:rPr lang="en-US" altLang="ko-KR"/>
              <a:t>Gate Logic: CAD Tools for Simplification</a:t>
            </a:r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1016000" y="571500"/>
            <a:ext cx="69596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charset="0"/>
              </a:rPr>
              <a:t>Espresso: Why Iterate on Reduce, Expand, Irredundant Cover?</a:t>
            </a: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520700" y="4635500"/>
            <a:ext cx="3316288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>
                <a:latin typeface="Arial" charset="0"/>
              </a:rPr>
              <a:t>Initial Set of Primes found by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charset="0"/>
              </a:rPr>
              <a:t>Steps1 and 2 of the Espresso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charset="0"/>
              </a:rPr>
              <a:t>Method</a:t>
            </a:r>
          </a:p>
        </p:txBody>
      </p:sp>
      <p:sp>
        <p:nvSpPr>
          <p:cNvPr id="180229" name="Line 5"/>
          <p:cNvSpPr>
            <a:spLocks noChangeShapeType="1"/>
          </p:cNvSpPr>
          <p:nvPr/>
        </p:nvSpPr>
        <p:spPr bwMode="auto">
          <a:xfrm flipV="1">
            <a:off x="1219200" y="3848100"/>
            <a:ext cx="137160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546100" y="5676900"/>
            <a:ext cx="32019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>
                <a:latin typeface="Arial" charset="0"/>
              </a:rPr>
              <a:t>4 primes, irredundant cover,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charset="0"/>
              </a:rPr>
              <a:t>but not a minimal cover!</a:t>
            </a: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5283200" y="4762500"/>
            <a:ext cx="3390900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>
                <a:latin typeface="Arial" charset="0"/>
              </a:rPr>
              <a:t>Result of REDUCE: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charset="0"/>
              </a:rPr>
              <a:t>Shrink primes while still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charset="0"/>
              </a:rPr>
              <a:t>covering the ON-set</a:t>
            </a:r>
          </a:p>
          <a:p>
            <a:pPr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>
              <a:lnSpc>
                <a:spcPct val="85000"/>
              </a:lnSpc>
            </a:pPr>
            <a:r>
              <a:rPr lang="en-US" altLang="ko-KR">
                <a:latin typeface="Arial" charset="0"/>
              </a:rPr>
              <a:t>Choice of order in which 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charset="0"/>
              </a:rPr>
              <a:t>to perform shrink is important</a:t>
            </a:r>
          </a:p>
        </p:txBody>
      </p:sp>
      <p:sp>
        <p:nvSpPr>
          <p:cNvPr id="180232" name="Line 8"/>
          <p:cNvSpPr>
            <a:spLocks noChangeShapeType="1"/>
          </p:cNvSpPr>
          <p:nvPr/>
        </p:nvSpPr>
        <p:spPr bwMode="auto">
          <a:xfrm>
            <a:off x="6731000" y="3860800"/>
            <a:ext cx="952500" cy="81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80233" name="Picture 9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879475"/>
            <a:ext cx="6943725" cy="332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4500563" y="908050"/>
            <a:ext cx="4319587" cy="5545138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20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190500"/>
            <a:ext cx="4546600" cy="284163"/>
          </a:xfrm>
          <a:noFill/>
          <a:ln/>
        </p:spPr>
        <p:txBody>
          <a:bodyPr/>
          <a:lstStyle/>
          <a:p>
            <a:r>
              <a:rPr lang="en-US" altLang="ko-KR"/>
              <a:t>Gate Logic: CAD Tools for Simplification</a:t>
            </a:r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1016000" y="533400"/>
            <a:ext cx="34671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charset="0"/>
              </a:rPr>
              <a:t>Espresso Iteration (Continued)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387350" y="4483100"/>
            <a:ext cx="35941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>
                <a:latin typeface="Arial" charset="0"/>
              </a:rPr>
              <a:t>Second EXPAND generates a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charset="0"/>
              </a:rPr>
              <a:t>different set of prime implicants</a:t>
            </a: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5048250" y="4470400"/>
            <a:ext cx="3708400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ko-KR">
                <a:latin typeface="Arial" charset="0"/>
              </a:rPr>
              <a:t>IRREDUNDANT COVER found by</a:t>
            </a:r>
          </a:p>
          <a:p>
            <a:pPr>
              <a:lnSpc>
                <a:spcPct val="85000"/>
              </a:lnSpc>
            </a:pPr>
            <a:r>
              <a:rPr lang="en-US" altLang="ko-KR">
                <a:latin typeface="Arial" charset="0"/>
              </a:rPr>
              <a:t>final step of espresso</a:t>
            </a:r>
          </a:p>
          <a:p>
            <a:pPr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>
              <a:lnSpc>
                <a:spcPct val="85000"/>
              </a:lnSpc>
            </a:pPr>
            <a:r>
              <a:rPr lang="en-US" altLang="ko-KR">
                <a:latin typeface="Arial" charset="0"/>
              </a:rPr>
              <a:t>Only three prime implicants!</a:t>
            </a:r>
          </a:p>
        </p:txBody>
      </p:sp>
      <p:sp>
        <p:nvSpPr>
          <p:cNvPr id="182278" name="Line 6"/>
          <p:cNvSpPr>
            <a:spLocks noChangeShapeType="1"/>
          </p:cNvSpPr>
          <p:nvPr/>
        </p:nvSpPr>
        <p:spPr bwMode="auto">
          <a:xfrm flipV="1">
            <a:off x="774700" y="3695700"/>
            <a:ext cx="958850" cy="723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>
            <a:off x="7410450" y="3695700"/>
            <a:ext cx="933450" cy="71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82280" name="Picture 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938" y="917575"/>
            <a:ext cx="6943725" cy="332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4572000" y="836613"/>
            <a:ext cx="4321175" cy="5329237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190500"/>
            <a:ext cx="3975100" cy="284163"/>
          </a:xfrm>
          <a:noFill/>
          <a:ln/>
        </p:spPr>
        <p:txBody>
          <a:bodyPr/>
          <a:lstStyle/>
          <a:p>
            <a:r>
              <a:rPr lang="en-US" altLang="ko-KR"/>
              <a:t>Gate Logic: Two Level Simplication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1041400" y="546100"/>
            <a:ext cx="32400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charset="0"/>
              </a:rPr>
              <a:t>Examples to Illustrate Terms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3441700" y="1219200"/>
            <a:ext cx="22225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6 Prime Implicants: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3657600" y="1562100"/>
            <a:ext cx="413543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A' B' D, B C', A C, A' C' D, A B, B' C D</a:t>
            </a: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4699000" y="2197100"/>
            <a:ext cx="11049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essential</a:t>
            </a: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V="1">
            <a:off x="5219700" y="1790700"/>
            <a:ext cx="152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 flipH="1" flipV="1">
            <a:off x="4813300" y="17907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9033" name="Rectangle 9"/>
          <p:cNvSpPr>
            <a:spLocks noChangeArrowheads="1"/>
          </p:cNvSpPr>
          <p:nvPr/>
        </p:nvSpPr>
        <p:spPr bwMode="auto">
          <a:xfrm>
            <a:off x="3454400" y="2667000"/>
            <a:ext cx="441166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Minimum cover = B C'  +  A C  +  A' B' D</a:t>
            </a:r>
          </a:p>
        </p:txBody>
      </p:sp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3568700" y="4000500"/>
            <a:ext cx="22225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5 Prime Implicants:</a:t>
            </a:r>
          </a:p>
        </p:txBody>
      </p:sp>
      <p:sp>
        <p:nvSpPr>
          <p:cNvPr id="129035" name="Rectangle 11"/>
          <p:cNvSpPr>
            <a:spLocks noChangeArrowheads="1"/>
          </p:cNvSpPr>
          <p:nvPr/>
        </p:nvSpPr>
        <p:spPr bwMode="auto">
          <a:xfrm>
            <a:off x="3937000" y="4368800"/>
            <a:ext cx="37353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B D, A B C', A C D, A' B C, A' C' D</a:t>
            </a:r>
          </a:p>
        </p:txBody>
      </p:sp>
      <p:sp>
        <p:nvSpPr>
          <p:cNvPr id="129036" name="Rectangle 12"/>
          <p:cNvSpPr>
            <a:spLocks noChangeArrowheads="1"/>
          </p:cNvSpPr>
          <p:nvPr/>
        </p:nvSpPr>
        <p:spPr bwMode="auto">
          <a:xfrm>
            <a:off x="5638800" y="5029200"/>
            <a:ext cx="11049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essential</a:t>
            </a:r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>
            <a:off x="4826000" y="4559300"/>
            <a:ext cx="77470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>
            <a:off x="5664200" y="4597400"/>
            <a:ext cx="20320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 flipH="1">
            <a:off x="6311900" y="4635500"/>
            <a:ext cx="15240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9040" name="Line 16"/>
          <p:cNvSpPr>
            <a:spLocks noChangeShapeType="1"/>
          </p:cNvSpPr>
          <p:nvPr/>
        </p:nvSpPr>
        <p:spPr bwMode="auto">
          <a:xfrm flipH="1">
            <a:off x="6743700" y="4635500"/>
            <a:ext cx="4953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9041" name="Rectangle 17"/>
          <p:cNvSpPr>
            <a:spLocks noChangeArrowheads="1"/>
          </p:cNvSpPr>
          <p:nvPr/>
        </p:nvSpPr>
        <p:spPr bwMode="auto">
          <a:xfrm>
            <a:off x="3594100" y="5448300"/>
            <a:ext cx="46497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Essential implicants form minimum cover</a:t>
            </a:r>
          </a:p>
        </p:txBody>
      </p:sp>
      <p:pic>
        <p:nvPicPr>
          <p:cNvPr id="129042" name="Picture 18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6100" y="1120775"/>
            <a:ext cx="2463800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9043" name="Picture 19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8325" y="3616325"/>
            <a:ext cx="2444750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/>
      <p:bldP spid="129029" grpId="0"/>
      <p:bldP spid="129030" grpId="0"/>
      <p:bldP spid="129031" grpId="0" animBg="1"/>
      <p:bldP spid="129032" grpId="0" animBg="1"/>
      <p:bldP spid="129033" grpId="0"/>
      <p:bldP spid="129034" grpId="0"/>
      <p:bldP spid="129035" grpId="0"/>
      <p:bldP spid="129036" grpId="0"/>
      <p:bldP spid="129037" grpId="0" animBg="1"/>
      <p:bldP spid="129038" grpId="0" animBg="1"/>
      <p:bldP spid="129039" grpId="0" animBg="1"/>
      <p:bldP spid="129040" grpId="0" animBg="1"/>
      <p:bldP spid="1290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190500"/>
            <a:ext cx="4114800" cy="284163"/>
          </a:xfrm>
          <a:noFill/>
          <a:ln/>
        </p:spPr>
        <p:txBody>
          <a:bodyPr/>
          <a:lstStyle/>
          <a:p>
            <a:r>
              <a:rPr lang="en-US" altLang="ko-KR"/>
              <a:t>Gate Logic: Two Level Simplification</a:t>
            </a: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939800" y="571500"/>
            <a:ext cx="18034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charset="0"/>
              </a:rPr>
              <a:t>More Examples</a:t>
            </a: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3822700" y="1536700"/>
            <a:ext cx="20320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Prime Implicants:</a:t>
            </a: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4165600" y="1879600"/>
            <a:ext cx="232727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B D,  C D,  A C,  B' C</a:t>
            </a: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4851400" y="2489200"/>
            <a:ext cx="11049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essential</a:t>
            </a:r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 flipH="1" flipV="1">
            <a:off x="4495800" y="2133600"/>
            <a:ext cx="3683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 flipV="1">
            <a:off x="5549900" y="209550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flipV="1">
            <a:off x="5588000" y="2108200"/>
            <a:ext cx="5842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auto">
          <a:xfrm>
            <a:off x="3784600" y="3009900"/>
            <a:ext cx="46751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Essential primes form the minimum cover</a:t>
            </a:r>
          </a:p>
        </p:txBody>
      </p:sp>
      <p:pic>
        <p:nvPicPr>
          <p:cNvPr id="131083" name="Picture 11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9450" y="1481138"/>
            <a:ext cx="2794000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203200"/>
            <a:ext cx="4127500" cy="284163"/>
          </a:xfrm>
          <a:noFill/>
          <a:ln/>
        </p:spPr>
        <p:txBody>
          <a:bodyPr/>
          <a:lstStyle/>
          <a:p>
            <a:r>
              <a:rPr lang="en-US" altLang="ko-KR"/>
              <a:t>Gate Logic: Two-Level Simplification</a:t>
            </a:r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1003300" y="533400"/>
            <a:ext cx="70612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charset="0"/>
              </a:rPr>
              <a:t>Algorithm: Minimum Sum of Products Expression from a K-Map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533400" y="1079500"/>
            <a:ext cx="8890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solidFill>
                  <a:schemeClr val="hlink"/>
                </a:solidFill>
                <a:latin typeface="Arial" charset="0"/>
              </a:rPr>
              <a:t>Step 1:</a:t>
            </a: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1574800" y="1092200"/>
            <a:ext cx="72659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Choose an element of ON-set not already covered by an implicant</a:t>
            </a:r>
          </a:p>
        </p:txBody>
      </p:sp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520700" y="1689100"/>
            <a:ext cx="8890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solidFill>
                  <a:schemeClr val="hlink"/>
                </a:solidFill>
                <a:latin typeface="Arial" charset="0"/>
              </a:rPr>
              <a:t>Step 2:</a:t>
            </a:r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1612900" y="1689100"/>
            <a:ext cx="7253288" cy="98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Find "maximal" groupings of 1's and X's adjacent to that element.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Remember to consider top/bottom row, left/right column, and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corner adjacencies.  This forms </a:t>
            </a:r>
            <a:r>
              <a:rPr lang="en-US" altLang="ko-KR" i="1">
                <a:latin typeface="Arial" charset="0"/>
              </a:rPr>
              <a:t>prime implicants</a:t>
            </a:r>
            <a:r>
              <a:rPr lang="en-US" altLang="ko-KR">
                <a:latin typeface="Arial" charset="0"/>
              </a:rPr>
              <a:t> (always a power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of 2 number of elements).</a:t>
            </a:r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546100" y="2819400"/>
            <a:ext cx="5386388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Repeat Steps 1 and 2 to find all prime implicants</a:t>
            </a:r>
          </a:p>
          <a:p>
            <a:pPr algn="l">
              <a:lnSpc>
                <a:spcPct val="85000"/>
              </a:lnSpc>
            </a:pPr>
            <a:endParaRPr lang="en-US" altLang="ko-KR">
              <a:latin typeface="Arial" charset="0"/>
            </a:endParaRPr>
          </a:p>
          <a:p>
            <a:pPr algn="l">
              <a:lnSpc>
                <a:spcPct val="85000"/>
              </a:lnSpc>
            </a:pPr>
            <a:r>
              <a:rPr lang="en-US" altLang="ko-KR">
                <a:solidFill>
                  <a:schemeClr val="hlink"/>
                </a:solidFill>
                <a:latin typeface="Arial" charset="0"/>
              </a:rPr>
              <a:t>Step 3:</a:t>
            </a:r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1587500" y="3302000"/>
            <a:ext cx="721836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Revisit the 1's elements in the K-map.  If covered by single prime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implicant, it is </a:t>
            </a:r>
            <a:r>
              <a:rPr lang="en-US" altLang="ko-KR" i="1">
                <a:latin typeface="Arial" charset="0"/>
              </a:rPr>
              <a:t>essential</a:t>
            </a:r>
            <a:r>
              <a:rPr lang="en-US" altLang="ko-KR">
                <a:latin typeface="Arial" charset="0"/>
              </a:rPr>
              <a:t>, and participates in final cover.  The 1's it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covers do not need to be revisited</a:t>
            </a:r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546100" y="4254500"/>
            <a:ext cx="8890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solidFill>
                  <a:schemeClr val="hlink"/>
                </a:solidFill>
                <a:latin typeface="Arial" charset="0"/>
              </a:rPr>
              <a:t>Step 4</a:t>
            </a:r>
            <a:r>
              <a:rPr lang="en-US" altLang="ko-KR">
                <a:latin typeface="Arial" charset="0"/>
              </a:rPr>
              <a:t>:</a:t>
            </a:r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1587500" y="4254500"/>
            <a:ext cx="729615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If there remain 1's not covered by essential prime implicants, then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select the smallest number of prime implicants that cover the</a:t>
            </a:r>
          </a:p>
          <a:p>
            <a:pPr algn="l">
              <a:lnSpc>
                <a:spcPct val="85000"/>
              </a:lnSpc>
            </a:pPr>
            <a:r>
              <a:rPr lang="en-US" altLang="ko-KR">
                <a:latin typeface="Arial" charset="0"/>
              </a:rPr>
              <a:t>remaining 1's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/>
      <p:bldP spid="133125" grpId="0"/>
      <p:bldP spid="133126" grpId="0"/>
      <p:bldP spid="133127" grpId="0"/>
      <p:bldP spid="133129" grpId="0"/>
      <p:bldP spid="133130" grpId="0"/>
      <p:bldP spid="1331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190500"/>
            <a:ext cx="4114800" cy="284163"/>
          </a:xfrm>
          <a:noFill/>
          <a:ln/>
        </p:spPr>
        <p:txBody>
          <a:bodyPr/>
          <a:lstStyle/>
          <a:p>
            <a:r>
              <a:rPr lang="en-US" altLang="ko-KR"/>
              <a:t>Gate Logic: Two Level Simplification</a:t>
            </a:r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927100" y="533400"/>
            <a:ext cx="56864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charset="0"/>
              </a:rPr>
              <a:t>Example: F(A,B,C,D) = </a:t>
            </a:r>
            <a:r>
              <a:rPr lang="en-US" altLang="ko-KR">
                <a:latin typeface="Symbol" pitchFamily="18" charset="2"/>
              </a:rPr>
              <a:t>S</a:t>
            </a:r>
            <a:r>
              <a:rPr lang="en-US" altLang="ko-KR" i="1">
                <a:latin typeface="Arial" charset="0"/>
              </a:rPr>
              <a:t> (4,5,6,8,9,10,13) + d(0,7,15)</a:t>
            </a:r>
          </a:p>
        </p:txBody>
      </p:sp>
      <p:sp>
        <p:nvSpPr>
          <p:cNvPr id="135172" name="Rectangle 4" descr="90%"/>
          <p:cNvSpPr>
            <a:spLocks noChangeArrowheads="1"/>
          </p:cNvSpPr>
          <p:nvPr/>
        </p:nvSpPr>
        <p:spPr bwMode="auto">
          <a:xfrm>
            <a:off x="1346200" y="3549650"/>
            <a:ext cx="1511300" cy="315913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 anchor="ctr">
            <a:spAutoFit/>
          </a:bodyPr>
          <a:lstStyle/>
          <a:p>
            <a:pPr>
              <a:lnSpc>
                <a:spcPct val="92000"/>
              </a:lnSpc>
            </a:pPr>
            <a:r>
              <a:rPr lang="en-US" altLang="ko-KR">
                <a:latin typeface="Arial" charset="0"/>
              </a:rPr>
              <a:t>Initial K-map</a:t>
            </a:r>
          </a:p>
        </p:txBody>
      </p:sp>
      <p:pic>
        <p:nvPicPr>
          <p:cNvPr id="135173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3125" y="1063625"/>
            <a:ext cx="2444750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190500"/>
            <a:ext cx="4114800" cy="284163"/>
          </a:xfrm>
          <a:noFill/>
          <a:ln/>
        </p:spPr>
        <p:txBody>
          <a:bodyPr/>
          <a:lstStyle/>
          <a:p>
            <a:r>
              <a:rPr lang="en-US" altLang="ko-KR"/>
              <a:t>Gate Logic: Two Level Simplification</a:t>
            </a:r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927100" y="533400"/>
            <a:ext cx="56864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charset="0"/>
              </a:rPr>
              <a:t>Example: F(A,B,C,D) = </a:t>
            </a:r>
            <a:r>
              <a:rPr lang="en-US" altLang="ko-KR">
                <a:latin typeface="Symbol" pitchFamily="18" charset="2"/>
              </a:rPr>
              <a:t>S</a:t>
            </a:r>
            <a:r>
              <a:rPr lang="en-US" altLang="ko-KR" i="1">
                <a:latin typeface="Arial" charset="0"/>
              </a:rPr>
              <a:t> (4,5,6,8,9,10,13) + d(0,7,15)</a:t>
            </a:r>
          </a:p>
        </p:txBody>
      </p:sp>
      <p:sp>
        <p:nvSpPr>
          <p:cNvPr id="137220" name="Rectangle 4" descr="90%"/>
          <p:cNvSpPr>
            <a:spLocks noChangeArrowheads="1"/>
          </p:cNvSpPr>
          <p:nvPr/>
        </p:nvSpPr>
        <p:spPr bwMode="auto">
          <a:xfrm>
            <a:off x="1346200" y="3549650"/>
            <a:ext cx="1511300" cy="315913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 anchor="ctr">
            <a:spAutoFit/>
          </a:bodyPr>
          <a:lstStyle/>
          <a:p>
            <a:pPr>
              <a:lnSpc>
                <a:spcPct val="92000"/>
              </a:lnSpc>
            </a:pPr>
            <a:r>
              <a:rPr lang="en-US" altLang="ko-KR">
                <a:latin typeface="Arial" charset="0"/>
              </a:rPr>
              <a:t>Initial K-map</a:t>
            </a:r>
          </a:p>
        </p:txBody>
      </p:sp>
      <p:sp>
        <p:nvSpPr>
          <p:cNvPr id="137221" name="Rectangle 5" descr="90%"/>
          <p:cNvSpPr>
            <a:spLocks noChangeArrowheads="1"/>
          </p:cNvSpPr>
          <p:nvPr/>
        </p:nvSpPr>
        <p:spPr bwMode="auto">
          <a:xfrm>
            <a:off x="3905250" y="3549650"/>
            <a:ext cx="1739900" cy="546100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 anchor="ctr">
            <a:spAutoFit/>
          </a:bodyPr>
          <a:lstStyle/>
          <a:p>
            <a:pPr>
              <a:lnSpc>
                <a:spcPct val="88000"/>
              </a:lnSpc>
            </a:pPr>
            <a:r>
              <a:rPr lang="en-US" altLang="ko-KR">
                <a:latin typeface="Arial" charset="0"/>
              </a:rPr>
              <a:t>Primes around</a:t>
            </a:r>
          </a:p>
          <a:p>
            <a:pPr>
              <a:lnSpc>
                <a:spcPct val="88000"/>
              </a:lnSpc>
            </a:pPr>
            <a:r>
              <a:rPr lang="en-US" altLang="ko-KR">
                <a:latin typeface="Arial" charset="0"/>
              </a:rPr>
              <a:t>A' B C' D'</a:t>
            </a:r>
          </a:p>
        </p:txBody>
      </p:sp>
      <p:pic>
        <p:nvPicPr>
          <p:cNvPr id="137222" name="Picture 6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3125" y="1063625"/>
            <a:ext cx="2444750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7223" name="Picture 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40125" y="1063625"/>
            <a:ext cx="2444750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190500"/>
            <a:ext cx="4114800" cy="284163"/>
          </a:xfrm>
          <a:noFill/>
          <a:ln/>
        </p:spPr>
        <p:txBody>
          <a:bodyPr/>
          <a:lstStyle/>
          <a:p>
            <a:r>
              <a:rPr lang="en-US" altLang="ko-KR"/>
              <a:t>Gate Logic: Two Level Simplification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927100" y="533400"/>
            <a:ext cx="5686425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charset="0"/>
              </a:rPr>
              <a:t>Example: F(A,B,C,D) = </a:t>
            </a:r>
            <a:r>
              <a:rPr lang="en-US" altLang="ko-KR">
                <a:latin typeface="Symbol" pitchFamily="18" charset="2"/>
              </a:rPr>
              <a:t>S</a:t>
            </a:r>
            <a:r>
              <a:rPr lang="en-US" altLang="ko-KR" i="1">
                <a:latin typeface="Arial" charset="0"/>
              </a:rPr>
              <a:t> (4,5,6,8,9,10,13) + d(0,7,15)</a:t>
            </a:r>
          </a:p>
        </p:txBody>
      </p:sp>
      <p:sp>
        <p:nvSpPr>
          <p:cNvPr id="139268" name="Rectangle 4" descr="90%"/>
          <p:cNvSpPr>
            <a:spLocks noChangeArrowheads="1"/>
          </p:cNvSpPr>
          <p:nvPr/>
        </p:nvSpPr>
        <p:spPr bwMode="auto">
          <a:xfrm>
            <a:off x="1346200" y="3549650"/>
            <a:ext cx="1511300" cy="315913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 anchor="ctr">
            <a:spAutoFit/>
          </a:bodyPr>
          <a:lstStyle/>
          <a:p>
            <a:pPr>
              <a:lnSpc>
                <a:spcPct val="92000"/>
              </a:lnSpc>
            </a:pPr>
            <a:r>
              <a:rPr lang="en-US" altLang="ko-KR">
                <a:latin typeface="Arial" charset="0"/>
              </a:rPr>
              <a:t>Initial K-map</a:t>
            </a:r>
          </a:p>
        </p:txBody>
      </p:sp>
      <p:sp>
        <p:nvSpPr>
          <p:cNvPr id="139269" name="Rectangle 5" descr="90%"/>
          <p:cNvSpPr>
            <a:spLocks noChangeArrowheads="1"/>
          </p:cNvSpPr>
          <p:nvPr/>
        </p:nvSpPr>
        <p:spPr bwMode="auto">
          <a:xfrm>
            <a:off x="3905250" y="3549650"/>
            <a:ext cx="1739900" cy="546100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 anchor="ctr">
            <a:spAutoFit/>
          </a:bodyPr>
          <a:lstStyle/>
          <a:p>
            <a:pPr>
              <a:lnSpc>
                <a:spcPct val="88000"/>
              </a:lnSpc>
            </a:pPr>
            <a:r>
              <a:rPr lang="en-US" altLang="ko-KR">
                <a:latin typeface="Arial" charset="0"/>
              </a:rPr>
              <a:t>Primes around</a:t>
            </a:r>
          </a:p>
          <a:p>
            <a:pPr>
              <a:lnSpc>
                <a:spcPct val="88000"/>
              </a:lnSpc>
            </a:pPr>
            <a:r>
              <a:rPr lang="en-US" altLang="ko-KR">
                <a:latin typeface="Arial" charset="0"/>
              </a:rPr>
              <a:t>A' B C' D'</a:t>
            </a:r>
          </a:p>
        </p:txBody>
      </p:sp>
      <p:sp>
        <p:nvSpPr>
          <p:cNvPr id="139270" name="Rectangle 6" descr="90%"/>
          <p:cNvSpPr>
            <a:spLocks noChangeArrowheads="1"/>
          </p:cNvSpPr>
          <p:nvPr/>
        </p:nvSpPr>
        <p:spPr bwMode="auto">
          <a:xfrm>
            <a:off x="6724650" y="3549650"/>
            <a:ext cx="1739900" cy="546100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 anchor="ctr">
            <a:spAutoFit/>
          </a:bodyPr>
          <a:lstStyle/>
          <a:p>
            <a:pPr>
              <a:lnSpc>
                <a:spcPct val="88000"/>
              </a:lnSpc>
            </a:pPr>
            <a:r>
              <a:rPr lang="en-US" altLang="ko-KR">
                <a:latin typeface="Arial" charset="0"/>
              </a:rPr>
              <a:t>Primes around</a:t>
            </a:r>
          </a:p>
          <a:p>
            <a:pPr>
              <a:lnSpc>
                <a:spcPct val="88000"/>
              </a:lnSpc>
            </a:pPr>
            <a:r>
              <a:rPr lang="en-US" altLang="ko-KR">
                <a:latin typeface="Arial" charset="0"/>
              </a:rPr>
              <a:t>A' B C' D</a:t>
            </a:r>
          </a:p>
        </p:txBody>
      </p:sp>
      <p:pic>
        <p:nvPicPr>
          <p:cNvPr id="139271" name="Picture 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3125" y="1063625"/>
            <a:ext cx="2444750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9272" name="Picture 8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40125" y="1063625"/>
            <a:ext cx="2444750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9273" name="Picture 9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64275" y="1003300"/>
            <a:ext cx="244475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190500"/>
            <a:ext cx="4127500" cy="284163"/>
          </a:xfrm>
          <a:noFill/>
          <a:ln/>
        </p:spPr>
        <p:txBody>
          <a:bodyPr/>
          <a:lstStyle/>
          <a:p>
            <a:r>
              <a:rPr lang="en-US" altLang="ko-KR"/>
              <a:t>Gate Logic: Two-Level Simplification</a:t>
            </a: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1054100" y="508000"/>
            <a:ext cx="22606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ko-KR" i="1">
                <a:latin typeface="Arial" charset="0"/>
              </a:rPr>
              <a:t>Example Continued</a:t>
            </a:r>
          </a:p>
        </p:txBody>
      </p:sp>
      <p:sp>
        <p:nvSpPr>
          <p:cNvPr id="141316" name="Rectangle 4" descr="90%"/>
          <p:cNvSpPr>
            <a:spLocks noChangeArrowheads="1"/>
          </p:cNvSpPr>
          <p:nvPr/>
        </p:nvSpPr>
        <p:spPr bwMode="auto">
          <a:xfrm>
            <a:off x="1174750" y="3371850"/>
            <a:ext cx="1739900" cy="546100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3500" tIns="25400" rIns="63500" bIns="25400" anchor="ctr">
            <a:spAutoFit/>
          </a:bodyPr>
          <a:lstStyle/>
          <a:p>
            <a:pPr>
              <a:lnSpc>
                <a:spcPct val="88000"/>
              </a:lnSpc>
            </a:pPr>
            <a:r>
              <a:rPr lang="en-US" altLang="ko-KR">
                <a:latin typeface="Arial" charset="0"/>
              </a:rPr>
              <a:t>Primes around</a:t>
            </a:r>
          </a:p>
          <a:p>
            <a:pPr>
              <a:lnSpc>
                <a:spcPct val="88000"/>
              </a:lnSpc>
            </a:pPr>
            <a:r>
              <a:rPr lang="en-US" altLang="ko-KR">
                <a:latin typeface="Arial" charset="0"/>
              </a:rPr>
              <a:t>A B C' D</a:t>
            </a:r>
          </a:p>
        </p:txBody>
      </p:sp>
      <p:pic>
        <p:nvPicPr>
          <p:cNvPr id="141317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700" y="892175"/>
            <a:ext cx="2463800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기본 디자인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ZapfDingbats" pitchFamily="82" charset="2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ZapfDingbats" pitchFamily="82" charset="2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1873</Words>
  <Application>Microsoft Office PowerPoint</Application>
  <PresentationFormat>화면 슬라이드 쇼(4:3)</PresentationFormat>
  <Paragraphs>395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ZapfDingbats</vt:lpstr>
      <vt:lpstr>굴림</vt:lpstr>
      <vt:lpstr>돋움</vt:lpstr>
      <vt:lpstr>Arial</vt:lpstr>
      <vt:lpstr>Symbol</vt:lpstr>
      <vt:lpstr>기본 디자인</vt:lpstr>
      <vt:lpstr>Chapter #3: Working with  Combinational Logic   Contemporary Logic Design    Sections 3.2.1 &amp; 3.2.2</vt:lpstr>
      <vt:lpstr>Gate Logic: Two Level Simplification</vt:lpstr>
      <vt:lpstr>Gate Logic: Two Level Simplication</vt:lpstr>
      <vt:lpstr>Gate Logic: Two Level Simplification</vt:lpstr>
      <vt:lpstr>Gate Logic: Two-Level Simplification</vt:lpstr>
      <vt:lpstr>Gate Logic: Two Level Simplification</vt:lpstr>
      <vt:lpstr>Gate Logic: Two Level Simplification</vt:lpstr>
      <vt:lpstr>Gate Logic: Two Level Simplification</vt:lpstr>
      <vt:lpstr>Gate Logic: Two-Level Simplification</vt:lpstr>
      <vt:lpstr>Gate Logic: Two-Level Simplification</vt:lpstr>
      <vt:lpstr>Gate Logic: Two-Level Simplification</vt:lpstr>
      <vt:lpstr>Gate Logic: CAD Tools for Simplification</vt:lpstr>
      <vt:lpstr>Gate Logic: CAD Tools for Simplification</vt:lpstr>
      <vt:lpstr>Gate Logic: CAD Tools for Simplification</vt:lpstr>
      <vt:lpstr>Gate Logic: CAD Tools for Simplification</vt:lpstr>
      <vt:lpstr>Gate Logic: CAD Tools for Simplification</vt:lpstr>
      <vt:lpstr>Gate Logic: CAD Tools for Simplification</vt:lpstr>
      <vt:lpstr>Gate Logic: CAD Tools for Simplification</vt:lpstr>
      <vt:lpstr>Gate Logic: CAD Tools for Simplification</vt:lpstr>
      <vt:lpstr>Gate Logic: CAD Tools for Simplification</vt:lpstr>
      <vt:lpstr>Gate Logic: CAD Tools for Simplification</vt:lpstr>
      <vt:lpstr>Gate Logic: CAD Tools for Simplification</vt:lpstr>
      <vt:lpstr>Gate Logic: CAD Tools for Simplification</vt:lpstr>
      <vt:lpstr>Gate Logic: CAD Tools for Simplification</vt:lpstr>
      <vt:lpstr>Gate Logic: CAD Tools for Simplification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#2: Two-Level Combinational Logic   Contemporary Logic Design   Randy H. Katz University of California, Berkeley  May 1993</dc:title>
  <dc:creator>aa</dc:creator>
  <cp:lastModifiedBy>jihong</cp:lastModifiedBy>
  <cp:revision>50</cp:revision>
  <cp:lastPrinted>1999-09-15T07:01:48Z</cp:lastPrinted>
  <dcterms:created xsi:type="dcterms:W3CDTF">1997-08-27T10:19:34Z</dcterms:created>
  <dcterms:modified xsi:type="dcterms:W3CDTF">2017-09-02T09:53:20Z</dcterms:modified>
</cp:coreProperties>
</file>