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64"/>
  </p:notesMasterIdLst>
  <p:handoutMasterIdLst>
    <p:handoutMasterId r:id="rId65"/>
  </p:handoutMasterIdLst>
  <p:sldIdLst>
    <p:sldId id="32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24" r:id="rId13"/>
    <p:sldId id="325" r:id="rId14"/>
    <p:sldId id="326" r:id="rId15"/>
    <p:sldId id="303" r:id="rId16"/>
    <p:sldId id="266" r:id="rId17"/>
    <p:sldId id="267" r:id="rId18"/>
    <p:sldId id="268" r:id="rId19"/>
    <p:sldId id="269" r:id="rId20"/>
    <p:sldId id="328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9" r:id="rId30"/>
    <p:sldId id="278" r:id="rId31"/>
    <p:sldId id="280" r:id="rId32"/>
    <p:sldId id="282" r:id="rId33"/>
    <p:sldId id="283" r:id="rId34"/>
    <p:sldId id="284" r:id="rId35"/>
    <p:sldId id="285" r:id="rId36"/>
    <p:sldId id="286" r:id="rId37"/>
    <p:sldId id="289" r:id="rId38"/>
    <p:sldId id="290" r:id="rId39"/>
    <p:sldId id="287" r:id="rId40"/>
    <p:sldId id="288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304" r:id="rId50"/>
    <p:sldId id="299" r:id="rId51"/>
    <p:sldId id="327" r:id="rId52"/>
    <p:sldId id="300" r:id="rId53"/>
    <p:sldId id="301" r:id="rId54"/>
    <p:sldId id="305" r:id="rId55"/>
    <p:sldId id="306" r:id="rId56"/>
    <p:sldId id="307" r:id="rId57"/>
    <p:sldId id="309" r:id="rId58"/>
    <p:sldId id="319" r:id="rId59"/>
    <p:sldId id="320" r:id="rId60"/>
    <p:sldId id="321" r:id="rId61"/>
    <p:sldId id="322" r:id="rId62"/>
    <p:sldId id="302" r:id="rId63"/>
  </p:sldIdLst>
  <p:sldSz cx="9271000" cy="69469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2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0000FF"/>
    <a:srgbClr val="00FF00"/>
    <a:srgbClr val="FF000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5" autoAdjust="0"/>
    <p:restoredTop sz="94622" autoAdjust="0"/>
  </p:normalViewPr>
  <p:slideViewPr>
    <p:cSldViewPr snapToGrid="0">
      <p:cViewPr varScale="1">
        <p:scale>
          <a:sx n="95" d="100"/>
          <a:sy n="95" d="100"/>
        </p:scale>
        <p:origin x="816" y="84"/>
      </p:cViewPr>
      <p:guideLst>
        <p:guide orient="horz" pos="2188"/>
        <p:guide pos="2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4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176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24" tIns="46973" rIns="95624" bIns="4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0"/>
            <a:r>
              <a:rPr lang="en-US" altLang="ko-KR" smtClean="0"/>
              <a:t>Second level</a:t>
            </a:r>
          </a:p>
          <a:p>
            <a:pPr lvl="0"/>
            <a:r>
              <a:rPr lang="en-US" altLang="ko-KR" smtClean="0"/>
              <a:t>Third level</a:t>
            </a:r>
          </a:p>
          <a:p>
            <a:pPr lvl="0"/>
            <a:r>
              <a:rPr lang="en-US" altLang="ko-KR" smtClean="0"/>
              <a:t>Fourth level</a:t>
            </a:r>
          </a:p>
          <a:p>
            <a:pPr lvl="0"/>
            <a:r>
              <a:rPr lang="en-US" altLang="ko-KR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3488" y="727075"/>
            <a:ext cx="4849812" cy="3633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1279215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11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732049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572943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379926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73797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637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824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332885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793128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5306664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951848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49526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479528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930121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198742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095227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29563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7350" y="327025"/>
            <a:ext cx="4179888" cy="3132138"/>
          </a:xfrm>
          <a:ln cap="flat"/>
        </p:spPr>
      </p:sp>
    </p:spTree>
    <p:extLst>
      <p:ext uri="{BB962C8B-B14F-4D97-AF65-F5344CB8AC3E}">
        <p14:creationId xmlns:p14="http://schemas.microsoft.com/office/powerpoint/2010/main" val="14054501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6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05836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7929785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544294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01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32732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1157018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9788085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8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208593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7298983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2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777988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5946000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6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5836065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27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3523263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4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5463057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9309311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06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84734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9167361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0459497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2102420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0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5324546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9393139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6948561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4477531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90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8045904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11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2146862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79368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31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13618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9581892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209" y="9120172"/>
            <a:ext cx="3170357" cy="479539"/>
          </a:xfrm>
          <a:prstGeom prst="rect">
            <a:avLst/>
          </a:prstGeom>
          <a:ln/>
        </p:spPr>
        <p:txBody>
          <a:bodyPr/>
          <a:lstStyle/>
          <a:p>
            <a:fld id="{2101D2EC-BB53-4DA2-B24A-8168AD6D5395}" type="slidenum">
              <a:rPr lang="en-US" altLang="ko-KR"/>
              <a:pPr/>
              <a:t>51</a:t>
            </a:fld>
            <a:endParaRPr lang="en-US" altLang="ko-KR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8100" y="644525"/>
            <a:ext cx="4711700" cy="35306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8847351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5781035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72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9901310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301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84304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4059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78973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304383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8723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576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592847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9230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93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94066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991431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820727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7350" y="327025"/>
            <a:ext cx="4179888" cy="3132138"/>
          </a:xfrm>
          <a:ln cap="flat"/>
        </p:spPr>
      </p:sp>
    </p:spTree>
    <p:extLst>
      <p:ext uri="{BB962C8B-B14F-4D97-AF65-F5344CB8AC3E}">
        <p14:creationId xmlns:p14="http://schemas.microsoft.com/office/powerpoint/2010/main" val="209900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7100" y="1543050"/>
            <a:ext cx="7729538" cy="1776413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8188" y="4013200"/>
            <a:ext cx="6645275" cy="177641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484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67063" y="6324600"/>
            <a:ext cx="2936875" cy="4635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52478FA-0352-4A72-94F8-F8C58A005F4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8AF0E9-BF49-4FA7-B5F8-22D1DDFA83D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1475" y="280988"/>
            <a:ext cx="2085975" cy="59293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3550" y="280988"/>
            <a:ext cx="6105525" cy="59293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EB94B-CB7B-4937-A6C0-FC76CAC2F7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C62FDE-256F-43E4-A432-86FF26C0EC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838" y="4464050"/>
            <a:ext cx="7880350" cy="137953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1838" y="2944813"/>
            <a:ext cx="7880350" cy="15192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8F79AA-00D1-4335-90BF-8A0691409C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3550" y="1620838"/>
            <a:ext cx="4095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1700" y="1620838"/>
            <a:ext cx="4095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A11337-F41F-43B9-992D-0917A6E5B4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77813"/>
            <a:ext cx="8343900" cy="11588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3550" y="1555750"/>
            <a:ext cx="4095750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3550" y="2203450"/>
            <a:ext cx="4095750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10113" y="1555750"/>
            <a:ext cx="409733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0113" y="2203450"/>
            <a:ext cx="4097337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82288-5907-4824-A19F-9EF42754E52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760EFC-E158-428D-8712-B295344CE1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A89E8-2B79-4FBA-AEAE-AE398F0481D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76225"/>
            <a:ext cx="3049588" cy="1177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24263" y="276225"/>
            <a:ext cx="5183187" cy="59293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3550" y="1454150"/>
            <a:ext cx="3049588" cy="47513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E834B-2E97-4F0C-B1CE-D788860AB7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7688" y="4862513"/>
            <a:ext cx="5562600" cy="5746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7688" y="620713"/>
            <a:ext cx="5562600" cy="4168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7688" y="5437188"/>
            <a:ext cx="5562600" cy="814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1EC26E-6E91-4A30-A37A-BC768C160C6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3550" y="280988"/>
            <a:ext cx="83439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2" tIns="46316" rIns="92632" bIns="46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620838"/>
            <a:ext cx="8343900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2" tIns="46316" rIns="92632" bIns="46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3550" y="6324600"/>
            <a:ext cx="21637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2" tIns="46316" rIns="92632" bIns="46316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9863" y="6329363"/>
            <a:ext cx="38623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2" tIns="46316" rIns="92632" bIns="46316" numCol="1" anchor="b" anchorCtr="0" compatLnSpc="1">
            <a:prstTxWarp prst="textNoShape">
              <a:avLst/>
            </a:prstTxWarp>
          </a:bodyPr>
          <a:lstStyle>
            <a:lvl1pPr algn="ctr" defTabSz="927100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3688" y="6324600"/>
            <a:ext cx="21637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2" tIns="46316" rIns="92632" bIns="46316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+mj-lt"/>
              </a:defRPr>
            </a:lvl1pPr>
          </a:lstStyle>
          <a:p>
            <a:fld id="{0E0926E9-8CB1-40F3-9745-DA94C0DD85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2pPr>
      <a:lvl3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3pPr>
      <a:lvl4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4pPr>
      <a:lvl5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5pPr>
      <a:lvl6pPr marL="4572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6pPr>
      <a:lvl7pPr marL="9144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7pPr>
      <a:lvl8pPr marL="13716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8pPr>
      <a:lvl9pPr marL="18288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9pPr>
    </p:titleStyle>
    <p:bodyStyle>
      <a:lvl1pPr marL="347663" indent="-347663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330200" algn="l" defTabSz="927100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36638" indent="-355600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357313" indent="-319088" algn="l" defTabSz="927100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</a:defRPr>
      </a:lvl4pPr>
      <a:lvl5pPr marL="17033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605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6177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749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321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1DC3165-2059-4DF4-8EAB-0C3719B9EE3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Chapter 6: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Sequential Logic Design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47A3-CE72-451B-873E-13546630F1B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052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Observed R-S latch behavior</a:t>
            </a:r>
          </a:p>
        </p:txBody>
      </p:sp>
      <p:sp>
        <p:nvSpPr>
          <p:cNvPr id="20527" name="Rectangle 4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Very difficult to observe R-S latch in the 1-1 state</a:t>
            </a:r>
          </a:p>
          <a:p>
            <a:pPr lvl="1"/>
            <a:r>
              <a:rPr lang="en-US" altLang="ko-KR">
                <a:ea typeface="굴림" pitchFamily="50" charset="-127"/>
              </a:rPr>
              <a:t>one of R or S usually changes first</a:t>
            </a:r>
          </a:p>
          <a:p>
            <a:r>
              <a:rPr lang="en-US" altLang="ko-KR">
                <a:ea typeface="굴림" pitchFamily="50" charset="-127"/>
              </a:rPr>
              <a:t>Ambiguously returns to state 0-1 or 1-0</a:t>
            </a:r>
          </a:p>
          <a:p>
            <a:pPr lvl="1"/>
            <a:r>
              <a:rPr lang="en-US" altLang="ko-KR">
                <a:ea typeface="굴림" pitchFamily="50" charset="-127"/>
              </a:rPr>
              <a:t>a so-called "race condition"</a:t>
            </a:r>
          </a:p>
          <a:p>
            <a:pPr lvl="1"/>
            <a:r>
              <a:rPr lang="en-US" altLang="ko-KR">
                <a:ea typeface="굴림" pitchFamily="50" charset="-127"/>
              </a:rPr>
              <a:t>or non-deterministic transition</a:t>
            </a:r>
          </a:p>
        </p:txBody>
      </p:sp>
      <p:grpSp>
        <p:nvGrpSpPr>
          <p:cNvPr id="20574" name="Group 94"/>
          <p:cNvGrpSpPr>
            <a:grpSpLocks/>
          </p:cNvGrpSpPr>
          <p:nvPr/>
        </p:nvGrpSpPr>
        <p:grpSpPr bwMode="auto">
          <a:xfrm>
            <a:off x="2133600" y="4578350"/>
            <a:ext cx="4965700" cy="1981200"/>
            <a:chOff x="1344" y="2884"/>
            <a:chExt cx="3128" cy="1248"/>
          </a:xfrm>
        </p:grpSpPr>
        <p:sp>
          <p:nvSpPr>
            <p:cNvPr id="20562" name="Rectangle 82"/>
            <p:cNvSpPr>
              <a:spLocks noChangeArrowheads="1"/>
            </p:cNvSpPr>
            <p:nvPr/>
          </p:nvSpPr>
          <p:spPr bwMode="auto">
            <a:xfrm>
              <a:off x="3792" y="3940"/>
              <a:ext cx="68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SR=00</a:t>
              </a:r>
            </a:p>
          </p:txBody>
        </p:sp>
        <p:sp>
          <p:nvSpPr>
            <p:cNvPr id="20563" name="Rectangle 83"/>
            <p:cNvSpPr>
              <a:spLocks noChangeArrowheads="1"/>
            </p:cNvSpPr>
            <p:nvPr/>
          </p:nvSpPr>
          <p:spPr bwMode="auto">
            <a:xfrm>
              <a:off x="1344" y="3892"/>
              <a:ext cx="70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SR=00 </a:t>
              </a:r>
            </a:p>
          </p:txBody>
        </p:sp>
        <p:cxnSp>
          <p:nvCxnSpPr>
            <p:cNvPr id="20564" name="AutoShape 84"/>
            <p:cNvCxnSpPr>
              <a:cxnSpLocks noChangeShapeType="1"/>
              <a:stCxn id="20535" idx="3"/>
            </p:cNvCxnSpPr>
            <p:nvPr/>
          </p:nvCxnSpPr>
          <p:spPr bwMode="auto">
            <a:xfrm rot="16200000" flipV="1">
              <a:off x="1907" y="2871"/>
              <a:ext cx="915" cy="941"/>
            </a:xfrm>
            <a:prstGeom prst="curvedConnector4">
              <a:avLst>
                <a:gd name="adj1" fmla="val -25792"/>
                <a:gd name="adj2" fmla="val 10584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565" name="AutoShape 85"/>
            <p:cNvCxnSpPr>
              <a:cxnSpLocks noChangeShapeType="1"/>
              <a:stCxn id="20535" idx="4"/>
            </p:cNvCxnSpPr>
            <p:nvPr/>
          </p:nvCxnSpPr>
          <p:spPr bwMode="auto">
            <a:xfrm rot="5400000" flipH="1" flipV="1">
              <a:off x="3033" y="2870"/>
              <a:ext cx="915" cy="943"/>
            </a:xfrm>
            <a:prstGeom prst="curvedConnector4">
              <a:avLst>
                <a:gd name="adj1" fmla="val -25792"/>
                <a:gd name="adj2" fmla="val 10720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0575" name="Group 95"/>
          <p:cNvGrpSpPr>
            <a:grpSpLocks/>
          </p:cNvGrpSpPr>
          <p:nvPr/>
        </p:nvGrpSpPr>
        <p:grpSpPr bwMode="auto">
          <a:xfrm>
            <a:off x="1524000" y="3470275"/>
            <a:ext cx="6248400" cy="2667000"/>
            <a:chOff x="960" y="2186"/>
            <a:chExt cx="3936" cy="1680"/>
          </a:xfrm>
        </p:grpSpPr>
        <p:sp>
          <p:nvSpPr>
            <p:cNvPr id="20529" name="Rectangle 49"/>
            <p:cNvSpPr>
              <a:spLocks noChangeArrowheads="1"/>
            </p:cNvSpPr>
            <p:nvPr/>
          </p:nvSpPr>
          <p:spPr bwMode="auto">
            <a:xfrm>
              <a:off x="1872" y="2570"/>
              <a:ext cx="40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 Q'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0  1</a:t>
              </a:r>
            </a:p>
          </p:txBody>
        </p:sp>
        <p:sp>
          <p:nvSpPr>
            <p:cNvPr id="20530" name="Rectangle 50"/>
            <p:cNvSpPr>
              <a:spLocks noChangeArrowheads="1"/>
            </p:cNvSpPr>
            <p:nvPr/>
          </p:nvSpPr>
          <p:spPr bwMode="auto">
            <a:xfrm>
              <a:off x="3600" y="2570"/>
              <a:ext cx="40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 Q'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1  0</a:t>
              </a:r>
            </a:p>
          </p:txBody>
        </p:sp>
        <p:sp>
          <p:nvSpPr>
            <p:cNvPr id="20531" name="Rectangle 51"/>
            <p:cNvSpPr>
              <a:spLocks noChangeArrowheads="1"/>
            </p:cNvSpPr>
            <p:nvPr/>
          </p:nvSpPr>
          <p:spPr bwMode="auto">
            <a:xfrm>
              <a:off x="2736" y="3434"/>
              <a:ext cx="40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 Q'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0  0</a:t>
              </a:r>
            </a:p>
          </p:txBody>
        </p:sp>
        <p:sp>
          <p:nvSpPr>
            <p:cNvPr id="20533" name="Oval 53"/>
            <p:cNvSpPr>
              <a:spLocks noChangeArrowheads="1"/>
            </p:cNvSpPr>
            <p:nvPr/>
          </p:nvSpPr>
          <p:spPr bwMode="auto">
            <a:xfrm>
              <a:off x="1824" y="2474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34" name="Oval 54"/>
            <p:cNvSpPr>
              <a:spLocks noChangeArrowheads="1"/>
            </p:cNvSpPr>
            <p:nvPr/>
          </p:nvSpPr>
          <p:spPr bwMode="auto">
            <a:xfrm>
              <a:off x="3552" y="2474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35" name="Oval 55"/>
            <p:cNvSpPr>
              <a:spLocks noChangeArrowheads="1"/>
            </p:cNvSpPr>
            <p:nvPr/>
          </p:nvSpPr>
          <p:spPr bwMode="auto">
            <a:xfrm rot="-1341584">
              <a:off x="2688" y="3338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0543" name="Group 63"/>
            <p:cNvGrpSpPr>
              <a:grpSpLocks/>
            </p:cNvGrpSpPr>
            <p:nvPr/>
          </p:nvGrpSpPr>
          <p:grpSpPr bwMode="auto">
            <a:xfrm>
              <a:off x="2234" y="2186"/>
              <a:ext cx="1388" cy="359"/>
              <a:chOff x="3146" y="1296"/>
              <a:chExt cx="1388" cy="359"/>
            </a:xfrm>
          </p:grpSpPr>
          <p:sp>
            <p:nvSpPr>
              <p:cNvPr id="20544" name="Rectangle 64"/>
              <p:cNvSpPr>
                <a:spLocks noChangeArrowheads="1"/>
              </p:cNvSpPr>
              <p:nvPr/>
            </p:nvSpPr>
            <p:spPr bwMode="auto">
              <a:xfrm>
                <a:off x="3504" y="1296"/>
                <a:ext cx="63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ctr"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SR=10</a:t>
                </a:r>
              </a:p>
            </p:txBody>
          </p:sp>
          <p:cxnSp>
            <p:nvCxnSpPr>
              <p:cNvPr id="20545" name="AutoShape 65"/>
              <p:cNvCxnSpPr>
                <a:cxnSpLocks noChangeShapeType="1"/>
                <a:stCxn id="20533" idx="7"/>
                <a:endCxn id="20534" idx="1"/>
              </p:cNvCxnSpPr>
              <p:nvPr/>
            </p:nvCxnSpPr>
            <p:spPr bwMode="auto">
              <a:xfrm rot="5400000" flipV="1">
                <a:off x="3839" y="961"/>
                <a:ext cx="1" cy="1388"/>
              </a:xfrm>
              <a:prstGeom prst="curvedConnector3">
                <a:avLst>
                  <a:gd name="adj1" fmla="val -2140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20546" name="Group 66"/>
            <p:cNvGrpSpPr>
              <a:grpSpLocks/>
            </p:cNvGrpSpPr>
            <p:nvPr/>
          </p:nvGrpSpPr>
          <p:grpSpPr bwMode="auto">
            <a:xfrm>
              <a:off x="2304" y="2570"/>
              <a:ext cx="1248" cy="192"/>
              <a:chOff x="3216" y="1584"/>
              <a:chExt cx="1248" cy="192"/>
            </a:xfrm>
          </p:grpSpPr>
          <p:sp>
            <p:nvSpPr>
              <p:cNvPr id="20547" name="Rectangle 67"/>
              <p:cNvSpPr>
                <a:spLocks noChangeArrowheads="1"/>
              </p:cNvSpPr>
              <p:nvPr/>
            </p:nvSpPr>
            <p:spPr bwMode="auto">
              <a:xfrm>
                <a:off x="3504" y="1584"/>
                <a:ext cx="69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ctr"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SR=01</a:t>
                </a:r>
              </a:p>
            </p:txBody>
          </p:sp>
          <p:cxnSp>
            <p:nvCxnSpPr>
              <p:cNvPr id="20548" name="AutoShape 68"/>
              <p:cNvCxnSpPr>
                <a:cxnSpLocks noChangeShapeType="1"/>
                <a:stCxn id="20534" idx="2"/>
                <a:endCxn id="20533" idx="6"/>
              </p:cNvCxnSpPr>
              <p:nvPr/>
            </p:nvCxnSpPr>
            <p:spPr bwMode="auto">
              <a:xfrm rot="10800000">
                <a:off x="3216" y="1728"/>
                <a:ext cx="124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20549" name="Group 69"/>
            <p:cNvGrpSpPr>
              <a:grpSpLocks/>
            </p:cNvGrpSpPr>
            <p:nvPr/>
          </p:nvGrpSpPr>
          <p:grpSpPr bwMode="auto">
            <a:xfrm>
              <a:off x="3792" y="2378"/>
              <a:ext cx="1104" cy="336"/>
              <a:chOff x="4704" y="1488"/>
              <a:chExt cx="1104" cy="336"/>
            </a:xfrm>
          </p:grpSpPr>
          <p:sp>
            <p:nvSpPr>
              <p:cNvPr id="20550" name="Rectangle 70"/>
              <p:cNvSpPr>
                <a:spLocks noChangeArrowheads="1"/>
              </p:cNvSpPr>
              <p:nvPr/>
            </p:nvSpPr>
            <p:spPr bwMode="auto">
              <a:xfrm>
                <a:off x="5136" y="1488"/>
                <a:ext cx="672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SR=00</a:t>
                </a:r>
              </a:p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SR=10</a:t>
                </a:r>
              </a:p>
            </p:txBody>
          </p:sp>
          <p:cxnSp>
            <p:nvCxnSpPr>
              <p:cNvPr id="20551" name="AutoShape 71"/>
              <p:cNvCxnSpPr>
                <a:cxnSpLocks noChangeShapeType="1"/>
                <a:stCxn id="20534" idx="6"/>
                <a:endCxn id="20534" idx="0"/>
              </p:cNvCxnSpPr>
              <p:nvPr/>
            </p:nvCxnSpPr>
            <p:spPr bwMode="auto">
              <a:xfrm flipH="1" flipV="1">
                <a:off x="4704" y="1584"/>
                <a:ext cx="240" cy="240"/>
              </a:xfrm>
              <a:prstGeom prst="curvedConnector4">
                <a:avLst>
                  <a:gd name="adj1" fmla="val -60000"/>
                  <a:gd name="adj2" fmla="val 16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20552" name="Group 72"/>
            <p:cNvGrpSpPr>
              <a:grpSpLocks/>
            </p:cNvGrpSpPr>
            <p:nvPr/>
          </p:nvGrpSpPr>
          <p:grpSpPr bwMode="auto">
            <a:xfrm>
              <a:off x="960" y="2378"/>
              <a:ext cx="1104" cy="336"/>
              <a:chOff x="1872" y="1488"/>
              <a:chExt cx="1104" cy="336"/>
            </a:xfrm>
          </p:grpSpPr>
          <p:sp>
            <p:nvSpPr>
              <p:cNvPr id="20553" name="Rectangle 73"/>
              <p:cNvSpPr>
                <a:spLocks noChangeArrowheads="1"/>
              </p:cNvSpPr>
              <p:nvPr/>
            </p:nvSpPr>
            <p:spPr bwMode="auto">
              <a:xfrm>
                <a:off x="1872" y="1488"/>
                <a:ext cx="680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SR=00</a:t>
                </a:r>
              </a:p>
              <a:p>
                <a:pPr algn="r"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SR=01</a:t>
                </a:r>
              </a:p>
            </p:txBody>
          </p:sp>
          <p:cxnSp>
            <p:nvCxnSpPr>
              <p:cNvPr id="20554" name="AutoShape 74"/>
              <p:cNvCxnSpPr>
                <a:cxnSpLocks noChangeShapeType="1"/>
                <a:stCxn id="20533" idx="2"/>
                <a:endCxn id="20533" idx="0"/>
              </p:cNvCxnSpPr>
              <p:nvPr/>
            </p:nvCxnSpPr>
            <p:spPr bwMode="auto">
              <a:xfrm rot="10800000" flipH="1">
                <a:off x="2736" y="1584"/>
                <a:ext cx="240" cy="240"/>
              </a:xfrm>
              <a:prstGeom prst="curvedConnector4">
                <a:avLst>
                  <a:gd name="adj1" fmla="val -60000"/>
                  <a:gd name="adj2" fmla="val 16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20555" name="Group 75"/>
            <p:cNvGrpSpPr>
              <a:grpSpLocks/>
            </p:cNvGrpSpPr>
            <p:nvPr/>
          </p:nvGrpSpPr>
          <p:grpSpPr bwMode="auto">
            <a:xfrm>
              <a:off x="1824" y="2954"/>
              <a:ext cx="882" cy="912"/>
              <a:chOff x="2736" y="1968"/>
              <a:chExt cx="882" cy="912"/>
            </a:xfrm>
          </p:grpSpPr>
          <p:sp>
            <p:nvSpPr>
              <p:cNvPr id="20556" name="Rectangle 7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74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SR=11</a:t>
                </a:r>
              </a:p>
            </p:txBody>
          </p:sp>
          <p:cxnSp>
            <p:nvCxnSpPr>
              <p:cNvPr id="20557" name="AutoShape 77"/>
              <p:cNvCxnSpPr>
                <a:cxnSpLocks noChangeShapeType="1"/>
              </p:cNvCxnSpPr>
              <p:nvPr/>
            </p:nvCxnSpPr>
            <p:spPr bwMode="auto">
              <a:xfrm rot="16200000" flipH="1">
                <a:off x="2939" y="2005"/>
                <a:ext cx="715" cy="642"/>
              </a:xfrm>
              <a:prstGeom prst="curvedConnector2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20558" name="Group 78"/>
            <p:cNvGrpSpPr>
              <a:grpSpLocks/>
            </p:cNvGrpSpPr>
            <p:nvPr/>
          </p:nvGrpSpPr>
          <p:grpSpPr bwMode="auto">
            <a:xfrm>
              <a:off x="3168" y="2976"/>
              <a:ext cx="768" cy="890"/>
              <a:chOff x="4080" y="1990"/>
              <a:chExt cx="768" cy="890"/>
            </a:xfrm>
          </p:grpSpPr>
          <p:sp>
            <p:nvSpPr>
              <p:cNvPr id="20559" name="Rectangle 79"/>
              <p:cNvSpPr>
                <a:spLocks noChangeArrowheads="1"/>
              </p:cNvSpPr>
              <p:nvPr/>
            </p:nvSpPr>
            <p:spPr bwMode="auto">
              <a:xfrm>
                <a:off x="4216" y="2688"/>
                <a:ext cx="63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SR=11</a:t>
                </a:r>
              </a:p>
            </p:txBody>
          </p:sp>
          <p:cxnSp>
            <p:nvCxnSpPr>
              <p:cNvPr id="20560" name="AutoShape 80"/>
              <p:cNvCxnSpPr>
                <a:cxnSpLocks noChangeShapeType="1"/>
              </p:cNvCxnSpPr>
              <p:nvPr/>
            </p:nvCxnSpPr>
            <p:spPr bwMode="auto">
              <a:xfrm rot="5400000">
                <a:off x="4043" y="2027"/>
                <a:ext cx="715" cy="642"/>
              </a:xfrm>
              <a:prstGeom prst="curvedConnector2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20566" name="Group 86"/>
            <p:cNvGrpSpPr>
              <a:grpSpLocks/>
            </p:cNvGrpSpPr>
            <p:nvPr/>
          </p:nvGrpSpPr>
          <p:grpSpPr bwMode="auto">
            <a:xfrm>
              <a:off x="2234" y="2884"/>
              <a:ext cx="1406" cy="623"/>
              <a:chOff x="3146" y="1898"/>
              <a:chExt cx="1406" cy="623"/>
            </a:xfrm>
          </p:grpSpPr>
          <p:sp>
            <p:nvSpPr>
              <p:cNvPr id="20567" name="Rectangle 87"/>
              <p:cNvSpPr>
                <a:spLocks noChangeArrowheads="1"/>
              </p:cNvSpPr>
              <p:nvPr/>
            </p:nvSpPr>
            <p:spPr bwMode="auto">
              <a:xfrm>
                <a:off x="3240" y="1920"/>
                <a:ext cx="79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SR=01</a:t>
                </a:r>
              </a:p>
            </p:txBody>
          </p:sp>
          <p:sp>
            <p:nvSpPr>
              <p:cNvPr id="20568" name="Rectangle 88"/>
              <p:cNvSpPr>
                <a:spLocks noChangeArrowheads="1"/>
              </p:cNvSpPr>
              <p:nvPr/>
            </p:nvSpPr>
            <p:spPr bwMode="auto">
              <a:xfrm>
                <a:off x="3744" y="1920"/>
                <a:ext cx="72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SR=10</a:t>
                </a:r>
              </a:p>
            </p:txBody>
          </p:sp>
          <p:cxnSp>
            <p:nvCxnSpPr>
              <p:cNvPr id="20569" name="AutoShape 89"/>
              <p:cNvCxnSpPr>
                <a:cxnSpLocks noChangeShapeType="1"/>
              </p:cNvCxnSpPr>
              <p:nvPr/>
            </p:nvCxnSpPr>
            <p:spPr bwMode="auto">
              <a:xfrm rot="5400000" flipH="1">
                <a:off x="3081" y="1963"/>
                <a:ext cx="601" cy="472"/>
              </a:xfrm>
              <a:prstGeom prst="curvedConnector3">
                <a:avLst>
                  <a:gd name="adj1" fmla="val 6256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0570" name="AutoShape 90"/>
              <p:cNvCxnSpPr>
                <a:cxnSpLocks noChangeShapeType="1"/>
              </p:cNvCxnSpPr>
              <p:nvPr/>
            </p:nvCxnSpPr>
            <p:spPr bwMode="auto">
              <a:xfrm rot="16200000">
                <a:off x="4015" y="1985"/>
                <a:ext cx="601" cy="472"/>
              </a:xfrm>
              <a:prstGeom prst="curvedConnector3">
                <a:avLst>
                  <a:gd name="adj1" fmla="val 6256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20571" name="Group 91"/>
            <p:cNvGrpSpPr>
              <a:grpSpLocks/>
            </p:cNvGrpSpPr>
            <p:nvPr/>
          </p:nvGrpSpPr>
          <p:grpSpPr bwMode="auto">
            <a:xfrm>
              <a:off x="2592" y="3146"/>
              <a:ext cx="696" cy="211"/>
              <a:chOff x="3504" y="2256"/>
              <a:chExt cx="696" cy="211"/>
            </a:xfrm>
          </p:grpSpPr>
          <p:sp>
            <p:nvSpPr>
              <p:cNvPr id="20572" name="Rectangle 92"/>
              <p:cNvSpPr>
                <a:spLocks noChangeArrowheads="1"/>
              </p:cNvSpPr>
              <p:nvPr/>
            </p:nvSpPr>
            <p:spPr bwMode="auto">
              <a:xfrm>
                <a:off x="3504" y="2256"/>
                <a:ext cx="69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ctr"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SR=11</a:t>
                </a:r>
              </a:p>
            </p:txBody>
          </p:sp>
          <p:cxnSp>
            <p:nvCxnSpPr>
              <p:cNvPr id="20573" name="AutoShape 93"/>
              <p:cNvCxnSpPr>
                <a:cxnSpLocks noChangeShapeType="1"/>
                <a:stCxn id="20535" idx="0"/>
                <a:endCxn id="20535" idx="7"/>
              </p:cNvCxnSpPr>
              <p:nvPr/>
            </p:nvCxnSpPr>
            <p:spPr bwMode="auto">
              <a:xfrm rot="5400000" flipV="1">
                <a:off x="3839" y="2375"/>
                <a:ext cx="1" cy="184"/>
              </a:xfrm>
              <a:prstGeom prst="curvedConnector3">
                <a:avLst>
                  <a:gd name="adj1" fmla="val -2360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grpSp>
        <p:nvGrpSpPr>
          <p:cNvPr id="20576" name="Group 96"/>
          <p:cNvGrpSpPr>
            <a:grpSpLocks/>
          </p:cNvGrpSpPr>
          <p:nvPr/>
        </p:nvGrpSpPr>
        <p:grpSpPr bwMode="auto">
          <a:xfrm>
            <a:off x="7570788" y="485775"/>
            <a:ext cx="1385887" cy="896938"/>
            <a:chOff x="5024" y="1392"/>
            <a:chExt cx="1600" cy="1035"/>
          </a:xfrm>
        </p:grpSpPr>
        <p:pic>
          <p:nvPicPr>
            <p:cNvPr id="20577" name="Picture 9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88" y="1392"/>
              <a:ext cx="1336" cy="10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20578" name="Rectangle 98"/>
            <p:cNvSpPr>
              <a:spLocks noChangeArrowheads="1"/>
            </p:cNvSpPr>
            <p:nvPr/>
          </p:nvSpPr>
          <p:spPr bwMode="auto">
            <a:xfrm>
              <a:off x="5024" y="1536"/>
              <a:ext cx="13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</a:t>
              </a:r>
            </a:p>
          </p:txBody>
        </p:sp>
        <p:sp>
          <p:nvSpPr>
            <p:cNvPr id="20579" name="Rectangle 99"/>
            <p:cNvSpPr>
              <a:spLocks noChangeArrowheads="1"/>
            </p:cNvSpPr>
            <p:nvPr/>
          </p:nvSpPr>
          <p:spPr bwMode="auto">
            <a:xfrm>
              <a:off x="5024" y="2136"/>
              <a:ext cx="13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</a:t>
              </a:r>
            </a:p>
          </p:txBody>
        </p:sp>
        <p:sp>
          <p:nvSpPr>
            <p:cNvPr id="20580" name="Rectangle 100"/>
            <p:cNvSpPr>
              <a:spLocks noChangeArrowheads="1"/>
            </p:cNvSpPr>
            <p:nvPr/>
          </p:nvSpPr>
          <p:spPr bwMode="auto">
            <a:xfrm>
              <a:off x="6344" y="1592"/>
              <a:ext cx="14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20581" name="Rectangle 101"/>
            <p:cNvSpPr>
              <a:spLocks noChangeArrowheads="1"/>
            </p:cNvSpPr>
            <p:nvPr/>
          </p:nvSpPr>
          <p:spPr bwMode="auto">
            <a:xfrm>
              <a:off x="6360" y="2088"/>
              <a:ext cx="26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Q'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669C-B39B-4D6C-BE90-45FE01BC58A1}" type="slidenum">
              <a:rPr lang="en-US" altLang="en-US"/>
              <a:pPr/>
              <a:t>11</a:t>
            </a:fld>
            <a:endParaRPr lang="en-US" altLang="en-US"/>
          </a:p>
        </p:txBody>
      </p:sp>
      <p:pic>
        <p:nvPicPr>
          <p:cNvPr id="22596" name="Picture 6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1200" y="1905000"/>
            <a:ext cx="3729038" cy="154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8178800" y="2743200"/>
            <a:ext cx="10922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Q(t+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  <a:sym typeface="Symbol" pitchFamily="18" charset="2"/>
              </a:rPr>
              <a:t>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)</a:t>
            </a:r>
          </a:p>
        </p:txBody>
      </p:sp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4051300" y="3111500"/>
            <a:ext cx="5588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r" eaLnBrk="0" hangingPunct="0">
              <a:lnSpc>
                <a:spcPts val="2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R</a:t>
            </a:r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4051300" y="2806700"/>
            <a:ext cx="5588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r" eaLnBrk="0" hangingPunct="0">
              <a:lnSpc>
                <a:spcPts val="2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</a:t>
            </a:r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3759200" y="2209800"/>
            <a:ext cx="8509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r" eaLnBrk="0" hangingPunct="0">
              <a:lnSpc>
                <a:spcPts val="2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Q(t)</a:t>
            </a:r>
          </a:p>
        </p:txBody>
      </p:sp>
      <p:grpSp>
        <p:nvGrpSpPr>
          <p:cNvPr id="22568" name="Group 40"/>
          <p:cNvGrpSpPr>
            <a:grpSpLocks/>
          </p:cNvGrpSpPr>
          <p:nvPr/>
        </p:nvGrpSpPr>
        <p:grpSpPr bwMode="auto">
          <a:xfrm>
            <a:off x="685800" y="3810000"/>
            <a:ext cx="4006850" cy="2527300"/>
            <a:chOff x="324" y="2184"/>
            <a:chExt cx="2524" cy="1592"/>
          </a:xfrm>
        </p:grpSpPr>
        <p:sp>
          <p:nvSpPr>
            <p:cNvPr id="22558" name="Rectangle 30"/>
            <p:cNvSpPr>
              <a:spLocks noChangeArrowheads="1"/>
            </p:cNvSpPr>
            <p:nvPr/>
          </p:nvSpPr>
          <p:spPr bwMode="auto">
            <a:xfrm>
              <a:off x="376" y="2184"/>
              <a:ext cx="2000" cy="15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spcBef>
                  <a:spcPts val="600"/>
                </a:spcBef>
                <a:tabLst>
                  <a:tab pos="457200" algn="l"/>
                  <a:tab pos="914400" algn="l"/>
                  <a:tab pos="18288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	R	Q(t)	Q(t+</a:t>
              </a: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  <a:sym typeface="Symbol" pitchFamily="18" charset="2"/>
                </a:rPr>
                <a:t></a:t>
              </a: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)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0	X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1	X</a:t>
              </a:r>
            </a:p>
          </p:txBody>
        </p:sp>
        <p:sp>
          <p:nvSpPr>
            <p:cNvPr id="22559" name="Line 31"/>
            <p:cNvSpPr>
              <a:spLocks noChangeShapeType="1"/>
            </p:cNvSpPr>
            <p:nvPr/>
          </p:nvSpPr>
          <p:spPr bwMode="auto">
            <a:xfrm>
              <a:off x="324" y="2368"/>
              <a:ext cx="17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60" name="Line 32"/>
            <p:cNvSpPr>
              <a:spLocks noChangeShapeType="1"/>
            </p:cNvSpPr>
            <p:nvPr/>
          </p:nvSpPr>
          <p:spPr bwMode="auto">
            <a:xfrm>
              <a:off x="1392" y="2212"/>
              <a:ext cx="0" cy="1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61" name="Line 33"/>
            <p:cNvSpPr>
              <a:spLocks noChangeShapeType="1"/>
            </p:cNvSpPr>
            <p:nvPr/>
          </p:nvSpPr>
          <p:spPr bwMode="auto">
            <a:xfrm>
              <a:off x="372" y="2704"/>
              <a:ext cx="1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62" name="Line 34"/>
            <p:cNvSpPr>
              <a:spLocks noChangeShapeType="1"/>
            </p:cNvSpPr>
            <p:nvPr/>
          </p:nvSpPr>
          <p:spPr bwMode="auto">
            <a:xfrm>
              <a:off x="356" y="3040"/>
              <a:ext cx="13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63" name="Line 35"/>
            <p:cNvSpPr>
              <a:spLocks noChangeShapeType="1"/>
            </p:cNvSpPr>
            <p:nvPr/>
          </p:nvSpPr>
          <p:spPr bwMode="auto">
            <a:xfrm>
              <a:off x="372" y="3376"/>
              <a:ext cx="13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64" name="Rectangle 36"/>
            <p:cNvSpPr>
              <a:spLocks noChangeArrowheads="1"/>
            </p:cNvSpPr>
            <p:nvPr/>
          </p:nvSpPr>
          <p:spPr bwMode="auto">
            <a:xfrm>
              <a:off x="1792" y="2432"/>
              <a:ext cx="56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hold</a:t>
              </a:r>
            </a:p>
          </p:txBody>
        </p:sp>
        <p:sp>
          <p:nvSpPr>
            <p:cNvPr id="22565" name="Rectangle 37"/>
            <p:cNvSpPr>
              <a:spLocks noChangeArrowheads="1"/>
            </p:cNvSpPr>
            <p:nvPr/>
          </p:nvSpPr>
          <p:spPr bwMode="auto">
            <a:xfrm>
              <a:off x="1776" y="2752"/>
              <a:ext cx="61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reset</a:t>
              </a:r>
            </a:p>
          </p:txBody>
        </p:sp>
        <p:sp>
          <p:nvSpPr>
            <p:cNvPr id="22566" name="Rectangle 38"/>
            <p:cNvSpPr>
              <a:spLocks noChangeArrowheads="1"/>
            </p:cNvSpPr>
            <p:nvPr/>
          </p:nvSpPr>
          <p:spPr bwMode="auto">
            <a:xfrm>
              <a:off x="1776" y="3088"/>
              <a:ext cx="48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set</a:t>
              </a:r>
            </a:p>
          </p:txBody>
        </p:sp>
        <p:sp>
          <p:nvSpPr>
            <p:cNvPr id="22567" name="Rectangle 39"/>
            <p:cNvSpPr>
              <a:spLocks noChangeArrowheads="1"/>
            </p:cNvSpPr>
            <p:nvPr/>
          </p:nvSpPr>
          <p:spPr bwMode="auto">
            <a:xfrm>
              <a:off x="1792" y="3408"/>
              <a:ext cx="105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not allowed</a:t>
              </a:r>
            </a:p>
          </p:txBody>
        </p:sp>
      </p:grpSp>
      <p:sp>
        <p:nvSpPr>
          <p:cNvPr id="22569" name="Rectangle 41"/>
          <p:cNvSpPr>
            <a:spLocks noChangeArrowheads="1"/>
          </p:cNvSpPr>
          <p:nvPr/>
        </p:nvSpPr>
        <p:spPr bwMode="auto">
          <a:xfrm>
            <a:off x="5257800" y="5765800"/>
            <a:ext cx="31750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characteristic equation</a:t>
            </a:r>
          </a:p>
          <a:p>
            <a:pPr algn="ctr" eaLnBrk="0" hangingPunct="0">
              <a:lnSpc>
                <a:spcPts val="2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Q(t+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  <a:sym typeface="Symbol" pitchFamily="18" charset="2"/>
              </a:rPr>
              <a:t>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) = S + R’ Q(t)</a:t>
            </a:r>
          </a:p>
        </p:txBody>
      </p:sp>
      <p:sp>
        <p:nvSpPr>
          <p:cNvPr id="22583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R-S latch analysis</a:t>
            </a:r>
          </a:p>
        </p:txBody>
      </p:sp>
      <p:sp>
        <p:nvSpPr>
          <p:cNvPr id="22584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93100" cy="4514850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Break feedback path</a:t>
            </a:r>
          </a:p>
        </p:txBody>
      </p:sp>
      <p:grpSp>
        <p:nvGrpSpPr>
          <p:cNvPr id="22585" name="Group 57"/>
          <p:cNvGrpSpPr>
            <a:grpSpLocks/>
          </p:cNvGrpSpPr>
          <p:nvPr/>
        </p:nvGrpSpPr>
        <p:grpSpPr bwMode="auto">
          <a:xfrm>
            <a:off x="1219200" y="1981200"/>
            <a:ext cx="2540000" cy="1643063"/>
            <a:chOff x="5024" y="1392"/>
            <a:chExt cx="1600" cy="1035"/>
          </a:xfrm>
        </p:grpSpPr>
        <p:pic>
          <p:nvPicPr>
            <p:cNvPr id="22586" name="Picture 5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88" y="1392"/>
              <a:ext cx="1336" cy="10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22587" name="Rectangle 59"/>
            <p:cNvSpPr>
              <a:spLocks noChangeArrowheads="1"/>
            </p:cNvSpPr>
            <p:nvPr/>
          </p:nvSpPr>
          <p:spPr bwMode="auto">
            <a:xfrm>
              <a:off x="5024" y="1536"/>
              <a:ext cx="13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</a:t>
              </a:r>
            </a:p>
          </p:txBody>
        </p:sp>
        <p:sp>
          <p:nvSpPr>
            <p:cNvPr id="22588" name="Rectangle 60"/>
            <p:cNvSpPr>
              <a:spLocks noChangeArrowheads="1"/>
            </p:cNvSpPr>
            <p:nvPr/>
          </p:nvSpPr>
          <p:spPr bwMode="auto">
            <a:xfrm>
              <a:off x="5024" y="2136"/>
              <a:ext cx="13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</a:t>
              </a:r>
            </a:p>
          </p:txBody>
        </p:sp>
        <p:sp>
          <p:nvSpPr>
            <p:cNvPr id="22589" name="Rectangle 61"/>
            <p:cNvSpPr>
              <a:spLocks noChangeArrowheads="1"/>
            </p:cNvSpPr>
            <p:nvPr/>
          </p:nvSpPr>
          <p:spPr bwMode="auto">
            <a:xfrm>
              <a:off x="6344" y="1592"/>
              <a:ext cx="14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22590" name="Rectangle 62"/>
            <p:cNvSpPr>
              <a:spLocks noChangeArrowheads="1"/>
            </p:cNvSpPr>
            <p:nvPr/>
          </p:nvSpPr>
          <p:spPr bwMode="auto">
            <a:xfrm>
              <a:off x="6360" y="2088"/>
              <a:ext cx="26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Q'</a:t>
              </a:r>
            </a:p>
          </p:txBody>
        </p:sp>
      </p:grpSp>
      <p:sp>
        <p:nvSpPr>
          <p:cNvPr id="22597" name="Rectangle 69"/>
          <p:cNvSpPr>
            <a:spLocks noChangeArrowheads="1"/>
          </p:cNvSpPr>
          <p:nvPr/>
        </p:nvSpPr>
        <p:spPr bwMode="auto">
          <a:xfrm>
            <a:off x="5054600" y="2438400"/>
            <a:ext cx="2819400" cy="9906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98" name="Line 70"/>
          <p:cNvSpPr>
            <a:spLocks noChangeShapeType="1"/>
          </p:cNvSpPr>
          <p:nvPr/>
        </p:nvSpPr>
        <p:spPr bwMode="auto">
          <a:xfrm>
            <a:off x="6324600" y="1981200"/>
            <a:ext cx="304800" cy="228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99" name="Line 71"/>
          <p:cNvSpPr>
            <a:spLocks noChangeShapeType="1"/>
          </p:cNvSpPr>
          <p:nvPr/>
        </p:nvSpPr>
        <p:spPr bwMode="auto">
          <a:xfrm flipH="1">
            <a:off x="6324600" y="1981200"/>
            <a:ext cx="304800" cy="228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2617" name="Group 89"/>
          <p:cNvGrpSpPr>
            <a:grpSpLocks/>
          </p:cNvGrpSpPr>
          <p:nvPr/>
        </p:nvGrpSpPr>
        <p:grpSpPr bwMode="auto">
          <a:xfrm>
            <a:off x="5562600" y="4191000"/>
            <a:ext cx="2384425" cy="1457325"/>
            <a:chOff x="4992" y="2768"/>
            <a:chExt cx="1502" cy="918"/>
          </a:xfrm>
        </p:grpSpPr>
        <p:sp>
          <p:nvSpPr>
            <p:cNvPr id="22603" name="Rectangle 75"/>
            <p:cNvSpPr>
              <a:spLocks noChangeArrowheads="1"/>
            </p:cNvSpPr>
            <p:nvPr/>
          </p:nvSpPr>
          <p:spPr bwMode="auto">
            <a:xfrm>
              <a:off x="5388" y="2960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</a:t>
              </a:r>
            </a:p>
          </p:txBody>
        </p:sp>
        <p:sp>
          <p:nvSpPr>
            <p:cNvPr id="22604" name="Rectangle 76"/>
            <p:cNvSpPr>
              <a:spLocks noChangeArrowheads="1"/>
            </p:cNvSpPr>
            <p:nvPr/>
          </p:nvSpPr>
          <p:spPr bwMode="auto">
            <a:xfrm>
              <a:off x="5974" y="2960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1</a:t>
              </a:r>
            </a:p>
          </p:txBody>
        </p:sp>
        <p:sp>
          <p:nvSpPr>
            <p:cNvPr id="22605" name="Rectangle 77"/>
            <p:cNvSpPr>
              <a:spLocks noChangeArrowheads="1"/>
            </p:cNvSpPr>
            <p:nvPr/>
          </p:nvSpPr>
          <p:spPr bwMode="auto">
            <a:xfrm>
              <a:off x="5864" y="2912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06" name="Line 78"/>
            <p:cNvSpPr>
              <a:spLocks noChangeShapeType="1"/>
            </p:cNvSpPr>
            <p:nvPr/>
          </p:nvSpPr>
          <p:spPr bwMode="auto">
            <a:xfrm>
              <a:off x="6146" y="291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07" name="Line 79"/>
            <p:cNvSpPr>
              <a:spLocks noChangeShapeType="1"/>
            </p:cNvSpPr>
            <p:nvPr/>
          </p:nvSpPr>
          <p:spPr bwMode="auto">
            <a:xfrm flipH="1">
              <a:off x="5858" y="319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08" name="Line 80"/>
            <p:cNvSpPr>
              <a:spLocks noChangeShapeType="1"/>
            </p:cNvSpPr>
            <p:nvPr/>
          </p:nvSpPr>
          <p:spPr bwMode="auto">
            <a:xfrm>
              <a:off x="5864" y="2912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09" name="Line 81"/>
            <p:cNvSpPr>
              <a:spLocks noChangeShapeType="1"/>
            </p:cNvSpPr>
            <p:nvPr/>
          </p:nvSpPr>
          <p:spPr bwMode="auto">
            <a:xfrm>
              <a:off x="5570" y="3488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10" name="Line 82"/>
            <p:cNvSpPr>
              <a:spLocks noChangeShapeType="1"/>
            </p:cNvSpPr>
            <p:nvPr/>
          </p:nvSpPr>
          <p:spPr bwMode="auto">
            <a:xfrm flipH="1">
              <a:off x="5288" y="32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11" name="Rectangle 83"/>
            <p:cNvSpPr>
              <a:spLocks noChangeArrowheads="1"/>
            </p:cNvSpPr>
            <p:nvPr/>
          </p:nvSpPr>
          <p:spPr bwMode="auto">
            <a:xfrm>
              <a:off x="4992" y="3260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Q(t)</a:t>
              </a:r>
            </a:p>
          </p:txBody>
        </p:sp>
        <p:sp>
          <p:nvSpPr>
            <p:cNvPr id="22612" name="Rectangle 84"/>
            <p:cNvSpPr>
              <a:spLocks noChangeArrowheads="1"/>
            </p:cNvSpPr>
            <p:nvPr/>
          </p:nvSpPr>
          <p:spPr bwMode="auto">
            <a:xfrm>
              <a:off x="5826" y="3478"/>
              <a:ext cx="368" cy="2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</a:t>
              </a:r>
            </a:p>
          </p:txBody>
        </p:sp>
        <p:sp>
          <p:nvSpPr>
            <p:cNvPr id="22613" name="Rectangle 85"/>
            <p:cNvSpPr>
              <a:spLocks noChangeArrowheads="1"/>
            </p:cNvSpPr>
            <p:nvPr/>
          </p:nvSpPr>
          <p:spPr bwMode="auto">
            <a:xfrm>
              <a:off x="6120" y="2768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</a:t>
              </a:r>
            </a:p>
          </p:txBody>
        </p:sp>
        <p:sp>
          <p:nvSpPr>
            <p:cNvPr id="22614" name="Rectangle 86"/>
            <p:cNvSpPr>
              <a:spLocks noChangeArrowheads="1"/>
            </p:cNvSpPr>
            <p:nvPr/>
          </p:nvSpPr>
          <p:spPr bwMode="auto">
            <a:xfrm>
              <a:off x="5288" y="2912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15" name="Line 87"/>
            <p:cNvSpPr>
              <a:spLocks noChangeShapeType="1"/>
            </p:cNvSpPr>
            <p:nvPr/>
          </p:nvSpPr>
          <p:spPr bwMode="auto">
            <a:xfrm>
              <a:off x="5570" y="291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16" name="Line 88"/>
            <p:cNvSpPr>
              <a:spLocks noChangeShapeType="1"/>
            </p:cNvSpPr>
            <p:nvPr/>
          </p:nvSpPr>
          <p:spPr bwMode="auto">
            <a:xfrm flipH="1">
              <a:off x="5282" y="319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1538287" cy="5683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J-K F/F</a:t>
            </a: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1133475" y="925513"/>
            <a:ext cx="42624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How to eliminate the forbidden state?</a:t>
            </a:r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1133475" y="1441450"/>
            <a:ext cx="3463925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Idea: use output feedback to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      guarantee that R and S are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      never both one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      J, K both one yields toggle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5305425" y="4554538"/>
            <a:ext cx="28067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Characteristic Equation:</a:t>
            </a:r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5640388" y="4940300"/>
            <a:ext cx="18859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Q+ = Q K  +  Q J</a:t>
            </a:r>
          </a:p>
        </p:txBody>
      </p:sp>
      <p:sp>
        <p:nvSpPr>
          <p:cNvPr id="165896" name="Line 8"/>
          <p:cNvSpPr>
            <a:spLocks noChangeShapeType="1"/>
          </p:cNvSpPr>
          <p:nvPr/>
        </p:nvSpPr>
        <p:spPr bwMode="auto">
          <a:xfrm>
            <a:off x="6540500" y="4927600"/>
            <a:ext cx="142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5897" name="Line 9"/>
          <p:cNvSpPr>
            <a:spLocks noChangeShapeType="1"/>
          </p:cNvSpPr>
          <p:nvPr/>
        </p:nvSpPr>
        <p:spPr bwMode="auto">
          <a:xfrm>
            <a:off x="7069138" y="4927600"/>
            <a:ext cx="180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65898" name="Picture 1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8125" y="1454150"/>
            <a:ext cx="32829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5899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057275" y="3763963"/>
            <a:ext cx="3797300" cy="2481262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38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90625"/>
            <a:ext cx="8356600" cy="21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7939" name="Rectangle 3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4973637" cy="5683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kumimoji="1" lang="en-US" altLang="ko-KR" b="1" i="1">
                <a:solidFill>
                  <a:schemeClr val="tx1"/>
                </a:solidFill>
                <a:ea typeface="굴림" pitchFamily="50" charset="-127"/>
              </a:rPr>
              <a:t>J-K Latch: Race Condition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2846388" y="1131888"/>
            <a:ext cx="4889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Set</a:t>
            </a:r>
          </a:p>
        </p:txBody>
      </p:sp>
      <p:sp>
        <p:nvSpPr>
          <p:cNvPr id="167942" name="Line 6"/>
          <p:cNvSpPr>
            <a:spLocks noChangeShapeType="1"/>
          </p:cNvSpPr>
          <p:nvPr/>
        </p:nvSpPr>
        <p:spPr bwMode="auto">
          <a:xfrm flipH="1">
            <a:off x="3013075" y="1401763"/>
            <a:ext cx="77788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7943" name="Line 7"/>
          <p:cNvSpPr>
            <a:spLocks noChangeShapeType="1"/>
          </p:cNvSpPr>
          <p:nvPr/>
        </p:nvSpPr>
        <p:spPr bwMode="auto">
          <a:xfrm>
            <a:off x="3090863" y="1401763"/>
            <a:ext cx="225425" cy="933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4506913" y="1119188"/>
            <a:ext cx="7588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Reset</a:t>
            </a:r>
          </a:p>
        </p:txBody>
      </p:sp>
      <p:sp>
        <p:nvSpPr>
          <p:cNvPr id="167945" name="Line 9"/>
          <p:cNvSpPr>
            <a:spLocks noChangeShapeType="1"/>
          </p:cNvSpPr>
          <p:nvPr/>
        </p:nvSpPr>
        <p:spPr bwMode="auto">
          <a:xfrm>
            <a:off x="4854575" y="1350963"/>
            <a:ext cx="57150" cy="611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7946" name="Line 10"/>
          <p:cNvSpPr>
            <a:spLocks noChangeShapeType="1"/>
          </p:cNvSpPr>
          <p:nvPr/>
        </p:nvSpPr>
        <p:spPr bwMode="auto">
          <a:xfrm>
            <a:off x="4867275" y="1350963"/>
            <a:ext cx="328613" cy="849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7947" name="Rectangle 11"/>
          <p:cNvSpPr>
            <a:spLocks noChangeArrowheads="1"/>
          </p:cNvSpPr>
          <p:nvPr/>
        </p:nvSpPr>
        <p:spPr bwMode="auto">
          <a:xfrm>
            <a:off x="6624638" y="1131888"/>
            <a:ext cx="8890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Toggle</a:t>
            </a:r>
          </a:p>
        </p:txBody>
      </p:sp>
      <p:sp>
        <p:nvSpPr>
          <p:cNvPr id="167948" name="Line 12"/>
          <p:cNvSpPr>
            <a:spLocks noChangeShapeType="1"/>
          </p:cNvSpPr>
          <p:nvPr/>
        </p:nvSpPr>
        <p:spPr bwMode="auto">
          <a:xfrm flipH="1">
            <a:off x="6708775" y="1401763"/>
            <a:ext cx="128588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7949" name="Line 13"/>
          <p:cNvSpPr>
            <a:spLocks noChangeShapeType="1"/>
          </p:cNvSpPr>
          <p:nvPr/>
        </p:nvSpPr>
        <p:spPr bwMode="auto">
          <a:xfrm flipH="1">
            <a:off x="6199188" y="1389063"/>
            <a:ext cx="638175" cy="842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7950" name="Rectangle 14"/>
          <p:cNvSpPr>
            <a:spLocks noChangeArrowheads="1"/>
          </p:cNvSpPr>
          <p:nvPr/>
        </p:nvSpPr>
        <p:spPr bwMode="auto">
          <a:xfrm>
            <a:off x="6548438" y="3332163"/>
            <a:ext cx="182721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Race Condition</a:t>
            </a:r>
          </a:p>
        </p:txBody>
      </p:sp>
      <p:sp>
        <p:nvSpPr>
          <p:cNvPr id="167951" name="Rectangle 15"/>
          <p:cNvSpPr>
            <a:spLocks noChangeArrowheads="1"/>
          </p:cNvSpPr>
          <p:nvPr/>
        </p:nvSpPr>
        <p:spPr bwMode="auto">
          <a:xfrm>
            <a:off x="1209675" y="4078288"/>
            <a:ext cx="66579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Toggle Correctness: Single State change per clocking event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Solution: Master/Slave Flipflop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굴림" pitchFamily="50" charset="-127"/>
              </a:rPr>
              <a:t>T F/F: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굴림" pitchFamily="50" charset="-127"/>
              </a:rPr>
              <a:t>   Formed from J-K with both inputs wired together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b="1">
              <a:ea typeface="돋움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9F24-21E1-47AE-BCA1-87F83A92495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Primitive Flows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R-S Latches (Forbidden State Problem)</a:t>
            </a:r>
          </a:p>
          <a:p>
            <a:pPr>
              <a:buFont typeface="Wingdings" pitchFamily="2" charset="2"/>
              <a:buNone/>
            </a:pPr>
            <a:endParaRPr lang="en-US" altLang="ko-KR">
              <a:ea typeface="굴림" pitchFamily="50" charset="-127"/>
            </a:endParaRPr>
          </a:p>
          <a:p>
            <a:pPr>
              <a:buFont typeface="Wingdings" pitchFamily="2" charset="2"/>
              <a:buNone/>
            </a:pPr>
            <a:endParaRPr lang="en-US" altLang="ko-KR">
              <a:ea typeface="굴림" pitchFamily="50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J-K Latches (Toggle Problem)</a:t>
            </a:r>
          </a:p>
          <a:p>
            <a:pPr>
              <a:buFont typeface="Wingdings" pitchFamily="2" charset="2"/>
              <a:buNone/>
            </a:pPr>
            <a:endParaRPr lang="en-US" altLang="ko-KR">
              <a:ea typeface="굴림" pitchFamily="50" charset="-127"/>
            </a:endParaRPr>
          </a:p>
          <a:p>
            <a:pPr>
              <a:buFont typeface="Wingdings" pitchFamily="2" charset="2"/>
              <a:buNone/>
            </a:pPr>
            <a:endParaRPr lang="en-US" altLang="ko-KR">
              <a:ea typeface="굴림" pitchFamily="50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Master-Slave F/F (Ones Catching Problem)</a:t>
            </a:r>
          </a:p>
          <a:p>
            <a:pPr>
              <a:buFont typeface="Wingdings" pitchFamily="2" charset="2"/>
              <a:buNone/>
            </a:pPr>
            <a:endParaRPr lang="en-US" altLang="ko-KR">
              <a:ea typeface="굴림" pitchFamily="50" charset="-127"/>
            </a:endParaRPr>
          </a:p>
          <a:p>
            <a:pPr>
              <a:buFont typeface="Wingdings" pitchFamily="2" charset="2"/>
              <a:buNone/>
            </a:pPr>
            <a:endParaRPr lang="en-US" altLang="ko-KR">
              <a:ea typeface="굴림" pitchFamily="50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D F/F  &amp;    Edge-Triggered F/F</a:t>
            </a:r>
          </a:p>
        </p:txBody>
      </p:sp>
      <p:sp>
        <p:nvSpPr>
          <p:cNvPr id="169988" name="AutoShape 4"/>
          <p:cNvSpPr>
            <a:spLocks noChangeArrowheads="1"/>
          </p:cNvSpPr>
          <p:nvPr/>
        </p:nvSpPr>
        <p:spPr bwMode="auto">
          <a:xfrm>
            <a:off x="1598613" y="2058988"/>
            <a:ext cx="412750" cy="795337"/>
          </a:xfrm>
          <a:prstGeom prst="downArrow">
            <a:avLst>
              <a:gd name="adj1" fmla="val 50000"/>
              <a:gd name="adj2" fmla="val 4817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69989" name="AutoShape 5"/>
          <p:cNvSpPr>
            <a:spLocks noChangeArrowheads="1"/>
          </p:cNvSpPr>
          <p:nvPr/>
        </p:nvSpPr>
        <p:spPr bwMode="auto">
          <a:xfrm>
            <a:off x="1639888" y="3268663"/>
            <a:ext cx="412750" cy="795337"/>
          </a:xfrm>
          <a:prstGeom prst="downArrow">
            <a:avLst>
              <a:gd name="adj1" fmla="val 50000"/>
              <a:gd name="adj2" fmla="val 4817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69990" name="AutoShape 6"/>
          <p:cNvSpPr>
            <a:spLocks noChangeArrowheads="1"/>
          </p:cNvSpPr>
          <p:nvPr/>
        </p:nvSpPr>
        <p:spPr bwMode="auto">
          <a:xfrm>
            <a:off x="796925" y="4508500"/>
            <a:ext cx="412750" cy="795338"/>
          </a:xfrm>
          <a:prstGeom prst="downArrow">
            <a:avLst>
              <a:gd name="adj1" fmla="val 50000"/>
              <a:gd name="adj2" fmla="val 4817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69991" name="AutoShape 7"/>
          <p:cNvSpPr>
            <a:spLocks noChangeArrowheads="1"/>
          </p:cNvSpPr>
          <p:nvPr/>
        </p:nvSpPr>
        <p:spPr bwMode="auto">
          <a:xfrm>
            <a:off x="2436813" y="4500563"/>
            <a:ext cx="412750" cy="795337"/>
          </a:xfrm>
          <a:prstGeom prst="downArrow">
            <a:avLst>
              <a:gd name="adj1" fmla="val 50000"/>
              <a:gd name="adj2" fmla="val 4817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F267-C55C-4AF4-85D8-60436B9878C0}" type="slidenum">
              <a:rPr lang="en-US" altLang="en-US"/>
              <a:pPr/>
              <a:t>15</a:t>
            </a:fld>
            <a:endParaRPr lang="en-US" altLang="en-US"/>
          </a:p>
        </p:txBody>
      </p:sp>
      <p:grpSp>
        <p:nvGrpSpPr>
          <p:cNvPr id="111668" name="Group 52"/>
          <p:cNvGrpSpPr>
            <a:grpSpLocks/>
          </p:cNvGrpSpPr>
          <p:nvPr/>
        </p:nvGrpSpPr>
        <p:grpSpPr bwMode="auto">
          <a:xfrm>
            <a:off x="1177925" y="1863725"/>
            <a:ext cx="2754313" cy="1497013"/>
            <a:chOff x="750" y="1174"/>
            <a:chExt cx="1735" cy="943"/>
          </a:xfrm>
        </p:grpSpPr>
        <p:sp>
          <p:nvSpPr>
            <p:cNvPr id="111639" name="Rectangle 23"/>
            <p:cNvSpPr>
              <a:spLocks noChangeArrowheads="1"/>
            </p:cNvSpPr>
            <p:nvPr/>
          </p:nvSpPr>
          <p:spPr bwMode="auto">
            <a:xfrm>
              <a:off x="750" y="1174"/>
              <a:ext cx="13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R’</a:t>
              </a:r>
            </a:p>
          </p:txBody>
        </p:sp>
        <p:sp>
          <p:nvSpPr>
            <p:cNvPr id="111640" name="Rectangle 24"/>
            <p:cNvSpPr>
              <a:spLocks noChangeArrowheads="1"/>
            </p:cNvSpPr>
            <p:nvPr/>
          </p:nvSpPr>
          <p:spPr bwMode="auto">
            <a:xfrm>
              <a:off x="760" y="1869"/>
              <a:ext cx="13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S’</a:t>
              </a:r>
            </a:p>
          </p:txBody>
        </p:sp>
        <p:sp>
          <p:nvSpPr>
            <p:cNvPr id="111641" name="Rectangle 25"/>
            <p:cNvSpPr>
              <a:spLocks noChangeArrowheads="1"/>
            </p:cNvSpPr>
            <p:nvPr/>
          </p:nvSpPr>
          <p:spPr bwMode="auto">
            <a:xfrm>
              <a:off x="2239" y="1797"/>
              <a:ext cx="14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111642" name="Rectangle 26"/>
            <p:cNvSpPr>
              <a:spLocks noChangeArrowheads="1"/>
            </p:cNvSpPr>
            <p:nvPr/>
          </p:nvSpPr>
          <p:spPr bwMode="auto">
            <a:xfrm>
              <a:off x="2221" y="1228"/>
              <a:ext cx="26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Q'</a:t>
              </a:r>
            </a:p>
          </p:txBody>
        </p:sp>
      </p:grp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Activity: R-S latch using NAND gates</a:t>
            </a:r>
          </a:p>
        </p:txBody>
      </p:sp>
      <p:sp>
        <p:nvSpPr>
          <p:cNvPr id="111635" name="Rectangle 19"/>
          <p:cNvSpPr>
            <a:spLocks noChangeArrowheads="1"/>
          </p:cNvSpPr>
          <p:nvPr/>
        </p:nvSpPr>
        <p:spPr bwMode="auto">
          <a:xfrm>
            <a:off x="5257800" y="5765800"/>
            <a:ext cx="31750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characteristic equation</a:t>
            </a:r>
          </a:p>
          <a:p>
            <a:pPr algn="ctr" eaLnBrk="0" hangingPunct="0">
              <a:lnSpc>
                <a:spcPts val="2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Q(t+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  <a:sym typeface="Symbol" pitchFamily="18" charset="2"/>
              </a:rPr>
              <a:t>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) = S + R’ Q(t)</a:t>
            </a:r>
          </a:p>
        </p:txBody>
      </p:sp>
      <p:grpSp>
        <p:nvGrpSpPr>
          <p:cNvPr id="111663" name="Group 47"/>
          <p:cNvGrpSpPr>
            <a:grpSpLocks/>
          </p:cNvGrpSpPr>
          <p:nvPr/>
        </p:nvGrpSpPr>
        <p:grpSpPr bwMode="auto">
          <a:xfrm>
            <a:off x="3952875" y="2070100"/>
            <a:ext cx="4273550" cy="1419225"/>
            <a:chOff x="2490" y="1304"/>
            <a:chExt cx="2692" cy="894"/>
          </a:xfrm>
        </p:grpSpPr>
        <p:pic>
          <p:nvPicPr>
            <p:cNvPr id="111662" name="Picture 4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01" y="1304"/>
              <a:ext cx="2181" cy="8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11621" name="Rectangle 5"/>
            <p:cNvSpPr>
              <a:spLocks noChangeArrowheads="1"/>
            </p:cNvSpPr>
            <p:nvPr/>
          </p:nvSpPr>
          <p:spPr bwMode="auto">
            <a:xfrm>
              <a:off x="2683" y="1759"/>
              <a:ext cx="35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R’</a:t>
              </a:r>
            </a:p>
          </p:txBody>
        </p:sp>
        <p:sp>
          <p:nvSpPr>
            <p:cNvPr id="111622" name="Rectangle 6"/>
            <p:cNvSpPr>
              <a:spLocks noChangeArrowheads="1"/>
            </p:cNvSpPr>
            <p:nvPr/>
          </p:nvSpPr>
          <p:spPr bwMode="auto">
            <a:xfrm>
              <a:off x="2664" y="1950"/>
              <a:ext cx="35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S’</a:t>
              </a:r>
            </a:p>
          </p:txBody>
        </p:sp>
        <p:sp>
          <p:nvSpPr>
            <p:cNvPr id="111623" name="Rectangle 7"/>
            <p:cNvSpPr>
              <a:spLocks noChangeArrowheads="1"/>
            </p:cNvSpPr>
            <p:nvPr/>
          </p:nvSpPr>
          <p:spPr bwMode="auto">
            <a:xfrm>
              <a:off x="2490" y="1358"/>
              <a:ext cx="53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>
                  <a:solidFill>
                    <a:srgbClr val="000000"/>
                  </a:solidFill>
                  <a:ea typeface="굴림" pitchFamily="50" charset="-127"/>
                </a:rPr>
                <a:t>Q(t)</a:t>
              </a:r>
            </a:p>
          </p:txBody>
        </p:sp>
        <p:sp>
          <p:nvSpPr>
            <p:cNvPr id="111643" name="Rectangle 27"/>
            <p:cNvSpPr>
              <a:spLocks noChangeArrowheads="1"/>
            </p:cNvSpPr>
            <p:nvPr/>
          </p:nvSpPr>
          <p:spPr bwMode="auto">
            <a:xfrm>
              <a:off x="3184" y="1536"/>
              <a:ext cx="1776" cy="624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44" name="Line 28"/>
            <p:cNvSpPr>
              <a:spLocks noChangeShapeType="1"/>
            </p:cNvSpPr>
            <p:nvPr/>
          </p:nvSpPr>
          <p:spPr bwMode="auto">
            <a:xfrm>
              <a:off x="3862" y="1344"/>
              <a:ext cx="192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45" name="Line 29"/>
            <p:cNvSpPr>
              <a:spLocks noChangeShapeType="1"/>
            </p:cNvSpPr>
            <p:nvPr/>
          </p:nvSpPr>
          <p:spPr bwMode="auto">
            <a:xfrm flipH="1">
              <a:off x="3862" y="1344"/>
              <a:ext cx="192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1646" name="Group 30"/>
          <p:cNvGrpSpPr>
            <a:grpSpLocks/>
          </p:cNvGrpSpPr>
          <p:nvPr/>
        </p:nvGrpSpPr>
        <p:grpSpPr bwMode="auto">
          <a:xfrm>
            <a:off x="5562600" y="4191000"/>
            <a:ext cx="2384425" cy="1457325"/>
            <a:chOff x="4992" y="2768"/>
            <a:chExt cx="1502" cy="918"/>
          </a:xfrm>
        </p:grpSpPr>
        <p:sp>
          <p:nvSpPr>
            <p:cNvPr id="111647" name="Rectangle 31"/>
            <p:cNvSpPr>
              <a:spLocks noChangeArrowheads="1"/>
            </p:cNvSpPr>
            <p:nvPr/>
          </p:nvSpPr>
          <p:spPr bwMode="auto">
            <a:xfrm>
              <a:off x="5388" y="2960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</a:t>
              </a:r>
            </a:p>
          </p:txBody>
        </p:sp>
        <p:sp>
          <p:nvSpPr>
            <p:cNvPr id="111648" name="Rectangle 32"/>
            <p:cNvSpPr>
              <a:spLocks noChangeArrowheads="1"/>
            </p:cNvSpPr>
            <p:nvPr/>
          </p:nvSpPr>
          <p:spPr bwMode="auto">
            <a:xfrm>
              <a:off x="5974" y="2960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1</a:t>
              </a:r>
            </a:p>
          </p:txBody>
        </p:sp>
        <p:sp>
          <p:nvSpPr>
            <p:cNvPr id="111649" name="Rectangle 33"/>
            <p:cNvSpPr>
              <a:spLocks noChangeArrowheads="1"/>
            </p:cNvSpPr>
            <p:nvPr/>
          </p:nvSpPr>
          <p:spPr bwMode="auto">
            <a:xfrm>
              <a:off x="5864" y="2912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50" name="Line 34"/>
            <p:cNvSpPr>
              <a:spLocks noChangeShapeType="1"/>
            </p:cNvSpPr>
            <p:nvPr/>
          </p:nvSpPr>
          <p:spPr bwMode="auto">
            <a:xfrm>
              <a:off x="6146" y="291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51" name="Line 35"/>
            <p:cNvSpPr>
              <a:spLocks noChangeShapeType="1"/>
            </p:cNvSpPr>
            <p:nvPr/>
          </p:nvSpPr>
          <p:spPr bwMode="auto">
            <a:xfrm flipH="1">
              <a:off x="5858" y="319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52" name="Line 36"/>
            <p:cNvSpPr>
              <a:spLocks noChangeShapeType="1"/>
            </p:cNvSpPr>
            <p:nvPr/>
          </p:nvSpPr>
          <p:spPr bwMode="auto">
            <a:xfrm>
              <a:off x="5864" y="2912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53" name="Line 37"/>
            <p:cNvSpPr>
              <a:spLocks noChangeShapeType="1"/>
            </p:cNvSpPr>
            <p:nvPr/>
          </p:nvSpPr>
          <p:spPr bwMode="auto">
            <a:xfrm>
              <a:off x="5570" y="3488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54" name="Line 38"/>
            <p:cNvSpPr>
              <a:spLocks noChangeShapeType="1"/>
            </p:cNvSpPr>
            <p:nvPr/>
          </p:nvSpPr>
          <p:spPr bwMode="auto">
            <a:xfrm flipH="1">
              <a:off x="5288" y="32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55" name="Rectangle 39"/>
            <p:cNvSpPr>
              <a:spLocks noChangeArrowheads="1"/>
            </p:cNvSpPr>
            <p:nvPr/>
          </p:nvSpPr>
          <p:spPr bwMode="auto">
            <a:xfrm>
              <a:off x="4992" y="3260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Q(t)</a:t>
              </a:r>
            </a:p>
          </p:txBody>
        </p:sp>
        <p:sp>
          <p:nvSpPr>
            <p:cNvPr id="111656" name="Rectangle 40"/>
            <p:cNvSpPr>
              <a:spLocks noChangeArrowheads="1"/>
            </p:cNvSpPr>
            <p:nvPr/>
          </p:nvSpPr>
          <p:spPr bwMode="auto">
            <a:xfrm>
              <a:off x="5826" y="3478"/>
              <a:ext cx="368" cy="2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</a:t>
              </a:r>
            </a:p>
          </p:txBody>
        </p:sp>
        <p:sp>
          <p:nvSpPr>
            <p:cNvPr id="111657" name="Rectangle 41"/>
            <p:cNvSpPr>
              <a:spLocks noChangeArrowheads="1"/>
            </p:cNvSpPr>
            <p:nvPr/>
          </p:nvSpPr>
          <p:spPr bwMode="auto">
            <a:xfrm>
              <a:off x="6120" y="2768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</a:t>
              </a:r>
            </a:p>
          </p:txBody>
        </p:sp>
        <p:sp>
          <p:nvSpPr>
            <p:cNvPr id="111658" name="Rectangle 42"/>
            <p:cNvSpPr>
              <a:spLocks noChangeArrowheads="1"/>
            </p:cNvSpPr>
            <p:nvPr/>
          </p:nvSpPr>
          <p:spPr bwMode="auto">
            <a:xfrm>
              <a:off x="5288" y="2912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59" name="Line 43"/>
            <p:cNvSpPr>
              <a:spLocks noChangeShapeType="1"/>
            </p:cNvSpPr>
            <p:nvPr/>
          </p:nvSpPr>
          <p:spPr bwMode="auto">
            <a:xfrm>
              <a:off x="5570" y="291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60" name="Line 44"/>
            <p:cNvSpPr>
              <a:spLocks noChangeShapeType="1"/>
            </p:cNvSpPr>
            <p:nvPr/>
          </p:nvSpPr>
          <p:spPr bwMode="auto">
            <a:xfrm flipH="1">
              <a:off x="5282" y="319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1666" name="Group 50"/>
          <p:cNvGrpSpPr>
            <a:grpSpLocks/>
          </p:cNvGrpSpPr>
          <p:nvPr/>
        </p:nvGrpSpPr>
        <p:grpSpPr bwMode="auto">
          <a:xfrm>
            <a:off x="685800" y="3810000"/>
            <a:ext cx="5081588" cy="2527300"/>
            <a:chOff x="432" y="2400"/>
            <a:chExt cx="3201" cy="1592"/>
          </a:xfrm>
        </p:grpSpPr>
        <p:sp>
          <p:nvSpPr>
            <p:cNvPr id="111625" name="Rectangle 9"/>
            <p:cNvSpPr>
              <a:spLocks noChangeArrowheads="1"/>
            </p:cNvSpPr>
            <p:nvPr/>
          </p:nvSpPr>
          <p:spPr bwMode="auto">
            <a:xfrm>
              <a:off x="484" y="2400"/>
              <a:ext cx="2000" cy="15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spcBef>
                  <a:spcPts val="600"/>
                </a:spcBef>
                <a:tabLst>
                  <a:tab pos="457200" algn="l"/>
                  <a:tab pos="914400" algn="l"/>
                  <a:tab pos="1363663" algn="l"/>
                  <a:tab pos="1833563" algn="l"/>
                  <a:tab pos="2516188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	R	S’ 	R’	Q(t)	Q(t+</a:t>
              </a: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  <a:sym typeface="Symbol" pitchFamily="18" charset="2"/>
                </a:rPr>
                <a:t></a:t>
              </a: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)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	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	1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	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	1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	1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0	0	0	X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0	0	1	X</a:t>
              </a:r>
            </a:p>
          </p:txBody>
        </p:sp>
        <p:sp>
          <p:nvSpPr>
            <p:cNvPr id="111626" name="Line 10"/>
            <p:cNvSpPr>
              <a:spLocks noChangeShapeType="1"/>
            </p:cNvSpPr>
            <p:nvPr/>
          </p:nvSpPr>
          <p:spPr bwMode="auto">
            <a:xfrm>
              <a:off x="432" y="2584"/>
              <a:ext cx="250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27" name="Line 11"/>
            <p:cNvSpPr>
              <a:spLocks noChangeShapeType="1"/>
            </p:cNvSpPr>
            <p:nvPr/>
          </p:nvSpPr>
          <p:spPr bwMode="auto">
            <a:xfrm>
              <a:off x="1941" y="2437"/>
              <a:ext cx="0" cy="1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28" name="Line 12"/>
            <p:cNvSpPr>
              <a:spLocks noChangeShapeType="1"/>
            </p:cNvSpPr>
            <p:nvPr/>
          </p:nvSpPr>
          <p:spPr bwMode="auto">
            <a:xfrm>
              <a:off x="480" y="2920"/>
              <a:ext cx="21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29" name="Line 13"/>
            <p:cNvSpPr>
              <a:spLocks noChangeShapeType="1"/>
            </p:cNvSpPr>
            <p:nvPr/>
          </p:nvSpPr>
          <p:spPr bwMode="auto">
            <a:xfrm>
              <a:off x="464" y="3256"/>
              <a:ext cx="215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30" name="Line 14"/>
            <p:cNvSpPr>
              <a:spLocks noChangeShapeType="1"/>
            </p:cNvSpPr>
            <p:nvPr/>
          </p:nvSpPr>
          <p:spPr bwMode="auto">
            <a:xfrm>
              <a:off x="480" y="3592"/>
              <a:ext cx="212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31" name="Rectangle 15"/>
            <p:cNvSpPr>
              <a:spLocks noChangeArrowheads="1"/>
            </p:cNvSpPr>
            <p:nvPr/>
          </p:nvSpPr>
          <p:spPr bwMode="auto">
            <a:xfrm>
              <a:off x="2577" y="2648"/>
              <a:ext cx="56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hold</a:t>
              </a:r>
            </a:p>
          </p:txBody>
        </p:sp>
        <p:sp>
          <p:nvSpPr>
            <p:cNvPr id="111632" name="Rectangle 16"/>
            <p:cNvSpPr>
              <a:spLocks noChangeArrowheads="1"/>
            </p:cNvSpPr>
            <p:nvPr/>
          </p:nvSpPr>
          <p:spPr bwMode="auto">
            <a:xfrm>
              <a:off x="2577" y="2968"/>
              <a:ext cx="61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reset</a:t>
              </a:r>
            </a:p>
          </p:txBody>
        </p:sp>
        <p:sp>
          <p:nvSpPr>
            <p:cNvPr id="111633" name="Rectangle 17"/>
            <p:cNvSpPr>
              <a:spLocks noChangeArrowheads="1"/>
            </p:cNvSpPr>
            <p:nvPr/>
          </p:nvSpPr>
          <p:spPr bwMode="auto">
            <a:xfrm>
              <a:off x="2577" y="3304"/>
              <a:ext cx="48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set</a:t>
              </a:r>
            </a:p>
          </p:txBody>
        </p:sp>
        <p:sp>
          <p:nvSpPr>
            <p:cNvPr id="111634" name="Rectangle 18"/>
            <p:cNvSpPr>
              <a:spLocks noChangeArrowheads="1"/>
            </p:cNvSpPr>
            <p:nvPr/>
          </p:nvSpPr>
          <p:spPr bwMode="auto">
            <a:xfrm>
              <a:off x="2577" y="3624"/>
              <a:ext cx="105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not allowed</a:t>
              </a:r>
            </a:p>
          </p:txBody>
        </p:sp>
        <p:sp>
          <p:nvSpPr>
            <p:cNvPr id="111665" name="Line 49"/>
            <p:cNvSpPr>
              <a:spLocks noChangeShapeType="1"/>
            </p:cNvSpPr>
            <p:nvPr/>
          </p:nvSpPr>
          <p:spPr bwMode="auto">
            <a:xfrm>
              <a:off x="966" y="2452"/>
              <a:ext cx="0" cy="1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1667" name="Rectangle 51"/>
          <p:cNvSpPr>
            <a:spLocks noChangeArrowheads="1"/>
          </p:cNvSpPr>
          <p:nvPr/>
        </p:nvSpPr>
        <p:spPr bwMode="auto">
          <a:xfrm>
            <a:off x="363538" y="1582738"/>
            <a:ext cx="8358187" cy="498633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1661" name="Picture 45"/>
          <p:cNvPicPr>
            <a:picLocks noChangeAspect="1" noChangeArrowheads="1"/>
          </p:cNvPicPr>
          <p:nvPr/>
        </p:nvPicPr>
        <p:blipFill>
          <a:blip r:embed="rId4" cstate="print"/>
          <a:srcRect l="6277"/>
          <a:stretch>
            <a:fillRect/>
          </a:stretch>
        </p:blipFill>
        <p:spPr bwMode="auto">
          <a:xfrm>
            <a:off x="1468438" y="1676400"/>
            <a:ext cx="2062162" cy="174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5" grpId="0" autoUpdateAnimBg="0"/>
      <p:bldP spid="1116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B872-0BF5-4418-8B06-23B5768E36AF}" type="slidenum">
              <a:rPr lang="en-US" altLang="en-US"/>
              <a:pPr/>
              <a:t>16</a:t>
            </a:fld>
            <a:endParaRPr lang="en-US" altLang="en-US"/>
          </a:p>
        </p:txBody>
      </p:sp>
      <p:grpSp>
        <p:nvGrpSpPr>
          <p:cNvPr id="24693" name="Group 117"/>
          <p:cNvGrpSpPr>
            <a:grpSpLocks/>
          </p:cNvGrpSpPr>
          <p:nvPr/>
        </p:nvGrpSpPr>
        <p:grpSpPr bwMode="auto">
          <a:xfrm>
            <a:off x="3657600" y="1752600"/>
            <a:ext cx="5448300" cy="2133600"/>
            <a:chOff x="2256" y="1248"/>
            <a:chExt cx="3432" cy="1344"/>
          </a:xfrm>
        </p:grpSpPr>
        <p:pic>
          <p:nvPicPr>
            <p:cNvPr id="24691" name="Picture 1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6" y="1248"/>
              <a:ext cx="2407" cy="11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2256" y="1776"/>
              <a:ext cx="760" cy="4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enable'</a:t>
              </a:r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2640" y="2112"/>
              <a:ext cx="40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S'</a:t>
              </a:r>
            </a:p>
          </p:txBody>
        </p:sp>
        <p:sp>
          <p:nvSpPr>
            <p:cNvPr id="24678" name="Rectangle 102"/>
            <p:cNvSpPr>
              <a:spLocks noChangeArrowheads="1"/>
            </p:cNvSpPr>
            <p:nvPr/>
          </p:nvSpPr>
          <p:spPr bwMode="auto">
            <a:xfrm>
              <a:off x="5264" y="1968"/>
              <a:ext cx="424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Q'</a:t>
              </a:r>
            </a:p>
          </p:txBody>
        </p:sp>
        <p:sp>
          <p:nvSpPr>
            <p:cNvPr id="24679" name="Rectangle 103"/>
            <p:cNvSpPr>
              <a:spLocks noChangeArrowheads="1"/>
            </p:cNvSpPr>
            <p:nvPr/>
          </p:nvSpPr>
          <p:spPr bwMode="auto">
            <a:xfrm>
              <a:off x="5280" y="1488"/>
              <a:ext cx="384" cy="4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24680" name="Rectangle 104"/>
            <p:cNvSpPr>
              <a:spLocks noChangeArrowheads="1"/>
            </p:cNvSpPr>
            <p:nvPr/>
          </p:nvSpPr>
          <p:spPr bwMode="auto">
            <a:xfrm>
              <a:off x="2640" y="1392"/>
              <a:ext cx="400" cy="4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R'</a:t>
              </a:r>
            </a:p>
          </p:txBody>
        </p:sp>
        <p:sp>
          <p:nvSpPr>
            <p:cNvPr id="24681" name="Rectangle 105"/>
            <p:cNvSpPr>
              <a:spLocks noChangeArrowheads="1"/>
            </p:cNvSpPr>
            <p:nvPr/>
          </p:nvSpPr>
          <p:spPr bwMode="auto">
            <a:xfrm>
              <a:off x="3952" y="1360"/>
              <a:ext cx="368" cy="4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</a:t>
              </a:r>
            </a:p>
          </p:txBody>
        </p:sp>
        <p:sp>
          <p:nvSpPr>
            <p:cNvPr id="24682" name="Rectangle 106"/>
            <p:cNvSpPr>
              <a:spLocks noChangeArrowheads="1"/>
            </p:cNvSpPr>
            <p:nvPr/>
          </p:nvSpPr>
          <p:spPr bwMode="auto">
            <a:xfrm>
              <a:off x="3936" y="2160"/>
              <a:ext cx="384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</a:t>
              </a:r>
            </a:p>
          </p:txBody>
        </p:sp>
      </p:grpSp>
      <p:sp>
        <p:nvSpPr>
          <p:cNvPr id="24688" name="Rectangle 1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Gated R-S latch</a:t>
            </a:r>
          </a:p>
        </p:txBody>
      </p:sp>
      <p:sp>
        <p:nvSpPr>
          <p:cNvPr id="24689" name="Rectangle 113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3136900" cy="4589462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Control when R and S inputs matter</a:t>
            </a:r>
          </a:p>
          <a:p>
            <a:pPr marL="750888" lvl="1" indent="-288925"/>
            <a:r>
              <a:rPr lang="en-US" altLang="ko-KR">
                <a:ea typeface="굴림" pitchFamily="50" charset="-127"/>
              </a:rPr>
              <a:t>otherwise, the slightest glitch on R or S while enable is low could cause 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change in value stored</a:t>
            </a:r>
          </a:p>
        </p:txBody>
      </p:sp>
      <p:grpSp>
        <p:nvGrpSpPr>
          <p:cNvPr id="24690" name="Group 114"/>
          <p:cNvGrpSpPr>
            <a:grpSpLocks/>
          </p:cNvGrpSpPr>
          <p:nvPr/>
        </p:nvGrpSpPr>
        <p:grpSpPr bwMode="auto">
          <a:xfrm>
            <a:off x="990600" y="4038600"/>
            <a:ext cx="5829300" cy="2476500"/>
            <a:chOff x="1136" y="2384"/>
            <a:chExt cx="3672" cy="1560"/>
          </a:xfrm>
        </p:grpSpPr>
        <p:pic>
          <p:nvPicPr>
            <p:cNvPr id="24585" name="Picture 9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44" y="2560"/>
              <a:ext cx="3496" cy="1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2720" y="2400"/>
              <a:ext cx="376" cy="2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Set</a:t>
              </a:r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 flipH="1">
              <a:off x="2732" y="2604"/>
              <a:ext cx="192" cy="3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88" name="Arc 12"/>
            <p:cNvSpPr>
              <a:spLocks/>
            </p:cNvSpPr>
            <p:nvPr/>
          </p:nvSpPr>
          <p:spPr bwMode="auto">
            <a:xfrm>
              <a:off x="2744" y="2843"/>
              <a:ext cx="80" cy="118"/>
            </a:xfrm>
            <a:custGeom>
              <a:avLst/>
              <a:gdLst>
                <a:gd name="G0" fmla="+- 0 0 0"/>
                <a:gd name="G1" fmla="+- 21301 0 0"/>
                <a:gd name="G2" fmla="+- 21600 0 0"/>
                <a:gd name="T0" fmla="*/ 3580 w 14350"/>
                <a:gd name="T1" fmla="*/ 0 h 21301"/>
                <a:gd name="T2" fmla="*/ 14350 w 14350"/>
                <a:gd name="T3" fmla="*/ 5157 h 21301"/>
                <a:gd name="T4" fmla="*/ 0 w 14350"/>
                <a:gd name="T5" fmla="*/ 21301 h 2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50" h="21301" fill="none" extrusionOk="0">
                  <a:moveTo>
                    <a:pt x="3580" y="-1"/>
                  </a:moveTo>
                  <a:cubicBezTo>
                    <a:pt x="7583" y="672"/>
                    <a:pt x="11316" y="2459"/>
                    <a:pt x="14350" y="5156"/>
                  </a:cubicBezTo>
                </a:path>
                <a:path w="14350" h="21301" stroke="0" extrusionOk="0">
                  <a:moveTo>
                    <a:pt x="3580" y="-1"/>
                  </a:moveTo>
                  <a:cubicBezTo>
                    <a:pt x="7583" y="672"/>
                    <a:pt x="11316" y="2459"/>
                    <a:pt x="14350" y="5156"/>
                  </a:cubicBezTo>
                  <a:lnTo>
                    <a:pt x="0" y="21301"/>
                  </a:lnTo>
                  <a:close/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 flipH="1">
              <a:off x="2868" y="2596"/>
              <a:ext cx="56" cy="7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0" name="Arc 14"/>
            <p:cNvSpPr>
              <a:spLocks/>
            </p:cNvSpPr>
            <p:nvPr/>
          </p:nvSpPr>
          <p:spPr bwMode="auto">
            <a:xfrm>
              <a:off x="2880" y="3273"/>
              <a:ext cx="68" cy="120"/>
            </a:xfrm>
            <a:custGeom>
              <a:avLst/>
              <a:gdLst>
                <a:gd name="G0" fmla="+- 0 0 0"/>
                <a:gd name="G1" fmla="+- 21573 0 0"/>
                <a:gd name="G2" fmla="+- 21600 0 0"/>
                <a:gd name="T0" fmla="*/ 1079 w 12229"/>
                <a:gd name="T1" fmla="*/ 0 h 21573"/>
                <a:gd name="T2" fmla="*/ 12229 w 12229"/>
                <a:gd name="T3" fmla="*/ 3768 h 21573"/>
                <a:gd name="T4" fmla="*/ 0 w 12229"/>
                <a:gd name="T5" fmla="*/ 21573 h 2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29" h="21573" fill="none" extrusionOk="0">
                  <a:moveTo>
                    <a:pt x="1079" y="-1"/>
                  </a:moveTo>
                  <a:cubicBezTo>
                    <a:pt x="5072" y="199"/>
                    <a:pt x="8932" y="1504"/>
                    <a:pt x="12228" y="3768"/>
                  </a:cubicBezTo>
                </a:path>
                <a:path w="12229" h="21573" stroke="0" extrusionOk="0">
                  <a:moveTo>
                    <a:pt x="1079" y="-1"/>
                  </a:moveTo>
                  <a:cubicBezTo>
                    <a:pt x="5072" y="199"/>
                    <a:pt x="8932" y="1504"/>
                    <a:pt x="12228" y="3768"/>
                  </a:cubicBezTo>
                  <a:lnTo>
                    <a:pt x="0" y="21573"/>
                  </a:lnTo>
                  <a:close/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 flipH="1">
              <a:off x="2764" y="2604"/>
              <a:ext cx="168" cy="5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2" name="Arc 16"/>
            <p:cNvSpPr>
              <a:spLocks/>
            </p:cNvSpPr>
            <p:nvPr/>
          </p:nvSpPr>
          <p:spPr bwMode="auto">
            <a:xfrm>
              <a:off x="2776" y="3009"/>
              <a:ext cx="65" cy="120"/>
            </a:xfrm>
            <a:custGeom>
              <a:avLst/>
              <a:gdLst>
                <a:gd name="G0" fmla="+- 0 0 0"/>
                <a:gd name="G1" fmla="+- 21597 0 0"/>
                <a:gd name="G2" fmla="+- 21600 0 0"/>
                <a:gd name="T0" fmla="*/ 360 w 11689"/>
                <a:gd name="T1" fmla="*/ 0 h 21597"/>
                <a:gd name="T2" fmla="*/ 11689 w 11689"/>
                <a:gd name="T3" fmla="*/ 3433 h 21597"/>
                <a:gd name="T4" fmla="*/ 0 w 11689"/>
                <a:gd name="T5" fmla="*/ 21597 h 2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89" h="21597" fill="none" extrusionOk="0">
                  <a:moveTo>
                    <a:pt x="359" y="0"/>
                  </a:moveTo>
                  <a:cubicBezTo>
                    <a:pt x="4382" y="67"/>
                    <a:pt x="8306" y="1256"/>
                    <a:pt x="11688" y="3433"/>
                  </a:cubicBezTo>
                </a:path>
                <a:path w="11689" h="21597" stroke="0" extrusionOk="0">
                  <a:moveTo>
                    <a:pt x="359" y="0"/>
                  </a:moveTo>
                  <a:cubicBezTo>
                    <a:pt x="4382" y="67"/>
                    <a:pt x="8306" y="1256"/>
                    <a:pt x="11688" y="3433"/>
                  </a:cubicBezTo>
                  <a:lnTo>
                    <a:pt x="0" y="21597"/>
                  </a:lnTo>
                  <a:close/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3" name="Rectangle 17"/>
            <p:cNvSpPr>
              <a:spLocks noChangeArrowheads="1"/>
            </p:cNvSpPr>
            <p:nvPr/>
          </p:nvSpPr>
          <p:spPr bwMode="auto">
            <a:xfrm>
              <a:off x="4280" y="2384"/>
              <a:ext cx="52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Reset</a:t>
              </a:r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 flipH="1">
              <a:off x="4196" y="2572"/>
              <a:ext cx="272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5" name="Arc 19"/>
            <p:cNvSpPr>
              <a:spLocks/>
            </p:cNvSpPr>
            <p:nvPr/>
          </p:nvSpPr>
          <p:spPr bwMode="auto">
            <a:xfrm>
              <a:off x="4208" y="2801"/>
              <a:ext cx="95" cy="112"/>
            </a:xfrm>
            <a:custGeom>
              <a:avLst/>
              <a:gdLst>
                <a:gd name="G0" fmla="+- 0 0 0"/>
                <a:gd name="G1" fmla="+- 20188 0 0"/>
                <a:gd name="G2" fmla="+- 21600 0 0"/>
                <a:gd name="T0" fmla="*/ 7682 w 17127"/>
                <a:gd name="T1" fmla="*/ 0 h 20188"/>
                <a:gd name="T2" fmla="*/ 17127 w 17127"/>
                <a:gd name="T3" fmla="*/ 7027 h 20188"/>
                <a:gd name="T4" fmla="*/ 0 w 17127"/>
                <a:gd name="T5" fmla="*/ 20188 h 20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27" h="20188" fill="none" extrusionOk="0">
                  <a:moveTo>
                    <a:pt x="7681" y="0"/>
                  </a:moveTo>
                  <a:cubicBezTo>
                    <a:pt x="11420" y="1422"/>
                    <a:pt x="14690" y="3855"/>
                    <a:pt x="17127" y="7026"/>
                  </a:cubicBezTo>
                </a:path>
                <a:path w="17127" h="20188" stroke="0" extrusionOk="0">
                  <a:moveTo>
                    <a:pt x="7681" y="0"/>
                  </a:moveTo>
                  <a:cubicBezTo>
                    <a:pt x="11420" y="1422"/>
                    <a:pt x="14690" y="3855"/>
                    <a:pt x="17127" y="7026"/>
                  </a:cubicBezTo>
                  <a:lnTo>
                    <a:pt x="0" y="20188"/>
                  </a:lnTo>
                  <a:close/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6" name="Line 20"/>
            <p:cNvSpPr>
              <a:spLocks noChangeShapeType="1"/>
            </p:cNvSpPr>
            <p:nvPr/>
          </p:nvSpPr>
          <p:spPr bwMode="auto">
            <a:xfrm flipH="1">
              <a:off x="4188" y="2572"/>
              <a:ext cx="296" cy="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7" name="Arc 21"/>
            <p:cNvSpPr>
              <a:spLocks/>
            </p:cNvSpPr>
            <p:nvPr/>
          </p:nvSpPr>
          <p:spPr bwMode="auto">
            <a:xfrm>
              <a:off x="4200" y="3058"/>
              <a:ext cx="78" cy="119"/>
            </a:xfrm>
            <a:custGeom>
              <a:avLst/>
              <a:gdLst>
                <a:gd name="G0" fmla="+- 0 0 0"/>
                <a:gd name="G1" fmla="+- 21357 0 0"/>
                <a:gd name="G2" fmla="+- 21600 0 0"/>
                <a:gd name="T0" fmla="*/ 3230 w 14057"/>
                <a:gd name="T1" fmla="*/ 0 h 21357"/>
                <a:gd name="T2" fmla="*/ 14057 w 14057"/>
                <a:gd name="T3" fmla="*/ 4957 h 21357"/>
                <a:gd name="T4" fmla="*/ 0 w 14057"/>
                <a:gd name="T5" fmla="*/ 21357 h 21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057" h="21357" fill="none" extrusionOk="0">
                  <a:moveTo>
                    <a:pt x="3230" y="-1"/>
                  </a:moveTo>
                  <a:cubicBezTo>
                    <a:pt x="7232" y="605"/>
                    <a:pt x="10983" y="2322"/>
                    <a:pt x="14057" y="4956"/>
                  </a:cubicBezTo>
                </a:path>
                <a:path w="14057" h="21357" stroke="0" extrusionOk="0">
                  <a:moveTo>
                    <a:pt x="3230" y="-1"/>
                  </a:moveTo>
                  <a:cubicBezTo>
                    <a:pt x="7232" y="605"/>
                    <a:pt x="10983" y="2322"/>
                    <a:pt x="14057" y="4956"/>
                  </a:cubicBezTo>
                  <a:lnTo>
                    <a:pt x="0" y="21357"/>
                  </a:lnTo>
                  <a:close/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8" name="Line 22"/>
            <p:cNvSpPr>
              <a:spLocks noChangeShapeType="1"/>
            </p:cNvSpPr>
            <p:nvPr/>
          </p:nvSpPr>
          <p:spPr bwMode="auto">
            <a:xfrm flipH="1">
              <a:off x="4284" y="2556"/>
              <a:ext cx="200" cy="8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9" name="Arc 23"/>
            <p:cNvSpPr>
              <a:spLocks/>
            </p:cNvSpPr>
            <p:nvPr/>
          </p:nvSpPr>
          <p:spPr bwMode="auto">
            <a:xfrm>
              <a:off x="4296" y="3292"/>
              <a:ext cx="84" cy="117"/>
            </a:xfrm>
            <a:custGeom>
              <a:avLst/>
              <a:gdLst>
                <a:gd name="G0" fmla="+- 0 0 0"/>
                <a:gd name="G1" fmla="+- 21086 0 0"/>
                <a:gd name="G2" fmla="+- 21600 0 0"/>
                <a:gd name="T0" fmla="*/ 4686 w 15183"/>
                <a:gd name="T1" fmla="*/ 0 h 21086"/>
                <a:gd name="T2" fmla="*/ 15183 w 15183"/>
                <a:gd name="T3" fmla="*/ 5722 h 21086"/>
                <a:gd name="T4" fmla="*/ 0 w 15183"/>
                <a:gd name="T5" fmla="*/ 21086 h 2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83" h="21086" fill="none" extrusionOk="0">
                  <a:moveTo>
                    <a:pt x="4685" y="0"/>
                  </a:moveTo>
                  <a:cubicBezTo>
                    <a:pt x="8653" y="882"/>
                    <a:pt x="12291" y="2865"/>
                    <a:pt x="15182" y="5722"/>
                  </a:cubicBezTo>
                </a:path>
                <a:path w="15183" h="21086" stroke="0" extrusionOk="0">
                  <a:moveTo>
                    <a:pt x="4685" y="0"/>
                  </a:moveTo>
                  <a:cubicBezTo>
                    <a:pt x="8653" y="882"/>
                    <a:pt x="12291" y="2865"/>
                    <a:pt x="15182" y="5722"/>
                  </a:cubicBezTo>
                  <a:lnTo>
                    <a:pt x="0" y="21086"/>
                  </a:lnTo>
                  <a:close/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4" name="Rectangle 108"/>
            <p:cNvSpPr>
              <a:spLocks noChangeArrowheads="1"/>
            </p:cNvSpPr>
            <p:nvPr/>
          </p:nvSpPr>
          <p:spPr bwMode="auto">
            <a:xfrm>
              <a:off x="1136" y="2824"/>
              <a:ext cx="448" cy="1080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5" name="Rectangle 109"/>
            <p:cNvSpPr>
              <a:spLocks noChangeArrowheads="1"/>
            </p:cNvSpPr>
            <p:nvPr/>
          </p:nvSpPr>
          <p:spPr bwMode="auto">
            <a:xfrm>
              <a:off x="1144" y="2848"/>
              <a:ext cx="1096" cy="10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S'</a:t>
              </a:r>
            </a:p>
            <a:p>
              <a:pPr eaLnBrk="0" hangingPunct="0">
                <a:lnSpc>
                  <a:spcPts val="2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R'</a:t>
              </a:r>
            </a:p>
            <a:p>
              <a:pPr eaLnBrk="0" hangingPunct="0">
                <a:lnSpc>
                  <a:spcPts val="2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enable'</a:t>
              </a:r>
            </a:p>
            <a:p>
              <a:pPr eaLnBrk="0" hangingPunct="0">
                <a:lnSpc>
                  <a:spcPts val="2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  <a:p>
              <a:pPr eaLnBrk="0" hangingPunct="0">
                <a:lnSpc>
                  <a:spcPts val="2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Q'</a:t>
              </a:r>
            </a:p>
          </p:txBody>
        </p:sp>
        <p:sp>
          <p:nvSpPr>
            <p:cNvPr id="24686" name="Rectangle 110"/>
            <p:cNvSpPr>
              <a:spLocks noChangeArrowheads="1"/>
            </p:cNvSpPr>
            <p:nvPr/>
          </p:nvSpPr>
          <p:spPr bwMode="auto">
            <a:xfrm>
              <a:off x="3912" y="2512"/>
              <a:ext cx="416" cy="184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7" name="Rectangle 111"/>
            <p:cNvSpPr>
              <a:spLocks noChangeArrowheads="1"/>
            </p:cNvSpPr>
            <p:nvPr/>
          </p:nvSpPr>
          <p:spPr bwMode="auto">
            <a:xfrm>
              <a:off x="3960" y="2496"/>
              <a:ext cx="304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4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100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4ADC-169F-4550-A476-B8D0C034597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1568450" y="52197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V="1">
            <a:off x="2019300" y="498475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2025650" y="49911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476500" y="4997450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2482850" y="52197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V="1">
            <a:off x="2933700" y="498475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2940050" y="49911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3390900" y="4997450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3397250" y="52197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V="1">
            <a:off x="3848100" y="498475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3854450" y="49911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4305300" y="4997450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4311650" y="52197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 flipV="1">
            <a:off x="4762500" y="498475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4768850" y="49911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5219700" y="4997450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>
            <a:off x="5238750" y="52197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 flipV="1">
            <a:off x="5689600" y="498475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1" name="Line 27"/>
          <p:cNvSpPr>
            <a:spLocks noChangeShapeType="1"/>
          </p:cNvSpPr>
          <p:nvPr/>
        </p:nvSpPr>
        <p:spPr bwMode="auto">
          <a:xfrm>
            <a:off x="5695950" y="49911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>
            <a:off x="6146800" y="4997450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3" name="Line 29"/>
          <p:cNvSpPr>
            <a:spLocks noChangeShapeType="1"/>
          </p:cNvSpPr>
          <p:nvPr/>
        </p:nvSpPr>
        <p:spPr bwMode="auto">
          <a:xfrm>
            <a:off x="6153150" y="52197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 flipV="1">
            <a:off x="6604000" y="498475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>
            <a:off x="6610350" y="49911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6" name="Line 32"/>
          <p:cNvSpPr>
            <a:spLocks noChangeShapeType="1"/>
          </p:cNvSpPr>
          <p:nvPr/>
        </p:nvSpPr>
        <p:spPr bwMode="auto">
          <a:xfrm>
            <a:off x="7061200" y="4997450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>
            <a:off x="7067550" y="52197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>
            <a:off x="3848100" y="5454650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>
            <a:off x="4762500" y="5454650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>
            <a:off x="3854450" y="46482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1" name="Rectangle 37"/>
          <p:cNvSpPr>
            <a:spLocks noChangeArrowheads="1"/>
          </p:cNvSpPr>
          <p:nvPr/>
        </p:nvSpPr>
        <p:spPr bwMode="auto">
          <a:xfrm>
            <a:off x="3771900" y="5562600"/>
            <a:ext cx="106680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period</a:t>
            </a: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3848100" y="4540250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3" name="Line 39"/>
          <p:cNvSpPr>
            <a:spLocks noChangeShapeType="1"/>
          </p:cNvSpPr>
          <p:nvPr/>
        </p:nvSpPr>
        <p:spPr bwMode="auto">
          <a:xfrm>
            <a:off x="4305300" y="4540250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4" name="Line 40"/>
          <p:cNvSpPr>
            <a:spLocks noChangeShapeType="1"/>
          </p:cNvSpPr>
          <p:nvPr/>
        </p:nvSpPr>
        <p:spPr bwMode="auto">
          <a:xfrm>
            <a:off x="3854450" y="5562600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5" name="Rectangle 41"/>
          <p:cNvSpPr>
            <a:spLocks noChangeArrowheads="1"/>
          </p:cNvSpPr>
          <p:nvPr/>
        </p:nvSpPr>
        <p:spPr bwMode="auto">
          <a:xfrm>
            <a:off x="4343400" y="4419600"/>
            <a:ext cx="313690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duty cycle (in this case, 50%)</a:t>
            </a:r>
          </a:p>
        </p:txBody>
      </p:sp>
      <p:sp>
        <p:nvSpPr>
          <p:cNvPr id="26666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Clocks</a:t>
            </a:r>
          </a:p>
        </p:txBody>
      </p:sp>
      <p:sp>
        <p:nvSpPr>
          <p:cNvPr id="26667" name="Rectangle 4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Used to keep time</a:t>
            </a:r>
          </a:p>
          <a:p>
            <a:pPr lvl="1"/>
            <a:r>
              <a:rPr lang="en-US" altLang="ko-KR">
                <a:ea typeface="굴림" pitchFamily="50" charset="-127"/>
              </a:rPr>
              <a:t>wait long enough for inputs (R' and S') to settle</a:t>
            </a:r>
          </a:p>
          <a:p>
            <a:pPr lvl="1"/>
            <a:r>
              <a:rPr lang="en-US" altLang="ko-KR">
                <a:ea typeface="굴림" pitchFamily="50" charset="-127"/>
              </a:rPr>
              <a:t>then allow to have effect on value stored</a:t>
            </a:r>
          </a:p>
          <a:p>
            <a:r>
              <a:rPr lang="en-US" altLang="ko-KR">
                <a:ea typeface="굴림" pitchFamily="50" charset="-127"/>
              </a:rPr>
              <a:t>Clocks are regular periodic signals</a:t>
            </a:r>
          </a:p>
          <a:p>
            <a:pPr lvl="1"/>
            <a:r>
              <a:rPr lang="en-US" altLang="ko-KR">
                <a:ea typeface="굴림" pitchFamily="50" charset="-127"/>
              </a:rPr>
              <a:t>period (time between ticks)</a:t>
            </a:r>
          </a:p>
          <a:p>
            <a:pPr lvl="1"/>
            <a:r>
              <a:rPr lang="en-US" altLang="ko-KR">
                <a:ea typeface="굴림" pitchFamily="50" charset="-127"/>
              </a:rPr>
              <a:t>duty-cycle (time clock is high between ticks - expressed as % of period)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C080-9D7E-4BD2-B50A-E4ECF1F1ECE0}" type="slidenum">
              <a:rPr lang="en-US" altLang="en-US"/>
              <a:pPr/>
              <a:t>18</a:t>
            </a:fld>
            <a:endParaRPr lang="en-US" altLang="en-US"/>
          </a:p>
        </p:txBody>
      </p:sp>
      <p:grpSp>
        <p:nvGrpSpPr>
          <p:cNvPr id="28722" name="Group 50"/>
          <p:cNvGrpSpPr>
            <a:grpSpLocks/>
          </p:cNvGrpSpPr>
          <p:nvPr/>
        </p:nvGrpSpPr>
        <p:grpSpPr bwMode="auto">
          <a:xfrm>
            <a:off x="3657600" y="5334000"/>
            <a:ext cx="5016500" cy="1041400"/>
            <a:chOff x="2264" y="3064"/>
            <a:chExt cx="3160" cy="656"/>
          </a:xfrm>
        </p:grpSpPr>
        <p:sp>
          <p:nvSpPr>
            <p:cNvPr id="28681" name="Rectangle 9" descr="25%"/>
            <p:cNvSpPr>
              <a:spLocks noChangeArrowheads="1"/>
            </p:cNvSpPr>
            <p:nvPr/>
          </p:nvSpPr>
          <p:spPr bwMode="auto">
            <a:xfrm>
              <a:off x="3296" y="3232"/>
              <a:ext cx="504" cy="152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2932" y="3664"/>
              <a:ext cx="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8687" name="Group 15"/>
            <p:cNvGrpSpPr>
              <a:grpSpLocks/>
            </p:cNvGrpSpPr>
            <p:nvPr/>
          </p:nvGrpSpPr>
          <p:grpSpPr bwMode="auto">
            <a:xfrm>
              <a:off x="3256" y="3516"/>
              <a:ext cx="1076" cy="152"/>
              <a:chOff x="3256" y="3516"/>
              <a:chExt cx="1076" cy="152"/>
            </a:xfrm>
          </p:grpSpPr>
          <p:sp>
            <p:nvSpPr>
              <p:cNvPr id="28683" name="Line 11"/>
              <p:cNvSpPr>
                <a:spLocks noChangeShapeType="1"/>
              </p:cNvSpPr>
              <p:nvPr/>
            </p:nvSpPr>
            <p:spPr bwMode="auto">
              <a:xfrm flipV="1">
                <a:off x="3256" y="3516"/>
                <a:ext cx="0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684" name="Line 12"/>
              <p:cNvSpPr>
                <a:spLocks noChangeShapeType="1"/>
              </p:cNvSpPr>
              <p:nvPr/>
            </p:nvSpPr>
            <p:spPr bwMode="auto">
              <a:xfrm>
                <a:off x="3260" y="3520"/>
                <a:ext cx="52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685" name="Line 13"/>
              <p:cNvSpPr>
                <a:spLocks noChangeShapeType="1"/>
              </p:cNvSpPr>
              <p:nvPr/>
            </p:nvSpPr>
            <p:spPr bwMode="auto">
              <a:xfrm>
                <a:off x="3792" y="3524"/>
                <a:ext cx="0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686" name="Line 14"/>
              <p:cNvSpPr>
                <a:spLocks noChangeShapeType="1"/>
              </p:cNvSpPr>
              <p:nvPr/>
            </p:nvSpPr>
            <p:spPr bwMode="auto">
              <a:xfrm>
                <a:off x="3804" y="3664"/>
                <a:ext cx="52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8688" name="Line 16"/>
            <p:cNvSpPr>
              <a:spLocks noChangeShapeType="1"/>
            </p:cNvSpPr>
            <p:nvPr/>
          </p:nvSpPr>
          <p:spPr bwMode="auto">
            <a:xfrm flipV="1">
              <a:off x="4336" y="3516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9" name="Line 17"/>
            <p:cNvSpPr>
              <a:spLocks noChangeShapeType="1"/>
            </p:cNvSpPr>
            <p:nvPr/>
          </p:nvSpPr>
          <p:spPr bwMode="auto">
            <a:xfrm>
              <a:off x="4340" y="3520"/>
              <a:ext cx="5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0" name="Line 18"/>
            <p:cNvSpPr>
              <a:spLocks noChangeShapeType="1"/>
            </p:cNvSpPr>
            <p:nvPr/>
          </p:nvSpPr>
          <p:spPr bwMode="auto">
            <a:xfrm>
              <a:off x="4872" y="3524"/>
              <a:ext cx="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>
              <a:off x="4884" y="3664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2" name="Line 20"/>
            <p:cNvSpPr>
              <a:spLocks noChangeShapeType="1"/>
            </p:cNvSpPr>
            <p:nvPr/>
          </p:nvSpPr>
          <p:spPr bwMode="auto">
            <a:xfrm>
              <a:off x="2940" y="3232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>
              <a:off x="2940" y="3376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8696" name="Group 24"/>
            <p:cNvGrpSpPr>
              <a:grpSpLocks/>
            </p:cNvGrpSpPr>
            <p:nvPr/>
          </p:nvGrpSpPr>
          <p:grpSpPr bwMode="auto">
            <a:xfrm>
              <a:off x="3260" y="3228"/>
              <a:ext cx="32" cy="152"/>
              <a:chOff x="3260" y="3228"/>
              <a:chExt cx="32" cy="152"/>
            </a:xfrm>
          </p:grpSpPr>
          <p:sp>
            <p:nvSpPr>
              <p:cNvPr id="28694" name="Line 22"/>
              <p:cNvSpPr>
                <a:spLocks noChangeShapeType="1"/>
              </p:cNvSpPr>
              <p:nvPr/>
            </p:nvSpPr>
            <p:spPr bwMode="auto">
              <a:xfrm flipV="1">
                <a:off x="3260" y="3228"/>
                <a:ext cx="32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695" name="Line 23"/>
              <p:cNvSpPr>
                <a:spLocks noChangeShapeType="1"/>
              </p:cNvSpPr>
              <p:nvPr/>
            </p:nvSpPr>
            <p:spPr bwMode="auto">
              <a:xfrm>
                <a:off x="3260" y="3236"/>
                <a:ext cx="32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8699" name="Group 27"/>
            <p:cNvGrpSpPr>
              <a:grpSpLocks/>
            </p:cNvGrpSpPr>
            <p:nvPr/>
          </p:nvGrpSpPr>
          <p:grpSpPr bwMode="auto">
            <a:xfrm>
              <a:off x="3804" y="3228"/>
              <a:ext cx="32" cy="152"/>
              <a:chOff x="3804" y="3228"/>
              <a:chExt cx="32" cy="152"/>
            </a:xfrm>
          </p:grpSpPr>
          <p:sp>
            <p:nvSpPr>
              <p:cNvPr id="28697" name="Line 25"/>
              <p:cNvSpPr>
                <a:spLocks noChangeShapeType="1"/>
              </p:cNvSpPr>
              <p:nvPr/>
            </p:nvSpPr>
            <p:spPr bwMode="auto">
              <a:xfrm flipV="1">
                <a:off x="3804" y="3228"/>
                <a:ext cx="32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698" name="Line 26"/>
              <p:cNvSpPr>
                <a:spLocks noChangeShapeType="1"/>
              </p:cNvSpPr>
              <p:nvPr/>
            </p:nvSpPr>
            <p:spPr bwMode="auto">
              <a:xfrm>
                <a:off x="3804" y="3236"/>
                <a:ext cx="32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8700" name="Line 28"/>
            <p:cNvSpPr>
              <a:spLocks noChangeShapeType="1"/>
            </p:cNvSpPr>
            <p:nvPr/>
          </p:nvSpPr>
          <p:spPr bwMode="auto">
            <a:xfrm>
              <a:off x="3844" y="3232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01" name="Line 29"/>
            <p:cNvSpPr>
              <a:spLocks noChangeShapeType="1"/>
            </p:cNvSpPr>
            <p:nvPr/>
          </p:nvSpPr>
          <p:spPr bwMode="auto">
            <a:xfrm>
              <a:off x="3844" y="3376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02" name="Line 30"/>
            <p:cNvSpPr>
              <a:spLocks noChangeShapeType="1"/>
            </p:cNvSpPr>
            <p:nvPr/>
          </p:nvSpPr>
          <p:spPr bwMode="auto">
            <a:xfrm>
              <a:off x="3300" y="3232"/>
              <a:ext cx="4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3300" y="3376"/>
              <a:ext cx="4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8706" name="Group 34"/>
            <p:cNvGrpSpPr>
              <a:grpSpLocks/>
            </p:cNvGrpSpPr>
            <p:nvPr/>
          </p:nvGrpSpPr>
          <p:grpSpPr bwMode="auto">
            <a:xfrm>
              <a:off x="4332" y="3228"/>
              <a:ext cx="32" cy="152"/>
              <a:chOff x="4332" y="3228"/>
              <a:chExt cx="32" cy="152"/>
            </a:xfrm>
          </p:grpSpPr>
          <p:sp>
            <p:nvSpPr>
              <p:cNvPr id="28704" name="Line 32"/>
              <p:cNvSpPr>
                <a:spLocks noChangeShapeType="1"/>
              </p:cNvSpPr>
              <p:nvPr/>
            </p:nvSpPr>
            <p:spPr bwMode="auto">
              <a:xfrm flipV="1">
                <a:off x="4332" y="3228"/>
                <a:ext cx="32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705" name="Line 33"/>
              <p:cNvSpPr>
                <a:spLocks noChangeShapeType="1"/>
              </p:cNvSpPr>
              <p:nvPr/>
            </p:nvSpPr>
            <p:spPr bwMode="auto">
              <a:xfrm>
                <a:off x="4332" y="3236"/>
                <a:ext cx="32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2360" y="3512"/>
              <a:ext cx="51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clock’</a:t>
              </a:r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2264" y="3224"/>
              <a:ext cx="60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R’  and  S’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3192" y="3064"/>
              <a:ext cx="69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changing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3808" y="3064"/>
              <a:ext cx="54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stable</a:t>
              </a:r>
            </a:p>
          </p:txBody>
        </p:sp>
        <p:sp>
          <p:nvSpPr>
            <p:cNvPr id="28711" name="Rectangle 39" descr="25%"/>
            <p:cNvSpPr>
              <a:spLocks noChangeArrowheads="1"/>
            </p:cNvSpPr>
            <p:nvPr/>
          </p:nvSpPr>
          <p:spPr bwMode="auto">
            <a:xfrm>
              <a:off x="4368" y="3232"/>
              <a:ext cx="504" cy="152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8714" name="Group 42"/>
            <p:cNvGrpSpPr>
              <a:grpSpLocks/>
            </p:cNvGrpSpPr>
            <p:nvPr/>
          </p:nvGrpSpPr>
          <p:grpSpPr bwMode="auto">
            <a:xfrm>
              <a:off x="4876" y="3228"/>
              <a:ext cx="32" cy="152"/>
              <a:chOff x="4876" y="3228"/>
              <a:chExt cx="32" cy="152"/>
            </a:xfrm>
          </p:grpSpPr>
          <p:sp>
            <p:nvSpPr>
              <p:cNvPr id="28712" name="Line 40"/>
              <p:cNvSpPr>
                <a:spLocks noChangeShapeType="1"/>
              </p:cNvSpPr>
              <p:nvPr/>
            </p:nvSpPr>
            <p:spPr bwMode="auto">
              <a:xfrm flipV="1">
                <a:off x="4876" y="3228"/>
                <a:ext cx="32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713" name="Line 41"/>
              <p:cNvSpPr>
                <a:spLocks noChangeShapeType="1"/>
              </p:cNvSpPr>
              <p:nvPr/>
            </p:nvSpPr>
            <p:spPr bwMode="auto">
              <a:xfrm>
                <a:off x="4876" y="3236"/>
                <a:ext cx="32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8715" name="Line 43"/>
            <p:cNvSpPr>
              <a:spLocks noChangeShapeType="1"/>
            </p:cNvSpPr>
            <p:nvPr/>
          </p:nvSpPr>
          <p:spPr bwMode="auto">
            <a:xfrm>
              <a:off x="4916" y="3232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16" name="Line 44"/>
            <p:cNvSpPr>
              <a:spLocks noChangeShapeType="1"/>
            </p:cNvSpPr>
            <p:nvPr/>
          </p:nvSpPr>
          <p:spPr bwMode="auto">
            <a:xfrm>
              <a:off x="4916" y="3376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17" name="Line 45"/>
            <p:cNvSpPr>
              <a:spLocks noChangeShapeType="1"/>
            </p:cNvSpPr>
            <p:nvPr/>
          </p:nvSpPr>
          <p:spPr bwMode="auto">
            <a:xfrm>
              <a:off x="4372" y="3232"/>
              <a:ext cx="4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4372" y="3376"/>
              <a:ext cx="4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19" name="Rectangle 47"/>
            <p:cNvSpPr>
              <a:spLocks noChangeArrowheads="1"/>
            </p:cNvSpPr>
            <p:nvPr/>
          </p:nvSpPr>
          <p:spPr bwMode="auto">
            <a:xfrm>
              <a:off x="4264" y="3064"/>
              <a:ext cx="69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changing</a:t>
              </a:r>
            </a:p>
          </p:txBody>
        </p:sp>
        <p:sp>
          <p:nvSpPr>
            <p:cNvPr id="28720" name="Rectangle 48"/>
            <p:cNvSpPr>
              <a:spLocks noChangeArrowheads="1"/>
            </p:cNvSpPr>
            <p:nvPr/>
          </p:nvSpPr>
          <p:spPr bwMode="auto">
            <a:xfrm>
              <a:off x="4880" y="3064"/>
              <a:ext cx="54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stable</a:t>
              </a:r>
            </a:p>
          </p:txBody>
        </p:sp>
        <p:sp>
          <p:nvSpPr>
            <p:cNvPr id="28721" name="Rectangle 49"/>
            <p:cNvSpPr>
              <a:spLocks noChangeArrowheads="1"/>
            </p:cNvSpPr>
            <p:nvPr/>
          </p:nvSpPr>
          <p:spPr bwMode="auto">
            <a:xfrm>
              <a:off x="2808" y="3064"/>
              <a:ext cx="54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stable</a:t>
              </a:r>
            </a:p>
          </p:txBody>
        </p:sp>
      </p:grpSp>
      <p:sp>
        <p:nvSpPr>
          <p:cNvPr id="28807" name="Rectangle 1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Clocks (cont’d)</a:t>
            </a:r>
          </a:p>
        </p:txBody>
      </p:sp>
      <p:sp>
        <p:nvSpPr>
          <p:cNvPr id="28808" name="Rectangle 13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Controlling an R-S latch with a clock</a:t>
            </a:r>
          </a:p>
          <a:p>
            <a:pPr lvl="1"/>
            <a:r>
              <a:rPr lang="en-US" altLang="ko-KR">
                <a:ea typeface="굴림" pitchFamily="50" charset="-127"/>
              </a:rPr>
              <a:t>can't let R and S change while clock is active (allowing R and S to pass)</a:t>
            </a:r>
          </a:p>
          <a:p>
            <a:pPr lvl="1"/>
            <a:r>
              <a:rPr lang="en-US" altLang="ko-KR">
                <a:ea typeface="굴림" pitchFamily="50" charset="-127"/>
              </a:rPr>
              <a:t>only have half of clock period for signal changes to propagate</a:t>
            </a:r>
          </a:p>
          <a:p>
            <a:pPr lvl="1"/>
            <a:r>
              <a:rPr lang="en-US" altLang="ko-KR">
                <a:ea typeface="굴림" pitchFamily="50" charset="-127"/>
              </a:rPr>
              <a:t>signals must be stable for the other half of clock period</a:t>
            </a:r>
          </a:p>
        </p:txBody>
      </p:sp>
      <p:grpSp>
        <p:nvGrpSpPr>
          <p:cNvPr id="28809" name="Group 137"/>
          <p:cNvGrpSpPr>
            <a:grpSpLocks/>
          </p:cNvGrpSpPr>
          <p:nvPr/>
        </p:nvGrpSpPr>
        <p:grpSpPr bwMode="auto">
          <a:xfrm>
            <a:off x="381000" y="3419475"/>
            <a:ext cx="5448300" cy="2133600"/>
            <a:chOff x="2256" y="1248"/>
            <a:chExt cx="3432" cy="1344"/>
          </a:xfrm>
        </p:grpSpPr>
        <p:pic>
          <p:nvPicPr>
            <p:cNvPr id="28810" name="Picture 13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6" y="1248"/>
              <a:ext cx="2407" cy="11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28811" name="Rectangle 139"/>
            <p:cNvSpPr>
              <a:spLocks noChangeArrowheads="1"/>
            </p:cNvSpPr>
            <p:nvPr/>
          </p:nvSpPr>
          <p:spPr bwMode="auto">
            <a:xfrm>
              <a:off x="2256" y="1776"/>
              <a:ext cx="760" cy="4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clock’</a:t>
              </a:r>
            </a:p>
          </p:txBody>
        </p:sp>
        <p:sp>
          <p:nvSpPr>
            <p:cNvPr id="28812" name="Rectangle 140"/>
            <p:cNvSpPr>
              <a:spLocks noChangeArrowheads="1"/>
            </p:cNvSpPr>
            <p:nvPr/>
          </p:nvSpPr>
          <p:spPr bwMode="auto">
            <a:xfrm>
              <a:off x="2640" y="2112"/>
              <a:ext cx="40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S’</a:t>
              </a:r>
            </a:p>
          </p:txBody>
        </p:sp>
        <p:sp>
          <p:nvSpPr>
            <p:cNvPr id="28813" name="Rectangle 141"/>
            <p:cNvSpPr>
              <a:spLocks noChangeArrowheads="1"/>
            </p:cNvSpPr>
            <p:nvPr/>
          </p:nvSpPr>
          <p:spPr bwMode="auto">
            <a:xfrm>
              <a:off x="5264" y="1968"/>
              <a:ext cx="424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Q’</a:t>
              </a:r>
            </a:p>
          </p:txBody>
        </p:sp>
        <p:sp>
          <p:nvSpPr>
            <p:cNvPr id="28814" name="Rectangle 142"/>
            <p:cNvSpPr>
              <a:spLocks noChangeArrowheads="1"/>
            </p:cNvSpPr>
            <p:nvPr/>
          </p:nvSpPr>
          <p:spPr bwMode="auto">
            <a:xfrm>
              <a:off x="5280" y="1488"/>
              <a:ext cx="384" cy="4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28815" name="Rectangle 143"/>
            <p:cNvSpPr>
              <a:spLocks noChangeArrowheads="1"/>
            </p:cNvSpPr>
            <p:nvPr/>
          </p:nvSpPr>
          <p:spPr bwMode="auto">
            <a:xfrm>
              <a:off x="2640" y="1392"/>
              <a:ext cx="400" cy="4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R’</a:t>
              </a:r>
            </a:p>
          </p:txBody>
        </p:sp>
        <p:sp>
          <p:nvSpPr>
            <p:cNvPr id="28816" name="Rectangle 144"/>
            <p:cNvSpPr>
              <a:spLocks noChangeArrowheads="1"/>
            </p:cNvSpPr>
            <p:nvPr/>
          </p:nvSpPr>
          <p:spPr bwMode="auto">
            <a:xfrm>
              <a:off x="3952" y="1360"/>
              <a:ext cx="368" cy="4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</a:t>
              </a:r>
            </a:p>
          </p:txBody>
        </p:sp>
        <p:sp>
          <p:nvSpPr>
            <p:cNvPr id="28817" name="Rectangle 145"/>
            <p:cNvSpPr>
              <a:spLocks noChangeArrowheads="1"/>
            </p:cNvSpPr>
            <p:nvPr/>
          </p:nvSpPr>
          <p:spPr bwMode="auto">
            <a:xfrm>
              <a:off x="3936" y="2160"/>
              <a:ext cx="384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6ECC-5D6B-4DAC-B488-3615111847B2}" type="slidenum">
              <a:rPr lang="en-US" altLang="en-US"/>
              <a:pPr/>
              <a:t>19</a:t>
            </a:fld>
            <a:endParaRPr lang="en-US" altLang="en-US"/>
          </a:p>
        </p:txBody>
      </p:sp>
      <p:grpSp>
        <p:nvGrpSpPr>
          <p:cNvPr id="30812" name="Group 92"/>
          <p:cNvGrpSpPr>
            <a:grpSpLocks/>
          </p:cNvGrpSpPr>
          <p:nvPr/>
        </p:nvGrpSpPr>
        <p:grpSpPr bwMode="auto">
          <a:xfrm>
            <a:off x="609600" y="4343400"/>
            <a:ext cx="7899400" cy="1657350"/>
            <a:chOff x="384" y="2736"/>
            <a:chExt cx="4976" cy="1044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>
              <a:off x="384" y="3524"/>
              <a:ext cx="600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clock</a:t>
              </a:r>
            </a:p>
          </p:txBody>
        </p:sp>
        <p:grpSp>
          <p:nvGrpSpPr>
            <p:cNvPr id="30810" name="Group 90"/>
            <p:cNvGrpSpPr>
              <a:grpSpLocks/>
            </p:cNvGrpSpPr>
            <p:nvPr/>
          </p:nvGrpSpPr>
          <p:grpSpPr bwMode="auto">
            <a:xfrm>
              <a:off x="1440" y="2736"/>
              <a:ext cx="1760" cy="896"/>
              <a:chOff x="1440" y="2736"/>
              <a:chExt cx="1760" cy="896"/>
            </a:xfrm>
          </p:grpSpPr>
          <p:sp>
            <p:nvSpPr>
              <p:cNvPr id="30730" name="Line 10"/>
              <p:cNvSpPr>
                <a:spLocks noChangeShapeType="1"/>
              </p:cNvSpPr>
              <p:nvPr/>
            </p:nvSpPr>
            <p:spPr bwMode="auto">
              <a:xfrm>
                <a:off x="1728" y="3140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31" name="Line 11"/>
              <p:cNvSpPr>
                <a:spLocks noChangeShapeType="1"/>
              </p:cNvSpPr>
              <p:nvPr/>
            </p:nvSpPr>
            <p:spPr bwMode="auto">
              <a:xfrm>
                <a:off x="1728" y="3436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32" name="Line 12"/>
              <p:cNvSpPr>
                <a:spLocks noChangeShapeType="1"/>
              </p:cNvSpPr>
              <p:nvPr/>
            </p:nvSpPr>
            <p:spPr bwMode="auto">
              <a:xfrm flipV="1">
                <a:off x="1724" y="3136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33" name="Arc 13"/>
              <p:cNvSpPr>
                <a:spLocks/>
              </p:cNvSpPr>
              <p:nvPr/>
            </p:nvSpPr>
            <p:spPr bwMode="auto">
              <a:xfrm>
                <a:off x="2016" y="3149"/>
                <a:ext cx="132" cy="1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34" name="Arc 14"/>
              <p:cNvSpPr>
                <a:spLocks/>
              </p:cNvSpPr>
              <p:nvPr/>
            </p:nvSpPr>
            <p:spPr bwMode="auto">
              <a:xfrm>
                <a:off x="2016" y="3145"/>
                <a:ext cx="144" cy="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35" name="Arc 15"/>
              <p:cNvSpPr>
                <a:spLocks/>
              </p:cNvSpPr>
              <p:nvPr/>
            </p:nvSpPr>
            <p:spPr bwMode="auto">
              <a:xfrm>
                <a:off x="2016" y="3284"/>
                <a:ext cx="132" cy="1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36" name="Arc 16"/>
              <p:cNvSpPr>
                <a:spLocks/>
              </p:cNvSpPr>
              <p:nvPr/>
            </p:nvSpPr>
            <p:spPr bwMode="auto">
              <a:xfrm>
                <a:off x="2016" y="3284"/>
                <a:ext cx="144" cy="15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37" name="Rectangle 17"/>
              <p:cNvSpPr>
                <a:spLocks noChangeArrowheads="1"/>
              </p:cNvSpPr>
              <p:nvPr/>
            </p:nvSpPr>
            <p:spPr bwMode="auto">
              <a:xfrm>
                <a:off x="2344" y="2736"/>
                <a:ext cx="744" cy="73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38" name="Rectangle 18"/>
              <p:cNvSpPr>
                <a:spLocks noChangeArrowheads="1"/>
              </p:cNvSpPr>
              <p:nvPr/>
            </p:nvSpPr>
            <p:spPr bwMode="auto">
              <a:xfrm>
                <a:off x="2408" y="2820"/>
                <a:ext cx="23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R</a:t>
                </a:r>
              </a:p>
            </p:txBody>
          </p:sp>
          <p:sp>
            <p:nvSpPr>
              <p:cNvPr id="30739" name="Rectangle 19"/>
              <p:cNvSpPr>
                <a:spLocks noChangeArrowheads="1"/>
              </p:cNvSpPr>
              <p:nvPr/>
            </p:nvSpPr>
            <p:spPr bwMode="auto">
              <a:xfrm>
                <a:off x="2408" y="3188"/>
                <a:ext cx="23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S</a:t>
                </a:r>
              </a:p>
            </p:txBody>
          </p:sp>
          <p:sp>
            <p:nvSpPr>
              <p:cNvPr id="30740" name="Rectangle 20"/>
              <p:cNvSpPr>
                <a:spLocks noChangeArrowheads="1"/>
              </p:cNvSpPr>
              <p:nvPr/>
            </p:nvSpPr>
            <p:spPr bwMode="auto">
              <a:xfrm>
                <a:off x="2836" y="3188"/>
                <a:ext cx="240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Q</a:t>
                </a:r>
              </a:p>
            </p:txBody>
          </p:sp>
          <p:sp>
            <p:nvSpPr>
              <p:cNvPr id="30741" name="Rectangle 21"/>
              <p:cNvSpPr>
                <a:spLocks noChangeArrowheads="1"/>
              </p:cNvSpPr>
              <p:nvPr/>
            </p:nvSpPr>
            <p:spPr bwMode="auto">
              <a:xfrm>
                <a:off x="2732" y="2820"/>
                <a:ext cx="35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Q’</a:t>
                </a:r>
              </a:p>
            </p:txBody>
          </p:sp>
          <p:sp>
            <p:nvSpPr>
              <p:cNvPr id="30742" name="Line 22"/>
              <p:cNvSpPr>
                <a:spLocks noChangeShapeType="1"/>
              </p:cNvSpPr>
              <p:nvPr/>
            </p:nvSpPr>
            <p:spPr bwMode="auto">
              <a:xfrm>
                <a:off x="1728" y="2772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43" name="Line 23"/>
              <p:cNvSpPr>
                <a:spLocks noChangeShapeType="1"/>
              </p:cNvSpPr>
              <p:nvPr/>
            </p:nvSpPr>
            <p:spPr bwMode="auto">
              <a:xfrm>
                <a:off x="1728" y="3068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44" name="Line 24"/>
              <p:cNvSpPr>
                <a:spLocks noChangeShapeType="1"/>
              </p:cNvSpPr>
              <p:nvPr/>
            </p:nvSpPr>
            <p:spPr bwMode="auto">
              <a:xfrm flipV="1">
                <a:off x="1724" y="2768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45" name="Arc 25"/>
              <p:cNvSpPr>
                <a:spLocks/>
              </p:cNvSpPr>
              <p:nvPr/>
            </p:nvSpPr>
            <p:spPr bwMode="auto">
              <a:xfrm>
                <a:off x="2016" y="2781"/>
                <a:ext cx="132" cy="1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46" name="Arc 26"/>
              <p:cNvSpPr>
                <a:spLocks/>
              </p:cNvSpPr>
              <p:nvPr/>
            </p:nvSpPr>
            <p:spPr bwMode="auto">
              <a:xfrm>
                <a:off x="2016" y="2777"/>
                <a:ext cx="144" cy="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47" name="Arc 27"/>
              <p:cNvSpPr>
                <a:spLocks/>
              </p:cNvSpPr>
              <p:nvPr/>
            </p:nvSpPr>
            <p:spPr bwMode="auto">
              <a:xfrm>
                <a:off x="2016" y="2916"/>
                <a:ext cx="132" cy="1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48" name="Arc 28"/>
              <p:cNvSpPr>
                <a:spLocks/>
              </p:cNvSpPr>
              <p:nvPr/>
            </p:nvSpPr>
            <p:spPr bwMode="auto">
              <a:xfrm>
                <a:off x="2016" y="2916"/>
                <a:ext cx="144" cy="15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49" name="Line 29"/>
              <p:cNvSpPr>
                <a:spLocks noChangeShapeType="1"/>
              </p:cNvSpPr>
              <p:nvPr/>
            </p:nvSpPr>
            <p:spPr bwMode="auto">
              <a:xfrm>
                <a:off x="1528" y="2852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50" name="Line 30"/>
              <p:cNvSpPr>
                <a:spLocks noChangeShapeType="1"/>
              </p:cNvSpPr>
              <p:nvPr/>
            </p:nvSpPr>
            <p:spPr bwMode="auto">
              <a:xfrm>
                <a:off x="2224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51" name="Line 31"/>
              <p:cNvSpPr>
                <a:spLocks noChangeShapeType="1"/>
              </p:cNvSpPr>
              <p:nvPr/>
            </p:nvSpPr>
            <p:spPr bwMode="auto">
              <a:xfrm>
                <a:off x="2160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52" name="Line 32"/>
              <p:cNvSpPr>
                <a:spLocks noChangeShapeType="1"/>
              </p:cNvSpPr>
              <p:nvPr/>
            </p:nvSpPr>
            <p:spPr bwMode="auto">
              <a:xfrm>
                <a:off x="1528" y="3348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53" name="Line 33"/>
              <p:cNvSpPr>
                <a:spLocks noChangeShapeType="1"/>
              </p:cNvSpPr>
              <p:nvPr/>
            </p:nvSpPr>
            <p:spPr bwMode="auto">
              <a:xfrm>
                <a:off x="1600" y="3228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54" name="Line 34"/>
              <p:cNvSpPr>
                <a:spLocks noChangeShapeType="1"/>
              </p:cNvSpPr>
              <p:nvPr/>
            </p:nvSpPr>
            <p:spPr bwMode="auto">
              <a:xfrm>
                <a:off x="1600" y="2980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55" name="Line 35"/>
              <p:cNvSpPr>
                <a:spLocks noChangeShapeType="1"/>
              </p:cNvSpPr>
              <p:nvPr/>
            </p:nvSpPr>
            <p:spPr bwMode="auto">
              <a:xfrm>
                <a:off x="2224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56" name="Line 36"/>
              <p:cNvSpPr>
                <a:spLocks noChangeShapeType="1"/>
              </p:cNvSpPr>
              <p:nvPr/>
            </p:nvSpPr>
            <p:spPr bwMode="auto">
              <a:xfrm>
                <a:off x="2160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57" name="Line 37"/>
              <p:cNvSpPr>
                <a:spLocks noChangeShapeType="1"/>
              </p:cNvSpPr>
              <p:nvPr/>
            </p:nvSpPr>
            <p:spPr bwMode="auto">
              <a:xfrm>
                <a:off x="3088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58" name="Line 38"/>
              <p:cNvSpPr>
                <a:spLocks noChangeShapeType="1"/>
              </p:cNvSpPr>
              <p:nvPr/>
            </p:nvSpPr>
            <p:spPr bwMode="auto">
              <a:xfrm>
                <a:off x="3088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59" name="Line 39"/>
              <p:cNvSpPr>
                <a:spLocks noChangeShapeType="1"/>
              </p:cNvSpPr>
              <p:nvPr/>
            </p:nvSpPr>
            <p:spPr bwMode="auto">
              <a:xfrm>
                <a:off x="1596" y="2984"/>
                <a:ext cx="0" cy="6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60" name="Oval 40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32" cy="3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61" name="Line 41"/>
              <p:cNvSpPr>
                <a:spLocks noChangeShapeType="1"/>
              </p:cNvSpPr>
              <p:nvPr/>
            </p:nvSpPr>
            <p:spPr bwMode="auto">
              <a:xfrm>
                <a:off x="1440" y="328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62" name="Line 42"/>
              <p:cNvSpPr>
                <a:spLocks noChangeShapeType="1"/>
              </p:cNvSpPr>
              <p:nvPr/>
            </p:nvSpPr>
            <p:spPr bwMode="auto">
              <a:xfrm flipV="1">
                <a:off x="1440" y="291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63" name="Line 43"/>
              <p:cNvSpPr>
                <a:spLocks noChangeShapeType="1"/>
              </p:cNvSpPr>
              <p:nvPr/>
            </p:nvSpPr>
            <p:spPr bwMode="auto">
              <a:xfrm>
                <a:off x="1524" y="2850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64" name="Line 44"/>
              <p:cNvSpPr>
                <a:spLocks noChangeShapeType="1"/>
              </p:cNvSpPr>
              <p:nvPr/>
            </p:nvSpPr>
            <p:spPr bwMode="auto">
              <a:xfrm flipV="1">
                <a:off x="1521" y="3283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0811" name="Group 91"/>
            <p:cNvGrpSpPr>
              <a:grpSpLocks/>
            </p:cNvGrpSpPr>
            <p:nvPr/>
          </p:nvGrpSpPr>
          <p:grpSpPr bwMode="auto">
            <a:xfrm>
              <a:off x="3600" y="2736"/>
              <a:ext cx="1760" cy="896"/>
              <a:chOff x="3600" y="2736"/>
              <a:chExt cx="1760" cy="896"/>
            </a:xfrm>
          </p:grpSpPr>
          <p:sp>
            <p:nvSpPr>
              <p:cNvPr id="30766" name="Line 46"/>
              <p:cNvSpPr>
                <a:spLocks noChangeShapeType="1"/>
              </p:cNvSpPr>
              <p:nvPr/>
            </p:nvSpPr>
            <p:spPr bwMode="auto">
              <a:xfrm>
                <a:off x="3888" y="3140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67" name="Line 47"/>
              <p:cNvSpPr>
                <a:spLocks noChangeShapeType="1"/>
              </p:cNvSpPr>
              <p:nvPr/>
            </p:nvSpPr>
            <p:spPr bwMode="auto">
              <a:xfrm>
                <a:off x="3888" y="3436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 flipV="1">
                <a:off x="3884" y="3136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69" name="Arc 49"/>
              <p:cNvSpPr>
                <a:spLocks/>
              </p:cNvSpPr>
              <p:nvPr/>
            </p:nvSpPr>
            <p:spPr bwMode="auto">
              <a:xfrm>
                <a:off x="4176" y="3149"/>
                <a:ext cx="132" cy="1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70" name="Arc 50"/>
              <p:cNvSpPr>
                <a:spLocks/>
              </p:cNvSpPr>
              <p:nvPr/>
            </p:nvSpPr>
            <p:spPr bwMode="auto">
              <a:xfrm>
                <a:off x="4176" y="3145"/>
                <a:ext cx="144" cy="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71" name="Arc 51"/>
              <p:cNvSpPr>
                <a:spLocks/>
              </p:cNvSpPr>
              <p:nvPr/>
            </p:nvSpPr>
            <p:spPr bwMode="auto">
              <a:xfrm>
                <a:off x="4176" y="3284"/>
                <a:ext cx="132" cy="1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72" name="Arc 52"/>
              <p:cNvSpPr>
                <a:spLocks/>
              </p:cNvSpPr>
              <p:nvPr/>
            </p:nvSpPr>
            <p:spPr bwMode="auto">
              <a:xfrm>
                <a:off x="4176" y="3284"/>
                <a:ext cx="144" cy="15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73" name="Rectangle 53"/>
              <p:cNvSpPr>
                <a:spLocks noChangeArrowheads="1"/>
              </p:cNvSpPr>
              <p:nvPr/>
            </p:nvSpPr>
            <p:spPr bwMode="auto">
              <a:xfrm>
                <a:off x="4504" y="2736"/>
                <a:ext cx="744" cy="73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74" name="Rectangle 54"/>
              <p:cNvSpPr>
                <a:spLocks noChangeArrowheads="1"/>
              </p:cNvSpPr>
              <p:nvPr/>
            </p:nvSpPr>
            <p:spPr bwMode="auto">
              <a:xfrm>
                <a:off x="4568" y="2820"/>
                <a:ext cx="23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R</a:t>
                </a:r>
              </a:p>
            </p:txBody>
          </p:sp>
          <p:sp>
            <p:nvSpPr>
              <p:cNvPr id="30775" name="Rectangle 55"/>
              <p:cNvSpPr>
                <a:spLocks noChangeArrowheads="1"/>
              </p:cNvSpPr>
              <p:nvPr/>
            </p:nvSpPr>
            <p:spPr bwMode="auto">
              <a:xfrm>
                <a:off x="4568" y="3188"/>
                <a:ext cx="23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S</a:t>
                </a:r>
              </a:p>
            </p:txBody>
          </p:sp>
          <p:sp>
            <p:nvSpPr>
              <p:cNvPr id="30776" name="Rectangle 56"/>
              <p:cNvSpPr>
                <a:spLocks noChangeArrowheads="1"/>
              </p:cNvSpPr>
              <p:nvPr/>
            </p:nvSpPr>
            <p:spPr bwMode="auto">
              <a:xfrm>
                <a:off x="4996" y="3188"/>
                <a:ext cx="240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Q</a:t>
                </a:r>
              </a:p>
            </p:txBody>
          </p:sp>
          <p:sp>
            <p:nvSpPr>
              <p:cNvPr id="30777" name="Rectangle 57"/>
              <p:cNvSpPr>
                <a:spLocks noChangeArrowheads="1"/>
              </p:cNvSpPr>
              <p:nvPr/>
            </p:nvSpPr>
            <p:spPr bwMode="auto">
              <a:xfrm>
                <a:off x="4892" y="2820"/>
                <a:ext cx="35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Q’</a:t>
                </a:r>
              </a:p>
            </p:txBody>
          </p:sp>
          <p:sp>
            <p:nvSpPr>
              <p:cNvPr id="30778" name="Line 58"/>
              <p:cNvSpPr>
                <a:spLocks noChangeShapeType="1"/>
              </p:cNvSpPr>
              <p:nvPr/>
            </p:nvSpPr>
            <p:spPr bwMode="auto">
              <a:xfrm>
                <a:off x="3888" y="2772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79" name="Line 59"/>
              <p:cNvSpPr>
                <a:spLocks noChangeShapeType="1"/>
              </p:cNvSpPr>
              <p:nvPr/>
            </p:nvSpPr>
            <p:spPr bwMode="auto">
              <a:xfrm>
                <a:off x="3888" y="3068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80" name="Line 60"/>
              <p:cNvSpPr>
                <a:spLocks noChangeShapeType="1"/>
              </p:cNvSpPr>
              <p:nvPr/>
            </p:nvSpPr>
            <p:spPr bwMode="auto">
              <a:xfrm flipV="1">
                <a:off x="3884" y="2768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81" name="Arc 61"/>
              <p:cNvSpPr>
                <a:spLocks/>
              </p:cNvSpPr>
              <p:nvPr/>
            </p:nvSpPr>
            <p:spPr bwMode="auto">
              <a:xfrm>
                <a:off x="4176" y="2781"/>
                <a:ext cx="132" cy="1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82" name="Arc 62"/>
              <p:cNvSpPr>
                <a:spLocks/>
              </p:cNvSpPr>
              <p:nvPr/>
            </p:nvSpPr>
            <p:spPr bwMode="auto">
              <a:xfrm>
                <a:off x="4176" y="2777"/>
                <a:ext cx="144" cy="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83" name="Arc 63"/>
              <p:cNvSpPr>
                <a:spLocks/>
              </p:cNvSpPr>
              <p:nvPr/>
            </p:nvSpPr>
            <p:spPr bwMode="auto">
              <a:xfrm>
                <a:off x="4176" y="2916"/>
                <a:ext cx="132" cy="1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84" name="Arc 64"/>
              <p:cNvSpPr>
                <a:spLocks/>
              </p:cNvSpPr>
              <p:nvPr/>
            </p:nvSpPr>
            <p:spPr bwMode="auto">
              <a:xfrm>
                <a:off x="4176" y="2916"/>
                <a:ext cx="144" cy="15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85" name="Line 65"/>
              <p:cNvSpPr>
                <a:spLocks noChangeShapeType="1"/>
              </p:cNvSpPr>
              <p:nvPr/>
            </p:nvSpPr>
            <p:spPr bwMode="auto">
              <a:xfrm>
                <a:off x="3688" y="2852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86" name="Line 66"/>
              <p:cNvSpPr>
                <a:spLocks noChangeShapeType="1"/>
              </p:cNvSpPr>
              <p:nvPr/>
            </p:nvSpPr>
            <p:spPr bwMode="auto">
              <a:xfrm>
                <a:off x="4384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87" name="Line 67"/>
              <p:cNvSpPr>
                <a:spLocks noChangeShapeType="1"/>
              </p:cNvSpPr>
              <p:nvPr/>
            </p:nvSpPr>
            <p:spPr bwMode="auto">
              <a:xfrm>
                <a:off x="4320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88" name="Line 68"/>
              <p:cNvSpPr>
                <a:spLocks noChangeShapeType="1"/>
              </p:cNvSpPr>
              <p:nvPr/>
            </p:nvSpPr>
            <p:spPr bwMode="auto">
              <a:xfrm>
                <a:off x="3688" y="3348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89" name="Line 69"/>
              <p:cNvSpPr>
                <a:spLocks noChangeShapeType="1"/>
              </p:cNvSpPr>
              <p:nvPr/>
            </p:nvSpPr>
            <p:spPr bwMode="auto">
              <a:xfrm>
                <a:off x="3760" y="3228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90" name="Line 70"/>
              <p:cNvSpPr>
                <a:spLocks noChangeShapeType="1"/>
              </p:cNvSpPr>
              <p:nvPr/>
            </p:nvSpPr>
            <p:spPr bwMode="auto">
              <a:xfrm>
                <a:off x="3760" y="2980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91" name="Line 71"/>
              <p:cNvSpPr>
                <a:spLocks noChangeShapeType="1"/>
              </p:cNvSpPr>
              <p:nvPr/>
            </p:nvSpPr>
            <p:spPr bwMode="auto">
              <a:xfrm>
                <a:off x="4384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92" name="Line 72"/>
              <p:cNvSpPr>
                <a:spLocks noChangeShapeType="1"/>
              </p:cNvSpPr>
              <p:nvPr/>
            </p:nvSpPr>
            <p:spPr bwMode="auto">
              <a:xfrm>
                <a:off x="4320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93" name="Line 73"/>
              <p:cNvSpPr>
                <a:spLocks noChangeShapeType="1"/>
              </p:cNvSpPr>
              <p:nvPr/>
            </p:nvSpPr>
            <p:spPr bwMode="auto">
              <a:xfrm>
                <a:off x="5248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94" name="Line 74"/>
              <p:cNvSpPr>
                <a:spLocks noChangeShapeType="1"/>
              </p:cNvSpPr>
              <p:nvPr/>
            </p:nvSpPr>
            <p:spPr bwMode="auto">
              <a:xfrm>
                <a:off x="5248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95" name="Line 75"/>
              <p:cNvSpPr>
                <a:spLocks noChangeShapeType="1"/>
              </p:cNvSpPr>
              <p:nvPr/>
            </p:nvSpPr>
            <p:spPr bwMode="auto">
              <a:xfrm>
                <a:off x="3756" y="2984"/>
                <a:ext cx="0" cy="6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96" name="Oval 76"/>
              <p:cNvSpPr>
                <a:spLocks noChangeArrowheads="1"/>
              </p:cNvSpPr>
              <p:nvPr/>
            </p:nvSpPr>
            <p:spPr bwMode="auto">
              <a:xfrm>
                <a:off x="3744" y="3216"/>
                <a:ext cx="32" cy="3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97" name="Line 77"/>
              <p:cNvSpPr>
                <a:spLocks noChangeShapeType="1"/>
              </p:cNvSpPr>
              <p:nvPr/>
            </p:nvSpPr>
            <p:spPr bwMode="auto">
              <a:xfrm>
                <a:off x="3600" y="328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98" name="Line 78"/>
              <p:cNvSpPr>
                <a:spLocks noChangeShapeType="1"/>
              </p:cNvSpPr>
              <p:nvPr/>
            </p:nvSpPr>
            <p:spPr bwMode="auto">
              <a:xfrm>
                <a:off x="3600" y="2916"/>
                <a:ext cx="8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99" name="Line 79"/>
              <p:cNvSpPr>
                <a:spLocks noChangeShapeType="1"/>
              </p:cNvSpPr>
              <p:nvPr/>
            </p:nvSpPr>
            <p:spPr bwMode="auto">
              <a:xfrm>
                <a:off x="3684" y="2856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800" name="Line 80"/>
              <p:cNvSpPr>
                <a:spLocks noChangeShapeType="1"/>
              </p:cNvSpPr>
              <p:nvPr/>
            </p:nvSpPr>
            <p:spPr bwMode="auto">
              <a:xfrm flipV="1">
                <a:off x="3681" y="3283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0802" name="Line 82"/>
            <p:cNvSpPr>
              <a:spLocks noChangeShapeType="1"/>
            </p:cNvSpPr>
            <p:nvPr/>
          </p:nvSpPr>
          <p:spPr bwMode="auto">
            <a:xfrm flipH="1">
              <a:off x="1000" y="3636"/>
              <a:ext cx="27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03" name="Rectangle 83"/>
            <p:cNvSpPr>
              <a:spLocks noChangeArrowheads="1"/>
            </p:cNvSpPr>
            <p:nvPr/>
          </p:nvSpPr>
          <p:spPr bwMode="auto">
            <a:xfrm>
              <a:off x="1244" y="2804"/>
              <a:ext cx="376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</a:t>
              </a:r>
            </a:p>
          </p:txBody>
        </p:sp>
        <p:sp>
          <p:nvSpPr>
            <p:cNvPr id="30804" name="Rectangle 84"/>
            <p:cNvSpPr>
              <a:spLocks noChangeArrowheads="1"/>
            </p:cNvSpPr>
            <p:nvPr/>
          </p:nvSpPr>
          <p:spPr bwMode="auto">
            <a:xfrm>
              <a:off x="1252" y="3180"/>
              <a:ext cx="368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</a:t>
              </a:r>
            </a:p>
          </p:txBody>
        </p:sp>
        <p:sp>
          <p:nvSpPr>
            <p:cNvPr id="30805" name="Line 85"/>
            <p:cNvSpPr>
              <a:spLocks noChangeShapeType="1"/>
            </p:cNvSpPr>
            <p:nvPr/>
          </p:nvSpPr>
          <p:spPr bwMode="auto">
            <a:xfrm flipH="1">
              <a:off x="3296" y="2916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06" name="Line 86"/>
            <p:cNvSpPr>
              <a:spLocks noChangeShapeType="1"/>
            </p:cNvSpPr>
            <p:nvPr/>
          </p:nvSpPr>
          <p:spPr bwMode="auto">
            <a:xfrm flipH="1">
              <a:off x="3296" y="3284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807" name="Rectangle 8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Cascading latches</a:t>
            </a:r>
          </a:p>
        </p:txBody>
      </p:sp>
      <p:sp>
        <p:nvSpPr>
          <p:cNvPr id="30808" name="Rectangle 8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Connect output of one latch to input of another</a:t>
            </a:r>
          </a:p>
          <a:p>
            <a:r>
              <a:rPr lang="en-US" altLang="ko-KR">
                <a:ea typeface="굴림" pitchFamily="50" charset="-127"/>
              </a:rPr>
              <a:t>How to stop changes from racing through chain?</a:t>
            </a:r>
          </a:p>
          <a:p>
            <a:pPr lvl="1"/>
            <a:r>
              <a:rPr lang="en-US" altLang="ko-KR">
                <a:ea typeface="굴림" pitchFamily="50" charset="-127"/>
              </a:rPr>
              <a:t>need to be able to control flow of data from one latch to the next</a:t>
            </a:r>
          </a:p>
          <a:p>
            <a:pPr lvl="1"/>
            <a:r>
              <a:rPr lang="en-US" altLang="ko-KR">
                <a:ea typeface="굴림" pitchFamily="50" charset="-127"/>
              </a:rPr>
              <a:t>move one latch per clock period</a:t>
            </a:r>
          </a:p>
          <a:p>
            <a:pPr lvl="1"/>
            <a:r>
              <a:rPr lang="en-US" altLang="ko-KR">
                <a:ea typeface="굴림" pitchFamily="50" charset="-127"/>
              </a:rPr>
              <a:t>have to worry about logic between latches (arrows) that is too fast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FD52-2F6A-44F0-9C36-59D87176D7E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Sequential logic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Sequential circuits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simple circuits with feedback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latches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edge-triggered flip-flops</a:t>
            </a:r>
          </a:p>
          <a:p>
            <a:r>
              <a:rPr lang="en-US" altLang="ko-KR" sz="2000">
                <a:ea typeface="굴림" pitchFamily="50" charset="-127"/>
              </a:rPr>
              <a:t>Timing methodologies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cascading flip-flops for proper operation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clock skew</a:t>
            </a:r>
          </a:p>
          <a:p>
            <a:r>
              <a:rPr lang="en-US" altLang="ko-KR" sz="2000">
                <a:ea typeface="굴림" pitchFamily="50" charset="-127"/>
              </a:rPr>
              <a:t>Asynchronous inputs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metastability and synchronization</a:t>
            </a:r>
          </a:p>
          <a:p>
            <a:r>
              <a:rPr lang="en-US" altLang="ko-KR" sz="2000">
                <a:ea typeface="굴림" pitchFamily="50" charset="-127"/>
              </a:rPr>
              <a:t>Basic registers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shift registers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simple counters</a:t>
            </a:r>
          </a:p>
          <a:p>
            <a:r>
              <a:rPr lang="en-US" altLang="ko-KR" sz="2000">
                <a:ea typeface="굴림" pitchFamily="50" charset="-127"/>
              </a:rPr>
              <a:t>Hardware description languages and sequential logic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vignette4.wikia.nocookie.net/gravitymovie/images/7/71/Gravity-Sandra-Bullock-airlock.jpg/revision/latest/scale-to-width-down/1000?cb=201402101432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46" y="1135606"/>
            <a:ext cx="6852442" cy="291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Airlock Chamber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2FDE-256F-43E4-A432-86FF26C0ECE0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5" name="Picture 2" descr="ISS Airlock Chambe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773" y="2823892"/>
            <a:ext cx="5285677" cy="396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49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A0175-A442-43CE-8AF6-F88966F7D78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2869" name="Rectangle 10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Master-slave structure</a:t>
            </a:r>
          </a:p>
        </p:txBody>
      </p:sp>
      <p:sp>
        <p:nvSpPr>
          <p:cNvPr id="32870" name="Rectangle 10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Break flow by alternating clocks (like an air-lock)</a:t>
            </a:r>
          </a:p>
          <a:p>
            <a:pPr marL="750888" lvl="1" indent="-288925"/>
            <a:r>
              <a:rPr lang="en-US" altLang="ko-KR">
                <a:ea typeface="굴림" pitchFamily="50" charset="-127"/>
              </a:rPr>
              <a:t>use positive clock to latch inputs into one R-S latch</a:t>
            </a:r>
          </a:p>
          <a:p>
            <a:pPr marL="750888" lvl="1" indent="-288925"/>
            <a:r>
              <a:rPr lang="en-US" altLang="ko-KR">
                <a:ea typeface="굴림" pitchFamily="50" charset="-127"/>
              </a:rPr>
              <a:t>use negative clock to change outputs with another R-S latch</a:t>
            </a:r>
          </a:p>
          <a:p>
            <a:r>
              <a:rPr lang="en-US" altLang="ko-KR">
                <a:ea typeface="굴림" pitchFamily="50" charset="-127"/>
              </a:rPr>
              <a:t>View pair as one basic unit</a:t>
            </a:r>
          </a:p>
          <a:p>
            <a:pPr marL="750888" lvl="1" indent="-288925"/>
            <a:r>
              <a:rPr lang="en-US" altLang="ko-KR">
                <a:ea typeface="굴림" pitchFamily="50" charset="-127"/>
              </a:rPr>
              <a:t>master-slave flip-flop</a:t>
            </a:r>
          </a:p>
          <a:p>
            <a:pPr marL="750888" lvl="1" indent="-288925"/>
            <a:r>
              <a:rPr lang="en-US" altLang="ko-KR">
                <a:ea typeface="굴림" pitchFamily="50" charset="-127"/>
              </a:rPr>
              <a:t>twice as much logic</a:t>
            </a:r>
          </a:p>
          <a:p>
            <a:pPr marL="750888" lvl="1" indent="-288925"/>
            <a:r>
              <a:rPr lang="en-US" altLang="ko-KR">
                <a:ea typeface="굴림" pitchFamily="50" charset="-127"/>
              </a:rPr>
              <a:t>output changes a few gate delays after the falling edge of clock but does not affect any cascaded flip-flops</a:t>
            </a:r>
          </a:p>
        </p:txBody>
      </p:sp>
      <p:grpSp>
        <p:nvGrpSpPr>
          <p:cNvPr id="32951" name="Group 183"/>
          <p:cNvGrpSpPr>
            <a:grpSpLocks/>
          </p:cNvGrpSpPr>
          <p:nvPr/>
        </p:nvGrpSpPr>
        <p:grpSpPr bwMode="auto">
          <a:xfrm>
            <a:off x="690563" y="4459288"/>
            <a:ext cx="7899400" cy="2073275"/>
            <a:chOff x="435" y="2809"/>
            <a:chExt cx="4976" cy="1306"/>
          </a:xfrm>
        </p:grpSpPr>
        <p:sp>
          <p:nvSpPr>
            <p:cNvPr id="32782" name="Rectangle 14"/>
            <p:cNvSpPr>
              <a:spLocks noChangeArrowheads="1"/>
            </p:cNvSpPr>
            <p:nvPr/>
          </p:nvSpPr>
          <p:spPr bwMode="auto">
            <a:xfrm>
              <a:off x="1773" y="2811"/>
              <a:ext cx="115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master stage</a:t>
              </a:r>
            </a:p>
          </p:txBody>
        </p:sp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4043" y="2809"/>
              <a:ext cx="104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slave stage</a:t>
              </a:r>
            </a:p>
          </p:txBody>
        </p:sp>
        <p:grpSp>
          <p:nvGrpSpPr>
            <p:cNvPr id="32790" name="Group 22"/>
            <p:cNvGrpSpPr>
              <a:grpSpLocks/>
            </p:cNvGrpSpPr>
            <p:nvPr/>
          </p:nvGrpSpPr>
          <p:grpSpPr bwMode="auto">
            <a:xfrm>
              <a:off x="2009" y="3819"/>
              <a:ext cx="616" cy="296"/>
              <a:chOff x="1732" y="3524"/>
              <a:chExt cx="616" cy="296"/>
            </a:xfrm>
          </p:grpSpPr>
          <p:sp>
            <p:nvSpPr>
              <p:cNvPr id="32784" name="Line 16"/>
              <p:cNvSpPr>
                <a:spLocks noChangeShapeType="1"/>
              </p:cNvSpPr>
              <p:nvPr/>
            </p:nvSpPr>
            <p:spPr bwMode="auto">
              <a:xfrm>
                <a:off x="1892" y="3524"/>
                <a:ext cx="224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785" name="Line 17"/>
              <p:cNvSpPr>
                <a:spLocks noChangeShapeType="1"/>
              </p:cNvSpPr>
              <p:nvPr/>
            </p:nvSpPr>
            <p:spPr bwMode="auto">
              <a:xfrm flipV="1">
                <a:off x="1892" y="3660"/>
                <a:ext cx="224" cy="1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786" name="Line 18"/>
              <p:cNvSpPr>
                <a:spLocks noChangeShapeType="1"/>
              </p:cNvSpPr>
              <p:nvPr/>
            </p:nvSpPr>
            <p:spPr bwMode="auto">
              <a:xfrm>
                <a:off x="1888" y="3524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787" name="Oval 19"/>
              <p:cNvSpPr>
                <a:spLocks noChangeArrowheads="1"/>
              </p:cNvSpPr>
              <p:nvPr/>
            </p:nvSpPr>
            <p:spPr bwMode="auto">
              <a:xfrm>
                <a:off x="2124" y="3636"/>
                <a:ext cx="64" cy="6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788" name="Line 20"/>
              <p:cNvSpPr>
                <a:spLocks noChangeShapeType="1"/>
              </p:cNvSpPr>
              <p:nvPr/>
            </p:nvSpPr>
            <p:spPr bwMode="auto">
              <a:xfrm>
                <a:off x="2204" y="3664"/>
                <a:ext cx="14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789" name="Line 21"/>
              <p:cNvSpPr>
                <a:spLocks noChangeShapeType="1"/>
              </p:cNvSpPr>
              <p:nvPr/>
            </p:nvSpPr>
            <p:spPr bwMode="auto">
              <a:xfrm>
                <a:off x="1732" y="3664"/>
                <a:ext cx="15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2866" name="Rectangle 98"/>
            <p:cNvSpPr>
              <a:spLocks noChangeArrowheads="1"/>
            </p:cNvSpPr>
            <p:nvPr/>
          </p:nvSpPr>
          <p:spPr bwMode="auto">
            <a:xfrm>
              <a:off x="3173" y="3601"/>
              <a:ext cx="36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P</a:t>
              </a:r>
            </a:p>
          </p:txBody>
        </p:sp>
        <p:sp>
          <p:nvSpPr>
            <p:cNvPr id="32867" name="Rectangle 99"/>
            <p:cNvSpPr>
              <a:spLocks noChangeArrowheads="1"/>
            </p:cNvSpPr>
            <p:nvPr/>
          </p:nvSpPr>
          <p:spPr bwMode="auto">
            <a:xfrm>
              <a:off x="3173" y="3041"/>
              <a:ext cx="416" cy="2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P’</a:t>
              </a:r>
            </a:p>
          </p:txBody>
        </p:sp>
        <p:sp>
          <p:nvSpPr>
            <p:cNvPr id="32872" name="Rectangle 104"/>
            <p:cNvSpPr>
              <a:spLocks noChangeArrowheads="1"/>
            </p:cNvSpPr>
            <p:nvPr/>
          </p:nvSpPr>
          <p:spPr bwMode="auto">
            <a:xfrm>
              <a:off x="435" y="3839"/>
              <a:ext cx="600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CLK</a:t>
              </a:r>
            </a:p>
          </p:txBody>
        </p:sp>
        <p:grpSp>
          <p:nvGrpSpPr>
            <p:cNvPr id="32873" name="Group 105"/>
            <p:cNvGrpSpPr>
              <a:grpSpLocks/>
            </p:cNvGrpSpPr>
            <p:nvPr/>
          </p:nvGrpSpPr>
          <p:grpSpPr bwMode="auto">
            <a:xfrm>
              <a:off x="1491" y="3051"/>
              <a:ext cx="1760" cy="896"/>
              <a:chOff x="1440" y="2736"/>
              <a:chExt cx="1760" cy="896"/>
            </a:xfrm>
          </p:grpSpPr>
          <p:sp>
            <p:nvSpPr>
              <p:cNvPr id="32874" name="Line 106"/>
              <p:cNvSpPr>
                <a:spLocks noChangeShapeType="1"/>
              </p:cNvSpPr>
              <p:nvPr/>
            </p:nvSpPr>
            <p:spPr bwMode="auto">
              <a:xfrm>
                <a:off x="1728" y="3140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75" name="Line 107"/>
              <p:cNvSpPr>
                <a:spLocks noChangeShapeType="1"/>
              </p:cNvSpPr>
              <p:nvPr/>
            </p:nvSpPr>
            <p:spPr bwMode="auto">
              <a:xfrm>
                <a:off x="1728" y="3436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76" name="Line 108"/>
              <p:cNvSpPr>
                <a:spLocks noChangeShapeType="1"/>
              </p:cNvSpPr>
              <p:nvPr/>
            </p:nvSpPr>
            <p:spPr bwMode="auto">
              <a:xfrm flipV="1">
                <a:off x="1724" y="3136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77" name="Arc 109"/>
              <p:cNvSpPr>
                <a:spLocks/>
              </p:cNvSpPr>
              <p:nvPr/>
            </p:nvSpPr>
            <p:spPr bwMode="auto">
              <a:xfrm>
                <a:off x="2016" y="3149"/>
                <a:ext cx="132" cy="1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78" name="Arc 110"/>
              <p:cNvSpPr>
                <a:spLocks/>
              </p:cNvSpPr>
              <p:nvPr/>
            </p:nvSpPr>
            <p:spPr bwMode="auto">
              <a:xfrm>
                <a:off x="2016" y="3145"/>
                <a:ext cx="144" cy="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79" name="Arc 111"/>
              <p:cNvSpPr>
                <a:spLocks/>
              </p:cNvSpPr>
              <p:nvPr/>
            </p:nvSpPr>
            <p:spPr bwMode="auto">
              <a:xfrm>
                <a:off x="2016" y="3284"/>
                <a:ext cx="132" cy="1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80" name="Arc 112"/>
              <p:cNvSpPr>
                <a:spLocks/>
              </p:cNvSpPr>
              <p:nvPr/>
            </p:nvSpPr>
            <p:spPr bwMode="auto">
              <a:xfrm>
                <a:off x="2016" y="3284"/>
                <a:ext cx="144" cy="15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81" name="Rectangle 113"/>
              <p:cNvSpPr>
                <a:spLocks noChangeArrowheads="1"/>
              </p:cNvSpPr>
              <p:nvPr/>
            </p:nvSpPr>
            <p:spPr bwMode="auto">
              <a:xfrm>
                <a:off x="2344" y="2736"/>
                <a:ext cx="744" cy="73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82" name="Rectangle 114"/>
              <p:cNvSpPr>
                <a:spLocks noChangeArrowheads="1"/>
              </p:cNvSpPr>
              <p:nvPr/>
            </p:nvSpPr>
            <p:spPr bwMode="auto">
              <a:xfrm>
                <a:off x="2408" y="2820"/>
                <a:ext cx="23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R</a:t>
                </a:r>
              </a:p>
            </p:txBody>
          </p:sp>
          <p:sp>
            <p:nvSpPr>
              <p:cNvPr id="32883" name="Rectangle 115"/>
              <p:cNvSpPr>
                <a:spLocks noChangeArrowheads="1"/>
              </p:cNvSpPr>
              <p:nvPr/>
            </p:nvSpPr>
            <p:spPr bwMode="auto">
              <a:xfrm>
                <a:off x="2408" y="3188"/>
                <a:ext cx="23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S</a:t>
                </a:r>
              </a:p>
            </p:txBody>
          </p:sp>
          <p:sp>
            <p:nvSpPr>
              <p:cNvPr id="32884" name="Rectangle 116"/>
              <p:cNvSpPr>
                <a:spLocks noChangeArrowheads="1"/>
              </p:cNvSpPr>
              <p:nvPr/>
            </p:nvSpPr>
            <p:spPr bwMode="auto">
              <a:xfrm>
                <a:off x="2836" y="3188"/>
                <a:ext cx="240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Q</a:t>
                </a:r>
              </a:p>
            </p:txBody>
          </p:sp>
          <p:sp>
            <p:nvSpPr>
              <p:cNvPr id="32885" name="Rectangle 117"/>
              <p:cNvSpPr>
                <a:spLocks noChangeArrowheads="1"/>
              </p:cNvSpPr>
              <p:nvPr/>
            </p:nvSpPr>
            <p:spPr bwMode="auto">
              <a:xfrm>
                <a:off x="2732" y="2820"/>
                <a:ext cx="35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Q’</a:t>
                </a:r>
              </a:p>
            </p:txBody>
          </p:sp>
          <p:sp>
            <p:nvSpPr>
              <p:cNvPr id="32886" name="Line 118"/>
              <p:cNvSpPr>
                <a:spLocks noChangeShapeType="1"/>
              </p:cNvSpPr>
              <p:nvPr/>
            </p:nvSpPr>
            <p:spPr bwMode="auto">
              <a:xfrm>
                <a:off x="1728" y="2772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87" name="Line 119"/>
              <p:cNvSpPr>
                <a:spLocks noChangeShapeType="1"/>
              </p:cNvSpPr>
              <p:nvPr/>
            </p:nvSpPr>
            <p:spPr bwMode="auto">
              <a:xfrm>
                <a:off x="1728" y="3068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88" name="Line 120"/>
              <p:cNvSpPr>
                <a:spLocks noChangeShapeType="1"/>
              </p:cNvSpPr>
              <p:nvPr/>
            </p:nvSpPr>
            <p:spPr bwMode="auto">
              <a:xfrm flipV="1">
                <a:off x="1724" y="2768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89" name="Arc 121"/>
              <p:cNvSpPr>
                <a:spLocks/>
              </p:cNvSpPr>
              <p:nvPr/>
            </p:nvSpPr>
            <p:spPr bwMode="auto">
              <a:xfrm>
                <a:off x="2016" y="2781"/>
                <a:ext cx="132" cy="1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90" name="Arc 122"/>
              <p:cNvSpPr>
                <a:spLocks/>
              </p:cNvSpPr>
              <p:nvPr/>
            </p:nvSpPr>
            <p:spPr bwMode="auto">
              <a:xfrm>
                <a:off x="2016" y="2777"/>
                <a:ext cx="144" cy="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91" name="Arc 123"/>
              <p:cNvSpPr>
                <a:spLocks/>
              </p:cNvSpPr>
              <p:nvPr/>
            </p:nvSpPr>
            <p:spPr bwMode="auto">
              <a:xfrm>
                <a:off x="2016" y="2916"/>
                <a:ext cx="132" cy="1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92" name="Arc 124"/>
              <p:cNvSpPr>
                <a:spLocks/>
              </p:cNvSpPr>
              <p:nvPr/>
            </p:nvSpPr>
            <p:spPr bwMode="auto">
              <a:xfrm>
                <a:off x="2016" y="2916"/>
                <a:ext cx="144" cy="15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93" name="Line 125"/>
              <p:cNvSpPr>
                <a:spLocks noChangeShapeType="1"/>
              </p:cNvSpPr>
              <p:nvPr/>
            </p:nvSpPr>
            <p:spPr bwMode="auto">
              <a:xfrm>
                <a:off x="1528" y="2852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94" name="Line 126"/>
              <p:cNvSpPr>
                <a:spLocks noChangeShapeType="1"/>
              </p:cNvSpPr>
              <p:nvPr/>
            </p:nvSpPr>
            <p:spPr bwMode="auto">
              <a:xfrm>
                <a:off x="2224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95" name="Line 127"/>
              <p:cNvSpPr>
                <a:spLocks noChangeShapeType="1"/>
              </p:cNvSpPr>
              <p:nvPr/>
            </p:nvSpPr>
            <p:spPr bwMode="auto">
              <a:xfrm>
                <a:off x="2160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96" name="Line 128"/>
              <p:cNvSpPr>
                <a:spLocks noChangeShapeType="1"/>
              </p:cNvSpPr>
              <p:nvPr/>
            </p:nvSpPr>
            <p:spPr bwMode="auto">
              <a:xfrm>
                <a:off x="1528" y="3348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97" name="Line 129"/>
              <p:cNvSpPr>
                <a:spLocks noChangeShapeType="1"/>
              </p:cNvSpPr>
              <p:nvPr/>
            </p:nvSpPr>
            <p:spPr bwMode="auto">
              <a:xfrm>
                <a:off x="1600" y="3228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98" name="Line 130"/>
              <p:cNvSpPr>
                <a:spLocks noChangeShapeType="1"/>
              </p:cNvSpPr>
              <p:nvPr/>
            </p:nvSpPr>
            <p:spPr bwMode="auto">
              <a:xfrm>
                <a:off x="1600" y="2980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99" name="Line 131"/>
              <p:cNvSpPr>
                <a:spLocks noChangeShapeType="1"/>
              </p:cNvSpPr>
              <p:nvPr/>
            </p:nvSpPr>
            <p:spPr bwMode="auto">
              <a:xfrm>
                <a:off x="2224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00" name="Line 132"/>
              <p:cNvSpPr>
                <a:spLocks noChangeShapeType="1"/>
              </p:cNvSpPr>
              <p:nvPr/>
            </p:nvSpPr>
            <p:spPr bwMode="auto">
              <a:xfrm>
                <a:off x="2160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01" name="Line 133"/>
              <p:cNvSpPr>
                <a:spLocks noChangeShapeType="1"/>
              </p:cNvSpPr>
              <p:nvPr/>
            </p:nvSpPr>
            <p:spPr bwMode="auto">
              <a:xfrm>
                <a:off x="3088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02" name="Line 134"/>
              <p:cNvSpPr>
                <a:spLocks noChangeShapeType="1"/>
              </p:cNvSpPr>
              <p:nvPr/>
            </p:nvSpPr>
            <p:spPr bwMode="auto">
              <a:xfrm>
                <a:off x="3088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03" name="Line 135"/>
              <p:cNvSpPr>
                <a:spLocks noChangeShapeType="1"/>
              </p:cNvSpPr>
              <p:nvPr/>
            </p:nvSpPr>
            <p:spPr bwMode="auto">
              <a:xfrm>
                <a:off x="1596" y="2984"/>
                <a:ext cx="0" cy="6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04" name="Oval 136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32" cy="3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05" name="Line 137"/>
              <p:cNvSpPr>
                <a:spLocks noChangeShapeType="1"/>
              </p:cNvSpPr>
              <p:nvPr/>
            </p:nvSpPr>
            <p:spPr bwMode="auto">
              <a:xfrm>
                <a:off x="1440" y="328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06" name="Line 138"/>
              <p:cNvSpPr>
                <a:spLocks noChangeShapeType="1"/>
              </p:cNvSpPr>
              <p:nvPr/>
            </p:nvSpPr>
            <p:spPr bwMode="auto">
              <a:xfrm flipV="1">
                <a:off x="1440" y="291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07" name="Line 139"/>
              <p:cNvSpPr>
                <a:spLocks noChangeShapeType="1"/>
              </p:cNvSpPr>
              <p:nvPr/>
            </p:nvSpPr>
            <p:spPr bwMode="auto">
              <a:xfrm>
                <a:off x="1524" y="2850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08" name="Line 140"/>
              <p:cNvSpPr>
                <a:spLocks noChangeShapeType="1"/>
              </p:cNvSpPr>
              <p:nvPr/>
            </p:nvSpPr>
            <p:spPr bwMode="auto">
              <a:xfrm flipV="1">
                <a:off x="1521" y="3283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2909" name="Group 141"/>
            <p:cNvGrpSpPr>
              <a:grpSpLocks/>
            </p:cNvGrpSpPr>
            <p:nvPr/>
          </p:nvGrpSpPr>
          <p:grpSpPr bwMode="auto">
            <a:xfrm>
              <a:off x="3651" y="3051"/>
              <a:ext cx="1760" cy="896"/>
              <a:chOff x="3600" y="2736"/>
              <a:chExt cx="1760" cy="896"/>
            </a:xfrm>
          </p:grpSpPr>
          <p:sp>
            <p:nvSpPr>
              <p:cNvPr id="32910" name="Line 142"/>
              <p:cNvSpPr>
                <a:spLocks noChangeShapeType="1"/>
              </p:cNvSpPr>
              <p:nvPr/>
            </p:nvSpPr>
            <p:spPr bwMode="auto">
              <a:xfrm>
                <a:off x="3888" y="3140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11" name="Line 143"/>
              <p:cNvSpPr>
                <a:spLocks noChangeShapeType="1"/>
              </p:cNvSpPr>
              <p:nvPr/>
            </p:nvSpPr>
            <p:spPr bwMode="auto">
              <a:xfrm>
                <a:off x="3888" y="3436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12" name="Line 144"/>
              <p:cNvSpPr>
                <a:spLocks noChangeShapeType="1"/>
              </p:cNvSpPr>
              <p:nvPr/>
            </p:nvSpPr>
            <p:spPr bwMode="auto">
              <a:xfrm flipV="1">
                <a:off x="3884" y="3136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13" name="Arc 145"/>
              <p:cNvSpPr>
                <a:spLocks/>
              </p:cNvSpPr>
              <p:nvPr/>
            </p:nvSpPr>
            <p:spPr bwMode="auto">
              <a:xfrm>
                <a:off x="4176" y="3149"/>
                <a:ext cx="132" cy="1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14" name="Arc 146"/>
              <p:cNvSpPr>
                <a:spLocks/>
              </p:cNvSpPr>
              <p:nvPr/>
            </p:nvSpPr>
            <p:spPr bwMode="auto">
              <a:xfrm>
                <a:off x="4176" y="3145"/>
                <a:ext cx="144" cy="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15" name="Arc 147"/>
              <p:cNvSpPr>
                <a:spLocks/>
              </p:cNvSpPr>
              <p:nvPr/>
            </p:nvSpPr>
            <p:spPr bwMode="auto">
              <a:xfrm>
                <a:off x="4176" y="3284"/>
                <a:ext cx="132" cy="1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16" name="Arc 148"/>
              <p:cNvSpPr>
                <a:spLocks/>
              </p:cNvSpPr>
              <p:nvPr/>
            </p:nvSpPr>
            <p:spPr bwMode="auto">
              <a:xfrm>
                <a:off x="4176" y="3284"/>
                <a:ext cx="144" cy="15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17" name="Rectangle 149"/>
              <p:cNvSpPr>
                <a:spLocks noChangeArrowheads="1"/>
              </p:cNvSpPr>
              <p:nvPr/>
            </p:nvSpPr>
            <p:spPr bwMode="auto">
              <a:xfrm>
                <a:off x="4504" y="2736"/>
                <a:ext cx="744" cy="73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18" name="Rectangle 150"/>
              <p:cNvSpPr>
                <a:spLocks noChangeArrowheads="1"/>
              </p:cNvSpPr>
              <p:nvPr/>
            </p:nvSpPr>
            <p:spPr bwMode="auto">
              <a:xfrm>
                <a:off x="4568" y="2820"/>
                <a:ext cx="23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R</a:t>
                </a:r>
              </a:p>
            </p:txBody>
          </p:sp>
          <p:sp>
            <p:nvSpPr>
              <p:cNvPr id="32919" name="Rectangle 151"/>
              <p:cNvSpPr>
                <a:spLocks noChangeArrowheads="1"/>
              </p:cNvSpPr>
              <p:nvPr/>
            </p:nvSpPr>
            <p:spPr bwMode="auto">
              <a:xfrm>
                <a:off x="4568" y="3188"/>
                <a:ext cx="23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S</a:t>
                </a:r>
              </a:p>
            </p:txBody>
          </p:sp>
          <p:sp>
            <p:nvSpPr>
              <p:cNvPr id="32920" name="Rectangle 152"/>
              <p:cNvSpPr>
                <a:spLocks noChangeArrowheads="1"/>
              </p:cNvSpPr>
              <p:nvPr/>
            </p:nvSpPr>
            <p:spPr bwMode="auto">
              <a:xfrm>
                <a:off x="4996" y="3188"/>
                <a:ext cx="240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Q</a:t>
                </a:r>
              </a:p>
            </p:txBody>
          </p:sp>
          <p:sp>
            <p:nvSpPr>
              <p:cNvPr id="32921" name="Rectangle 153"/>
              <p:cNvSpPr>
                <a:spLocks noChangeArrowheads="1"/>
              </p:cNvSpPr>
              <p:nvPr/>
            </p:nvSpPr>
            <p:spPr bwMode="auto">
              <a:xfrm>
                <a:off x="4892" y="2820"/>
                <a:ext cx="35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Q’</a:t>
                </a:r>
              </a:p>
            </p:txBody>
          </p:sp>
          <p:sp>
            <p:nvSpPr>
              <p:cNvPr id="32922" name="Line 154"/>
              <p:cNvSpPr>
                <a:spLocks noChangeShapeType="1"/>
              </p:cNvSpPr>
              <p:nvPr/>
            </p:nvSpPr>
            <p:spPr bwMode="auto">
              <a:xfrm>
                <a:off x="3888" y="2772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23" name="Line 155"/>
              <p:cNvSpPr>
                <a:spLocks noChangeShapeType="1"/>
              </p:cNvSpPr>
              <p:nvPr/>
            </p:nvSpPr>
            <p:spPr bwMode="auto">
              <a:xfrm>
                <a:off x="3888" y="3068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24" name="Line 156"/>
              <p:cNvSpPr>
                <a:spLocks noChangeShapeType="1"/>
              </p:cNvSpPr>
              <p:nvPr/>
            </p:nvSpPr>
            <p:spPr bwMode="auto">
              <a:xfrm flipV="1">
                <a:off x="3884" y="2768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25" name="Arc 157"/>
              <p:cNvSpPr>
                <a:spLocks/>
              </p:cNvSpPr>
              <p:nvPr/>
            </p:nvSpPr>
            <p:spPr bwMode="auto">
              <a:xfrm>
                <a:off x="4176" y="2781"/>
                <a:ext cx="132" cy="1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26" name="Arc 158"/>
              <p:cNvSpPr>
                <a:spLocks/>
              </p:cNvSpPr>
              <p:nvPr/>
            </p:nvSpPr>
            <p:spPr bwMode="auto">
              <a:xfrm>
                <a:off x="4176" y="2777"/>
                <a:ext cx="144" cy="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27" name="Arc 159"/>
              <p:cNvSpPr>
                <a:spLocks/>
              </p:cNvSpPr>
              <p:nvPr/>
            </p:nvSpPr>
            <p:spPr bwMode="auto">
              <a:xfrm>
                <a:off x="4176" y="2916"/>
                <a:ext cx="132" cy="1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28" name="Arc 160"/>
              <p:cNvSpPr>
                <a:spLocks/>
              </p:cNvSpPr>
              <p:nvPr/>
            </p:nvSpPr>
            <p:spPr bwMode="auto">
              <a:xfrm>
                <a:off x="4176" y="2916"/>
                <a:ext cx="144" cy="15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29" name="Line 161"/>
              <p:cNvSpPr>
                <a:spLocks noChangeShapeType="1"/>
              </p:cNvSpPr>
              <p:nvPr/>
            </p:nvSpPr>
            <p:spPr bwMode="auto">
              <a:xfrm>
                <a:off x="3688" y="2852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30" name="Line 162"/>
              <p:cNvSpPr>
                <a:spLocks noChangeShapeType="1"/>
              </p:cNvSpPr>
              <p:nvPr/>
            </p:nvSpPr>
            <p:spPr bwMode="auto">
              <a:xfrm>
                <a:off x="4384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31" name="Line 163"/>
              <p:cNvSpPr>
                <a:spLocks noChangeShapeType="1"/>
              </p:cNvSpPr>
              <p:nvPr/>
            </p:nvSpPr>
            <p:spPr bwMode="auto">
              <a:xfrm>
                <a:off x="4320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32" name="Line 164"/>
              <p:cNvSpPr>
                <a:spLocks noChangeShapeType="1"/>
              </p:cNvSpPr>
              <p:nvPr/>
            </p:nvSpPr>
            <p:spPr bwMode="auto">
              <a:xfrm>
                <a:off x="3688" y="3348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33" name="Line 165"/>
              <p:cNvSpPr>
                <a:spLocks noChangeShapeType="1"/>
              </p:cNvSpPr>
              <p:nvPr/>
            </p:nvSpPr>
            <p:spPr bwMode="auto">
              <a:xfrm>
                <a:off x="3760" y="3228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34" name="Line 166"/>
              <p:cNvSpPr>
                <a:spLocks noChangeShapeType="1"/>
              </p:cNvSpPr>
              <p:nvPr/>
            </p:nvSpPr>
            <p:spPr bwMode="auto">
              <a:xfrm>
                <a:off x="3760" y="2980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35" name="Line 167"/>
              <p:cNvSpPr>
                <a:spLocks noChangeShapeType="1"/>
              </p:cNvSpPr>
              <p:nvPr/>
            </p:nvSpPr>
            <p:spPr bwMode="auto">
              <a:xfrm>
                <a:off x="4384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36" name="Line 168"/>
              <p:cNvSpPr>
                <a:spLocks noChangeShapeType="1"/>
              </p:cNvSpPr>
              <p:nvPr/>
            </p:nvSpPr>
            <p:spPr bwMode="auto">
              <a:xfrm>
                <a:off x="4320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37" name="Line 169"/>
              <p:cNvSpPr>
                <a:spLocks noChangeShapeType="1"/>
              </p:cNvSpPr>
              <p:nvPr/>
            </p:nvSpPr>
            <p:spPr bwMode="auto">
              <a:xfrm>
                <a:off x="5248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38" name="Line 170"/>
              <p:cNvSpPr>
                <a:spLocks noChangeShapeType="1"/>
              </p:cNvSpPr>
              <p:nvPr/>
            </p:nvSpPr>
            <p:spPr bwMode="auto">
              <a:xfrm>
                <a:off x="5248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39" name="Line 171"/>
              <p:cNvSpPr>
                <a:spLocks noChangeShapeType="1"/>
              </p:cNvSpPr>
              <p:nvPr/>
            </p:nvSpPr>
            <p:spPr bwMode="auto">
              <a:xfrm>
                <a:off x="3756" y="2984"/>
                <a:ext cx="0" cy="6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40" name="Oval 172"/>
              <p:cNvSpPr>
                <a:spLocks noChangeArrowheads="1"/>
              </p:cNvSpPr>
              <p:nvPr/>
            </p:nvSpPr>
            <p:spPr bwMode="auto">
              <a:xfrm>
                <a:off x="3744" y="3216"/>
                <a:ext cx="32" cy="3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41" name="Line 173"/>
              <p:cNvSpPr>
                <a:spLocks noChangeShapeType="1"/>
              </p:cNvSpPr>
              <p:nvPr/>
            </p:nvSpPr>
            <p:spPr bwMode="auto">
              <a:xfrm>
                <a:off x="3600" y="328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42" name="Line 174"/>
              <p:cNvSpPr>
                <a:spLocks noChangeShapeType="1"/>
              </p:cNvSpPr>
              <p:nvPr/>
            </p:nvSpPr>
            <p:spPr bwMode="auto">
              <a:xfrm>
                <a:off x="3600" y="2916"/>
                <a:ext cx="8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43" name="Line 175"/>
              <p:cNvSpPr>
                <a:spLocks noChangeShapeType="1"/>
              </p:cNvSpPr>
              <p:nvPr/>
            </p:nvSpPr>
            <p:spPr bwMode="auto">
              <a:xfrm>
                <a:off x="3684" y="2856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944" name="Line 176"/>
              <p:cNvSpPr>
                <a:spLocks noChangeShapeType="1"/>
              </p:cNvSpPr>
              <p:nvPr/>
            </p:nvSpPr>
            <p:spPr bwMode="auto">
              <a:xfrm flipV="1">
                <a:off x="3681" y="3283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2945" name="Line 177"/>
            <p:cNvSpPr>
              <a:spLocks noChangeShapeType="1"/>
            </p:cNvSpPr>
            <p:nvPr/>
          </p:nvSpPr>
          <p:spPr bwMode="auto">
            <a:xfrm flipH="1">
              <a:off x="1051" y="3951"/>
              <a:ext cx="110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946" name="Rectangle 178"/>
            <p:cNvSpPr>
              <a:spLocks noChangeArrowheads="1"/>
            </p:cNvSpPr>
            <p:nvPr/>
          </p:nvSpPr>
          <p:spPr bwMode="auto">
            <a:xfrm>
              <a:off x="1295" y="3119"/>
              <a:ext cx="376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</a:t>
              </a:r>
            </a:p>
          </p:txBody>
        </p:sp>
        <p:sp>
          <p:nvSpPr>
            <p:cNvPr id="32947" name="Rectangle 179"/>
            <p:cNvSpPr>
              <a:spLocks noChangeArrowheads="1"/>
            </p:cNvSpPr>
            <p:nvPr/>
          </p:nvSpPr>
          <p:spPr bwMode="auto">
            <a:xfrm>
              <a:off x="1303" y="3495"/>
              <a:ext cx="368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</a:t>
              </a:r>
            </a:p>
          </p:txBody>
        </p:sp>
        <p:sp>
          <p:nvSpPr>
            <p:cNvPr id="32948" name="Line 180"/>
            <p:cNvSpPr>
              <a:spLocks noChangeShapeType="1"/>
            </p:cNvSpPr>
            <p:nvPr/>
          </p:nvSpPr>
          <p:spPr bwMode="auto">
            <a:xfrm flipH="1">
              <a:off x="3347" y="3231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949" name="Line 181"/>
            <p:cNvSpPr>
              <a:spLocks noChangeShapeType="1"/>
            </p:cNvSpPr>
            <p:nvPr/>
          </p:nvSpPr>
          <p:spPr bwMode="auto">
            <a:xfrm flipH="1">
              <a:off x="3347" y="3599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950" name="Line 182"/>
            <p:cNvSpPr>
              <a:spLocks noChangeShapeType="1"/>
            </p:cNvSpPr>
            <p:nvPr/>
          </p:nvSpPr>
          <p:spPr bwMode="auto">
            <a:xfrm flipH="1" flipV="1">
              <a:off x="2491" y="3955"/>
              <a:ext cx="131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AB93-F30E-4FFA-B91F-B46E51CBEC8E}" type="slidenum">
              <a:rPr lang="en-US" altLang="en-US"/>
              <a:pPr/>
              <a:t>22</a:t>
            </a:fld>
            <a:endParaRPr lang="en-US" altLang="en-US"/>
          </a:p>
        </p:txBody>
      </p:sp>
      <p:grpSp>
        <p:nvGrpSpPr>
          <p:cNvPr id="35084" name="Group 268"/>
          <p:cNvGrpSpPr>
            <a:grpSpLocks/>
          </p:cNvGrpSpPr>
          <p:nvPr/>
        </p:nvGrpSpPr>
        <p:grpSpPr bwMode="auto">
          <a:xfrm>
            <a:off x="296863" y="3863975"/>
            <a:ext cx="4318000" cy="2794000"/>
            <a:chOff x="187" y="2434"/>
            <a:chExt cx="2720" cy="1760"/>
          </a:xfrm>
        </p:grpSpPr>
        <p:pic>
          <p:nvPicPr>
            <p:cNvPr id="34825" name="Picture 9"/>
            <p:cNvPicPr>
              <a:picLocks noChangeArrowheads="1"/>
            </p:cNvPicPr>
            <p:nvPr/>
          </p:nvPicPr>
          <p:blipFill>
            <a:blip r:embed="rId3" cstate="print"/>
            <a:srcRect r="41226"/>
            <a:stretch>
              <a:fillRect/>
            </a:stretch>
          </p:blipFill>
          <p:spPr bwMode="auto">
            <a:xfrm>
              <a:off x="291" y="2626"/>
              <a:ext cx="1956" cy="15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grpSp>
          <p:nvGrpSpPr>
            <p:cNvPr id="34828" name="Group 12"/>
            <p:cNvGrpSpPr>
              <a:grpSpLocks/>
            </p:cNvGrpSpPr>
            <p:nvPr/>
          </p:nvGrpSpPr>
          <p:grpSpPr bwMode="auto">
            <a:xfrm>
              <a:off x="1055" y="3478"/>
              <a:ext cx="237" cy="357"/>
              <a:chOff x="1188" y="3204"/>
              <a:chExt cx="237" cy="357"/>
            </a:xfrm>
          </p:grpSpPr>
          <p:sp>
            <p:nvSpPr>
              <p:cNvPr id="34826" name="Freeform 10"/>
              <p:cNvSpPr>
                <a:spLocks/>
              </p:cNvSpPr>
              <p:nvPr/>
            </p:nvSpPr>
            <p:spPr bwMode="auto">
              <a:xfrm>
                <a:off x="1304" y="3408"/>
                <a:ext cx="121" cy="153"/>
              </a:xfrm>
              <a:custGeom>
                <a:avLst/>
                <a:gdLst/>
                <a:ahLst/>
                <a:cxnLst>
                  <a:cxn ang="0">
                    <a:pos x="120" y="152"/>
                  </a:cxn>
                  <a:cxn ang="0">
                    <a:pos x="0" y="56"/>
                  </a:cxn>
                  <a:cxn ang="0">
                    <a:pos x="72" y="72"/>
                  </a:cxn>
                  <a:cxn ang="0">
                    <a:pos x="80" y="0"/>
                  </a:cxn>
                  <a:cxn ang="0">
                    <a:pos x="120" y="152"/>
                  </a:cxn>
                </a:cxnLst>
                <a:rect l="0" t="0" r="r" b="b"/>
                <a:pathLst>
                  <a:path w="121" h="153">
                    <a:moveTo>
                      <a:pt x="120" y="152"/>
                    </a:moveTo>
                    <a:lnTo>
                      <a:pt x="0" y="56"/>
                    </a:lnTo>
                    <a:lnTo>
                      <a:pt x="72" y="72"/>
                    </a:lnTo>
                    <a:lnTo>
                      <a:pt x="80" y="0"/>
                    </a:lnTo>
                    <a:lnTo>
                      <a:pt x="120" y="152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27" name="Line 11"/>
              <p:cNvSpPr>
                <a:spLocks noChangeShapeType="1"/>
              </p:cNvSpPr>
              <p:nvPr/>
            </p:nvSpPr>
            <p:spPr bwMode="auto">
              <a:xfrm>
                <a:off x="1188" y="3204"/>
                <a:ext cx="184" cy="2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4831" name="Group 15"/>
            <p:cNvGrpSpPr>
              <a:grpSpLocks/>
            </p:cNvGrpSpPr>
            <p:nvPr/>
          </p:nvGrpSpPr>
          <p:grpSpPr bwMode="auto">
            <a:xfrm>
              <a:off x="1031" y="3710"/>
              <a:ext cx="245" cy="357"/>
              <a:chOff x="1164" y="3436"/>
              <a:chExt cx="245" cy="357"/>
            </a:xfrm>
          </p:grpSpPr>
          <p:sp>
            <p:nvSpPr>
              <p:cNvPr id="34829" name="Freeform 13"/>
              <p:cNvSpPr>
                <a:spLocks/>
              </p:cNvSpPr>
              <p:nvPr/>
            </p:nvSpPr>
            <p:spPr bwMode="auto">
              <a:xfrm>
                <a:off x="1288" y="3648"/>
                <a:ext cx="121" cy="145"/>
              </a:xfrm>
              <a:custGeom>
                <a:avLst/>
                <a:gdLst/>
                <a:ahLst/>
                <a:cxnLst>
                  <a:cxn ang="0">
                    <a:pos x="120" y="144"/>
                  </a:cxn>
                  <a:cxn ang="0">
                    <a:pos x="0" y="56"/>
                  </a:cxn>
                  <a:cxn ang="0">
                    <a:pos x="64" y="64"/>
                  </a:cxn>
                  <a:cxn ang="0">
                    <a:pos x="80" y="0"/>
                  </a:cxn>
                  <a:cxn ang="0">
                    <a:pos x="120" y="144"/>
                  </a:cxn>
                </a:cxnLst>
                <a:rect l="0" t="0" r="r" b="b"/>
                <a:pathLst>
                  <a:path w="121" h="145">
                    <a:moveTo>
                      <a:pt x="120" y="144"/>
                    </a:moveTo>
                    <a:lnTo>
                      <a:pt x="0" y="56"/>
                    </a:lnTo>
                    <a:lnTo>
                      <a:pt x="64" y="64"/>
                    </a:lnTo>
                    <a:lnTo>
                      <a:pt x="80" y="0"/>
                    </a:lnTo>
                    <a:lnTo>
                      <a:pt x="120" y="144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30" name="Line 14"/>
              <p:cNvSpPr>
                <a:spLocks noChangeShapeType="1"/>
              </p:cNvSpPr>
              <p:nvPr/>
            </p:nvSpPr>
            <p:spPr bwMode="auto">
              <a:xfrm>
                <a:off x="1164" y="3436"/>
                <a:ext cx="184" cy="2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4834" name="Group 18"/>
            <p:cNvGrpSpPr>
              <a:grpSpLocks/>
            </p:cNvGrpSpPr>
            <p:nvPr/>
          </p:nvGrpSpPr>
          <p:grpSpPr bwMode="auto">
            <a:xfrm>
              <a:off x="1575" y="3486"/>
              <a:ext cx="149" cy="349"/>
              <a:chOff x="1708" y="3212"/>
              <a:chExt cx="149" cy="349"/>
            </a:xfrm>
          </p:grpSpPr>
          <p:sp>
            <p:nvSpPr>
              <p:cNvPr id="34832" name="Freeform 16"/>
              <p:cNvSpPr>
                <a:spLocks/>
              </p:cNvSpPr>
              <p:nvPr/>
            </p:nvSpPr>
            <p:spPr bwMode="auto">
              <a:xfrm>
                <a:off x="1768" y="3408"/>
                <a:ext cx="89" cy="153"/>
              </a:xfrm>
              <a:custGeom>
                <a:avLst/>
                <a:gdLst/>
                <a:ahLst/>
                <a:cxnLst>
                  <a:cxn ang="0">
                    <a:pos x="88" y="152"/>
                  </a:cxn>
                  <a:cxn ang="0">
                    <a:pos x="0" y="40"/>
                  </a:cxn>
                  <a:cxn ang="0">
                    <a:pos x="56" y="56"/>
                  </a:cxn>
                  <a:cxn ang="0">
                    <a:pos x="80" y="0"/>
                  </a:cxn>
                  <a:cxn ang="0">
                    <a:pos x="88" y="152"/>
                  </a:cxn>
                </a:cxnLst>
                <a:rect l="0" t="0" r="r" b="b"/>
                <a:pathLst>
                  <a:path w="89" h="153">
                    <a:moveTo>
                      <a:pt x="88" y="152"/>
                    </a:moveTo>
                    <a:lnTo>
                      <a:pt x="0" y="40"/>
                    </a:lnTo>
                    <a:lnTo>
                      <a:pt x="56" y="56"/>
                    </a:lnTo>
                    <a:lnTo>
                      <a:pt x="80" y="0"/>
                    </a:lnTo>
                    <a:lnTo>
                      <a:pt x="88" y="152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33" name="Line 17"/>
              <p:cNvSpPr>
                <a:spLocks noChangeShapeType="1"/>
              </p:cNvSpPr>
              <p:nvPr/>
            </p:nvSpPr>
            <p:spPr bwMode="auto">
              <a:xfrm>
                <a:off x="1708" y="3212"/>
                <a:ext cx="112" cy="2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4837" name="Group 21"/>
            <p:cNvGrpSpPr>
              <a:grpSpLocks/>
            </p:cNvGrpSpPr>
            <p:nvPr/>
          </p:nvGrpSpPr>
          <p:grpSpPr bwMode="auto">
            <a:xfrm>
              <a:off x="1599" y="3710"/>
              <a:ext cx="149" cy="349"/>
              <a:chOff x="1732" y="3436"/>
              <a:chExt cx="149" cy="349"/>
            </a:xfrm>
          </p:grpSpPr>
          <p:sp>
            <p:nvSpPr>
              <p:cNvPr id="34835" name="Freeform 19"/>
              <p:cNvSpPr>
                <a:spLocks/>
              </p:cNvSpPr>
              <p:nvPr/>
            </p:nvSpPr>
            <p:spPr bwMode="auto">
              <a:xfrm>
                <a:off x="1776" y="3640"/>
                <a:ext cx="105" cy="145"/>
              </a:xfrm>
              <a:custGeom>
                <a:avLst/>
                <a:gdLst/>
                <a:ahLst/>
                <a:cxnLst>
                  <a:cxn ang="0">
                    <a:pos x="104" y="144"/>
                  </a:cxn>
                  <a:cxn ang="0">
                    <a:pos x="0" y="32"/>
                  </a:cxn>
                  <a:cxn ang="0">
                    <a:pos x="56" y="56"/>
                  </a:cxn>
                  <a:cxn ang="0">
                    <a:pos x="88" y="0"/>
                  </a:cxn>
                  <a:cxn ang="0">
                    <a:pos x="104" y="144"/>
                  </a:cxn>
                </a:cxnLst>
                <a:rect l="0" t="0" r="r" b="b"/>
                <a:pathLst>
                  <a:path w="105" h="145">
                    <a:moveTo>
                      <a:pt x="104" y="144"/>
                    </a:moveTo>
                    <a:lnTo>
                      <a:pt x="0" y="32"/>
                    </a:lnTo>
                    <a:lnTo>
                      <a:pt x="56" y="56"/>
                    </a:lnTo>
                    <a:lnTo>
                      <a:pt x="88" y="0"/>
                    </a:lnTo>
                    <a:lnTo>
                      <a:pt x="104" y="144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36" name="Line 20"/>
              <p:cNvSpPr>
                <a:spLocks noChangeShapeType="1"/>
              </p:cNvSpPr>
              <p:nvPr/>
            </p:nvSpPr>
            <p:spPr bwMode="auto">
              <a:xfrm>
                <a:off x="1732" y="3436"/>
                <a:ext cx="96" cy="2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4838" name="Rectangle 22"/>
            <p:cNvSpPr>
              <a:spLocks noChangeArrowheads="1"/>
            </p:cNvSpPr>
            <p:nvPr/>
          </p:nvSpPr>
          <p:spPr bwMode="auto">
            <a:xfrm>
              <a:off x="795" y="2586"/>
              <a:ext cx="39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609600" algn="l"/>
                  <a:tab pos="20447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Set</a:t>
              </a:r>
            </a:p>
          </p:txBody>
        </p:sp>
        <p:sp>
          <p:nvSpPr>
            <p:cNvPr id="34839" name="Rectangle 23"/>
            <p:cNvSpPr>
              <a:spLocks noChangeArrowheads="1"/>
            </p:cNvSpPr>
            <p:nvPr/>
          </p:nvSpPr>
          <p:spPr bwMode="auto">
            <a:xfrm>
              <a:off x="1675" y="2434"/>
              <a:ext cx="464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1s 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catch</a:t>
              </a:r>
            </a:p>
          </p:txBody>
        </p:sp>
        <p:sp>
          <p:nvSpPr>
            <p:cNvPr id="34840" name="Line 24"/>
            <p:cNvSpPr>
              <a:spLocks noChangeShapeType="1"/>
            </p:cNvSpPr>
            <p:nvPr/>
          </p:nvSpPr>
          <p:spPr bwMode="auto">
            <a:xfrm flipV="1">
              <a:off x="979" y="2798"/>
              <a:ext cx="0" cy="4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4852" name="Group 36"/>
            <p:cNvGrpSpPr>
              <a:grpSpLocks/>
            </p:cNvGrpSpPr>
            <p:nvPr/>
          </p:nvGrpSpPr>
          <p:grpSpPr bwMode="auto">
            <a:xfrm>
              <a:off x="979" y="2826"/>
              <a:ext cx="0" cy="456"/>
              <a:chOff x="1112" y="2552"/>
              <a:chExt cx="0" cy="456"/>
            </a:xfrm>
          </p:grpSpPr>
          <p:sp>
            <p:nvSpPr>
              <p:cNvPr id="34841" name="Line 25"/>
              <p:cNvSpPr>
                <a:spLocks noChangeShapeType="1"/>
              </p:cNvSpPr>
              <p:nvPr/>
            </p:nvSpPr>
            <p:spPr bwMode="auto">
              <a:xfrm>
                <a:off x="1112" y="300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42" name="Line 26"/>
              <p:cNvSpPr>
                <a:spLocks noChangeShapeType="1"/>
              </p:cNvSpPr>
              <p:nvPr/>
            </p:nvSpPr>
            <p:spPr bwMode="auto">
              <a:xfrm>
                <a:off x="1112" y="29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43" name="Line 27"/>
              <p:cNvSpPr>
                <a:spLocks noChangeShapeType="1"/>
              </p:cNvSpPr>
              <p:nvPr/>
            </p:nvSpPr>
            <p:spPr bwMode="auto">
              <a:xfrm>
                <a:off x="1112" y="291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44" name="Line 28"/>
              <p:cNvSpPr>
                <a:spLocks noChangeShapeType="1"/>
              </p:cNvSpPr>
              <p:nvPr/>
            </p:nvSpPr>
            <p:spPr bwMode="auto">
              <a:xfrm>
                <a:off x="1112" y="287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45" name="Line 29"/>
              <p:cNvSpPr>
                <a:spLocks noChangeShapeType="1"/>
              </p:cNvSpPr>
              <p:nvPr/>
            </p:nvSpPr>
            <p:spPr bwMode="auto">
              <a:xfrm>
                <a:off x="1112" y="282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46" name="Line 30"/>
              <p:cNvSpPr>
                <a:spLocks noChangeShapeType="1"/>
              </p:cNvSpPr>
              <p:nvPr/>
            </p:nvSpPr>
            <p:spPr bwMode="auto">
              <a:xfrm>
                <a:off x="1112" y="277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47" name="Line 31"/>
              <p:cNvSpPr>
                <a:spLocks noChangeShapeType="1"/>
              </p:cNvSpPr>
              <p:nvPr/>
            </p:nvSpPr>
            <p:spPr bwMode="auto">
              <a:xfrm>
                <a:off x="1112" y="273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48" name="Line 32"/>
              <p:cNvSpPr>
                <a:spLocks noChangeShapeType="1"/>
              </p:cNvSpPr>
              <p:nvPr/>
            </p:nvSpPr>
            <p:spPr bwMode="auto">
              <a:xfrm>
                <a:off x="1112" y="268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49" name="Line 33"/>
              <p:cNvSpPr>
                <a:spLocks noChangeShapeType="1"/>
              </p:cNvSpPr>
              <p:nvPr/>
            </p:nvSpPr>
            <p:spPr bwMode="auto">
              <a:xfrm>
                <a:off x="1112" y="264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50" name="Line 34"/>
              <p:cNvSpPr>
                <a:spLocks noChangeShapeType="1"/>
              </p:cNvSpPr>
              <p:nvPr/>
            </p:nvSpPr>
            <p:spPr bwMode="auto">
              <a:xfrm>
                <a:off x="1112" y="2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51" name="Line 35"/>
              <p:cNvSpPr>
                <a:spLocks noChangeShapeType="1"/>
              </p:cNvSpPr>
              <p:nvPr/>
            </p:nvSpPr>
            <p:spPr bwMode="auto">
              <a:xfrm>
                <a:off x="1112" y="255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4853" name="Line 37"/>
            <p:cNvSpPr>
              <a:spLocks noChangeShapeType="1"/>
            </p:cNvSpPr>
            <p:nvPr/>
          </p:nvSpPr>
          <p:spPr bwMode="auto">
            <a:xfrm flipV="1">
              <a:off x="1435" y="2814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4865" name="Group 49"/>
            <p:cNvGrpSpPr>
              <a:grpSpLocks/>
            </p:cNvGrpSpPr>
            <p:nvPr/>
          </p:nvGrpSpPr>
          <p:grpSpPr bwMode="auto">
            <a:xfrm>
              <a:off x="1435" y="2826"/>
              <a:ext cx="0" cy="456"/>
              <a:chOff x="1568" y="2552"/>
              <a:chExt cx="0" cy="456"/>
            </a:xfrm>
          </p:grpSpPr>
          <p:sp>
            <p:nvSpPr>
              <p:cNvPr id="34854" name="Line 38"/>
              <p:cNvSpPr>
                <a:spLocks noChangeShapeType="1"/>
              </p:cNvSpPr>
              <p:nvPr/>
            </p:nvSpPr>
            <p:spPr bwMode="auto">
              <a:xfrm>
                <a:off x="1568" y="300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55" name="Line 39"/>
              <p:cNvSpPr>
                <a:spLocks noChangeShapeType="1"/>
              </p:cNvSpPr>
              <p:nvPr/>
            </p:nvSpPr>
            <p:spPr bwMode="auto">
              <a:xfrm>
                <a:off x="1568" y="29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56" name="Line 40"/>
              <p:cNvSpPr>
                <a:spLocks noChangeShapeType="1"/>
              </p:cNvSpPr>
              <p:nvPr/>
            </p:nvSpPr>
            <p:spPr bwMode="auto">
              <a:xfrm>
                <a:off x="1568" y="291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57" name="Line 41"/>
              <p:cNvSpPr>
                <a:spLocks noChangeShapeType="1"/>
              </p:cNvSpPr>
              <p:nvPr/>
            </p:nvSpPr>
            <p:spPr bwMode="auto">
              <a:xfrm>
                <a:off x="1568" y="287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58" name="Line 42"/>
              <p:cNvSpPr>
                <a:spLocks noChangeShapeType="1"/>
              </p:cNvSpPr>
              <p:nvPr/>
            </p:nvSpPr>
            <p:spPr bwMode="auto">
              <a:xfrm>
                <a:off x="1568" y="282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59" name="Line 43"/>
              <p:cNvSpPr>
                <a:spLocks noChangeShapeType="1"/>
              </p:cNvSpPr>
              <p:nvPr/>
            </p:nvSpPr>
            <p:spPr bwMode="auto">
              <a:xfrm>
                <a:off x="1568" y="277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60" name="Line 44"/>
              <p:cNvSpPr>
                <a:spLocks noChangeShapeType="1"/>
              </p:cNvSpPr>
              <p:nvPr/>
            </p:nvSpPr>
            <p:spPr bwMode="auto">
              <a:xfrm>
                <a:off x="1568" y="273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61" name="Line 45"/>
              <p:cNvSpPr>
                <a:spLocks noChangeShapeType="1"/>
              </p:cNvSpPr>
              <p:nvPr/>
            </p:nvSpPr>
            <p:spPr bwMode="auto">
              <a:xfrm>
                <a:off x="1568" y="268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62" name="Line 46"/>
              <p:cNvSpPr>
                <a:spLocks noChangeShapeType="1"/>
              </p:cNvSpPr>
              <p:nvPr/>
            </p:nvSpPr>
            <p:spPr bwMode="auto">
              <a:xfrm>
                <a:off x="1568" y="264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63" name="Line 47"/>
              <p:cNvSpPr>
                <a:spLocks noChangeShapeType="1"/>
              </p:cNvSpPr>
              <p:nvPr/>
            </p:nvSpPr>
            <p:spPr bwMode="auto">
              <a:xfrm>
                <a:off x="1568" y="2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64" name="Line 48"/>
              <p:cNvSpPr>
                <a:spLocks noChangeShapeType="1"/>
              </p:cNvSpPr>
              <p:nvPr/>
            </p:nvSpPr>
            <p:spPr bwMode="auto">
              <a:xfrm>
                <a:off x="1568" y="255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4866" name="Line 50"/>
            <p:cNvSpPr>
              <a:spLocks noChangeShapeType="1"/>
            </p:cNvSpPr>
            <p:nvPr/>
          </p:nvSpPr>
          <p:spPr bwMode="auto">
            <a:xfrm flipV="1">
              <a:off x="1891" y="2814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4878" name="Group 62"/>
            <p:cNvGrpSpPr>
              <a:grpSpLocks/>
            </p:cNvGrpSpPr>
            <p:nvPr/>
          </p:nvGrpSpPr>
          <p:grpSpPr bwMode="auto">
            <a:xfrm>
              <a:off x="1891" y="2826"/>
              <a:ext cx="0" cy="456"/>
              <a:chOff x="2024" y="2552"/>
              <a:chExt cx="0" cy="456"/>
            </a:xfrm>
          </p:grpSpPr>
          <p:sp>
            <p:nvSpPr>
              <p:cNvPr id="34867" name="Line 51"/>
              <p:cNvSpPr>
                <a:spLocks noChangeShapeType="1"/>
              </p:cNvSpPr>
              <p:nvPr/>
            </p:nvSpPr>
            <p:spPr bwMode="auto">
              <a:xfrm>
                <a:off x="2024" y="300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68" name="Line 52"/>
              <p:cNvSpPr>
                <a:spLocks noChangeShapeType="1"/>
              </p:cNvSpPr>
              <p:nvPr/>
            </p:nvSpPr>
            <p:spPr bwMode="auto">
              <a:xfrm>
                <a:off x="2024" y="29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69" name="Line 53"/>
              <p:cNvSpPr>
                <a:spLocks noChangeShapeType="1"/>
              </p:cNvSpPr>
              <p:nvPr/>
            </p:nvSpPr>
            <p:spPr bwMode="auto">
              <a:xfrm>
                <a:off x="2024" y="291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70" name="Line 54"/>
              <p:cNvSpPr>
                <a:spLocks noChangeShapeType="1"/>
              </p:cNvSpPr>
              <p:nvPr/>
            </p:nvSpPr>
            <p:spPr bwMode="auto">
              <a:xfrm>
                <a:off x="2024" y="287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71" name="Line 55"/>
              <p:cNvSpPr>
                <a:spLocks noChangeShapeType="1"/>
              </p:cNvSpPr>
              <p:nvPr/>
            </p:nvSpPr>
            <p:spPr bwMode="auto">
              <a:xfrm>
                <a:off x="2024" y="282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72" name="Line 56"/>
              <p:cNvSpPr>
                <a:spLocks noChangeShapeType="1"/>
              </p:cNvSpPr>
              <p:nvPr/>
            </p:nvSpPr>
            <p:spPr bwMode="auto">
              <a:xfrm>
                <a:off x="2024" y="277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73" name="Line 57"/>
              <p:cNvSpPr>
                <a:spLocks noChangeShapeType="1"/>
              </p:cNvSpPr>
              <p:nvPr/>
            </p:nvSpPr>
            <p:spPr bwMode="auto">
              <a:xfrm>
                <a:off x="2024" y="273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74" name="Line 58"/>
              <p:cNvSpPr>
                <a:spLocks noChangeShapeType="1"/>
              </p:cNvSpPr>
              <p:nvPr/>
            </p:nvSpPr>
            <p:spPr bwMode="auto">
              <a:xfrm>
                <a:off x="2024" y="268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75" name="Line 59"/>
              <p:cNvSpPr>
                <a:spLocks noChangeShapeType="1"/>
              </p:cNvSpPr>
              <p:nvPr/>
            </p:nvSpPr>
            <p:spPr bwMode="auto">
              <a:xfrm>
                <a:off x="2024" y="264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76" name="Line 60"/>
              <p:cNvSpPr>
                <a:spLocks noChangeShapeType="1"/>
              </p:cNvSpPr>
              <p:nvPr/>
            </p:nvSpPr>
            <p:spPr bwMode="auto">
              <a:xfrm>
                <a:off x="2024" y="2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77" name="Line 61"/>
              <p:cNvSpPr>
                <a:spLocks noChangeShapeType="1"/>
              </p:cNvSpPr>
              <p:nvPr/>
            </p:nvSpPr>
            <p:spPr bwMode="auto">
              <a:xfrm>
                <a:off x="2024" y="255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4891" name="Group 75"/>
            <p:cNvGrpSpPr>
              <a:grpSpLocks/>
            </p:cNvGrpSpPr>
            <p:nvPr/>
          </p:nvGrpSpPr>
          <p:grpSpPr bwMode="auto">
            <a:xfrm>
              <a:off x="2347" y="2842"/>
              <a:ext cx="0" cy="448"/>
              <a:chOff x="2480" y="2568"/>
              <a:chExt cx="0" cy="448"/>
            </a:xfrm>
          </p:grpSpPr>
          <p:sp>
            <p:nvSpPr>
              <p:cNvPr id="34880" name="Line 64"/>
              <p:cNvSpPr>
                <a:spLocks noChangeShapeType="1"/>
              </p:cNvSpPr>
              <p:nvPr/>
            </p:nvSpPr>
            <p:spPr bwMode="auto">
              <a:xfrm>
                <a:off x="2480" y="301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81" name="Line 65"/>
              <p:cNvSpPr>
                <a:spLocks noChangeShapeType="1"/>
              </p:cNvSpPr>
              <p:nvPr/>
            </p:nvSpPr>
            <p:spPr bwMode="auto">
              <a:xfrm>
                <a:off x="2480" y="296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82" name="Line 66"/>
              <p:cNvSpPr>
                <a:spLocks noChangeShapeType="1"/>
              </p:cNvSpPr>
              <p:nvPr/>
            </p:nvSpPr>
            <p:spPr bwMode="auto">
              <a:xfrm>
                <a:off x="2480" y="292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83" name="Line 67"/>
              <p:cNvSpPr>
                <a:spLocks noChangeShapeType="1"/>
              </p:cNvSpPr>
              <p:nvPr/>
            </p:nvSpPr>
            <p:spPr bwMode="auto">
              <a:xfrm>
                <a:off x="2480" y="288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84" name="Line 68"/>
              <p:cNvSpPr>
                <a:spLocks noChangeShapeType="1"/>
              </p:cNvSpPr>
              <p:nvPr/>
            </p:nvSpPr>
            <p:spPr bwMode="auto">
              <a:xfrm>
                <a:off x="2480" y="284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85" name="Line 69"/>
              <p:cNvSpPr>
                <a:spLocks noChangeShapeType="1"/>
              </p:cNvSpPr>
              <p:nvPr/>
            </p:nvSpPr>
            <p:spPr bwMode="auto">
              <a:xfrm>
                <a:off x="2480" y="279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86" name="Line 70"/>
              <p:cNvSpPr>
                <a:spLocks noChangeShapeType="1"/>
              </p:cNvSpPr>
              <p:nvPr/>
            </p:nvSpPr>
            <p:spPr bwMode="auto">
              <a:xfrm>
                <a:off x="2480" y="274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87" name="Line 71"/>
              <p:cNvSpPr>
                <a:spLocks noChangeShapeType="1"/>
              </p:cNvSpPr>
              <p:nvPr/>
            </p:nvSpPr>
            <p:spPr bwMode="auto">
              <a:xfrm>
                <a:off x="2480" y="270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88" name="Line 72"/>
              <p:cNvSpPr>
                <a:spLocks noChangeShapeType="1"/>
              </p:cNvSpPr>
              <p:nvPr/>
            </p:nvSpPr>
            <p:spPr bwMode="auto">
              <a:xfrm>
                <a:off x="2480" y="265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89" name="Line 73"/>
              <p:cNvSpPr>
                <a:spLocks noChangeShapeType="1"/>
              </p:cNvSpPr>
              <p:nvPr/>
            </p:nvSpPr>
            <p:spPr bwMode="auto">
              <a:xfrm>
                <a:off x="2480" y="260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90" name="Line 74"/>
              <p:cNvSpPr>
                <a:spLocks noChangeShapeType="1"/>
              </p:cNvSpPr>
              <p:nvPr/>
            </p:nvSpPr>
            <p:spPr bwMode="auto">
              <a:xfrm>
                <a:off x="2480" y="256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4892" name="Rectangle 76"/>
            <p:cNvSpPr>
              <a:spLocks noChangeArrowheads="1"/>
            </p:cNvSpPr>
            <p:nvPr/>
          </p:nvSpPr>
          <p:spPr bwMode="auto">
            <a:xfrm>
              <a:off x="299" y="2866"/>
              <a:ext cx="384" cy="1272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93" name="Rectangle 77"/>
            <p:cNvSpPr>
              <a:spLocks noChangeArrowheads="1"/>
            </p:cNvSpPr>
            <p:nvPr/>
          </p:nvSpPr>
          <p:spPr bwMode="auto">
            <a:xfrm>
              <a:off x="187" y="2826"/>
              <a:ext cx="408" cy="1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</a:t>
              </a:r>
            </a:p>
            <a:p>
              <a:pPr algn="r"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</a:t>
              </a:r>
            </a:p>
            <a:p>
              <a:pPr algn="r"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CLK</a:t>
              </a:r>
            </a:p>
            <a:p>
              <a:pPr algn="r"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P</a:t>
              </a:r>
            </a:p>
            <a:p>
              <a:pPr algn="r"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P’</a:t>
              </a:r>
            </a:p>
            <a:p>
              <a:pPr algn="r"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  <a:p>
              <a:pPr algn="r"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Q’</a:t>
              </a:r>
            </a:p>
          </p:txBody>
        </p:sp>
        <p:sp>
          <p:nvSpPr>
            <p:cNvPr id="34894" name="Rectangle 78"/>
            <p:cNvSpPr>
              <a:spLocks noChangeArrowheads="1"/>
            </p:cNvSpPr>
            <p:nvPr/>
          </p:nvSpPr>
          <p:spPr bwMode="auto">
            <a:xfrm>
              <a:off x="1235" y="2586"/>
              <a:ext cx="464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Reset</a:t>
              </a:r>
            </a:p>
          </p:txBody>
        </p:sp>
        <p:sp>
          <p:nvSpPr>
            <p:cNvPr id="34896" name="Rectangle 80"/>
            <p:cNvSpPr>
              <a:spLocks noChangeArrowheads="1"/>
            </p:cNvSpPr>
            <p:nvPr/>
          </p:nvSpPr>
          <p:spPr bwMode="auto">
            <a:xfrm>
              <a:off x="2275" y="3418"/>
              <a:ext cx="608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Master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Outputs</a:t>
              </a:r>
            </a:p>
          </p:txBody>
        </p:sp>
        <p:sp>
          <p:nvSpPr>
            <p:cNvPr id="34897" name="Rectangle 81"/>
            <p:cNvSpPr>
              <a:spLocks noChangeArrowheads="1"/>
            </p:cNvSpPr>
            <p:nvPr/>
          </p:nvSpPr>
          <p:spPr bwMode="auto">
            <a:xfrm>
              <a:off x="2299" y="3802"/>
              <a:ext cx="608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Slave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Outputs</a:t>
              </a:r>
            </a:p>
          </p:txBody>
        </p:sp>
      </p:grpSp>
      <p:sp>
        <p:nvSpPr>
          <p:cNvPr id="34991" name="Rectangle 17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The 1s catching problem</a:t>
            </a:r>
          </a:p>
        </p:txBody>
      </p:sp>
      <p:sp>
        <p:nvSpPr>
          <p:cNvPr id="34992" name="Rectangle 176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545513" cy="4589462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In first R-S stage of master-slave FF</a:t>
            </a:r>
          </a:p>
          <a:p>
            <a:pPr lvl="1"/>
            <a:r>
              <a:rPr lang="en-US" altLang="ko-KR">
                <a:ea typeface="굴림" pitchFamily="50" charset="-127"/>
              </a:rPr>
              <a:t>0-1-0 glitch on R or S while clock is high is "caught" by master stage</a:t>
            </a:r>
          </a:p>
          <a:p>
            <a:pPr lvl="1"/>
            <a:r>
              <a:rPr lang="en-US" altLang="ko-KR">
                <a:ea typeface="굴림" pitchFamily="50" charset="-127"/>
              </a:rPr>
              <a:t>leads to constraints on logic to be hazard-free</a:t>
            </a:r>
          </a:p>
        </p:txBody>
      </p:sp>
      <p:grpSp>
        <p:nvGrpSpPr>
          <p:cNvPr id="34993" name="Group 177"/>
          <p:cNvGrpSpPr>
            <a:grpSpLocks/>
          </p:cNvGrpSpPr>
          <p:nvPr/>
        </p:nvGrpSpPr>
        <p:grpSpPr bwMode="auto">
          <a:xfrm>
            <a:off x="3592513" y="2897188"/>
            <a:ext cx="5497512" cy="1443037"/>
            <a:chOff x="435" y="2809"/>
            <a:chExt cx="4976" cy="1306"/>
          </a:xfrm>
        </p:grpSpPr>
        <p:sp>
          <p:nvSpPr>
            <p:cNvPr id="34994" name="Rectangle 178"/>
            <p:cNvSpPr>
              <a:spLocks noChangeArrowheads="1"/>
            </p:cNvSpPr>
            <p:nvPr/>
          </p:nvSpPr>
          <p:spPr bwMode="auto">
            <a:xfrm>
              <a:off x="1773" y="2811"/>
              <a:ext cx="115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master stage</a:t>
              </a:r>
            </a:p>
          </p:txBody>
        </p:sp>
        <p:sp>
          <p:nvSpPr>
            <p:cNvPr id="34995" name="Rectangle 179"/>
            <p:cNvSpPr>
              <a:spLocks noChangeArrowheads="1"/>
            </p:cNvSpPr>
            <p:nvPr/>
          </p:nvSpPr>
          <p:spPr bwMode="auto">
            <a:xfrm>
              <a:off x="4043" y="2809"/>
              <a:ext cx="104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slave stage</a:t>
              </a:r>
            </a:p>
          </p:txBody>
        </p:sp>
        <p:grpSp>
          <p:nvGrpSpPr>
            <p:cNvPr id="34996" name="Group 180"/>
            <p:cNvGrpSpPr>
              <a:grpSpLocks/>
            </p:cNvGrpSpPr>
            <p:nvPr/>
          </p:nvGrpSpPr>
          <p:grpSpPr bwMode="auto">
            <a:xfrm>
              <a:off x="2009" y="3819"/>
              <a:ext cx="616" cy="296"/>
              <a:chOff x="1732" y="3524"/>
              <a:chExt cx="616" cy="296"/>
            </a:xfrm>
          </p:grpSpPr>
          <p:sp>
            <p:nvSpPr>
              <p:cNvPr id="34997" name="Line 181"/>
              <p:cNvSpPr>
                <a:spLocks noChangeShapeType="1"/>
              </p:cNvSpPr>
              <p:nvPr/>
            </p:nvSpPr>
            <p:spPr bwMode="auto">
              <a:xfrm>
                <a:off x="1892" y="3524"/>
                <a:ext cx="224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998" name="Line 182"/>
              <p:cNvSpPr>
                <a:spLocks noChangeShapeType="1"/>
              </p:cNvSpPr>
              <p:nvPr/>
            </p:nvSpPr>
            <p:spPr bwMode="auto">
              <a:xfrm flipV="1">
                <a:off x="1892" y="3660"/>
                <a:ext cx="224" cy="1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999" name="Line 183"/>
              <p:cNvSpPr>
                <a:spLocks noChangeShapeType="1"/>
              </p:cNvSpPr>
              <p:nvPr/>
            </p:nvSpPr>
            <p:spPr bwMode="auto">
              <a:xfrm>
                <a:off x="1888" y="3524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00" name="Oval 184"/>
              <p:cNvSpPr>
                <a:spLocks noChangeArrowheads="1"/>
              </p:cNvSpPr>
              <p:nvPr/>
            </p:nvSpPr>
            <p:spPr bwMode="auto">
              <a:xfrm>
                <a:off x="2124" y="3636"/>
                <a:ext cx="64" cy="6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01" name="Line 185"/>
              <p:cNvSpPr>
                <a:spLocks noChangeShapeType="1"/>
              </p:cNvSpPr>
              <p:nvPr/>
            </p:nvSpPr>
            <p:spPr bwMode="auto">
              <a:xfrm>
                <a:off x="2204" y="3664"/>
                <a:ext cx="14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02" name="Line 186"/>
              <p:cNvSpPr>
                <a:spLocks noChangeShapeType="1"/>
              </p:cNvSpPr>
              <p:nvPr/>
            </p:nvSpPr>
            <p:spPr bwMode="auto">
              <a:xfrm>
                <a:off x="1732" y="3664"/>
                <a:ext cx="15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5003" name="Rectangle 187"/>
            <p:cNvSpPr>
              <a:spLocks noChangeArrowheads="1"/>
            </p:cNvSpPr>
            <p:nvPr/>
          </p:nvSpPr>
          <p:spPr bwMode="auto">
            <a:xfrm>
              <a:off x="3173" y="3601"/>
              <a:ext cx="36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P</a:t>
              </a:r>
            </a:p>
          </p:txBody>
        </p:sp>
        <p:sp>
          <p:nvSpPr>
            <p:cNvPr id="35004" name="Rectangle 188"/>
            <p:cNvSpPr>
              <a:spLocks noChangeArrowheads="1"/>
            </p:cNvSpPr>
            <p:nvPr/>
          </p:nvSpPr>
          <p:spPr bwMode="auto">
            <a:xfrm>
              <a:off x="3173" y="3041"/>
              <a:ext cx="416" cy="2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P’</a:t>
              </a:r>
            </a:p>
          </p:txBody>
        </p:sp>
        <p:sp>
          <p:nvSpPr>
            <p:cNvPr id="35005" name="Rectangle 189"/>
            <p:cNvSpPr>
              <a:spLocks noChangeArrowheads="1"/>
            </p:cNvSpPr>
            <p:nvPr/>
          </p:nvSpPr>
          <p:spPr bwMode="auto">
            <a:xfrm>
              <a:off x="435" y="3839"/>
              <a:ext cx="600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CLK</a:t>
              </a:r>
            </a:p>
          </p:txBody>
        </p:sp>
        <p:grpSp>
          <p:nvGrpSpPr>
            <p:cNvPr id="35006" name="Group 190"/>
            <p:cNvGrpSpPr>
              <a:grpSpLocks/>
            </p:cNvGrpSpPr>
            <p:nvPr/>
          </p:nvGrpSpPr>
          <p:grpSpPr bwMode="auto">
            <a:xfrm>
              <a:off x="1491" y="3051"/>
              <a:ext cx="1760" cy="896"/>
              <a:chOff x="1440" y="2736"/>
              <a:chExt cx="1760" cy="896"/>
            </a:xfrm>
          </p:grpSpPr>
          <p:sp>
            <p:nvSpPr>
              <p:cNvPr id="35007" name="Line 191"/>
              <p:cNvSpPr>
                <a:spLocks noChangeShapeType="1"/>
              </p:cNvSpPr>
              <p:nvPr/>
            </p:nvSpPr>
            <p:spPr bwMode="auto">
              <a:xfrm>
                <a:off x="1728" y="3140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08" name="Line 192"/>
              <p:cNvSpPr>
                <a:spLocks noChangeShapeType="1"/>
              </p:cNvSpPr>
              <p:nvPr/>
            </p:nvSpPr>
            <p:spPr bwMode="auto">
              <a:xfrm>
                <a:off x="1728" y="3436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09" name="Line 193"/>
              <p:cNvSpPr>
                <a:spLocks noChangeShapeType="1"/>
              </p:cNvSpPr>
              <p:nvPr/>
            </p:nvSpPr>
            <p:spPr bwMode="auto">
              <a:xfrm flipV="1">
                <a:off x="1724" y="3136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10" name="Arc 194"/>
              <p:cNvSpPr>
                <a:spLocks/>
              </p:cNvSpPr>
              <p:nvPr/>
            </p:nvSpPr>
            <p:spPr bwMode="auto">
              <a:xfrm>
                <a:off x="2016" y="3149"/>
                <a:ext cx="132" cy="1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11" name="Arc 195"/>
              <p:cNvSpPr>
                <a:spLocks/>
              </p:cNvSpPr>
              <p:nvPr/>
            </p:nvSpPr>
            <p:spPr bwMode="auto">
              <a:xfrm>
                <a:off x="2016" y="3145"/>
                <a:ext cx="144" cy="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12" name="Arc 196"/>
              <p:cNvSpPr>
                <a:spLocks/>
              </p:cNvSpPr>
              <p:nvPr/>
            </p:nvSpPr>
            <p:spPr bwMode="auto">
              <a:xfrm>
                <a:off x="2016" y="3284"/>
                <a:ext cx="132" cy="1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13" name="Arc 197"/>
              <p:cNvSpPr>
                <a:spLocks/>
              </p:cNvSpPr>
              <p:nvPr/>
            </p:nvSpPr>
            <p:spPr bwMode="auto">
              <a:xfrm>
                <a:off x="2016" y="3284"/>
                <a:ext cx="144" cy="15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14" name="Rectangle 198"/>
              <p:cNvSpPr>
                <a:spLocks noChangeArrowheads="1"/>
              </p:cNvSpPr>
              <p:nvPr/>
            </p:nvSpPr>
            <p:spPr bwMode="auto">
              <a:xfrm>
                <a:off x="2344" y="2736"/>
                <a:ext cx="744" cy="73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15" name="Rectangle 199"/>
              <p:cNvSpPr>
                <a:spLocks noChangeArrowheads="1"/>
              </p:cNvSpPr>
              <p:nvPr/>
            </p:nvSpPr>
            <p:spPr bwMode="auto">
              <a:xfrm>
                <a:off x="2408" y="2820"/>
                <a:ext cx="23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R</a:t>
                </a:r>
              </a:p>
            </p:txBody>
          </p:sp>
          <p:sp>
            <p:nvSpPr>
              <p:cNvPr id="35016" name="Rectangle 200"/>
              <p:cNvSpPr>
                <a:spLocks noChangeArrowheads="1"/>
              </p:cNvSpPr>
              <p:nvPr/>
            </p:nvSpPr>
            <p:spPr bwMode="auto">
              <a:xfrm>
                <a:off x="2408" y="3188"/>
                <a:ext cx="23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S</a:t>
                </a:r>
              </a:p>
            </p:txBody>
          </p:sp>
          <p:sp>
            <p:nvSpPr>
              <p:cNvPr id="35017" name="Rectangle 201"/>
              <p:cNvSpPr>
                <a:spLocks noChangeArrowheads="1"/>
              </p:cNvSpPr>
              <p:nvPr/>
            </p:nvSpPr>
            <p:spPr bwMode="auto">
              <a:xfrm>
                <a:off x="2836" y="3188"/>
                <a:ext cx="240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Q</a:t>
                </a:r>
              </a:p>
            </p:txBody>
          </p:sp>
          <p:sp>
            <p:nvSpPr>
              <p:cNvPr id="35018" name="Rectangle 202"/>
              <p:cNvSpPr>
                <a:spLocks noChangeArrowheads="1"/>
              </p:cNvSpPr>
              <p:nvPr/>
            </p:nvSpPr>
            <p:spPr bwMode="auto">
              <a:xfrm>
                <a:off x="2732" y="2820"/>
                <a:ext cx="35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Q’</a:t>
                </a:r>
              </a:p>
            </p:txBody>
          </p:sp>
          <p:sp>
            <p:nvSpPr>
              <p:cNvPr id="35019" name="Line 203"/>
              <p:cNvSpPr>
                <a:spLocks noChangeShapeType="1"/>
              </p:cNvSpPr>
              <p:nvPr/>
            </p:nvSpPr>
            <p:spPr bwMode="auto">
              <a:xfrm>
                <a:off x="1728" y="2772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0" name="Line 204"/>
              <p:cNvSpPr>
                <a:spLocks noChangeShapeType="1"/>
              </p:cNvSpPr>
              <p:nvPr/>
            </p:nvSpPr>
            <p:spPr bwMode="auto">
              <a:xfrm>
                <a:off x="1728" y="3068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1" name="Line 205"/>
              <p:cNvSpPr>
                <a:spLocks noChangeShapeType="1"/>
              </p:cNvSpPr>
              <p:nvPr/>
            </p:nvSpPr>
            <p:spPr bwMode="auto">
              <a:xfrm flipV="1">
                <a:off x="1724" y="2768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2" name="Arc 206"/>
              <p:cNvSpPr>
                <a:spLocks/>
              </p:cNvSpPr>
              <p:nvPr/>
            </p:nvSpPr>
            <p:spPr bwMode="auto">
              <a:xfrm>
                <a:off x="2016" y="2781"/>
                <a:ext cx="132" cy="1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3" name="Arc 207"/>
              <p:cNvSpPr>
                <a:spLocks/>
              </p:cNvSpPr>
              <p:nvPr/>
            </p:nvSpPr>
            <p:spPr bwMode="auto">
              <a:xfrm>
                <a:off x="2016" y="2777"/>
                <a:ext cx="144" cy="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4" name="Arc 208"/>
              <p:cNvSpPr>
                <a:spLocks/>
              </p:cNvSpPr>
              <p:nvPr/>
            </p:nvSpPr>
            <p:spPr bwMode="auto">
              <a:xfrm>
                <a:off x="2016" y="2916"/>
                <a:ext cx="132" cy="1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5" name="Arc 209"/>
              <p:cNvSpPr>
                <a:spLocks/>
              </p:cNvSpPr>
              <p:nvPr/>
            </p:nvSpPr>
            <p:spPr bwMode="auto">
              <a:xfrm>
                <a:off x="2016" y="2916"/>
                <a:ext cx="144" cy="15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6" name="Line 210"/>
              <p:cNvSpPr>
                <a:spLocks noChangeShapeType="1"/>
              </p:cNvSpPr>
              <p:nvPr/>
            </p:nvSpPr>
            <p:spPr bwMode="auto">
              <a:xfrm>
                <a:off x="1528" y="2852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7" name="Line 211"/>
              <p:cNvSpPr>
                <a:spLocks noChangeShapeType="1"/>
              </p:cNvSpPr>
              <p:nvPr/>
            </p:nvSpPr>
            <p:spPr bwMode="auto">
              <a:xfrm>
                <a:off x="2224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8" name="Line 212"/>
              <p:cNvSpPr>
                <a:spLocks noChangeShapeType="1"/>
              </p:cNvSpPr>
              <p:nvPr/>
            </p:nvSpPr>
            <p:spPr bwMode="auto">
              <a:xfrm>
                <a:off x="2160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9" name="Line 213"/>
              <p:cNvSpPr>
                <a:spLocks noChangeShapeType="1"/>
              </p:cNvSpPr>
              <p:nvPr/>
            </p:nvSpPr>
            <p:spPr bwMode="auto">
              <a:xfrm>
                <a:off x="1528" y="3348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0" name="Line 214"/>
              <p:cNvSpPr>
                <a:spLocks noChangeShapeType="1"/>
              </p:cNvSpPr>
              <p:nvPr/>
            </p:nvSpPr>
            <p:spPr bwMode="auto">
              <a:xfrm>
                <a:off x="1600" y="3228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1" name="Line 215"/>
              <p:cNvSpPr>
                <a:spLocks noChangeShapeType="1"/>
              </p:cNvSpPr>
              <p:nvPr/>
            </p:nvSpPr>
            <p:spPr bwMode="auto">
              <a:xfrm>
                <a:off x="1600" y="2980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2" name="Line 216"/>
              <p:cNvSpPr>
                <a:spLocks noChangeShapeType="1"/>
              </p:cNvSpPr>
              <p:nvPr/>
            </p:nvSpPr>
            <p:spPr bwMode="auto">
              <a:xfrm>
                <a:off x="2224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3" name="Line 217"/>
              <p:cNvSpPr>
                <a:spLocks noChangeShapeType="1"/>
              </p:cNvSpPr>
              <p:nvPr/>
            </p:nvSpPr>
            <p:spPr bwMode="auto">
              <a:xfrm>
                <a:off x="2160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4" name="Line 218"/>
              <p:cNvSpPr>
                <a:spLocks noChangeShapeType="1"/>
              </p:cNvSpPr>
              <p:nvPr/>
            </p:nvSpPr>
            <p:spPr bwMode="auto">
              <a:xfrm>
                <a:off x="3088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5" name="Line 219"/>
              <p:cNvSpPr>
                <a:spLocks noChangeShapeType="1"/>
              </p:cNvSpPr>
              <p:nvPr/>
            </p:nvSpPr>
            <p:spPr bwMode="auto">
              <a:xfrm>
                <a:off x="3088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6" name="Line 220"/>
              <p:cNvSpPr>
                <a:spLocks noChangeShapeType="1"/>
              </p:cNvSpPr>
              <p:nvPr/>
            </p:nvSpPr>
            <p:spPr bwMode="auto">
              <a:xfrm>
                <a:off x="1596" y="2984"/>
                <a:ext cx="0" cy="6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7" name="Oval 221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32" cy="3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8" name="Line 222"/>
              <p:cNvSpPr>
                <a:spLocks noChangeShapeType="1"/>
              </p:cNvSpPr>
              <p:nvPr/>
            </p:nvSpPr>
            <p:spPr bwMode="auto">
              <a:xfrm>
                <a:off x="1440" y="328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9" name="Line 223"/>
              <p:cNvSpPr>
                <a:spLocks noChangeShapeType="1"/>
              </p:cNvSpPr>
              <p:nvPr/>
            </p:nvSpPr>
            <p:spPr bwMode="auto">
              <a:xfrm flipV="1">
                <a:off x="1440" y="291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40" name="Line 224"/>
              <p:cNvSpPr>
                <a:spLocks noChangeShapeType="1"/>
              </p:cNvSpPr>
              <p:nvPr/>
            </p:nvSpPr>
            <p:spPr bwMode="auto">
              <a:xfrm>
                <a:off x="1524" y="2850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41" name="Line 225"/>
              <p:cNvSpPr>
                <a:spLocks noChangeShapeType="1"/>
              </p:cNvSpPr>
              <p:nvPr/>
            </p:nvSpPr>
            <p:spPr bwMode="auto">
              <a:xfrm flipV="1">
                <a:off x="1521" y="3283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5042" name="Group 226"/>
            <p:cNvGrpSpPr>
              <a:grpSpLocks/>
            </p:cNvGrpSpPr>
            <p:nvPr/>
          </p:nvGrpSpPr>
          <p:grpSpPr bwMode="auto">
            <a:xfrm>
              <a:off x="3651" y="3051"/>
              <a:ext cx="1760" cy="896"/>
              <a:chOff x="3600" y="2736"/>
              <a:chExt cx="1760" cy="896"/>
            </a:xfrm>
          </p:grpSpPr>
          <p:sp>
            <p:nvSpPr>
              <p:cNvPr id="35043" name="Line 227"/>
              <p:cNvSpPr>
                <a:spLocks noChangeShapeType="1"/>
              </p:cNvSpPr>
              <p:nvPr/>
            </p:nvSpPr>
            <p:spPr bwMode="auto">
              <a:xfrm>
                <a:off x="3888" y="3140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44" name="Line 228"/>
              <p:cNvSpPr>
                <a:spLocks noChangeShapeType="1"/>
              </p:cNvSpPr>
              <p:nvPr/>
            </p:nvSpPr>
            <p:spPr bwMode="auto">
              <a:xfrm>
                <a:off x="3888" y="3436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45" name="Line 229"/>
              <p:cNvSpPr>
                <a:spLocks noChangeShapeType="1"/>
              </p:cNvSpPr>
              <p:nvPr/>
            </p:nvSpPr>
            <p:spPr bwMode="auto">
              <a:xfrm flipV="1">
                <a:off x="3884" y="3136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46" name="Arc 230"/>
              <p:cNvSpPr>
                <a:spLocks/>
              </p:cNvSpPr>
              <p:nvPr/>
            </p:nvSpPr>
            <p:spPr bwMode="auto">
              <a:xfrm>
                <a:off x="4176" y="3149"/>
                <a:ext cx="132" cy="1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47" name="Arc 231"/>
              <p:cNvSpPr>
                <a:spLocks/>
              </p:cNvSpPr>
              <p:nvPr/>
            </p:nvSpPr>
            <p:spPr bwMode="auto">
              <a:xfrm>
                <a:off x="4176" y="3145"/>
                <a:ext cx="144" cy="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48" name="Arc 232"/>
              <p:cNvSpPr>
                <a:spLocks/>
              </p:cNvSpPr>
              <p:nvPr/>
            </p:nvSpPr>
            <p:spPr bwMode="auto">
              <a:xfrm>
                <a:off x="4176" y="3284"/>
                <a:ext cx="132" cy="1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49" name="Arc 233"/>
              <p:cNvSpPr>
                <a:spLocks/>
              </p:cNvSpPr>
              <p:nvPr/>
            </p:nvSpPr>
            <p:spPr bwMode="auto">
              <a:xfrm>
                <a:off x="4176" y="3284"/>
                <a:ext cx="144" cy="15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50" name="Rectangle 234"/>
              <p:cNvSpPr>
                <a:spLocks noChangeArrowheads="1"/>
              </p:cNvSpPr>
              <p:nvPr/>
            </p:nvSpPr>
            <p:spPr bwMode="auto">
              <a:xfrm>
                <a:off x="4504" y="2736"/>
                <a:ext cx="744" cy="73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51" name="Rectangle 235"/>
              <p:cNvSpPr>
                <a:spLocks noChangeArrowheads="1"/>
              </p:cNvSpPr>
              <p:nvPr/>
            </p:nvSpPr>
            <p:spPr bwMode="auto">
              <a:xfrm>
                <a:off x="4568" y="2820"/>
                <a:ext cx="23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R</a:t>
                </a:r>
              </a:p>
            </p:txBody>
          </p:sp>
          <p:sp>
            <p:nvSpPr>
              <p:cNvPr id="35052" name="Rectangle 236"/>
              <p:cNvSpPr>
                <a:spLocks noChangeArrowheads="1"/>
              </p:cNvSpPr>
              <p:nvPr/>
            </p:nvSpPr>
            <p:spPr bwMode="auto">
              <a:xfrm>
                <a:off x="4568" y="3188"/>
                <a:ext cx="23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S</a:t>
                </a:r>
              </a:p>
            </p:txBody>
          </p:sp>
          <p:sp>
            <p:nvSpPr>
              <p:cNvPr id="35053" name="Rectangle 237"/>
              <p:cNvSpPr>
                <a:spLocks noChangeArrowheads="1"/>
              </p:cNvSpPr>
              <p:nvPr/>
            </p:nvSpPr>
            <p:spPr bwMode="auto">
              <a:xfrm>
                <a:off x="4996" y="3188"/>
                <a:ext cx="240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Q</a:t>
                </a:r>
              </a:p>
            </p:txBody>
          </p:sp>
          <p:sp>
            <p:nvSpPr>
              <p:cNvPr id="35054" name="Rectangle 238"/>
              <p:cNvSpPr>
                <a:spLocks noChangeArrowheads="1"/>
              </p:cNvSpPr>
              <p:nvPr/>
            </p:nvSpPr>
            <p:spPr bwMode="auto">
              <a:xfrm>
                <a:off x="4892" y="2820"/>
                <a:ext cx="35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Q’</a:t>
                </a:r>
              </a:p>
            </p:txBody>
          </p:sp>
          <p:sp>
            <p:nvSpPr>
              <p:cNvPr id="35055" name="Line 239"/>
              <p:cNvSpPr>
                <a:spLocks noChangeShapeType="1"/>
              </p:cNvSpPr>
              <p:nvPr/>
            </p:nvSpPr>
            <p:spPr bwMode="auto">
              <a:xfrm>
                <a:off x="3888" y="2772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56" name="Line 240"/>
              <p:cNvSpPr>
                <a:spLocks noChangeShapeType="1"/>
              </p:cNvSpPr>
              <p:nvPr/>
            </p:nvSpPr>
            <p:spPr bwMode="auto">
              <a:xfrm>
                <a:off x="3888" y="3068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57" name="Line 241"/>
              <p:cNvSpPr>
                <a:spLocks noChangeShapeType="1"/>
              </p:cNvSpPr>
              <p:nvPr/>
            </p:nvSpPr>
            <p:spPr bwMode="auto">
              <a:xfrm flipV="1">
                <a:off x="3884" y="2768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58" name="Arc 242"/>
              <p:cNvSpPr>
                <a:spLocks/>
              </p:cNvSpPr>
              <p:nvPr/>
            </p:nvSpPr>
            <p:spPr bwMode="auto">
              <a:xfrm>
                <a:off x="4176" y="2781"/>
                <a:ext cx="132" cy="1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59" name="Arc 243"/>
              <p:cNvSpPr>
                <a:spLocks/>
              </p:cNvSpPr>
              <p:nvPr/>
            </p:nvSpPr>
            <p:spPr bwMode="auto">
              <a:xfrm>
                <a:off x="4176" y="2777"/>
                <a:ext cx="144" cy="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60" name="Arc 244"/>
              <p:cNvSpPr>
                <a:spLocks/>
              </p:cNvSpPr>
              <p:nvPr/>
            </p:nvSpPr>
            <p:spPr bwMode="auto">
              <a:xfrm>
                <a:off x="4176" y="2916"/>
                <a:ext cx="132" cy="1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61" name="Arc 245"/>
              <p:cNvSpPr>
                <a:spLocks/>
              </p:cNvSpPr>
              <p:nvPr/>
            </p:nvSpPr>
            <p:spPr bwMode="auto">
              <a:xfrm>
                <a:off x="4176" y="2916"/>
                <a:ext cx="144" cy="15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62" name="Line 246"/>
              <p:cNvSpPr>
                <a:spLocks noChangeShapeType="1"/>
              </p:cNvSpPr>
              <p:nvPr/>
            </p:nvSpPr>
            <p:spPr bwMode="auto">
              <a:xfrm>
                <a:off x="3688" y="2852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63" name="Line 247"/>
              <p:cNvSpPr>
                <a:spLocks noChangeShapeType="1"/>
              </p:cNvSpPr>
              <p:nvPr/>
            </p:nvSpPr>
            <p:spPr bwMode="auto">
              <a:xfrm>
                <a:off x="4384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64" name="Line 248"/>
              <p:cNvSpPr>
                <a:spLocks noChangeShapeType="1"/>
              </p:cNvSpPr>
              <p:nvPr/>
            </p:nvSpPr>
            <p:spPr bwMode="auto">
              <a:xfrm>
                <a:off x="4320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65" name="Line 249"/>
              <p:cNvSpPr>
                <a:spLocks noChangeShapeType="1"/>
              </p:cNvSpPr>
              <p:nvPr/>
            </p:nvSpPr>
            <p:spPr bwMode="auto">
              <a:xfrm>
                <a:off x="3688" y="3348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66" name="Line 250"/>
              <p:cNvSpPr>
                <a:spLocks noChangeShapeType="1"/>
              </p:cNvSpPr>
              <p:nvPr/>
            </p:nvSpPr>
            <p:spPr bwMode="auto">
              <a:xfrm>
                <a:off x="3760" y="3228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67" name="Line 251"/>
              <p:cNvSpPr>
                <a:spLocks noChangeShapeType="1"/>
              </p:cNvSpPr>
              <p:nvPr/>
            </p:nvSpPr>
            <p:spPr bwMode="auto">
              <a:xfrm>
                <a:off x="3760" y="2980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68" name="Line 252"/>
              <p:cNvSpPr>
                <a:spLocks noChangeShapeType="1"/>
              </p:cNvSpPr>
              <p:nvPr/>
            </p:nvSpPr>
            <p:spPr bwMode="auto">
              <a:xfrm>
                <a:off x="4384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69" name="Line 253"/>
              <p:cNvSpPr>
                <a:spLocks noChangeShapeType="1"/>
              </p:cNvSpPr>
              <p:nvPr/>
            </p:nvSpPr>
            <p:spPr bwMode="auto">
              <a:xfrm>
                <a:off x="4320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70" name="Line 254"/>
              <p:cNvSpPr>
                <a:spLocks noChangeShapeType="1"/>
              </p:cNvSpPr>
              <p:nvPr/>
            </p:nvSpPr>
            <p:spPr bwMode="auto">
              <a:xfrm>
                <a:off x="5248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71" name="Line 255"/>
              <p:cNvSpPr>
                <a:spLocks noChangeShapeType="1"/>
              </p:cNvSpPr>
              <p:nvPr/>
            </p:nvSpPr>
            <p:spPr bwMode="auto">
              <a:xfrm>
                <a:off x="5248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72" name="Line 256"/>
              <p:cNvSpPr>
                <a:spLocks noChangeShapeType="1"/>
              </p:cNvSpPr>
              <p:nvPr/>
            </p:nvSpPr>
            <p:spPr bwMode="auto">
              <a:xfrm>
                <a:off x="3756" y="2984"/>
                <a:ext cx="0" cy="6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73" name="Oval 257"/>
              <p:cNvSpPr>
                <a:spLocks noChangeArrowheads="1"/>
              </p:cNvSpPr>
              <p:nvPr/>
            </p:nvSpPr>
            <p:spPr bwMode="auto">
              <a:xfrm>
                <a:off x="3744" y="3216"/>
                <a:ext cx="32" cy="3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74" name="Line 258"/>
              <p:cNvSpPr>
                <a:spLocks noChangeShapeType="1"/>
              </p:cNvSpPr>
              <p:nvPr/>
            </p:nvSpPr>
            <p:spPr bwMode="auto">
              <a:xfrm>
                <a:off x="3600" y="328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75" name="Line 259"/>
              <p:cNvSpPr>
                <a:spLocks noChangeShapeType="1"/>
              </p:cNvSpPr>
              <p:nvPr/>
            </p:nvSpPr>
            <p:spPr bwMode="auto">
              <a:xfrm>
                <a:off x="3600" y="2916"/>
                <a:ext cx="8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76" name="Line 260"/>
              <p:cNvSpPr>
                <a:spLocks noChangeShapeType="1"/>
              </p:cNvSpPr>
              <p:nvPr/>
            </p:nvSpPr>
            <p:spPr bwMode="auto">
              <a:xfrm>
                <a:off x="3684" y="2856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77" name="Line 261"/>
              <p:cNvSpPr>
                <a:spLocks noChangeShapeType="1"/>
              </p:cNvSpPr>
              <p:nvPr/>
            </p:nvSpPr>
            <p:spPr bwMode="auto">
              <a:xfrm flipV="1">
                <a:off x="3681" y="3283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5078" name="Line 262"/>
            <p:cNvSpPr>
              <a:spLocks noChangeShapeType="1"/>
            </p:cNvSpPr>
            <p:nvPr/>
          </p:nvSpPr>
          <p:spPr bwMode="auto">
            <a:xfrm flipH="1">
              <a:off x="1051" y="3951"/>
              <a:ext cx="110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079" name="Rectangle 263"/>
            <p:cNvSpPr>
              <a:spLocks noChangeArrowheads="1"/>
            </p:cNvSpPr>
            <p:nvPr/>
          </p:nvSpPr>
          <p:spPr bwMode="auto">
            <a:xfrm>
              <a:off x="1295" y="3119"/>
              <a:ext cx="376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</a:t>
              </a:r>
            </a:p>
          </p:txBody>
        </p:sp>
        <p:sp>
          <p:nvSpPr>
            <p:cNvPr id="35080" name="Rectangle 264"/>
            <p:cNvSpPr>
              <a:spLocks noChangeArrowheads="1"/>
            </p:cNvSpPr>
            <p:nvPr/>
          </p:nvSpPr>
          <p:spPr bwMode="auto">
            <a:xfrm>
              <a:off x="1303" y="3495"/>
              <a:ext cx="368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</a:t>
              </a:r>
            </a:p>
          </p:txBody>
        </p:sp>
        <p:sp>
          <p:nvSpPr>
            <p:cNvPr id="35081" name="Line 265"/>
            <p:cNvSpPr>
              <a:spLocks noChangeShapeType="1"/>
            </p:cNvSpPr>
            <p:nvPr/>
          </p:nvSpPr>
          <p:spPr bwMode="auto">
            <a:xfrm flipH="1">
              <a:off x="3347" y="3231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082" name="Line 266"/>
            <p:cNvSpPr>
              <a:spLocks noChangeShapeType="1"/>
            </p:cNvSpPr>
            <p:nvPr/>
          </p:nvSpPr>
          <p:spPr bwMode="auto">
            <a:xfrm flipH="1">
              <a:off x="3347" y="3599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083" name="Line 267"/>
            <p:cNvSpPr>
              <a:spLocks noChangeShapeType="1"/>
            </p:cNvSpPr>
            <p:nvPr/>
          </p:nvSpPr>
          <p:spPr bwMode="auto">
            <a:xfrm flipH="1" flipV="1">
              <a:off x="2491" y="3955"/>
              <a:ext cx="131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C03D-E397-49ED-84DC-F34564F8FAE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6974" name="Rectangle 110"/>
          <p:cNvSpPr>
            <a:spLocks noChangeArrowheads="1"/>
          </p:cNvSpPr>
          <p:nvPr/>
        </p:nvSpPr>
        <p:spPr bwMode="auto">
          <a:xfrm>
            <a:off x="7594600" y="6192838"/>
            <a:ext cx="13462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10 gates</a:t>
            </a:r>
          </a:p>
        </p:txBody>
      </p:sp>
      <p:sp>
        <p:nvSpPr>
          <p:cNvPr id="36975" name="Rectangle 1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 flip-flop</a:t>
            </a:r>
          </a:p>
        </p:txBody>
      </p:sp>
      <p:sp>
        <p:nvSpPr>
          <p:cNvPr id="36976" name="Rectangle 112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523288" cy="451485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Make S and R complements of each other</a:t>
            </a:r>
          </a:p>
          <a:p>
            <a:pPr marL="750888" lvl="1" indent="-288925"/>
            <a:r>
              <a:rPr lang="en-US" altLang="ko-KR" dirty="0">
                <a:ea typeface="굴림" pitchFamily="50" charset="-127"/>
              </a:rPr>
              <a:t>eliminates 1s catching problem</a:t>
            </a:r>
          </a:p>
          <a:p>
            <a:pPr marL="750888" lvl="1" indent="-288925"/>
            <a:r>
              <a:rPr lang="en-US" altLang="ko-KR" dirty="0">
                <a:ea typeface="굴림" pitchFamily="50" charset="-127"/>
              </a:rPr>
              <a:t>can't just hold previous value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(must have new value ready every clock period)</a:t>
            </a:r>
          </a:p>
          <a:p>
            <a:pPr marL="750888" lvl="1" indent="-288925"/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value of D just before clock goes low </a:t>
            </a:r>
            <a:r>
              <a:rPr lang="en-US" altLang="ko-KR" dirty="0">
                <a:ea typeface="굴림" pitchFamily="50" charset="-127"/>
              </a:rPr>
              <a:t>is what is stored in flip-flop</a:t>
            </a:r>
          </a:p>
          <a:p>
            <a:pPr marL="750888" lvl="1" indent="-288925"/>
            <a:r>
              <a:rPr lang="en-US" altLang="ko-KR" dirty="0">
                <a:ea typeface="굴림" pitchFamily="50" charset="-127"/>
              </a:rPr>
              <a:t>can make R-S flip-flop by adding logic to make D = S + R’ Q</a:t>
            </a:r>
          </a:p>
        </p:txBody>
      </p:sp>
      <p:grpSp>
        <p:nvGrpSpPr>
          <p:cNvPr id="37068" name="Group 204"/>
          <p:cNvGrpSpPr>
            <a:grpSpLocks/>
          </p:cNvGrpSpPr>
          <p:nvPr/>
        </p:nvGrpSpPr>
        <p:grpSpPr bwMode="auto">
          <a:xfrm>
            <a:off x="361950" y="3879850"/>
            <a:ext cx="8761413" cy="2073275"/>
            <a:chOff x="228" y="2444"/>
            <a:chExt cx="5519" cy="1306"/>
          </a:xfrm>
        </p:grpSpPr>
        <p:sp>
          <p:nvSpPr>
            <p:cNvPr id="36873" name="Rectangle 9"/>
            <p:cNvSpPr>
              <a:spLocks noChangeArrowheads="1"/>
            </p:cNvSpPr>
            <p:nvPr/>
          </p:nvSpPr>
          <p:spPr bwMode="auto">
            <a:xfrm>
              <a:off x="228" y="3123"/>
              <a:ext cx="35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5331" y="3109"/>
              <a:ext cx="38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5331" y="2741"/>
              <a:ext cx="41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Q’</a:t>
              </a:r>
            </a:p>
          </p:txBody>
        </p:sp>
        <p:grpSp>
          <p:nvGrpSpPr>
            <p:cNvPr id="36969" name="Group 105"/>
            <p:cNvGrpSpPr>
              <a:grpSpLocks/>
            </p:cNvGrpSpPr>
            <p:nvPr/>
          </p:nvGrpSpPr>
          <p:grpSpPr bwMode="auto">
            <a:xfrm>
              <a:off x="761" y="2728"/>
              <a:ext cx="616" cy="296"/>
              <a:chOff x="1020" y="2412"/>
              <a:chExt cx="616" cy="296"/>
            </a:xfrm>
          </p:grpSpPr>
          <p:sp>
            <p:nvSpPr>
              <p:cNvPr id="36963" name="Line 99"/>
              <p:cNvSpPr>
                <a:spLocks noChangeShapeType="1"/>
              </p:cNvSpPr>
              <p:nvPr/>
            </p:nvSpPr>
            <p:spPr bwMode="auto">
              <a:xfrm>
                <a:off x="1180" y="2412"/>
                <a:ext cx="224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64" name="Line 100"/>
              <p:cNvSpPr>
                <a:spLocks noChangeShapeType="1"/>
              </p:cNvSpPr>
              <p:nvPr/>
            </p:nvSpPr>
            <p:spPr bwMode="auto">
              <a:xfrm flipV="1">
                <a:off x="1180" y="2548"/>
                <a:ext cx="224" cy="1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65" name="Line 101"/>
              <p:cNvSpPr>
                <a:spLocks noChangeShapeType="1"/>
              </p:cNvSpPr>
              <p:nvPr/>
            </p:nvSpPr>
            <p:spPr bwMode="auto">
              <a:xfrm>
                <a:off x="1176" y="2412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66" name="Oval 102"/>
              <p:cNvSpPr>
                <a:spLocks noChangeArrowheads="1"/>
              </p:cNvSpPr>
              <p:nvPr/>
            </p:nvSpPr>
            <p:spPr bwMode="auto">
              <a:xfrm>
                <a:off x="1412" y="2524"/>
                <a:ext cx="64" cy="64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67" name="Line 103"/>
              <p:cNvSpPr>
                <a:spLocks noChangeShapeType="1"/>
              </p:cNvSpPr>
              <p:nvPr/>
            </p:nvSpPr>
            <p:spPr bwMode="auto">
              <a:xfrm>
                <a:off x="1492" y="2552"/>
                <a:ext cx="14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68" name="Line 104"/>
              <p:cNvSpPr>
                <a:spLocks noChangeShapeType="1"/>
              </p:cNvSpPr>
              <p:nvPr/>
            </p:nvSpPr>
            <p:spPr bwMode="auto">
              <a:xfrm>
                <a:off x="1020" y="2552"/>
                <a:ext cx="15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6970" name="Line 106"/>
            <p:cNvSpPr>
              <a:spLocks noChangeShapeType="1"/>
            </p:cNvSpPr>
            <p:nvPr/>
          </p:nvSpPr>
          <p:spPr bwMode="auto">
            <a:xfrm flipH="1">
              <a:off x="609" y="3236"/>
              <a:ext cx="7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71" name="Line 107"/>
            <p:cNvSpPr>
              <a:spLocks noChangeShapeType="1"/>
            </p:cNvSpPr>
            <p:nvPr/>
          </p:nvSpPr>
          <p:spPr bwMode="auto">
            <a:xfrm>
              <a:off x="749" y="2872"/>
              <a:ext cx="0" cy="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72" name="Oval 108"/>
            <p:cNvSpPr>
              <a:spLocks noChangeArrowheads="1"/>
            </p:cNvSpPr>
            <p:nvPr/>
          </p:nvSpPr>
          <p:spPr bwMode="auto">
            <a:xfrm>
              <a:off x="737" y="3224"/>
              <a:ext cx="32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78" name="Rectangle 114"/>
            <p:cNvSpPr>
              <a:spLocks noChangeArrowheads="1"/>
            </p:cNvSpPr>
            <p:nvPr/>
          </p:nvSpPr>
          <p:spPr bwMode="auto">
            <a:xfrm>
              <a:off x="1627" y="2446"/>
              <a:ext cx="115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master stage</a:t>
              </a:r>
            </a:p>
          </p:txBody>
        </p:sp>
        <p:sp>
          <p:nvSpPr>
            <p:cNvPr id="36979" name="Rectangle 115"/>
            <p:cNvSpPr>
              <a:spLocks noChangeArrowheads="1"/>
            </p:cNvSpPr>
            <p:nvPr/>
          </p:nvSpPr>
          <p:spPr bwMode="auto">
            <a:xfrm>
              <a:off x="3897" y="2444"/>
              <a:ext cx="104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slave stage</a:t>
              </a:r>
            </a:p>
          </p:txBody>
        </p:sp>
        <p:grpSp>
          <p:nvGrpSpPr>
            <p:cNvPr id="36980" name="Group 116"/>
            <p:cNvGrpSpPr>
              <a:grpSpLocks/>
            </p:cNvGrpSpPr>
            <p:nvPr/>
          </p:nvGrpSpPr>
          <p:grpSpPr bwMode="auto">
            <a:xfrm>
              <a:off x="1863" y="3454"/>
              <a:ext cx="616" cy="296"/>
              <a:chOff x="1732" y="3524"/>
              <a:chExt cx="616" cy="296"/>
            </a:xfrm>
          </p:grpSpPr>
          <p:sp>
            <p:nvSpPr>
              <p:cNvPr id="36981" name="Line 117"/>
              <p:cNvSpPr>
                <a:spLocks noChangeShapeType="1"/>
              </p:cNvSpPr>
              <p:nvPr/>
            </p:nvSpPr>
            <p:spPr bwMode="auto">
              <a:xfrm>
                <a:off x="1892" y="3524"/>
                <a:ext cx="224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82" name="Line 118"/>
              <p:cNvSpPr>
                <a:spLocks noChangeShapeType="1"/>
              </p:cNvSpPr>
              <p:nvPr/>
            </p:nvSpPr>
            <p:spPr bwMode="auto">
              <a:xfrm flipV="1">
                <a:off x="1892" y="3660"/>
                <a:ext cx="224" cy="1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83" name="Line 119"/>
              <p:cNvSpPr>
                <a:spLocks noChangeShapeType="1"/>
              </p:cNvSpPr>
              <p:nvPr/>
            </p:nvSpPr>
            <p:spPr bwMode="auto">
              <a:xfrm>
                <a:off x="1888" y="3524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84" name="Oval 120"/>
              <p:cNvSpPr>
                <a:spLocks noChangeArrowheads="1"/>
              </p:cNvSpPr>
              <p:nvPr/>
            </p:nvSpPr>
            <p:spPr bwMode="auto">
              <a:xfrm>
                <a:off x="2124" y="3636"/>
                <a:ext cx="64" cy="6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85" name="Line 121"/>
              <p:cNvSpPr>
                <a:spLocks noChangeShapeType="1"/>
              </p:cNvSpPr>
              <p:nvPr/>
            </p:nvSpPr>
            <p:spPr bwMode="auto">
              <a:xfrm>
                <a:off x="2204" y="3664"/>
                <a:ext cx="14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86" name="Line 122"/>
              <p:cNvSpPr>
                <a:spLocks noChangeShapeType="1"/>
              </p:cNvSpPr>
              <p:nvPr/>
            </p:nvSpPr>
            <p:spPr bwMode="auto">
              <a:xfrm>
                <a:off x="1732" y="3664"/>
                <a:ext cx="15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6987" name="Rectangle 123"/>
            <p:cNvSpPr>
              <a:spLocks noChangeArrowheads="1"/>
            </p:cNvSpPr>
            <p:nvPr/>
          </p:nvSpPr>
          <p:spPr bwMode="auto">
            <a:xfrm>
              <a:off x="3027" y="3236"/>
              <a:ext cx="36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P</a:t>
              </a:r>
            </a:p>
          </p:txBody>
        </p:sp>
        <p:sp>
          <p:nvSpPr>
            <p:cNvPr id="36988" name="Rectangle 124"/>
            <p:cNvSpPr>
              <a:spLocks noChangeArrowheads="1"/>
            </p:cNvSpPr>
            <p:nvPr/>
          </p:nvSpPr>
          <p:spPr bwMode="auto">
            <a:xfrm>
              <a:off x="3027" y="2676"/>
              <a:ext cx="416" cy="2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P’</a:t>
              </a:r>
            </a:p>
          </p:txBody>
        </p:sp>
        <p:sp>
          <p:nvSpPr>
            <p:cNvPr id="36989" name="Rectangle 125"/>
            <p:cNvSpPr>
              <a:spLocks noChangeArrowheads="1"/>
            </p:cNvSpPr>
            <p:nvPr/>
          </p:nvSpPr>
          <p:spPr bwMode="auto">
            <a:xfrm>
              <a:off x="289" y="3474"/>
              <a:ext cx="600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CLK</a:t>
              </a:r>
            </a:p>
          </p:txBody>
        </p:sp>
        <p:grpSp>
          <p:nvGrpSpPr>
            <p:cNvPr id="36990" name="Group 126"/>
            <p:cNvGrpSpPr>
              <a:grpSpLocks/>
            </p:cNvGrpSpPr>
            <p:nvPr/>
          </p:nvGrpSpPr>
          <p:grpSpPr bwMode="auto">
            <a:xfrm>
              <a:off x="1345" y="2686"/>
              <a:ext cx="1760" cy="896"/>
              <a:chOff x="1440" y="2736"/>
              <a:chExt cx="1760" cy="896"/>
            </a:xfrm>
          </p:grpSpPr>
          <p:sp>
            <p:nvSpPr>
              <p:cNvPr id="36991" name="Line 127"/>
              <p:cNvSpPr>
                <a:spLocks noChangeShapeType="1"/>
              </p:cNvSpPr>
              <p:nvPr/>
            </p:nvSpPr>
            <p:spPr bwMode="auto">
              <a:xfrm>
                <a:off x="1728" y="3140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92" name="Line 128"/>
              <p:cNvSpPr>
                <a:spLocks noChangeShapeType="1"/>
              </p:cNvSpPr>
              <p:nvPr/>
            </p:nvSpPr>
            <p:spPr bwMode="auto">
              <a:xfrm>
                <a:off x="1728" y="3436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93" name="Line 129"/>
              <p:cNvSpPr>
                <a:spLocks noChangeShapeType="1"/>
              </p:cNvSpPr>
              <p:nvPr/>
            </p:nvSpPr>
            <p:spPr bwMode="auto">
              <a:xfrm flipV="1">
                <a:off x="1724" y="3136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94" name="Arc 130"/>
              <p:cNvSpPr>
                <a:spLocks/>
              </p:cNvSpPr>
              <p:nvPr/>
            </p:nvSpPr>
            <p:spPr bwMode="auto">
              <a:xfrm>
                <a:off x="2016" y="3149"/>
                <a:ext cx="132" cy="1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95" name="Arc 131"/>
              <p:cNvSpPr>
                <a:spLocks/>
              </p:cNvSpPr>
              <p:nvPr/>
            </p:nvSpPr>
            <p:spPr bwMode="auto">
              <a:xfrm>
                <a:off x="2016" y="3145"/>
                <a:ext cx="144" cy="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96" name="Arc 132"/>
              <p:cNvSpPr>
                <a:spLocks/>
              </p:cNvSpPr>
              <p:nvPr/>
            </p:nvSpPr>
            <p:spPr bwMode="auto">
              <a:xfrm>
                <a:off x="2016" y="3284"/>
                <a:ext cx="132" cy="1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97" name="Arc 133"/>
              <p:cNvSpPr>
                <a:spLocks/>
              </p:cNvSpPr>
              <p:nvPr/>
            </p:nvSpPr>
            <p:spPr bwMode="auto">
              <a:xfrm>
                <a:off x="2016" y="3284"/>
                <a:ext cx="144" cy="15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98" name="Rectangle 134"/>
              <p:cNvSpPr>
                <a:spLocks noChangeArrowheads="1"/>
              </p:cNvSpPr>
              <p:nvPr/>
            </p:nvSpPr>
            <p:spPr bwMode="auto">
              <a:xfrm>
                <a:off x="2344" y="2736"/>
                <a:ext cx="744" cy="73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99" name="Rectangle 135"/>
              <p:cNvSpPr>
                <a:spLocks noChangeArrowheads="1"/>
              </p:cNvSpPr>
              <p:nvPr/>
            </p:nvSpPr>
            <p:spPr bwMode="auto">
              <a:xfrm>
                <a:off x="2408" y="2820"/>
                <a:ext cx="23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R</a:t>
                </a:r>
              </a:p>
            </p:txBody>
          </p:sp>
          <p:sp>
            <p:nvSpPr>
              <p:cNvPr id="37000" name="Rectangle 136"/>
              <p:cNvSpPr>
                <a:spLocks noChangeArrowheads="1"/>
              </p:cNvSpPr>
              <p:nvPr/>
            </p:nvSpPr>
            <p:spPr bwMode="auto">
              <a:xfrm>
                <a:off x="2408" y="3188"/>
                <a:ext cx="23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S</a:t>
                </a:r>
              </a:p>
            </p:txBody>
          </p:sp>
          <p:sp>
            <p:nvSpPr>
              <p:cNvPr id="37001" name="Rectangle 137"/>
              <p:cNvSpPr>
                <a:spLocks noChangeArrowheads="1"/>
              </p:cNvSpPr>
              <p:nvPr/>
            </p:nvSpPr>
            <p:spPr bwMode="auto">
              <a:xfrm>
                <a:off x="2836" y="3188"/>
                <a:ext cx="240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Q</a:t>
                </a:r>
              </a:p>
            </p:txBody>
          </p:sp>
          <p:sp>
            <p:nvSpPr>
              <p:cNvPr id="37002" name="Rectangle 138"/>
              <p:cNvSpPr>
                <a:spLocks noChangeArrowheads="1"/>
              </p:cNvSpPr>
              <p:nvPr/>
            </p:nvSpPr>
            <p:spPr bwMode="auto">
              <a:xfrm>
                <a:off x="2732" y="2820"/>
                <a:ext cx="35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Q’</a:t>
                </a:r>
              </a:p>
            </p:txBody>
          </p:sp>
          <p:sp>
            <p:nvSpPr>
              <p:cNvPr id="37003" name="Line 139"/>
              <p:cNvSpPr>
                <a:spLocks noChangeShapeType="1"/>
              </p:cNvSpPr>
              <p:nvPr/>
            </p:nvSpPr>
            <p:spPr bwMode="auto">
              <a:xfrm>
                <a:off x="1728" y="2772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04" name="Line 140"/>
              <p:cNvSpPr>
                <a:spLocks noChangeShapeType="1"/>
              </p:cNvSpPr>
              <p:nvPr/>
            </p:nvSpPr>
            <p:spPr bwMode="auto">
              <a:xfrm>
                <a:off x="1728" y="3068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05" name="Line 141"/>
              <p:cNvSpPr>
                <a:spLocks noChangeShapeType="1"/>
              </p:cNvSpPr>
              <p:nvPr/>
            </p:nvSpPr>
            <p:spPr bwMode="auto">
              <a:xfrm flipV="1">
                <a:off x="1724" y="2768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06" name="Arc 142"/>
              <p:cNvSpPr>
                <a:spLocks/>
              </p:cNvSpPr>
              <p:nvPr/>
            </p:nvSpPr>
            <p:spPr bwMode="auto">
              <a:xfrm>
                <a:off x="2016" y="2781"/>
                <a:ext cx="132" cy="1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07" name="Arc 143"/>
              <p:cNvSpPr>
                <a:spLocks/>
              </p:cNvSpPr>
              <p:nvPr/>
            </p:nvSpPr>
            <p:spPr bwMode="auto">
              <a:xfrm>
                <a:off x="2016" y="2777"/>
                <a:ext cx="144" cy="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08" name="Arc 144"/>
              <p:cNvSpPr>
                <a:spLocks/>
              </p:cNvSpPr>
              <p:nvPr/>
            </p:nvSpPr>
            <p:spPr bwMode="auto">
              <a:xfrm>
                <a:off x="2016" y="2916"/>
                <a:ext cx="132" cy="1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09" name="Arc 145"/>
              <p:cNvSpPr>
                <a:spLocks/>
              </p:cNvSpPr>
              <p:nvPr/>
            </p:nvSpPr>
            <p:spPr bwMode="auto">
              <a:xfrm>
                <a:off x="2016" y="2916"/>
                <a:ext cx="144" cy="15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10" name="Line 146"/>
              <p:cNvSpPr>
                <a:spLocks noChangeShapeType="1"/>
              </p:cNvSpPr>
              <p:nvPr/>
            </p:nvSpPr>
            <p:spPr bwMode="auto">
              <a:xfrm>
                <a:off x="1528" y="2852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11" name="Line 147"/>
              <p:cNvSpPr>
                <a:spLocks noChangeShapeType="1"/>
              </p:cNvSpPr>
              <p:nvPr/>
            </p:nvSpPr>
            <p:spPr bwMode="auto">
              <a:xfrm>
                <a:off x="2224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12" name="Line 148"/>
              <p:cNvSpPr>
                <a:spLocks noChangeShapeType="1"/>
              </p:cNvSpPr>
              <p:nvPr/>
            </p:nvSpPr>
            <p:spPr bwMode="auto">
              <a:xfrm>
                <a:off x="2160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13" name="Line 149"/>
              <p:cNvSpPr>
                <a:spLocks noChangeShapeType="1"/>
              </p:cNvSpPr>
              <p:nvPr/>
            </p:nvSpPr>
            <p:spPr bwMode="auto">
              <a:xfrm>
                <a:off x="1528" y="3348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14" name="Line 150"/>
              <p:cNvSpPr>
                <a:spLocks noChangeShapeType="1"/>
              </p:cNvSpPr>
              <p:nvPr/>
            </p:nvSpPr>
            <p:spPr bwMode="auto">
              <a:xfrm>
                <a:off x="1600" y="3228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15" name="Line 151"/>
              <p:cNvSpPr>
                <a:spLocks noChangeShapeType="1"/>
              </p:cNvSpPr>
              <p:nvPr/>
            </p:nvSpPr>
            <p:spPr bwMode="auto">
              <a:xfrm>
                <a:off x="1600" y="2980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16" name="Line 152"/>
              <p:cNvSpPr>
                <a:spLocks noChangeShapeType="1"/>
              </p:cNvSpPr>
              <p:nvPr/>
            </p:nvSpPr>
            <p:spPr bwMode="auto">
              <a:xfrm>
                <a:off x="2224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17" name="Line 153"/>
              <p:cNvSpPr>
                <a:spLocks noChangeShapeType="1"/>
              </p:cNvSpPr>
              <p:nvPr/>
            </p:nvSpPr>
            <p:spPr bwMode="auto">
              <a:xfrm>
                <a:off x="2160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18" name="Line 154"/>
              <p:cNvSpPr>
                <a:spLocks noChangeShapeType="1"/>
              </p:cNvSpPr>
              <p:nvPr/>
            </p:nvSpPr>
            <p:spPr bwMode="auto">
              <a:xfrm>
                <a:off x="3088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19" name="Line 155"/>
              <p:cNvSpPr>
                <a:spLocks noChangeShapeType="1"/>
              </p:cNvSpPr>
              <p:nvPr/>
            </p:nvSpPr>
            <p:spPr bwMode="auto">
              <a:xfrm>
                <a:off x="3088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20" name="Line 156"/>
              <p:cNvSpPr>
                <a:spLocks noChangeShapeType="1"/>
              </p:cNvSpPr>
              <p:nvPr/>
            </p:nvSpPr>
            <p:spPr bwMode="auto">
              <a:xfrm>
                <a:off x="1596" y="2984"/>
                <a:ext cx="0" cy="6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21" name="Oval 157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32" cy="3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22" name="Line 158"/>
              <p:cNvSpPr>
                <a:spLocks noChangeShapeType="1"/>
              </p:cNvSpPr>
              <p:nvPr/>
            </p:nvSpPr>
            <p:spPr bwMode="auto">
              <a:xfrm>
                <a:off x="1440" y="328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23" name="Line 159"/>
              <p:cNvSpPr>
                <a:spLocks noChangeShapeType="1"/>
              </p:cNvSpPr>
              <p:nvPr/>
            </p:nvSpPr>
            <p:spPr bwMode="auto">
              <a:xfrm flipV="1">
                <a:off x="1440" y="291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24" name="Line 160"/>
              <p:cNvSpPr>
                <a:spLocks noChangeShapeType="1"/>
              </p:cNvSpPr>
              <p:nvPr/>
            </p:nvSpPr>
            <p:spPr bwMode="auto">
              <a:xfrm>
                <a:off x="1524" y="2850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25" name="Line 161"/>
              <p:cNvSpPr>
                <a:spLocks noChangeShapeType="1"/>
              </p:cNvSpPr>
              <p:nvPr/>
            </p:nvSpPr>
            <p:spPr bwMode="auto">
              <a:xfrm flipV="1">
                <a:off x="1521" y="3283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7026" name="Group 162"/>
            <p:cNvGrpSpPr>
              <a:grpSpLocks/>
            </p:cNvGrpSpPr>
            <p:nvPr/>
          </p:nvGrpSpPr>
          <p:grpSpPr bwMode="auto">
            <a:xfrm>
              <a:off x="3505" y="2686"/>
              <a:ext cx="1760" cy="896"/>
              <a:chOff x="3600" y="2736"/>
              <a:chExt cx="1760" cy="896"/>
            </a:xfrm>
          </p:grpSpPr>
          <p:sp>
            <p:nvSpPr>
              <p:cNvPr id="37027" name="Line 163"/>
              <p:cNvSpPr>
                <a:spLocks noChangeShapeType="1"/>
              </p:cNvSpPr>
              <p:nvPr/>
            </p:nvSpPr>
            <p:spPr bwMode="auto">
              <a:xfrm>
                <a:off x="3888" y="3140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28" name="Line 164"/>
              <p:cNvSpPr>
                <a:spLocks noChangeShapeType="1"/>
              </p:cNvSpPr>
              <p:nvPr/>
            </p:nvSpPr>
            <p:spPr bwMode="auto">
              <a:xfrm>
                <a:off x="3888" y="3436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29" name="Line 165"/>
              <p:cNvSpPr>
                <a:spLocks noChangeShapeType="1"/>
              </p:cNvSpPr>
              <p:nvPr/>
            </p:nvSpPr>
            <p:spPr bwMode="auto">
              <a:xfrm flipV="1">
                <a:off x="3884" y="3136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30" name="Arc 166"/>
              <p:cNvSpPr>
                <a:spLocks/>
              </p:cNvSpPr>
              <p:nvPr/>
            </p:nvSpPr>
            <p:spPr bwMode="auto">
              <a:xfrm>
                <a:off x="4176" y="3149"/>
                <a:ext cx="132" cy="1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31" name="Arc 167"/>
              <p:cNvSpPr>
                <a:spLocks/>
              </p:cNvSpPr>
              <p:nvPr/>
            </p:nvSpPr>
            <p:spPr bwMode="auto">
              <a:xfrm>
                <a:off x="4176" y="3145"/>
                <a:ext cx="144" cy="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32" name="Arc 168"/>
              <p:cNvSpPr>
                <a:spLocks/>
              </p:cNvSpPr>
              <p:nvPr/>
            </p:nvSpPr>
            <p:spPr bwMode="auto">
              <a:xfrm>
                <a:off x="4176" y="3284"/>
                <a:ext cx="132" cy="1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33" name="Arc 169"/>
              <p:cNvSpPr>
                <a:spLocks/>
              </p:cNvSpPr>
              <p:nvPr/>
            </p:nvSpPr>
            <p:spPr bwMode="auto">
              <a:xfrm>
                <a:off x="4176" y="3284"/>
                <a:ext cx="144" cy="15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34" name="Rectangle 170"/>
              <p:cNvSpPr>
                <a:spLocks noChangeArrowheads="1"/>
              </p:cNvSpPr>
              <p:nvPr/>
            </p:nvSpPr>
            <p:spPr bwMode="auto">
              <a:xfrm>
                <a:off x="4504" y="2736"/>
                <a:ext cx="744" cy="73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35" name="Rectangle 171"/>
              <p:cNvSpPr>
                <a:spLocks noChangeArrowheads="1"/>
              </p:cNvSpPr>
              <p:nvPr/>
            </p:nvSpPr>
            <p:spPr bwMode="auto">
              <a:xfrm>
                <a:off x="4568" y="2820"/>
                <a:ext cx="23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R</a:t>
                </a:r>
              </a:p>
            </p:txBody>
          </p:sp>
          <p:sp>
            <p:nvSpPr>
              <p:cNvPr id="37036" name="Rectangle 172"/>
              <p:cNvSpPr>
                <a:spLocks noChangeArrowheads="1"/>
              </p:cNvSpPr>
              <p:nvPr/>
            </p:nvSpPr>
            <p:spPr bwMode="auto">
              <a:xfrm>
                <a:off x="4568" y="3188"/>
                <a:ext cx="23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S</a:t>
                </a:r>
              </a:p>
            </p:txBody>
          </p:sp>
          <p:sp>
            <p:nvSpPr>
              <p:cNvPr id="37037" name="Rectangle 173"/>
              <p:cNvSpPr>
                <a:spLocks noChangeArrowheads="1"/>
              </p:cNvSpPr>
              <p:nvPr/>
            </p:nvSpPr>
            <p:spPr bwMode="auto">
              <a:xfrm>
                <a:off x="4996" y="3188"/>
                <a:ext cx="240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Q</a:t>
                </a:r>
              </a:p>
            </p:txBody>
          </p:sp>
          <p:sp>
            <p:nvSpPr>
              <p:cNvPr id="37038" name="Rectangle 174"/>
              <p:cNvSpPr>
                <a:spLocks noChangeArrowheads="1"/>
              </p:cNvSpPr>
              <p:nvPr/>
            </p:nvSpPr>
            <p:spPr bwMode="auto">
              <a:xfrm>
                <a:off x="4892" y="2820"/>
                <a:ext cx="35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21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Q’</a:t>
                </a:r>
              </a:p>
            </p:txBody>
          </p:sp>
          <p:sp>
            <p:nvSpPr>
              <p:cNvPr id="37039" name="Line 175"/>
              <p:cNvSpPr>
                <a:spLocks noChangeShapeType="1"/>
              </p:cNvSpPr>
              <p:nvPr/>
            </p:nvSpPr>
            <p:spPr bwMode="auto">
              <a:xfrm>
                <a:off x="3888" y="2772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40" name="Line 176"/>
              <p:cNvSpPr>
                <a:spLocks noChangeShapeType="1"/>
              </p:cNvSpPr>
              <p:nvPr/>
            </p:nvSpPr>
            <p:spPr bwMode="auto">
              <a:xfrm>
                <a:off x="3888" y="3068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41" name="Line 177"/>
              <p:cNvSpPr>
                <a:spLocks noChangeShapeType="1"/>
              </p:cNvSpPr>
              <p:nvPr/>
            </p:nvSpPr>
            <p:spPr bwMode="auto">
              <a:xfrm flipV="1">
                <a:off x="3884" y="2768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42" name="Arc 178"/>
              <p:cNvSpPr>
                <a:spLocks/>
              </p:cNvSpPr>
              <p:nvPr/>
            </p:nvSpPr>
            <p:spPr bwMode="auto">
              <a:xfrm>
                <a:off x="4176" y="2781"/>
                <a:ext cx="132" cy="1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43" name="Arc 179"/>
              <p:cNvSpPr>
                <a:spLocks/>
              </p:cNvSpPr>
              <p:nvPr/>
            </p:nvSpPr>
            <p:spPr bwMode="auto">
              <a:xfrm>
                <a:off x="4176" y="2777"/>
                <a:ext cx="144" cy="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44" name="Arc 180"/>
              <p:cNvSpPr>
                <a:spLocks/>
              </p:cNvSpPr>
              <p:nvPr/>
            </p:nvSpPr>
            <p:spPr bwMode="auto">
              <a:xfrm>
                <a:off x="4176" y="2916"/>
                <a:ext cx="132" cy="1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45" name="Arc 181"/>
              <p:cNvSpPr>
                <a:spLocks/>
              </p:cNvSpPr>
              <p:nvPr/>
            </p:nvSpPr>
            <p:spPr bwMode="auto">
              <a:xfrm>
                <a:off x="4176" y="2916"/>
                <a:ext cx="144" cy="15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46" name="Line 182"/>
              <p:cNvSpPr>
                <a:spLocks noChangeShapeType="1"/>
              </p:cNvSpPr>
              <p:nvPr/>
            </p:nvSpPr>
            <p:spPr bwMode="auto">
              <a:xfrm>
                <a:off x="3688" y="2852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47" name="Line 183"/>
              <p:cNvSpPr>
                <a:spLocks noChangeShapeType="1"/>
              </p:cNvSpPr>
              <p:nvPr/>
            </p:nvSpPr>
            <p:spPr bwMode="auto">
              <a:xfrm>
                <a:off x="4384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48" name="Line 184"/>
              <p:cNvSpPr>
                <a:spLocks noChangeShapeType="1"/>
              </p:cNvSpPr>
              <p:nvPr/>
            </p:nvSpPr>
            <p:spPr bwMode="auto">
              <a:xfrm>
                <a:off x="4320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49" name="Line 185"/>
              <p:cNvSpPr>
                <a:spLocks noChangeShapeType="1"/>
              </p:cNvSpPr>
              <p:nvPr/>
            </p:nvSpPr>
            <p:spPr bwMode="auto">
              <a:xfrm>
                <a:off x="3688" y="3348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50" name="Line 186"/>
              <p:cNvSpPr>
                <a:spLocks noChangeShapeType="1"/>
              </p:cNvSpPr>
              <p:nvPr/>
            </p:nvSpPr>
            <p:spPr bwMode="auto">
              <a:xfrm>
                <a:off x="3760" y="3228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51" name="Line 187"/>
              <p:cNvSpPr>
                <a:spLocks noChangeShapeType="1"/>
              </p:cNvSpPr>
              <p:nvPr/>
            </p:nvSpPr>
            <p:spPr bwMode="auto">
              <a:xfrm>
                <a:off x="3760" y="2980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52" name="Line 188"/>
              <p:cNvSpPr>
                <a:spLocks noChangeShapeType="1"/>
              </p:cNvSpPr>
              <p:nvPr/>
            </p:nvSpPr>
            <p:spPr bwMode="auto">
              <a:xfrm>
                <a:off x="4384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53" name="Line 189"/>
              <p:cNvSpPr>
                <a:spLocks noChangeShapeType="1"/>
              </p:cNvSpPr>
              <p:nvPr/>
            </p:nvSpPr>
            <p:spPr bwMode="auto">
              <a:xfrm>
                <a:off x="4320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54" name="Line 190"/>
              <p:cNvSpPr>
                <a:spLocks noChangeShapeType="1"/>
              </p:cNvSpPr>
              <p:nvPr/>
            </p:nvSpPr>
            <p:spPr bwMode="auto">
              <a:xfrm>
                <a:off x="5248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55" name="Line 191"/>
              <p:cNvSpPr>
                <a:spLocks noChangeShapeType="1"/>
              </p:cNvSpPr>
              <p:nvPr/>
            </p:nvSpPr>
            <p:spPr bwMode="auto">
              <a:xfrm>
                <a:off x="5248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56" name="Line 192"/>
              <p:cNvSpPr>
                <a:spLocks noChangeShapeType="1"/>
              </p:cNvSpPr>
              <p:nvPr/>
            </p:nvSpPr>
            <p:spPr bwMode="auto">
              <a:xfrm>
                <a:off x="3756" y="2984"/>
                <a:ext cx="0" cy="6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57" name="Oval 193"/>
              <p:cNvSpPr>
                <a:spLocks noChangeArrowheads="1"/>
              </p:cNvSpPr>
              <p:nvPr/>
            </p:nvSpPr>
            <p:spPr bwMode="auto">
              <a:xfrm>
                <a:off x="3744" y="3216"/>
                <a:ext cx="32" cy="3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58" name="Line 194"/>
              <p:cNvSpPr>
                <a:spLocks noChangeShapeType="1"/>
              </p:cNvSpPr>
              <p:nvPr/>
            </p:nvSpPr>
            <p:spPr bwMode="auto">
              <a:xfrm>
                <a:off x="3600" y="328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59" name="Line 195"/>
              <p:cNvSpPr>
                <a:spLocks noChangeShapeType="1"/>
              </p:cNvSpPr>
              <p:nvPr/>
            </p:nvSpPr>
            <p:spPr bwMode="auto">
              <a:xfrm>
                <a:off x="3600" y="2916"/>
                <a:ext cx="8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60" name="Line 196"/>
              <p:cNvSpPr>
                <a:spLocks noChangeShapeType="1"/>
              </p:cNvSpPr>
              <p:nvPr/>
            </p:nvSpPr>
            <p:spPr bwMode="auto">
              <a:xfrm>
                <a:off x="3684" y="2856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61" name="Line 197"/>
              <p:cNvSpPr>
                <a:spLocks noChangeShapeType="1"/>
              </p:cNvSpPr>
              <p:nvPr/>
            </p:nvSpPr>
            <p:spPr bwMode="auto">
              <a:xfrm flipV="1">
                <a:off x="3681" y="3283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7062" name="Line 198"/>
            <p:cNvSpPr>
              <a:spLocks noChangeShapeType="1"/>
            </p:cNvSpPr>
            <p:nvPr/>
          </p:nvSpPr>
          <p:spPr bwMode="auto">
            <a:xfrm flipH="1">
              <a:off x="905" y="3586"/>
              <a:ext cx="110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065" name="Line 201"/>
            <p:cNvSpPr>
              <a:spLocks noChangeShapeType="1"/>
            </p:cNvSpPr>
            <p:nvPr/>
          </p:nvSpPr>
          <p:spPr bwMode="auto">
            <a:xfrm flipH="1">
              <a:off x="3201" y="2866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066" name="Line 202"/>
            <p:cNvSpPr>
              <a:spLocks noChangeShapeType="1"/>
            </p:cNvSpPr>
            <p:nvPr/>
          </p:nvSpPr>
          <p:spPr bwMode="auto">
            <a:xfrm flipH="1">
              <a:off x="3201" y="3234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067" name="Line 203"/>
            <p:cNvSpPr>
              <a:spLocks noChangeShapeType="1"/>
            </p:cNvSpPr>
            <p:nvPr/>
          </p:nvSpPr>
          <p:spPr bwMode="auto">
            <a:xfrm flipH="1" flipV="1">
              <a:off x="2345" y="3590"/>
              <a:ext cx="131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52A4-50EF-4E3E-A1D8-C75C5C4C7752}" type="slidenum">
              <a:rPr lang="en-US" altLang="en-US"/>
              <a:pPr/>
              <a:t>24</a:t>
            </a:fld>
            <a:endParaRPr lang="en-US" altLang="en-US"/>
          </a:p>
        </p:txBody>
      </p:sp>
      <p:grpSp>
        <p:nvGrpSpPr>
          <p:cNvPr id="39071" name="Group 159"/>
          <p:cNvGrpSpPr>
            <a:grpSpLocks/>
          </p:cNvGrpSpPr>
          <p:nvPr/>
        </p:nvGrpSpPr>
        <p:grpSpPr bwMode="auto">
          <a:xfrm>
            <a:off x="293688" y="2209800"/>
            <a:ext cx="4764087" cy="4419600"/>
            <a:chOff x="185" y="1392"/>
            <a:chExt cx="3001" cy="2784"/>
          </a:xfrm>
        </p:grpSpPr>
        <p:pic>
          <p:nvPicPr>
            <p:cNvPr id="39066" name="Picture 154"/>
            <p:cNvPicPr>
              <a:picLocks noChangeAspect="1" noChangeArrowheads="1"/>
            </p:cNvPicPr>
            <p:nvPr/>
          </p:nvPicPr>
          <p:blipFill>
            <a:blip r:embed="rId3" cstate="print"/>
            <a:srcRect b="1764"/>
            <a:stretch>
              <a:fillRect/>
            </a:stretch>
          </p:blipFill>
          <p:spPr bwMode="auto">
            <a:xfrm>
              <a:off x="519" y="1392"/>
              <a:ext cx="2534" cy="27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39044" name="Rectangle 132"/>
            <p:cNvSpPr>
              <a:spLocks noChangeArrowheads="1"/>
            </p:cNvSpPr>
            <p:nvPr/>
          </p:nvSpPr>
          <p:spPr bwMode="auto">
            <a:xfrm>
              <a:off x="2972" y="2458"/>
              <a:ext cx="160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39046" name="Rectangle 134"/>
            <p:cNvSpPr>
              <a:spLocks noChangeArrowheads="1"/>
            </p:cNvSpPr>
            <p:nvPr/>
          </p:nvSpPr>
          <p:spPr bwMode="auto">
            <a:xfrm>
              <a:off x="476" y="3846"/>
              <a:ext cx="15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39047" name="Rectangle 135"/>
            <p:cNvSpPr>
              <a:spLocks noChangeArrowheads="1"/>
            </p:cNvSpPr>
            <p:nvPr/>
          </p:nvSpPr>
          <p:spPr bwMode="auto">
            <a:xfrm>
              <a:off x="185" y="2753"/>
              <a:ext cx="44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Clk=1</a:t>
              </a:r>
            </a:p>
          </p:txBody>
        </p:sp>
        <p:sp>
          <p:nvSpPr>
            <p:cNvPr id="39049" name="Rectangle 137"/>
            <p:cNvSpPr>
              <a:spLocks noChangeArrowheads="1"/>
            </p:cNvSpPr>
            <p:nvPr/>
          </p:nvSpPr>
          <p:spPr bwMode="auto">
            <a:xfrm>
              <a:off x="1906" y="2341"/>
              <a:ext cx="15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</a:t>
              </a:r>
            </a:p>
          </p:txBody>
        </p:sp>
        <p:sp>
          <p:nvSpPr>
            <p:cNvPr id="39050" name="Rectangle 138"/>
            <p:cNvSpPr>
              <a:spLocks noChangeArrowheads="1"/>
            </p:cNvSpPr>
            <p:nvPr/>
          </p:nvSpPr>
          <p:spPr bwMode="auto">
            <a:xfrm>
              <a:off x="1916" y="3075"/>
              <a:ext cx="15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</a:t>
              </a:r>
            </a:p>
          </p:txBody>
        </p:sp>
        <p:sp>
          <p:nvSpPr>
            <p:cNvPr id="39052" name="Rectangle 140"/>
            <p:cNvSpPr>
              <a:spLocks noChangeArrowheads="1"/>
            </p:cNvSpPr>
            <p:nvPr/>
          </p:nvSpPr>
          <p:spPr bwMode="auto">
            <a:xfrm>
              <a:off x="2082" y="3301"/>
              <a:ext cx="144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39053" name="Rectangle 141"/>
            <p:cNvSpPr>
              <a:spLocks noChangeArrowheads="1"/>
            </p:cNvSpPr>
            <p:nvPr/>
          </p:nvSpPr>
          <p:spPr bwMode="auto">
            <a:xfrm>
              <a:off x="2079" y="3791"/>
              <a:ext cx="19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D’</a:t>
              </a:r>
            </a:p>
          </p:txBody>
        </p:sp>
        <p:sp>
          <p:nvSpPr>
            <p:cNvPr id="39051" name="Rectangle 139"/>
            <p:cNvSpPr>
              <a:spLocks noChangeArrowheads="1"/>
            </p:cNvSpPr>
            <p:nvPr/>
          </p:nvSpPr>
          <p:spPr bwMode="auto">
            <a:xfrm>
              <a:off x="2072" y="2098"/>
              <a:ext cx="144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39054" name="Rectangle 142"/>
            <p:cNvSpPr>
              <a:spLocks noChangeArrowheads="1"/>
            </p:cNvSpPr>
            <p:nvPr/>
          </p:nvSpPr>
          <p:spPr bwMode="auto">
            <a:xfrm>
              <a:off x="745" y="1570"/>
              <a:ext cx="28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D’</a:t>
              </a:r>
            </a:p>
          </p:txBody>
        </p:sp>
        <p:sp>
          <p:nvSpPr>
            <p:cNvPr id="39059" name="Rectangle 147"/>
            <p:cNvSpPr>
              <a:spLocks noChangeArrowheads="1"/>
            </p:cNvSpPr>
            <p:nvPr/>
          </p:nvSpPr>
          <p:spPr bwMode="auto">
            <a:xfrm>
              <a:off x="2055" y="1609"/>
              <a:ext cx="208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39045" name="Rectangle 133"/>
            <p:cNvSpPr>
              <a:spLocks noChangeArrowheads="1"/>
            </p:cNvSpPr>
            <p:nvPr/>
          </p:nvSpPr>
          <p:spPr bwMode="auto">
            <a:xfrm>
              <a:off x="2970" y="2945"/>
              <a:ext cx="21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Q’</a:t>
              </a:r>
            </a:p>
          </p:txBody>
        </p:sp>
      </p:grpSp>
      <p:pic>
        <p:nvPicPr>
          <p:cNvPr id="39067" name="Picture 15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4800600"/>
            <a:ext cx="1262063" cy="1166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5549900" y="3000375"/>
            <a:ext cx="3505200" cy="207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800"/>
              </a:lnSpc>
              <a:spcBef>
                <a:spcPts val="1500"/>
              </a:spcBef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negative edge-triggered D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flip-flop (D-FF)</a:t>
            </a:r>
          </a:p>
          <a:p>
            <a:pPr algn="ctr" eaLnBrk="0" hangingPunct="0">
              <a:lnSpc>
                <a:spcPts val="1800"/>
              </a:lnSpc>
              <a:spcBef>
                <a:spcPts val="1500"/>
              </a:spcBef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4-5 gate delays</a:t>
            </a:r>
          </a:p>
          <a:p>
            <a:pPr algn="ctr" eaLnBrk="0" hangingPunct="0">
              <a:lnSpc>
                <a:spcPts val="1800"/>
              </a:lnSpc>
              <a:spcBef>
                <a:spcPts val="1500"/>
              </a:spcBef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must respect setup and hold time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constraints to successfully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capture input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5956300" y="5867400"/>
            <a:ext cx="2792413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characteristic equation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Q(t+1) = D</a:t>
            </a:r>
          </a:p>
        </p:txBody>
      </p:sp>
      <p:sp>
        <p:nvSpPr>
          <p:cNvPr id="39055" name="Rectangle 143"/>
          <p:cNvSpPr>
            <a:spLocks noChangeArrowheads="1"/>
          </p:cNvSpPr>
          <p:nvPr/>
        </p:nvSpPr>
        <p:spPr bwMode="auto">
          <a:xfrm>
            <a:off x="3862388" y="2778125"/>
            <a:ext cx="15494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holds D’ when</a:t>
            </a:r>
          </a:p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clock goes low</a:t>
            </a:r>
          </a:p>
        </p:txBody>
      </p:sp>
      <p:sp>
        <p:nvSpPr>
          <p:cNvPr id="39058" name="Rectangle 146"/>
          <p:cNvSpPr>
            <a:spLocks noChangeArrowheads="1"/>
          </p:cNvSpPr>
          <p:nvPr/>
        </p:nvSpPr>
        <p:spPr bwMode="auto">
          <a:xfrm>
            <a:off x="3925888" y="5568950"/>
            <a:ext cx="14097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holds D when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clock goes low</a:t>
            </a:r>
          </a:p>
        </p:txBody>
      </p:sp>
      <p:sp>
        <p:nvSpPr>
          <p:cNvPr id="39060" name="Line 148"/>
          <p:cNvSpPr>
            <a:spLocks noChangeShapeType="1"/>
          </p:cNvSpPr>
          <p:nvPr/>
        </p:nvSpPr>
        <p:spPr bwMode="auto">
          <a:xfrm flipH="1" flipV="1">
            <a:off x="3484563" y="5441950"/>
            <a:ext cx="38100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61" name="Line 149"/>
          <p:cNvSpPr>
            <a:spLocks noChangeShapeType="1"/>
          </p:cNvSpPr>
          <p:nvPr/>
        </p:nvSpPr>
        <p:spPr bwMode="auto">
          <a:xfrm flipH="1">
            <a:off x="3481388" y="3070225"/>
            <a:ext cx="34290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064" name="Rectangle 1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Edge-triggered flip-flops</a:t>
            </a:r>
          </a:p>
        </p:txBody>
      </p:sp>
      <p:sp>
        <p:nvSpPr>
          <p:cNvPr id="39065" name="Rectangle 153"/>
          <p:cNvSpPr>
            <a:spLocks noGrp="1" noChangeArrowheads="1"/>
          </p:cNvSpPr>
          <p:nvPr>
            <p:ph type="body" idx="1"/>
          </p:nvPr>
        </p:nvSpPr>
        <p:spPr>
          <a:xfrm>
            <a:off x="719138" y="1676400"/>
            <a:ext cx="8551862" cy="4514850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More efficient solution: only 6 gates</a:t>
            </a:r>
          </a:p>
          <a:p>
            <a:pPr marL="750888" lvl="1" indent="-288925"/>
            <a:r>
              <a:rPr lang="en-US" altLang="ko-KR">
                <a:ea typeface="굴림" pitchFamily="50" charset="-127"/>
              </a:rPr>
              <a:t>sensitive to inputs only near edge of clock signal (not while high)</a:t>
            </a:r>
          </a:p>
        </p:txBody>
      </p:sp>
      <p:sp>
        <p:nvSpPr>
          <p:cNvPr id="39070" name="Oval 158"/>
          <p:cNvSpPr>
            <a:spLocks noChangeArrowheads="1"/>
          </p:cNvSpPr>
          <p:nvPr/>
        </p:nvSpPr>
        <p:spPr bwMode="auto">
          <a:xfrm>
            <a:off x="6886575" y="5486400"/>
            <a:ext cx="152400" cy="1524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1D32-2716-4D01-B25E-8DF64F4C6833}" type="slidenum">
              <a:rPr lang="en-US" altLang="en-US"/>
              <a:pPr/>
              <a:t>25</a:t>
            </a:fld>
            <a:endParaRPr lang="en-US" altLang="en-US"/>
          </a:p>
        </p:txBody>
      </p:sp>
      <p:grpSp>
        <p:nvGrpSpPr>
          <p:cNvPr id="41277" name="Group 317"/>
          <p:cNvGrpSpPr>
            <a:grpSpLocks/>
          </p:cNvGrpSpPr>
          <p:nvPr/>
        </p:nvGrpSpPr>
        <p:grpSpPr bwMode="auto">
          <a:xfrm>
            <a:off x="0" y="1752600"/>
            <a:ext cx="4678363" cy="4419600"/>
            <a:chOff x="0" y="1104"/>
            <a:chExt cx="2947" cy="2784"/>
          </a:xfrm>
        </p:grpSpPr>
        <p:pic>
          <p:nvPicPr>
            <p:cNvPr id="41249" name="Picture 289"/>
            <p:cNvPicPr>
              <a:picLocks noChangeAspect="1" noChangeArrowheads="1"/>
            </p:cNvPicPr>
            <p:nvPr/>
          </p:nvPicPr>
          <p:blipFill>
            <a:blip r:embed="rId3" cstate="print"/>
            <a:srcRect b="1764"/>
            <a:stretch>
              <a:fillRect/>
            </a:stretch>
          </p:blipFill>
          <p:spPr bwMode="auto">
            <a:xfrm>
              <a:off x="334" y="1104"/>
              <a:ext cx="2534" cy="27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41252" name="Rectangle 292"/>
            <p:cNvSpPr>
              <a:spLocks noChangeArrowheads="1"/>
            </p:cNvSpPr>
            <p:nvPr/>
          </p:nvSpPr>
          <p:spPr bwMode="auto">
            <a:xfrm>
              <a:off x="2787" y="2170"/>
              <a:ext cx="160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41253" name="Rectangle 293"/>
            <p:cNvSpPr>
              <a:spLocks noChangeArrowheads="1"/>
            </p:cNvSpPr>
            <p:nvPr/>
          </p:nvSpPr>
          <p:spPr bwMode="auto">
            <a:xfrm>
              <a:off x="291" y="3558"/>
              <a:ext cx="15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41254" name="Rectangle 294"/>
            <p:cNvSpPr>
              <a:spLocks noChangeArrowheads="1"/>
            </p:cNvSpPr>
            <p:nvPr/>
          </p:nvSpPr>
          <p:spPr bwMode="auto">
            <a:xfrm>
              <a:off x="0" y="2465"/>
              <a:ext cx="44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Clk=0</a:t>
              </a:r>
            </a:p>
          </p:txBody>
        </p:sp>
        <p:sp>
          <p:nvSpPr>
            <p:cNvPr id="41255" name="Rectangle 295"/>
            <p:cNvSpPr>
              <a:spLocks noChangeArrowheads="1"/>
            </p:cNvSpPr>
            <p:nvPr/>
          </p:nvSpPr>
          <p:spPr bwMode="auto">
            <a:xfrm>
              <a:off x="1721" y="2053"/>
              <a:ext cx="15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</a:t>
              </a:r>
            </a:p>
          </p:txBody>
        </p:sp>
        <p:sp>
          <p:nvSpPr>
            <p:cNvPr id="41256" name="Rectangle 296"/>
            <p:cNvSpPr>
              <a:spLocks noChangeArrowheads="1"/>
            </p:cNvSpPr>
            <p:nvPr/>
          </p:nvSpPr>
          <p:spPr bwMode="auto">
            <a:xfrm>
              <a:off x="1731" y="2787"/>
              <a:ext cx="15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</a:t>
              </a:r>
            </a:p>
          </p:txBody>
        </p:sp>
        <p:sp>
          <p:nvSpPr>
            <p:cNvPr id="41257" name="Rectangle 297"/>
            <p:cNvSpPr>
              <a:spLocks noChangeArrowheads="1"/>
            </p:cNvSpPr>
            <p:nvPr/>
          </p:nvSpPr>
          <p:spPr bwMode="auto">
            <a:xfrm>
              <a:off x="1897" y="3013"/>
              <a:ext cx="144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41258" name="Rectangle 298"/>
            <p:cNvSpPr>
              <a:spLocks noChangeArrowheads="1"/>
            </p:cNvSpPr>
            <p:nvPr/>
          </p:nvSpPr>
          <p:spPr bwMode="auto">
            <a:xfrm>
              <a:off x="1894" y="3503"/>
              <a:ext cx="19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D’</a:t>
              </a:r>
            </a:p>
          </p:txBody>
        </p:sp>
        <p:sp>
          <p:nvSpPr>
            <p:cNvPr id="41259" name="Rectangle 299"/>
            <p:cNvSpPr>
              <a:spLocks noChangeArrowheads="1"/>
            </p:cNvSpPr>
            <p:nvPr/>
          </p:nvSpPr>
          <p:spPr bwMode="auto">
            <a:xfrm>
              <a:off x="1887" y="1810"/>
              <a:ext cx="144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D’</a:t>
              </a:r>
            </a:p>
          </p:txBody>
        </p:sp>
        <p:sp>
          <p:nvSpPr>
            <p:cNvPr id="41260" name="Rectangle 300"/>
            <p:cNvSpPr>
              <a:spLocks noChangeArrowheads="1"/>
            </p:cNvSpPr>
            <p:nvPr/>
          </p:nvSpPr>
          <p:spPr bwMode="auto">
            <a:xfrm>
              <a:off x="560" y="1282"/>
              <a:ext cx="28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D’</a:t>
              </a:r>
            </a:p>
          </p:txBody>
        </p:sp>
        <p:sp>
          <p:nvSpPr>
            <p:cNvPr id="41261" name="Rectangle 301"/>
            <p:cNvSpPr>
              <a:spLocks noChangeArrowheads="1"/>
            </p:cNvSpPr>
            <p:nvPr/>
          </p:nvSpPr>
          <p:spPr bwMode="auto">
            <a:xfrm>
              <a:off x="1870" y="1321"/>
              <a:ext cx="208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</p:grp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723900" y="6197600"/>
            <a:ext cx="32639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when clock goes high-to-low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data is latched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5410200" y="6172200"/>
            <a:ext cx="31115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when clock is low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data is held</a:t>
            </a:r>
          </a:p>
        </p:txBody>
      </p:sp>
      <p:sp>
        <p:nvSpPr>
          <p:cNvPr id="41246" name="Rectangle 2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Edge-triggered flip-flops (cont’d)</a:t>
            </a:r>
          </a:p>
        </p:txBody>
      </p:sp>
      <p:sp>
        <p:nvSpPr>
          <p:cNvPr id="41247" name="Rectangle 28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Step-by-step analysis</a:t>
            </a:r>
          </a:p>
        </p:txBody>
      </p:sp>
      <p:grpSp>
        <p:nvGrpSpPr>
          <p:cNvPr id="41278" name="Group 318"/>
          <p:cNvGrpSpPr>
            <a:grpSpLocks/>
          </p:cNvGrpSpPr>
          <p:nvPr/>
        </p:nvGrpSpPr>
        <p:grpSpPr bwMode="auto">
          <a:xfrm>
            <a:off x="4592638" y="1752600"/>
            <a:ext cx="4678362" cy="4419600"/>
            <a:chOff x="2893" y="1104"/>
            <a:chExt cx="2947" cy="2784"/>
          </a:xfrm>
        </p:grpSpPr>
        <p:pic>
          <p:nvPicPr>
            <p:cNvPr id="41263" name="Picture 303"/>
            <p:cNvPicPr>
              <a:picLocks noChangeAspect="1" noChangeArrowheads="1"/>
            </p:cNvPicPr>
            <p:nvPr/>
          </p:nvPicPr>
          <p:blipFill>
            <a:blip r:embed="rId3" cstate="print"/>
            <a:srcRect b="1764"/>
            <a:stretch>
              <a:fillRect/>
            </a:stretch>
          </p:blipFill>
          <p:spPr bwMode="auto">
            <a:xfrm>
              <a:off x="3227" y="1104"/>
              <a:ext cx="2534" cy="27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41266" name="Rectangle 306"/>
            <p:cNvSpPr>
              <a:spLocks noChangeArrowheads="1"/>
            </p:cNvSpPr>
            <p:nvPr/>
          </p:nvSpPr>
          <p:spPr bwMode="auto">
            <a:xfrm>
              <a:off x="5680" y="2170"/>
              <a:ext cx="160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41267" name="Rectangle 307"/>
            <p:cNvSpPr>
              <a:spLocks noChangeArrowheads="1"/>
            </p:cNvSpPr>
            <p:nvPr/>
          </p:nvSpPr>
          <p:spPr bwMode="auto">
            <a:xfrm>
              <a:off x="3184" y="3558"/>
              <a:ext cx="15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new D</a:t>
              </a:r>
            </a:p>
          </p:txBody>
        </p:sp>
        <p:sp>
          <p:nvSpPr>
            <p:cNvPr id="41268" name="Rectangle 308"/>
            <p:cNvSpPr>
              <a:spLocks noChangeArrowheads="1"/>
            </p:cNvSpPr>
            <p:nvPr/>
          </p:nvSpPr>
          <p:spPr bwMode="auto">
            <a:xfrm>
              <a:off x="2893" y="2465"/>
              <a:ext cx="44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Clk=0</a:t>
              </a:r>
            </a:p>
          </p:txBody>
        </p:sp>
        <p:sp>
          <p:nvSpPr>
            <p:cNvPr id="41269" name="Rectangle 309"/>
            <p:cNvSpPr>
              <a:spLocks noChangeArrowheads="1"/>
            </p:cNvSpPr>
            <p:nvPr/>
          </p:nvSpPr>
          <p:spPr bwMode="auto">
            <a:xfrm>
              <a:off x="4614" y="2053"/>
              <a:ext cx="15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</a:t>
              </a:r>
            </a:p>
          </p:txBody>
        </p:sp>
        <p:sp>
          <p:nvSpPr>
            <p:cNvPr id="41270" name="Rectangle 310"/>
            <p:cNvSpPr>
              <a:spLocks noChangeArrowheads="1"/>
            </p:cNvSpPr>
            <p:nvPr/>
          </p:nvSpPr>
          <p:spPr bwMode="auto">
            <a:xfrm>
              <a:off x="4624" y="2787"/>
              <a:ext cx="15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</a:t>
              </a:r>
            </a:p>
          </p:txBody>
        </p:sp>
        <p:sp>
          <p:nvSpPr>
            <p:cNvPr id="41271" name="Rectangle 311"/>
            <p:cNvSpPr>
              <a:spLocks noChangeArrowheads="1"/>
            </p:cNvSpPr>
            <p:nvPr/>
          </p:nvSpPr>
          <p:spPr bwMode="auto">
            <a:xfrm>
              <a:off x="4790" y="3013"/>
              <a:ext cx="144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41272" name="Rectangle 312"/>
            <p:cNvSpPr>
              <a:spLocks noChangeArrowheads="1"/>
            </p:cNvSpPr>
            <p:nvPr/>
          </p:nvSpPr>
          <p:spPr bwMode="auto">
            <a:xfrm>
              <a:off x="4787" y="3503"/>
              <a:ext cx="19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D’</a:t>
              </a:r>
            </a:p>
          </p:txBody>
        </p:sp>
        <p:sp>
          <p:nvSpPr>
            <p:cNvPr id="41273" name="Rectangle 313"/>
            <p:cNvSpPr>
              <a:spLocks noChangeArrowheads="1"/>
            </p:cNvSpPr>
            <p:nvPr/>
          </p:nvSpPr>
          <p:spPr bwMode="auto">
            <a:xfrm>
              <a:off x="4780" y="1810"/>
              <a:ext cx="144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D’</a:t>
              </a:r>
            </a:p>
          </p:txBody>
        </p:sp>
        <p:sp>
          <p:nvSpPr>
            <p:cNvPr id="41274" name="Rectangle 314"/>
            <p:cNvSpPr>
              <a:spLocks noChangeArrowheads="1"/>
            </p:cNvSpPr>
            <p:nvPr/>
          </p:nvSpPr>
          <p:spPr bwMode="auto">
            <a:xfrm>
              <a:off x="3453" y="1282"/>
              <a:ext cx="28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D’</a:t>
              </a:r>
            </a:p>
          </p:txBody>
        </p:sp>
        <p:sp>
          <p:nvSpPr>
            <p:cNvPr id="41275" name="Rectangle 315"/>
            <p:cNvSpPr>
              <a:spLocks noChangeArrowheads="1"/>
            </p:cNvSpPr>
            <p:nvPr/>
          </p:nvSpPr>
          <p:spPr bwMode="auto">
            <a:xfrm>
              <a:off x="4763" y="1321"/>
              <a:ext cx="208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</p:grpSp>
      <p:sp>
        <p:nvSpPr>
          <p:cNvPr id="41276" name="Rectangle 316"/>
          <p:cNvSpPr>
            <a:spLocks noChangeArrowheads="1"/>
          </p:cNvSpPr>
          <p:nvPr/>
        </p:nvSpPr>
        <p:spPr bwMode="auto">
          <a:xfrm>
            <a:off x="4191000" y="5867400"/>
            <a:ext cx="14652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24" tIns="45711" rIns="91424" bIns="45711">
            <a:spAutoFit/>
          </a:bodyPr>
          <a:lstStyle/>
          <a:p>
            <a:pPr eaLnBrk="0" hangingPunct="0"/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new D 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  <a:sym typeface="Symbol" pitchFamily="18" charset="2"/>
              </a:rPr>
              <a:t>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old 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287C-01B2-46D7-A0C6-258CEACF3DC2}" type="slidenum">
              <a:rPr lang="en-US" altLang="en-US"/>
              <a:pPr/>
              <a:t>26</a:t>
            </a:fld>
            <a:endParaRPr lang="en-US" altLang="en-US"/>
          </a:p>
        </p:txBody>
      </p:sp>
      <p:pic>
        <p:nvPicPr>
          <p:cNvPr id="43017" name="Picture 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733800"/>
            <a:ext cx="5486400" cy="224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6096000" y="4965700"/>
            <a:ext cx="26162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positive edge-triggered FF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6273800" y="5549900"/>
            <a:ext cx="23622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negative edge-triggered FF</a:t>
            </a: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812800" y="4152900"/>
            <a:ext cx="660400" cy="1854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609600" y="4089400"/>
            <a:ext cx="800100" cy="195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</a:t>
            </a:r>
          </a:p>
          <a:p>
            <a:pPr algn="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CLK</a:t>
            </a:r>
          </a:p>
          <a:p>
            <a:pPr algn="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Qpos</a:t>
            </a:r>
          </a:p>
          <a:p>
            <a:pPr algn="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Qpos’</a:t>
            </a:r>
          </a:p>
          <a:p>
            <a:pPr algn="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Qneg</a:t>
            </a:r>
          </a:p>
          <a:p>
            <a:pPr algn="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Qneg’</a:t>
            </a: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4876800" y="3619500"/>
            <a:ext cx="660400" cy="2921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4953000" y="3594100"/>
            <a:ext cx="482600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100</a:t>
            </a: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4464050" y="4718050"/>
            <a:ext cx="50800" cy="749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3740150" y="4705350"/>
            <a:ext cx="88900" cy="165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3016250" y="4705350"/>
            <a:ext cx="88900" cy="800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>
            <a:off x="2292350" y="4718050"/>
            <a:ext cx="1016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2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Edge-triggered flip-flops (cont’d)</a:t>
            </a:r>
          </a:p>
        </p:txBody>
      </p:sp>
      <p:sp>
        <p:nvSpPr>
          <p:cNvPr id="43029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Positive edge-triggered</a:t>
            </a:r>
          </a:p>
          <a:p>
            <a:pPr lvl="1"/>
            <a:r>
              <a:rPr lang="en-US" altLang="ko-KR">
                <a:ea typeface="굴림" pitchFamily="50" charset="-127"/>
              </a:rPr>
              <a:t>inputs sampled on rising edge; outputs change after rising edge</a:t>
            </a:r>
          </a:p>
          <a:p>
            <a:r>
              <a:rPr lang="en-US" altLang="ko-KR">
                <a:ea typeface="굴림" pitchFamily="50" charset="-127"/>
              </a:rPr>
              <a:t>Negative edge-triggered flip-flops</a:t>
            </a:r>
          </a:p>
          <a:p>
            <a:pPr lvl="1"/>
            <a:r>
              <a:rPr lang="en-US" altLang="ko-KR">
                <a:ea typeface="굴림" pitchFamily="50" charset="-127"/>
              </a:rPr>
              <a:t>inputs sampled on falling edge; outputs change after falling edge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CBE0-15C6-40D4-B707-FC626363479C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506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Timing methodologies</a:t>
            </a: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Rules for interconnecting components and clocks</a:t>
            </a:r>
          </a:p>
          <a:p>
            <a:pPr lvl="1"/>
            <a:r>
              <a:rPr lang="en-US" altLang="ko-KR">
                <a:ea typeface="굴림" pitchFamily="50" charset="-127"/>
              </a:rPr>
              <a:t>guarantee proper operation of system when strictly followed</a:t>
            </a:r>
          </a:p>
          <a:p>
            <a:r>
              <a:rPr lang="en-US" altLang="ko-KR">
                <a:ea typeface="굴림" pitchFamily="50" charset="-127"/>
              </a:rPr>
              <a:t>Approach depends on building blocks used for memory elements</a:t>
            </a:r>
          </a:p>
          <a:p>
            <a:pPr lvl="1"/>
            <a:r>
              <a:rPr lang="en-US" altLang="ko-KR">
                <a:ea typeface="굴림" pitchFamily="50" charset="-127"/>
              </a:rPr>
              <a:t>we'll focus on systems with edge-triggered flip-flops</a:t>
            </a:r>
          </a:p>
          <a:p>
            <a:pPr lvl="2"/>
            <a:r>
              <a:rPr lang="en-US" altLang="ko-KR">
                <a:ea typeface="굴림" pitchFamily="50" charset="-127"/>
              </a:rPr>
              <a:t>found in programmable logic devices</a:t>
            </a:r>
          </a:p>
          <a:p>
            <a:pPr lvl="1"/>
            <a:r>
              <a:rPr lang="en-US" altLang="ko-KR">
                <a:ea typeface="굴림" pitchFamily="50" charset="-127"/>
              </a:rPr>
              <a:t>many custom integrated circuits focus on level-sensitive latches</a:t>
            </a:r>
          </a:p>
          <a:p>
            <a:r>
              <a:rPr lang="en-US" altLang="ko-KR">
                <a:ea typeface="굴림" pitchFamily="50" charset="-127"/>
              </a:rPr>
              <a:t>Basic rules for correct timing:</a:t>
            </a:r>
          </a:p>
          <a:p>
            <a:pPr lvl="1"/>
            <a:r>
              <a:rPr lang="en-US" altLang="ko-KR">
                <a:ea typeface="굴림" pitchFamily="50" charset="-127"/>
              </a:rPr>
              <a:t>(1) correct inputs, with respect to time, are provided to the flip-flops</a:t>
            </a:r>
          </a:p>
          <a:p>
            <a:pPr lvl="1"/>
            <a:r>
              <a:rPr lang="en-US" altLang="ko-KR">
                <a:ea typeface="굴림" pitchFamily="50" charset="-127"/>
              </a:rPr>
              <a:t>(2) no flip-flop changes state more than once per clocking event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D23A-2CC4-4BDA-A5AC-1FFB97FB80C0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7265" name="Rectangle 161"/>
          <p:cNvSpPr>
            <a:spLocks noChangeArrowheads="1"/>
          </p:cNvSpPr>
          <p:nvPr/>
        </p:nvSpPr>
        <p:spPr bwMode="auto">
          <a:xfrm>
            <a:off x="277813" y="5376863"/>
            <a:ext cx="2514600" cy="127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there is a timing "window"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around the clocking event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during which the input must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remain stable and unchanged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in order to be recognized</a:t>
            </a:r>
          </a:p>
        </p:txBody>
      </p:sp>
      <p:sp>
        <p:nvSpPr>
          <p:cNvPr id="47266" name="Rectangle 162" descr="25%"/>
          <p:cNvSpPr>
            <a:spLocks noChangeArrowheads="1"/>
          </p:cNvSpPr>
          <p:nvPr/>
        </p:nvSpPr>
        <p:spPr bwMode="auto">
          <a:xfrm>
            <a:off x="6678613" y="5657850"/>
            <a:ext cx="322262" cy="219075"/>
          </a:xfrm>
          <a:prstGeom prst="rect">
            <a:avLst/>
          </a:prstGeom>
          <a:pattFill prst="pct25">
            <a:fgClr>
              <a:srgbClr val="000000"/>
            </a:fgClr>
            <a:bgClr>
              <a:srgbClr val="FFFFFF"/>
            </a:bgClr>
          </a:patt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67" name="Rectangle 163" descr="25%"/>
          <p:cNvSpPr>
            <a:spLocks noChangeArrowheads="1"/>
          </p:cNvSpPr>
          <p:nvPr/>
        </p:nvSpPr>
        <p:spPr bwMode="auto">
          <a:xfrm>
            <a:off x="4232275" y="5657850"/>
            <a:ext cx="635000" cy="219075"/>
          </a:xfrm>
          <a:prstGeom prst="rect">
            <a:avLst/>
          </a:prstGeom>
          <a:pattFill prst="pct25">
            <a:fgClr>
              <a:srgbClr val="000000"/>
            </a:fgClr>
            <a:bgClr>
              <a:srgbClr val="FFFFFF"/>
            </a:bgClr>
          </a:patt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68" name="Rectangle 164" descr="25%"/>
          <p:cNvSpPr>
            <a:spLocks noChangeArrowheads="1"/>
          </p:cNvSpPr>
          <p:nvPr/>
        </p:nvSpPr>
        <p:spPr bwMode="auto">
          <a:xfrm>
            <a:off x="5121275" y="5657850"/>
            <a:ext cx="1303338" cy="219075"/>
          </a:xfrm>
          <a:prstGeom prst="rect">
            <a:avLst/>
          </a:prstGeom>
          <a:pattFill prst="pct25">
            <a:fgClr>
              <a:srgbClr val="000000"/>
            </a:fgClr>
            <a:bgClr>
              <a:srgbClr val="FFFFFF"/>
            </a:bgClr>
          </a:patt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69" name="Line 165"/>
          <p:cNvSpPr>
            <a:spLocks noChangeShapeType="1"/>
          </p:cNvSpPr>
          <p:nvPr/>
        </p:nvSpPr>
        <p:spPr bwMode="auto">
          <a:xfrm>
            <a:off x="4238625" y="6280150"/>
            <a:ext cx="7731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7270" name="Group 166"/>
          <p:cNvGrpSpPr>
            <a:grpSpLocks/>
          </p:cNvGrpSpPr>
          <p:nvPr/>
        </p:nvGrpSpPr>
        <p:grpSpPr bwMode="auto">
          <a:xfrm>
            <a:off x="5018088" y="6067425"/>
            <a:ext cx="1550987" cy="219075"/>
            <a:chOff x="3392" y="3644"/>
            <a:chExt cx="1076" cy="152"/>
          </a:xfrm>
        </p:grpSpPr>
        <p:sp>
          <p:nvSpPr>
            <p:cNvPr id="47271" name="Line 167"/>
            <p:cNvSpPr>
              <a:spLocks noChangeShapeType="1"/>
            </p:cNvSpPr>
            <p:nvPr/>
          </p:nvSpPr>
          <p:spPr bwMode="auto">
            <a:xfrm flipV="1">
              <a:off x="3392" y="3644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72" name="Line 168"/>
            <p:cNvSpPr>
              <a:spLocks noChangeShapeType="1"/>
            </p:cNvSpPr>
            <p:nvPr/>
          </p:nvSpPr>
          <p:spPr bwMode="auto">
            <a:xfrm>
              <a:off x="3396" y="3648"/>
              <a:ext cx="5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73" name="Line 169"/>
            <p:cNvSpPr>
              <a:spLocks noChangeShapeType="1"/>
            </p:cNvSpPr>
            <p:nvPr/>
          </p:nvSpPr>
          <p:spPr bwMode="auto">
            <a:xfrm>
              <a:off x="3928" y="3652"/>
              <a:ext cx="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74" name="Line 170"/>
            <p:cNvSpPr>
              <a:spLocks noChangeShapeType="1"/>
            </p:cNvSpPr>
            <p:nvPr/>
          </p:nvSpPr>
          <p:spPr bwMode="auto">
            <a:xfrm>
              <a:off x="3940" y="3792"/>
              <a:ext cx="5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7275" name="Group 171"/>
          <p:cNvGrpSpPr>
            <a:grpSpLocks/>
          </p:cNvGrpSpPr>
          <p:nvPr/>
        </p:nvGrpSpPr>
        <p:grpSpPr bwMode="auto">
          <a:xfrm>
            <a:off x="6575425" y="6067425"/>
            <a:ext cx="1550988" cy="219075"/>
            <a:chOff x="4472" y="3644"/>
            <a:chExt cx="1076" cy="152"/>
          </a:xfrm>
        </p:grpSpPr>
        <p:sp>
          <p:nvSpPr>
            <p:cNvPr id="47276" name="Line 172"/>
            <p:cNvSpPr>
              <a:spLocks noChangeShapeType="1"/>
            </p:cNvSpPr>
            <p:nvPr/>
          </p:nvSpPr>
          <p:spPr bwMode="auto">
            <a:xfrm flipV="1">
              <a:off x="4472" y="3644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77" name="Line 173"/>
            <p:cNvSpPr>
              <a:spLocks noChangeShapeType="1"/>
            </p:cNvSpPr>
            <p:nvPr/>
          </p:nvSpPr>
          <p:spPr bwMode="auto">
            <a:xfrm>
              <a:off x="4476" y="3648"/>
              <a:ext cx="5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78" name="Line 174"/>
            <p:cNvSpPr>
              <a:spLocks noChangeShapeType="1"/>
            </p:cNvSpPr>
            <p:nvPr/>
          </p:nvSpPr>
          <p:spPr bwMode="auto">
            <a:xfrm>
              <a:off x="5008" y="3652"/>
              <a:ext cx="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79" name="Line 175"/>
            <p:cNvSpPr>
              <a:spLocks noChangeShapeType="1"/>
            </p:cNvSpPr>
            <p:nvPr/>
          </p:nvSpPr>
          <p:spPr bwMode="auto">
            <a:xfrm>
              <a:off x="5020" y="3792"/>
              <a:ext cx="5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7280" name="Group 176"/>
          <p:cNvGrpSpPr>
            <a:grpSpLocks/>
          </p:cNvGrpSpPr>
          <p:nvPr/>
        </p:nvGrpSpPr>
        <p:grpSpPr bwMode="auto">
          <a:xfrm>
            <a:off x="4860925" y="5651500"/>
            <a:ext cx="47625" cy="219075"/>
            <a:chOff x="3284" y="3356"/>
            <a:chExt cx="32" cy="152"/>
          </a:xfrm>
        </p:grpSpPr>
        <p:sp>
          <p:nvSpPr>
            <p:cNvPr id="47281" name="Line 177"/>
            <p:cNvSpPr>
              <a:spLocks noChangeShapeType="1"/>
            </p:cNvSpPr>
            <p:nvPr/>
          </p:nvSpPr>
          <p:spPr bwMode="auto">
            <a:xfrm flipV="1">
              <a:off x="3284" y="3356"/>
              <a:ext cx="32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82" name="Line 178"/>
            <p:cNvSpPr>
              <a:spLocks noChangeShapeType="1"/>
            </p:cNvSpPr>
            <p:nvPr/>
          </p:nvSpPr>
          <p:spPr bwMode="auto">
            <a:xfrm>
              <a:off x="3284" y="3364"/>
              <a:ext cx="32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7283" name="Line 179"/>
          <p:cNvSpPr>
            <a:spLocks noChangeShapeType="1"/>
          </p:cNvSpPr>
          <p:nvPr/>
        </p:nvSpPr>
        <p:spPr bwMode="auto">
          <a:xfrm>
            <a:off x="4919663" y="5657850"/>
            <a:ext cx="1381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84" name="Line 180"/>
          <p:cNvSpPr>
            <a:spLocks noChangeShapeType="1"/>
          </p:cNvSpPr>
          <p:nvPr/>
        </p:nvSpPr>
        <p:spPr bwMode="auto">
          <a:xfrm>
            <a:off x="4919663" y="5865813"/>
            <a:ext cx="1381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85" name="Line 181"/>
          <p:cNvSpPr>
            <a:spLocks noChangeShapeType="1"/>
          </p:cNvSpPr>
          <p:nvPr/>
        </p:nvSpPr>
        <p:spPr bwMode="auto">
          <a:xfrm flipH="1">
            <a:off x="4227513" y="5657850"/>
            <a:ext cx="622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86" name="Line 182"/>
          <p:cNvSpPr>
            <a:spLocks noChangeShapeType="1"/>
          </p:cNvSpPr>
          <p:nvPr/>
        </p:nvSpPr>
        <p:spPr bwMode="auto">
          <a:xfrm flipH="1">
            <a:off x="4227513" y="5865813"/>
            <a:ext cx="622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7287" name="Group 183"/>
          <p:cNvGrpSpPr>
            <a:grpSpLocks/>
          </p:cNvGrpSpPr>
          <p:nvPr/>
        </p:nvGrpSpPr>
        <p:grpSpPr bwMode="auto">
          <a:xfrm>
            <a:off x="5068888" y="5651500"/>
            <a:ext cx="46037" cy="219075"/>
            <a:chOff x="3428" y="3356"/>
            <a:chExt cx="32" cy="152"/>
          </a:xfrm>
        </p:grpSpPr>
        <p:sp>
          <p:nvSpPr>
            <p:cNvPr id="47288" name="Line 184"/>
            <p:cNvSpPr>
              <a:spLocks noChangeShapeType="1"/>
            </p:cNvSpPr>
            <p:nvPr/>
          </p:nvSpPr>
          <p:spPr bwMode="auto">
            <a:xfrm flipV="1">
              <a:off x="3428" y="3356"/>
              <a:ext cx="32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89" name="Line 185"/>
            <p:cNvSpPr>
              <a:spLocks noChangeShapeType="1"/>
            </p:cNvSpPr>
            <p:nvPr/>
          </p:nvSpPr>
          <p:spPr bwMode="auto">
            <a:xfrm>
              <a:off x="3428" y="3364"/>
              <a:ext cx="32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7290" name="Group 186"/>
          <p:cNvGrpSpPr>
            <a:grpSpLocks/>
          </p:cNvGrpSpPr>
          <p:nvPr/>
        </p:nvGrpSpPr>
        <p:grpSpPr bwMode="auto">
          <a:xfrm>
            <a:off x="6418263" y="5651500"/>
            <a:ext cx="47625" cy="219075"/>
            <a:chOff x="4364" y="3356"/>
            <a:chExt cx="32" cy="152"/>
          </a:xfrm>
        </p:grpSpPr>
        <p:sp>
          <p:nvSpPr>
            <p:cNvPr id="47291" name="Line 187"/>
            <p:cNvSpPr>
              <a:spLocks noChangeShapeType="1"/>
            </p:cNvSpPr>
            <p:nvPr/>
          </p:nvSpPr>
          <p:spPr bwMode="auto">
            <a:xfrm flipV="1">
              <a:off x="4364" y="3356"/>
              <a:ext cx="32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92" name="Line 188"/>
            <p:cNvSpPr>
              <a:spLocks noChangeShapeType="1"/>
            </p:cNvSpPr>
            <p:nvPr/>
          </p:nvSpPr>
          <p:spPr bwMode="auto">
            <a:xfrm>
              <a:off x="4364" y="3364"/>
              <a:ext cx="32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7293" name="Line 189"/>
          <p:cNvSpPr>
            <a:spLocks noChangeShapeType="1"/>
          </p:cNvSpPr>
          <p:nvPr/>
        </p:nvSpPr>
        <p:spPr bwMode="auto">
          <a:xfrm>
            <a:off x="6477000" y="5657850"/>
            <a:ext cx="1381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94" name="Line 190"/>
          <p:cNvSpPr>
            <a:spLocks noChangeShapeType="1"/>
          </p:cNvSpPr>
          <p:nvPr/>
        </p:nvSpPr>
        <p:spPr bwMode="auto">
          <a:xfrm>
            <a:off x="6477000" y="5865813"/>
            <a:ext cx="1381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95" name="Line 191"/>
          <p:cNvSpPr>
            <a:spLocks noChangeShapeType="1"/>
          </p:cNvSpPr>
          <p:nvPr/>
        </p:nvSpPr>
        <p:spPr bwMode="auto">
          <a:xfrm>
            <a:off x="5127625" y="5657850"/>
            <a:ext cx="127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296" name="Line 192"/>
          <p:cNvSpPr>
            <a:spLocks noChangeShapeType="1"/>
          </p:cNvSpPr>
          <p:nvPr/>
        </p:nvSpPr>
        <p:spPr bwMode="auto">
          <a:xfrm>
            <a:off x="5127625" y="5865813"/>
            <a:ext cx="127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7297" name="Group 193"/>
          <p:cNvGrpSpPr>
            <a:grpSpLocks/>
          </p:cNvGrpSpPr>
          <p:nvPr/>
        </p:nvGrpSpPr>
        <p:grpSpPr bwMode="auto">
          <a:xfrm>
            <a:off x="6626225" y="5651500"/>
            <a:ext cx="46038" cy="219075"/>
            <a:chOff x="4508" y="3356"/>
            <a:chExt cx="32" cy="152"/>
          </a:xfrm>
        </p:grpSpPr>
        <p:sp>
          <p:nvSpPr>
            <p:cNvPr id="47298" name="Line 194"/>
            <p:cNvSpPr>
              <a:spLocks noChangeShapeType="1"/>
            </p:cNvSpPr>
            <p:nvPr/>
          </p:nvSpPr>
          <p:spPr bwMode="auto">
            <a:xfrm flipV="1">
              <a:off x="4508" y="3356"/>
              <a:ext cx="32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99" name="Line 195"/>
            <p:cNvSpPr>
              <a:spLocks noChangeShapeType="1"/>
            </p:cNvSpPr>
            <p:nvPr/>
          </p:nvSpPr>
          <p:spPr bwMode="auto">
            <a:xfrm>
              <a:off x="4508" y="3364"/>
              <a:ext cx="32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7300" name="Line 196"/>
          <p:cNvSpPr>
            <a:spLocks noChangeShapeType="1"/>
          </p:cNvSpPr>
          <p:nvPr/>
        </p:nvSpPr>
        <p:spPr bwMode="auto">
          <a:xfrm>
            <a:off x="6684963" y="5657850"/>
            <a:ext cx="300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301" name="Line 197"/>
          <p:cNvSpPr>
            <a:spLocks noChangeShapeType="1"/>
          </p:cNvSpPr>
          <p:nvPr/>
        </p:nvSpPr>
        <p:spPr bwMode="auto">
          <a:xfrm>
            <a:off x="6684963" y="5865813"/>
            <a:ext cx="300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302" name="Rectangle 198"/>
          <p:cNvSpPr>
            <a:spLocks noChangeArrowheads="1"/>
          </p:cNvSpPr>
          <p:nvPr/>
        </p:nvSpPr>
        <p:spPr bwMode="auto">
          <a:xfrm>
            <a:off x="3783013" y="6073775"/>
            <a:ext cx="7381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388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clock</a:t>
            </a:r>
          </a:p>
        </p:txBody>
      </p:sp>
      <p:sp>
        <p:nvSpPr>
          <p:cNvPr id="47303" name="Rectangle 199"/>
          <p:cNvSpPr>
            <a:spLocks noChangeArrowheads="1"/>
          </p:cNvSpPr>
          <p:nvPr/>
        </p:nvSpPr>
        <p:spPr bwMode="auto">
          <a:xfrm>
            <a:off x="3817938" y="5668963"/>
            <a:ext cx="668337" cy="277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388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data</a:t>
            </a:r>
          </a:p>
        </p:txBody>
      </p:sp>
      <p:sp>
        <p:nvSpPr>
          <p:cNvPr id="47304" name="Rectangle 200"/>
          <p:cNvSpPr>
            <a:spLocks noChangeArrowheads="1"/>
          </p:cNvSpPr>
          <p:nvPr/>
        </p:nvSpPr>
        <p:spPr bwMode="auto">
          <a:xfrm>
            <a:off x="5397500" y="5381625"/>
            <a:ext cx="100488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388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changing</a:t>
            </a:r>
          </a:p>
        </p:txBody>
      </p:sp>
      <p:sp>
        <p:nvSpPr>
          <p:cNvPr id="47305" name="Rectangle 201"/>
          <p:cNvSpPr>
            <a:spLocks noChangeArrowheads="1"/>
          </p:cNvSpPr>
          <p:nvPr/>
        </p:nvSpPr>
        <p:spPr bwMode="auto">
          <a:xfrm>
            <a:off x="4718050" y="5381625"/>
            <a:ext cx="784225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388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stable</a:t>
            </a:r>
          </a:p>
        </p:txBody>
      </p:sp>
      <p:grpSp>
        <p:nvGrpSpPr>
          <p:cNvPr id="47306" name="Group 202"/>
          <p:cNvGrpSpPr>
            <a:grpSpLocks/>
          </p:cNvGrpSpPr>
          <p:nvPr/>
        </p:nvGrpSpPr>
        <p:grpSpPr bwMode="auto">
          <a:xfrm>
            <a:off x="811213" y="3929063"/>
            <a:ext cx="2322512" cy="1382712"/>
            <a:chOff x="576" y="2496"/>
            <a:chExt cx="1463" cy="871"/>
          </a:xfrm>
        </p:grpSpPr>
        <p:sp>
          <p:nvSpPr>
            <p:cNvPr id="47307" name="Line 203"/>
            <p:cNvSpPr>
              <a:spLocks noChangeShapeType="1"/>
            </p:cNvSpPr>
            <p:nvPr/>
          </p:nvSpPr>
          <p:spPr bwMode="auto">
            <a:xfrm>
              <a:off x="912" y="331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08" name="Line 204"/>
            <p:cNvSpPr>
              <a:spLocks noChangeShapeType="1"/>
            </p:cNvSpPr>
            <p:nvPr/>
          </p:nvSpPr>
          <p:spPr bwMode="auto">
            <a:xfrm flipV="1">
              <a:off x="1488" y="31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09" name="Line 205"/>
            <p:cNvSpPr>
              <a:spLocks noChangeShapeType="1"/>
            </p:cNvSpPr>
            <p:nvPr/>
          </p:nvSpPr>
          <p:spPr bwMode="auto">
            <a:xfrm>
              <a:off x="1488" y="3120"/>
              <a:ext cx="5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10" name="Line 206"/>
            <p:cNvSpPr>
              <a:spLocks noChangeShapeType="1"/>
            </p:cNvSpPr>
            <p:nvPr/>
          </p:nvSpPr>
          <p:spPr bwMode="auto">
            <a:xfrm>
              <a:off x="912" y="2976"/>
              <a:ext cx="2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11" name="Line 207"/>
            <p:cNvSpPr>
              <a:spLocks noChangeShapeType="1"/>
            </p:cNvSpPr>
            <p:nvPr/>
          </p:nvSpPr>
          <p:spPr bwMode="auto">
            <a:xfrm flipV="1">
              <a:off x="1152" y="2736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12" name="Line 208"/>
            <p:cNvSpPr>
              <a:spLocks noChangeShapeType="1"/>
            </p:cNvSpPr>
            <p:nvPr/>
          </p:nvSpPr>
          <p:spPr bwMode="auto">
            <a:xfrm>
              <a:off x="1248" y="273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13" name="Line 209"/>
            <p:cNvSpPr>
              <a:spLocks noChangeShapeType="1"/>
            </p:cNvSpPr>
            <p:nvPr/>
          </p:nvSpPr>
          <p:spPr bwMode="auto">
            <a:xfrm>
              <a:off x="1680" y="2736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14" name="Line 210"/>
            <p:cNvSpPr>
              <a:spLocks noChangeShapeType="1"/>
            </p:cNvSpPr>
            <p:nvPr/>
          </p:nvSpPr>
          <p:spPr bwMode="auto">
            <a:xfrm>
              <a:off x="1776" y="2976"/>
              <a:ext cx="2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15" name="Line 211"/>
            <p:cNvSpPr>
              <a:spLocks noChangeShapeType="1"/>
            </p:cNvSpPr>
            <p:nvPr/>
          </p:nvSpPr>
          <p:spPr bwMode="auto">
            <a:xfrm flipV="1">
              <a:off x="1496" y="2646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16" name="Line 212"/>
            <p:cNvSpPr>
              <a:spLocks noChangeShapeType="1"/>
            </p:cNvSpPr>
            <p:nvPr/>
          </p:nvSpPr>
          <p:spPr bwMode="auto">
            <a:xfrm>
              <a:off x="1200" y="2640"/>
              <a:ext cx="0" cy="4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17" name="Line 213"/>
            <p:cNvSpPr>
              <a:spLocks noChangeShapeType="1"/>
            </p:cNvSpPr>
            <p:nvPr/>
          </p:nvSpPr>
          <p:spPr bwMode="auto">
            <a:xfrm>
              <a:off x="1726" y="2632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18" name="Line 214"/>
            <p:cNvSpPr>
              <a:spLocks noChangeShapeType="1"/>
            </p:cNvSpPr>
            <p:nvPr/>
          </p:nvSpPr>
          <p:spPr bwMode="auto">
            <a:xfrm>
              <a:off x="912" y="2736"/>
              <a:ext cx="2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19" name="Line 215"/>
            <p:cNvSpPr>
              <a:spLocks noChangeShapeType="1"/>
            </p:cNvSpPr>
            <p:nvPr/>
          </p:nvSpPr>
          <p:spPr bwMode="auto">
            <a:xfrm>
              <a:off x="1152" y="2736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20" name="Line 216"/>
            <p:cNvSpPr>
              <a:spLocks noChangeShapeType="1"/>
            </p:cNvSpPr>
            <p:nvPr/>
          </p:nvSpPr>
          <p:spPr bwMode="auto">
            <a:xfrm>
              <a:off x="1248" y="297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21" name="Line 217"/>
            <p:cNvSpPr>
              <a:spLocks noChangeShapeType="1"/>
            </p:cNvSpPr>
            <p:nvPr/>
          </p:nvSpPr>
          <p:spPr bwMode="auto">
            <a:xfrm flipV="1">
              <a:off x="1680" y="2736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22" name="Line 218"/>
            <p:cNvSpPr>
              <a:spLocks noChangeShapeType="1"/>
            </p:cNvSpPr>
            <p:nvPr/>
          </p:nvSpPr>
          <p:spPr bwMode="auto">
            <a:xfrm>
              <a:off x="1776" y="2736"/>
              <a:ext cx="2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23" name="Rectangle 219"/>
            <p:cNvSpPr>
              <a:spLocks noChangeArrowheads="1"/>
            </p:cNvSpPr>
            <p:nvPr/>
          </p:nvSpPr>
          <p:spPr bwMode="auto">
            <a:xfrm>
              <a:off x="576" y="2736"/>
              <a:ext cx="488" cy="2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800"/>
                </a:lnSpc>
                <a:spcBef>
                  <a:spcPts val="6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input</a:t>
              </a:r>
            </a:p>
          </p:txBody>
        </p:sp>
        <p:sp>
          <p:nvSpPr>
            <p:cNvPr id="47324" name="Rectangle 220"/>
            <p:cNvSpPr>
              <a:spLocks noChangeArrowheads="1"/>
            </p:cNvSpPr>
            <p:nvPr/>
          </p:nvSpPr>
          <p:spPr bwMode="auto">
            <a:xfrm>
              <a:off x="576" y="3116"/>
              <a:ext cx="502" cy="2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800"/>
                </a:lnSpc>
                <a:spcBef>
                  <a:spcPts val="6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clock</a:t>
              </a:r>
            </a:p>
          </p:txBody>
        </p:sp>
        <p:sp>
          <p:nvSpPr>
            <p:cNvPr id="47325" name="Rectangle 221"/>
            <p:cNvSpPr>
              <a:spLocks noChangeArrowheads="1"/>
            </p:cNvSpPr>
            <p:nvPr/>
          </p:nvSpPr>
          <p:spPr bwMode="auto">
            <a:xfrm>
              <a:off x="1248" y="2496"/>
              <a:ext cx="376" cy="2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800"/>
                </a:lnSpc>
                <a:spcBef>
                  <a:spcPts val="6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T</a:t>
              </a:r>
              <a:r>
                <a:rPr lang="en-US" altLang="ko-KR" sz="1600" baseline="-250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su</a:t>
              </a:r>
            </a:p>
          </p:txBody>
        </p:sp>
        <p:sp>
          <p:nvSpPr>
            <p:cNvPr id="47326" name="Rectangle 222"/>
            <p:cNvSpPr>
              <a:spLocks noChangeArrowheads="1"/>
            </p:cNvSpPr>
            <p:nvPr/>
          </p:nvSpPr>
          <p:spPr bwMode="auto">
            <a:xfrm>
              <a:off x="1503" y="2510"/>
              <a:ext cx="348" cy="2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800"/>
                </a:lnSpc>
                <a:spcBef>
                  <a:spcPts val="6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T</a:t>
              </a:r>
              <a:r>
                <a:rPr lang="en-US" altLang="ko-KR" sz="1600" baseline="-250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h</a:t>
              </a:r>
            </a:p>
          </p:txBody>
        </p:sp>
        <p:sp>
          <p:nvSpPr>
            <p:cNvPr id="47327" name="Line 223"/>
            <p:cNvSpPr>
              <a:spLocks noChangeShapeType="1"/>
            </p:cNvSpPr>
            <p:nvPr/>
          </p:nvSpPr>
          <p:spPr bwMode="auto">
            <a:xfrm>
              <a:off x="1534" y="2844"/>
              <a:ext cx="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28" name="Line 224"/>
            <p:cNvSpPr>
              <a:spLocks noChangeShapeType="1"/>
            </p:cNvSpPr>
            <p:nvPr/>
          </p:nvSpPr>
          <p:spPr bwMode="auto">
            <a:xfrm>
              <a:off x="1304" y="2844"/>
              <a:ext cx="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7329" name="Rectangle 225"/>
          <p:cNvSpPr>
            <a:spLocks noChangeArrowheads="1"/>
          </p:cNvSpPr>
          <p:nvPr/>
        </p:nvSpPr>
        <p:spPr bwMode="auto">
          <a:xfrm>
            <a:off x="3706813" y="4995863"/>
            <a:ext cx="738187" cy="277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388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clock</a:t>
            </a:r>
          </a:p>
        </p:txBody>
      </p:sp>
      <p:sp>
        <p:nvSpPr>
          <p:cNvPr id="47330" name="Rectangle 226"/>
          <p:cNvSpPr>
            <a:spLocks noChangeArrowheads="1"/>
          </p:cNvSpPr>
          <p:nvPr/>
        </p:nvSpPr>
        <p:spPr bwMode="auto">
          <a:xfrm>
            <a:off x="3706813" y="3929063"/>
            <a:ext cx="66833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388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data</a:t>
            </a:r>
          </a:p>
        </p:txBody>
      </p:sp>
      <p:sp>
        <p:nvSpPr>
          <p:cNvPr id="47331" name="Line 227"/>
          <p:cNvSpPr>
            <a:spLocks noChangeShapeType="1"/>
          </p:cNvSpPr>
          <p:nvPr/>
        </p:nvSpPr>
        <p:spPr bwMode="auto">
          <a:xfrm>
            <a:off x="7669213" y="4157663"/>
            <a:ext cx="723900" cy="12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7332" name="Group 228"/>
          <p:cNvGrpSpPr>
            <a:grpSpLocks/>
          </p:cNvGrpSpPr>
          <p:nvPr/>
        </p:nvGrpSpPr>
        <p:grpSpPr bwMode="auto">
          <a:xfrm>
            <a:off x="4773613" y="4005263"/>
            <a:ext cx="533400" cy="762000"/>
            <a:chOff x="2976" y="1920"/>
            <a:chExt cx="336" cy="480"/>
          </a:xfrm>
        </p:grpSpPr>
        <p:sp>
          <p:nvSpPr>
            <p:cNvPr id="47333" name="Rectangle 229"/>
            <p:cNvSpPr>
              <a:spLocks noChangeArrowheads="1"/>
            </p:cNvSpPr>
            <p:nvPr/>
          </p:nvSpPr>
          <p:spPr bwMode="auto">
            <a:xfrm>
              <a:off x="3000" y="1968"/>
              <a:ext cx="168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47334" name="Rectangle 230"/>
            <p:cNvSpPr>
              <a:spLocks noChangeArrowheads="1"/>
            </p:cNvSpPr>
            <p:nvPr/>
          </p:nvSpPr>
          <p:spPr bwMode="auto">
            <a:xfrm>
              <a:off x="3120" y="1968"/>
              <a:ext cx="176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47335" name="Rectangle 231"/>
            <p:cNvSpPr>
              <a:spLocks noChangeArrowheads="1"/>
            </p:cNvSpPr>
            <p:nvPr/>
          </p:nvSpPr>
          <p:spPr bwMode="auto">
            <a:xfrm>
              <a:off x="2976" y="1920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36" name="Line 232"/>
            <p:cNvSpPr>
              <a:spLocks noChangeShapeType="1"/>
            </p:cNvSpPr>
            <p:nvPr/>
          </p:nvSpPr>
          <p:spPr bwMode="auto">
            <a:xfrm>
              <a:off x="2976" y="2256"/>
              <a:ext cx="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37" name="Line 233"/>
            <p:cNvSpPr>
              <a:spLocks noChangeShapeType="1"/>
            </p:cNvSpPr>
            <p:nvPr/>
          </p:nvSpPr>
          <p:spPr bwMode="auto">
            <a:xfrm flipH="1">
              <a:off x="2976" y="2304"/>
              <a:ext cx="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7338" name="Line 234"/>
          <p:cNvSpPr>
            <a:spLocks noChangeShapeType="1"/>
          </p:cNvSpPr>
          <p:nvPr/>
        </p:nvSpPr>
        <p:spPr bwMode="auto">
          <a:xfrm flipH="1">
            <a:off x="4011613" y="415766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339" name="Line 235"/>
          <p:cNvSpPr>
            <a:spLocks noChangeShapeType="1"/>
          </p:cNvSpPr>
          <p:nvPr/>
        </p:nvSpPr>
        <p:spPr bwMode="auto">
          <a:xfrm flipH="1">
            <a:off x="5307013" y="4157663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7340" name="Group 236"/>
          <p:cNvGrpSpPr>
            <a:grpSpLocks/>
          </p:cNvGrpSpPr>
          <p:nvPr/>
        </p:nvGrpSpPr>
        <p:grpSpPr bwMode="auto">
          <a:xfrm>
            <a:off x="7135813" y="4005263"/>
            <a:ext cx="533400" cy="762000"/>
            <a:chOff x="2976" y="1920"/>
            <a:chExt cx="336" cy="480"/>
          </a:xfrm>
        </p:grpSpPr>
        <p:sp>
          <p:nvSpPr>
            <p:cNvPr id="47341" name="Rectangle 237"/>
            <p:cNvSpPr>
              <a:spLocks noChangeArrowheads="1"/>
            </p:cNvSpPr>
            <p:nvPr/>
          </p:nvSpPr>
          <p:spPr bwMode="auto">
            <a:xfrm>
              <a:off x="3000" y="1968"/>
              <a:ext cx="168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47342" name="Rectangle 238"/>
            <p:cNvSpPr>
              <a:spLocks noChangeArrowheads="1"/>
            </p:cNvSpPr>
            <p:nvPr/>
          </p:nvSpPr>
          <p:spPr bwMode="auto">
            <a:xfrm>
              <a:off x="3120" y="1968"/>
              <a:ext cx="176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47343" name="Rectangle 239"/>
            <p:cNvSpPr>
              <a:spLocks noChangeArrowheads="1"/>
            </p:cNvSpPr>
            <p:nvPr/>
          </p:nvSpPr>
          <p:spPr bwMode="auto">
            <a:xfrm>
              <a:off x="2976" y="1920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44" name="Line 240"/>
            <p:cNvSpPr>
              <a:spLocks noChangeShapeType="1"/>
            </p:cNvSpPr>
            <p:nvPr/>
          </p:nvSpPr>
          <p:spPr bwMode="auto">
            <a:xfrm>
              <a:off x="2976" y="2256"/>
              <a:ext cx="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45" name="Line 241"/>
            <p:cNvSpPr>
              <a:spLocks noChangeShapeType="1"/>
            </p:cNvSpPr>
            <p:nvPr/>
          </p:nvSpPr>
          <p:spPr bwMode="auto">
            <a:xfrm flipH="1">
              <a:off x="2976" y="2304"/>
              <a:ext cx="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7346" name="Line 242"/>
          <p:cNvSpPr>
            <a:spLocks noChangeShapeType="1"/>
          </p:cNvSpPr>
          <p:nvPr/>
        </p:nvSpPr>
        <p:spPr bwMode="auto">
          <a:xfrm flipH="1">
            <a:off x="6754813" y="4614863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347" name="Line 243"/>
          <p:cNvSpPr>
            <a:spLocks noChangeShapeType="1"/>
          </p:cNvSpPr>
          <p:nvPr/>
        </p:nvSpPr>
        <p:spPr bwMode="auto">
          <a:xfrm>
            <a:off x="6754813" y="461486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348" name="Line 244"/>
          <p:cNvSpPr>
            <a:spLocks noChangeShapeType="1"/>
          </p:cNvSpPr>
          <p:nvPr/>
        </p:nvSpPr>
        <p:spPr bwMode="auto">
          <a:xfrm flipH="1">
            <a:off x="4011613" y="5224463"/>
            <a:ext cx="274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349" name="Line 245"/>
          <p:cNvSpPr>
            <a:spLocks noChangeShapeType="1"/>
          </p:cNvSpPr>
          <p:nvPr/>
        </p:nvSpPr>
        <p:spPr bwMode="auto">
          <a:xfrm flipH="1">
            <a:off x="4392613" y="4614863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350" name="Line 246"/>
          <p:cNvSpPr>
            <a:spLocks noChangeShapeType="1"/>
          </p:cNvSpPr>
          <p:nvPr/>
        </p:nvSpPr>
        <p:spPr bwMode="auto">
          <a:xfrm>
            <a:off x="4392613" y="461486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351" name="Line 247"/>
          <p:cNvSpPr>
            <a:spLocks noChangeShapeType="1"/>
          </p:cNvSpPr>
          <p:nvPr/>
        </p:nvSpPr>
        <p:spPr bwMode="auto">
          <a:xfrm flipH="1">
            <a:off x="6754813" y="4157663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352" name="Rectangle 2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Timing methodologies (cont’d)</a:t>
            </a:r>
          </a:p>
        </p:txBody>
      </p:sp>
      <p:sp>
        <p:nvSpPr>
          <p:cNvPr id="47353" name="Rectangle 24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051050" algn="l"/>
              </a:tabLst>
            </a:pPr>
            <a:r>
              <a:rPr lang="en-US" altLang="ko-KR">
                <a:ea typeface="굴림" pitchFamily="50" charset="-127"/>
              </a:rPr>
              <a:t>Definition of terms</a:t>
            </a:r>
          </a:p>
          <a:p>
            <a:pPr marL="750888" lvl="1" indent="-288925">
              <a:tabLst>
                <a:tab pos="2051050" algn="l"/>
              </a:tabLst>
            </a:pPr>
            <a:r>
              <a:rPr lang="en-US" altLang="ko-KR" sz="1800">
                <a:ea typeface="굴림" pitchFamily="50" charset="-127"/>
              </a:rPr>
              <a:t>clock: 	periodic event, causes state of memory element to change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	can be rising edge or falling edge or high level or low level</a:t>
            </a:r>
          </a:p>
          <a:p>
            <a:pPr marL="750888" lvl="1" indent="-288925">
              <a:tabLst>
                <a:tab pos="2051050" algn="l"/>
              </a:tabLst>
            </a:pPr>
            <a:r>
              <a:rPr lang="en-US" altLang="ko-KR" sz="1800">
                <a:ea typeface="굴림" pitchFamily="50" charset="-127"/>
              </a:rPr>
              <a:t>setup time:	minimum time before the clocking event by which the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		input must be stable (Tsu)</a:t>
            </a:r>
          </a:p>
          <a:p>
            <a:pPr marL="750888" lvl="1" indent="-288925">
              <a:tabLst>
                <a:tab pos="2051050" algn="l"/>
              </a:tabLst>
            </a:pPr>
            <a:r>
              <a:rPr lang="en-US" altLang="ko-KR" sz="1800">
                <a:ea typeface="굴림" pitchFamily="50" charset="-127"/>
              </a:rPr>
              <a:t>hold time:	minimum time after the clocking event until which the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		input must remain stable (Th)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9859-8D12-43A8-8E3A-A3F91368E24F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3575050" y="5876925"/>
            <a:ext cx="51943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behavior is the same unless input changes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while the clock is high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1168400" y="1857375"/>
            <a:ext cx="774700" cy="635000"/>
            <a:chOff x="756" y="844"/>
            <a:chExt cx="488" cy="400"/>
          </a:xfrm>
        </p:grpSpPr>
        <p:sp>
          <p:nvSpPr>
            <p:cNvPr id="51209" name="Rectangle 9"/>
            <p:cNvSpPr>
              <a:spLocks noChangeArrowheads="1"/>
            </p:cNvSpPr>
            <p:nvPr/>
          </p:nvSpPr>
          <p:spPr bwMode="auto">
            <a:xfrm>
              <a:off x="844" y="844"/>
              <a:ext cx="320" cy="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10" name="Line 10"/>
            <p:cNvSpPr>
              <a:spLocks noChangeShapeType="1"/>
            </p:cNvSpPr>
            <p:nvPr/>
          </p:nvSpPr>
          <p:spPr bwMode="auto">
            <a:xfrm flipV="1">
              <a:off x="964" y="1076"/>
              <a:ext cx="32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>
              <a:off x="1004" y="1084"/>
              <a:ext cx="32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12" name="Rectangle 12"/>
            <p:cNvSpPr>
              <a:spLocks noChangeArrowheads="1"/>
            </p:cNvSpPr>
            <p:nvPr/>
          </p:nvSpPr>
          <p:spPr bwMode="auto">
            <a:xfrm>
              <a:off x="832" y="920"/>
              <a:ext cx="35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3175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	Q</a:t>
              </a:r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>
              <a:off x="756" y="100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14" name="Line 14"/>
            <p:cNvSpPr>
              <a:spLocks noChangeShapeType="1"/>
            </p:cNvSpPr>
            <p:nvPr/>
          </p:nvSpPr>
          <p:spPr bwMode="auto">
            <a:xfrm>
              <a:off x="1172" y="100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15" name="Line 15"/>
            <p:cNvSpPr>
              <a:spLocks noChangeShapeType="1"/>
            </p:cNvSpPr>
            <p:nvPr/>
          </p:nvSpPr>
          <p:spPr bwMode="auto">
            <a:xfrm>
              <a:off x="1000" y="117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1174750" y="2473325"/>
            <a:ext cx="7874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388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CLK</a:t>
            </a:r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730250" y="2892425"/>
            <a:ext cx="17018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6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positive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edge-triggered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flip-flop</a:t>
            </a:r>
          </a:p>
        </p:txBody>
      </p:sp>
      <p:grpSp>
        <p:nvGrpSpPr>
          <p:cNvPr id="51225" name="Group 25"/>
          <p:cNvGrpSpPr>
            <a:grpSpLocks/>
          </p:cNvGrpSpPr>
          <p:nvPr/>
        </p:nvGrpSpPr>
        <p:grpSpPr bwMode="auto">
          <a:xfrm>
            <a:off x="1181100" y="4435475"/>
            <a:ext cx="774700" cy="635000"/>
            <a:chOff x="764" y="2468"/>
            <a:chExt cx="488" cy="400"/>
          </a:xfrm>
        </p:grpSpPr>
        <p:sp>
          <p:nvSpPr>
            <p:cNvPr id="51219" name="Rectangle 19"/>
            <p:cNvSpPr>
              <a:spLocks noChangeArrowheads="1"/>
            </p:cNvSpPr>
            <p:nvPr/>
          </p:nvSpPr>
          <p:spPr bwMode="auto">
            <a:xfrm>
              <a:off x="852" y="2468"/>
              <a:ext cx="320" cy="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20" name="Rectangle 20"/>
            <p:cNvSpPr>
              <a:spLocks noChangeArrowheads="1"/>
            </p:cNvSpPr>
            <p:nvPr/>
          </p:nvSpPr>
          <p:spPr bwMode="auto">
            <a:xfrm>
              <a:off x="832" y="2544"/>
              <a:ext cx="35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3175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	Q</a:t>
              </a:r>
            </a:p>
          </p:txBody>
        </p:sp>
        <p:sp>
          <p:nvSpPr>
            <p:cNvPr id="51221" name="Line 21"/>
            <p:cNvSpPr>
              <a:spLocks noChangeShapeType="1"/>
            </p:cNvSpPr>
            <p:nvPr/>
          </p:nvSpPr>
          <p:spPr bwMode="auto">
            <a:xfrm>
              <a:off x="764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22" name="Line 22"/>
            <p:cNvSpPr>
              <a:spLocks noChangeShapeType="1"/>
            </p:cNvSpPr>
            <p:nvPr/>
          </p:nvSpPr>
          <p:spPr bwMode="auto">
            <a:xfrm>
              <a:off x="1180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23" name="Line 23"/>
            <p:cNvSpPr>
              <a:spLocks noChangeShapeType="1"/>
            </p:cNvSpPr>
            <p:nvPr/>
          </p:nvSpPr>
          <p:spPr bwMode="auto">
            <a:xfrm>
              <a:off x="1008" y="279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24" name="Rectangle 24"/>
            <p:cNvSpPr>
              <a:spLocks noChangeArrowheads="1"/>
            </p:cNvSpPr>
            <p:nvPr/>
          </p:nvSpPr>
          <p:spPr bwMode="auto">
            <a:xfrm>
              <a:off x="856" y="2648"/>
              <a:ext cx="32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3175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G</a:t>
              </a:r>
            </a:p>
          </p:txBody>
        </p:sp>
      </p:grp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1187450" y="5064125"/>
            <a:ext cx="7874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388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CLK</a:t>
            </a:r>
          </a:p>
        </p:txBody>
      </p:sp>
      <p:sp>
        <p:nvSpPr>
          <p:cNvPr id="51227" name="Rectangle 27"/>
          <p:cNvSpPr>
            <a:spLocks noChangeArrowheads="1"/>
          </p:cNvSpPr>
          <p:nvPr/>
        </p:nvSpPr>
        <p:spPr bwMode="auto">
          <a:xfrm>
            <a:off x="717550" y="5432425"/>
            <a:ext cx="17907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6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transparent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(level-sensitive)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latch</a:t>
            </a:r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 flipV="1">
            <a:off x="3581400" y="2209800"/>
            <a:ext cx="0" cy="3048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69" name="Line 69"/>
          <p:cNvSpPr>
            <a:spLocks noChangeShapeType="1"/>
          </p:cNvSpPr>
          <p:nvPr/>
        </p:nvSpPr>
        <p:spPr bwMode="auto">
          <a:xfrm flipV="1">
            <a:off x="3962400" y="2219325"/>
            <a:ext cx="0" cy="901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70" name="Line 70"/>
          <p:cNvSpPr>
            <a:spLocks noChangeShapeType="1"/>
          </p:cNvSpPr>
          <p:nvPr/>
        </p:nvSpPr>
        <p:spPr bwMode="auto">
          <a:xfrm flipV="1">
            <a:off x="4724400" y="2219325"/>
            <a:ext cx="0" cy="901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71" name="Line 71"/>
          <p:cNvSpPr>
            <a:spLocks noChangeShapeType="1"/>
          </p:cNvSpPr>
          <p:nvPr/>
        </p:nvSpPr>
        <p:spPr bwMode="auto">
          <a:xfrm flipV="1">
            <a:off x="5486400" y="2219325"/>
            <a:ext cx="0" cy="901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72" name="Line 72"/>
          <p:cNvSpPr>
            <a:spLocks noChangeShapeType="1"/>
          </p:cNvSpPr>
          <p:nvPr/>
        </p:nvSpPr>
        <p:spPr bwMode="auto">
          <a:xfrm flipV="1">
            <a:off x="6248400" y="2219325"/>
            <a:ext cx="0" cy="901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73" name="Line 73"/>
          <p:cNvSpPr>
            <a:spLocks noChangeShapeType="1"/>
          </p:cNvSpPr>
          <p:nvPr/>
        </p:nvSpPr>
        <p:spPr bwMode="auto">
          <a:xfrm flipV="1">
            <a:off x="7011988" y="2219325"/>
            <a:ext cx="0" cy="901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74" name="Line 74"/>
          <p:cNvSpPr>
            <a:spLocks noChangeShapeType="1"/>
          </p:cNvSpPr>
          <p:nvPr/>
        </p:nvSpPr>
        <p:spPr bwMode="auto">
          <a:xfrm flipV="1">
            <a:off x="7772400" y="2219325"/>
            <a:ext cx="0" cy="901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75" name="Line 75"/>
          <p:cNvSpPr>
            <a:spLocks noChangeShapeType="1"/>
          </p:cNvSpPr>
          <p:nvPr/>
        </p:nvSpPr>
        <p:spPr bwMode="auto">
          <a:xfrm flipV="1">
            <a:off x="8534400" y="2219325"/>
            <a:ext cx="0" cy="889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18" name="Rectangle 118"/>
          <p:cNvSpPr>
            <a:spLocks noChangeArrowheads="1"/>
          </p:cNvSpPr>
          <p:nvPr/>
        </p:nvSpPr>
        <p:spPr bwMode="auto">
          <a:xfrm>
            <a:off x="2609850" y="2346325"/>
            <a:ext cx="914400" cy="2705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r" eaLnBrk="0" hangingPunct="0">
              <a:lnSpc>
                <a:spcPts val="29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</a:t>
            </a:r>
          </a:p>
          <a:p>
            <a:pPr algn="r" eaLnBrk="0" hangingPunct="0">
              <a:lnSpc>
                <a:spcPts val="2900"/>
              </a:lnSpc>
              <a:tabLst>
                <a:tab pos="457200" algn="l"/>
                <a:tab pos="914400" algn="l"/>
                <a:tab pos="1370013" algn="l"/>
              </a:tabLst>
            </a:pPr>
            <a:endParaRPr lang="en-US" altLang="ko-KR" sz="1600">
              <a:solidFill>
                <a:srgbClr val="000000"/>
              </a:solidFill>
              <a:latin typeface="Tahoma" pitchFamily="34" charset="0"/>
              <a:ea typeface="굴림" pitchFamily="50" charset="-127"/>
            </a:endParaRPr>
          </a:p>
          <a:p>
            <a:pPr algn="r" eaLnBrk="0" hangingPunct="0">
              <a:lnSpc>
                <a:spcPts val="29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CLK</a:t>
            </a:r>
          </a:p>
          <a:p>
            <a:pPr algn="r" eaLnBrk="0" hangingPunct="0">
              <a:lnSpc>
                <a:spcPts val="2900"/>
              </a:lnSpc>
              <a:tabLst>
                <a:tab pos="457200" algn="l"/>
                <a:tab pos="914400" algn="l"/>
                <a:tab pos="1370013" algn="l"/>
              </a:tabLst>
            </a:pPr>
            <a:endParaRPr lang="en-US" altLang="ko-KR" sz="1600">
              <a:solidFill>
                <a:srgbClr val="000000"/>
              </a:solidFill>
              <a:latin typeface="Tahoma" pitchFamily="34" charset="0"/>
              <a:ea typeface="굴림" pitchFamily="50" charset="-127"/>
            </a:endParaRPr>
          </a:p>
          <a:p>
            <a:pPr algn="r" eaLnBrk="0" hangingPunct="0">
              <a:lnSpc>
                <a:spcPts val="29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Qedge</a:t>
            </a:r>
          </a:p>
          <a:p>
            <a:pPr algn="r" eaLnBrk="0" hangingPunct="0">
              <a:lnSpc>
                <a:spcPts val="2900"/>
              </a:lnSpc>
              <a:tabLst>
                <a:tab pos="457200" algn="l"/>
                <a:tab pos="914400" algn="l"/>
                <a:tab pos="1370013" algn="l"/>
              </a:tabLst>
            </a:pPr>
            <a:endParaRPr lang="en-US" altLang="ko-KR" sz="1600">
              <a:solidFill>
                <a:srgbClr val="000000"/>
              </a:solidFill>
              <a:latin typeface="Tahoma" pitchFamily="34" charset="0"/>
              <a:ea typeface="굴림" pitchFamily="50" charset="-127"/>
            </a:endParaRPr>
          </a:p>
          <a:p>
            <a:pPr algn="r" eaLnBrk="0" hangingPunct="0">
              <a:lnSpc>
                <a:spcPts val="29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Qlatch</a:t>
            </a:r>
          </a:p>
        </p:txBody>
      </p:sp>
      <p:sp>
        <p:nvSpPr>
          <p:cNvPr id="51319" name="Rectangle 1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Comparison of latches and flip-flops</a:t>
            </a:r>
          </a:p>
        </p:txBody>
      </p:sp>
      <p:sp>
        <p:nvSpPr>
          <p:cNvPr id="51327" name="Line 127"/>
          <p:cNvSpPr>
            <a:spLocks noChangeShapeType="1"/>
          </p:cNvSpPr>
          <p:nvPr/>
        </p:nvSpPr>
        <p:spPr bwMode="auto">
          <a:xfrm>
            <a:off x="3581400" y="2668588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28" name="Line 128"/>
          <p:cNvSpPr>
            <a:spLocks noChangeShapeType="1"/>
          </p:cNvSpPr>
          <p:nvPr/>
        </p:nvSpPr>
        <p:spPr bwMode="auto">
          <a:xfrm flipV="1">
            <a:off x="3886200" y="2438400"/>
            <a:ext cx="0" cy="230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29" name="Line 129"/>
          <p:cNvSpPr>
            <a:spLocks noChangeShapeType="1"/>
          </p:cNvSpPr>
          <p:nvPr/>
        </p:nvSpPr>
        <p:spPr bwMode="auto">
          <a:xfrm>
            <a:off x="3886200" y="24384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30" name="Line 130"/>
          <p:cNvSpPr>
            <a:spLocks noChangeShapeType="1"/>
          </p:cNvSpPr>
          <p:nvPr/>
        </p:nvSpPr>
        <p:spPr bwMode="auto">
          <a:xfrm>
            <a:off x="5334000" y="2438400"/>
            <a:ext cx="0" cy="230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31" name="Line 131"/>
          <p:cNvSpPr>
            <a:spLocks noChangeShapeType="1"/>
          </p:cNvSpPr>
          <p:nvPr/>
        </p:nvSpPr>
        <p:spPr bwMode="auto">
          <a:xfrm>
            <a:off x="5334000" y="266858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32" name="Line 132"/>
          <p:cNvSpPr>
            <a:spLocks noChangeShapeType="1"/>
          </p:cNvSpPr>
          <p:nvPr/>
        </p:nvSpPr>
        <p:spPr bwMode="auto">
          <a:xfrm flipV="1">
            <a:off x="6858000" y="2438400"/>
            <a:ext cx="0" cy="230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33" name="Line 133"/>
          <p:cNvSpPr>
            <a:spLocks noChangeShapeType="1"/>
          </p:cNvSpPr>
          <p:nvPr/>
        </p:nvSpPr>
        <p:spPr bwMode="auto">
          <a:xfrm>
            <a:off x="6858000" y="2438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34" name="Line 134"/>
          <p:cNvSpPr>
            <a:spLocks noChangeShapeType="1"/>
          </p:cNvSpPr>
          <p:nvPr/>
        </p:nvSpPr>
        <p:spPr bwMode="auto">
          <a:xfrm>
            <a:off x="7162800" y="2438400"/>
            <a:ext cx="0" cy="230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35" name="Line 135"/>
          <p:cNvSpPr>
            <a:spLocks noChangeShapeType="1"/>
          </p:cNvSpPr>
          <p:nvPr/>
        </p:nvSpPr>
        <p:spPr bwMode="auto">
          <a:xfrm>
            <a:off x="7162800" y="2668588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36" name="Line 136"/>
          <p:cNvSpPr>
            <a:spLocks noChangeShapeType="1"/>
          </p:cNvSpPr>
          <p:nvPr/>
        </p:nvSpPr>
        <p:spPr bwMode="auto">
          <a:xfrm flipV="1">
            <a:off x="7848600" y="2438400"/>
            <a:ext cx="0" cy="230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37" name="Line 137"/>
          <p:cNvSpPr>
            <a:spLocks noChangeShapeType="1"/>
          </p:cNvSpPr>
          <p:nvPr/>
        </p:nvSpPr>
        <p:spPr bwMode="auto">
          <a:xfrm>
            <a:off x="7848600" y="2438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38" name="Line 138"/>
          <p:cNvSpPr>
            <a:spLocks noChangeShapeType="1"/>
          </p:cNvSpPr>
          <p:nvPr/>
        </p:nvSpPr>
        <p:spPr bwMode="auto">
          <a:xfrm>
            <a:off x="8001000" y="2438400"/>
            <a:ext cx="0" cy="230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39" name="Line 139"/>
          <p:cNvSpPr>
            <a:spLocks noChangeShapeType="1"/>
          </p:cNvSpPr>
          <p:nvPr/>
        </p:nvSpPr>
        <p:spPr bwMode="auto">
          <a:xfrm>
            <a:off x="8001000" y="2668588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42" name="Line 142"/>
          <p:cNvSpPr>
            <a:spLocks noChangeShapeType="1"/>
          </p:cNvSpPr>
          <p:nvPr/>
        </p:nvSpPr>
        <p:spPr bwMode="auto">
          <a:xfrm>
            <a:off x="3581400" y="3429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43" name="Line 143"/>
          <p:cNvSpPr>
            <a:spLocks noChangeShapeType="1"/>
          </p:cNvSpPr>
          <p:nvPr/>
        </p:nvSpPr>
        <p:spPr bwMode="auto">
          <a:xfrm flipV="1">
            <a:off x="39624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44" name="Line 144"/>
          <p:cNvSpPr>
            <a:spLocks noChangeShapeType="1"/>
          </p:cNvSpPr>
          <p:nvPr/>
        </p:nvSpPr>
        <p:spPr bwMode="auto">
          <a:xfrm>
            <a:off x="3962400" y="3200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45" name="Line 145"/>
          <p:cNvSpPr>
            <a:spLocks noChangeShapeType="1"/>
          </p:cNvSpPr>
          <p:nvPr/>
        </p:nvSpPr>
        <p:spPr bwMode="auto">
          <a:xfrm>
            <a:off x="43434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46" name="Line 146"/>
          <p:cNvSpPr>
            <a:spLocks noChangeShapeType="1"/>
          </p:cNvSpPr>
          <p:nvPr/>
        </p:nvSpPr>
        <p:spPr bwMode="auto">
          <a:xfrm>
            <a:off x="4343400" y="3429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50" name="Line 150"/>
          <p:cNvSpPr>
            <a:spLocks noChangeShapeType="1"/>
          </p:cNvSpPr>
          <p:nvPr/>
        </p:nvSpPr>
        <p:spPr bwMode="auto">
          <a:xfrm flipV="1">
            <a:off x="47244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51" name="Line 151"/>
          <p:cNvSpPr>
            <a:spLocks noChangeShapeType="1"/>
          </p:cNvSpPr>
          <p:nvPr/>
        </p:nvSpPr>
        <p:spPr bwMode="auto">
          <a:xfrm>
            <a:off x="4724400" y="3200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52" name="Line 152"/>
          <p:cNvSpPr>
            <a:spLocks noChangeShapeType="1"/>
          </p:cNvSpPr>
          <p:nvPr/>
        </p:nvSpPr>
        <p:spPr bwMode="auto">
          <a:xfrm>
            <a:off x="51054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53" name="Line 153"/>
          <p:cNvSpPr>
            <a:spLocks noChangeShapeType="1"/>
          </p:cNvSpPr>
          <p:nvPr/>
        </p:nvSpPr>
        <p:spPr bwMode="auto">
          <a:xfrm>
            <a:off x="5105400" y="3429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54" name="Line 154"/>
          <p:cNvSpPr>
            <a:spLocks noChangeShapeType="1"/>
          </p:cNvSpPr>
          <p:nvPr/>
        </p:nvSpPr>
        <p:spPr bwMode="auto">
          <a:xfrm flipV="1">
            <a:off x="54864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55" name="Line 155"/>
          <p:cNvSpPr>
            <a:spLocks noChangeShapeType="1"/>
          </p:cNvSpPr>
          <p:nvPr/>
        </p:nvSpPr>
        <p:spPr bwMode="auto">
          <a:xfrm>
            <a:off x="5486400" y="3200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56" name="Line 156"/>
          <p:cNvSpPr>
            <a:spLocks noChangeShapeType="1"/>
          </p:cNvSpPr>
          <p:nvPr/>
        </p:nvSpPr>
        <p:spPr bwMode="auto">
          <a:xfrm>
            <a:off x="58674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57" name="Line 157"/>
          <p:cNvSpPr>
            <a:spLocks noChangeShapeType="1"/>
          </p:cNvSpPr>
          <p:nvPr/>
        </p:nvSpPr>
        <p:spPr bwMode="auto">
          <a:xfrm>
            <a:off x="5867400" y="3429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58" name="Line 158"/>
          <p:cNvSpPr>
            <a:spLocks noChangeShapeType="1"/>
          </p:cNvSpPr>
          <p:nvPr/>
        </p:nvSpPr>
        <p:spPr bwMode="auto">
          <a:xfrm flipV="1">
            <a:off x="62484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59" name="Line 159"/>
          <p:cNvSpPr>
            <a:spLocks noChangeShapeType="1"/>
          </p:cNvSpPr>
          <p:nvPr/>
        </p:nvSpPr>
        <p:spPr bwMode="auto">
          <a:xfrm>
            <a:off x="6248400" y="3200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60" name="Line 160"/>
          <p:cNvSpPr>
            <a:spLocks noChangeShapeType="1"/>
          </p:cNvSpPr>
          <p:nvPr/>
        </p:nvSpPr>
        <p:spPr bwMode="auto">
          <a:xfrm>
            <a:off x="66294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61" name="Line 161"/>
          <p:cNvSpPr>
            <a:spLocks noChangeShapeType="1"/>
          </p:cNvSpPr>
          <p:nvPr/>
        </p:nvSpPr>
        <p:spPr bwMode="auto">
          <a:xfrm>
            <a:off x="6629400" y="3429000"/>
            <a:ext cx="382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62" name="Line 162"/>
          <p:cNvSpPr>
            <a:spLocks noChangeShapeType="1"/>
          </p:cNvSpPr>
          <p:nvPr/>
        </p:nvSpPr>
        <p:spPr bwMode="auto">
          <a:xfrm flipV="1">
            <a:off x="7011988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63" name="Line 163"/>
          <p:cNvSpPr>
            <a:spLocks noChangeShapeType="1"/>
          </p:cNvSpPr>
          <p:nvPr/>
        </p:nvSpPr>
        <p:spPr bwMode="auto">
          <a:xfrm>
            <a:off x="7011988" y="3200400"/>
            <a:ext cx="379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64" name="Line 164"/>
          <p:cNvSpPr>
            <a:spLocks noChangeShapeType="1"/>
          </p:cNvSpPr>
          <p:nvPr/>
        </p:nvSpPr>
        <p:spPr bwMode="auto">
          <a:xfrm>
            <a:off x="73914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65" name="Line 165"/>
          <p:cNvSpPr>
            <a:spLocks noChangeShapeType="1"/>
          </p:cNvSpPr>
          <p:nvPr/>
        </p:nvSpPr>
        <p:spPr bwMode="auto">
          <a:xfrm>
            <a:off x="7391400" y="3429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66" name="Line 166"/>
          <p:cNvSpPr>
            <a:spLocks noChangeShapeType="1"/>
          </p:cNvSpPr>
          <p:nvPr/>
        </p:nvSpPr>
        <p:spPr bwMode="auto">
          <a:xfrm flipV="1">
            <a:off x="77724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67" name="Line 167"/>
          <p:cNvSpPr>
            <a:spLocks noChangeShapeType="1"/>
          </p:cNvSpPr>
          <p:nvPr/>
        </p:nvSpPr>
        <p:spPr bwMode="auto">
          <a:xfrm>
            <a:off x="7772400" y="3200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68" name="Line 168"/>
          <p:cNvSpPr>
            <a:spLocks noChangeShapeType="1"/>
          </p:cNvSpPr>
          <p:nvPr/>
        </p:nvSpPr>
        <p:spPr bwMode="auto">
          <a:xfrm>
            <a:off x="81534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69" name="Line 169"/>
          <p:cNvSpPr>
            <a:spLocks noChangeShapeType="1"/>
          </p:cNvSpPr>
          <p:nvPr/>
        </p:nvSpPr>
        <p:spPr bwMode="auto">
          <a:xfrm>
            <a:off x="8153400" y="3429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74" name="Line 174"/>
          <p:cNvSpPr>
            <a:spLocks noChangeShapeType="1"/>
          </p:cNvSpPr>
          <p:nvPr/>
        </p:nvSpPr>
        <p:spPr bwMode="auto">
          <a:xfrm>
            <a:off x="3581400" y="4191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75" name="Line 175"/>
          <p:cNvSpPr>
            <a:spLocks noChangeShapeType="1"/>
          </p:cNvSpPr>
          <p:nvPr/>
        </p:nvSpPr>
        <p:spPr bwMode="auto">
          <a:xfrm flipV="1">
            <a:off x="4038600" y="3962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76" name="Line 176"/>
          <p:cNvSpPr>
            <a:spLocks noChangeShapeType="1"/>
          </p:cNvSpPr>
          <p:nvPr/>
        </p:nvSpPr>
        <p:spPr bwMode="auto">
          <a:xfrm>
            <a:off x="4038600" y="39624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77" name="Line 177"/>
          <p:cNvSpPr>
            <a:spLocks noChangeShapeType="1"/>
          </p:cNvSpPr>
          <p:nvPr/>
        </p:nvSpPr>
        <p:spPr bwMode="auto">
          <a:xfrm>
            <a:off x="5562600" y="3962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78" name="Line 178"/>
          <p:cNvSpPr>
            <a:spLocks noChangeShapeType="1"/>
          </p:cNvSpPr>
          <p:nvPr/>
        </p:nvSpPr>
        <p:spPr bwMode="auto">
          <a:xfrm>
            <a:off x="5562600" y="41910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79" name="Line 179"/>
          <p:cNvSpPr>
            <a:spLocks noChangeShapeType="1"/>
          </p:cNvSpPr>
          <p:nvPr/>
        </p:nvSpPr>
        <p:spPr bwMode="auto">
          <a:xfrm flipV="1">
            <a:off x="7086600" y="3962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80" name="Line 180"/>
          <p:cNvSpPr>
            <a:spLocks noChangeShapeType="1"/>
          </p:cNvSpPr>
          <p:nvPr/>
        </p:nvSpPr>
        <p:spPr bwMode="auto">
          <a:xfrm>
            <a:off x="7086600" y="3962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81" name="Line 181"/>
          <p:cNvSpPr>
            <a:spLocks noChangeShapeType="1"/>
          </p:cNvSpPr>
          <p:nvPr/>
        </p:nvSpPr>
        <p:spPr bwMode="auto">
          <a:xfrm>
            <a:off x="7848600" y="3962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82" name="Line 182"/>
          <p:cNvSpPr>
            <a:spLocks noChangeShapeType="1"/>
          </p:cNvSpPr>
          <p:nvPr/>
        </p:nvSpPr>
        <p:spPr bwMode="auto">
          <a:xfrm>
            <a:off x="7848600" y="4191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83" name="Line 183"/>
          <p:cNvSpPr>
            <a:spLocks noChangeShapeType="1"/>
          </p:cNvSpPr>
          <p:nvPr/>
        </p:nvSpPr>
        <p:spPr bwMode="auto">
          <a:xfrm>
            <a:off x="3581400" y="4953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84" name="Line 184"/>
          <p:cNvSpPr>
            <a:spLocks noChangeShapeType="1"/>
          </p:cNvSpPr>
          <p:nvPr/>
        </p:nvSpPr>
        <p:spPr bwMode="auto">
          <a:xfrm flipV="1">
            <a:off x="4038600" y="4724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85" name="Line 185"/>
          <p:cNvSpPr>
            <a:spLocks noChangeShapeType="1"/>
          </p:cNvSpPr>
          <p:nvPr/>
        </p:nvSpPr>
        <p:spPr bwMode="auto">
          <a:xfrm>
            <a:off x="4038600" y="47244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86" name="Line 186"/>
          <p:cNvSpPr>
            <a:spLocks noChangeShapeType="1"/>
          </p:cNvSpPr>
          <p:nvPr/>
        </p:nvSpPr>
        <p:spPr bwMode="auto">
          <a:xfrm>
            <a:off x="5562600" y="4724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87" name="Line 187"/>
          <p:cNvSpPr>
            <a:spLocks noChangeShapeType="1"/>
          </p:cNvSpPr>
          <p:nvPr/>
        </p:nvSpPr>
        <p:spPr bwMode="auto">
          <a:xfrm>
            <a:off x="5562600" y="49530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88" name="Line 188"/>
          <p:cNvSpPr>
            <a:spLocks noChangeShapeType="1"/>
          </p:cNvSpPr>
          <p:nvPr/>
        </p:nvSpPr>
        <p:spPr bwMode="auto">
          <a:xfrm flipV="1">
            <a:off x="7086600" y="4724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89" name="Line 189"/>
          <p:cNvSpPr>
            <a:spLocks noChangeShapeType="1"/>
          </p:cNvSpPr>
          <p:nvPr/>
        </p:nvSpPr>
        <p:spPr bwMode="auto">
          <a:xfrm>
            <a:off x="7086600" y="4724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90" name="Line 190"/>
          <p:cNvSpPr>
            <a:spLocks noChangeShapeType="1"/>
          </p:cNvSpPr>
          <p:nvPr/>
        </p:nvSpPr>
        <p:spPr bwMode="auto">
          <a:xfrm>
            <a:off x="7239000" y="4724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91" name="Line 191"/>
          <p:cNvSpPr>
            <a:spLocks noChangeShapeType="1"/>
          </p:cNvSpPr>
          <p:nvPr/>
        </p:nvSpPr>
        <p:spPr bwMode="auto">
          <a:xfrm>
            <a:off x="7239000" y="4953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92" name="Line 192"/>
          <p:cNvSpPr>
            <a:spLocks noChangeShapeType="1"/>
          </p:cNvSpPr>
          <p:nvPr/>
        </p:nvSpPr>
        <p:spPr bwMode="auto">
          <a:xfrm flipV="1">
            <a:off x="7924800" y="4724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93" name="Line 193"/>
          <p:cNvSpPr>
            <a:spLocks noChangeShapeType="1"/>
          </p:cNvSpPr>
          <p:nvPr/>
        </p:nvSpPr>
        <p:spPr bwMode="auto">
          <a:xfrm>
            <a:off x="7924800" y="4724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94" name="Line 194"/>
          <p:cNvSpPr>
            <a:spLocks noChangeShapeType="1"/>
          </p:cNvSpPr>
          <p:nvPr/>
        </p:nvSpPr>
        <p:spPr bwMode="auto">
          <a:xfrm>
            <a:off x="8077200" y="4724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95" name="Line 195"/>
          <p:cNvSpPr>
            <a:spLocks noChangeShapeType="1"/>
          </p:cNvSpPr>
          <p:nvPr/>
        </p:nvSpPr>
        <p:spPr bwMode="auto">
          <a:xfrm>
            <a:off x="8077200" y="4953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4B25-9CE2-49E8-A466-3408CCFB1F1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2241550" y="4603750"/>
            <a:ext cx="45720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927350" y="4603750"/>
            <a:ext cx="45720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3613150" y="4603750"/>
            <a:ext cx="45720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1327150" y="5403850"/>
            <a:ext cx="137160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2241550" y="4946650"/>
            <a:ext cx="182880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1778000" y="4603750"/>
            <a:ext cx="0" cy="787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2273300" y="4546600"/>
            <a:ext cx="41910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C1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2781300" y="4546600"/>
            <a:ext cx="73660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C2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3467100" y="4546600"/>
            <a:ext cx="73660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C3</a:t>
            </a:r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2463800" y="4832350"/>
            <a:ext cx="0" cy="10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>
            <a:off x="3149600" y="4832350"/>
            <a:ext cx="0" cy="10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>
            <a:off x="3835400" y="4832350"/>
            <a:ext cx="0" cy="10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>
            <a:off x="3149600" y="5175250"/>
            <a:ext cx="0" cy="10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 flipH="1">
            <a:off x="2228850" y="5283200"/>
            <a:ext cx="927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>
            <a:off x="2235200" y="5289550"/>
            <a:ext cx="0" cy="10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1524000" y="5384800"/>
            <a:ext cx="10287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comparator</a:t>
            </a:r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>
            <a:off x="2006600" y="5632450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1295400" y="4292600"/>
            <a:ext cx="97790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value</a:t>
            </a:r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1524000" y="6007100"/>
            <a:ext cx="97790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equal</a:t>
            </a:r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2679700" y="4927600"/>
            <a:ext cx="9906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multiplexer</a:t>
            </a:r>
          </a:p>
        </p:txBody>
      </p:sp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5327650" y="4794250"/>
            <a:ext cx="1828800" cy="914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4" name="Line 30"/>
          <p:cNvSpPr>
            <a:spLocks noChangeShapeType="1"/>
          </p:cNvSpPr>
          <p:nvPr/>
        </p:nvSpPr>
        <p:spPr bwMode="auto">
          <a:xfrm>
            <a:off x="6921500" y="4337050"/>
            <a:ext cx="0" cy="58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5" name="Rectangle 31"/>
          <p:cNvSpPr>
            <a:spLocks noChangeArrowheads="1"/>
          </p:cNvSpPr>
          <p:nvPr/>
        </p:nvSpPr>
        <p:spPr bwMode="auto">
          <a:xfrm>
            <a:off x="6832600" y="4038600"/>
            <a:ext cx="86360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reset</a:t>
            </a:r>
          </a:p>
        </p:txBody>
      </p:sp>
      <p:sp>
        <p:nvSpPr>
          <p:cNvPr id="6176" name="Rectangle 32"/>
          <p:cNvSpPr>
            <a:spLocks noChangeArrowheads="1"/>
          </p:cNvSpPr>
          <p:nvPr/>
        </p:nvSpPr>
        <p:spPr bwMode="auto">
          <a:xfrm>
            <a:off x="4914900" y="6083300"/>
            <a:ext cx="154940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open/closed</a:t>
            </a:r>
          </a:p>
        </p:txBody>
      </p:sp>
      <p:sp>
        <p:nvSpPr>
          <p:cNvPr id="6177" name="Line 33"/>
          <p:cNvSpPr>
            <a:spLocks noChangeShapeType="1"/>
          </p:cNvSpPr>
          <p:nvPr/>
        </p:nvSpPr>
        <p:spPr bwMode="auto">
          <a:xfrm>
            <a:off x="5715000" y="5187950"/>
            <a:ext cx="0" cy="954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8" name="Line 34"/>
          <p:cNvSpPr>
            <a:spLocks noChangeShapeType="1"/>
          </p:cNvSpPr>
          <p:nvPr/>
        </p:nvSpPr>
        <p:spPr bwMode="auto">
          <a:xfrm>
            <a:off x="5549900" y="4337050"/>
            <a:ext cx="0" cy="596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9" name="Rectangle 35"/>
          <p:cNvSpPr>
            <a:spLocks noChangeArrowheads="1"/>
          </p:cNvSpPr>
          <p:nvPr/>
        </p:nvSpPr>
        <p:spPr bwMode="auto">
          <a:xfrm>
            <a:off x="4800600" y="4038600"/>
            <a:ext cx="85090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r"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new</a:t>
            </a:r>
          </a:p>
        </p:txBody>
      </p:sp>
      <p:sp>
        <p:nvSpPr>
          <p:cNvPr id="6180" name="Line 36"/>
          <p:cNvSpPr>
            <a:spLocks noChangeShapeType="1"/>
          </p:cNvSpPr>
          <p:nvPr/>
        </p:nvSpPr>
        <p:spPr bwMode="auto">
          <a:xfrm>
            <a:off x="6235700" y="4337050"/>
            <a:ext cx="0" cy="596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1" name="Rectangle 37"/>
          <p:cNvSpPr>
            <a:spLocks noChangeArrowheads="1"/>
          </p:cNvSpPr>
          <p:nvPr/>
        </p:nvSpPr>
        <p:spPr bwMode="auto">
          <a:xfrm>
            <a:off x="5791200" y="4038600"/>
            <a:ext cx="86360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equal</a:t>
            </a:r>
          </a:p>
        </p:txBody>
      </p:sp>
      <p:sp>
        <p:nvSpPr>
          <p:cNvPr id="6182" name="Rectangle 38"/>
          <p:cNvSpPr>
            <a:spLocks noChangeArrowheads="1"/>
          </p:cNvSpPr>
          <p:nvPr/>
        </p:nvSpPr>
        <p:spPr bwMode="auto">
          <a:xfrm>
            <a:off x="4292600" y="4775200"/>
            <a:ext cx="863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mux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control</a:t>
            </a:r>
          </a:p>
        </p:txBody>
      </p:sp>
      <p:sp>
        <p:nvSpPr>
          <p:cNvPr id="6183" name="Line 39"/>
          <p:cNvSpPr>
            <a:spLocks noChangeShapeType="1"/>
          </p:cNvSpPr>
          <p:nvPr/>
        </p:nvSpPr>
        <p:spPr bwMode="auto">
          <a:xfrm flipH="1">
            <a:off x="4057650" y="5067300"/>
            <a:ext cx="1409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4" name="Line 40"/>
          <p:cNvSpPr>
            <a:spLocks noChangeShapeType="1"/>
          </p:cNvSpPr>
          <p:nvPr/>
        </p:nvSpPr>
        <p:spPr bwMode="auto">
          <a:xfrm flipH="1" flipV="1">
            <a:off x="6915150" y="5492750"/>
            <a:ext cx="127000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5" name="Line 41"/>
          <p:cNvSpPr>
            <a:spLocks noChangeShapeType="1"/>
          </p:cNvSpPr>
          <p:nvPr/>
        </p:nvSpPr>
        <p:spPr bwMode="auto">
          <a:xfrm flipV="1">
            <a:off x="6927850" y="5378450"/>
            <a:ext cx="101600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6" name="Line 42"/>
          <p:cNvSpPr>
            <a:spLocks noChangeShapeType="1"/>
          </p:cNvSpPr>
          <p:nvPr/>
        </p:nvSpPr>
        <p:spPr bwMode="auto">
          <a:xfrm>
            <a:off x="7042150" y="5511800"/>
            <a:ext cx="546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7594600" y="5334000"/>
            <a:ext cx="85090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clock</a:t>
            </a:r>
          </a:p>
        </p:txBody>
      </p:sp>
      <p:sp>
        <p:nvSpPr>
          <p:cNvPr id="6188" name="Rectangle 44"/>
          <p:cNvSpPr>
            <a:spLocks noChangeArrowheads="1"/>
          </p:cNvSpPr>
          <p:nvPr/>
        </p:nvSpPr>
        <p:spPr bwMode="auto">
          <a:xfrm>
            <a:off x="6356350" y="5391150"/>
            <a:ext cx="685800" cy="241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9" name="Rectangle 45"/>
          <p:cNvSpPr>
            <a:spLocks noChangeArrowheads="1"/>
          </p:cNvSpPr>
          <p:nvPr/>
        </p:nvSpPr>
        <p:spPr bwMode="auto">
          <a:xfrm>
            <a:off x="5467350" y="4933950"/>
            <a:ext cx="1587500" cy="266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90" name="Line 46"/>
          <p:cNvSpPr>
            <a:spLocks noChangeShapeType="1"/>
          </p:cNvSpPr>
          <p:nvPr/>
        </p:nvSpPr>
        <p:spPr bwMode="auto">
          <a:xfrm flipV="1">
            <a:off x="6070600" y="5187950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91" name="Line 47"/>
          <p:cNvSpPr>
            <a:spLocks noChangeShapeType="1"/>
          </p:cNvSpPr>
          <p:nvPr/>
        </p:nvSpPr>
        <p:spPr bwMode="auto">
          <a:xfrm flipH="1">
            <a:off x="6064250" y="5511800"/>
            <a:ext cx="292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92" name="Line 48"/>
          <p:cNvSpPr>
            <a:spLocks noChangeShapeType="1"/>
          </p:cNvSpPr>
          <p:nvPr/>
        </p:nvSpPr>
        <p:spPr bwMode="auto">
          <a:xfrm>
            <a:off x="6680200" y="520065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93" name="Rectangle 49"/>
          <p:cNvSpPr>
            <a:spLocks noChangeArrowheads="1"/>
          </p:cNvSpPr>
          <p:nvPr/>
        </p:nvSpPr>
        <p:spPr bwMode="auto">
          <a:xfrm>
            <a:off x="5702300" y="4914900"/>
            <a:ext cx="15875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comb. logic</a:t>
            </a:r>
          </a:p>
        </p:txBody>
      </p:sp>
      <p:sp>
        <p:nvSpPr>
          <p:cNvPr id="6194" name="Rectangle 50"/>
          <p:cNvSpPr>
            <a:spLocks noChangeArrowheads="1"/>
          </p:cNvSpPr>
          <p:nvPr/>
        </p:nvSpPr>
        <p:spPr bwMode="auto">
          <a:xfrm>
            <a:off x="6388100" y="5346700"/>
            <a:ext cx="9271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state</a:t>
            </a:r>
          </a:p>
        </p:txBody>
      </p:sp>
      <p:sp>
        <p:nvSpPr>
          <p:cNvPr id="6196" name="Rectangle 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Sequential circuits</a:t>
            </a:r>
          </a:p>
        </p:txBody>
      </p:sp>
      <p:sp>
        <p:nvSpPr>
          <p:cNvPr id="6197" name="Rectangle 5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Circuits with feedback</a:t>
            </a:r>
          </a:p>
          <a:p>
            <a:pPr lvl="1"/>
            <a:r>
              <a:rPr lang="en-US" altLang="ko-KR">
                <a:ea typeface="굴림" pitchFamily="50" charset="-127"/>
              </a:rPr>
              <a:t>outputs = f(inputs, past inputs, past outputs)</a:t>
            </a:r>
          </a:p>
          <a:p>
            <a:pPr lvl="1"/>
            <a:r>
              <a:rPr lang="en-US" altLang="ko-KR">
                <a:ea typeface="굴림" pitchFamily="50" charset="-127"/>
              </a:rPr>
              <a:t>basis for building "memory" into logic circuits</a:t>
            </a:r>
          </a:p>
          <a:p>
            <a:pPr lvl="1"/>
            <a:r>
              <a:rPr lang="en-US" altLang="ko-KR">
                <a:ea typeface="굴림" pitchFamily="50" charset="-127"/>
              </a:rPr>
              <a:t>door combination lock is an example of a sequential circuit</a:t>
            </a:r>
          </a:p>
          <a:p>
            <a:pPr lvl="2"/>
            <a:r>
              <a:rPr lang="en-US" altLang="ko-KR">
                <a:ea typeface="굴림" pitchFamily="50" charset="-127"/>
              </a:rPr>
              <a:t>state is memory</a:t>
            </a:r>
          </a:p>
          <a:p>
            <a:pPr lvl="2"/>
            <a:r>
              <a:rPr lang="en-US" altLang="ko-KR">
                <a:ea typeface="굴림" pitchFamily="50" charset="-127"/>
              </a:rPr>
              <a:t>state is an "output" and an "input" to combinational logic</a:t>
            </a:r>
          </a:p>
          <a:p>
            <a:pPr lvl="2"/>
            <a:r>
              <a:rPr lang="en-US" altLang="ko-KR">
                <a:ea typeface="굴림" pitchFamily="50" charset="-127"/>
              </a:rPr>
              <a:t>combination storage elements are also memory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6586-BCAA-48D3-B9D7-194ED2DAFBF8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434975" y="1762125"/>
            <a:ext cx="8496300" cy="444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  <a:tabLst>
                <a:tab pos="1828800" algn="l"/>
                <a:tab pos="4570413" algn="l"/>
              </a:tabLst>
            </a:pPr>
            <a:r>
              <a:rPr lang="en-US" altLang="ko-KR" u="sng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Type</a:t>
            </a: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</a:t>
            </a:r>
            <a:r>
              <a:rPr lang="en-US" altLang="ko-KR" u="sng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When inputs are sampled</a:t>
            </a: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</a:t>
            </a:r>
            <a:r>
              <a:rPr lang="en-US" altLang="ko-KR" u="sng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When output is valid</a:t>
            </a:r>
            <a:endParaRPr lang="en-US" altLang="ko-KR">
              <a:solidFill>
                <a:srgbClr val="000000"/>
              </a:solidFill>
              <a:latin typeface="Tahoma" pitchFamily="34" charset="0"/>
              <a:ea typeface="굴림" pitchFamily="50" charset="-127"/>
            </a:endParaRPr>
          </a:p>
          <a:p>
            <a:pPr eaLnBrk="0" hangingPunct="0">
              <a:lnSpc>
                <a:spcPts val="2100"/>
              </a:lnSpc>
              <a:spcBef>
                <a:spcPts val="900"/>
              </a:spcBef>
              <a:tabLst>
                <a:tab pos="1828800" algn="l"/>
                <a:tab pos="4570413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unclocked	always	propagation delay from input change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latch		</a:t>
            </a:r>
          </a:p>
          <a:p>
            <a:pPr eaLnBrk="0" hangingPunct="0">
              <a:lnSpc>
                <a:spcPts val="2100"/>
              </a:lnSpc>
              <a:spcBef>
                <a:spcPts val="2200"/>
              </a:spcBef>
              <a:tabLst>
                <a:tab pos="1828800" algn="l"/>
                <a:tab pos="4570413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level-sensitive	clock high	propagation delay from input change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latch	(Tsu/Th around falling	or clock edge (whichever is later)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edge of clock)</a:t>
            </a:r>
          </a:p>
          <a:p>
            <a:pPr eaLnBrk="0" hangingPunct="0">
              <a:lnSpc>
                <a:spcPts val="2100"/>
              </a:lnSpc>
              <a:spcBef>
                <a:spcPts val="900"/>
              </a:spcBef>
              <a:tabLst>
                <a:tab pos="1828800" algn="l"/>
                <a:tab pos="4570413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master-slave	clock hi-to-lo transition</a:t>
            </a:r>
            <a:r>
              <a:rPr lang="en-US" altLang="ko-KR">
                <a:ea typeface="굴림" pitchFamily="50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propagation delay from falling edge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flip-flop	(Tsu/Th around falling	of clock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edge of clock)</a:t>
            </a:r>
          </a:p>
          <a:p>
            <a:pPr eaLnBrk="0" hangingPunct="0">
              <a:lnSpc>
                <a:spcPts val="2100"/>
              </a:lnSpc>
              <a:spcBef>
                <a:spcPts val="900"/>
              </a:spcBef>
              <a:tabLst>
                <a:tab pos="1828800" algn="l"/>
                <a:tab pos="4570413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negative	clock hi-to-lo transition	propagation delay from falling edge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edge-triggered	(Tsu/Th around falling	of clock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flip-flop	edge of clock)</a:t>
            </a:r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4924425" y="1633538"/>
            <a:ext cx="0" cy="457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2155825" y="1633538"/>
            <a:ext cx="0" cy="457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Comparison of latches and flip-flops (cont’d)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113F-5B65-4D6B-9085-ED8DCAF67EB7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355600" y="6210300"/>
            <a:ext cx="8453438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1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all measurements are made from the clocking event (the rising edge of the clock)</a:t>
            </a:r>
          </a:p>
        </p:txBody>
      </p:sp>
      <p:sp>
        <p:nvSpPr>
          <p:cNvPr id="53304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Typical timing specifications</a:t>
            </a:r>
          </a:p>
        </p:txBody>
      </p:sp>
      <p:sp>
        <p:nvSpPr>
          <p:cNvPr id="53305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375650" cy="4514850"/>
          </a:xfrm>
        </p:spPr>
        <p:txBody>
          <a:bodyPr/>
          <a:lstStyle/>
          <a:p>
            <a:r>
              <a:rPr lang="en-US" altLang="ko-KR" sz="2000">
                <a:ea typeface="굴림" pitchFamily="50" charset="-127"/>
              </a:rPr>
              <a:t>Positive edge-triggered D flip-flop</a:t>
            </a:r>
          </a:p>
          <a:p>
            <a:pPr marL="750888" lvl="1" indent="-288925"/>
            <a:r>
              <a:rPr lang="en-US" altLang="ko-KR" sz="1800">
                <a:ea typeface="굴림" pitchFamily="50" charset="-127"/>
              </a:rPr>
              <a:t>setup and hold times</a:t>
            </a:r>
          </a:p>
          <a:p>
            <a:pPr marL="750888" lvl="1" indent="-288925"/>
            <a:r>
              <a:rPr lang="en-US" altLang="ko-KR" sz="1800">
                <a:ea typeface="굴림" pitchFamily="50" charset="-127"/>
              </a:rPr>
              <a:t>minimum clock width</a:t>
            </a:r>
          </a:p>
          <a:p>
            <a:pPr marL="750888" lvl="1" indent="-288925"/>
            <a:r>
              <a:rPr lang="en-US" altLang="ko-KR" sz="1800">
                <a:ea typeface="굴림" pitchFamily="50" charset="-127"/>
              </a:rPr>
              <a:t>propagation delays (low to high, high to low, max and typical)</a:t>
            </a:r>
          </a:p>
        </p:txBody>
      </p:sp>
      <p:grpSp>
        <p:nvGrpSpPr>
          <p:cNvPr id="53392" name="Group 144"/>
          <p:cNvGrpSpPr>
            <a:grpSpLocks/>
          </p:cNvGrpSpPr>
          <p:nvPr/>
        </p:nvGrpSpPr>
        <p:grpSpPr bwMode="auto">
          <a:xfrm>
            <a:off x="1790700" y="2959100"/>
            <a:ext cx="5499100" cy="3276600"/>
            <a:chOff x="1104" y="1152"/>
            <a:chExt cx="3464" cy="2064"/>
          </a:xfrm>
        </p:grpSpPr>
        <p:sp>
          <p:nvSpPr>
            <p:cNvPr id="53345" name="Line 97"/>
            <p:cNvSpPr>
              <a:spLocks noChangeShapeType="1"/>
            </p:cNvSpPr>
            <p:nvPr/>
          </p:nvSpPr>
          <p:spPr bwMode="auto">
            <a:xfrm flipV="1">
              <a:off x="1918" y="1248"/>
              <a:ext cx="1" cy="1689"/>
            </a:xfrm>
            <a:prstGeom prst="line">
              <a:avLst/>
            </a:prstGeom>
            <a:noFill/>
            <a:ln w="25400">
              <a:solidFill>
                <a:srgbClr val="19788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46" name="Line 98"/>
            <p:cNvSpPr>
              <a:spLocks noChangeShapeType="1"/>
            </p:cNvSpPr>
            <p:nvPr/>
          </p:nvSpPr>
          <p:spPr bwMode="auto">
            <a:xfrm>
              <a:off x="1519" y="1248"/>
              <a:ext cx="1" cy="542"/>
            </a:xfrm>
            <a:prstGeom prst="line">
              <a:avLst/>
            </a:prstGeom>
            <a:noFill/>
            <a:ln w="25400">
              <a:solidFill>
                <a:srgbClr val="19788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47" name="Line 99"/>
            <p:cNvSpPr>
              <a:spLocks noChangeShapeType="1"/>
            </p:cNvSpPr>
            <p:nvPr/>
          </p:nvSpPr>
          <p:spPr bwMode="auto">
            <a:xfrm>
              <a:off x="2207" y="1248"/>
              <a:ext cx="1" cy="526"/>
            </a:xfrm>
            <a:prstGeom prst="line">
              <a:avLst/>
            </a:prstGeom>
            <a:noFill/>
            <a:ln w="25400">
              <a:solidFill>
                <a:srgbClr val="19788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48" name="Line 100"/>
            <p:cNvSpPr>
              <a:spLocks noChangeShapeType="1"/>
            </p:cNvSpPr>
            <p:nvPr/>
          </p:nvSpPr>
          <p:spPr bwMode="auto">
            <a:xfrm>
              <a:off x="2365" y="1790"/>
              <a:ext cx="1" cy="509"/>
            </a:xfrm>
            <a:prstGeom prst="line">
              <a:avLst/>
            </a:prstGeom>
            <a:noFill/>
            <a:ln w="25400">
              <a:solidFill>
                <a:srgbClr val="19788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49" name="Line 101"/>
            <p:cNvSpPr>
              <a:spLocks noChangeShapeType="1"/>
            </p:cNvSpPr>
            <p:nvPr/>
          </p:nvSpPr>
          <p:spPr bwMode="auto">
            <a:xfrm>
              <a:off x="2541" y="2331"/>
              <a:ext cx="1" cy="606"/>
            </a:xfrm>
            <a:prstGeom prst="line">
              <a:avLst/>
            </a:prstGeom>
            <a:noFill/>
            <a:ln w="25400">
              <a:solidFill>
                <a:srgbClr val="19788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50" name="Line 102"/>
            <p:cNvSpPr>
              <a:spLocks noChangeShapeType="1"/>
            </p:cNvSpPr>
            <p:nvPr/>
          </p:nvSpPr>
          <p:spPr bwMode="auto">
            <a:xfrm flipV="1">
              <a:off x="3594" y="1248"/>
              <a:ext cx="1" cy="1689"/>
            </a:xfrm>
            <a:prstGeom prst="line">
              <a:avLst/>
            </a:prstGeom>
            <a:noFill/>
            <a:ln w="25400">
              <a:solidFill>
                <a:srgbClr val="19788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51" name="Line 103"/>
            <p:cNvSpPr>
              <a:spLocks noChangeShapeType="1"/>
            </p:cNvSpPr>
            <p:nvPr/>
          </p:nvSpPr>
          <p:spPr bwMode="auto">
            <a:xfrm>
              <a:off x="4201" y="2331"/>
              <a:ext cx="1" cy="606"/>
            </a:xfrm>
            <a:prstGeom prst="line">
              <a:avLst/>
            </a:prstGeom>
            <a:noFill/>
            <a:ln w="25400">
              <a:solidFill>
                <a:srgbClr val="19788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52" name="Rectangle 104"/>
            <p:cNvSpPr>
              <a:spLocks noChangeArrowheads="1"/>
            </p:cNvSpPr>
            <p:nvPr/>
          </p:nvSpPr>
          <p:spPr bwMode="auto">
            <a:xfrm>
              <a:off x="1104" y="1742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D 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53" name="Rectangle 105"/>
            <p:cNvSpPr>
              <a:spLocks noChangeArrowheads="1"/>
            </p:cNvSpPr>
            <p:nvPr/>
          </p:nvSpPr>
          <p:spPr bwMode="auto">
            <a:xfrm>
              <a:off x="1104" y="2284"/>
              <a:ext cx="22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Clk 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54" name="Rectangle 106"/>
            <p:cNvSpPr>
              <a:spLocks noChangeArrowheads="1"/>
            </p:cNvSpPr>
            <p:nvPr/>
          </p:nvSpPr>
          <p:spPr bwMode="auto">
            <a:xfrm>
              <a:off x="1104" y="2794"/>
              <a:ext cx="1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Q 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55" name="Freeform 107"/>
            <p:cNvSpPr>
              <a:spLocks/>
            </p:cNvSpPr>
            <p:nvPr/>
          </p:nvSpPr>
          <p:spPr bwMode="auto">
            <a:xfrm>
              <a:off x="1120" y="1375"/>
              <a:ext cx="3448" cy="303"/>
            </a:xfrm>
            <a:custGeom>
              <a:avLst/>
              <a:gdLst/>
              <a:ahLst/>
              <a:cxnLst>
                <a:cxn ang="0">
                  <a:pos x="0" y="303"/>
                </a:cxn>
                <a:cxn ang="0">
                  <a:pos x="271" y="303"/>
                </a:cxn>
                <a:cxn ang="0">
                  <a:pos x="495" y="0"/>
                </a:cxn>
                <a:cxn ang="0">
                  <a:pos x="1117" y="0"/>
                </a:cxn>
                <a:cxn ang="0">
                  <a:pos x="1325" y="303"/>
                </a:cxn>
                <a:cxn ang="0">
                  <a:pos x="2794" y="303"/>
                </a:cxn>
                <a:cxn ang="0">
                  <a:pos x="2969" y="32"/>
                </a:cxn>
                <a:cxn ang="0">
                  <a:pos x="3448" y="32"/>
                </a:cxn>
              </a:cxnLst>
              <a:rect l="0" t="0" r="r" b="b"/>
              <a:pathLst>
                <a:path w="3448" h="303">
                  <a:moveTo>
                    <a:pt x="0" y="303"/>
                  </a:moveTo>
                  <a:lnTo>
                    <a:pt x="271" y="303"/>
                  </a:lnTo>
                  <a:lnTo>
                    <a:pt x="495" y="0"/>
                  </a:lnTo>
                  <a:lnTo>
                    <a:pt x="1117" y="0"/>
                  </a:lnTo>
                  <a:lnTo>
                    <a:pt x="1325" y="303"/>
                  </a:lnTo>
                  <a:lnTo>
                    <a:pt x="2794" y="303"/>
                  </a:lnTo>
                  <a:lnTo>
                    <a:pt x="2969" y="32"/>
                  </a:lnTo>
                  <a:lnTo>
                    <a:pt x="3448" y="3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56" name="Freeform 108"/>
            <p:cNvSpPr>
              <a:spLocks/>
            </p:cNvSpPr>
            <p:nvPr/>
          </p:nvSpPr>
          <p:spPr bwMode="auto">
            <a:xfrm>
              <a:off x="1120" y="1901"/>
              <a:ext cx="3448" cy="287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670" y="287"/>
                </a:cxn>
                <a:cxn ang="0">
                  <a:pos x="878" y="0"/>
                </a:cxn>
                <a:cxn ang="0">
                  <a:pos x="1149" y="0"/>
                </a:cxn>
                <a:cxn ang="0">
                  <a:pos x="1341" y="287"/>
                </a:cxn>
                <a:cxn ang="0">
                  <a:pos x="2378" y="287"/>
                </a:cxn>
                <a:cxn ang="0">
                  <a:pos x="2538" y="16"/>
                </a:cxn>
                <a:cxn ang="0">
                  <a:pos x="2857" y="16"/>
                </a:cxn>
                <a:cxn ang="0">
                  <a:pos x="2985" y="287"/>
                </a:cxn>
                <a:cxn ang="0">
                  <a:pos x="3001" y="287"/>
                </a:cxn>
                <a:cxn ang="0">
                  <a:pos x="3097" y="287"/>
                </a:cxn>
                <a:cxn ang="0">
                  <a:pos x="3240" y="287"/>
                </a:cxn>
                <a:cxn ang="0">
                  <a:pos x="3448" y="287"/>
                </a:cxn>
              </a:cxnLst>
              <a:rect l="0" t="0" r="r" b="b"/>
              <a:pathLst>
                <a:path w="3448" h="287">
                  <a:moveTo>
                    <a:pt x="0" y="287"/>
                  </a:moveTo>
                  <a:lnTo>
                    <a:pt x="670" y="287"/>
                  </a:lnTo>
                  <a:lnTo>
                    <a:pt x="878" y="0"/>
                  </a:lnTo>
                  <a:lnTo>
                    <a:pt x="1149" y="0"/>
                  </a:lnTo>
                  <a:lnTo>
                    <a:pt x="1341" y="287"/>
                  </a:lnTo>
                  <a:lnTo>
                    <a:pt x="2378" y="287"/>
                  </a:lnTo>
                  <a:lnTo>
                    <a:pt x="2538" y="16"/>
                  </a:lnTo>
                  <a:lnTo>
                    <a:pt x="2857" y="16"/>
                  </a:lnTo>
                  <a:lnTo>
                    <a:pt x="2985" y="287"/>
                  </a:lnTo>
                  <a:lnTo>
                    <a:pt x="3001" y="287"/>
                  </a:lnTo>
                  <a:lnTo>
                    <a:pt x="3097" y="287"/>
                  </a:lnTo>
                  <a:lnTo>
                    <a:pt x="3240" y="287"/>
                  </a:lnTo>
                  <a:lnTo>
                    <a:pt x="3448" y="287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57" name="Freeform 109"/>
            <p:cNvSpPr>
              <a:spLocks/>
            </p:cNvSpPr>
            <p:nvPr/>
          </p:nvSpPr>
          <p:spPr bwMode="auto">
            <a:xfrm>
              <a:off x="1120" y="2411"/>
              <a:ext cx="3448" cy="287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1373" y="287"/>
                </a:cxn>
                <a:cxn ang="0">
                  <a:pos x="1516" y="0"/>
                </a:cxn>
                <a:cxn ang="0">
                  <a:pos x="3033" y="0"/>
                </a:cxn>
                <a:cxn ang="0">
                  <a:pos x="3145" y="287"/>
                </a:cxn>
                <a:cxn ang="0">
                  <a:pos x="3448" y="287"/>
                </a:cxn>
              </a:cxnLst>
              <a:rect l="0" t="0" r="r" b="b"/>
              <a:pathLst>
                <a:path w="3448" h="287">
                  <a:moveTo>
                    <a:pt x="0" y="287"/>
                  </a:moveTo>
                  <a:lnTo>
                    <a:pt x="1373" y="287"/>
                  </a:lnTo>
                  <a:lnTo>
                    <a:pt x="1516" y="0"/>
                  </a:lnTo>
                  <a:lnTo>
                    <a:pt x="3033" y="0"/>
                  </a:lnTo>
                  <a:lnTo>
                    <a:pt x="3145" y="287"/>
                  </a:lnTo>
                  <a:lnTo>
                    <a:pt x="3448" y="287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58" name="Rectangle 110"/>
            <p:cNvSpPr>
              <a:spLocks noChangeArrowheads="1"/>
            </p:cNvSpPr>
            <p:nvPr/>
          </p:nvSpPr>
          <p:spPr bwMode="auto">
            <a:xfrm>
              <a:off x="1631" y="1376"/>
              <a:ext cx="1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T 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59" name="Rectangle 111"/>
            <p:cNvSpPr>
              <a:spLocks noChangeArrowheads="1"/>
            </p:cNvSpPr>
            <p:nvPr/>
          </p:nvSpPr>
          <p:spPr bwMode="auto">
            <a:xfrm>
              <a:off x="1711" y="1455"/>
              <a:ext cx="12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ea typeface="굴림" pitchFamily="50" charset="-127"/>
                </a:rPr>
                <a:t>su 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60" name="Rectangle 112"/>
            <p:cNvSpPr>
              <a:spLocks noChangeArrowheads="1"/>
            </p:cNvSpPr>
            <p:nvPr/>
          </p:nvSpPr>
          <p:spPr bwMode="auto">
            <a:xfrm>
              <a:off x="1636" y="1574"/>
              <a:ext cx="1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1.8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61" name="Rectangle 113"/>
            <p:cNvSpPr>
              <a:spLocks noChangeArrowheads="1"/>
            </p:cNvSpPr>
            <p:nvPr/>
          </p:nvSpPr>
          <p:spPr bwMode="auto">
            <a:xfrm>
              <a:off x="1647" y="1718"/>
              <a:ext cx="1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ns 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62" name="Rectangle 114"/>
            <p:cNvSpPr>
              <a:spLocks noChangeArrowheads="1"/>
            </p:cNvSpPr>
            <p:nvPr/>
          </p:nvSpPr>
          <p:spPr bwMode="auto">
            <a:xfrm>
              <a:off x="1950" y="1376"/>
              <a:ext cx="1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T 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63" name="Rectangle 115"/>
            <p:cNvSpPr>
              <a:spLocks noChangeArrowheads="1"/>
            </p:cNvSpPr>
            <p:nvPr/>
          </p:nvSpPr>
          <p:spPr bwMode="auto">
            <a:xfrm>
              <a:off x="2046" y="1455"/>
              <a:ext cx="8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ea typeface="굴림" pitchFamily="50" charset="-127"/>
                </a:rPr>
                <a:t>h 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64" name="Rectangle 116"/>
            <p:cNvSpPr>
              <a:spLocks noChangeArrowheads="1"/>
            </p:cNvSpPr>
            <p:nvPr/>
          </p:nvSpPr>
          <p:spPr bwMode="auto">
            <a:xfrm>
              <a:off x="1955" y="1574"/>
              <a:ext cx="1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0.5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65" name="Rectangle 117"/>
            <p:cNvSpPr>
              <a:spLocks noChangeArrowheads="1"/>
            </p:cNvSpPr>
            <p:nvPr/>
          </p:nvSpPr>
          <p:spPr bwMode="auto">
            <a:xfrm>
              <a:off x="1966" y="1718"/>
              <a:ext cx="1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ns 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66" name="Rectangle 118"/>
            <p:cNvSpPr>
              <a:spLocks noChangeArrowheads="1"/>
            </p:cNvSpPr>
            <p:nvPr/>
          </p:nvSpPr>
          <p:spPr bwMode="auto">
            <a:xfrm>
              <a:off x="2078" y="1918"/>
              <a:ext cx="1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T 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67" name="Rectangle 119"/>
            <p:cNvSpPr>
              <a:spLocks noChangeArrowheads="1"/>
            </p:cNvSpPr>
            <p:nvPr/>
          </p:nvSpPr>
          <p:spPr bwMode="auto">
            <a:xfrm>
              <a:off x="2158" y="1996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ea typeface="굴림" pitchFamily="50" charset="-127"/>
                </a:rPr>
                <a:t>w 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68" name="Rectangle 120"/>
            <p:cNvSpPr>
              <a:spLocks noChangeArrowheads="1"/>
            </p:cNvSpPr>
            <p:nvPr/>
          </p:nvSpPr>
          <p:spPr bwMode="auto">
            <a:xfrm>
              <a:off x="2078" y="2103"/>
              <a:ext cx="2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3.3 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69" name="Rectangle 121"/>
            <p:cNvSpPr>
              <a:spLocks noChangeArrowheads="1"/>
            </p:cNvSpPr>
            <p:nvPr/>
          </p:nvSpPr>
          <p:spPr bwMode="auto">
            <a:xfrm>
              <a:off x="2078" y="2246"/>
              <a:ext cx="1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ns 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70" name="Rectangle 122"/>
            <p:cNvSpPr>
              <a:spLocks noChangeArrowheads="1"/>
            </p:cNvSpPr>
            <p:nvPr/>
          </p:nvSpPr>
          <p:spPr bwMode="auto">
            <a:xfrm>
              <a:off x="2094" y="2728"/>
              <a:ext cx="1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T 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71" name="Rectangle 123"/>
            <p:cNvSpPr>
              <a:spLocks noChangeArrowheads="1"/>
            </p:cNvSpPr>
            <p:nvPr/>
          </p:nvSpPr>
          <p:spPr bwMode="auto">
            <a:xfrm>
              <a:off x="2174" y="2806"/>
              <a:ext cx="10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ea typeface="굴림" pitchFamily="50" charset="-127"/>
                </a:rPr>
                <a:t>pd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72" name="Rectangle 124"/>
            <p:cNvSpPr>
              <a:spLocks noChangeArrowheads="1"/>
            </p:cNvSpPr>
            <p:nvPr/>
          </p:nvSpPr>
          <p:spPr bwMode="auto">
            <a:xfrm>
              <a:off x="2062" y="2919"/>
              <a:ext cx="3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3.6 ns 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73" name="Rectangle 125"/>
            <p:cNvSpPr>
              <a:spLocks noChangeArrowheads="1"/>
            </p:cNvSpPr>
            <p:nvPr/>
          </p:nvSpPr>
          <p:spPr bwMode="auto">
            <a:xfrm>
              <a:off x="2062" y="3062"/>
              <a:ext cx="3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1.1 ns 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74" name="Line 126"/>
            <p:cNvSpPr>
              <a:spLocks noChangeShapeType="1"/>
            </p:cNvSpPr>
            <p:nvPr/>
          </p:nvSpPr>
          <p:spPr bwMode="auto">
            <a:xfrm>
              <a:off x="3217" y="1248"/>
              <a:ext cx="1" cy="542"/>
            </a:xfrm>
            <a:prstGeom prst="line">
              <a:avLst/>
            </a:prstGeom>
            <a:noFill/>
            <a:ln w="25400">
              <a:solidFill>
                <a:srgbClr val="19788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75" name="Line 127"/>
            <p:cNvSpPr>
              <a:spLocks noChangeShapeType="1"/>
            </p:cNvSpPr>
            <p:nvPr/>
          </p:nvSpPr>
          <p:spPr bwMode="auto">
            <a:xfrm>
              <a:off x="3935" y="1248"/>
              <a:ext cx="1" cy="526"/>
            </a:xfrm>
            <a:prstGeom prst="line">
              <a:avLst/>
            </a:prstGeom>
            <a:noFill/>
            <a:ln w="25400">
              <a:solidFill>
                <a:srgbClr val="19788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76" name="Rectangle 128"/>
            <p:cNvSpPr>
              <a:spLocks noChangeArrowheads="1"/>
            </p:cNvSpPr>
            <p:nvPr/>
          </p:nvSpPr>
          <p:spPr bwMode="auto">
            <a:xfrm>
              <a:off x="3329" y="1152"/>
              <a:ext cx="1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T 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77" name="Rectangle 129"/>
            <p:cNvSpPr>
              <a:spLocks noChangeArrowheads="1"/>
            </p:cNvSpPr>
            <p:nvPr/>
          </p:nvSpPr>
          <p:spPr bwMode="auto">
            <a:xfrm>
              <a:off x="3409" y="1231"/>
              <a:ext cx="12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ea typeface="굴림" pitchFamily="50" charset="-127"/>
                </a:rPr>
                <a:t>su 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78" name="Rectangle 130"/>
            <p:cNvSpPr>
              <a:spLocks noChangeArrowheads="1"/>
            </p:cNvSpPr>
            <p:nvPr/>
          </p:nvSpPr>
          <p:spPr bwMode="auto">
            <a:xfrm>
              <a:off x="3345" y="1350"/>
              <a:ext cx="1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1.8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79" name="Rectangle 131"/>
            <p:cNvSpPr>
              <a:spLocks noChangeArrowheads="1"/>
            </p:cNvSpPr>
            <p:nvPr/>
          </p:nvSpPr>
          <p:spPr bwMode="auto">
            <a:xfrm>
              <a:off x="3345" y="1494"/>
              <a:ext cx="1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ns 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80" name="Rectangle 132"/>
            <p:cNvSpPr>
              <a:spLocks noChangeArrowheads="1"/>
            </p:cNvSpPr>
            <p:nvPr/>
          </p:nvSpPr>
          <p:spPr bwMode="auto">
            <a:xfrm>
              <a:off x="3648" y="1152"/>
              <a:ext cx="1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T 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81" name="Rectangle 133"/>
            <p:cNvSpPr>
              <a:spLocks noChangeArrowheads="1"/>
            </p:cNvSpPr>
            <p:nvPr/>
          </p:nvSpPr>
          <p:spPr bwMode="auto">
            <a:xfrm>
              <a:off x="3744" y="1231"/>
              <a:ext cx="8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ea typeface="굴림" pitchFamily="50" charset="-127"/>
                </a:rPr>
                <a:t>h 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82" name="Rectangle 134"/>
            <p:cNvSpPr>
              <a:spLocks noChangeArrowheads="1"/>
            </p:cNvSpPr>
            <p:nvPr/>
          </p:nvSpPr>
          <p:spPr bwMode="auto">
            <a:xfrm>
              <a:off x="3664" y="1350"/>
              <a:ext cx="2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0.5 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83" name="Rectangle 135"/>
            <p:cNvSpPr>
              <a:spLocks noChangeArrowheads="1"/>
            </p:cNvSpPr>
            <p:nvPr/>
          </p:nvSpPr>
          <p:spPr bwMode="auto">
            <a:xfrm>
              <a:off x="3664" y="1494"/>
              <a:ext cx="1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ns 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84" name="Rectangle 136"/>
            <p:cNvSpPr>
              <a:spLocks noChangeArrowheads="1"/>
            </p:cNvSpPr>
            <p:nvPr/>
          </p:nvSpPr>
          <p:spPr bwMode="auto">
            <a:xfrm>
              <a:off x="3776" y="2498"/>
              <a:ext cx="1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T 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85" name="Rectangle 137"/>
            <p:cNvSpPr>
              <a:spLocks noChangeArrowheads="1"/>
            </p:cNvSpPr>
            <p:nvPr/>
          </p:nvSpPr>
          <p:spPr bwMode="auto">
            <a:xfrm>
              <a:off x="3856" y="2576"/>
              <a:ext cx="10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ea typeface="굴림" pitchFamily="50" charset="-127"/>
                </a:rPr>
                <a:t>pd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86" name="Rectangle 138"/>
            <p:cNvSpPr>
              <a:spLocks noChangeArrowheads="1"/>
            </p:cNvSpPr>
            <p:nvPr/>
          </p:nvSpPr>
          <p:spPr bwMode="auto">
            <a:xfrm>
              <a:off x="3744" y="2689"/>
              <a:ext cx="3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3.6 ns 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87" name="Rectangle 139"/>
            <p:cNvSpPr>
              <a:spLocks noChangeArrowheads="1"/>
            </p:cNvSpPr>
            <p:nvPr/>
          </p:nvSpPr>
          <p:spPr bwMode="auto">
            <a:xfrm>
              <a:off x="3744" y="2832"/>
              <a:ext cx="3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1.1 ns 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88" name="Rectangle 140"/>
            <p:cNvSpPr>
              <a:spLocks noChangeArrowheads="1"/>
            </p:cNvSpPr>
            <p:nvPr/>
          </p:nvSpPr>
          <p:spPr bwMode="auto">
            <a:xfrm>
              <a:off x="3744" y="1920"/>
              <a:ext cx="1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T 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89" name="Rectangle 141"/>
            <p:cNvSpPr>
              <a:spLocks noChangeArrowheads="1"/>
            </p:cNvSpPr>
            <p:nvPr/>
          </p:nvSpPr>
          <p:spPr bwMode="auto">
            <a:xfrm>
              <a:off x="3824" y="1998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ea typeface="굴림" pitchFamily="50" charset="-127"/>
                </a:rPr>
                <a:t>w 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90" name="Rectangle 142"/>
            <p:cNvSpPr>
              <a:spLocks noChangeArrowheads="1"/>
            </p:cNvSpPr>
            <p:nvPr/>
          </p:nvSpPr>
          <p:spPr bwMode="auto">
            <a:xfrm>
              <a:off x="3744" y="2105"/>
              <a:ext cx="2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3.3 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53391" name="Rectangle 143"/>
            <p:cNvSpPr>
              <a:spLocks noChangeArrowheads="1"/>
            </p:cNvSpPr>
            <p:nvPr/>
          </p:nvSpPr>
          <p:spPr bwMode="auto">
            <a:xfrm>
              <a:off x="3744" y="2248"/>
              <a:ext cx="1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ns </a:t>
              </a:r>
              <a:endParaRPr lang="en-US" altLang="ko-KR" sz="2400">
                <a:latin typeface="Times New Roman" charset="0"/>
                <a:ea typeface="굴림" pitchFamily="50" charset="-127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DCEF-E814-47C8-8D7C-170B54FAC30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7386" name="Rectangle 42"/>
          <p:cNvSpPr>
            <a:spLocks noChangeArrowheads="1"/>
          </p:cNvSpPr>
          <p:nvPr/>
        </p:nvSpPr>
        <p:spPr bwMode="auto">
          <a:xfrm>
            <a:off x="2819400" y="4572000"/>
            <a:ext cx="5929313" cy="16256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7387" name="Picture 4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4572000"/>
            <a:ext cx="5918200" cy="161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7388" name="Rectangle 44"/>
          <p:cNvSpPr>
            <a:spLocks noChangeArrowheads="1"/>
          </p:cNvSpPr>
          <p:nvPr/>
        </p:nvSpPr>
        <p:spPr bwMode="auto">
          <a:xfrm>
            <a:off x="2819400" y="5003800"/>
            <a:ext cx="660400" cy="11938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89" name="Rectangle 45"/>
          <p:cNvSpPr>
            <a:spLocks noChangeArrowheads="1"/>
          </p:cNvSpPr>
          <p:nvPr/>
        </p:nvSpPr>
        <p:spPr bwMode="auto">
          <a:xfrm>
            <a:off x="2565400" y="4927600"/>
            <a:ext cx="800100" cy="134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pitchFamily="50" charset="-127"/>
              </a:rPr>
              <a:t>IN</a:t>
            </a:r>
          </a:p>
          <a:p>
            <a:pPr algn="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pitchFamily="50" charset="-127"/>
              </a:rPr>
              <a:t>Q0</a:t>
            </a:r>
          </a:p>
          <a:p>
            <a:pPr algn="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pitchFamily="50" charset="-127"/>
              </a:rPr>
              <a:t>Q1</a:t>
            </a:r>
          </a:p>
          <a:p>
            <a:pPr algn="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pitchFamily="50" charset="-127"/>
              </a:rPr>
              <a:t>CLK</a:t>
            </a:r>
          </a:p>
        </p:txBody>
      </p:sp>
      <p:sp>
        <p:nvSpPr>
          <p:cNvPr id="57390" name="Rectangle 46"/>
          <p:cNvSpPr>
            <a:spLocks noChangeArrowheads="1"/>
          </p:cNvSpPr>
          <p:nvPr/>
        </p:nvSpPr>
        <p:spPr bwMode="auto">
          <a:xfrm>
            <a:off x="6908800" y="4483100"/>
            <a:ext cx="660400" cy="2921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91" name="Rectangle 47"/>
          <p:cNvSpPr>
            <a:spLocks noChangeArrowheads="1"/>
          </p:cNvSpPr>
          <p:nvPr/>
        </p:nvSpPr>
        <p:spPr bwMode="auto">
          <a:xfrm>
            <a:off x="6985000" y="4457700"/>
            <a:ext cx="482600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pitchFamily="50" charset="-127"/>
              </a:rPr>
              <a:t>100</a:t>
            </a:r>
          </a:p>
        </p:txBody>
      </p:sp>
      <p:sp>
        <p:nvSpPr>
          <p:cNvPr id="57392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Cascading edge-triggered flip-flops</a:t>
            </a:r>
          </a:p>
        </p:txBody>
      </p:sp>
      <p:sp>
        <p:nvSpPr>
          <p:cNvPr id="57393" name="Rectangle 4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Shift register</a:t>
            </a:r>
          </a:p>
          <a:p>
            <a:pPr lvl="1"/>
            <a:r>
              <a:rPr lang="en-US" altLang="ko-KR">
                <a:ea typeface="굴림" pitchFamily="50" charset="-127"/>
              </a:rPr>
              <a:t>new value goes into first stage</a:t>
            </a:r>
          </a:p>
          <a:p>
            <a:pPr lvl="1"/>
            <a:r>
              <a:rPr lang="en-US" altLang="ko-KR">
                <a:ea typeface="굴림" pitchFamily="50" charset="-127"/>
              </a:rPr>
              <a:t>while previous value of first stage goes into second stage</a:t>
            </a:r>
          </a:p>
          <a:p>
            <a:pPr lvl="1"/>
            <a:r>
              <a:rPr lang="en-US" altLang="ko-KR">
                <a:ea typeface="굴림" pitchFamily="50" charset="-127"/>
              </a:rPr>
              <a:t>consider setup/hold/propagation delays (prop must be &gt; hold)</a:t>
            </a:r>
          </a:p>
        </p:txBody>
      </p:sp>
      <p:sp>
        <p:nvSpPr>
          <p:cNvPr id="57396" name="Line 52"/>
          <p:cNvSpPr>
            <a:spLocks noChangeShapeType="1"/>
          </p:cNvSpPr>
          <p:nvPr/>
        </p:nvSpPr>
        <p:spPr bwMode="auto">
          <a:xfrm flipV="1">
            <a:off x="3886200" y="6223000"/>
            <a:ext cx="0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97" name="Line 53"/>
          <p:cNvSpPr>
            <a:spLocks noChangeShapeType="1"/>
          </p:cNvSpPr>
          <p:nvPr/>
        </p:nvSpPr>
        <p:spPr bwMode="auto">
          <a:xfrm flipV="1">
            <a:off x="4622800" y="6223000"/>
            <a:ext cx="0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98" name="Line 54"/>
          <p:cNvSpPr>
            <a:spLocks noChangeShapeType="1"/>
          </p:cNvSpPr>
          <p:nvPr/>
        </p:nvSpPr>
        <p:spPr bwMode="auto">
          <a:xfrm flipV="1">
            <a:off x="5359400" y="6235700"/>
            <a:ext cx="0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99" name="Line 55"/>
          <p:cNvSpPr>
            <a:spLocks noChangeShapeType="1"/>
          </p:cNvSpPr>
          <p:nvPr/>
        </p:nvSpPr>
        <p:spPr bwMode="auto">
          <a:xfrm flipV="1">
            <a:off x="6096000" y="6235700"/>
            <a:ext cx="0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400" name="Line 56"/>
          <p:cNvSpPr>
            <a:spLocks noChangeShapeType="1"/>
          </p:cNvSpPr>
          <p:nvPr/>
        </p:nvSpPr>
        <p:spPr bwMode="auto">
          <a:xfrm flipV="1">
            <a:off x="6832600" y="6235700"/>
            <a:ext cx="0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401" name="Line 57"/>
          <p:cNvSpPr>
            <a:spLocks noChangeShapeType="1"/>
          </p:cNvSpPr>
          <p:nvPr/>
        </p:nvSpPr>
        <p:spPr bwMode="auto">
          <a:xfrm flipV="1">
            <a:off x="7569200" y="6235700"/>
            <a:ext cx="0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402" name="Line 58"/>
          <p:cNvSpPr>
            <a:spLocks noChangeShapeType="1"/>
          </p:cNvSpPr>
          <p:nvPr/>
        </p:nvSpPr>
        <p:spPr bwMode="auto">
          <a:xfrm flipV="1">
            <a:off x="8305800" y="6235700"/>
            <a:ext cx="0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7431" name="Group 87"/>
          <p:cNvGrpSpPr>
            <a:grpSpLocks/>
          </p:cNvGrpSpPr>
          <p:nvPr/>
        </p:nvGrpSpPr>
        <p:grpSpPr bwMode="auto">
          <a:xfrm>
            <a:off x="533400" y="3124200"/>
            <a:ext cx="5410200" cy="1638300"/>
            <a:chOff x="1104" y="1864"/>
            <a:chExt cx="3408" cy="1032"/>
          </a:xfrm>
        </p:grpSpPr>
        <p:sp>
          <p:nvSpPr>
            <p:cNvPr id="57405" name="Rectangle 61"/>
            <p:cNvSpPr>
              <a:spLocks noChangeArrowheads="1"/>
            </p:cNvSpPr>
            <p:nvPr/>
          </p:nvSpPr>
          <p:spPr bwMode="auto">
            <a:xfrm>
              <a:off x="1104" y="2680"/>
              <a:ext cx="256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CLK</a:t>
              </a:r>
            </a:p>
          </p:txBody>
        </p:sp>
        <p:grpSp>
          <p:nvGrpSpPr>
            <p:cNvPr id="57429" name="Group 85"/>
            <p:cNvGrpSpPr>
              <a:grpSpLocks/>
            </p:cNvGrpSpPr>
            <p:nvPr/>
          </p:nvGrpSpPr>
          <p:grpSpPr bwMode="auto">
            <a:xfrm>
              <a:off x="1152" y="1864"/>
              <a:ext cx="3360" cy="864"/>
              <a:chOff x="1152" y="1864"/>
              <a:chExt cx="3360" cy="864"/>
            </a:xfrm>
          </p:grpSpPr>
          <p:sp>
            <p:nvSpPr>
              <p:cNvPr id="57403" name="Line 59"/>
              <p:cNvSpPr>
                <a:spLocks noChangeShapeType="1"/>
              </p:cNvSpPr>
              <p:nvPr/>
            </p:nvSpPr>
            <p:spPr bwMode="auto">
              <a:xfrm>
                <a:off x="3696" y="2056"/>
                <a:ext cx="456" cy="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404" name="Rectangle 60"/>
              <p:cNvSpPr>
                <a:spLocks noChangeArrowheads="1"/>
              </p:cNvSpPr>
              <p:nvPr/>
            </p:nvSpPr>
            <p:spPr bwMode="auto">
              <a:xfrm>
                <a:off x="1152" y="2008"/>
                <a:ext cx="184" cy="2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15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 b="1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IN</a:t>
                </a:r>
              </a:p>
            </p:txBody>
          </p:sp>
          <p:sp>
            <p:nvSpPr>
              <p:cNvPr id="57406" name="Rectangle 62"/>
              <p:cNvSpPr>
                <a:spLocks noChangeArrowheads="1"/>
              </p:cNvSpPr>
              <p:nvPr/>
            </p:nvSpPr>
            <p:spPr bwMode="auto">
              <a:xfrm>
                <a:off x="2208" y="1864"/>
                <a:ext cx="216" cy="2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5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 b="1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Q0</a:t>
                </a:r>
              </a:p>
            </p:txBody>
          </p:sp>
          <p:sp>
            <p:nvSpPr>
              <p:cNvPr id="57407" name="Rectangle 63"/>
              <p:cNvSpPr>
                <a:spLocks noChangeArrowheads="1"/>
              </p:cNvSpPr>
              <p:nvPr/>
            </p:nvSpPr>
            <p:spPr bwMode="auto">
              <a:xfrm>
                <a:off x="3696" y="1864"/>
                <a:ext cx="216" cy="2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5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 b="1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Q1</a:t>
                </a:r>
              </a:p>
            </p:txBody>
          </p:sp>
          <p:grpSp>
            <p:nvGrpSpPr>
              <p:cNvPr id="57408" name="Group 64"/>
              <p:cNvGrpSpPr>
                <a:grpSpLocks/>
              </p:cNvGrpSpPr>
              <p:nvPr/>
            </p:nvGrpSpPr>
            <p:grpSpPr bwMode="auto">
              <a:xfrm>
                <a:off x="1872" y="1960"/>
                <a:ext cx="336" cy="480"/>
                <a:chOff x="2976" y="1920"/>
                <a:chExt cx="336" cy="480"/>
              </a:xfrm>
            </p:grpSpPr>
            <p:sp>
              <p:nvSpPr>
                <p:cNvPr id="57409" name="Rectangle 65"/>
                <p:cNvSpPr>
                  <a:spLocks noChangeArrowheads="1"/>
                </p:cNvSpPr>
                <p:nvPr/>
              </p:nvSpPr>
              <p:spPr bwMode="auto">
                <a:xfrm>
                  <a:off x="3000" y="1968"/>
                  <a:ext cx="168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9047" tIns="26983" rIns="19047" bIns="26983"/>
                <a:lstStyle/>
                <a:p>
                  <a:pPr eaLnBrk="0" hangingPunct="0">
                    <a:lnSpc>
                      <a:spcPts val="1500"/>
                    </a:lnSpc>
                    <a:tabLst>
                      <a:tab pos="457200" algn="l"/>
                      <a:tab pos="914400" algn="l"/>
                      <a:tab pos="1370013" algn="l"/>
                    </a:tabLst>
                  </a:pPr>
                  <a:r>
                    <a:rPr lang="en-US" altLang="ko-KR" sz="1600" b="1">
                      <a:solidFill>
                        <a:srgbClr val="000000"/>
                      </a:solidFill>
                      <a:latin typeface="Tahoma" pitchFamily="34" charset="0"/>
                      <a:ea typeface="굴림" pitchFamily="50" charset="-127"/>
                    </a:rPr>
                    <a:t>D</a:t>
                  </a:r>
                </a:p>
              </p:txBody>
            </p:sp>
            <p:sp>
              <p:nvSpPr>
                <p:cNvPr id="57410" name="Rectangle 66"/>
                <p:cNvSpPr>
                  <a:spLocks noChangeArrowheads="1"/>
                </p:cNvSpPr>
                <p:nvPr/>
              </p:nvSpPr>
              <p:spPr bwMode="auto">
                <a:xfrm>
                  <a:off x="3120" y="1968"/>
                  <a:ext cx="176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9047" tIns="26983" rIns="19047" bIns="26983"/>
                <a:lstStyle/>
                <a:p>
                  <a:pPr algn="r" eaLnBrk="0" hangingPunct="0">
                    <a:lnSpc>
                      <a:spcPts val="1500"/>
                    </a:lnSpc>
                    <a:tabLst>
                      <a:tab pos="457200" algn="l"/>
                      <a:tab pos="914400" algn="l"/>
                      <a:tab pos="1370013" algn="l"/>
                    </a:tabLst>
                  </a:pPr>
                  <a:r>
                    <a:rPr lang="en-US" altLang="ko-KR" sz="1600" b="1">
                      <a:solidFill>
                        <a:srgbClr val="000000"/>
                      </a:solidFill>
                      <a:latin typeface="Tahoma" pitchFamily="34" charset="0"/>
                      <a:ea typeface="굴림" pitchFamily="50" charset="-127"/>
                    </a:rPr>
                    <a:t>Q</a:t>
                  </a:r>
                </a:p>
              </p:txBody>
            </p:sp>
            <p:sp>
              <p:nvSpPr>
                <p:cNvPr id="57411" name="Rectangle 67"/>
                <p:cNvSpPr>
                  <a:spLocks noChangeArrowheads="1"/>
                </p:cNvSpPr>
                <p:nvPr/>
              </p:nvSpPr>
              <p:spPr bwMode="auto">
                <a:xfrm>
                  <a:off x="2976" y="1920"/>
                  <a:ext cx="336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412" name="Line 68"/>
                <p:cNvSpPr>
                  <a:spLocks noChangeShapeType="1"/>
                </p:cNvSpPr>
                <p:nvPr/>
              </p:nvSpPr>
              <p:spPr bwMode="auto">
                <a:xfrm>
                  <a:off x="2976" y="2256"/>
                  <a:ext cx="96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413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2976" y="2304"/>
                  <a:ext cx="96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57414" name="Line 70"/>
              <p:cNvSpPr>
                <a:spLocks noChangeShapeType="1"/>
              </p:cNvSpPr>
              <p:nvPr/>
            </p:nvSpPr>
            <p:spPr bwMode="auto">
              <a:xfrm flipH="1">
                <a:off x="1392" y="2056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415" name="Line 71"/>
              <p:cNvSpPr>
                <a:spLocks noChangeShapeType="1"/>
              </p:cNvSpPr>
              <p:nvPr/>
            </p:nvSpPr>
            <p:spPr bwMode="auto">
              <a:xfrm flipH="1">
                <a:off x="2208" y="2056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57416" name="Group 72"/>
              <p:cNvGrpSpPr>
                <a:grpSpLocks/>
              </p:cNvGrpSpPr>
              <p:nvPr/>
            </p:nvGrpSpPr>
            <p:grpSpPr bwMode="auto">
              <a:xfrm>
                <a:off x="3360" y="1960"/>
                <a:ext cx="336" cy="480"/>
                <a:chOff x="2976" y="1920"/>
                <a:chExt cx="336" cy="480"/>
              </a:xfrm>
            </p:grpSpPr>
            <p:sp>
              <p:nvSpPr>
                <p:cNvPr id="57417" name="Rectangle 73"/>
                <p:cNvSpPr>
                  <a:spLocks noChangeArrowheads="1"/>
                </p:cNvSpPr>
                <p:nvPr/>
              </p:nvSpPr>
              <p:spPr bwMode="auto">
                <a:xfrm>
                  <a:off x="3000" y="1968"/>
                  <a:ext cx="168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9047" tIns="26983" rIns="19047" bIns="26983"/>
                <a:lstStyle/>
                <a:p>
                  <a:pPr eaLnBrk="0" hangingPunct="0">
                    <a:lnSpc>
                      <a:spcPts val="1500"/>
                    </a:lnSpc>
                    <a:tabLst>
                      <a:tab pos="457200" algn="l"/>
                      <a:tab pos="914400" algn="l"/>
                      <a:tab pos="1370013" algn="l"/>
                    </a:tabLst>
                  </a:pPr>
                  <a:r>
                    <a:rPr lang="en-US" altLang="ko-KR" sz="1600" b="1">
                      <a:solidFill>
                        <a:srgbClr val="000000"/>
                      </a:solidFill>
                      <a:latin typeface="Tahoma" pitchFamily="34" charset="0"/>
                      <a:ea typeface="굴림" pitchFamily="50" charset="-127"/>
                    </a:rPr>
                    <a:t>D</a:t>
                  </a:r>
                </a:p>
              </p:txBody>
            </p:sp>
            <p:sp>
              <p:nvSpPr>
                <p:cNvPr id="57418" name="Rectangle 74"/>
                <p:cNvSpPr>
                  <a:spLocks noChangeArrowheads="1"/>
                </p:cNvSpPr>
                <p:nvPr/>
              </p:nvSpPr>
              <p:spPr bwMode="auto">
                <a:xfrm>
                  <a:off x="3120" y="1968"/>
                  <a:ext cx="176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9047" tIns="26983" rIns="19047" bIns="26983"/>
                <a:lstStyle/>
                <a:p>
                  <a:pPr algn="r" eaLnBrk="0" hangingPunct="0">
                    <a:lnSpc>
                      <a:spcPts val="1500"/>
                    </a:lnSpc>
                    <a:tabLst>
                      <a:tab pos="457200" algn="l"/>
                      <a:tab pos="914400" algn="l"/>
                      <a:tab pos="1370013" algn="l"/>
                    </a:tabLst>
                  </a:pPr>
                  <a:r>
                    <a:rPr lang="en-US" altLang="ko-KR" sz="1600" b="1">
                      <a:solidFill>
                        <a:srgbClr val="000000"/>
                      </a:solidFill>
                      <a:latin typeface="Tahoma" pitchFamily="34" charset="0"/>
                      <a:ea typeface="굴림" pitchFamily="50" charset="-127"/>
                    </a:rPr>
                    <a:t>Q</a:t>
                  </a:r>
                </a:p>
              </p:txBody>
            </p:sp>
            <p:sp>
              <p:nvSpPr>
                <p:cNvPr id="57419" name="Rectangle 75"/>
                <p:cNvSpPr>
                  <a:spLocks noChangeArrowheads="1"/>
                </p:cNvSpPr>
                <p:nvPr/>
              </p:nvSpPr>
              <p:spPr bwMode="auto">
                <a:xfrm>
                  <a:off x="2976" y="1920"/>
                  <a:ext cx="336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420" name="Line 76"/>
                <p:cNvSpPr>
                  <a:spLocks noChangeShapeType="1"/>
                </p:cNvSpPr>
                <p:nvPr/>
              </p:nvSpPr>
              <p:spPr bwMode="auto">
                <a:xfrm>
                  <a:off x="2976" y="2256"/>
                  <a:ext cx="96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421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2976" y="2304"/>
                  <a:ext cx="96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57422" name="Line 78"/>
              <p:cNvSpPr>
                <a:spLocks noChangeShapeType="1"/>
              </p:cNvSpPr>
              <p:nvPr/>
            </p:nvSpPr>
            <p:spPr bwMode="auto">
              <a:xfrm flipH="1">
                <a:off x="3120" y="234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423" name="Line 79"/>
              <p:cNvSpPr>
                <a:spLocks noChangeShapeType="1"/>
              </p:cNvSpPr>
              <p:nvPr/>
            </p:nvSpPr>
            <p:spPr bwMode="auto">
              <a:xfrm>
                <a:off x="3120" y="234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424" name="Line 80"/>
              <p:cNvSpPr>
                <a:spLocks noChangeShapeType="1"/>
              </p:cNvSpPr>
              <p:nvPr/>
            </p:nvSpPr>
            <p:spPr bwMode="auto">
              <a:xfrm flipH="1">
                <a:off x="1392" y="2728"/>
                <a:ext cx="17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425" name="Line 81"/>
              <p:cNvSpPr>
                <a:spLocks noChangeShapeType="1"/>
              </p:cNvSpPr>
              <p:nvPr/>
            </p:nvSpPr>
            <p:spPr bwMode="auto">
              <a:xfrm flipH="1">
                <a:off x="1632" y="234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426" name="Line 82"/>
              <p:cNvSpPr>
                <a:spLocks noChangeShapeType="1"/>
              </p:cNvSpPr>
              <p:nvPr/>
            </p:nvSpPr>
            <p:spPr bwMode="auto">
              <a:xfrm>
                <a:off x="1632" y="234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427" name="Rectangle 83"/>
              <p:cNvSpPr>
                <a:spLocks noChangeArrowheads="1"/>
              </p:cNvSpPr>
              <p:nvPr/>
            </p:nvSpPr>
            <p:spPr bwMode="auto">
              <a:xfrm>
                <a:off x="4176" y="2008"/>
                <a:ext cx="336" cy="2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5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 b="1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OUT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22AB-1110-4005-9579-ABB38DDC9FF9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5943600" y="3886200"/>
            <a:ext cx="2628900" cy="104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timing constraints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guarantee proper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operation of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cascaded components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6007100" y="5334000"/>
            <a:ext cx="2514600" cy="749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800"/>
              </a:lnSpc>
              <a:spcBef>
                <a:spcPts val="1100"/>
              </a:spcBef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assumes infinitely fast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distribution of the clock</a:t>
            </a:r>
          </a:p>
        </p:txBody>
      </p:sp>
      <p:sp>
        <p:nvSpPr>
          <p:cNvPr id="59449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Cascading edge-triggered flip-flops (cont’d)</a:t>
            </a:r>
          </a:p>
        </p:txBody>
      </p:sp>
      <p:sp>
        <p:nvSpPr>
          <p:cNvPr id="59450" name="Rectangle 5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Why this works</a:t>
            </a:r>
          </a:p>
          <a:p>
            <a:pPr lvl="1"/>
            <a:r>
              <a:rPr lang="en-US" altLang="ko-KR">
                <a:ea typeface="굴림" pitchFamily="50" charset="-127"/>
              </a:rPr>
              <a:t>propagation delays exceed hold times</a:t>
            </a:r>
          </a:p>
          <a:p>
            <a:pPr lvl="1"/>
            <a:r>
              <a:rPr lang="en-US" altLang="ko-KR">
                <a:ea typeface="굴림" pitchFamily="50" charset="-127"/>
              </a:rPr>
              <a:t>clock width constraint exceeds setup time</a:t>
            </a:r>
          </a:p>
          <a:p>
            <a:pPr lvl="1"/>
            <a:r>
              <a:rPr lang="en-US" altLang="ko-KR">
                <a:ea typeface="굴림" pitchFamily="50" charset="-127"/>
              </a:rPr>
              <a:t>this guarantees following stage will latch current value before it changes to new value</a:t>
            </a:r>
          </a:p>
        </p:txBody>
      </p:sp>
      <p:grpSp>
        <p:nvGrpSpPr>
          <p:cNvPr id="59597" name="Group 205"/>
          <p:cNvGrpSpPr>
            <a:grpSpLocks/>
          </p:cNvGrpSpPr>
          <p:nvPr/>
        </p:nvGrpSpPr>
        <p:grpSpPr bwMode="auto">
          <a:xfrm>
            <a:off x="885825" y="3448050"/>
            <a:ext cx="4495800" cy="3048000"/>
            <a:chOff x="1584" y="1248"/>
            <a:chExt cx="2832" cy="1920"/>
          </a:xfrm>
        </p:grpSpPr>
        <p:grpSp>
          <p:nvGrpSpPr>
            <p:cNvPr id="59547" name="Group 155"/>
            <p:cNvGrpSpPr>
              <a:grpSpLocks/>
            </p:cNvGrpSpPr>
            <p:nvPr/>
          </p:nvGrpSpPr>
          <p:grpSpPr bwMode="auto">
            <a:xfrm>
              <a:off x="2064" y="1313"/>
              <a:ext cx="672" cy="1680"/>
              <a:chOff x="1008" y="2321"/>
              <a:chExt cx="672" cy="1327"/>
            </a:xfrm>
          </p:grpSpPr>
          <p:sp>
            <p:nvSpPr>
              <p:cNvPr id="59548" name="Line 156"/>
              <p:cNvSpPr>
                <a:spLocks noChangeShapeType="1"/>
              </p:cNvSpPr>
              <p:nvPr/>
            </p:nvSpPr>
            <p:spPr bwMode="auto">
              <a:xfrm>
                <a:off x="1008" y="2321"/>
                <a:ext cx="0" cy="132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49" name="Line 157"/>
              <p:cNvSpPr>
                <a:spLocks noChangeShapeType="1"/>
              </p:cNvSpPr>
              <p:nvPr/>
            </p:nvSpPr>
            <p:spPr bwMode="auto">
              <a:xfrm>
                <a:off x="1584" y="2328"/>
                <a:ext cx="0" cy="132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50" name="Line 158"/>
              <p:cNvSpPr>
                <a:spLocks noChangeShapeType="1"/>
              </p:cNvSpPr>
              <p:nvPr/>
            </p:nvSpPr>
            <p:spPr bwMode="auto">
              <a:xfrm>
                <a:off x="1680" y="2328"/>
                <a:ext cx="0" cy="132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51" name="Line 159"/>
              <p:cNvSpPr>
                <a:spLocks noChangeShapeType="1"/>
              </p:cNvSpPr>
              <p:nvPr/>
            </p:nvSpPr>
            <p:spPr bwMode="auto">
              <a:xfrm>
                <a:off x="1392" y="2328"/>
                <a:ext cx="0" cy="132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59552" name="Group 160"/>
            <p:cNvGrpSpPr>
              <a:grpSpLocks/>
            </p:cNvGrpSpPr>
            <p:nvPr/>
          </p:nvGrpSpPr>
          <p:grpSpPr bwMode="auto">
            <a:xfrm>
              <a:off x="3312" y="1296"/>
              <a:ext cx="672" cy="1680"/>
              <a:chOff x="1008" y="2321"/>
              <a:chExt cx="672" cy="1327"/>
            </a:xfrm>
          </p:grpSpPr>
          <p:sp>
            <p:nvSpPr>
              <p:cNvPr id="59553" name="Line 161"/>
              <p:cNvSpPr>
                <a:spLocks noChangeShapeType="1"/>
              </p:cNvSpPr>
              <p:nvPr/>
            </p:nvSpPr>
            <p:spPr bwMode="auto">
              <a:xfrm>
                <a:off x="1008" y="2321"/>
                <a:ext cx="0" cy="132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54" name="Line 162"/>
              <p:cNvSpPr>
                <a:spLocks noChangeShapeType="1"/>
              </p:cNvSpPr>
              <p:nvPr/>
            </p:nvSpPr>
            <p:spPr bwMode="auto">
              <a:xfrm>
                <a:off x="1584" y="2328"/>
                <a:ext cx="0" cy="132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55" name="Line 163"/>
              <p:cNvSpPr>
                <a:spLocks noChangeShapeType="1"/>
              </p:cNvSpPr>
              <p:nvPr/>
            </p:nvSpPr>
            <p:spPr bwMode="auto">
              <a:xfrm>
                <a:off x="1680" y="2328"/>
                <a:ext cx="0" cy="132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56" name="Line 164"/>
              <p:cNvSpPr>
                <a:spLocks noChangeShapeType="1"/>
              </p:cNvSpPr>
              <p:nvPr/>
            </p:nvSpPr>
            <p:spPr bwMode="auto">
              <a:xfrm>
                <a:off x="1392" y="2328"/>
                <a:ext cx="0" cy="132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59557" name="Line 165"/>
            <p:cNvSpPr>
              <a:spLocks noChangeShapeType="1"/>
            </p:cNvSpPr>
            <p:nvPr/>
          </p:nvSpPr>
          <p:spPr bwMode="auto">
            <a:xfrm flipV="1">
              <a:off x="1920" y="1307"/>
              <a:ext cx="12" cy="166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558" name="Rectangle 166"/>
            <p:cNvSpPr>
              <a:spLocks noChangeArrowheads="1"/>
            </p:cNvSpPr>
            <p:nvPr/>
          </p:nvSpPr>
          <p:spPr bwMode="auto">
            <a:xfrm>
              <a:off x="2160" y="1456"/>
              <a:ext cx="320" cy="3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0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T</a:t>
              </a:r>
              <a:r>
                <a:rPr lang="en-US" altLang="ko-KR" sz="1600" baseline="-250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su</a:t>
              </a:r>
              <a:endPara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endParaRP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1.8ns</a:t>
              </a:r>
            </a:p>
          </p:txBody>
        </p:sp>
        <p:sp>
          <p:nvSpPr>
            <p:cNvPr id="59559" name="Rectangle 167"/>
            <p:cNvSpPr>
              <a:spLocks noChangeArrowheads="1"/>
            </p:cNvSpPr>
            <p:nvPr/>
          </p:nvSpPr>
          <p:spPr bwMode="auto">
            <a:xfrm>
              <a:off x="2745" y="1920"/>
              <a:ext cx="327" cy="2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T</a:t>
              </a:r>
              <a:r>
                <a:rPr lang="en-US" altLang="ko-KR" sz="1600" baseline="-250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p</a:t>
              </a:r>
              <a:endPara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endParaRP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1.1-3.6ns</a:t>
              </a:r>
            </a:p>
          </p:txBody>
        </p:sp>
        <p:sp>
          <p:nvSpPr>
            <p:cNvPr id="59560" name="Rectangle 168"/>
            <p:cNvSpPr>
              <a:spLocks noChangeArrowheads="1"/>
            </p:cNvSpPr>
            <p:nvPr/>
          </p:nvSpPr>
          <p:spPr bwMode="auto">
            <a:xfrm>
              <a:off x="2451" y="2875"/>
              <a:ext cx="333" cy="2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T</a:t>
              </a:r>
              <a:r>
                <a:rPr lang="en-US" altLang="ko-KR" sz="1600" baseline="-250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h</a:t>
              </a:r>
              <a:endPara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endParaRP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0.5ns</a:t>
              </a:r>
            </a:p>
          </p:txBody>
        </p:sp>
        <p:sp>
          <p:nvSpPr>
            <p:cNvPr id="59561" name="Rectangle 169"/>
            <p:cNvSpPr>
              <a:spLocks noChangeArrowheads="1"/>
            </p:cNvSpPr>
            <p:nvPr/>
          </p:nvSpPr>
          <p:spPr bwMode="auto">
            <a:xfrm>
              <a:off x="1584" y="1248"/>
              <a:ext cx="288" cy="15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3000"/>
                </a:lnSpc>
                <a:spcBef>
                  <a:spcPts val="24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In</a:t>
              </a:r>
            </a:p>
            <a:p>
              <a:pPr algn="r" eaLnBrk="0" hangingPunct="0">
                <a:lnSpc>
                  <a:spcPts val="3000"/>
                </a:lnSpc>
                <a:spcBef>
                  <a:spcPts val="24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Q0</a:t>
              </a:r>
            </a:p>
            <a:p>
              <a:pPr algn="r" eaLnBrk="0" hangingPunct="0">
                <a:lnSpc>
                  <a:spcPts val="3000"/>
                </a:lnSpc>
                <a:spcBef>
                  <a:spcPts val="24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Q1</a:t>
              </a:r>
            </a:p>
            <a:p>
              <a:pPr algn="r" eaLnBrk="0" hangingPunct="0">
                <a:lnSpc>
                  <a:spcPts val="3000"/>
                </a:lnSpc>
                <a:spcBef>
                  <a:spcPts val="24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CLK</a:t>
              </a:r>
            </a:p>
          </p:txBody>
        </p:sp>
        <p:sp>
          <p:nvSpPr>
            <p:cNvPr id="59562" name="Line 170"/>
            <p:cNvSpPr>
              <a:spLocks noChangeShapeType="1"/>
            </p:cNvSpPr>
            <p:nvPr/>
          </p:nvSpPr>
          <p:spPr bwMode="auto">
            <a:xfrm flipH="1" flipV="1">
              <a:off x="2064" y="1632"/>
              <a:ext cx="3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563" name="Line 171"/>
            <p:cNvSpPr>
              <a:spLocks noChangeShapeType="1"/>
            </p:cNvSpPr>
            <p:nvPr/>
          </p:nvSpPr>
          <p:spPr bwMode="auto">
            <a:xfrm>
              <a:off x="2448" y="2064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9564" name="Group 172"/>
            <p:cNvGrpSpPr>
              <a:grpSpLocks/>
            </p:cNvGrpSpPr>
            <p:nvPr/>
          </p:nvGrpSpPr>
          <p:grpSpPr bwMode="auto">
            <a:xfrm>
              <a:off x="1920" y="1392"/>
              <a:ext cx="2496" cy="96"/>
              <a:chOff x="864" y="2400"/>
              <a:chExt cx="2496" cy="96"/>
            </a:xfrm>
          </p:grpSpPr>
          <p:sp>
            <p:nvSpPr>
              <p:cNvPr id="59565" name="Line 173"/>
              <p:cNvSpPr>
                <a:spLocks noChangeShapeType="1"/>
              </p:cNvSpPr>
              <p:nvPr/>
            </p:nvSpPr>
            <p:spPr bwMode="auto">
              <a:xfrm>
                <a:off x="864" y="2496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66" name="Line 174"/>
              <p:cNvSpPr>
                <a:spLocks noChangeShapeType="1"/>
              </p:cNvSpPr>
              <p:nvPr/>
            </p:nvSpPr>
            <p:spPr bwMode="auto">
              <a:xfrm flipV="1">
                <a:off x="960" y="2400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67" name="Line 175"/>
              <p:cNvSpPr>
                <a:spLocks noChangeShapeType="1"/>
              </p:cNvSpPr>
              <p:nvPr/>
            </p:nvSpPr>
            <p:spPr bwMode="auto">
              <a:xfrm>
                <a:off x="960" y="2400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68" name="Line 176"/>
              <p:cNvSpPr>
                <a:spLocks noChangeShapeType="1"/>
              </p:cNvSpPr>
              <p:nvPr/>
            </p:nvSpPr>
            <p:spPr bwMode="auto">
              <a:xfrm>
                <a:off x="1632" y="2400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69" name="Line 177"/>
              <p:cNvSpPr>
                <a:spLocks noChangeShapeType="1"/>
              </p:cNvSpPr>
              <p:nvPr/>
            </p:nvSpPr>
            <p:spPr bwMode="auto">
              <a:xfrm>
                <a:off x="1632" y="2496"/>
                <a:ext cx="17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59570" name="Line 178"/>
            <p:cNvSpPr>
              <a:spLocks noChangeShapeType="1"/>
            </p:cNvSpPr>
            <p:nvPr/>
          </p:nvSpPr>
          <p:spPr bwMode="auto">
            <a:xfrm>
              <a:off x="2448" y="2875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9571" name="Group 179"/>
            <p:cNvGrpSpPr>
              <a:grpSpLocks/>
            </p:cNvGrpSpPr>
            <p:nvPr/>
          </p:nvGrpSpPr>
          <p:grpSpPr bwMode="auto">
            <a:xfrm>
              <a:off x="1920" y="1824"/>
              <a:ext cx="2448" cy="96"/>
              <a:chOff x="864" y="2784"/>
              <a:chExt cx="2448" cy="96"/>
            </a:xfrm>
          </p:grpSpPr>
          <p:sp>
            <p:nvSpPr>
              <p:cNvPr id="59572" name="Line 180"/>
              <p:cNvSpPr>
                <a:spLocks noChangeShapeType="1"/>
              </p:cNvSpPr>
              <p:nvPr/>
            </p:nvSpPr>
            <p:spPr bwMode="auto">
              <a:xfrm flipV="1">
                <a:off x="864" y="2880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73" name="Line 181"/>
              <p:cNvSpPr>
                <a:spLocks noChangeShapeType="1"/>
              </p:cNvSpPr>
              <p:nvPr/>
            </p:nvSpPr>
            <p:spPr bwMode="auto">
              <a:xfrm flipV="1">
                <a:off x="1680" y="2784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74" name="Line 182"/>
              <p:cNvSpPr>
                <a:spLocks noChangeShapeType="1"/>
              </p:cNvSpPr>
              <p:nvPr/>
            </p:nvSpPr>
            <p:spPr bwMode="auto">
              <a:xfrm>
                <a:off x="1680" y="2784"/>
                <a:ext cx="12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75" name="Line 183"/>
              <p:cNvSpPr>
                <a:spLocks noChangeShapeType="1"/>
              </p:cNvSpPr>
              <p:nvPr/>
            </p:nvSpPr>
            <p:spPr bwMode="auto">
              <a:xfrm>
                <a:off x="2928" y="2784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76" name="Line 184"/>
              <p:cNvSpPr>
                <a:spLocks noChangeShapeType="1"/>
              </p:cNvSpPr>
              <p:nvPr/>
            </p:nvSpPr>
            <p:spPr bwMode="auto">
              <a:xfrm>
                <a:off x="2928" y="288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59577" name="Rectangle 185"/>
            <p:cNvSpPr>
              <a:spLocks noChangeArrowheads="1"/>
            </p:cNvSpPr>
            <p:nvPr/>
          </p:nvSpPr>
          <p:spPr bwMode="auto">
            <a:xfrm>
              <a:off x="3408" y="1456"/>
              <a:ext cx="320" cy="3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0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T</a:t>
              </a:r>
              <a:r>
                <a:rPr lang="en-US" altLang="ko-KR" sz="1600" baseline="-250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su</a:t>
              </a:r>
              <a:endPara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endParaRP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1.8ns</a:t>
              </a:r>
            </a:p>
          </p:txBody>
        </p:sp>
        <p:sp>
          <p:nvSpPr>
            <p:cNvPr id="59578" name="Rectangle 186"/>
            <p:cNvSpPr>
              <a:spLocks noChangeArrowheads="1"/>
            </p:cNvSpPr>
            <p:nvPr/>
          </p:nvSpPr>
          <p:spPr bwMode="auto">
            <a:xfrm>
              <a:off x="3993" y="1920"/>
              <a:ext cx="327" cy="2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T</a:t>
              </a:r>
              <a:r>
                <a:rPr lang="en-US" altLang="ko-KR" sz="1600" baseline="-250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p</a:t>
              </a:r>
              <a:endPara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endParaRP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1.1-3.6ns</a:t>
              </a:r>
            </a:p>
          </p:txBody>
        </p:sp>
        <p:sp>
          <p:nvSpPr>
            <p:cNvPr id="59579" name="Line 187"/>
            <p:cNvSpPr>
              <a:spLocks noChangeShapeType="1"/>
            </p:cNvSpPr>
            <p:nvPr/>
          </p:nvSpPr>
          <p:spPr bwMode="auto">
            <a:xfrm flipH="1" flipV="1">
              <a:off x="3312" y="1632"/>
              <a:ext cx="3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580" name="Line 188"/>
            <p:cNvSpPr>
              <a:spLocks noChangeShapeType="1"/>
            </p:cNvSpPr>
            <p:nvPr/>
          </p:nvSpPr>
          <p:spPr bwMode="auto">
            <a:xfrm>
              <a:off x="3696" y="2064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581" name="Line 189"/>
            <p:cNvSpPr>
              <a:spLocks noChangeShapeType="1"/>
            </p:cNvSpPr>
            <p:nvPr/>
          </p:nvSpPr>
          <p:spPr bwMode="auto">
            <a:xfrm>
              <a:off x="3696" y="2875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582" name="Rectangle 190"/>
            <p:cNvSpPr>
              <a:spLocks noChangeArrowheads="1"/>
            </p:cNvSpPr>
            <p:nvPr/>
          </p:nvSpPr>
          <p:spPr bwMode="auto">
            <a:xfrm>
              <a:off x="3696" y="2875"/>
              <a:ext cx="333" cy="2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T</a:t>
              </a:r>
              <a:r>
                <a:rPr lang="en-US" altLang="ko-KR" sz="1600" baseline="-250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h</a:t>
              </a:r>
              <a:endPara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endParaRP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0.5ns</a:t>
              </a:r>
            </a:p>
          </p:txBody>
        </p:sp>
        <p:grpSp>
          <p:nvGrpSpPr>
            <p:cNvPr id="59583" name="Group 191"/>
            <p:cNvGrpSpPr>
              <a:grpSpLocks/>
            </p:cNvGrpSpPr>
            <p:nvPr/>
          </p:nvGrpSpPr>
          <p:grpSpPr bwMode="auto">
            <a:xfrm>
              <a:off x="1920" y="2688"/>
              <a:ext cx="2448" cy="96"/>
              <a:chOff x="864" y="3504"/>
              <a:chExt cx="2448" cy="96"/>
            </a:xfrm>
          </p:grpSpPr>
          <p:sp>
            <p:nvSpPr>
              <p:cNvPr id="59584" name="Line 192"/>
              <p:cNvSpPr>
                <a:spLocks noChangeShapeType="1"/>
              </p:cNvSpPr>
              <p:nvPr/>
            </p:nvSpPr>
            <p:spPr bwMode="auto">
              <a:xfrm>
                <a:off x="864" y="3600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85" name="Line 193"/>
              <p:cNvSpPr>
                <a:spLocks noChangeShapeType="1"/>
              </p:cNvSpPr>
              <p:nvPr/>
            </p:nvSpPr>
            <p:spPr bwMode="auto">
              <a:xfrm flipV="1">
                <a:off x="1392" y="3504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86" name="Line 194"/>
              <p:cNvSpPr>
                <a:spLocks noChangeShapeType="1"/>
              </p:cNvSpPr>
              <p:nvPr/>
            </p:nvSpPr>
            <p:spPr bwMode="auto">
              <a:xfrm>
                <a:off x="1392" y="3504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87" name="Line 195"/>
              <p:cNvSpPr>
                <a:spLocks noChangeShapeType="1"/>
              </p:cNvSpPr>
              <p:nvPr/>
            </p:nvSpPr>
            <p:spPr bwMode="auto">
              <a:xfrm>
                <a:off x="1872" y="3504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88" name="Line 196"/>
              <p:cNvSpPr>
                <a:spLocks noChangeShapeType="1"/>
              </p:cNvSpPr>
              <p:nvPr/>
            </p:nvSpPr>
            <p:spPr bwMode="auto">
              <a:xfrm>
                <a:off x="1872" y="360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89" name="Line 197"/>
              <p:cNvSpPr>
                <a:spLocks noChangeShapeType="1"/>
              </p:cNvSpPr>
              <p:nvPr/>
            </p:nvSpPr>
            <p:spPr bwMode="auto">
              <a:xfrm flipV="1">
                <a:off x="2640" y="3504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90" name="Line 198"/>
              <p:cNvSpPr>
                <a:spLocks noChangeShapeType="1"/>
              </p:cNvSpPr>
              <p:nvPr/>
            </p:nvSpPr>
            <p:spPr bwMode="auto">
              <a:xfrm>
                <a:off x="2640" y="3504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91" name="Line 199"/>
              <p:cNvSpPr>
                <a:spLocks noChangeShapeType="1"/>
              </p:cNvSpPr>
              <p:nvPr/>
            </p:nvSpPr>
            <p:spPr bwMode="auto">
              <a:xfrm>
                <a:off x="3120" y="3504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92" name="Line 200"/>
              <p:cNvSpPr>
                <a:spLocks noChangeShapeType="1"/>
              </p:cNvSpPr>
              <p:nvPr/>
            </p:nvSpPr>
            <p:spPr bwMode="auto">
              <a:xfrm>
                <a:off x="3120" y="360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59593" name="Group 201"/>
            <p:cNvGrpSpPr>
              <a:grpSpLocks/>
            </p:cNvGrpSpPr>
            <p:nvPr/>
          </p:nvGrpSpPr>
          <p:grpSpPr bwMode="auto">
            <a:xfrm>
              <a:off x="1920" y="2256"/>
              <a:ext cx="2448" cy="96"/>
              <a:chOff x="864" y="3168"/>
              <a:chExt cx="2448" cy="96"/>
            </a:xfrm>
          </p:grpSpPr>
          <p:sp>
            <p:nvSpPr>
              <p:cNvPr id="59594" name="Line 202"/>
              <p:cNvSpPr>
                <a:spLocks noChangeShapeType="1"/>
              </p:cNvSpPr>
              <p:nvPr/>
            </p:nvSpPr>
            <p:spPr bwMode="auto">
              <a:xfrm>
                <a:off x="864" y="3264"/>
                <a:ext cx="20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95" name="Line 203"/>
              <p:cNvSpPr>
                <a:spLocks noChangeShapeType="1"/>
              </p:cNvSpPr>
              <p:nvPr/>
            </p:nvSpPr>
            <p:spPr bwMode="auto">
              <a:xfrm flipV="1">
                <a:off x="2928" y="3168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596" name="Line 204"/>
              <p:cNvSpPr>
                <a:spLocks noChangeShapeType="1"/>
              </p:cNvSpPr>
              <p:nvPr/>
            </p:nvSpPr>
            <p:spPr bwMode="auto">
              <a:xfrm>
                <a:off x="2928" y="316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FF22-07D5-48D9-AF88-92473D075840}" type="slidenum">
              <a:rPr lang="en-US" altLang="en-US"/>
              <a:pPr/>
              <a:t>34</a:t>
            </a:fld>
            <a:endParaRPr lang="en-US" altLang="en-US"/>
          </a:p>
        </p:txBody>
      </p:sp>
      <p:pic>
        <p:nvPicPr>
          <p:cNvPr id="61446" name="Picture 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657600"/>
            <a:ext cx="4711700" cy="195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609600" y="5956300"/>
            <a:ext cx="80899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original state: IN = 0, Q0 = 1, Q1 = 1</a:t>
            </a:r>
          </a:p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due to skew, next state becomes: Q0 = 0, Q1 = 0, and not Q0 = 0, Q1 = 1</a:t>
            </a:r>
          </a:p>
        </p:txBody>
      </p:sp>
      <p:sp>
        <p:nvSpPr>
          <p:cNvPr id="61451" name="Oval 11"/>
          <p:cNvSpPr>
            <a:spLocks noChangeArrowheads="1"/>
          </p:cNvSpPr>
          <p:nvPr/>
        </p:nvSpPr>
        <p:spPr bwMode="auto">
          <a:xfrm>
            <a:off x="3752850" y="4946650"/>
            <a:ext cx="823913" cy="7493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6489700" y="4191000"/>
            <a:ext cx="21209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CLK1 is a delayed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version of CLK0</a:t>
            </a:r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1257300" y="4076700"/>
            <a:ext cx="736600" cy="14986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1079500" y="4000500"/>
            <a:ext cx="800100" cy="165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In</a:t>
            </a:r>
          </a:p>
          <a:p>
            <a:pPr algn="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Q0</a:t>
            </a:r>
          </a:p>
          <a:p>
            <a:pPr algn="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Q1</a:t>
            </a:r>
          </a:p>
          <a:p>
            <a:pPr algn="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CLK0</a:t>
            </a:r>
          </a:p>
          <a:p>
            <a:pPr algn="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CLK1</a:t>
            </a:r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5511800" y="3568700"/>
            <a:ext cx="660400" cy="2921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5588000" y="3543300"/>
            <a:ext cx="482600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4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100</a:t>
            </a:r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 flipH="1">
            <a:off x="4616450" y="4387850"/>
            <a:ext cx="1931988" cy="889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8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Clock skew</a:t>
            </a:r>
          </a:p>
        </p:txBody>
      </p:sp>
      <p:sp>
        <p:nvSpPr>
          <p:cNvPr id="61459" name="Rectangle 1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The problem</a:t>
            </a:r>
          </a:p>
          <a:p>
            <a:pPr lvl="1"/>
            <a:r>
              <a:rPr lang="en-US" altLang="ko-KR">
                <a:ea typeface="굴림" pitchFamily="50" charset="-127"/>
              </a:rPr>
              <a:t>correct behavior assumes next state of all storage elements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determined by all storage elements at the same time</a:t>
            </a:r>
          </a:p>
          <a:p>
            <a:pPr lvl="1"/>
            <a:r>
              <a:rPr lang="en-US" altLang="ko-KR">
                <a:ea typeface="굴림" pitchFamily="50" charset="-127"/>
              </a:rPr>
              <a:t>this is difficult in high-performance systems because time for clock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to arrive at flip-flop is comparable to delays through logic</a:t>
            </a:r>
          </a:p>
          <a:p>
            <a:pPr lvl="1"/>
            <a:r>
              <a:rPr lang="en-US" altLang="ko-KR">
                <a:ea typeface="굴림" pitchFamily="50" charset="-127"/>
              </a:rPr>
              <a:t>effect of skew on cascaded flip-flops: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17DD-24E5-4C67-B147-F6E076E09D09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1028700" y="3390900"/>
            <a:ext cx="6908800" cy="41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500"/>
              </a:lnSpc>
              <a:spcBef>
                <a:spcPts val="800"/>
              </a:spcBef>
            </a:pPr>
            <a:r>
              <a:rPr lang="ko-KR" altLang="en-US" b="1">
                <a:solidFill>
                  <a:srgbClr val="000000"/>
                </a:solidFill>
                <a:ea typeface="굴림" pitchFamily="50" charset="-127"/>
              </a:rPr>
              <a:t>     </a:t>
            </a:r>
          </a:p>
        </p:txBody>
      </p:sp>
      <p:sp>
        <p:nvSpPr>
          <p:cNvPr id="6349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Summary of latches and flip-flops</a:t>
            </a:r>
          </a:p>
        </p:txBody>
      </p:sp>
      <p:sp>
        <p:nvSpPr>
          <p:cNvPr id="6349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807450" cy="4514850"/>
          </a:xfrm>
        </p:spPr>
        <p:txBody>
          <a:bodyPr/>
          <a:lstStyle/>
          <a:p>
            <a:r>
              <a:rPr lang="en-US" altLang="ko-KR" sz="2000">
                <a:ea typeface="굴림" pitchFamily="50" charset="-127"/>
              </a:rPr>
              <a:t>Development of D-FF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level-sensitive used in custom integrated circuits</a:t>
            </a:r>
          </a:p>
          <a:p>
            <a:pPr lvl="2"/>
            <a:r>
              <a:rPr lang="en-US" altLang="ko-KR" sz="1600">
                <a:ea typeface="굴림" pitchFamily="50" charset="-127"/>
              </a:rPr>
              <a:t>can be made with 4 switches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edge-triggered used in programmable logic devices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good choice for data storage register</a:t>
            </a:r>
          </a:p>
          <a:p>
            <a:r>
              <a:rPr lang="en-US" altLang="ko-KR" sz="2000">
                <a:ea typeface="굴림" pitchFamily="50" charset="-127"/>
              </a:rPr>
              <a:t>Historically J-K FF was popular but now never used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similar to R-S but with 1-1 being used to toggle output (complement state)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good in days of TTL/SSI (more complex input function: D = J Q’ + K’ Q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not a good choice for PALs/PLAs as it requires 2 inputs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can always be implemented using D-FF</a:t>
            </a:r>
          </a:p>
          <a:p>
            <a:r>
              <a:rPr lang="en-US" altLang="ko-KR" sz="2000">
                <a:ea typeface="굴림" pitchFamily="50" charset="-127"/>
              </a:rPr>
              <a:t>Preset and clear inputs are highly desirable on flip-flops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used at start-up or to reset system to a known state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2366-AE2C-4F9E-B8A0-A52C6FA55375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2679700" y="520700"/>
            <a:ext cx="4419600" cy="50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Metastability and asynchronous inputs</a:t>
            </a:r>
          </a:p>
        </p:txBody>
      </p:sp>
      <p:sp>
        <p:nvSpPr>
          <p:cNvPr id="65547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Clocked synchronous circuits</a:t>
            </a:r>
          </a:p>
          <a:p>
            <a:pPr lvl="1"/>
            <a:r>
              <a:rPr lang="en-US" altLang="ko-KR">
                <a:ea typeface="굴림" pitchFamily="50" charset="-127"/>
              </a:rPr>
              <a:t>inputs, state, and outputs sampled or changed in relation to a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common reference signal (called the clock)</a:t>
            </a:r>
          </a:p>
          <a:p>
            <a:pPr lvl="1"/>
            <a:r>
              <a:rPr lang="en-US" altLang="ko-KR">
                <a:ea typeface="굴림" pitchFamily="50" charset="-127"/>
              </a:rPr>
              <a:t>e.g., master/slave, edge-triggered</a:t>
            </a:r>
          </a:p>
          <a:p>
            <a:r>
              <a:rPr lang="en-US" altLang="ko-KR">
                <a:ea typeface="굴림" pitchFamily="50" charset="-127"/>
              </a:rPr>
              <a:t>Asynchronous circuits</a:t>
            </a:r>
          </a:p>
          <a:p>
            <a:pPr lvl="1"/>
            <a:r>
              <a:rPr lang="en-US" altLang="ko-KR">
                <a:ea typeface="굴림" pitchFamily="50" charset="-127"/>
              </a:rPr>
              <a:t>inputs, state, and outputs sampled or changed independently of a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common reference signal (glitches/hazards a major concern)</a:t>
            </a:r>
          </a:p>
          <a:p>
            <a:pPr lvl="1"/>
            <a:r>
              <a:rPr lang="en-US" altLang="ko-KR">
                <a:ea typeface="굴림" pitchFamily="50" charset="-127"/>
              </a:rPr>
              <a:t>e.g., R-S latch</a:t>
            </a:r>
          </a:p>
          <a:p>
            <a:r>
              <a:rPr lang="en-US" altLang="ko-KR">
                <a:ea typeface="굴림" pitchFamily="50" charset="-127"/>
              </a:rPr>
              <a:t>Asynchronous inputs to synchronous circuits</a:t>
            </a:r>
          </a:p>
          <a:p>
            <a:pPr lvl="1"/>
            <a:r>
              <a:rPr lang="en-US" altLang="ko-KR">
                <a:ea typeface="굴림" pitchFamily="50" charset="-127"/>
              </a:rPr>
              <a:t>inputs can change at any time, will not meet setup/hold times</a:t>
            </a:r>
          </a:p>
          <a:p>
            <a:pPr lvl="1"/>
            <a:r>
              <a:rPr lang="en-US" altLang="ko-KR">
                <a:ea typeface="굴림" pitchFamily="50" charset="-127"/>
              </a:rPr>
              <a:t>dangerous, synchronous inputs are greatly preferred</a:t>
            </a:r>
          </a:p>
          <a:p>
            <a:pPr lvl="1"/>
            <a:r>
              <a:rPr lang="en-US" altLang="ko-KR">
                <a:ea typeface="굴림" pitchFamily="50" charset="-127"/>
              </a:rPr>
              <a:t>cannot be avoided (e.g., reset signal, memory wait, user input)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DED4-315A-4B3A-B415-9EF327992CCB}" type="slidenum">
              <a:rPr lang="en-US" altLang="en-US"/>
              <a:pPr/>
              <a:t>37</a:t>
            </a:fld>
            <a:endParaRPr lang="en-US" altLang="en-US"/>
          </a:p>
        </p:txBody>
      </p:sp>
      <p:grpSp>
        <p:nvGrpSpPr>
          <p:cNvPr id="71697" name="Group 17"/>
          <p:cNvGrpSpPr>
            <a:grpSpLocks/>
          </p:cNvGrpSpPr>
          <p:nvPr/>
        </p:nvGrpSpPr>
        <p:grpSpPr bwMode="auto">
          <a:xfrm>
            <a:off x="2746375" y="3648075"/>
            <a:ext cx="482600" cy="758825"/>
            <a:chOff x="1730" y="2298"/>
            <a:chExt cx="304" cy="478"/>
          </a:xfrm>
        </p:grpSpPr>
        <p:sp>
          <p:nvSpPr>
            <p:cNvPr id="71692" name="Rectangle 12"/>
            <p:cNvSpPr>
              <a:spLocks noChangeArrowheads="1"/>
            </p:cNvSpPr>
            <p:nvPr/>
          </p:nvSpPr>
          <p:spPr bwMode="auto">
            <a:xfrm>
              <a:off x="1730" y="2298"/>
              <a:ext cx="304" cy="47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693" name="Rectangle 13"/>
            <p:cNvSpPr>
              <a:spLocks noChangeArrowheads="1"/>
            </p:cNvSpPr>
            <p:nvPr/>
          </p:nvSpPr>
          <p:spPr bwMode="auto">
            <a:xfrm>
              <a:off x="1750" y="2325"/>
              <a:ext cx="7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71694" name="Line 14"/>
            <p:cNvSpPr>
              <a:spLocks noChangeShapeType="1"/>
            </p:cNvSpPr>
            <p:nvPr/>
          </p:nvSpPr>
          <p:spPr bwMode="auto">
            <a:xfrm flipV="1">
              <a:off x="1822" y="2645"/>
              <a:ext cx="64" cy="1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695" name="Line 15"/>
            <p:cNvSpPr>
              <a:spLocks noChangeShapeType="1"/>
            </p:cNvSpPr>
            <p:nvPr/>
          </p:nvSpPr>
          <p:spPr bwMode="auto">
            <a:xfrm>
              <a:off x="1894" y="2645"/>
              <a:ext cx="64" cy="1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696" name="Rectangle 16"/>
            <p:cNvSpPr>
              <a:spLocks noChangeArrowheads="1"/>
            </p:cNvSpPr>
            <p:nvPr/>
          </p:nvSpPr>
          <p:spPr bwMode="auto">
            <a:xfrm>
              <a:off x="1926" y="2325"/>
              <a:ext cx="7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</p:grpSp>
      <p:grpSp>
        <p:nvGrpSpPr>
          <p:cNvPr id="71703" name="Group 23"/>
          <p:cNvGrpSpPr>
            <a:grpSpLocks/>
          </p:cNvGrpSpPr>
          <p:nvPr/>
        </p:nvGrpSpPr>
        <p:grpSpPr bwMode="auto">
          <a:xfrm>
            <a:off x="2746375" y="4724400"/>
            <a:ext cx="482600" cy="758825"/>
            <a:chOff x="1730" y="2976"/>
            <a:chExt cx="304" cy="478"/>
          </a:xfrm>
        </p:grpSpPr>
        <p:sp>
          <p:nvSpPr>
            <p:cNvPr id="71698" name="Rectangle 18"/>
            <p:cNvSpPr>
              <a:spLocks noChangeArrowheads="1"/>
            </p:cNvSpPr>
            <p:nvPr/>
          </p:nvSpPr>
          <p:spPr bwMode="auto">
            <a:xfrm>
              <a:off x="1730" y="2976"/>
              <a:ext cx="304" cy="47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699" name="Rectangle 19"/>
            <p:cNvSpPr>
              <a:spLocks noChangeArrowheads="1"/>
            </p:cNvSpPr>
            <p:nvPr/>
          </p:nvSpPr>
          <p:spPr bwMode="auto">
            <a:xfrm>
              <a:off x="1750" y="3003"/>
              <a:ext cx="7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71700" name="Line 20"/>
            <p:cNvSpPr>
              <a:spLocks noChangeShapeType="1"/>
            </p:cNvSpPr>
            <p:nvPr/>
          </p:nvSpPr>
          <p:spPr bwMode="auto">
            <a:xfrm flipV="1">
              <a:off x="1822" y="3323"/>
              <a:ext cx="64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01" name="Line 21"/>
            <p:cNvSpPr>
              <a:spLocks noChangeShapeType="1"/>
            </p:cNvSpPr>
            <p:nvPr/>
          </p:nvSpPr>
          <p:spPr bwMode="auto">
            <a:xfrm>
              <a:off x="1894" y="3322"/>
              <a:ext cx="64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02" name="Rectangle 22"/>
            <p:cNvSpPr>
              <a:spLocks noChangeArrowheads="1"/>
            </p:cNvSpPr>
            <p:nvPr/>
          </p:nvSpPr>
          <p:spPr bwMode="auto">
            <a:xfrm>
              <a:off x="1926" y="3003"/>
              <a:ext cx="7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</p:grpSp>
      <p:sp>
        <p:nvSpPr>
          <p:cNvPr id="71704" name="Line 24"/>
          <p:cNvSpPr>
            <a:spLocks noChangeShapeType="1"/>
          </p:cNvSpPr>
          <p:nvPr/>
        </p:nvSpPr>
        <p:spPr bwMode="auto">
          <a:xfrm>
            <a:off x="1446213" y="3781425"/>
            <a:ext cx="1331912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705" name="Line 25"/>
          <p:cNvSpPr>
            <a:spLocks noChangeShapeType="1"/>
          </p:cNvSpPr>
          <p:nvPr/>
        </p:nvSpPr>
        <p:spPr bwMode="auto">
          <a:xfrm>
            <a:off x="2284413" y="3781425"/>
            <a:ext cx="1587" cy="1049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706" name="Line 26"/>
          <p:cNvSpPr>
            <a:spLocks noChangeShapeType="1"/>
          </p:cNvSpPr>
          <p:nvPr/>
        </p:nvSpPr>
        <p:spPr bwMode="auto">
          <a:xfrm>
            <a:off x="2284413" y="4843463"/>
            <a:ext cx="46831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707" name="Rectangle 27"/>
          <p:cNvSpPr>
            <a:spLocks noChangeArrowheads="1"/>
          </p:cNvSpPr>
          <p:nvPr/>
        </p:nvSpPr>
        <p:spPr bwMode="auto">
          <a:xfrm>
            <a:off x="2017713" y="3097213"/>
            <a:ext cx="76200" cy="26828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708" name="Line 28"/>
          <p:cNvSpPr>
            <a:spLocks noChangeShapeType="1"/>
          </p:cNvSpPr>
          <p:nvPr/>
        </p:nvSpPr>
        <p:spPr bwMode="auto">
          <a:xfrm>
            <a:off x="3235325" y="3781425"/>
            <a:ext cx="671513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709" name="Line 29"/>
          <p:cNvSpPr>
            <a:spLocks noChangeShapeType="1"/>
          </p:cNvSpPr>
          <p:nvPr/>
        </p:nvSpPr>
        <p:spPr bwMode="auto">
          <a:xfrm>
            <a:off x="3222625" y="4881563"/>
            <a:ext cx="69691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710" name="Line 30"/>
          <p:cNvSpPr>
            <a:spLocks noChangeShapeType="1"/>
          </p:cNvSpPr>
          <p:nvPr/>
        </p:nvSpPr>
        <p:spPr bwMode="auto">
          <a:xfrm>
            <a:off x="3006725" y="4387850"/>
            <a:ext cx="1588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711" name="Line 31"/>
          <p:cNvSpPr>
            <a:spLocks noChangeShapeType="1"/>
          </p:cNvSpPr>
          <p:nvPr/>
        </p:nvSpPr>
        <p:spPr bwMode="auto">
          <a:xfrm>
            <a:off x="3006725" y="4514850"/>
            <a:ext cx="7858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712" name="Line 32"/>
          <p:cNvSpPr>
            <a:spLocks noChangeShapeType="1"/>
          </p:cNvSpPr>
          <p:nvPr/>
        </p:nvSpPr>
        <p:spPr bwMode="auto">
          <a:xfrm>
            <a:off x="3006725" y="5489575"/>
            <a:ext cx="1588" cy="125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713" name="Line 33"/>
          <p:cNvSpPr>
            <a:spLocks noChangeShapeType="1"/>
          </p:cNvSpPr>
          <p:nvPr/>
        </p:nvSpPr>
        <p:spPr bwMode="auto">
          <a:xfrm>
            <a:off x="3006725" y="5614988"/>
            <a:ext cx="86201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714" name="Rectangle 34"/>
          <p:cNvSpPr>
            <a:spLocks noChangeArrowheads="1"/>
          </p:cNvSpPr>
          <p:nvPr/>
        </p:nvSpPr>
        <p:spPr bwMode="auto">
          <a:xfrm>
            <a:off x="3665538" y="3565525"/>
            <a:ext cx="2222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Q0</a:t>
            </a:r>
            <a:endParaRPr lang="en-US" altLang="ko-KR" sz="14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1715" name="Rectangle 35"/>
          <p:cNvSpPr>
            <a:spLocks noChangeArrowheads="1"/>
          </p:cNvSpPr>
          <p:nvPr/>
        </p:nvSpPr>
        <p:spPr bwMode="auto">
          <a:xfrm>
            <a:off x="3309938" y="4298950"/>
            <a:ext cx="4159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Clock</a:t>
            </a:r>
            <a:endParaRPr lang="en-US" altLang="ko-KR" sz="14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1716" name="Rectangle 36"/>
          <p:cNvSpPr>
            <a:spLocks noChangeArrowheads="1"/>
          </p:cNvSpPr>
          <p:nvPr/>
        </p:nvSpPr>
        <p:spPr bwMode="auto">
          <a:xfrm>
            <a:off x="3348038" y="5400675"/>
            <a:ext cx="4159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Clock</a:t>
            </a:r>
            <a:endParaRPr lang="en-US" altLang="ko-KR" sz="14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1717" name="Rectangle 37"/>
          <p:cNvSpPr>
            <a:spLocks noChangeArrowheads="1"/>
          </p:cNvSpPr>
          <p:nvPr/>
        </p:nvSpPr>
        <p:spPr bwMode="auto">
          <a:xfrm>
            <a:off x="3703638" y="4678363"/>
            <a:ext cx="2222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Q1</a:t>
            </a:r>
            <a:endParaRPr lang="en-US" altLang="ko-KR" sz="14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1718" name="Rectangle 38"/>
          <p:cNvSpPr>
            <a:spLocks noChangeArrowheads="1"/>
          </p:cNvSpPr>
          <p:nvPr/>
        </p:nvSpPr>
        <p:spPr bwMode="auto">
          <a:xfrm>
            <a:off x="1446213" y="3578225"/>
            <a:ext cx="5111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Async </a:t>
            </a:r>
            <a:endParaRPr lang="en-US" altLang="ko-KR" sz="14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1719" name="Rectangle 39"/>
          <p:cNvSpPr>
            <a:spLocks noChangeArrowheads="1"/>
          </p:cNvSpPr>
          <p:nvPr/>
        </p:nvSpPr>
        <p:spPr bwMode="auto">
          <a:xfrm>
            <a:off x="1497013" y="3779838"/>
            <a:ext cx="4206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Input</a:t>
            </a:r>
            <a:endParaRPr lang="en-US" altLang="ko-KR" sz="14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1720" name="Oval 40"/>
          <p:cNvSpPr>
            <a:spLocks noChangeArrowheads="1"/>
          </p:cNvSpPr>
          <p:nvPr/>
        </p:nvSpPr>
        <p:spPr bwMode="auto">
          <a:xfrm>
            <a:off x="1028700" y="2806700"/>
            <a:ext cx="3371850" cy="3390900"/>
          </a:xfrm>
          <a:prstGeom prst="ellips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721" name="Line 41"/>
          <p:cNvSpPr>
            <a:spLocks noChangeShapeType="1"/>
          </p:cNvSpPr>
          <p:nvPr/>
        </p:nvSpPr>
        <p:spPr bwMode="auto">
          <a:xfrm flipV="1">
            <a:off x="1630363" y="3211513"/>
            <a:ext cx="2219325" cy="2606675"/>
          </a:xfrm>
          <a:prstGeom prst="line">
            <a:avLst/>
          </a:prstGeom>
          <a:noFill/>
          <a:ln w="101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71727" name="Group 47"/>
          <p:cNvGrpSpPr>
            <a:grpSpLocks/>
          </p:cNvGrpSpPr>
          <p:nvPr/>
        </p:nvGrpSpPr>
        <p:grpSpPr bwMode="auto">
          <a:xfrm>
            <a:off x="7069138" y="3622675"/>
            <a:ext cx="482600" cy="758825"/>
            <a:chOff x="4453" y="2282"/>
            <a:chExt cx="304" cy="478"/>
          </a:xfrm>
        </p:grpSpPr>
        <p:sp>
          <p:nvSpPr>
            <p:cNvPr id="71722" name="Rectangle 42"/>
            <p:cNvSpPr>
              <a:spLocks noChangeArrowheads="1"/>
            </p:cNvSpPr>
            <p:nvPr/>
          </p:nvSpPr>
          <p:spPr bwMode="auto">
            <a:xfrm>
              <a:off x="4453" y="2282"/>
              <a:ext cx="304" cy="47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23" name="Rectangle 43"/>
            <p:cNvSpPr>
              <a:spLocks noChangeArrowheads="1"/>
            </p:cNvSpPr>
            <p:nvPr/>
          </p:nvSpPr>
          <p:spPr bwMode="auto">
            <a:xfrm>
              <a:off x="4473" y="2310"/>
              <a:ext cx="7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71724" name="Line 44"/>
            <p:cNvSpPr>
              <a:spLocks noChangeShapeType="1"/>
            </p:cNvSpPr>
            <p:nvPr/>
          </p:nvSpPr>
          <p:spPr bwMode="auto">
            <a:xfrm flipV="1">
              <a:off x="4553" y="2629"/>
              <a:ext cx="56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25" name="Line 45"/>
            <p:cNvSpPr>
              <a:spLocks noChangeShapeType="1"/>
            </p:cNvSpPr>
            <p:nvPr/>
          </p:nvSpPr>
          <p:spPr bwMode="auto">
            <a:xfrm>
              <a:off x="4617" y="2629"/>
              <a:ext cx="64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26" name="Rectangle 46"/>
            <p:cNvSpPr>
              <a:spLocks noChangeArrowheads="1"/>
            </p:cNvSpPr>
            <p:nvPr/>
          </p:nvSpPr>
          <p:spPr bwMode="auto">
            <a:xfrm>
              <a:off x="4649" y="2310"/>
              <a:ext cx="7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</p:grpSp>
      <p:grpSp>
        <p:nvGrpSpPr>
          <p:cNvPr id="71733" name="Group 53"/>
          <p:cNvGrpSpPr>
            <a:grpSpLocks/>
          </p:cNvGrpSpPr>
          <p:nvPr/>
        </p:nvGrpSpPr>
        <p:grpSpPr bwMode="auto">
          <a:xfrm>
            <a:off x="7069138" y="4711700"/>
            <a:ext cx="482600" cy="758825"/>
            <a:chOff x="4453" y="2968"/>
            <a:chExt cx="304" cy="478"/>
          </a:xfrm>
        </p:grpSpPr>
        <p:sp>
          <p:nvSpPr>
            <p:cNvPr id="71728" name="Rectangle 48"/>
            <p:cNvSpPr>
              <a:spLocks noChangeArrowheads="1"/>
            </p:cNvSpPr>
            <p:nvPr/>
          </p:nvSpPr>
          <p:spPr bwMode="auto">
            <a:xfrm>
              <a:off x="4453" y="2968"/>
              <a:ext cx="304" cy="47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29" name="Rectangle 49"/>
            <p:cNvSpPr>
              <a:spLocks noChangeArrowheads="1"/>
            </p:cNvSpPr>
            <p:nvPr/>
          </p:nvSpPr>
          <p:spPr bwMode="auto">
            <a:xfrm>
              <a:off x="4473" y="2995"/>
              <a:ext cx="7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71730" name="Line 50"/>
            <p:cNvSpPr>
              <a:spLocks noChangeShapeType="1"/>
            </p:cNvSpPr>
            <p:nvPr/>
          </p:nvSpPr>
          <p:spPr bwMode="auto">
            <a:xfrm flipV="1">
              <a:off x="4553" y="3315"/>
              <a:ext cx="56" cy="1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31" name="Line 51"/>
            <p:cNvSpPr>
              <a:spLocks noChangeShapeType="1"/>
            </p:cNvSpPr>
            <p:nvPr/>
          </p:nvSpPr>
          <p:spPr bwMode="auto">
            <a:xfrm>
              <a:off x="4617" y="3314"/>
              <a:ext cx="64" cy="1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32" name="Rectangle 52"/>
            <p:cNvSpPr>
              <a:spLocks noChangeArrowheads="1"/>
            </p:cNvSpPr>
            <p:nvPr/>
          </p:nvSpPr>
          <p:spPr bwMode="auto">
            <a:xfrm>
              <a:off x="4649" y="2995"/>
              <a:ext cx="7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</p:grpSp>
      <p:sp>
        <p:nvSpPr>
          <p:cNvPr id="71734" name="Line 54"/>
          <p:cNvSpPr>
            <a:spLocks noChangeShapeType="1"/>
          </p:cNvSpPr>
          <p:nvPr/>
        </p:nvSpPr>
        <p:spPr bwMode="auto">
          <a:xfrm>
            <a:off x="5300663" y="3768725"/>
            <a:ext cx="18002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735" name="Line 55"/>
          <p:cNvSpPr>
            <a:spLocks noChangeShapeType="1"/>
          </p:cNvSpPr>
          <p:nvPr/>
        </p:nvSpPr>
        <p:spPr bwMode="auto">
          <a:xfrm>
            <a:off x="6607175" y="3768725"/>
            <a:ext cx="1588" cy="1036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736" name="Line 56"/>
          <p:cNvSpPr>
            <a:spLocks noChangeShapeType="1"/>
          </p:cNvSpPr>
          <p:nvPr/>
        </p:nvSpPr>
        <p:spPr bwMode="auto">
          <a:xfrm>
            <a:off x="6607175" y="4830763"/>
            <a:ext cx="46831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737" name="Rectangle 57"/>
          <p:cNvSpPr>
            <a:spLocks noChangeArrowheads="1"/>
          </p:cNvSpPr>
          <p:nvPr/>
        </p:nvSpPr>
        <p:spPr bwMode="auto">
          <a:xfrm>
            <a:off x="5948363" y="3097213"/>
            <a:ext cx="74612" cy="26828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738" name="Line 58"/>
          <p:cNvSpPr>
            <a:spLocks noChangeShapeType="1"/>
          </p:cNvSpPr>
          <p:nvPr/>
        </p:nvSpPr>
        <p:spPr bwMode="auto">
          <a:xfrm flipV="1">
            <a:off x="7558088" y="3768725"/>
            <a:ext cx="6715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739" name="Line 59"/>
          <p:cNvSpPr>
            <a:spLocks noChangeShapeType="1"/>
          </p:cNvSpPr>
          <p:nvPr/>
        </p:nvSpPr>
        <p:spPr bwMode="auto">
          <a:xfrm>
            <a:off x="7545388" y="4856163"/>
            <a:ext cx="69691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740" name="Line 60"/>
          <p:cNvSpPr>
            <a:spLocks noChangeShapeType="1"/>
          </p:cNvSpPr>
          <p:nvPr/>
        </p:nvSpPr>
        <p:spPr bwMode="auto">
          <a:xfrm>
            <a:off x="7329488" y="4375150"/>
            <a:ext cx="1587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741" name="Line 61"/>
          <p:cNvSpPr>
            <a:spLocks noChangeShapeType="1"/>
          </p:cNvSpPr>
          <p:nvPr/>
        </p:nvSpPr>
        <p:spPr bwMode="auto">
          <a:xfrm>
            <a:off x="6199188" y="4502150"/>
            <a:ext cx="191611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742" name="Line 62"/>
          <p:cNvSpPr>
            <a:spLocks noChangeShapeType="1"/>
          </p:cNvSpPr>
          <p:nvPr/>
        </p:nvSpPr>
        <p:spPr bwMode="auto">
          <a:xfrm>
            <a:off x="7329488" y="5476875"/>
            <a:ext cx="1587" cy="125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743" name="Line 63"/>
          <p:cNvSpPr>
            <a:spLocks noChangeShapeType="1"/>
          </p:cNvSpPr>
          <p:nvPr/>
        </p:nvSpPr>
        <p:spPr bwMode="auto">
          <a:xfrm>
            <a:off x="7329488" y="5602288"/>
            <a:ext cx="86201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744" name="Rectangle 64"/>
          <p:cNvSpPr>
            <a:spLocks noChangeArrowheads="1"/>
          </p:cNvSpPr>
          <p:nvPr/>
        </p:nvSpPr>
        <p:spPr bwMode="auto">
          <a:xfrm>
            <a:off x="7988300" y="3540125"/>
            <a:ext cx="2222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Q0</a:t>
            </a:r>
            <a:endParaRPr lang="en-US" altLang="ko-KR" sz="14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1745" name="Rectangle 65"/>
          <p:cNvSpPr>
            <a:spLocks noChangeArrowheads="1"/>
          </p:cNvSpPr>
          <p:nvPr/>
        </p:nvSpPr>
        <p:spPr bwMode="auto">
          <a:xfrm>
            <a:off x="7634288" y="4286250"/>
            <a:ext cx="4159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Clock</a:t>
            </a:r>
            <a:endParaRPr lang="en-US" altLang="ko-KR" sz="14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1746" name="Rectangle 66"/>
          <p:cNvSpPr>
            <a:spLocks noChangeArrowheads="1"/>
          </p:cNvSpPr>
          <p:nvPr/>
        </p:nvSpPr>
        <p:spPr bwMode="auto">
          <a:xfrm>
            <a:off x="7672388" y="5387975"/>
            <a:ext cx="4159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Clock</a:t>
            </a:r>
            <a:endParaRPr lang="en-US" altLang="ko-KR" sz="14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1747" name="Rectangle 67"/>
          <p:cNvSpPr>
            <a:spLocks noChangeArrowheads="1"/>
          </p:cNvSpPr>
          <p:nvPr/>
        </p:nvSpPr>
        <p:spPr bwMode="auto">
          <a:xfrm>
            <a:off x="8026400" y="4665663"/>
            <a:ext cx="2222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Q1</a:t>
            </a:r>
            <a:endParaRPr lang="en-US" altLang="ko-KR" sz="14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1748" name="Rectangle 68"/>
          <p:cNvSpPr>
            <a:spLocks noChangeArrowheads="1"/>
          </p:cNvSpPr>
          <p:nvPr/>
        </p:nvSpPr>
        <p:spPr bwMode="auto">
          <a:xfrm>
            <a:off x="5300663" y="3565525"/>
            <a:ext cx="5111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Async </a:t>
            </a:r>
            <a:endParaRPr lang="en-US" altLang="ko-KR" sz="14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1749" name="Rectangle 69"/>
          <p:cNvSpPr>
            <a:spLocks noChangeArrowheads="1"/>
          </p:cNvSpPr>
          <p:nvPr/>
        </p:nvSpPr>
        <p:spPr bwMode="auto">
          <a:xfrm>
            <a:off x="5351463" y="3754438"/>
            <a:ext cx="4206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Input</a:t>
            </a:r>
            <a:endParaRPr lang="en-US" altLang="ko-KR" sz="1400">
              <a:latin typeface="Tahoma" pitchFamily="34" charset="0"/>
              <a:ea typeface="굴림" pitchFamily="50" charset="-127"/>
            </a:endParaRPr>
          </a:p>
        </p:txBody>
      </p:sp>
      <p:grpSp>
        <p:nvGrpSpPr>
          <p:cNvPr id="71755" name="Group 75"/>
          <p:cNvGrpSpPr>
            <a:grpSpLocks/>
          </p:cNvGrpSpPr>
          <p:nvPr/>
        </p:nvGrpSpPr>
        <p:grpSpPr bwMode="auto">
          <a:xfrm>
            <a:off x="5942013" y="3622675"/>
            <a:ext cx="481012" cy="758825"/>
            <a:chOff x="3743" y="2282"/>
            <a:chExt cx="303" cy="478"/>
          </a:xfrm>
        </p:grpSpPr>
        <p:sp>
          <p:nvSpPr>
            <p:cNvPr id="71750" name="Rectangle 70"/>
            <p:cNvSpPr>
              <a:spLocks noChangeArrowheads="1"/>
            </p:cNvSpPr>
            <p:nvPr/>
          </p:nvSpPr>
          <p:spPr bwMode="auto">
            <a:xfrm>
              <a:off x="3743" y="2282"/>
              <a:ext cx="303" cy="47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51" name="Rectangle 71"/>
            <p:cNvSpPr>
              <a:spLocks noChangeArrowheads="1"/>
            </p:cNvSpPr>
            <p:nvPr/>
          </p:nvSpPr>
          <p:spPr bwMode="auto">
            <a:xfrm>
              <a:off x="3755" y="2310"/>
              <a:ext cx="7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71752" name="Line 72"/>
            <p:cNvSpPr>
              <a:spLocks noChangeShapeType="1"/>
            </p:cNvSpPr>
            <p:nvPr/>
          </p:nvSpPr>
          <p:spPr bwMode="auto">
            <a:xfrm flipV="1">
              <a:off x="3834" y="2629"/>
              <a:ext cx="56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53" name="Line 73"/>
            <p:cNvSpPr>
              <a:spLocks noChangeShapeType="1"/>
            </p:cNvSpPr>
            <p:nvPr/>
          </p:nvSpPr>
          <p:spPr bwMode="auto">
            <a:xfrm>
              <a:off x="3906" y="2629"/>
              <a:ext cx="64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54" name="Rectangle 74"/>
            <p:cNvSpPr>
              <a:spLocks noChangeArrowheads="1"/>
            </p:cNvSpPr>
            <p:nvPr/>
          </p:nvSpPr>
          <p:spPr bwMode="auto">
            <a:xfrm>
              <a:off x="3938" y="2310"/>
              <a:ext cx="7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</p:grpSp>
      <p:sp>
        <p:nvSpPr>
          <p:cNvPr id="71756" name="Line 76"/>
          <p:cNvSpPr>
            <a:spLocks noChangeShapeType="1"/>
          </p:cNvSpPr>
          <p:nvPr/>
        </p:nvSpPr>
        <p:spPr bwMode="auto">
          <a:xfrm flipV="1">
            <a:off x="6199188" y="4375150"/>
            <a:ext cx="3175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757" name="Oval 77"/>
          <p:cNvSpPr>
            <a:spLocks noChangeArrowheads="1"/>
          </p:cNvSpPr>
          <p:nvPr/>
        </p:nvSpPr>
        <p:spPr bwMode="auto">
          <a:xfrm>
            <a:off x="2278063" y="3775075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758" name="Oval 78"/>
          <p:cNvSpPr>
            <a:spLocks noChangeArrowheads="1"/>
          </p:cNvSpPr>
          <p:nvPr/>
        </p:nvSpPr>
        <p:spPr bwMode="auto">
          <a:xfrm>
            <a:off x="6600825" y="3749675"/>
            <a:ext cx="38100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759" name="Oval 79"/>
          <p:cNvSpPr>
            <a:spLocks noChangeArrowheads="1"/>
          </p:cNvSpPr>
          <p:nvPr/>
        </p:nvSpPr>
        <p:spPr bwMode="auto">
          <a:xfrm>
            <a:off x="7323138" y="4495800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760" name="Rectangle 80"/>
          <p:cNvSpPr>
            <a:spLocks noChangeArrowheads="1"/>
          </p:cNvSpPr>
          <p:nvPr/>
        </p:nvSpPr>
        <p:spPr bwMode="auto">
          <a:xfrm>
            <a:off x="2460625" y="2944813"/>
            <a:ext cx="7191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Clocked  </a:t>
            </a:r>
            <a:endParaRPr lang="en-US" altLang="ko-KR" sz="14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1761" name="Rectangle 81"/>
          <p:cNvSpPr>
            <a:spLocks noChangeArrowheads="1"/>
          </p:cNvSpPr>
          <p:nvPr/>
        </p:nvSpPr>
        <p:spPr bwMode="auto">
          <a:xfrm>
            <a:off x="2284413" y="3148013"/>
            <a:ext cx="10556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Synchronous </a:t>
            </a:r>
            <a:endParaRPr lang="en-US" altLang="ko-KR" sz="14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1762" name="Rectangle 82"/>
          <p:cNvSpPr>
            <a:spLocks noChangeArrowheads="1"/>
          </p:cNvSpPr>
          <p:nvPr/>
        </p:nvSpPr>
        <p:spPr bwMode="auto">
          <a:xfrm>
            <a:off x="2524125" y="3349625"/>
            <a:ext cx="5683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System</a:t>
            </a:r>
            <a:endParaRPr lang="en-US" altLang="ko-KR" sz="1400">
              <a:latin typeface="Tahoma" pitchFamily="34" charset="0"/>
              <a:ea typeface="굴림" pitchFamily="50" charset="-127"/>
            </a:endParaRPr>
          </a:p>
        </p:txBody>
      </p:sp>
      <p:grpSp>
        <p:nvGrpSpPr>
          <p:cNvPr id="71765" name="Group 85"/>
          <p:cNvGrpSpPr>
            <a:grpSpLocks/>
          </p:cNvGrpSpPr>
          <p:nvPr/>
        </p:nvGrpSpPr>
        <p:grpSpPr bwMode="auto">
          <a:xfrm>
            <a:off x="6289675" y="3262313"/>
            <a:ext cx="341313" cy="341312"/>
            <a:chOff x="3962" y="2055"/>
            <a:chExt cx="215" cy="215"/>
          </a:xfrm>
        </p:grpSpPr>
        <p:sp>
          <p:nvSpPr>
            <p:cNvPr id="71763" name="Freeform 83"/>
            <p:cNvSpPr>
              <a:spLocks/>
            </p:cNvSpPr>
            <p:nvPr/>
          </p:nvSpPr>
          <p:spPr bwMode="auto">
            <a:xfrm>
              <a:off x="3962" y="2143"/>
              <a:ext cx="120" cy="127"/>
            </a:xfrm>
            <a:custGeom>
              <a:avLst/>
              <a:gdLst/>
              <a:ahLst/>
              <a:cxnLst>
                <a:cxn ang="0">
                  <a:pos x="0" y="127"/>
                </a:cxn>
                <a:cxn ang="0">
                  <a:pos x="64" y="0"/>
                </a:cxn>
                <a:cxn ang="0">
                  <a:pos x="64" y="55"/>
                </a:cxn>
                <a:cxn ang="0">
                  <a:pos x="120" y="55"/>
                </a:cxn>
                <a:cxn ang="0">
                  <a:pos x="0" y="127"/>
                </a:cxn>
              </a:cxnLst>
              <a:rect l="0" t="0" r="r" b="b"/>
              <a:pathLst>
                <a:path w="120" h="127">
                  <a:moveTo>
                    <a:pt x="0" y="127"/>
                  </a:moveTo>
                  <a:lnTo>
                    <a:pt x="64" y="0"/>
                  </a:lnTo>
                  <a:lnTo>
                    <a:pt x="64" y="55"/>
                  </a:lnTo>
                  <a:lnTo>
                    <a:pt x="120" y="5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64" name="Line 84"/>
            <p:cNvSpPr>
              <a:spLocks noChangeShapeType="1"/>
            </p:cNvSpPr>
            <p:nvPr/>
          </p:nvSpPr>
          <p:spPr bwMode="auto">
            <a:xfrm flipH="1">
              <a:off x="4026" y="2055"/>
              <a:ext cx="151" cy="1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1766" name="Rectangle 86"/>
          <p:cNvSpPr>
            <a:spLocks noChangeArrowheads="1"/>
          </p:cNvSpPr>
          <p:nvPr/>
        </p:nvSpPr>
        <p:spPr bwMode="auto">
          <a:xfrm>
            <a:off x="6670675" y="3021013"/>
            <a:ext cx="10033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Synchronizer</a:t>
            </a:r>
            <a:endParaRPr lang="en-US" altLang="ko-KR" sz="14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169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Handling asynchronous inputs</a:t>
            </a:r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Never allow asynchronous inputs to fan-out to more than one flip-flop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synchronize as soon as possible and then treat as synchronous signal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40DA-C7B2-4985-96C7-A7B198613ACE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715000" y="3683000"/>
            <a:ext cx="2679700" cy="210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marL="114300" indent="-114300" algn="ctr" eaLnBrk="0" hangingPunct="0">
              <a:lnSpc>
                <a:spcPts val="1800"/>
              </a:lnSpc>
              <a:spcBef>
                <a:spcPts val="1500"/>
              </a:spcBef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In is asynchronous and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fans out to D0 and D1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/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one FF catches the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signal, one does not</a:t>
            </a:r>
          </a:p>
          <a:p>
            <a:pPr marL="114300" indent="-114300" algn="ctr" eaLnBrk="0" hangingPunct="0">
              <a:lnSpc>
                <a:spcPts val="1800"/>
              </a:lnSpc>
              <a:spcBef>
                <a:spcPts val="1500"/>
              </a:spcBef>
            </a:pPr>
            <a:r>
              <a:rPr lang="en-US" altLang="ko-KR" sz="1600" u="sng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inconsistent state may </a:t>
            </a:r>
            <a:br>
              <a:rPr lang="en-US" altLang="ko-KR" sz="1600" u="sng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 u="sng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be reached!</a:t>
            </a:r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 flipH="1" flipV="1">
            <a:off x="5181600" y="4267200"/>
            <a:ext cx="99060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 flipH="1">
            <a:off x="5257800" y="4648200"/>
            <a:ext cx="914400" cy="533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260350" y="3459163"/>
            <a:ext cx="914400" cy="252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r" eaLnBrk="0" hangingPunct="0">
              <a:lnSpc>
                <a:spcPts val="2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In</a:t>
            </a:r>
          </a:p>
          <a:p>
            <a:pPr algn="r" eaLnBrk="0" hangingPunct="0">
              <a:lnSpc>
                <a:spcPts val="2700"/>
              </a:lnSpc>
              <a:tabLst>
                <a:tab pos="457200" algn="l"/>
                <a:tab pos="914400" algn="l"/>
                <a:tab pos="1370013" algn="l"/>
              </a:tabLst>
            </a:pPr>
            <a:endParaRPr lang="en-US" altLang="ko-KR" sz="1600">
              <a:solidFill>
                <a:srgbClr val="000000"/>
              </a:solidFill>
              <a:latin typeface="Tahoma" pitchFamily="34" charset="0"/>
              <a:ea typeface="굴림" pitchFamily="50" charset="-127"/>
            </a:endParaRPr>
          </a:p>
          <a:p>
            <a:pPr algn="r" eaLnBrk="0" hangingPunct="0">
              <a:lnSpc>
                <a:spcPts val="2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Q0</a:t>
            </a:r>
          </a:p>
          <a:p>
            <a:pPr algn="r" eaLnBrk="0" hangingPunct="0">
              <a:lnSpc>
                <a:spcPts val="2700"/>
              </a:lnSpc>
              <a:tabLst>
                <a:tab pos="457200" algn="l"/>
                <a:tab pos="914400" algn="l"/>
                <a:tab pos="1370013" algn="l"/>
              </a:tabLst>
            </a:pPr>
            <a:endParaRPr lang="en-US" altLang="ko-KR" sz="1600">
              <a:solidFill>
                <a:srgbClr val="000000"/>
              </a:solidFill>
              <a:latin typeface="Tahoma" pitchFamily="34" charset="0"/>
              <a:ea typeface="굴림" pitchFamily="50" charset="-127"/>
            </a:endParaRPr>
          </a:p>
          <a:p>
            <a:pPr algn="r" eaLnBrk="0" hangingPunct="0">
              <a:lnSpc>
                <a:spcPts val="2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Q1</a:t>
            </a:r>
          </a:p>
          <a:p>
            <a:pPr algn="r" eaLnBrk="0" hangingPunct="0">
              <a:lnSpc>
                <a:spcPts val="2700"/>
              </a:lnSpc>
              <a:tabLst>
                <a:tab pos="457200" algn="l"/>
                <a:tab pos="914400" algn="l"/>
                <a:tab pos="1370013" algn="l"/>
              </a:tabLst>
            </a:pPr>
            <a:endParaRPr lang="en-US" altLang="ko-KR" sz="1600">
              <a:solidFill>
                <a:srgbClr val="000000"/>
              </a:solidFill>
              <a:latin typeface="Tahoma" pitchFamily="34" charset="0"/>
              <a:ea typeface="굴림" pitchFamily="50" charset="-127"/>
            </a:endParaRPr>
          </a:p>
          <a:p>
            <a:pPr algn="r" eaLnBrk="0" hangingPunct="0">
              <a:lnSpc>
                <a:spcPts val="2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CLK</a:t>
            </a:r>
          </a:p>
        </p:txBody>
      </p:sp>
      <p:sp>
        <p:nvSpPr>
          <p:cNvPr id="73765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Handling asynchronous inputs (cont’d)</a:t>
            </a:r>
          </a:p>
        </p:txBody>
      </p:sp>
      <p:sp>
        <p:nvSpPr>
          <p:cNvPr id="73766" name="Rectangle 3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What can go wrong?</a:t>
            </a:r>
          </a:p>
          <a:p>
            <a:pPr lvl="1"/>
            <a:r>
              <a:rPr lang="en-US" altLang="ko-KR">
                <a:ea typeface="굴림" pitchFamily="50" charset="-127"/>
              </a:rPr>
              <a:t>input changes too close to clock edge (violating setup time constraint)</a:t>
            </a:r>
          </a:p>
        </p:txBody>
      </p:sp>
      <p:sp>
        <p:nvSpPr>
          <p:cNvPr id="73767" name="Line 39"/>
          <p:cNvSpPr>
            <a:spLocks noChangeShapeType="1"/>
          </p:cNvSpPr>
          <p:nvPr/>
        </p:nvSpPr>
        <p:spPr bwMode="auto">
          <a:xfrm>
            <a:off x="1295400" y="3886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69" name="Line 41"/>
          <p:cNvSpPr>
            <a:spLocks noChangeShapeType="1"/>
          </p:cNvSpPr>
          <p:nvPr/>
        </p:nvSpPr>
        <p:spPr bwMode="auto">
          <a:xfrm flipV="1">
            <a:off x="1905000" y="3657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0" name="Line 42"/>
          <p:cNvSpPr>
            <a:spLocks noChangeShapeType="1"/>
          </p:cNvSpPr>
          <p:nvPr/>
        </p:nvSpPr>
        <p:spPr bwMode="auto">
          <a:xfrm>
            <a:off x="1905000" y="36576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1" name="Line 43"/>
          <p:cNvSpPr>
            <a:spLocks noChangeShapeType="1"/>
          </p:cNvSpPr>
          <p:nvPr/>
        </p:nvSpPr>
        <p:spPr bwMode="auto">
          <a:xfrm>
            <a:off x="1295400" y="4495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2" name="Line 44"/>
          <p:cNvSpPr>
            <a:spLocks noChangeShapeType="1"/>
          </p:cNvSpPr>
          <p:nvPr/>
        </p:nvSpPr>
        <p:spPr bwMode="auto">
          <a:xfrm flipV="1">
            <a:off x="2057400" y="4267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3" name="Line 45"/>
          <p:cNvSpPr>
            <a:spLocks noChangeShapeType="1"/>
          </p:cNvSpPr>
          <p:nvPr/>
        </p:nvSpPr>
        <p:spPr bwMode="auto">
          <a:xfrm>
            <a:off x="2057400" y="4267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4" name="Line 46"/>
          <p:cNvSpPr>
            <a:spLocks noChangeShapeType="1"/>
          </p:cNvSpPr>
          <p:nvPr/>
        </p:nvSpPr>
        <p:spPr bwMode="auto">
          <a:xfrm>
            <a:off x="1295400" y="5181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5" name="Line 47"/>
          <p:cNvSpPr>
            <a:spLocks noChangeShapeType="1"/>
          </p:cNvSpPr>
          <p:nvPr/>
        </p:nvSpPr>
        <p:spPr bwMode="auto">
          <a:xfrm flipV="1">
            <a:off x="2057400" y="4953000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6" name="Line 48"/>
          <p:cNvSpPr>
            <a:spLocks noChangeShapeType="1"/>
          </p:cNvSpPr>
          <p:nvPr/>
        </p:nvSpPr>
        <p:spPr bwMode="auto">
          <a:xfrm>
            <a:off x="2133600" y="4953000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7" name="Line 49"/>
          <p:cNvSpPr>
            <a:spLocks noChangeShapeType="1"/>
          </p:cNvSpPr>
          <p:nvPr/>
        </p:nvSpPr>
        <p:spPr bwMode="auto">
          <a:xfrm>
            <a:off x="2209800" y="51816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8" name="Line 50"/>
          <p:cNvSpPr>
            <a:spLocks noChangeShapeType="1"/>
          </p:cNvSpPr>
          <p:nvPr/>
        </p:nvSpPr>
        <p:spPr bwMode="auto">
          <a:xfrm>
            <a:off x="1295400" y="5791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9" name="Line 51"/>
          <p:cNvSpPr>
            <a:spLocks noChangeShapeType="1"/>
          </p:cNvSpPr>
          <p:nvPr/>
        </p:nvSpPr>
        <p:spPr bwMode="auto">
          <a:xfrm flipV="1">
            <a:off x="1981200" y="556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80" name="Line 52"/>
          <p:cNvSpPr>
            <a:spLocks noChangeShapeType="1"/>
          </p:cNvSpPr>
          <p:nvPr/>
        </p:nvSpPr>
        <p:spPr bwMode="auto">
          <a:xfrm>
            <a:off x="1981200" y="55626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81" name="Line 53"/>
          <p:cNvSpPr>
            <a:spLocks noChangeShapeType="1"/>
          </p:cNvSpPr>
          <p:nvPr/>
        </p:nvSpPr>
        <p:spPr bwMode="auto">
          <a:xfrm>
            <a:off x="2971800" y="556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82" name="Line 54"/>
          <p:cNvSpPr>
            <a:spLocks noChangeShapeType="1"/>
          </p:cNvSpPr>
          <p:nvPr/>
        </p:nvSpPr>
        <p:spPr bwMode="auto">
          <a:xfrm>
            <a:off x="2971800" y="5791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90" name="Line 62"/>
          <p:cNvSpPr>
            <a:spLocks noChangeShapeType="1"/>
          </p:cNvSpPr>
          <p:nvPr/>
        </p:nvSpPr>
        <p:spPr bwMode="auto">
          <a:xfrm flipV="1">
            <a:off x="3886200" y="556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91" name="Line 63"/>
          <p:cNvSpPr>
            <a:spLocks noChangeShapeType="1"/>
          </p:cNvSpPr>
          <p:nvPr/>
        </p:nvSpPr>
        <p:spPr bwMode="auto">
          <a:xfrm>
            <a:off x="3886200" y="55626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92" name="Line 64"/>
          <p:cNvSpPr>
            <a:spLocks noChangeShapeType="1"/>
          </p:cNvSpPr>
          <p:nvPr/>
        </p:nvSpPr>
        <p:spPr bwMode="auto">
          <a:xfrm>
            <a:off x="4876800" y="556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93" name="Line 65"/>
          <p:cNvSpPr>
            <a:spLocks noChangeShapeType="1"/>
          </p:cNvSpPr>
          <p:nvPr/>
        </p:nvSpPr>
        <p:spPr bwMode="auto">
          <a:xfrm>
            <a:off x="4876800" y="5791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DEE7-6188-40C7-B24E-54B028A12809}" type="slidenum">
              <a:rPr lang="en-US" altLang="en-US"/>
              <a:pPr/>
              <a:t>39</a:t>
            </a:fld>
            <a:endParaRPr lang="en-US" altLang="en-US"/>
          </a:p>
        </p:txBody>
      </p:sp>
      <p:pic>
        <p:nvPicPr>
          <p:cNvPr id="67593" name="Picture 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3200400"/>
            <a:ext cx="4432300" cy="264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3467100" y="1422400"/>
            <a:ext cx="40513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100"/>
              </a:lnSpc>
            </a:pPr>
            <a:r>
              <a:rPr lang="ko-KR" altLang="en-US" b="1">
                <a:solidFill>
                  <a:srgbClr val="000000"/>
                </a:solidFill>
                <a:ea typeface="굴림" pitchFamily="50" charset="-127"/>
              </a:rPr>
              <a:t> 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495300" y="5930900"/>
            <a:ext cx="35306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small, but non-zero probability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that the FF output will get stuck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in an in-between state</a:t>
            </a: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4749800" y="5918200"/>
            <a:ext cx="4064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oscilloscope traces demonstrating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synchronizer failure and eventual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decay to steady state</a:t>
            </a:r>
          </a:p>
        </p:txBody>
      </p:sp>
      <p:sp>
        <p:nvSpPr>
          <p:cNvPr id="67597" name="Arc 13"/>
          <p:cNvSpPr>
            <a:spLocks/>
          </p:cNvSpPr>
          <p:nvPr/>
        </p:nvSpPr>
        <p:spPr bwMode="auto">
          <a:xfrm>
            <a:off x="863600" y="3765550"/>
            <a:ext cx="1358900" cy="14541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598" name="Arc 14"/>
          <p:cNvSpPr>
            <a:spLocks/>
          </p:cNvSpPr>
          <p:nvPr/>
        </p:nvSpPr>
        <p:spPr bwMode="auto">
          <a:xfrm>
            <a:off x="2224088" y="3765550"/>
            <a:ext cx="1358900" cy="14541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05" name="Line 21"/>
          <p:cNvSpPr>
            <a:spLocks noChangeShapeType="1"/>
          </p:cNvSpPr>
          <p:nvPr/>
        </p:nvSpPr>
        <p:spPr bwMode="auto">
          <a:xfrm>
            <a:off x="2451100" y="3797300"/>
            <a:ext cx="647700" cy="914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 flipH="1">
            <a:off x="1282700" y="3797300"/>
            <a:ext cx="723900" cy="876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787400" y="5283200"/>
            <a:ext cx="1117600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logic 0</a:t>
            </a:r>
          </a:p>
        </p:txBody>
      </p:sp>
      <p:sp>
        <p:nvSpPr>
          <p:cNvPr id="67608" name="Rectangle 24"/>
          <p:cNvSpPr>
            <a:spLocks noChangeArrowheads="1"/>
          </p:cNvSpPr>
          <p:nvPr/>
        </p:nvSpPr>
        <p:spPr bwMode="auto">
          <a:xfrm>
            <a:off x="2451100" y="5308600"/>
            <a:ext cx="1117600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r"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logic 1</a:t>
            </a:r>
          </a:p>
        </p:txBody>
      </p:sp>
      <p:sp>
        <p:nvSpPr>
          <p:cNvPr id="67609" name="Rectangle 25"/>
          <p:cNvSpPr>
            <a:spLocks noChangeArrowheads="1"/>
          </p:cNvSpPr>
          <p:nvPr/>
        </p:nvSpPr>
        <p:spPr bwMode="auto">
          <a:xfrm>
            <a:off x="4546600" y="5232400"/>
            <a:ext cx="850900" cy="330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388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logic 0</a:t>
            </a:r>
          </a:p>
        </p:txBody>
      </p:sp>
      <p:sp>
        <p:nvSpPr>
          <p:cNvPr id="67610" name="Rectangle 26"/>
          <p:cNvSpPr>
            <a:spLocks noChangeArrowheads="1"/>
          </p:cNvSpPr>
          <p:nvPr/>
        </p:nvSpPr>
        <p:spPr bwMode="auto">
          <a:xfrm>
            <a:off x="4533900" y="3238500"/>
            <a:ext cx="850900" cy="330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388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logic 1</a:t>
            </a:r>
          </a:p>
        </p:txBody>
      </p:sp>
      <p:sp>
        <p:nvSpPr>
          <p:cNvPr id="67611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Synchronization failure</a:t>
            </a:r>
          </a:p>
        </p:txBody>
      </p:sp>
      <p:sp>
        <p:nvSpPr>
          <p:cNvPr id="67612" name="Rectangle 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Occurs when FF input changes close to clock edge</a:t>
            </a:r>
          </a:p>
          <a:p>
            <a:pPr lvl="1"/>
            <a:r>
              <a:rPr lang="en-US" altLang="ko-KR">
                <a:ea typeface="굴림" pitchFamily="50" charset="-127"/>
              </a:rPr>
              <a:t>the FF may enter a metastable state – neither a logic 0 nor 1 –</a:t>
            </a:r>
          </a:p>
          <a:p>
            <a:pPr lvl="1"/>
            <a:r>
              <a:rPr lang="en-US" altLang="ko-KR">
                <a:ea typeface="굴림" pitchFamily="50" charset="-127"/>
              </a:rPr>
              <a:t>it may stay in this state an indefinite amount of time</a:t>
            </a:r>
          </a:p>
          <a:p>
            <a:pPr lvl="1"/>
            <a:r>
              <a:rPr lang="en-US" altLang="ko-KR">
                <a:ea typeface="굴림" pitchFamily="50" charset="-127"/>
              </a:rPr>
              <a:t>this is not likely in practice but has some probability</a:t>
            </a:r>
          </a:p>
        </p:txBody>
      </p:sp>
      <p:sp>
        <p:nvSpPr>
          <p:cNvPr id="67613" name="Oval 29"/>
          <p:cNvSpPr>
            <a:spLocks noChangeArrowheads="1"/>
          </p:cNvSpPr>
          <p:nvPr/>
        </p:nvSpPr>
        <p:spPr bwMode="auto">
          <a:xfrm>
            <a:off x="762000" y="4724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15" name="Oval 31"/>
          <p:cNvSpPr>
            <a:spLocks noChangeArrowheads="1"/>
          </p:cNvSpPr>
          <p:nvPr/>
        </p:nvSpPr>
        <p:spPr bwMode="auto">
          <a:xfrm>
            <a:off x="1998663" y="32766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16" name="Oval 32"/>
          <p:cNvSpPr>
            <a:spLocks noChangeArrowheads="1"/>
          </p:cNvSpPr>
          <p:nvPr/>
        </p:nvSpPr>
        <p:spPr bwMode="auto">
          <a:xfrm>
            <a:off x="3200400" y="4724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5A6D-8280-406A-A078-F81FC9C340C6}" type="slidenum">
              <a:rPr lang="en-US" altLang="en-US"/>
              <a:pPr/>
              <a:t>4</a:t>
            </a:fld>
            <a:endParaRPr lang="en-US" altLang="en-US"/>
          </a:p>
        </p:txBody>
      </p:sp>
      <p:grpSp>
        <p:nvGrpSpPr>
          <p:cNvPr id="8220" name="Group 28"/>
          <p:cNvGrpSpPr>
            <a:grpSpLocks/>
          </p:cNvGrpSpPr>
          <p:nvPr/>
        </p:nvGrpSpPr>
        <p:grpSpPr bwMode="auto">
          <a:xfrm>
            <a:off x="1857375" y="4629150"/>
            <a:ext cx="4946650" cy="1217613"/>
            <a:chOff x="1170" y="2916"/>
            <a:chExt cx="3116" cy="767"/>
          </a:xfrm>
        </p:grpSpPr>
        <p:sp>
          <p:nvSpPr>
            <p:cNvPr id="8217" name="Oval 25"/>
            <p:cNvSpPr>
              <a:spLocks noChangeArrowheads="1"/>
            </p:cNvSpPr>
            <p:nvPr/>
          </p:nvSpPr>
          <p:spPr bwMode="auto">
            <a:xfrm>
              <a:off x="1170" y="2992"/>
              <a:ext cx="3116" cy="69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9" name="Rectangle 27"/>
            <p:cNvSpPr>
              <a:spLocks noChangeArrowheads="1"/>
            </p:cNvSpPr>
            <p:nvPr/>
          </p:nvSpPr>
          <p:spPr bwMode="auto">
            <a:xfrm>
              <a:off x="1817" y="2916"/>
              <a:ext cx="2008" cy="28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2857500" y="3225800"/>
            <a:ext cx="457200" cy="208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X2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•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•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•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Xn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3860800" y="3746500"/>
            <a:ext cx="1219200" cy="96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switching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network</a:t>
            </a: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5626100" y="3238500"/>
            <a:ext cx="457200" cy="208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Z1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Z2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•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•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•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Zn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3810000" y="3200400"/>
            <a:ext cx="1295400" cy="1854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5118100" y="3429000"/>
            <a:ext cx="5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5118100" y="3695700"/>
            <a:ext cx="5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5118100" y="4826000"/>
            <a:ext cx="5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3303588" y="3403600"/>
            <a:ext cx="5064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3303588" y="3683000"/>
            <a:ext cx="5064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3303588" y="4800600"/>
            <a:ext cx="506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5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Circuits with feedback</a:t>
            </a:r>
          </a:p>
        </p:txBody>
      </p:sp>
      <p:sp>
        <p:nvSpPr>
          <p:cNvPr id="8216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How to control feedback?</a:t>
            </a:r>
          </a:p>
          <a:p>
            <a:pPr lvl="1"/>
            <a:r>
              <a:rPr lang="en-US" altLang="ko-KR">
                <a:ea typeface="굴림" pitchFamily="50" charset="-127"/>
              </a:rPr>
              <a:t>what stops values from cycling around endlessly</a:t>
            </a:r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3951288" y="5846763"/>
            <a:ext cx="62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56EB-A318-4FB8-9106-C5B7F7E64642}" type="slidenum">
              <a:rPr lang="en-US" altLang="en-US"/>
              <a:pPr/>
              <a:t>40</a:t>
            </a:fld>
            <a:endParaRPr lang="en-US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5725" y="4330700"/>
            <a:ext cx="8489950" cy="2146300"/>
            <a:chOff x="457200" y="4216400"/>
            <a:chExt cx="8489950" cy="2146300"/>
          </a:xfrm>
        </p:grpSpPr>
        <p:sp>
          <p:nvSpPr>
            <p:cNvPr id="69660" name="Rectangle 28"/>
            <p:cNvSpPr>
              <a:spLocks noChangeArrowheads="1"/>
            </p:cNvSpPr>
            <p:nvPr/>
          </p:nvSpPr>
          <p:spPr bwMode="auto">
            <a:xfrm>
              <a:off x="457200" y="4845050"/>
              <a:ext cx="1752600" cy="584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asynchronous</a:t>
              </a:r>
            </a:p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input</a:t>
              </a:r>
            </a:p>
          </p:txBody>
        </p:sp>
        <p:sp>
          <p:nvSpPr>
            <p:cNvPr id="69662" name="Oval 30"/>
            <p:cNvSpPr>
              <a:spLocks noChangeArrowheads="1"/>
            </p:cNvSpPr>
            <p:nvPr/>
          </p:nvSpPr>
          <p:spPr bwMode="auto">
            <a:xfrm>
              <a:off x="2393950" y="4216400"/>
              <a:ext cx="6540500" cy="18796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63" name="Rectangle 31"/>
            <p:cNvSpPr>
              <a:spLocks noChangeArrowheads="1"/>
            </p:cNvSpPr>
            <p:nvPr/>
          </p:nvSpPr>
          <p:spPr bwMode="auto">
            <a:xfrm>
              <a:off x="6445250" y="5969000"/>
              <a:ext cx="250190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synchronous system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216150" y="4699000"/>
            <a:ext cx="5975350" cy="1250950"/>
            <a:chOff x="2216150" y="4699000"/>
            <a:chExt cx="5975350" cy="1250950"/>
          </a:xfrm>
        </p:grpSpPr>
        <p:sp>
          <p:nvSpPr>
            <p:cNvPr id="69641" name="Rectangle 9"/>
            <p:cNvSpPr>
              <a:spLocks noChangeArrowheads="1"/>
            </p:cNvSpPr>
            <p:nvPr/>
          </p:nvSpPr>
          <p:spPr bwMode="auto">
            <a:xfrm>
              <a:off x="3067050" y="4711700"/>
              <a:ext cx="787400" cy="8382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42" name="Rectangle 10"/>
            <p:cNvSpPr>
              <a:spLocks noChangeArrowheads="1"/>
            </p:cNvSpPr>
            <p:nvPr/>
          </p:nvSpPr>
          <p:spPr bwMode="auto">
            <a:xfrm>
              <a:off x="4819650" y="4699000"/>
              <a:ext cx="787400" cy="8382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43" name="Rectangle 11"/>
            <p:cNvSpPr>
              <a:spLocks noChangeArrowheads="1"/>
            </p:cNvSpPr>
            <p:nvPr/>
          </p:nvSpPr>
          <p:spPr bwMode="auto">
            <a:xfrm>
              <a:off x="3060700" y="4933950"/>
              <a:ext cx="31750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100"/>
                </a:lnSpc>
              </a:pPr>
              <a:r>
                <a:rPr lang="en-US" altLang="ko-KR" sz="16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69644" name="Rectangle 12"/>
            <p:cNvSpPr>
              <a:spLocks noChangeArrowheads="1"/>
            </p:cNvSpPr>
            <p:nvPr/>
          </p:nvSpPr>
          <p:spPr bwMode="auto">
            <a:xfrm>
              <a:off x="4826000" y="4946650"/>
              <a:ext cx="31750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100"/>
                </a:lnSpc>
              </a:pPr>
              <a:r>
                <a:rPr lang="en-US" altLang="ko-KR" sz="16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69645" name="Rectangle 13"/>
            <p:cNvSpPr>
              <a:spLocks noChangeArrowheads="1"/>
            </p:cNvSpPr>
            <p:nvPr/>
          </p:nvSpPr>
          <p:spPr bwMode="auto">
            <a:xfrm>
              <a:off x="3517900" y="4933950"/>
              <a:ext cx="34290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100"/>
                </a:lnSpc>
              </a:pPr>
              <a:r>
                <a:rPr lang="en-US" altLang="ko-KR" sz="1600" b="1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4965700" y="4819650"/>
              <a:ext cx="1001713" cy="584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3600"/>
                </a:lnSpc>
              </a:pPr>
              <a:r>
                <a:rPr lang="en-US" altLang="ko-KR" sz="16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3854450" y="5060950"/>
              <a:ext cx="9525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48" name="Arc 16"/>
            <p:cNvSpPr>
              <a:spLocks/>
            </p:cNvSpPr>
            <p:nvPr/>
          </p:nvSpPr>
          <p:spPr bwMode="auto">
            <a:xfrm>
              <a:off x="4624388" y="5008563"/>
              <a:ext cx="190500" cy="106362"/>
            </a:xfrm>
            <a:custGeom>
              <a:avLst/>
              <a:gdLst>
                <a:gd name="G0" fmla="+- 21600 0 0"/>
                <a:gd name="G1" fmla="+- 6075 0 0"/>
                <a:gd name="G2" fmla="+- 21600 0 0"/>
                <a:gd name="T0" fmla="*/ 824 w 21600"/>
                <a:gd name="T1" fmla="*/ 11985 h 11985"/>
                <a:gd name="T2" fmla="*/ 872 w 21600"/>
                <a:gd name="T3" fmla="*/ 0 h 11985"/>
                <a:gd name="T4" fmla="*/ 21600 w 21600"/>
                <a:gd name="T5" fmla="*/ 6075 h 11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985" fill="none" extrusionOk="0">
                  <a:moveTo>
                    <a:pt x="824" y="11984"/>
                  </a:moveTo>
                  <a:cubicBezTo>
                    <a:pt x="277" y="10062"/>
                    <a:pt x="0" y="8073"/>
                    <a:pt x="0" y="6075"/>
                  </a:cubicBezTo>
                  <a:cubicBezTo>
                    <a:pt x="-1" y="4018"/>
                    <a:pt x="293" y="1973"/>
                    <a:pt x="871" y="-1"/>
                  </a:cubicBezTo>
                </a:path>
                <a:path w="21600" h="11985" stroke="0" extrusionOk="0">
                  <a:moveTo>
                    <a:pt x="824" y="11984"/>
                  </a:moveTo>
                  <a:cubicBezTo>
                    <a:pt x="277" y="10062"/>
                    <a:pt x="0" y="8073"/>
                    <a:pt x="0" y="6075"/>
                  </a:cubicBezTo>
                  <a:cubicBezTo>
                    <a:pt x="-1" y="4018"/>
                    <a:pt x="293" y="1973"/>
                    <a:pt x="871" y="-1"/>
                  </a:cubicBezTo>
                  <a:lnTo>
                    <a:pt x="21600" y="6075"/>
                  </a:lnTo>
                  <a:close/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49" name="Line 17"/>
            <p:cNvSpPr>
              <a:spLocks noChangeShapeType="1"/>
            </p:cNvSpPr>
            <p:nvPr/>
          </p:nvSpPr>
          <p:spPr bwMode="auto">
            <a:xfrm>
              <a:off x="2216150" y="5086350"/>
              <a:ext cx="838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50" name="Arc 18"/>
            <p:cNvSpPr>
              <a:spLocks/>
            </p:cNvSpPr>
            <p:nvPr/>
          </p:nvSpPr>
          <p:spPr bwMode="auto">
            <a:xfrm>
              <a:off x="2871788" y="5033963"/>
              <a:ext cx="190500" cy="106362"/>
            </a:xfrm>
            <a:custGeom>
              <a:avLst/>
              <a:gdLst>
                <a:gd name="G0" fmla="+- 21600 0 0"/>
                <a:gd name="G1" fmla="+- 6075 0 0"/>
                <a:gd name="G2" fmla="+- 21600 0 0"/>
                <a:gd name="T0" fmla="*/ 824 w 21600"/>
                <a:gd name="T1" fmla="*/ 11985 h 11985"/>
                <a:gd name="T2" fmla="*/ 872 w 21600"/>
                <a:gd name="T3" fmla="*/ 0 h 11985"/>
                <a:gd name="T4" fmla="*/ 21600 w 21600"/>
                <a:gd name="T5" fmla="*/ 6075 h 11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985" fill="none" extrusionOk="0">
                  <a:moveTo>
                    <a:pt x="824" y="11984"/>
                  </a:moveTo>
                  <a:cubicBezTo>
                    <a:pt x="277" y="10062"/>
                    <a:pt x="0" y="8073"/>
                    <a:pt x="0" y="6075"/>
                  </a:cubicBezTo>
                  <a:cubicBezTo>
                    <a:pt x="-1" y="4018"/>
                    <a:pt x="293" y="1973"/>
                    <a:pt x="871" y="-1"/>
                  </a:cubicBezTo>
                </a:path>
                <a:path w="21600" h="11985" stroke="0" extrusionOk="0">
                  <a:moveTo>
                    <a:pt x="824" y="11984"/>
                  </a:moveTo>
                  <a:cubicBezTo>
                    <a:pt x="277" y="10062"/>
                    <a:pt x="0" y="8073"/>
                    <a:pt x="0" y="6075"/>
                  </a:cubicBezTo>
                  <a:cubicBezTo>
                    <a:pt x="-1" y="4018"/>
                    <a:pt x="293" y="1973"/>
                    <a:pt x="871" y="-1"/>
                  </a:cubicBezTo>
                  <a:lnTo>
                    <a:pt x="21600" y="6075"/>
                  </a:lnTo>
                  <a:close/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51" name="Line 19"/>
            <p:cNvSpPr>
              <a:spLocks noChangeShapeType="1"/>
            </p:cNvSpPr>
            <p:nvPr/>
          </p:nvSpPr>
          <p:spPr bwMode="auto">
            <a:xfrm>
              <a:off x="5607050" y="5086350"/>
              <a:ext cx="7747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52" name="Arc 20"/>
            <p:cNvSpPr>
              <a:spLocks/>
            </p:cNvSpPr>
            <p:nvPr/>
          </p:nvSpPr>
          <p:spPr bwMode="auto">
            <a:xfrm>
              <a:off x="6199188" y="5033963"/>
              <a:ext cx="190500" cy="106362"/>
            </a:xfrm>
            <a:custGeom>
              <a:avLst/>
              <a:gdLst>
                <a:gd name="G0" fmla="+- 21600 0 0"/>
                <a:gd name="G1" fmla="+- 6075 0 0"/>
                <a:gd name="G2" fmla="+- 21600 0 0"/>
                <a:gd name="T0" fmla="*/ 824 w 21600"/>
                <a:gd name="T1" fmla="*/ 11985 h 11985"/>
                <a:gd name="T2" fmla="*/ 872 w 21600"/>
                <a:gd name="T3" fmla="*/ 0 h 11985"/>
                <a:gd name="T4" fmla="*/ 21600 w 21600"/>
                <a:gd name="T5" fmla="*/ 6075 h 11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985" fill="none" extrusionOk="0">
                  <a:moveTo>
                    <a:pt x="824" y="11984"/>
                  </a:moveTo>
                  <a:cubicBezTo>
                    <a:pt x="277" y="10062"/>
                    <a:pt x="0" y="8073"/>
                    <a:pt x="0" y="6075"/>
                  </a:cubicBezTo>
                  <a:cubicBezTo>
                    <a:pt x="-1" y="4018"/>
                    <a:pt x="293" y="1973"/>
                    <a:pt x="871" y="-1"/>
                  </a:cubicBezTo>
                </a:path>
                <a:path w="21600" h="11985" stroke="0" extrusionOk="0">
                  <a:moveTo>
                    <a:pt x="824" y="11984"/>
                  </a:moveTo>
                  <a:cubicBezTo>
                    <a:pt x="277" y="10062"/>
                    <a:pt x="0" y="8073"/>
                    <a:pt x="0" y="6075"/>
                  </a:cubicBezTo>
                  <a:cubicBezTo>
                    <a:pt x="-1" y="4018"/>
                    <a:pt x="293" y="1973"/>
                    <a:pt x="871" y="-1"/>
                  </a:cubicBezTo>
                  <a:lnTo>
                    <a:pt x="21600" y="6075"/>
                  </a:lnTo>
                  <a:close/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53" name="Line 21"/>
            <p:cNvSpPr>
              <a:spLocks noChangeShapeType="1"/>
            </p:cNvSpPr>
            <p:nvPr/>
          </p:nvSpPr>
          <p:spPr bwMode="auto">
            <a:xfrm flipH="1">
              <a:off x="3359150" y="5334000"/>
              <a:ext cx="11430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54" name="Line 22"/>
            <p:cNvSpPr>
              <a:spLocks noChangeShapeType="1"/>
            </p:cNvSpPr>
            <p:nvPr/>
          </p:nvSpPr>
          <p:spPr bwMode="auto">
            <a:xfrm>
              <a:off x="3473450" y="5359400"/>
              <a:ext cx="76200" cy="177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55" name="Line 23"/>
            <p:cNvSpPr>
              <a:spLocks noChangeShapeType="1"/>
            </p:cNvSpPr>
            <p:nvPr/>
          </p:nvSpPr>
          <p:spPr bwMode="auto">
            <a:xfrm flipH="1">
              <a:off x="5111750" y="5308600"/>
              <a:ext cx="114300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>
              <a:off x="5226050" y="5334000"/>
              <a:ext cx="76200" cy="177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>
              <a:off x="3467100" y="5562600"/>
              <a:ext cx="0" cy="215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>
              <a:off x="3473450" y="5784850"/>
              <a:ext cx="30607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>
              <a:off x="5219700" y="5549900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61" name="Rectangle 29"/>
            <p:cNvSpPr>
              <a:spLocks noChangeArrowheads="1"/>
            </p:cNvSpPr>
            <p:nvPr/>
          </p:nvSpPr>
          <p:spPr bwMode="auto">
            <a:xfrm>
              <a:off x="6527800" y="4845050"/>
              <a:ext cx="1663700" cy="584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synchronized</a:t>
              </a:r>
            </a:p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input</a:t>
              </a:r>
            </a:p>
          </p:txBody>
        </p:sp>
        <p:sp>
          <p:nvSpPr>
            <p:cNvPr id="69664" name="Rectangle 32"/>
            <p:cNvSpPr>
              <a:spLocks noChangeArrowheads="1"/>
            </p:cNvSpPr>
            <p:nvPr/>
          </p:nvSpPr>
          <p:spPr bwMode="auto">
            <a:xfrm>
              <a:off x="5943600" y="5340350"/>
              <a:ext cx="812800" cy="6096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3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Clk</a:t>
              </a:r>
            </a:p>
          </p:txBody>
        </p:sp>
      </p:grpSp>
      <p:sp>
        <p:nvSpPr>
          <p:cNvPr id="69665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Dealing with synchronization failure</a:t>
            </a:r>
          </a:p>
        </p:txBody>
      </p:sp>
      <p:sp>
        <p:nvSpPr>
          <p:cNvPr id="69666" name="Rectangle 3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>
                <a:ea typeface="굴림" pitchFamily="50" charset="-127"/>
              </a:rPr>
              <a:t>Probability of failure can never be reduced to 0, but it can be reduced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  <a:ea typeface="굴림" pitchFamily="50" charset="-127"/>
              </a:rPr>
              <a:t>(1)  slow down the system clock </a:t>
            </a:r>
            <a:r>
              <a:rPr lang="en-US" altLang="ko-KR" sz="1800" dirty="0">
                <a:ea typeface="굴림" pitchFamily="50" charset="-127"/>
              </a:rPr>
              <a:t/>
            </a:r>
            <a:br>
              <a:rPr lang="en-US" altLang="ko-KR" sz="1800" dirty="0">
                <a:ea typeface="굴림" pitchFamily="50" charset="-127"/>
              </a:rPr>
            </a:br>
            <a:r>
              <a:rPr lang="en-US" altLang="ko-KR" sz="1800" dirty="0">
                <a:ea typeface="굴림" pitchFamily="50" charset="-127"/>
              </a:rPr>
              <a:t>this gives the synchronizer more time to decay into a steady state; </a:t>
            </a:r>
            <a:br>
              <a:rPr lang="en-US" altLang="ko-KR" sz="1800" dirty="0">
                <a:ea typeface="굴림" pitchFamily="50" charset="-127"/>
              </a:rPr>
            </a:br>
            <a:r>
              <a:rPr lang="en-US" altLang="ko-KR" sz="1800" dirty="0">
                <a:ea typeface="굴림" pitchFamily="50" charset="-127"/>
              </a:rPr>
              <a:t>synchronizer failure becomes a big problem for very high speed systems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  <a:ea typeface="굴림" pitchFamily="50" charset="-127"/>
              </a:rPr>
              <a:t>(2)  use fastest possible logic technology in the synchronizer</a:t>
            </a:r>
            <a:r>
              <a:rPr lang="en-US" altLang="ko-KR" sz="1800" dirty="0">
                <a:ea typeface="굴림" pitchFamily="50" charset="-127"/>
              </a:rPr>
              <a:t/>
            </a:r>
            <a:br>
              <a:rPr lang="en-US" altLang="ko-KR" sz="1800" dirty="0">
                <a:ea typeface="굴림" pitchFamily="50" charset="-127"/>
              </a:rPr>
            </a:br>
            <a:r>
              <a:rPr lang="en-US" altLang="ko-KR" sz="1800" dirty="0">
                <a:ea typeface="굴림" pitchFamily="50" charset="-127"/>
              </a:rPr>
              <a:t>this makes for a very sharp "peak" upon which to balance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  <a:ea typeface="굴림" pitchFamily="50" charset="-127"/>
              </a:rPr>
              <a:t>(3) cascade two synchronizers </a:t>
            </a:r>
            <a:r>
              <a:rPr lang="en-US" altLang="ko-KR" sz="1800" dirty="0">
                <a:ea typeface="굴림" pitchFamily="50" charset="-127"/>
              </a:rPr>
              <a:t/>
            </a:r>
            <a:br>
              <a:rPr lang="en-US" altLang="ko-KR" sz="1800" dirty="0">
                <a:ea typeface="굴림" pitchFamily="50" charset="-127"/>
              </a:rPr>
            </a:br>
            <a:r>
              <a:rPr lang="en-US" altLang="ko-KR" sz="1800" dirty="0">
                <a:ea typeface="굴림" pitchFamily="50" charset="-127"/>
              </a:rPr>
              <a:t>this effectively synchronizes twice (both would have to fail)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20C0-DB86-4586-88F3-7457463C48BC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7578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Flip-flop features</a:t>
            </a:r>
          </a:p>
        </p:txBody>
      </p:sp>
      <p:sp>
        <p:nvSpPr>
          <p:cNvPr id="7578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Reset (set state to 0) – R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synchronous: Dnew = R' • Dold (when next clock edge arrives)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asynchronous: doesn't wait for clock, quick but dangerous</a:t>
            </a:r>
          </a:p>
          <a:p>
            <a:r>
              <a:rPr lang="en-US" altLang="ko-KR" sz="2000">
                <a:ea typeface="굴림" pitchFamily="50" charset="-127"/>
              </a:rPr>
              <a:t>Preset or set (set state to 1) – S (or sometimes P)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synchronous: Dnew = Dold + S (when next clock edge arrives)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asynchronous: doesn't wait for clock, quick but dangerous</a:t>
            </a:r>
          </a:p>
          <a:p>
            <a:r>
              <a:rPr lang="en-US" altLang="ko-KR" sz="2000">
                <a:ea typeface="굴림" pitchFamily="50" charset="-127"/>
              </a:rPr>
              <a:t>Both reset and preset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Dnew = R' • Dold + S 	(set-dominant)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Dnew = R' • Dold + R'S	(reset-dominant)</a:t>
            </a:r>
          </a:p>
          <a:p>
            <a:r>
              <a:rPr lang="en-US" altLang="ko-KR" sz="2000">
                <a:ea typeface="굴림" pitchFamily="50" charset="-127"/>
              </a:rPr>
              <a:t>Selective input capability (input enable or load) – LD or EN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multiplexor at input: Dnew = LD' • Q + LD • Dold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load may or may not override reset/set (usually R/S have priority)</a:t>
            </a:r>
          </a:p>
          <a:p>
            <a:r>
              <a:rPr lang="en-US" altLang="ko-KR" sz="2000">
                <a:ea typeface="굴림" pitchFamily="50" charset="-127"/>
              </a:rPr>
              <a:t>Complementary outputs – Q and Q'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2467-C8AD-42F8-834F-0153EA69B076}" type="slidenum">
              <a:rPr lang="en-US" altLang="en-US"/>
              <a:pPr/>
              <a:t>42</a:t>
            </a:fld>
            <a:endParaRPr lang="en-US" altLang="en-US"/>
          </a:p>
        </p:txBody>
      </p:sp>
      <p:grpSp>
        <p:nvGrpSpPr>
          <p:cNvPr id="77922" name="Group 98"/>
          <p:cNvGrpSpPr>
            <a:grpSpLocks/>
          </p:cNvGrpSpPr>
          <p:nvPr/>
        </p:nvGrpSpPr>
        <p:grpSpPr bwMode="auto">
          <a:xfrm>
            <a:off x="2438400" y="3962400"/>
            <a:ext cx="6121400" cy="2413000"/>
            <a:chOff x="1072" y="2256"/>
            <a:chExt cx="3856" cy="1520"/>
          </a:xfrm>
        </p:grpSpPr>
        <p:sp>
          <p:nvSpPr>
            <p:cNvPr id="77833" name="Rectangle 9"/>
            <p:cNvSpPr>
              <a:spLocks noChangeArrowheads="1"/>
            </p:cNvSpPr>
            <p:nvPr/>
          </p:nvSpPr>
          <p:spPr bwMode="auto">
            <a:xfrm>
              <a:off x="1812" y="2732"/>
              <a:ext cx="328" cy="5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34" name="Rectangle 10"/>
            <p:cNvSpPr>
              <a:spLocks noChangeArrowheads="1"/>
            </p:cNvSpPr>
            <p:nvPr/>
          </p:nvSpPr>
          <p:spPr bwMode="auto">
            <a:xfrm>
              <a:off x="1824" y="2784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</a:t>
              </a:r>
            </a:p>
          </p:txBody>
        </p:sp>
        <p:sp>
          <p:nvSpPr>
            <p:cNvPr id="77835" name="Rectangle 11"/>
            <p:cNvSpPr>
              <a:spLocks noChangeArrowheads="1"/>
            </p:cNvSpPr>
            <p:nvPr/>
          </p:nvSpPr>
          <p:spPr bwMode="auto">
            <a:xfrm>
              <a:off x="1984" y="2784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</a:t>
              </a:r>
            </a:p>
          </p:txBody>
        </p:sp>
        <p:sp>
          <p:nvSpPr>
            <p:cNvPr id="77836" name="Rectangle 12"/>
            <p:cNvSpPr>
              <a:spLocks noChangeArrowheads="1"/>
            </p:cNvSpPr>
            <p:nvPr/>
          </p:nvSpPr>
          <p:spPr bwMode="auto">
            <a:xfrm>
              <a:off x="2636" y="2732"/>
              <a:ext cx="328" cy="5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37" name="Rectangle 13"/>
            <p:cNvSpPr>
              <a:spLocks noChangeArrowheads="1"/>
            </p:cNvSpPr>
            <p:nvPr/>
          </p:nvSpPr>
          <p:spPr bwMode="auto">
            <a:xfrm>
              <a:off x="2648" y="2784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</a:t>
              </a:r>
            </a:p>
          </p:txBody>
        </p:sp>
        <p:sp>
          <p:nvSpPr>
            <p:cNvPr id="77838" name="Rectangle 14"/>
            <p:cNvSpPr>
              <a:spLocks noChangeArrowheads="1"/>
            </p:cNvSpPr>
            <p:nvPr/>
          </p:nvSpPr>
          <p:spPr bwMode="auto">
            <a:xfrm>
              <a:off x="2808" y="2784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</a:t>
              </a:r>
            </a:p>
          </p:txBody>
        </p:sp>
        <p:sp>
          <p:nvSpPr>
            <p:cNvPr id="77839" name="Rectangle 15"/>
            <p:cNvSpPr>
              <a:spLocks noChangeArrowheads="1"/>
            </p:cNvSpPr>
            <p:nvPr/>
          </p:nvSpPr>
          <p:spPr bwMode="auto">
            <a:xfrm>
              <a:off x="3452" y="2732"/>
              <a:ext cx="328" cy="5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40" name="Rectangle 16"/>
            <p:cNvSpPr>
              <a:spLocks noChangeArrowheads="1"/>
            </p:cNvSpPr>
            <p:nvPr/>
          </p:nvSpPr>
          <p:spPr bwMode="auto">
            <a:xfrm>
              <a:off x="3464" y="2784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</a:t>
              </a:r>
            </a:p>
          </p:txBody>
        </p:sp>
        <p:sp>
          <p:nvSpPr>
            <p:cNvPr id="77841" name="Rectangle 17"/>
            <p:cNvSpPr>
              <a:spLocks noChangeArrowheads="1"/>
            </p:cNvSpPr>
            <p:nvPr/>
          </p:nvSpPr>
          <p:spPr bwMode="auto">
            <a:xfrm>
              <a:off x="3624" y="2784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</a:t>
              </a:r>
            </a:p>
          </p:txBody>
        </p:sp>
        <p:sp>
          <p:nvSpPr>
            <p:cNvPr id="77842" name="Line 18"/>
            <p:cNvSpPr>
              <a:spLocks noChangeShapeType="1"/>
            </p:cNvSpPr>
            <p:nvPr/>
          </p:nvSpPr>
          <p:spPr bwMode="auto">
            <a:xfrm flipV="1">
              <a:off x="1932" y="3148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43" name="Line 19"/>
            <p:cNvSpPr>
              <a:spLocks noChangeShapeType="1"/>
            </p:cNvSpPr>
            <p:nvPr/>
          </p:nvSpPr>
          <p:spPr bwMode="auto">
            <a:xfrm flipH="1" flipV="1">
              <a:off x="1972" y="314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44" name="Rectangle 20"/>
            <p:cNvSpPr>
              <a:spLocks noChangeArrowheads="1"/>
            </p:cNvSpPr>
            <p:nvPr/>
          </p:nvSpPr>
          <p:spPr bwMode="auto">
            <a:xfrm>
              <a:off x="1824" y="2976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77845" name="Rectangle 21"/>
            <p:cNvSpPr>
              <a:spLocks noChangeArrowheads="1"/>
            </p:cNvSpPr>
            <p:nvPr/>
          </p:nvSpPr>
          <p:spPr bwMode="auto">
            <a:xfrm>
              <a:off x="1992" y="2976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77846" name="Line 22"/>
            <p:cNvSpPr>
              <a:spLocks noChangeShapeType="1"/>
            </p:cNvSpPr>
            <p:nvPr/>
          </p:nvSpPr>
          <p:spPr bwMode="auto">
            <a:xfrm flipV="1">
              <a:off x="2756" y="3148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47" name="Line 23"/>
            <p:cNvSpPr>
              <a:spLocks noChangeShapeType="1"/>
            </p:cNvSpPr>
            <p:nvPr/>
          </p:nvSpPr>
          <p:spPr bwMode="auto">
            <a:xfrm flipH="1" flipV="1">
              <a:off x="2788" y="314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48" name="Rectangle 24"/>
            <p:cNvSpPr>
              <a:spLocks noChangeArrowheads="1"/>
            </p:cNvSpPr>
            <p:nvPr/>
          </p:nvSpPr>
          <p:spPr bwMode="auto">
            <a:xfrm>
              <a:off x="2648" y="2976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77849" name="Rectangle 25"/>
            <p:cNvSpPr>
              <a:spLocks noChangeArrowheads="1"/>
            </p:cNvSpPr>
            <p:nvPr/>
          </p:nvSpPr>
          <p:spPr bwMode="auto">
            <a:xfrm>
              <a:off x="2808" y="2976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77850" name="Line 26"/>
            <p:cNvSpPr>
              <a:spLocks noChangeShapeType="1"/>
            </p:cNvSpPr>
            <p:nvPr/>
          </p:nvSpPr>
          <p:spPr bwMode="auto">
            <a:xfrm flipV="1">
              <a:off x="3572" y="3148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51" name="Line 27"/>
            <p:cNvSpPr>
              <a:spLocks noChangeShapeType="1"/>
            </p:cNvSpPr>
            <p:nvPr/>
          </p:nvSpPr>
          <p:spPr bwMode="auto">
            <a:xfrm flipH="1" flipV="1">
              <a:off x="3612" y="314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52" name="Rectangle 28"/>
            <p:cNvSpPr>
              <a:spLocks noChangeArrowheads="1"/>
            </p:cNvSpPr>
            <p:nvPr/>
          </p:nvSpPr>
          <p:spPr bwMode="auto">
            <a:xfrm>
              <a:off x="3464" y="2976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77853" name="Rectangle 29"/>
            <p:cNvSpPr>
              <a:spLocks noChangeArrowheads="1"/>
            </p:cNvSpPr>
            <p:nvPr/>
          </p:nvSpPr>
          <p:spPr bwMode="auto">
            <a:xfrm>
              <a:off x="3632" y="2976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77854" name="Rectangle 30"/>
            <p:cNvSpPr>
              <a:spLocks noChangeArrowheads="1"/>
            </p:cNvSpPr>
            <p:nvPr/>
          </p:nvSpPr>
          <p:spPr bwMode="auto">
            <a:xfrm>
              <a:off x="4276" y="2732"/>
              <a:ext cx="328" cy="5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 flipV="1">
              <a:off x="4396" y="3148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 flipH="1" flipV="1">
              <a:off x="4428" y="314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57" name="Rectangle 33"/>
            <p:cNvSpPr>
              <a:spLocks noChangeArrowheads="1"/>
            </p:cNvSpPr>
            <p:nvPr/>
          </p:nvSpPr>
          <p:spPr bwMode="auto">
            <a:xfrm>
              <a:off x="4288" y="2976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77858" name="Rectangle 34"/>
            <p:cNvSpPr>
              <a:spLocks noChangeArrowheads="1"/>
            </p:cNvSpPr>
            <p:nvPr/>
          </p:nvSpPr>
          <p:spPr bwMode="auto">
            <a:xfrm>
              <a:off x="4448" y="2976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77859" name="Line 35"/>
            <p:cNvSpPr>
              <a:spLocks noChangeShapeType="1"/>
            </p:cNvSpPr>
            <p:nvPr/>
          </p:nvSpPr>
          <p:spPr bwMode="auto">
            <a:xfrm>
              <a:off x="1732" y="30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60" name="Line 36"/>
            <p:cNvSpPr>
              <a:spLocks noChangeShapeType="1"/>
            </p:cNvSpPr>
            <p:nvPr/>
          </p:nvSpPr>
          <p:spPr bwMode="auto">
            <a:xfrm>
              <a:off x="2140" y="30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61" name="Line 37"/>
            <p:cNvSpPr>
              <a:spLocks noChangeShapeType="1"/>
            </p:cNvSpPr>
            <p:nvPr/>
          </p:nvSpPr>
          <p:spPr bwMode="auto">
            <a:xfrm>
              <a:off x="2548" y="306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62" name="Line 38"/>
            <p:cNvSpPr>
              <a:spLocks noChangeShapeType="1"/>
            </p:cNvSpPr>
            <p:nvPr/>
          </p:nvSpPr>
          <p:spPr bwMode="auto">
            <a:xfrm>
              <a:off x="2216" y="2436"/>
              <a:ext cx="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63" name="Rectangle 39"/>
            <p:cNvSpPr>
              <a:spLocks noChangeArrowheads="1"/>
            </p:cNvSpPr>
            <p:nvPr/>
          </p:nvSpPr>
          <p:spPr bwMode="auto">
            <a:xfrm>
              <a:off x="2000" y="2256"/>
              <a:ext cx="456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OUT1</a:t>
              </a:r>
            </a:p>
          </p:txBody>
        </p:sp>
        <p:sp>
          <p:nvSpPr>
            <p:cNvPr id="77864" name="Line 40"/>
            <p:cNvSpPr>
              <a:spLocks noChangeShapeType="1"/>
            </p:cNvSpPr>
            <p:nvPr/>
          </p:nvSpPr>
          <p:spPr bwMode="auto">
            <a:xfrm>
              <a:off x="2964" y="30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65" name="Line 41"/>
            <p:cNvSpPr>
              <a:spLocks noChangeShapeType="1"/>
            </p:cNvSpPr>
            <p:nvPr/>
          </p:nvSpPr>
          <p:spPr bwMode="auto">
            <a:xfrm>
              <a:off x="3372" y="30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66" name="Line 42"/>
            <p:cNvSpPr>
              <a:spLocks noChangeShapeType="1"/>
            </p:cNvSpPr>
            <p:nvPr/>
          </p:nvSpPr>
          <p:spPr bwMode="auto">
            <a:xfrm>
              <a:off x="3040" y="2436"/>
              <a:ext cx="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67" name="Rectangle 43"/>
            <p:cNvSpPr>
              <a:spLocks noChangeArrowheads="1"/>
            </p:cNvSpPr>
            <p:nvPr/>
          </p:nvSpPr>
          <p:spPr bwMode="auto">
            <a:xfrm>
              <a:off x="2824" y="2256"/>
              <a:ext cx="448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OUT2</a:t>
              </a:r>
            </a:p>
          </p:txBody>
        </p:sp>
        <p:sp>
          <p:nvSpPr>
            <p:cNvPr id="77868" name="Line 44"/>
            <p:cNvSpPr>
              <a:spLocks noChangeShapeType="1"/>
            </p:cNvSpPr>
            <p:nvPr/>
          </p:nvSpPr>
          <p:spPr bwMode="auto">
            <a:xfrm>
              <a:off x="4188" y="306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69" name="Line 45"/>
            <p:cNvSpPr>
              <a:spLocks noChangeShapeType="1"/>
            </p:cNvSpPr>
            <p:nvPr/>
          </p:nvSpPr>
          <p:spPr bwMode="auto">
            <a:xfrm>
              <a:off x="3780" y="30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70" name="Line 46"/>
            <p:cNvSpPr>
              <a:spLocks noChangeShapeType="1"/>
            </p:cNvSpPr>
            <p:nvPr/>
          </p:nvSpPr>
          <p:spPr bwMode="auto">
            <a:xfrm>
              <a:off x="3856" y="2436"/>
              <a:ext cx="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71" name="Rectangle 47"/>
            <p:cNvSpPr>
              <a:spLocks noChangeArrowheads="1"/>
            </p:cNvSpPr>
            <p:nvPr/>
          </p:nvSpPr>
          <p:spPr bwMode="auto">
            <a:xfrm>
              <a:off x="3640" y="2256"/>
              <a:ext cx="448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OUT3</a:t>
              </a:r>
            </a:p>
          </p:txBody>
        </p:sp>
        <p:sp>
          <p:nvSpPr>
            <p:cNvPr id="77872" name="Line 48"/>
            <p:cNvSpPr>
              <a:spLocks noChangeShapeType="1"/>
            </p:cNvSpPr>
            <p:nvPr/>
          </p:nvSpPr>
          <p:spPr bwMode="auto">
            <a:xfrm>
              <a:off x="4604" y="30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73" name="Line 49"/>
            <p:cNvSpPr>
              <a:spLocks noChangeShapeType="1"/>
            </p:cNvSpPr>
            <p:nvPr/>
          </p:nvSpPr>
          <p:spPr bwMode="auto">
            <a:xfrm>
              <a:off x="4680" y="2436"/>
              <a:ext cx="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74" name="Rectangle 50"/>
            <p:cNvSpPr>
              <a:spLocks noChangeArrowheads="1"/>
            </p:cNvSpPr>
            <p:nvPr/>
          </p:nvSpPr>
          <p:spPr bwMode="auto">
            <a:xfrm>
              <a:off x="4464" y="2256"/>
              <a:ext cx="464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OUT4</a:t>
              </a:r>
            </a:p>
          </p:txBody>
        </p:sp>
        <p:sp>
          <p:nvSpPr>
            <p:cNvPr id="77875" name="Line 51"/>
            <p:cNvSpPr>
              <a:spLocks noChangeShapeType="1"/>
            </p:cNvSpPr>
            <p:nvPr/>
          </p:nvSpPr>
          <p:spPr bwMode="auto">
            <a:xfrm>
              <a:off x="1976" y="324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76" name="Rectangle 52"/>
            <p:cNvSpPr>
              <a:spLocks noChangeArrowheads="1"/>
            </p:cNvSpPr>
            <p:nvPr/>
          </p:nvSpPr>
          <p:spPr bwMode="auto">
            <a:xfrm>
              <a:off x="1968" y="3320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77" name="Line 53"/>
            <p:cNvSpPr>
              <a:spLocks noChangeShapeType="1"/>
            </p:cNvSpPr>
            <p:nvPr/>
          </p:nvSpPr>
          <p:spPr bwMode="auto">
            <a:xfrm>
              <a:off x="2792" y="324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78" name="Rectangle 54"/>
            <p:cNvSpPr>
              <a:spLocks noChangeArrowheads="1"/>
            </p:cNvSpPr>
            <p:nvPr/>
          </p:nvSpPr>
          <p:spPr bwMode="auto">
            <a:xfrm>
              <a:off x="2784" y="3320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79" name="Line 55"/>
            <p:cNvSpPr>
              <a:spLocks noChangeShapeType="1"/>
            </p:cNvSpPr>
            <p:nvPr/>
          </p:nvSpPr>
          <p:spPr bwMode="auto">
            <a:xfrm>
              <a:off x="3616" y="324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80" name="Rectangle 56"/>
            <p:cNvSpPr>
              <a:spLocks noChangeArrowheads="1"/>
            </p:cNvSpPr>
            <p:nvPr/>
          </p:nvSpPr>
          <p:spPr bwMode="auto">
            <a:xfrm>
              <a:off x="3608" y="3320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81" name="Line 57"/>
            <p:cNvSpPr>
              <a:spLocks noChangeShapeType="1"/>
            </p:cNvSpPr>
            <p:nvPr/>
          </p:nvSpPr>
          <p:spPr bwMode="auto">
            <a:xfrm>
              <a:off x="4432" y="324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82" name="Line 58"/>
            <p:cNvSpPr>
              <a:spLocks noChangeShapeType="1"/>
            </p:cNvSpPr>
            <p:nvPr/>
          </p:nvSpPr>
          <p:spPr bwMode="auto">
            <a:xfrm>
              <a:off x="1404" y="3328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83" name="Line 59"/>
            <p:cNvSpPr>
              <a:spLocks noChangeShapeType="1"/>
            </p:cNvSpPr>
            <p:nvPr/>
          </p:nvSpPr>
          <p:spPr bwMode="auto">
            <a:xfrm>
              <a:off x="1980" y="3328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84" name="Line 60"/>
            <p:cNvSpPr>
              <a:spLocks noChangeShapeType="1"/>
            </p:cNvSpPr>
            <p:nvPr/>
          </p:nvSpPr>
          <p:spPr bwMode="auto">
            <a:xfrm>
              <a:off x="2796" y="3328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85" name="Line 61"/>
            <p:cNvSpPr>
              <a:spLocks noChangeShapeType="1"/>
            </p:cNvSpPr>
            <p:nvPr/>
          </p:nvSpPr>
          <p:spPr bwMode="auto">
            <a:xfrm>
              <a:off x="3620" y="3328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86" name="Rectangle 62"/>
            <p:cNvSpPr>
              <a:spLocks noChangeArrowheads="1"/>
            </p:cNvSpPr>
            <p:nvPr/>
          </p:nvSpPr>
          <p:spPr bwMode="auto">
            <a:xfrm>
              <a:off x="1080" y="3232"/>
              <a:ext cx="32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CLK</a:t>
              </a:r>
            </a:p>
          </p:txBody>
        </p:sp>
        <p:sp>
          <p:nvSpPr>
            <p:cNvPr id="77887" name="Line 63"/>
            <p:cNvSpPr>
              <a:spLocks noChangeShapeType="1"/>
            </p:cNvSpPr>
            <p:nvPr/>
          </p:nvSpPr>
          <p:spPr bwMode="auto">
            <a:xfrm>
              <a:off x="1720" y="3068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88" name="Line 64"/>
            <p:cNvSpPr>
              <a:spLocks noChangeShapeType="1"/>
            </p:cNvSpPr>
            <p:nvPr/>
          </p:nvSpPr>
          <p:spPr bwMode="auto">
            <a:xfrm>
              <a:off x="2544" y="3068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89" name="Line 65"/>
            <p:cNvSpPr>
              <a:spLocks noChangeShapeType="1"/>
            </p:cNvSpPr>
            <p:nvPr/>
          </p:nvSpPr>
          <p:spPr bwMode="auto">
            <a:xfrm>
              <a:off x="3360" y="3068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90" name="Line 66"/>
            <p:cNvSpPr>
              <a:spLocks noChangeShapeType="1"/>
            </p:cNvSpPr>
            <p:nvPr/>
          </p:nvSpPr>
          <p:spPr bwMode="auto">
            <a:xfrm>
              <a:off x="4184" y="3068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91" name="Rectangle 67"/>
            <p:cNvSpPr>
              <a:spLocks noChangeArrowheads="1"/>
            </p:cNvSpPr>
            <p:nvPr/>
          </p:nvSpPr>
          <p:spPr bwMode="auto">
            <a:xfrm>
              <a:off x="1504" y="3560"/>
              <a:ext cx="456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IN1</a:t>
              </a:r>
            </a:p>
          </p:txBody>
        </p:sp>
        <p:sp>
          <p:nvSpPr>
            <p:cNvPr id="77892" name="Rectangle 68"/>
            <p:cNvSpPr>
              <a:spLocks noChangeArrowheads="1"/>
            </p:cNvSpPr>
            <p:nvPr/>
          </p:nvSpPr>
          <p:spPr bwMode="auto">
            <a:xfrm>
              <a:off x="2328" y="3560"/>
              <a:ext cx="448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IN2</a:t>
              </a:r>
            </a:p>
          </p:txBody>
        </p:sp>
        <p:sp>
          <p:nvSpPr>
            <p:cNvPr id="77893" name="Rectangle 69"/>
            <p:cNvSpPr>
              <a:spLocks noChangeArrowheads="1"/>
            </p:cNvSpPr>
            <p:nvPr/>
          </p:nvSpPr>
          <p:spPr bwMode="auto">
            <a:xfrm>
              <a:off x="3144" y="3560"/>
              <a:ext cx="448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IN3</a:t>
              </a:r>
            </a:p>
          </p:txBody>
        </p:sp>
        <p:sp>
          <p:nvSpPr>
            <p:cNvPr id="77894" name="Rectangle 70"/>
            <p:cNvSpPr>
              <a:spLocks noChangeArrowheads="1"/>
            </p:cNvSpPr>
            <p:nvPr/>
          </p:nvSpPr>
          <p:spPr bwMode="auto">
            <a:xfrm>
              <a:off x="3968" y="3560"/>
              <a:ext cx="464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IN4</a:t>
              </a:r>
            </a:p>
          </p:txBody>
        </p:sp>
        <p:sp>
          <p:nvSpPr>
            <p:cNvPr id="77895" name="Rectangle 71"/>
            <p:cNvSpPr>
              <a:spLocks noChangeArrowheads="1"/>
            </p:cNvSpPr>
            <p:nvPr/>
          </p:nvSpPr>
          <p:spPr bwMode="auto">
            <a:xfrm>
              <a:off x="4288" y="2784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</a:t>
              </a:r>
            </a:p>
          </p:txBody>
        </p:sp>
        <p:sp>
          <p:nvSpPr>
            <p:cNvPr id="77896" name="Rectangle 72"/>
            <p:cNvSpPr>
              <a:spLocks noChangeArrowheads="1"/>
            </p:cNvSpPr>
            <p:nvPr/>
          </p:nvSpPr>
          <p:spPr bwMode="auto">
            <a:xfrm>
              <a:off x="4448" y="2784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</a:t>
              </a:r>
            </a:p>
          </p:txBody>
        </p:sp>
        <p:sp>
          <p:nvSpPr>
            <p:cNvPr id="77897" name="Line 73"/>
            <p:cNvSpPr>
              <a:spLocks noChangeShapeType="1"/>
            </p:cNvSpPr>
            <p:nvPr/>
          </p:nvSpPr>
          <p:spPr bwMode="auto">
            <a:xfrm>
              <a:off x="4604" y="286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98" name="Line 74"/>
            <p:cNvSpPr>
              <a:spLocks noChangeShapeType="1"/>
            </p:cNvSpPr>
            <p:nvPr/>
          </p:nvSpPr>
          <p:spPr bwMode="auto">
            <a:xfrm flipV="1">
              <a:off x="4640" y="2596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99" name="Line 75"/>
            <p:cNvSpPr>
              <a:spLocks noChangeShapeType="1"/>
            </p:cNvSpPr>
            <p:nvPr/>
          </p:nvSpPr>
          <p:spPr bwMode="auto">
            <a:xfrm flipH="1">
              <a:off x="1396" y="2592"/>
              <a:ext cx="32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00" name="Line 76"/>
            <p:cNvSpPr>
              <a:spLocks noChangeShapeType="1"/>
            </p:cNvSpPr>
            <p:nvPr/>
          </p:nvSpPr>
          <p:spPr bwMode="auto">
            <a:xfrm flipH="1">
              <a:off x="4228" y="2856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01" name="Line 77"/>
            <p:cNvSpPr>
              <a:spLocks noChangeShapeType="1"/>
            </p:cNvSpPr>
            <p:nvPr/>
          </p:nvSpPr>
          <p:spPr bwMode="auto">
            <a:xfrm flipV="1">
              <a:off x="4224" y="2588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02" name="Line 78"/>
            <p:cNvSpPr>
              <a:spLocks noChangeShapeType="1"/>
            </p:cNvSpPr>
            <p:nvPr/>
          </p:nvSpPr>
          <p:spPr bwMode="auto">
            <a:xfrm>
              <a:off x="3780" y="286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03" name="Line 79"/>
            <p:cNvSpPr>
              <a:spLocks noChangeShapeType="1"/>
            </p:cNvSpPr>
            <p:nvPr/>
          </p:nvSpPr>
          <p:spPr bwMode="auto">
            <a:xfrm flipV="1">
              <a:off x="3816" y="25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04" name="Line 80"/>
            <p:cNvSpPr>
              <a:spLocks noChangeShapeType="1"/>
            </p:cNvSpPr>
            <p:nvPr/>
          </p:nvSpPr>
          <p:spPr bwMode="auto">
            <a:xfrm flipH="1">
              <a:off x="3404" y="2856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05" name="Line 81"/>
            <p:cNvSpPr>
              <a:spLocks noChangeShapeType="1"/>
            </p:cNvSpPr>
            <p:nvPr/>
          </p:nvSpPr>
          <p:spPr bwMode="auto">
            <a:xfrm flipV="1">
              <a:off x="3400" y="2588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06" name="Line 82"/>
            <p:cNvSpPr>
              <a:spLocks noChangeShapeType="1"/>
            </p:cNvSpPr>
            <p:nvPr/>
          </p:nvSpPr>
          <p:spPr bwMode="auto">
            <a:xfrm>
              <a:off x="2964" y="2848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07" name="Line 83"/>
            <p:cNvSpPr>
              <a:spLocks noChangeShapeType="1"/>
            </p:cNvSpPr>
            <p:nvPr/>
          </p:nvSpPr>
          <p:spPr bwMode="auto">
            <a:xfrm flipV="1">
              <a:off x="3000" y="2580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08" name="Line 84"/>
            <p:cNvSpPr>
              <a:spLocks noChangeShapeType="1"/>
            </p:cNvSpPr>
            <p:nvPr/>
          </p:nvSpPr>
          <p:spPr bwMode="auto">
            <a:xfrm flipH="1">
              <a:off x="2588" y="2840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09" name="Line 85"/>
            <p:cNvSpPr>
              <a:spLocks noChangeShapeType="1"/>
            </p:cNvSpPr>
            <p:nvPr/>
          </p:nvSpPr>
          <p:spPr bwMode="auto">
            <a:xfrm flipV="1">
              <a:off x="2584" y="2596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10" name="Line 86"/>
            <p:cNvSpPr>
              <a:spLocks noChangeShapeType="1"/>
            </p:cNvSpPr>
            <p:nvPr/>
          </p:nvSpPr>
          <p:spPr bwMode="auto">
            <a:xfrm>
              <a:off x="2140" y="286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11" name="Line 87"/>
            <p:cNvSpPr>
              <a:spLocks noChangeShapeType="1"/>
            </p:cNvSpPr>
            <p:nvPr/>
          </p:nvSpPr>
          <p:spPr bwMode="auto">
            <a:xfrm flipV="1">
              <a:off x="2176" y="2596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12" name="Line 88"/>
            <p:cNvSpPr>
              <a:spLocks noChangeShapeType="1"/>
            </p:cNvSpPr>
            <p:nvPr/>
          </p:nvSpPr>
          <p:spPr bwMode="auto">
            <a:xfrm flipH="1">
              <a:off x="1764" y="2856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13" name="Line 89"/>
            <p:cNvSpPr>
              <a:spLocks noChangeShapeType="1"/>
            </p:cNvSpPr>
            <p:nvPr/>
          </p:nvSpPr>
          <p:spPr bwMode="auto">
            <a:xfrm flipV="1">
              <a:off x="1760" y="2588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14" name="Rectangle 90"/>
            <p:cNvSpPr>
              <a:spLocks noChangeArrowheads="1"/>
            </p:cNvSpPr>
            <p:nvPr/>
          </p:nvSpPr>
          <p:spPr bwMode="auto">
            <a:xfrm>
              <a:off x="2168" y="2584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15" name="Rectangle 91"/>
            <p:cNvSpPr>
              <a:spLocks noChangeArrowheads="1"/>
            </p:cNvSpPr>
            <p:nvPr/>
          </p:nvSpPr>
          <p:spPr bwMode="auto">
            <a:xfrm>
              <a:off x="1752" y="2584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16" name="Rectangle 92"/>
            <p:cNvSpPr>
              <a:spLocks noChangeArrowheads="1"/>
            </p:cNvSpPr>
            <p:nvPr/>
          </p:nvSpPr>
          <p:spPr bwMode="auto">
            <a:xfrm>
              <a:off x="2992" y="2584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17" name="Rectangle 93"/>
            <p:cNvSpPr>
              <a:spLocks noChangeArrowheads="1"/>
            </p:cNvSpPr>
            <p:nvPr/>
          </p:nvSpPr>
          <p:spPr bwMode="auto">
            <a:xfrm>
              <a:off x="2576" y="2584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18" name="Rectangle 94"/>
            <p:cNvSpPr>
              <a:spLocks noChangeArrowheads="1"/>
            </p:cNvSpPr>
            <p:nvPr/>
          </p:nvSpPr>
          <p:spPr bwMode="auto">
            <a:xfrm>
              <a:off x="3808" y="2584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19" name="Rectangle 95"/>
            <p:cNvSpPr>
              <a:spLocks noChangeArrowheads="1"/>
            </p:cNvSpPr>
            <p:nvPr/>
          </p:nvSpPr>
          <p:spPr bwMode="auto">
            <a:xfrm>
              <a:off x="3392" y="2584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20" name="Rectangle 96"/>
            <p:cNvSpPr>
              <a:spLocks noChangeArrowheads="1"/>
            </p:cNvSpPr>
            <p:nvPr/>
          </p:nvSpPr>
          <p:spPr bwMode="auto">
            <a:xfrm>
              <a:off x="4216" y="2584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21" name="Rectangle 97"/>
            <p:cNvSpPr>
              <a:spLocks noChangeArrowheads="1"/>
            </p:cNvSpPr>
            <p:nvPr/>
          </p:nvSpPr>
          <p:spPr bwMode="auto">
            <a:xfrm>
              <a:off x="1072" y="2504"/>
              <a:ext cx="32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"0"</a:t>
              </a:r>
            </a:p>
          </p:txBody>
        </p:sp>
      </p:grpSp>
      <p:sp>
        <p:nvSpPr>
          <p:cNvPr id="77923" name="Rectangle 9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Registers</a:t>
            </a:r>
          </a:p>
        </p:txBody>
      </p:sp>
      <p:sp>
        <p:nvSpPr>
          <p:cNvPr id="77924" name="Rectangle 10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Collections of flip-flops with similar controls and logic</a:t>
            </a:r>
          </a:p>
          <a:p>
            <a:pPr lvl="1"/>
            <a:r>
              <a:rPr lang="en-US" altLang="ko-KR">
                <a:ea typeface="굴림" pitchFamily="50" charset="-127"/>
              </a:rPr>
              <a:t>stored values somehow related (for example, form binary value)</a:t>
            </a:r>
          </a:p>
          <a:p>
            <a:pPr lvl="1"/>
            <a:r>
              <a:rPr lang="en-US" altLang="ko-KR">
                <a:ea typeface="굴림" pitchFamily="50" charset="-127"/>
              </a:rPr>
              <a:t>share clock, reset, and set lines</a:t>
            </a:r>
          </a:p>
          <a:p>
            <a:pPr lvl="1"/>
            <a:r>
              <a:rPr lang="en-US" altLang="ko-KR">
                <a:ea typeface="굴림" pitchFamily="50" charset="-127"/>
              </a:rPr>
              <a:t>similar logic at each stage</a:t>
            </a:r>
          </a:p>
          <a:p>
            <a:r>
              <a:rPr lang="en-US" altLang="ko-KR">
                <a:ea typeface="굴림" pitchFamily="50" charset="-127"/>
              </a:rPr>
              <a:t>Examples</a:t>
            </a:r>
          </a:p>
          <a:p>
            <a:pPr lvl="1"/>
            <a:r>
              <a:rPr lang="en-US" altLang="ko-KR">
                <a:ea typeface="굴림" pitchFamily="50" charset="-127"/>
              </a:rPr>
              <a:t>shift registers</a:t>
            </a:r>
          </a:p>
          <a:p>
            <a:pPr lvl="1"/>
            <a:r>
              <a:rPr lang="en-US" altLang="ko-KR">
                <a:ea typeface="굴림" pitchFamily="50" charset="-127"/>
              </a:rPr>
              <a:t>counters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89DAC-9733-40AA-95A6-6ABF7DEC971A}" type="slidenum">
              <a:rPr lang="en-US" altLang="en-US"/>
              <a:pPr/>
              <a:t>43</a:t>
            </a:fld>
            <a:endParaRPr lang="en-US" altLang="en-US"/>
          </a:p>
        </p:txBody>
      </p:sp>
      <p:grpSp>
        <p:nvGrpSpPr>
          <p:cNvPr id="79944" name="Group 72"/>
          <p:cNvGrpSpPr>
            <a:grpSpLocks/>
          </p:cNvGrpSpPr>
          <p:nvPr/>
        </p:nvGrpSpPr>
        <p:grpSpPr bwMode="auto">
          <a:xfrm>
            <a:off x="1371600" y="3352800"/>
            <a:ext cx="6781800" cy="1422400"/>
            <a:chOff x="864" y="2112"/>
            <a:chExt cx="4272" cy="896"/>
          </a:xfrm>
        </p:grpSpPr>
        <p:sp>
          <p:nvSpPr>
            <p:cNvPr id="79881" name="Rectangle 9"/>
            <p:cNvSpPr>
              <a:spLocks noChangeArrowheads="1"/>
            </p:cNvSpPr>
            <p:nvPr/>
          </p:nvSpPr>
          <p:spPr bwMode="auto">
            <a:xfrm>
              <a:off x="1644" y="246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 flipV="1">
              <a:off x="1764" y="2708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 flipH="1" flipV="1">
              <a:off x="1804" y="270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84" name="Rectangle 12"/>
            <p:cNvSpPr>
              <a:spLocks noChangeArrowheads="1"/>
            </p:cNvSpPr>
            <p:nvPr/>
          </p:nvSpPr>
          <p:spPr bwMode="auto">
            <a:xfrm>
              <a:off x="1656" y="2536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79885" name="Rectangle 13"/>
            <p:cNvSpPr>
              <a:spLocks noChangeArrowheads="1"/>
            </p:cNvSpPr>
            <p:nvPr/>
          </p:nvSpPr>
          <p:spPr bwMode="auto">
            <a:xfrm>
              <a:off x="1824" y="2536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79886" name="Rectangle 14"/>
            <p:cNvSpPr>
              <a:spLocks noChangeArrowheads="1"/>
            </p:cNvSpPr>
            <p:nvPr/>
          </p:nvSpPr>
          <p:spPr bwMode="auto">
            <a:xfrm>
              <a:off x="2468" y="246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87" name="Line 15"/>
            <p:cNvSpPr>
              <a:spLocks noChangeShapeType="1"/>
            </p:cNvSpPr>
            <p:nvPr/>
          </p:nvSpPr>
          <p:spPr bwMode="auto">
            <a:xfrm flipV="1">
              <a:off x="2588" y="2708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 flipH="1" flipV="1">
              <a:off x="2620" y="270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89" name="Rectangle 17"/>
            <p:cNvSpPr>
              <a:spLocks noChangeArrowheads="1"/>
            </p:cNvSpPr>
            <p:nvPr/>
          </p:nvSpPr>
          <p:spPr bwMode="auto">
            <a:xfrm>
              <a:off x="2480" y="2536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79890" name="Rectangle 18"/>
            <p:cNvSpPr>
              <a:spLocks noChangeArrowheads="1"/>
            </p:cNvSpPr>
            <p:nvPr/>
          </p:nvSpPr>
          <p:spPr bwMode="auto">
            <a:xfrm>
              <a:off x="2640" y="2536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79891" name="Rectangle 19"/>
            <p:cNvSpPr>
              <a:spLocks noChangeArrowheads="1"/>
            </p:cNvSpPr>
            <p:nvPr/>
          </p:nvSpPr>
          <p:spPr bwMode="auto">
            <a:xfrm>
              <a:off x="3284" y="246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92" name="Line 20"/>
            <p:cNvSpPr>
              <a:spLocks noChangeShapeType="1"/>
            </p:cNvSpPr>
            <p:nvPr/>
          </p:nvSpPr>
          <p:spPr bwMode="auto">
            <a:xfrm flipV="1">
              <a:off x="3404" y="2708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 flipH="1" flipV="1">
              <a:off x="3444" y="270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94" name="Rectangle 22"/>
            <p:cNvSpPr>
              <a:spLocks noChangeArrowheads="1"/>
            </p:cNvSpPr>
            <p:nvPr/>
          </p:nvSpPr>
          <p:spPr bwMode="auto">
            <a:xfrm>
              <a:off x="3296" y="2536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79895" name="Rectangle 23"/>
            <p:cNvSpPr>
              <a:spLocks noChangeArrowheads="1"/>
            </p:cNvSpPr>
            <p:nvPr/>
          </p:nvSpPr>
          <p:spPr bwMode="auto">
            <a:xfrm>
              <a:off x="3464" y="2536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79896" name="Rectangle 24"/>
            <p:cNvSpPr>
              <a:spLocks noChangeArrowheads="1"/>
            </p:cNvSpPr>
            <p:nvPr/>
          </p:nvSpPr>
          <p:spPr bwMode="auto">
            <a:xfrm>
              <a:off x="4108" y="246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 flipV="1">
              <a:off x="4228" y="2708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98" name="Line 26"/>
            <p:cNvSpPr>
              <a:spLocks noChangeShapeType="1"/>
            </p:cNvSpPr>
            <p:nvPr/>
          </p:nvSpPr>
          <p:spPr bwMode="auto">
            <a:xfrm flipH="1" flipV="1">
              <a:off x="4260" y="270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99" name="Rectangle 27"/>
            <p:cNvSpPr>
              <a:spLocks noChangeArrowheads="1"/>
            </p:cNvSpPr>
            <p:nvPr/>
          </p:nvSpPr>
          <p:spPr bwMode="auto">
            <a:xfrm>
              <a:off x="4120" y="2536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79900" name="Rectangle 28"/>
            <p:cNvSpPr>
              <a:spLocks noChangeArrowheads="1"/>
            </p:cNvSpPr>
            <p:nvPr/>
          </p:nvSpPr>
          <p:spPr bwMode="auto">
            <a:xfrm>
              <a:off x="4280" y="2536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>
              <a:off x="1564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2" name="Line 30"/>
            <p:cNvSpPr>
              <a:spLocks noChangeShapeType="1"/>
            </p:cNvSpPr>
            <p:nvPr/>
          </p:nvSpPr>
          <p:spPr bwMode="auto">
            <a:xfrm>
              <a:off x="1236" y="2624"/>
              <a:ext cx="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3" name="Rectangle 31"/>
            <p:cNvSpPr>
              <a:spLocks noChangeArrowheads="1"/>
            </p:cNvSpPr>
            <p:nvPr/>
          </p:nvSpPr>
          <p:spPr bwMode="auto">
            <a:xfrm>
              <a:off x="864" y="2552"/>
              <a:ext cx="336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IN</a:t>
              </a:r>
            </a:p>
          </p:txBody>
        </p:sp>
        <p:sp>
          <p:nvSpPr>
            <p:cNvPr id="79904" name="Line 32"/>
            <p:cNvSpPr>
              <a:spLocks noChangeShapeType="1"/>
            </p:cNvSpPr>
            <p:nvPr/>
          </p:nvSpPr>
          <p:spPr bwMode="auto">
            <a:xfrm>
              <a:off x="1972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5" name="Line 33"/>
            <p:cNvSpPr>
              <a:spLocks noChangeShapeType="1"/>
            </p:cNvSpPr>
            <p:nvPr/>
          </p:nvSpPr>
          <p:spPr bwMode="auto">
            <a:xfrm>
              <a:off x="2380" y="262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6" name="Line 34"/>
            <p:cNvSpPr>
              <a:spLocks noChangeShapeType="1"/>
            </p:cNvSpPr>
            <p:nvPr/>
          </p:nvSpPr>
          <p:spPr bwMode="auto">
            <a:xfrm>
              <a:off x="2052" y="262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7" name="Rectangle 35"/>
            <p:cNvSpPr>
              <a:spLocks noChangeArrowheads="1"/>
            </p:cNvSpPr>
            <p:nvPr/>
          </p:nvSpPr>
          <p:spPr bwMode="auto">
            <a:xfrm>
              <a:off x="2208" y="2616"/>
              <a:ext cx="24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8" name="Line 36"/>
            <p:cNvSpPr>
              <a:spLocks noChangeShapeType="1"/>
            </p:cNvSpPr>
            <p:nvPr/>
          </p:nvSpPr>
          <p:spPr bwMode="auto">
            <a:xfrm>
              <a:off x="2220" y="26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>
              <a:off x="2216" y="224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0" name="Rectangle 38"/>
            <p:cNvSpPr>
              <a:spLocks noChangeArrowheads="1"/>
            </p:cNvSpPr>
            <p:nvPr/>
          </p:nvSpPr>
          <p:spPr bwMode="auto">
            <a:xfrm>
              <a:off x="2216" y="2112"/>
              <a:ext cx="456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OUT1</a:t>
              </a:r>
            </a:p>
          </p:txBody>
        </p:sp>
        <p:sp>
          <p:nvSpPr>
            <p:cNvPr id="79911" name="Line 39"/>
            <p:cNvSpPr>
              <a:spLocks noChangeShapeType="1"/>
            </p:cNvSpPr>
            <p:nvPr/>
          </p:nvSpPr>
          <p:spPr bwMode="auto">
            <a:xfrm>
              <a:off x="2796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2" name="Line 40"/>
            <p:cNvSpPr>
              <a:spLocks noChangeShapeType="1"/>
            </p:cNvSpPr>
            <p:nvPr/>
          </p:nvSpPr>
          <p:spPr bwMode="auto">
            <a:xfrm>
              <a:off x="3204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3" name="Line 41"/>
            <p:cNvSpPr>
              <a:spLocks noChangeShapeType="1"/>
            </p:cNvSpPr>
            <p:nvPr/>
          </p:nvSpPr>
          <p:spPr bwMode="auto">
            <a:xfrm>
              <a:off x="2876" y="26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4" name="Rectangle 42"/>
            <p:cNvSpPr>
              <a:spLocks noChangeArrowheads="1"/>
            </p:cNvSpPr>
            <p:nvPr/>
          </p:nvSpPr>
          <p:spPr bwMode="auto">
            <a:xfrm>
              <a:off x="3024" y="2616"/>
              <a:ext cx="24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5" name="Line 43"/>
            <p:cNvSpPr>
              <a:spLocks noChangeShapeType="1"/>
            </p:cNvSpPr>
            <p:nvPr/>
          </p:nvSpPr>
          <p:spPr bwMode="auto">
            <a:xfrm>
              <a:off x="3036" y="262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6" name="Line 44"/>
            <p:cNvSpPr>
              <a:spLocks noChangeShapeType="1"/>
            </p:cNvSpPr>
            <p:nvPr/>
          </p:nvSpPr>
          <p:spPr bwMode="auto">
            <a:xfrm>
              <a:off x="3032" y="224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7" name="Rectangle 45"/>
            <p:cNvSpPr>
              <a:spLocks noChangeArrowheads="1"/>
            </p:cNvSpPr>
            <p:nvPr/>
          </p:nvSpPr>
          <p:spPr bwMode="auto">
            <a:xfrm>
              <a:off x="3032" y="2112"/>
              <a:ext cx="448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OUT2</a:t>
              </a:r>
            </a:p>
          </p:txBody>
        </p:sp>
        <p:sp>
          <p:nvSpPr>
            <p:cNvPr id="79918" name="Line 46"/>
            <p:cNvSpPr>
              <a:spLocks noChangeShapeType="1"/>
            </p:cNvSpPr>
            <p:nvPr/>
          </p:nvSpPr>
          <p:spPr bwMode="auto">
            <a:xfrm>
              <a:off x="4020" y="262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9" name="Line 47"/>
            <p:cNvSpPr>
              <a:spLocks noChangeShapeType="1"/>
            </p:cNvSpPr>
            <p:nvPr/>
          </p:nvSpPr>
          <p:spPr bwMode="auto">
            <a:xfrm>
              <a:off x="3612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0" name="Line 48"/>
            <p:cNvSpPr>
              <a:spLocks noChangeShapeType="1"/>
            </p:cNvSpPr>
            <p:nvPr/>
          </p:nvSpPr>
          <p:spPr bwMode="auto">
            <a:xfrm>
              <a:off x="3692" y="262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1" name="Rectangle 49"/>
            <p:cNvSpPr>
              <a:spLocks noChangeArrowheads="1"/>
            </p:cNvSpPr>
            <p:nvPr/>
          </p:nvSpPr>
          <p:spPr bwMode="auto">
            <a:xfrm>
              <a:off x="3848" y="2616"/>
              <a:ext cx="24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2" name="Line 50"/>
            <p:cNvSpPr>
              <a:spLocks noChangeShapeType="1"/>
            </p:cNvSpPr>
            <p:nvPr/>
          </p:nvSpPr>
          <p:spPr bwMode="auto">
            <a:xfrm>
              <a:off x="3860" y="26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3" name="Line 51"/>
            <p:cNvSpPr>
              <a:spLocks noChangeShapeType="1"/>
            </p:cNvSpPr>
            <p:nvPr/>
          </p:nvSpPr>
          <p:spPr bwMode="auto">
            <a:xfrm>
              <a:off x="3856" y="224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4" name="Rectangle 52"/>
            <p:cNvSpPr>
              <a:spLocks noChangeArrowheads="1"/>
            </p:cNvSpPr>
            <p:nvPr/>
          </p:nvSpPr>
          <p:spPr bwMode="auto">
            <a:xfrm>
              <a:off x="3856" y="2112"/>
              <a:ext cx="448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OUT3</a:t>
              </a:r>
            </a:p>
          </p:txBody>
        </p:sp>
        <p:sp>
          <p:nvSpPr>
            <p:cNvPr id="79925" name="Line 53"/>
            <p:cNvSpPr>
              <a:spLocks noChangeShapeType="1"/>
            </p:cNvSpPr>
            <p:nvPr/>
          </p:nvSpPr>
          <p:spPr bwMode="auto">
            <a:xfrm>
              <a:off x="4436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6" name="Line 54"/>
            <p:cNvSpPr>
              <a:spLocks noChangeShapeType="1"/>
            </p:cNvSpPr>
            <p:nvPr/>
          </p:nvSpPr>
          <p:spPr bwMode="auto">
            <a:xfrm>
              <a:off x="4516" y="26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7" name="Line 55"/>
            <p:cNvSpPr>
              <a:spLocks noChangeShapeType="1"/>
            </p:cNvSpPr>
            <p:nvPr/>
          </p:nvSpPr>
          <p:spPr bwMode="auto">
            <a:xfrm>
              <a:off x="4672" y="224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8" name="Rectangle 56"/>
            <p:cNvSpPr>
              <a:spLocks noChangeArrowheads="1"/>
            </p:cNvSpPr>
            <p:nvPr/>
          </p:nvSpPr>
          <p:spPr bwMode="auto">
            <a:xfrm>
              <a:off x="4672" y="2112"/>
              <a:ext cx="464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OUT4</a:t>
              </a:r>
            </a:p>
          </p:txBody>
        </p:sp>
        <p:sp>
          <p:nvSpPr>
            <p:cNvPr id="79929" name="Line 57"/>
            <p:cNvSpPr>
              <a:spLocks noChangeShapeType="1"/>
            </p:cNvSpPr>
            <p:nvPr/>
          </p:nvSpPr>
          <p:spPr bwMode="auto">
            <a:xfrm>
              <a:off x="1808" y="280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0" name="Rectangle 58"/>
            <p:cNvSpPr>
              <a:spLocks noChangeArrowheads="1"/>
            </p:cNvSpPr>
            <p:nvPr/>
          </p:nvSpPr>
          <p:spPr bwMode="auto">
            <a:xfrm>
              <a:off x="1792" y="2880"/>
              <a:ext cx="32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1" name="Line 59"/>
            <p:cNvSpPr>
              <a:spLocks noChangeShapeType="1"/>
            </p:cNvSpPr>
            <p:nvPr/>
          </p:nvSpPr>
          <p:spPr bwMode="auto">
            <a:xfrm>
              <a:off x="2624" y="280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2" name="Rectangle 60"/>
            <p:cNvSpPr>
              <a:spLocks noChangeArrowheads="1"/>
            </p:cNvSpPr>
            <p:nvPr/>
          </p:nvSpPr>
          <p:spPr bwMode="auto">
            <a:xfrm>
              <a:off x="2616" y="2880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3" name="Line 61"/>
            <p:cNvSpPr>
              <a:spLocks noChangeShapeType="1"/>
            </p:cNvSpPr>
            <p:nvPr/>
          </p:nvSpPr>
          <p:spPr bwMode="auto">
            <a:xfrm>
              <a:off x="3448" y="280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4" name="Rectangle 62"/>
            <p:cNvSpPr>
              <a:spLocks noChangeArrowheads="1"/>
            </p:cNvSpPr>
            <p:nvPr/>
          </p:nvSpPr>
          <p:spPr bwMode="auto">
            <a:xfrm>
              <a:off x="3440" y="2880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5" name="Line 63"/>
            <p:cNvSpPr>
              <a:spLocks noChangeShapeType="1"/>
            </p:cNvSpPr>
            <p:nvPr/>
          </p:nvSpPr>
          <p:spPr bwMode="auto">
            <a:xfrm>
              <a:off x="4264" y="280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6" name="Line 64"/>
            <p:cNvSpPr>
              <a:spLocks noChangeShapeType="1"/>
            </p:cNvSpPr>
            <p:nvPr/>
          </p:nvSpPr>
          <p:spPr bwMode="auto">
            <a:xfrm>
              <a:off x="1236" y="2888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7" name="Line 65"/>
            <p:cNvSpPr>
              <a:spLocks noChangeShapeType="1"/>
            </p:cNvSpPr>
            <p:nvPr/>
          </p:nvSpPr>
          <p:spPr bwMode="auto">
            <a:xfrm>
              <a:off x="1812" y="2888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8" name="Line 66"/>
            <p:cNvSpPr>
              <a:spLocks noChangeShapeType="1"/>
            </p:cNvSpPr>
            <p:nvPr/>
          </p:nvSpPr>
          <p:spPr bwMode="auto">
            <a:xfrm>
              <a:off x="2628" y="2888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9" name="Line 67"/>
            <p:cNvSpPr>
              <a:spLocks noChangeShapeType="1"/>
            </p:cNvSpPr>
            <p:nvPr/>
          </p:nvSpPr>
          <p:spPr bwMode="auto">
            <a:xfrm>
              <a:off x="3452" y="2888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40" name="Rectangle 68"/>
            <p:cNvSpPr>
              <a:spLocks noChangeArrowheads="1"/>
            </p:cNvSpPr>
            <p:nvPr/>
          </p:nvSpPr>
          <p:spPr bwMode="auto">
            <a:xfrm>
              <a:off x="912" y="2792"/>
              <a:ext cx="32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CLK</a:t>
              </a:r>
            </a:p>
          </p:txBody>
        </p:sp>
      </p:grpSp>
      <p:sp>
        <p:nvSpPr>
          <p:cNvPr id="79942" name="Rectangle 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Shift register</a:t>
            </a:r>
          </a:p>
        </p:txBody>
      </p:sp>
      <p:sp>
        <p:nvSpPr>
          <p:cNvPr id="79943" name="Rectangle 7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Holds samples of input</a:t>
            </a:r>
          </a:p>
          <a:p>
            <a:pPr lvl="1"/>
            <a:r>
              <a:rPr lang="en-US" altLang="ko-KR">
                <a:ea typeface="굴림" pitchFamily="50" charset="-127"/>
              </a:rPr>
              <a:t>store last 4 input values in sequence</a:t>
            </a:r>
          </a:p>
          <a:p>
            <a:pPr lvl="1"/>
            <a:r>
              <a:rPr lang="en-US" altLang="ko-KR">
                <a:ea typeface="굴림" pitchFamily="50" charset="-127"/>
              </a:rPr>
              <a:t>4-bit shift register: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86ED-6022-4C73-9FF5-FB1F961D8DE3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5321300" y="3657600"/>
            <a:ext cx="3898900" cy="173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46844" rIns="19047" bIns="26983"/>
          <a:lstStyle/>
          <a:p>
            <a:pPr eaLnBrk="0" hangingPunct="0">
              <a:lnSpc>
                <a:spcPts val="1600"/>
              </a:lnSpc>
              <a:spcBef>
                <a:spcPts val="1500"/>
              </a:spcBef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clear sets the register contents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and output to 0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/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s1 and s0 determine the shift function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s0	s1	function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0	0	hold state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0	1	shift right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1	0	shift left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1	1	load new input</a:t>
            </a:r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>
            <a:off x="5683250" y="5111750"/>
            <a:ext cx="2273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 flipH="1">
            <a:off x="6553200" y="4953000"/>
            <a:ext cx="0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959" name="Group 39"/>
          <p:cNvGrpSpPr>
            <a:grpSpLocks/>
          </p:cNvGrpSpPr>
          <p:nvPr/>
        </p:nvGrpSpPr>
        <p:grpSpPr bwMode="auto">
          <a:xfrm>
            <a:off x="76200" y="3505200"/>
            <a:ext cx="4851400" cy="2667000"/>
            <a:chOff x="96" y="1912"/>
            <a:chExt cx="3056" cy="1680"/>
          </a:xfrm>
        </p:grpSpPr>
        <p:sp>
          <p:nvSpPr>
            <p:cNvPr id="81932" name="Rectangle 12"/>
            <p:cNvSpPr>
              <a:spLocks noChangeArrowheads="1"/>
            </p:cNvSpPr>
            <p:nvPr/>
          </p:nvSpPr>
          <p:spPr bwMode="auto">
            <a:xfrm>
              <a:off x="152" y="2432"/>
              <a:ext cx="56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left_in</a:t>
              </a:r>
            </a:p>
          </p:txBody>
        </p:sp>
        <p:sp>
          <p:nvSpPr>
            <p:cNvPr id="81933" name="Rectangle 13"/>
            <p:cNvSpPr>
              <a:spLocks noChangeArrowheads="1"/>
            </p:cNvSpPr>
            <p:nvPr/>
          </p:nvSpPr>
          <p:spPr bwMode="auto">
            <a:xfrm>
              <a:off x="96" y="2576"/>
              <a:ext cx="64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left_out</a:t>
              </a:r>
            </a:p>
          </p:txBody>
        </p:sp>
        <p:sp>
          <p:nvSpPr>
            <p:cNvPr id="81934" name="Rectangle 14"/>
            <p:cNvSpPr>
              <a:spLocks noChangeArrowheads="1"/>
            </p:cNvSpPr>
            <p:nvPr/>
          </p:nvSpPr>
          <p:spPr bwMode="auto">
            <a:xfrm>
              <a:off x="2448" y="2432"/>
              <a:ext cx="70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right_out</a:t>
              </a:r>
            </a:p>
          </p:txBody>
        </p:sp>
        <p:sp>
          <p:nvSpPr>
            <p:cNvPr id="81935" name="Rectangle 15"/>
            <p:cNvSpPr>
              <a:spLocks noChangeArrowheads="1"/>
            </p:cNvSpPr>
            <p:nvPr/>
          </p:nvSpPr>
          <p:spPr bwMode="auto">
            <a:xfrm>
              <a:off x="136" y="2704"/>
              <a:ext cx="44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clear</a:t>
              </a:r>
            </a:p>
          </p:txBody>
        </p:sp>
        <p:sp>
          <p:nvSpPr>
            <p:cNvPr id="81936" name="Rectangle 16"/>
            <p:cNvSpPr>
              <a:spLocks noChangeArrowheads="1"/>
            </p:cNvSpPr>
            <p:nvPr/>
          </p:nvSpPr>
          <p:spPr bwMode="auto">
            <a:xfrm>
              <a:off x="1012" y="2380"/>
              <a:ext cx="1152" cy="7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37" name="Line 17"/>
            <p:cNvSpPr>
              <a:spLocks noChangeShapeType="1"/>
            </p:cNvSpPr>
            <p:nvPr/>
          </p:nvSpPr>
          <p:spPr bwMode="auto">
            <a:xfrm>
              <a:off x="724" y="2520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38" name="Line 18"/>
            <p:cNvSpPr>
              <a:spLocks noChangeShapeType="1"/>
            </p:cNvSpPr>
            <p:nvPr/>
          </p:nvSpPr>
          <p:spPr bwMode="auto">
            <a:xfrm>
              <a:off x="2164" y="2520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39" name="Line 19"/>
            <p:cNvSpPr>
              <a:spLocks noChangeShapeType="1"/>
            </p:cNvSpPr>
            <p:nvPr/>
          </p:nvSpPr>
          <p:spPr bwMode="auto">
            <a:xfrm flipH="1">
              <a:off x="2156" y="2664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0" name="Line 20"/>
            <p:cNvSpPr>
              <a:spLocks noChangeShapeType="1"/>
            </p:cNvSpPr>
            <p:nvPr/>
          </p:nvSpPr>
          <p:spPr bwMode="auto">
            <a:xfrm flipH="1">
              <a:off x="716" y="2664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1" name="Line 21"/>
            <p:cNvSpPr>
              <a:spLocks noChangeShapeType="1"/>
            </p:cNvSpPr>
            <p:nvPr/>
          </p:nvSpPr>
          <p:spPr bwMode="auto">
            <a:xfrm flipV="1">
              <a:off x="2016" y="208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2" name="Line 22"/>
            <p:cNvSpPr>
              <a:spLocks noChangeShapeType="1"/>
            </p:cNvSpPr>
            <p:nvPr/>
          </p:nvSpPr>
          <p:spPr bwMode="auto">
            <a:xfrm flipV="1">
              <a:off x="1728" y="208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3" name="Line 23"/>
            <p:cNvSpPr>
              <a:spLocks noChangeShapeType="1"/>
            </p:cNvSpPr>
            <p:nvPr/>
          </p:nvSpPr>
          <p:spPr bwMode="auto">
            <a:xfrm flipV="1">
              <a:off x="1440" y="208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4" name="Line 24"/>
            <p:cNvSpPr>
              <a:spLocks noChangeShapeType="1"/>
            </p:cNvSpPr>
            <p:nvPr/>
          </p:nvSpPr>
          <p:spPr bwMode="auto">
            <a:xfrm flipV="1">
              <a:off x="1152" y="208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5" name="Line 25"/>
            <p:cNvSpPr>
              <a:spLocks noChangeShapeType="1"/>
            </p:cNvSpPr>
            <p:nvPr/>
          </p:nvSpPr>
          <p:spPr bwMode="auto">
            <a:xfrm>
              <a:off x="2016" y="310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6" name="Line 26"/>
            <p:cNvSpPr>
              <a:spLocks noChangeShapeType="1"/>
            </p:cNvSpPr>
            <p:nvPr/>
          </p:nvSpPr>
          <p:spPr bwMode="auto">
            <a:xfrm>
              <a:off x="1728" y="310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7" name="Line 27"/>
            <p:cNvSpPr>
              <a:spLocks noChangeShapeType="1"/>
            </p:cNvSpPr>
            <p:nvPr/>
          </p:nvSpPr>
          <p:spPr bwMode="auto">
            <a:xfrm>
              <a:off x="1440" y="310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8" name="Line 28"/>
            <p:cNvSpPr>
              <a:spLocks noChangeShapeType="1"/>
            </p:cNvSpPr>
            <p:nvPr/>
          </p:nvSpPr>
          <p:spPr bwMode="auto">
            <a:xfrm>
              <a:off x="1152" y="310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9" name="Line 29"/>
            <p:cNvSpPr>
              <a:spLocks noChangeShapeType="1"/>
            </p:cNvSpPr>
            <p:nvPr/>
          </p:nvSpPr>
          <p:spPr bwMode="auto">
            <a:xfrm>
              <a:off x="580" y="2808"/>
              <a:ext cx="4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50" name="Line 30"/>
            <p:cNvSpPr>
              <a:spLocks noChangeShapeType="1"/>
            </p:cNvSpPr>
            <p:nvPr/>
          </p:nvSpPr>
          <p:spPr bwMode="auto">
            <a:xfrm>
              <a:off x="580" y="2880"/>
              <a:ext cx="4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51" name="Line 31"/>
            <p:cNvSpPr>
              <a:spLocks noChangeShapeType="1"/>
            </p:cNvSpPr>
            <p:nvPr/>
          </p:nvSpPr>
          <p:spPr bwMode="auto">
            <a:xfrm>
              <a:off x="580" y="2952"/>
              <a:ext cx="4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52" name="Rectangle 32"/>
            <p:cNvSpPr>
              <a:spLocks noChangeArrowheads="1"/>
            </p:cNvSpPr>
            <p:nvPr/>
          </p:nvSpPr>
          <p:spPr bwMode="auto">
            <a:xfrm>
              <a:off x="2448" y="2576"/>
              <a:ext cx="64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right_in</a:t>
              </a:r>
            </a:p>
          </p:txBody>
        </p:sp>
        <p:sp>
          <p:nvSpPr>
            <p:cNvPr id="81953" name="Rectangle 33"/>
            <p:cNvSpPr>
              <a:spLocks noChangeArrowheads="1"/>
            </p:cNvSpPr>
            <p:nvPr/>
          </p:nvSpPr>
          <p:spPr bwMode="auto">
            <a:xfrm>
              <a:off x="1272" y="1912"/>
              <a:ext cx="58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output</a:t>
              </a:r>
            </a:p>
          </p:txBody>
        </p:sp>
        <p:sp>
          <p:nvSpPr>
            <p:cNvPr id="81954" name="Rectangle 34"/>
            <p:cNvSpPr>
              <a:spLocks noChangeArrowheads="1"/>
            </p:cNvSpPr>
            <p:nvPr/>
          </p:nvSpPr>
          <p:spPr bwMode="auto">
            <a:xfrm>
              <a:off x="1344" y="3400"/>
              <a:ext cx="51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input</a:t>
              </a:r>
            </a:p>
          </p:txBody>
        </p:sp>
        <p:sp>
          <p:nvSpPr>
            <p:cNvPr id="81955" name="Rectangle 35"/>
            <p:cNvSpPr>
              <a:spLocks noChangeArrowheads="1"/>
            </p:cNvSpPr>
            <p:nvPr/>
          </p:nvSpPr>
          <p:spPr bwMode="auto">
            <a:xfrm>
              <a:off x="184" y="2800"/>
              <a:ext cx="39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s0</a:t>
              </a:r>
            </a:p>
          </p:txBody>
        </p:sp>
        <p:sp>
          <p:nvSpPr>
            <p:cNvPr id="81956" name="Rectangle 36"/>
            <p:cNvSpPr>
              <a:spLocks noChangeArrowheads="1"/>
            </p:cNvSpPr>
            <p:nvPr/>
          </p:nvSpPr>
          <p:spPr bwMode="auto">
            <a:xfrm>
              <a:off x="184" y="2896"/>
              <a:ext cx="39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s1</a:t>
              </a:r>
            </a:p>
          </p:txBody>
        </p:sp>
        <p:sp>
          <p:nvSpPr>
            <p:cNvPr id="81957" name="Line 37"/>
            <p:cNvSpPr>
              <a:spLocks noChangeShapeType="1"/>
            </p:cNvSpPr>
            <p:nvPr/>
          </p:nvSpPr>
          <p:spPr bwMode="auto">
            <a:xfrm>
              <a:off x="2156" y="2888"/>
              <a:ext cx="4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58" name="Rectangle 38"/>
            <p:cNvSpPr>
              <a:spLocks noChangeArrowheads="1"/>
            </p:cNvSpPr>
            <p:nvPr/>
          </p:nvSpPr>
          <p:spPr bwMode="auto">
            <a:xfrm>
              <a:off x="2600" y="2808"/>
              <a:ext cx="44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clock</a:t>
              </a:r>
            </a:p>
          </p:txBody>
        </p:sp>
      </p:grpSp>
      <p:sp>
        <p:nvSpPr>
          <p:cNvPr id="81960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Universal shift register</a:t>
            </a:r>
          </a:p>
        </p:txBody>
      </p:sp>
      <p:sp>
        <p:nvSpPr>
          <p:cNvPr id="81961" name="Rectangle 4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Holds 4 values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serial or parallel inputs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serial or parallel outputs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permits shift left or right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shift in new values from left or right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DFF5-653D-4CC8-836C-8A2DA653A4BB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6210300" y="3124200"/>
            <a:ext cx="125730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r"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Nth cell</a:t>
            </a:r>
          </a:p>
        </p:txBody>
      </p:sp>
      <p:grpSp>
        <p:nvGrpSpPr>
          <p:cNvPr id="84010" name="Group 42"/>
          <p:cNvGrpSpPr>
            <a:grpSpLocks/>
          </p:cNvGrpSpPr>
          <p:nvPr/>
        </p:nvGrpSpPr>
        <p:grpSpPr bwMode="auto">
          <a:xfrm>
            <a:off x="488950" y="3397250"/>
            <a:ext cx="4127500" cy="1511300"/>
            <a:chOff x="284" y="1860"/>
            <a:chExt cx="2600" cy="952"/>
          </a:xfrm>
        </p:grpSpPr>
        <p:sp>
          <p:nvSpPr>
            <p:cNvPr id="83978" name="Rectangle 10"/>
            <p:cNvSpPr>
              <a:spLocks noChangeArrowheads="1"/>
            </p:cNvSpPr>
            <p:nvPr/>
          </p:nvSpPr>
          <p:spPr bwMode="auto">
            <a:xfrm>
              <a:off x="580" y="2084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79" name="Line 11"/>
            <p:cNvSpPr>
              <a:spLocks noChangeShapeType="1"/>
            </p:cNvSpPr>
            <p:nvPr/>
          </p:nvSpPr>
          <p:spPr bwMode="auto">
            <a:xfrm>
              <a:off x="868" y="2152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0" name="Line 12"/>
            <p:cNvSpPr>
              <a:spLocks noChangeShapeType="1"/>
            </p:cNvSpPr>
            <p:nvPr/>
          </p:nvSpPr>
          <p:spPr bwMode="auto">
            <a:xfrm flipH="1">
              <a:off x="284" y="2152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1" name="Line 13"/>
            <p:cNvSpPr>
              <a:spLocks noChangeShapeType="1"/>
            </p:cNvSpPr>
            <p:nvPr/>
          </p:nvSpPr>
          <p:spPr bwMode="auto">
            <a:xfrm flipH="1">
              <a:off x="860" y="22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2" name="Line 14"/>
            <p:cNvSpPr>
              <a:spLocks noChangeShapeType="1"/>
            </p:cNvSpPr>
            <p:nvPr/>
          </p:nvSpPr>
          <p:spPr bwMode="auto">
            <a:xfrm flipH="1">
              <a:off x="284" y="22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3" name="Rectangle 15"/>
            <p:cNvSpPr>
              <a:spLocks noChangeArrowheads="1"/>
            </p:cNvSpPr>
            <p:nvPr/>
          </p:nvSpPr>
          <p:spPr bwMode="auto">
            <a:xfrm>
              <a:off x="1156" y="2084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4" name="Line 16"/>
            <p:cNvSpPr>
              <a:spLocks noChangeShapeType="1"/>
            </p:cNvSpPr>
            <p:nvPr/>
          </p:nvSpPr>
          <p:spPr bwMode="auto">
            <a:xfrm>
              <a:off x="1444" y="2152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5" name="Line 17"/>
            <p:cNvSpPr>
              <a:spLocks noChangeShapeType="1"/>
            </p:cNvSpPr>
            <p:nvPr/>
          </p:nvSpPr>
          <p:spPr bwMode="auto">
            <a:xfrm flipH="1">
              <a:off x="1436" y="22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6" name="Rectangle 18"/>
            <p:cNvSpPr>
              <a:spLocks noChangeArrowheads="1"/>
            </p:cNvSpPr>
            <p:nvPr/>
          </p:nvSpPr>
          <p:spPr bwMode="auto">
            <a:xfrm>
              <a:off x="1732" y="2084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7" name="Line 19"/>
            <p:cNvSpPr>
              <a:spLocks noChangeShapeType="1"/>
            </p:cNvSpPr>
            <p:nvPr/>
          </p:nvSpPr>
          <p:spPr bwMode="auto">
            <a:xfrm>
              <a:off x="2020" y="2152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8" name="Line 20"/>
            <p:cNvSpPr>
              <a:spLocks noChangeShapeType="1"/>
            </p:cNvSpPr>
            <p:nvPr/>
          </p:nvSpPr>
          <p:spPr bwMode="auto">
            <a:xfrm flipH="1">
              <a:off x="2012" y="22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9" name="Rectangle 21"/>
            <p:cNvSpPr>
              <a:spLocks noChangeArrowheads="1"/>
            </p:cNvSpPr>
            <p:nvPr/>
          </p:nvSpPr>
          <p:spPr bwMode="auto">
            <a:xfrm>
              <a:off x="2308" y="2084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0" name="Line 22"/>
            <p:cNvSpPr>
              <a:spLocks noChangeShapeType="1"/>
            </p:cNvSpPr>
            <p:nvPr/>
          </p:nvSpPr>
          <p:spPr bwMode="auto">
            <a:xfrm>
              <a:off x="2596" y="2152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1" name="Line 23"/>
            <p:cNvSpPr>
              <a:spLocks noChangeShapeType="1"/>
            </p:cNvSpPr>
            <p:nvPr/>
          </p:nvSpPr>
          <p:spPr bwMode="auto">
            <a:xfrm flipH="1">
              <a:off x="2588" y="22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2" name="Line 24"/>
            <p:cNvSpPr>
              <a:spLocks noChangeShapeType="1"/>
            </p:cNvSpPr>
            <p:nvPr/>
          </p:nvSpPr>
          <p:spPr bwMode="auto">
            <a:xfrm flipV="1">
              <a:off x="2448" y="1860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3" name="Line 25"/>
            <p:cNvSpPr>
              <a:spLocks noChangeShapeType="1"/>
            </p:cNvSpPr>
            <p:nvPr/>
          </p:nvSpPr>
          <p:spPr bwMode="auto">
            <a:xfrm flipV="1">
              <a:off x="1872" y="1860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4" name="Line 26"/>
            <p:cNvSpPr>
              <a:spLocks noChangeShapeType="1"/>
            </p:cNvSpPr>
            <p:nvPr/>
          </p:nvSpPr>
          <p:spPr bwMode="auto">
            <a:xfrm flipV="1">
              <a:off x="1296" y="1860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5" name="Line 27"/>
            <p:cNvSpPr>
              <a:spLocks noChangeShapeType="1"/>
            </p:cNvSpPr>
            <p:nvPr/>
          </p:nvSpPr>
          <p:spPr bwMode="auto">
            <a:xfrm flipV="1">
              <a:off x="720" y="1860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6" name="Line 28"/>
            <p:cNvSpPr>
              <a:spLocks noChangeShapeType="1"/>
            </p:cNvSpPr>
            <p:nvPr/>
          </p:nvSpPr>
          <p:spPr bwMode="auto">
            <a:xfrm flipV="1">
              <a:off x="2448" y="2364"/>
              <a:ext cx="0" cy="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7" name="Line 29"/>
            <p:cNvSpPr>
              <a:spLocks noChangeShapeType="1"/>
            </p:cNvSpPr>
            <p:nvPr/>
          </p:nvSpPr>
          <p:spPr bwMode="auto">
            <a:xfrm flipV="1">
              <a:off x="1872" y="2364"/>
              <a:ext cx="0" cy="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8" name="Line 30"/>
            <p:cNvSpPr>
              <a:spLocks noChangeShapeType="1"/>
            </p:cNvSpPr>
            <p:nvPr/>
          </p:nvSpPr>
          <p:spPr bwMode="auto">
            <a:xfrm flipV="1">
              <a:off x="1296" y="2364"/>
              <a:ext cx="0" cy="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9" name="Line 31"/>
            <p:cNvSpPr>
              <a:spLocks noChangeShapeType="1"/>
            </p:cNvSpPr>
            <p:nvPr/>
          </p:nvSpPr>
          <p:spPr bwMode="auto">
            <a:xfrm flipV="1">
              <a:off x="720" y="2364"/>
              <a:ext cx="0" cy="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0" name="Line 32"/>
            <p:cNvSpPr>
              <a:spLocks noChangeShapeType="1"/>
            </p:cNvSpPr>
            <p:nvPr/>
          </p:nvSpPr>
          <p:spPr bwMode="auto">
            <a:xfrm flipV="1">
              <a:off x="2520" y="2364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1" name="Line 33"/>
            <p:cNvSpPr>
              <a:spLocks noChangeShapeType="1"/>
            </p:cNvSpPr>
            <p:nvPr/>
          </p:nvSpPr>
          <p:spPr bwMode="auto">
            <a:xfrm flipV="1">
              <a:off x="2376" y="236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2" name="Line 34"/>
            <p:cNvSpPr>
              <a:spLocks noChangeShapeType="1"/>
            </p:cNvSpPr>
            <p:nvPr/>
          </p:nvSpPr>
          <p:spPr bwMode="auto">
            <a:xfrm flipV="1">
              <a:off x="1944" y="2364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3" name="Line 35"/>
            <p:cNvSpPr>
              <a:spLocks noChangeShapeType="1"/>
            </p:cNvSpPr>
            <p:nvPr/>
          </p:nvSpPr>
          <p:spPr bwMode="auto">
            <a:xfrm flipV="1">
              <a:off x="1800" y="236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4" name="Line 36"/>
            <p:cNvSpPr>
              <a:spLocks noChangeShapeType="1"/>
            </p:cNvSpPr>
            <p:nvPr/>
          </p:nvSpPr>
          <p:spPr bwMode="auto">
            <a:xfrm flipV="1">
              <a:off x="1368" y="2364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5" name="Line 37"/>
            <p:cNvSpPr>
              <a:spLocks noChangeShapeType="1"/>
            </p:cNvSpPr>
            <p:nvPr/>
          </p:nvSpPr>
          <p:spPr bwMode="auto">
            <a:xfrm flipV="1">
              <a:off x="1224" y="236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6" name="Line 38"/>
            <p:cNvSpPr>
              <a:spLocks noChangeShapeType="1"/>
            </p:cNvSpPr>
            <p:nvPr/>
          </p:nvSpPr>
          <p:spPr bwMode="auto">
            <a:xfrm flipV="1">
              <a:off x="792" y="2364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7" name="Line 39"/>
            <p:cNvSpPr>
              <a:spLocks noChangeShapeType="1"/>
            </p:cNvSpPr>
            <p:nvPr/>
          </p:nvSpPr>
          <p:spPr bwMode="auto">
            <a:xfrm flipV="1">
              <a:off x="648" y="236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8" name="Line 40"/>
            <p:cNvSpPr>
              <a:spLocks noChangeShapeType="1"/>
            </p:cNvSpPr>
            <p:nvPr/>
          </p:nvSpPr>
          <p:spPr bwMode="auto">
            <a:xfrm flipH="1">
              <a:off x="788" y="2512"/>
              <a:ext cx="20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9" name="Line 41"/>
            <p:cNvSpPr>
              <a:spLocks noChangeShapeType="1"/>
            </p:cNvSpPr>
            <p:nvPr/>
          </p:nvSpPr>
          <p:spPr bwMode="auto">
            <a:xfrm flipH="1">
              <a:off x="284" y="2656"/>
              <a:ext cx="20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4012" name="Line 44"/>
          <p:cNvSpPr>
            <a:spLocks noChangeShapeType="1"/>
          </p:cNvSpPr>
          <p:nvPr/>
        </p:nvSpPr>
        <p:spPr bwMode="auto">
          <a:xfrm flipV="1">
            <a:off x="3702050" y="3181350"/>
            <a:ext cx="1587500" cy="58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13" name="Line 45"/>
          <p:cNvSpPr>
            <a:spLocks noChangeShapeType="1"/>
          </p:cNvSpPr>
          <p:nvPr/>
        </p:nvSpPr>
        <p:spPr bwMode="auto">
          <a:xfrm>
            <a:off x="3702050" y="4222750"/>
            <a:ext cx="1587500" cy="2387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14" name="Line 46"/>
          <p:cNvSpPr>
            <a:spLocks noChangeShapeType="1"/>
          </p:cNvSpPr>
          <p:nvPr/>
        </p:nvSpPr>
        <p:spPr bwMode="auto">
          <a:xfrm flipV="1">
            <a:off x="4159250" y="3638550"/>
            <a:ext cx="1130300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15" name="Line 47"/>
          <p:cNvSpPr>
            <a:spLocks noChangeShapeType="1"/>
          </p:cNvSpPr>
          <p:nvPr/>
        </p:nvSpPr>
        <p:spPr bwMode="auto">
          <a:xfrm>
            <a:off x="4159250" y="4235450"/>
            <a:ext cx="1130300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16" name="Rectangle 48"/>
          <p:cNvSpPr>
            <a:spLocks noChangeArrowheads="1"/>
          </p:cNvSpPr>
          <p:nvPr/>
        </p:nvSpPr>
        <p:spPr bwMode="auto">
          <a:xfrm>
            <a:off x="5302250" y="3194050"/>
            <a:ext cx="35433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49" name="Rectangle 81"/>
          <p:cNvSpPr>
            <a:spLocks noChangeArrowheads="1"/>
          </p:cNvSpPr>
          <p:nvPr/>
        </p:nvSpPr>
        <p:spPr bwMode="auto">
          <a:xfrm>
            <a:off x="6394450" y="3765550"/>
            <a:ext cx="546100" cy="520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50" name="Line 82"/>
          <p:cNvSpPr>
            <a:spLocks noChangeShapeType="1"/>
          </p:cNvSpPr>
          <p:nvPr/>
        </p:nvSpPr>
        <p:spPr bwMode="auto">
          <a:xfrm>
            <a:off x="6394450" y="3956050"/>
            <a:ext cx="127000" cy="50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51" name="Line 83"/>
          <p:cNvSpPr>
            <a:spLocks noChangeShapeType="1"/>
          </p:cNvSpPr>
          <p:nvPr/>
        </p:nvSpPr>
        <p:spPr bwMode="auto">
          <a:xfrm flipV="1">
            <a:off x="6394450" y="4006850"/>
            <a:ext cx="127000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52" name="Rectangle 84"/>
          <p:cNvSpPr>
            <a:spLocks noChangeArrowheads="1"/>
          </p:cNvSpPr>
          <p:nvPr/>
        </p:nvSpPr>
        <p:spPr bwMode="auto">
          <a:xfrm>
            <a:off x="6565900" y="4025900"/>
            <a:ext cx="2413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</a:t>
            </a:r>
          </a:p>
        </p:txBody>
      </p:sp>
      <p:sp>
        <p:nvSpPr>
          <p:cNvPr id="84053" name="Rectangle 85"/>
          <p:cNvSpPr>
            <a:spLocks noChangeArrowheads="1"/>
          </p:cNvSpPr>
          <p:nvPr/>
        </p:nvSpPr>
        <p:spPr bwMode="auto">
          <a:xfrm>
            <a:off x="6553200" y="3721100"/>
            <a:ext cx="2540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Q</a:t>
            </a:r>
          </a:p>
        </p:txBody>
      </p:sp>
      <p:sp>
        <p:nvSpPr>
          <p:cNvPr id="84055" name="Line 87"/>
          <p:cNvSpPr>
            <a:spLocks noChangeShapeType="1"/>
          </p:cNvSpPr>
          <p:nvPr/>
        </p:nvSpPr>
        <p:spPr bwMode="auto">
          <a:xfrm flipH="1">
            <a:off x="6267450" y="40132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56" name="Line 88"/>
          <p:cNvSpPr>
            <a:spLocks noChangeShapeType="1"/>
          </p:cNvSpPr>
          <p:nvPr/>
        </p:nvSpPr>
        <p:spPr bwMode="auto">
          <a:xfrm>
            <a:off x="6273800" y="4030663"/>
            <a:ext cx="0" cy="3698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57" name="Line 89"/>
          <p:cNvSpPr>
            <a:spLocks noChangeShapeType="1"/>
          </p:cNvSpPr>
          <p:nvPr/>
        </p:nvSpPr>
        <p:spPr bwMode="auto">
          <a:xfrm>
            <a:off x="5784850" y="4394200"/>
            <a:ext cx="2400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59" name="Oval 91"/>
          <p:cNvSpPr>
            <a:spLocks noChangeArrowheads="1"/>
          </p:cNvSpPr>
          <p:nvPr/>
        </p:nvSpPr>
        <p:spPr bwMode="auto">
          <a:xfrm>
            <a:off x="6245225" y="4368800"/>
            <a:ext cx="50800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60" name="Rectangle 92"/>
          <p:cNvSpPr>
            <a:spLocks noChangeArrowheads="1"/>
          </p:cNvSpPr>
          <p:nvPr/>
        </p:nvSpPr>
        <p:spPr bwMode="auto">
          <a:xfrm>
            <a:off x="7683500" y="4152900"/>
            <a:ext cx="7620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CLK</a:t>
            </a:r>
          </a:p>
        </p:txBody>
      </p:sp>
      <p:grpSp>
        <p:nvGrpSpPr>
          <p:cNvPr id="84079" name="Group 111"/>
          <p:cNvGrpSpPr>
            <a:grpSpLocks/>
          </p:cNvGrpSpPr>
          <p:nvPr/>
        </p:nvGrpSpPr>
        <p:grpSpPr bwMode="auto">
          <a:xfrm>
            <a:off x="5257800" y="5708650"/>
            <a:ext cx="1857375" cy="869950"/>
            <a:chOff x="3312" y="3596"/>
            <a:chExt cx="1170" cy="548"/>
          </a:xfrm>
        </p:grpSpPr>
        <p:sp>
          <p:nvSpPr>
            <p:cNvPr id="84028" name="Line 60"/>
            <p:cNvSpPr>
              <a:spLocks noChangeShapeType="1"/>
            </p:cNvSpPr>
            <p:nvPr/>
          </p:nvSpPr>
          <p:spPr bwMode="auto">
            <a:xfrm>
              <a:off x="4480" y="3596"/>
              <a:ext cx="0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36" name="Line 68"/>
            <p:cNvSpPr>
              <a:spLocks noChangeShapeType="1"/>
            </p:cNvSpPr>
            <p:nvPr/>
          </p:nvSpPr>
          <p:spPr bwMode="auto">
            <a:xfrm>
              <a:off x="3650" y="3938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62" name="Rectangle 94"/>
            <p:cNvSpPr>
              <a:spLocks noChangeArrowheads="1"/>
            </p:cNvSpPr>
            <p:nvPr/>
          </p:nvSpPr>
          <p:spPr bwMode="auto">
            <a:xfrm>
              <a:off x="3312" y="3792"/>
              <a:ext cx="480" cy="3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Q[N-1]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(left)</a:t>
              </a:r>
            </a:p>
          </p:txBody>
        </p:sp>
      </p:grpSp>
      <p:grpSp>
        <p:nvGrpSpPr>
          <p:cNvPr id="84080" name="Group 112"/>
          <p:cNvGrpSpPr>
            <a:grpSpLocks/>
          </p:cNvGrpSpPr>
          <p:nvPr/>
        </p:nvGrpSpPr>
        <p:grpSpPr bwMode="auto">
          <a:xfrm>
            <a:off x="7362825" y="5708650"/>
            <a:ext cx="1425575" cy="869950"/>
            <a:chOff x="4638" y="3596"/>
            <a:chExt cx="898" cy="548"/>
          </a:xfrm>
        </p:grpSpPr>
        <p:sp>
          <p:nvSpPr>
            <p:cNvPr id="84026" name="Line 58"/>
            <p:cNvSpPr>
              <a:spLocks noChangeShapeType="1"/>
            </p:cNvSpPr>
            <p:nvPr/>
          </p:nvSpPr>
          <p:spPr bwMode="auto">
            <a:xfrm>
              <a:off x="4640" y="3596"/>
              <a:ext cx="0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37" name="Line 69"/>
            <p:cNvSpPr>
              <a:spLocks noChangeShapeType="1"/>
            </p:cNvSpPr>
            <p:nvPr/>
          </p:nvSpPr>
          <p:spPr bwMode="auto">
            <a:xfrm>
              <a:off x="4638" y="3938"/>
              <a:ext cx="5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63" name="Rectangle 95"/>
            <p:cNvSpPr>
              <a:spLocks noChangeArrowheads="1"/>
            </p:cNvSpPr>
            <p:nvPr/>
          </p:nvSpPr>
          <p:spPr bwMode="auto">
            <a:xfrm>
              <a:off x="5056" y="3792"/>
              <a:ext cx="480" cy="3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Q[N+1]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(right)</a:t>
              </a:r>
            </a:p>
          </p:txBody>
        </p:sp>
      </p:grpSp>
      <p:grpSp>
        <p:nvGrpSpPr>
          <p:cNvPr id="84081" name="Group 113"/>
          <p:cNvGrpSpPr>
            <a:grpSpLocks/>
          </p:cNvGrpSpPr>
          <p:nvPr/>
        </p:nvGrpSpPr>
        <p:grpSpPr bwMode="auto">
          <a:xfrm>
            <a:off x="6553200" y="5708650"/>
            <a:ext cx="1155700" cy="996950"/>
            <a:chOff x="4128" y="3596"/>
            <a:chExt cx="728" cy="628"/>
          </a:xfrm>
        </p:grpSpPr>
        <p:sp>
          <p:nvSpPr>
            <p:cNvPr id="84027" name="Line 59"/>
            <p:cNvSpPr>
              <a:spLocks noChangeShapeType="1"/>
            </p:cNvSpPr>
            <p:nvPr/>
          </p:nvSpPr>
          <p:spPr bwMode="auto">
            <a:xfrm>
              <a:off x="4800" y="3596"/>
              <a:ext cx="0" cy="4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64" name="Rectangle 96"/>
            <p:cNvSpPr>
              <a:spLocks noChangeArrowheads="1"/>
            </p:cNvSpPr>
            <p:nvPr/>
          </p:nvSpPr>
          <p:spPr bwMode="auto">
            <a:xfrm>
              <a:off x="4128" y="4008"/>
              <a:ext cx="728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Input[N]</a:t>
              </a:r>
            </a:p>
          </p:txBody>
        </p:sp>
      </p:grpSp>
      <p:grpSp>
        <p:nvGrpSpPr>
          <p:cNvPr id="84083" name="Group 115"/>
          <p:cNvGrpSpPr>
            <a:grpSpLocks/>
          </p:cNvGrpSpPr>
          <p:nvPr/>
        </p:nvGrpSpPr>
        <p:grpSpPr bwMode="auto">
          <a:xfrm>
            <a:off x="5105400" y="3556000"/>
            <a:ext cx="3581400" cy="571500"/>
            <a:chOff x="3216" y="2240"/>
            <a:chExt cx="2256" cy="360"/>
          </a:xfrm>
        </p:grpSpPr>
        <p:sp>
          <p:nvSpPr>
            <p:cNvPr id="84034" name="Line 66"/>
            <p:cNvSpPr>
              <a:spLocks noChangeShapeType="1"/>
            </p:cNvSpPr>
            <p:nvPr/>
          </p:nvSpPr>
          <p:spPr bwMode="auto">
            <a:xfrm>
              <a:off x="3660" y="2248"/>
              <a:ext cx="14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65" name="Rectangle 97"/>
            <p:cNvSpPr>
              <a:spLocks noChangeArrowheads="1"/>
            </p:cNvSpPr>
            <p:nvPr/>
          </p:nvSpPr>
          <p:spPr bwMode="auto">
            <a:xfrm>
              <a:off x="3216" y="2240"/>
              <a:ext cx="672" cy="3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to N-1th 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cell</a:t>
              </a:r>
            </a:p>
          </p:txBody>
        </p:sp>
        <p:sp>
          <p:nvSpPr>
            <p:cNvPr id="84066" name="Rectangle 98"/>
            <p:cNvSpPr>
              <a:spLocks noChangeArrowheads="1"/>
            </p:cNvSpPr>
            <p:nvPr/>
          </p:nvSpPr>
          <p:spPr bwMode="auto">
            <a:xfrm>
              <a:off x="4856" y="2248"/>
              <a:ext cx="616" cy="3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to N+1th 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cell</a:t>
              </a:r>
            </a:p>
          </p:txBody>
        </p:sp>
      </p:grpSp>
      <p:sp>
        <p:nvSpPr>
          <p:cNvPr id="84067" name="Rectangle 99"/>
          <p:cNvSpPr>
            <a:spLocks noChangeArrowheads="1"/>
          </p:cNvSpPr>
          <p:nvPr/>
        </p:nvSpPr>
        <p:spPr bwMode="auto">
          <a:xfrm>
            <a:off x="4413250" y="1600200"/>
            <a:ext cx="50292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0013" algn="l"/>
                <a:tab pos="1828800" algn="l"/>
              </a:tabLst>
            </a:pPr>
            <a:r>
              <a:rPr lang="ko-KR" altLang="en-US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</a:t>
            </a: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clear	s0	s1	new value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1	–	–	0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0	0	0	output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0	0	1	output value of FF to left (shift right)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0	1	0	output value of FF to right (shift left)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0	1	1	input</a:t>
            </a:r>
          </a:p>
        </p:txBody>
      </p:sp>
      <p:sp>
        <p:nvSpPr>
          <p:cNvPr id="84068" name="Rectangle 10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Design of universal shift register</a:t>
            </a:r>
          </a:p>
        </p:txBody>
      </p:sp>
      <p:sp>
        <p:nvSpPr>
          <p:cNvPr id="84069" name="Rectangle 10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Consider one of the four flip-flops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new value at next clock cycle:</a:t>
            </a:r>
          </a:p>
        </p:txBody>
      </p:sp>
      <p:grpSp>
        <p:nvGrpSpPr>
          <p:cNvPr id="84078" name="Group 110"/>
          <p:cNvGrpSpPr>
            <a:grpSpLocks/>
          </p:cNvGrpSpPr>
          <p:nvPr/>
        </p:nvGrpSpPr>
        <p:grpSpPr bwMode="auto">
          <a:xfrm>
            <a:off x="6169025" y="3568700"/>
            <a:ext cx="701675" cy="2559050"/>
            <a:chOff x="3886" y="2248"/>
            <a:chExt cx="442" cy="1612"/>
          </a:xfrm>
        </p:grpSpPr>
        <p:sp>
          <p:nvSpPr>
            <p:cNvPr id="84032" name="Line 64"/>
            <p:cNvSpPr>
              <a:spLocks noChangeShapeType="1"/>
            </p:cNvSpPr>
            <p:nvPr/>
          </p:nvSpPr>
          <p:spPr bwMode="auto">
            <a:xfrm>
              <a:off x="3886" y="3858"/>
              <a:ext cx="4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84077" name="Group 109"/>
            <p:cNvGrpSpPr>
              <a:grpSpLocks/>
            </p:cNvGrpSpPr>
            <p:nvPr/>
          </p:nvGrpSpPr>
          <p:grpSpPr bwMode="auto">
            <a:xfrm>
              <a:off x="3888" y="2248"/>
              <a:ext cx="432" cy="1612"/>
              <a:chOff x="3888" y="2248"/>
              <a:chExt cx="432" cy="1612"/>
            </a:xfrm>
          </p:grpSpPr>
          <p:sp>
            <p:nvSpPr>
              <p:cNvPr id="84029" name="Line 61"/>
              <p:cNvSpPr>
                <a:spLocks noChangeShapeType="1"/>
              </p:cNvSpPr>
              <p:nvPr/>
            </p:nvSpPr>
            <p:spPr bwMode="auto">
              <a:xfrm>
                <a:off x="4320" y="3596"/>
                <a:ext cx="0" cy="2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4033" name="Line 65"/>
              <p:cNvSpPr>
                <a:spLocks noChangeShapeType="1"/>
              </p:cNvSpPr>
              <p:nvPr/>
            </p:nvSpPr>
            <p:spPr bwMode="auto">
              <a:xfrm>
                <a:off x="3888" y="2252"/>
                <a:ext cx="0" cy="16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4035" name="Line 67"/>
              <p:cNvSpPr>
                <a:spLocks noChangeShapeType="1"/>
              </p:cNvSpPr>
              <p:nvPr/>
            </p:nvSpPr>
            <p:spPr bwMode="auto">
              <a:xfrm>
                <a:off x="4200" y="2252"/>
                <a:ext cx="0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4070" name="Line 102"/>
              <p:cNvSpPr>
                <a:spLocks noChangeShapeType="1"/>
              </p:cNvSpPr>
              <p:nvPr/>
            </p:nvSpPr>
            <p:spPr bwMode="auto">
              <a:xfrm>
                <a:off x="3888" y="2248"/>
                <a:ext cx="3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84082" name="Group 114"/>
          <p:cNvGrpSpPr>
            <a:grpSpLocks/>
          </p:cNvGrpSpPr>
          <p:nvPr/>
        </p:nvGrpSpPr>
        <p:grpSpPr bwMode="auto">
          <a:xfrm>
            <a:off x="6667500" y="4298950"/>
            <a:ext cx="2476500" cy="1631950"/>
            <a:chOff x="4200" y="2708"/>
            <a:chExt cx="1560" cy="1028"/>
          </a:xfrm>
        </p:grpSpPr>
        <p:sp>
          <p:nvSpPr>
            <p:cNvPr id="84011" name="Rectangle 43"/>
            <p:cNvSpPr>
              <a:spLocks noChangeArrowheads="1"/>
            </p:cNvSpPr>
            <p:nvPr/>
          </p:nvSpPr>
          <p:spPr bwMode="auto">
            <a:xfrm>
              <a:off x="4888" y="3384"/>
              <a:ext cx="872" cy="3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s0 and s1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control mux</a:t>
              </a:r>
            </a:p>
          </p:txBody>
        </p:sp>
        <p:grpSp>
          <p:nvGrpSpPr>
            <p:cNvPr id="84075" name="Group 107"/>
            <p:cNvGrpSpPr>
              <a:grpSpLocks/>
            </p:cNvGrpSpPr>
            <p:nvPr/>
          </p:nvGrpSpPr>
          <p:grpSpPr bwMode="auto">
            <a:xfrm>
              <a:off x="4200" y="2708"/>
              <a:ext cx="684" cy="956"/>
              <a:chOff x="4200" y="2708"/>
              <a:chExt cx="684" cy="956"/>
            </a:xfrm>
          </p:grpSpPr>
          <p:sp>
            <p:nvSpPr>
              <p:cNvPr id="84025" name="Line 57"/>
              <p:cNvSpPr>
                <a:spLocks noChangeShapeType="1"/>
              </p:cNvSpPr>
              <p:nvPr/>
            </p:nvSpPr>
            <p:spPr bwMode="auto">
              <a:xfrm>
                <a:off x="4240" y="3156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4030" name="Line 62"/>
              <p:cNvSpPr>
                <a:spLocks noChangeShapeType="1"/>
              </p:cNvSpPr>
              <p:nvPr/>
            </p:nvSpPr>
            <p:spPr bwMode="auto">
              <a:xfrm>
                <a:off x="4244" y="3220"/>
                <a:ext cx="3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4031" name="Line 63"/>
              <p:cNvSpPr>
                <a:spLocks noChangeShapeType="1"/>
              </p:cNvSpPr>
              <p:nvPr/>
            </p:nvSpPr>
            <p:spPr bwMode="auto">
              <a:xfrm>
                <a:off x="4560" y="3224"/>
                <a:ext cx="0" cy="2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4038" name="Line 70"/>
              <p:cNvSpPr>
                <a:spLocks noChangeShapeType="1"/>
              </p:cNvSpPr>
              <p:nvPr/>
            </p:nvSpPr>
            <p:spPr bwMode="auto">
              <a:xfrm>
                <a:off x="4200" y="2708"/>
                <a:ext cx="0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84048" name="Group 80"/>
              <p:cNvGrpSpPr>
                <a:grpSpLocks/>
              </p:cNvGrpSpPr>
              <p:nvPr/>
            </p:nvGrpSpPr>
            <p:grpSpPr bwMode="auto">
              <a:xfrm>
                <a:off x="4228" y="3448"/>
                <a:ext cx="656" cy="216"/>
                <a:chOff x="4204" y="3168"/>
                <a:chExt cx="656" cy="216"/>
              </a:xfrm>
            </p:grpSpPr>
            <p:sp>
              <p:nvSpPr>
                <p:cNvPr id="84040" name="Line 72"/>
                <p:cNvSpPr>
                  <a:spLocks noChangeShapeType="1"/>
                </p:cNvSpPr>
                <p:nvPr/>
              </p:nvSpPr>
              <p:spPr bwMode="auto">
                <a:xfrm>
                  <a:off x="4300" y="3184"/>
                  <a:ext cx="47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041" name="Line 73"/>
                <p:cNvSpPr>
                  <a:spLocks noChangeShapeType="1"/>
                </p:cNvSpPr>
                <p:nvPr/>
              </p:nvSpPr>
              <p:spPr bwMode="auto">
                <a:xfrm>
                  <a:off x="4212" y="3312"/>
                  <a:ext cx="6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042" name="Line 74"/>
                <p:cNvSpPr>
                  <a:spLocks noChangeShapeType="1"/>
                </p:cNvSpPr>
                <p:nvPr/>
              </p:nvSpPr>
              <p:spPr bwMode="auto">
                <a:xfrm>
                  <a:off x="4780" y="3188"/>
                  <a:ext cx="80" cy="12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043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4204" y="3188"/>
                  <a:ext cx="96" cy="12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044" name="Rectangle 76"/>
                <p:cNvSpPr>
                  <a:spLocks noChangeArrowheads="1"/>
                </p:cNvSpPr>
                <p:nvPr/>
              </p:nvSpPr>
              <p:spPr bwMode="auto">
                <a:xfrm>
                  <a:off x="4224" y="3168"/>
                  <a:ext cx="144" cy="21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9047" tIns="26983" rIns="19047" bIns="26983"/>
                <a:lstStyle/>
                <a:p>
                  <a:pPr algn="ctr" eaLnBrk="0" hangingPunct="0">
                    <a:lnSpc>
                      <a:spcPts val="1700"/>
                    </a:lnSpc>
                    <a:tabLst>
                      <a:tab pos="228600" algn="l"/>
                      <a:tab pos="508000" algn="l"/>
                      <a:tab pos="800100" algn="l"/>
                    </a:tabLst>
                  </a:pPr>
                  <a:r>
                    <a:rPr lang="en-US" altLang="ko-KR" sz="1600">
                      <a:solidFill>
                        <a:srgbClr val="000000"/>
                      </a:solidFill>
                      <a:latin typeface="Tahoma" pitchFamily="34" charset="0"/>
                      <a:ea typeface="굴림" pitchFamily="50" charset="-127"/>
                    </a:rPr>
                    <a:t>0</a:t>
                  </a:r>
                </a:p>
              </p:txBody>
            </p:sp>
            <p:sp>
              <p:nvSpPr>
                <p:cNvPr id="84045" name="Rectangle 77"/>
                <p:cNvSpPr>
                  <a:spLocks noChangeArrowheads="1"/>
                </p:cNvSpPr>
                <p:nvPr/>
              </p:nvSpPr>
              <p:spPr bwMode="auto">
                <a:xfrm>
                  <a:off x="4384" y="3168"/>
                  <a:ext cx="144" cy="21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9047" tIns="26983" rIns="19047" bIns="26983"/>
                <a:lstStyle/>
                <a:p>
                  <a:pPr algn="ctr" eaLnBrk="0" hangingPunct="0">
                    <a:lnSpc>
                      <a:spcPts val="1700"/>
                    </a:lnSpc>
                    <a:tabLst>
                      <a:tab pos="228600" algn="l"/>
                      <a:tab pos="508000" algn="l"/>
                      <a:tab pos="800100" algn="l"/>
                    </a:tabLst>
                  </a:pPr>
                  <a:r>
                    <a:rPr lang="en-US" altLang="ko-KR" sz="1600">
                      <a:solidFill>
                        <a:srgbClr val="000000"/>
                      </a:solidFill>
                      <a:latin typeface="Tahoma" pitchFamily="34" charset="0"/>
                      <a:ea typeface="굴림" pitchFamily="50" charset="-127"/>
                    </a:rPr>
                    <a:t>1</a:t>
                  </a:r>
                </a:p>
              </p:txBody>
            </p:sp>
            <p:sp>
              <p:nvSpPr>
                <p:cNvPr id="84046" name="Rectangle 78"/>
                <p:cNvSpPr>
                  <a:spLocks noChangeArrowheads="1"/>
                </p:cNvSpPr>
                <p:nvPr/>
              </p:nvSpPr>
              <p:spPr bwMode="auto">
                <a:xfrm>
                  <a:off x="4544" y="3168"/>
                  <a:ext cx="144" cy="21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9047" tIns="26983" rIns="19047" bIns="26983"/>
                <a:lstStyle/>
                <a:p>
                  <a:pPr algn="ctr" eaLnBrk="0" hangingPunct="0">
                    <a:lnSpc>
                      <a:spcPts val="1700"/>
                    </a:lnSpc>
                    <a:tabLst>
                      <a:tab pos="228600" algn="l"/>
                      <a:tab pos="508000" algn="l"/>
                      <a:tab pos="800100" algn="l"/>
                    </a:tabLst>
                  </a:pPr>
                  <a:r>
                    <a:rPr lang="en-US" altLang="ko-KR" sz="1600">
                      <a:solidFill>
                        <a:srgbClr val="000000"/>
                      </a:solidFill>
                      <a:latin typeface="Tahoma" pitchFamily="34" charset="0"/>
                      <a:ea typeface="굴림" pitchFamily="50" charset="-127"/>
                    </a:rPr>
                    <a:t>2</a:t>
                  </a:r>
                </a:p>
              </p:txBody>
            </p:sp>
            <p:sp>
              <p:nvSpPr>
                <p:cNvPr id="84047" name="Rectangle 79"/>
                <p:cNvSpPr>
                  <a:spLocks noChangeArrowheads="1"/>
                </p:cNvSpPr>
                <p:nvPr/>
              </p:nvSpPr>
              <p:spPr bwMode="auto">
                <a:xfrm>
                  <a:off x="4704" y="3168"/>
                  <a:ext cx="144" cy="21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9047" tIns="26983" rIns="19047" bIns="26983"/>
                <a:lstStyle/>
                <a:p>
                  <a:pPr algn="ctr" eaLnBrk="0" hangingPunct="0">
                    <a:lnSpc>
                      <a:spcPts val="1700"/>
                    </a:lnSpc>
                    <a:tabLst>
                      <a:tab pos="228600" algn="l"/>
                      <a:tab pos="508000" algn="l"/>
                      <a:tab pos="800100" algn="l"/>
                    </a:tabLst>
                  </a:pPr>
                  <a:r>
                    <a:rPr lang="en-US" altLang="ko-KR" sz="1600">
                      <a:solidFill>
                        <a:srgbClr val="000000"/>
                      </a:solidFill>
                      <a:latin typeface="Tahoma" pitchFamily="34" charset="0"/>
                      <a:ea typeface="굴림" pitchFamily="50" charset="-127"/>
                    </a:rPr>
                    <a:t>3</a:t>
                  </a:r>
                </a:p>
              </p:txBody>
            </p:sp>
          </p:grpSp>
          <p:sp>
            <p:nvSpPr>
              <p:cNvPr id="84072" name="Line 104"/>
              <p:cNvSpPr>
                <a:spLocks noChangeShapeType="1"/>
              </p:cNvSpPr>
              <p:nvPr/>
            </p:nvSpPr>
            <p:spPr bwMode="auto">
              <a:xfrm flipH="1" flipV="1">
                <a:off x="4200" y="2868"/>
                <a:ext cx="42" cy="2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84076" name="Group 108"/>
          <p:cNvGrpSpPr>
            <a:grpSpLocks/>
          </p:cNvGrpSpPr>
          <p:nvPr/>
        </p:nvGrpSpPr>
        <p:grpSpPr bwMode="auto">
          <a:xfrm>
            <a:off x="5797550" y="4552950"/>
            <a:ext cx="2889250" cy="869950"/>
            <a:chOff x="3652" y="2868"/>
            <a:chExt cx="1820" cy="548"/>
          </a:xfrm>
        </p:grpSpPr>
        <p:sp>
          <p:nvSpPr>
            <p:cNvPr id="84039" name="Line 71"/>
            <p:cNvSpPr>
              <a:spLocks noChangeShapeType="1"/>
            </p:cNvSpPr>
            <p:nvPr/>
          </p:nvSpPr>
          <p:spPr bwMode="auto">
            <a:xfrm>
              <a:off x="4160" y="3188"/>
              <a:ext cx="0" cy="1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54" name="Line 86"/>
            <p:cNvSpPr>
              <a:spLocks noChangeShapeType="1"/>
            </p:cNvSpPr>
            <p:nvPr/>
          </p:nvSpPr>
          <p:spPr bwMode="auto">
            <a:xfrm>
              <a:off x="3652" y="3368"/>
              <a:ext cx="1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58" name="Oval 90"/>
            <p:cNvSpPr>
              <a:spLocks noChangeArrowheads="1"/>
            </p:cNvSpPr>
            <p:nvPr/>
          </p:nvSpPr>
          <p:spPr bwMode="auto">
            <a:xfrm>
              <a:off x="4142" y="3350"/>
              <a:ext cx="32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61" name="Rectangle 93"/>
            <p:cNvSpPr>
              <a:spLocks noChangeArrowheads="1"/>
            </p:cNvSpPr>
            <p:nvPr/>
          </p:nvSpPr>
          <p:spPr bwMode="auto">
            <a:xfrm>
              <a:off x="4832" y="3200"/>
              <a:ext cx="64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CLEAR</a:t>
              </a:r>
            </a:p>
          </p:txBody>
        </p:sp>
        <p:grpSp>
          <p:nvGrpSpPr>
            <p:cNvPr id="84074" name="Group 106"/>
            <p:cNvGrpSpPr>
              <a:grpSpLocks/>
            </p:cNvGrpSpPr>
            <p:nvPr/>
          </p:nvGrpSpPr>
          <p:grpSpPr bwMode="auto">
            <a:xfrm>
              <a:off x="4100" y="2868"/>
              <a:ext cx="200" cy="320"/>
              <a:chOff x="4100" y="2868"/>
              <a:chExt cx="200" cy="320"/>
            </a:xfrm>
          </p:grpSpPr>
          <p:grpSp>
            <p:nvGrpSpPr>
              <p:cNvPr id="84071" name="Group 103"/>
              <p:cNvGrpSpPr>
                <a:grpSpLocks/>
              </p:cNvGrpSpPr>
              <p:nvPr/>
            </p:nvGrpSpPr>
            <p:grpSpPr bwMode="auto">
              <a:xfrm>
                <a:off x="4100" y="2869"/>
                <a:ext cx="200" cy="319"/>
                <a:chOff x="4100" y="2869"/>
                <a:chExt cx="200" cy="319"/>
              </a:xfrm>
            </p:grpSpPr>
            <p:sp>
              <p:nvSpPr>
                <p:cNvPr id="84017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4104" y="2956"/>
                  <a:ext cx="0" cy="2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018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4296" y="2948"/>
                  <a:ext cx="0" cy="20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019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4100" y="3152"/>
                  <a:ext cx="20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020" name="Arc 52"/>
                <p:cNvSpPr>
                  <a:spLocks/>
                </p:cNvSpPr>
                <p:nvPr/>
              </p:nvSpPr>
              <p:spPr bwMode="auto">
                <a:xfrm>
                  <a:off x="4113" y="2873"/>
                  <a:ext cx="96" cy="88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375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57"/>
                        <a:pt x="9534" y="123"/>
                        <a:pt x="21375" y="0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57"/>
                        <a:pt x="9534" y="123"/>
                        <a:pt x="21375" y="0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021" name="Arc 53"/>
                <p:cNvSpPr>
                  <a:spLocks/>
                </p:cNvSpPr>
                <p:nvPr/>
              </p:nvSpPr>
              <p:spPr bwMode="auto">
                <a:xfrm>
                  <a:off x="4103" y="2869"/>
                  <a:ext cx="100" cy="92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384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53"/>
                        <a:pt x="9539" y="118"/>
                        <a:pt x="21384" y="0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53"/>
                        <a:pt x="9539" y="118"/>
                        <a:pt x="21384" y="0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022" name="Arc 54"/>
                <p:cNvSpPr>
                  <a:spLocks/>
                </p:cNvSpPr>
                <p:nvPr/>
              </p:nvSpPr>
              <p:spPr bwMode="auto">
                <a:xfrm>
                  <a:off x="4194" y="2873"/>
                  <a:ext cx="96" cy="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023" name="Arc 55"/>
                <p:cNvSpPr>
                  <a:spLocks/>
                </p:cNvSpPr>
                <p:nvPr/>
              </p:nvSpPr>
              <p:spPr bwMode="auto">
                <a:xfrm>
                  <a:off x="4194" y="2869"/>
                  <a:ext cx="100" cy="9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024" name="Oval 56"/>
                <p:cNvSpPr>
                  <a:spLocks noChangeArrowheads="1"/>
                </p:cNvSpPr>
                <p:nvPr/>
              </p:nvSpPr>
              <p:spPr bwMode="auto">
                <a:xfrm>
                  <a:off x="4148" y="3156"/>
                  <a:ext cx="32" cy="32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84073" name="Line 105"/>
              <p:cNvSpPr>
                <a:spLocks noChangeShapeType="1"/>
              </p:cNvSpPr>
              <p:nvPr/>
            </p:nvSpPr>
            <p:spPr bwMode="auto">
              <a:xfrm>
                <a:off x="4200" y="2868"/>
                <a:ext cx="42" cy="28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84084" name="Line 116"/>
          <p:cNvSpPr>
            <a:spLocks noChangeShapeType="1"/>
          </p:cNvSpPr>
          <p:nvPr/>
        </p:nvSpPr>
        <p:spPr bwMode="auto">
          <a:xfrm>
            <a:off x="4752975" y="1847850"/>
            <a:ext cx="4518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4085" name="Line 117"/>
          <p:cNvSpPr>
            <a:spLocks noChangeShapeType="1"/>
          </p:cNvSpPr>
          <p:nvPr/>
        </p:nvSpPr>
        <p:spPr bwMode="auto">
          <a:xfrm>
            <a:off x="6124575" y="1619250"/>
            <a:ext cx="0" cy="135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4686-CEDA-4601-B58F-AD673D87E25D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1331913" y="4381500"/>
            <a:ext cx="1995487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parallel inputs</a:t>
            </a:r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6032500" y="2527300"/>
            <a:ext cx="2019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parallel outputs</a:t>
            </a:r>
          </a:p>
        </p:txBody>
      </p:sp>
      <p:grpSp>
        <p:nvGrpSpPr>
          <p:cNvPr id="86053" name="Group 37"/>
          <p:cNvGrpSpPr>
            <a:grpSpLocks/>
          </p:cNvGrpSpPr>
          <p:nvPr/>
        </p:nvGrpSpPr>
        <p:grpSpPr bwMode="auto">
          <a:xfrm>
            <a:off x="438150" y="2927350"/>
            <a:ext cx="3683000" cy="1371600"/>
            <a:chOff x="276" y="1724"/>
            <a:chExt cx="2320" cy="864"/>
          </a:xfrm>
        </p:grpSpPr>
        <p:sp>
          <p:nvSpPr>
            <p:cNvPr id="86027" name="Rectangle 11"/>
            <p:cNvSpPr>
              <a:spLocks noChangeArrowheads="1"/>
            </p:cNvSpPr>
            <p:nvPr/>
          </p:nvSpPr>
          <p:spPr bwMode="auto">
            <a:xfrm>
              <a:off x="572" y="2020"/>
              <a:ext cx="720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8" name="Line 12"/>
            <p:cNvSpPr>
              <a:spLocks noChangeShapeType="1"/>
            </p:cNvSpPr>
            <p:nvPr/>
          </p:nvSpPr>
          <p:spPr bwMode="auto">
            <a:xfrm>
              <a:off x="284" y="208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9" name="Line 13"/>
            <p:cNvSpPr>
              <a:spLocks noChangeShapeType="1"/>
            </p:cNvSpPr>
            <p:nvPr/>
          </p:nvSpPr>
          <p:spPr bwMode="auto">
            <a:xfrm>
              <a:off x="1292" y="208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0" name="Line 14"/>
            <p:cNvSpPr>
              <a:spLocks noChangeShapeType="1"/>
            </p:cNvSpPr>
            <p:nvPr/>
          </p:nvSpPr>
          <p:spPr bwMode="auto">
            <a:xfrm flipH="1">
              <a:off x="1284" y="2240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1" name="Line 15"/>
            <p:cNvSpPr>
              <a:spLocks noChangeShapeType="1"/>
            </p:cNvSpPr>
            <p:nvPr/>
          </p:nvSpPr>
          <p:spPr bwMode="auto">
            <a:xfrm flipH="1">
              <a:off x="276" y="2240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2" name="Line 16"/>
            <p:cNvSpPr>
              <a:spLocks noChangeShapeType="1"/>
            </p:cNvSpPr>
            <p:nvPr/>
          </p:nvSpPr>
          <p:spPr bwMode="auto">
            <a:xfrm flipV="1">
              <a:off x="1144" y="172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3" name="Line 17"/>
            <p:cNvSpPr>
              <a:spLocks noChangeShapeType="1"/>
            </p:cNvSpPr>
            <p:nvPr/>
          </p:nvSpPr>
          <p:spPr bwMode="auto">
            <a:xfrm flipV="1">
              <a:off x="1000" y="172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4" name="Line 18"/>
            <p:cNvSpPr>
              <a:spLocks noChangeShapeType="1"/>
            </p:cNvSpPr>
            <p:nvPr/>
          </p:nvSpPr>
          <p:spPr bwMode="auto">
            <a:xfrm flipV="1">
              <a:off x="848" y="172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5" name="Line 19"/>
            <p:cNvSpPr>
              <a:spLocks noChangeShapeType="1"/>
            </p:cNvSpPr>
            <p:nvPr/>
          </p:nvSpPr>
          <p:spPr bwMode="auto">
            <a:xfrm flipV="1">
              <a:off x="712" y="172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6" name="Line 20"/>
            <p:cNvSpPr>
              <a:spLocks noChangeShapeType="1"/>
            </p:cNvSpPr>
            <p:nvPr/>
          </p:nvSpPr>
          <p:spPr bwMode="auto">
            <a:xfrm>
              <a:off x="1144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7" name="Line 21"/>
            <p:cNvSpPr>
              <a:spLocks noChangeShapeType="1"/>
            </p:cNvSpPr>
            <p:nvPr/>
          </p:nvSpPr>
          <p:spPr bwMode="auto">
            <a:xfrm>
              <a:off x="1000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8" name="Line 22"/>
            <p:cNvSpPr>
              <a:spLocks noChangeShapeType="1"/>
            </p:cNvSpPr>
            <p:nvPr/>
          </p:nvSpPr>
          <p:spPr bwMode="auto">
            <a:xfrm>
              <a:off x="856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9" name="Line 23"/>
            <p:cNvSpPr>
              <a:spLocks noChangeShapeType="1"/>
            </p:cNvSpPr>
            <p:nvPr/>
          </p:nvSpPr>
          <p:spPr bwMode="auto">
            <a:xfrm>
              <a:off x="712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0" name="Rectangle 24"/>
            <p:cNvSpPr>
              <a:spLocks noChangeArrowheads="1"/>
            </p:cNvSpPr>
            <p:nvPr/>
          </p:nvSpPr>
          <p:spPr bwMode="auto">
            <a:xfrm>
              <a:off x="1588" y="2020"/>
              <a:ext cx="720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1" name="Line 25"/>
            <p:cNvSpPr>
              <a:spLocks noChangeShapeType="1"/>
            </p:cNvSpPr>
            <p:nvPr/>
          </p:nvSpPr>
          <p:spPr bwMode="auto">
            <a:xfrm>
              <a:off x="1300" y="208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2" name="Line 26"/>
            <p:cNvSpPr>
              <a:spLocks noChangeShapeType="1"/>
            </p:cNvSpPr>
            <p:nvPr/>
          </p:nvSpPr>
          <p:spPr bwMode="auto">
            <a:xfrm>
              <a:off x="2308" y="208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3" name="Line 27"/>
            <p:cNvSpPr>
              <a:spLocks noChangeShapeType="1"/>
            </p:cNvSpPr>
            <p:nvPr/>
          </p:nvSpPr>
          <p:spPr bwMode="auto">
            <a:xfrm flipH="1">
              <a:off x="2300" y="2240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4" name="Line 28"/>
            <p:cNvSpPr>
              <a:spLocks noChangeShapeType="1"/>
            </p:cNvSpPr>
            <p:nvPr/>
          </p:nvSpPr>
          <p:spPr bwMode="auto">
            <a:xfrm flipH="1">
              <a:off x="1292" y="2240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5" name="Line 29"/>
            <p:cNvSpPr>
              <a:spLocks noChangeShapeType="1"/>
            </p:cNvSpPr>
            <p:nvPr/>
          </p:nvSpPr>
          <p:spPr bwMode="auto">
            <a:xfrm flipV="1">
              <a:off x="2160" y="172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6" name="Line 30"/>
            <p:cNvSpPr>
              <a:spLocks noChangeShapeType="1"/>
            </p:cNvSpPr>
            <p:nvPr/>
          </p:nvSpPr>
          <p:spPr bwMode="auto">
            <a:xfrm flipV="1">
              <a:off x="2016" y="172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7" name="Line 31"/>
            <p:cNvSpPr>
              <a:spLocks noChangeShapeType="1"/>
            </p:cNvSpPr>
            <p:nvPr/>
          </p:nvSpPr>
          <p:spPr bwMode="auto">
            <a:xfrm flipV="1">
              <a:off x="1864" y="172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8" name="Line 32"/>
            <p:cNvSpPr>
              <a:spLocks noChangeShapeType="1"/>
            </p:cNvSpPr>
            <p:nvPr/>
          </p:nvSpPr>
          <p:spPr bwMode="auto">
            <a:xfrm flipV="1">
              <a:off x="1728" y="172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9" name="Line 33"/>
            <p:cNvSpPr>
              <a:spLocks noChangeShapeType="1"/>
            </p:cNvSpPr>
            <p:nvPr/>
          </p:nvSpPr>
          <p:spPr bwMode="auto">
            <a:xfrm>
              <a:off x="2160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0" name="Line 34"/>
            <p:cNvSpPr>
              <a:spLocks noChangeShapeType="1"/>
            </p:cNvSpPr>
            <p:nvPr/>
          </p:nvSpPr>
          <p:spPr bwMode="auto">
            <a:xfrm>
              <a:off x="2016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1" name="Line 35"/>
            <p:cNvSpPr>
              <a:spLocks noChangeShapeType="1"/>
            </p:cNvSpPr>
            <p:nvPr/>
          </p:nvSpPr>
          <p:spPr bwMode="auto">
            <a:xfrm>
              <a:off x="1872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2" name="Line 36"/>
            <p:cNvSpPr>
              <a:spLocks noChangeShapeType="1"/>
            </p:cNvSpPr>
            <p:nvPr/>
          </p:nvSpPr>
          <p:spPr bwMode="auto">
            <a:xfrm>
              <a:off x="1728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6080" name="Group 64"/>
          <p:cNvGrpSpPr>
            <a:grpSpLocks/>
          </p:cNvGrpSpPr>
          <p:nvPr/>
        </p:nvGrpSpPr>
        <p:grpSpPr bwMode="auto">
          <a:xfrm>
            <a:off x="5149850" y="2927350"/>
            <a:ext cx="3683000" cy="1371600"/>
            <a:chOff x="3244" y="1724"/>
            <a:chExt cx="2320" cy="864"/>
          </a:xfrm>
        </p:grpSpPr>
        <p:sp>
          <p:nvSpPr>
            <p:cNvPr id="86054" name="Rectangle 38"/>
            <p:cNvSpPr>
              <a:spLocks noChangeArrowheads="1"/>
            </p:cNvSpPr>
            <p:nvPr/>
          </p:nvSpPr>
          <p:spPr bwMode="auto">
            <a:xfrm>
              <a:off x="3540" y="2020"/>
              <a:ext cx="720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5" name="Line 39"/>
            <p:cNvSpPr>
              <a:spLocks noChangeShapeType="1"/>
            </p:cNvSpPr>
            <p:nvPr/>
          </p:nvSpPr>
          <p:spPr bwMode="auto">
            <a:xfrm>
              <a:off x="3252" y="208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6" name="Line 40"/>
            <p:cNvSpPr>
              <a:spLocks noChangeShapeType="1"/>
            </p:cNvSpPr>
            <p:nvPr/>
          </p:nvSpPr>
          <p:spPr bwMode="auto">
            <a:xfrm>
              <a:off x="4260" y="208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7" name="Line 41"/>
            <p:cNvSpPr>
              <a:spLocks noChangeShapeType="1"/>
            </p:cNvSpPr>
            <p:nvPr/>
          </p:nvSpPr>
          <p:spPr bwMode="auto">
            <a:xfrm flipH="1">
              <a:off x="4252" y="2240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8" name="Line 42"/>
            <p:cNvSpPr>
              <a:spLocks noChangeShapeType="1"/>
            </p:cNvSpPr>
            <p:nvPr/>
          </p:nvSpPr>
          <p:spPr bwMode="auto">
            <a:xfrm flipH="1">
              <a:off x="3244" y="2240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9" name="Line 43"/>
            <p:cNvSpPr>
              <a:spLocks noChangeShapeType="1"/>
            </p:cNvSpPr>
            <p:nvPr/>
          </p:nvSpPr>
          <p:spPr bwMode="auto">
            <a:xfrm flipV="1">
              <a:off x="4112" y="172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0" name="Line 44"/>
            <p:cNvSpPr>
              <a:spLocks noChangeShapeType="1"/>
            </p:cNvSpPr>
            <p:nvPr/>
          </p:nvSpPr>
          <p:spPr bwMode="auto">
            <a:xfrm flipV="1">
              <a:off x="3968" y="172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1" name="Line 45"/>
            <p:cNvSpPr>
              <a:spLocks noChangeShapeType="1"/>
            </p:cNvSpPr>
            <p:nvPr/>
          </p:nvSpPr>
          <p:spPr bwMode="auto">
            <a:xfrm flipV="1">
              <a:off x="3816" y="172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2" name="Line 46"/>
            <p:cNvSpPr>
              <a:spLocks noChangeShapeType="1"/>
            </p:cNvSpPr>
            <p:nvPr/>
          </p:nvSpPr>
          <p:spPr bwMode="auto">
            <a:xfrm flipV="1">
              <a:off x="3680" y="172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3" name="Line 47"/>
            <p:cNvSpPr>
              <a:spLocks noChangeShapeType="1"/>
            </p:cNvSpPr>
            <p:nvPr/>
          </p:nvSpPr>
          <p:spPr bwMode="auto">
            <a:xfrm>
              <a:off x="4112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4" name="Line 48"/>
            <p:cNvSpPr>
              <a:spLocks noChangeShapeType="1"/>
            </p:cNvSpPr>
            <p:nvPr/>
          </p:nvSpPr>
          <p:spPr bwMode="auto">
            <a:xfrm>
              <a:off x="3968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5" name="Line 49"/>
            <p:cNvSpPr>
              <a:spLocks noChangeShapeType="1"/>
            </p:cNvSpPr>
            <p:nvPr/>
          </p:nvSpPr>
          <p:spPr bwMode="auto">
            <a:xfrm>
              <a:off x="3824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6" name="Line 50"/>
            <p:cNvSpPr>
              <a:spLocks noChangeShapeType="1"/>
            </p:cNvSpPr>
            <p:nvPr/>
          </p:nvSpPr>
          <p:spPr bwMode="auto">
            <a:xfrm>
              <a:off x="3680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7" name="Rectangle 51"/>
            <p:cNvSpPr>
              <a:spLocks noChangeArrowheads="1"/>
            </p:cNvSpPr>
            <p:nvPr/>
          </p:nvSpPr>
          <p:spPr bwMode="auto">
            <a:xfrm>
              <a:off x="4556" y="2020"/>
              <a:ext cx="720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8" name="Line 52"/>
            <p:cNvSpPr>
              <a:spLocks noChangeShapeType="1"/>
            </p:cNvSpPr>
            <p:nvPr/>
          </p:nvSpPr>
          <p:spPr bwMode="auto">
            <a:xfrm>
              <a:off x="4268" y="208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9" name="Line 53"/>
            <p:cNvSpPr>
              <a:spLocks noChangeShapeType="1"/>
            </p:cNvSpPr>
            <p:nvPr/>
          </p:nvSpPr>
          <p:spPr bwMode="auto">
            <a:xfrm>
              <a:off x="5276" y="208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0" name="Line 54"/>
            <p:cNvSpPr>
              <a:spLocks noChangeShapeType="1"/>
            </p:cNvSpPr>
            <p:nvPr/>
          </p:nvSpPr>
          <p:spPr bwMode="auto">
            <a:xfrm flipH="1">
              <a:off x="5268" y="2240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1" name="Line 55"/>
            <p:cNvSpPr>
              <a:spLocks noChangeShapeType="1"/>
            </p:cNvSpPr>
            <p:nvPr/>
          </p:nvSpPr>
          <p:spPr bwMode="auto">
            <a:xfrm flipH="1">
              <a:off x="4260" y="2240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2" name="Line 56"/>
            <p:cNvSpPr>
              <a:spLocks noChangeShapeType="1"/>
            </p:cNvSpPr>
            <p:nvPr/>
          </p:nvSpPr>
          <p:spPr bwMode="auto">
            <a:xfrm flipV="1">
              <a:off x="5128" y="172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3" name="Line 57"/>
            <p:cNvSpPr>
              <a:spLocks noChangeShapeType="1"/>
            </p:cNvSpPr>
            <p:nvPr/>
          </p:nvSpPr>
          <p:spPr bwMode="auto">
            <a:xfrm flipV="1">
              <a:off x="4984" y="172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4" name="Line 58"/>
            <p:cNvSpPr>
              <a:spLocks noChangeShapeType="1"/>
            </p:cNvSpPr>
            <p:nvPr/>
          </p:nvSpPr>
          <p:spPr bwMode="auto">
            <a:xfrm flipV="1">
              <a:off x="4832" y="172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5" name="Line 59"/>
            <p:cNvSpPr>
              <a:spLocks noChangeShapeType="1"/>
            </p:cNvSpPr>
            <p:nvPr/>
          </p:nvSpPr>
          <p:spPr bwMode="auto">
            <a:xfrm flipV="1">
              <a:off x="4696" y="172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6" name="Line 60"/>
            <p:cNvSpPr>
              <a:spLocks noChangeShapeType="1"/>
            </p:cNvSpPr>
            <p:nvPr/>
          </p:nvSpPr>
          <p:spPr bwMode="auto">
            <a:xfrm>
              <a:off x="5128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7" name="Line 61"/>
            <p:cNvSpPr>
              <a:spLocks noChangeShapeType="1"/>
            </p:cNvSpPr>
            <p:nvPr/>
          </p:nvSpPr>
          <p:spPr bwMode="auto">
            <a:xfrm>
              <a:off x="4984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8" name="Line 62"/>
            <p:cNvSpPr>
              <a:spLocks noChangeShapeType="1"/>
            </p:cNvSpPr>
            <p:nvPr/>
          </p:nvSpPr>
          <p:spPr bwMode="auto">
            <a:xfrm>
              <a:off x="4840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9" name="Line 63"/>
            <p:cNvSpPr>
              <a:spLocks noChangeShapeType="1"/>
            </p:cNvSpPr>
            <p:nvPr/>
          </p:nvSpPr>
          <p:spPr bwMode="auto">
            <a:xfrm>
              <a:off x="4696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6081" name="Rectangle 65"/>
          <p:cNvSpPr>
            <a:spLocks noChangeArrowheads="1"/>
          </p:cNvSpPr>
          <p:nvPr/>
        </p:nvSpPr>
        <p:spPr bwMode="auto">
          <a:xfrm>
            <a:off x="4025900" y="5283200"/>
            <a:ext cx="30226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serial transmission</a:t>
            </a:r>
          </a:p>
        </p:txBody>
      </p:sp>
      <p:sp>
        <p:nvSpPr>
          <p:cNvPr id="86082" name="Line 66"/>
          <p:cNvSpPr>
            <a:spLocks noChangeShapeType="1"/>
          </p:cNvSpPr>
          <p:nvPr/>
        </p:nvSpPr>
        <p:spPr bwMode="auto">
          <a:xfrm>
            <a:off x="4686300" y="3860800"/>
            <a:ext cx="647700" cy="138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6091" name="Group 75"/>
          <p:cNvGrpSpPr>
            <a:grpSpLocks/>
          </p:cNvGrpSpPr>
          <p:nvPr/>
        </p:nvGrpSpPr>
        <p:grpSpPr bwMode="auto">
          <a:xfrm>
            <a:off x="4057650" y="3200400"/>
            <a:ext cx="1155700" cy="609600"/>
            <a:chOff x="2556" y="1896"/>
            <a:chExt cx="728" cy="384"/>
          </a:xfrm>
        </p:grpSpPr>
        <p:sp>
          <p:nvSpPr>
            <p:cNvPr id="86083" name="Line 67"/>
            <p:cNvSpPr>
              <a:spLocks noChangeShapeType="1"/>
            </p:cNvSpPr>
            <p:nvPr/>
          </p:nvSpPr>
          <p:spPr bwMode="auto">
            <a:xfrm>
              <a:off x="2596" y="2016"/>
              <a:ext cx="6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4" name="Line 68"/>
            <p:cNvSpPr>
              <a:spLocks noChangeShapeType="1"/>
            </p:cNvSpPr>
            <p:nvPr/>
          </p:nvSpPr>
          <p:spPr bwMode="auto">
            <a:xfrm flipH="1">
              <a:off x="2588" y="2160"/>
              <a:ext cx="6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5" name="Oval 69"/>
            <p:cNvSpPr>
              <a:spLocks noChangeArrowheads="1"/>
            </p:cNvSpPr>
            <p:nvPr/>
          </p:nvSpPr>
          <p:spPr bwMode="auto">
            <a:xfrm>
              <a:off x="2556" y="2020"/>
              <a:ext cx="8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6" name="Oval 70"/>
            <p:cNvSpPr>
              <a:spLocks noChangeArrowheads="1"/>
            </p:cNvSpPr>
            <p:nvPr/>
          </p:nvSpPr>
          <p:spPr bwMode="auto">
            <a:xfrm>
              <a:off x="3212" y="2020"/>
              <a:ext cx="72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7" name="Rectangle 71"/>
            <p:cNvSpPr>
              <a:spLocks noChangeArrowheads="1"/>
            </p:cNvSpPr>
            <p:nvPr/>
          </p:nvSpPr>
          <p:spPr bwMode="auto">
            <a:xfrm>
              <a:off x="2596" y="2028"/>
              <a:ext cx="64" cy="12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8" name="Rectangle 72"/>
            <p:cNvSpPr>
              <a:spLocks noChangeArrowheads="1"/>
            </p:cNvSpPr>
            <p:nvPr/>
          </p:nvSpPr>
          <p:spPr bwMode="auto">
            <a:xfrm>
              <a:off x="2564" y="2068"/>
              <a:ext cx="56" cy="4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9" name="Oval 73"/>
            <p:cNvSpPr>
              <a:spLocks noChangeArrowheads="1"/>
            </p:cNvSpPr>
            <p:nvPr/>
          </p:nvSpPr>
          <p:spPr bwMode="auto">
            <a:xfrm>
              <a:off x="2864" y="1896"/>
              <a:ext cx="112" cy="38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90" name="Rectangle 74"/>
            <p:cNvSpPr>
              <a:spLocks noChangeArrowheads="1"/>
            </p:cNvSpPr>
            <p:nvPr/>
          </p:nvSpPr>
          <p:spPr bwMode="auto">
            <a:xfrm>
              <a:off x="2940" y="2028"/>
              <a:ext cx="64" cy="12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6092" name="Rectangle 7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Shift register application</a:t>
            </a:r>
          </a:p>
        </p:txBody>
      </p:sp>
      <p:sp>
        <p:nvSpPr>
          <p:cNvPr id="86093" name="Rectangle 7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Parallel-to-serial conversion for serial transmission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03C2-0A7A-4BE1-9A6C-335950143EBE}" type="slidenum">
              <a:rPr lang="en-US" altLang="en-US"/>
              <a:pPr/>
              <a:t>47</a:t>
            </a:fld>
            <a:endParaRPr lang="en-US" altLang="en-US"/>
          </a:p>
        </p:txBody>
      </p:sp>
      <p:grpSp>
        <p:nvGrpSpPr>
          <p:cNvPr id="88175" name="Group 111"/>
          <p:cNvGrpSpPr>
            <a:grpSpLocks/>
          </p:cNvGrpSpPr>
          <p:nvPr/>
        </p:nvGrpSpPr>
        <p:grpSpPr bwMode="auto">
          <a:xfrm>
            <a:off x="685800" y="2990850"/>
            <a:ext cx="7785100" cy="2419350"/>
            <a:chOff x="432" y="1884"/>
            <a:chExt cx="4904" cy="1524"/>
          </a:xfrm>
        </p:grpSpPr>
        <p:sp>
          <p:nvSpPr>
            <p:cNvPr id="88073" name="Line 9"/>
            <p:cNvSpPr>
              <a:spLocks noChangeShapeType="1"/>
            </p:cNvSpPr>
            <p:nvPr/>
          </p:nvSpPr>
          <p:spPr bwMode="auto">
            <a:xfrm>
              <a:off x="3140" y="1924"/>
              <a:ext cx="112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74" name="Line 10"/>
            <p:cNvSpPr>
              <a:spLocks noChangeShapeType="1"/>
            </p:cNvSpPr>
            <p:nvPr/>
          </p:nvSpPr>
          <p:spPr bwMode="auto">
            <a:xfrm flipV="1">
              <a:off x="3140" y="1996"/>
              <a:ext cx="11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75" name="Line 11"/>
            <p:cNvSpPr>
              <a:spLocks noChangeShapeType="1"/>
            </p:cNvSpPr>
            <p:nvPr/>
          </p:nvSpPr>
          <p:spPr bwMode="auto">
            <a:xfrm>
              <a:off x="3136" y="1924"/>
              <a:ext cx="0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76" name="Oval 12"/>
            <p:cNvSpPr>
              <a:spLocks noChangeArrowheads="1"/>
            </p:cNvSpPr>
            <p:nvPr/>
          </p:nvSpPr>
          <p:spPr bwMode="auto">
            <a:xfrm>
              <a:off x="3260" y="1988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77" name="Line 13"/>
            <p:cNvSpPr>
              <a:spLocks noChangeShapeType="1"/>
            </p:cNvSpPr>
            <p:nvPr/>
          </p:nvSpPr>
          <p:spPr bwMode="auto">
            <a:xfrm>
              <a:off x="3508" y="2004"/>
              <a:ext cx="112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78" name="Line 14"/>
            <p:cNvSpPr>
              <a:spLocks noChangeShapeType="1"/>
            </p:cNvSpPr>
            <p:nvPr/>
          </p:nvSpPr>
          <p:spPr bwMode="auto">
            <a:xfrm flipV="1">
              <a:off x="3508" y="2084"/>
              <a:ext cx="112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79" name="Line 15"/>
            <p:cNvSpPr>
              <a:spLocks noChangeShapeType="1"/>
            </p:cNvSpPr>
            <p:nvPr/>
          </p:nvSpPr>
          <p:spPr bwMode="auto">
            <a:xfrm>
              <a:off x="3504" y="2004"/>
              <a:ext cx="0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0" name="Oval 16"/>
            <p:cNvSpPr>
              <a:spLocks noChangeArrowheads="1"/>
            </p:cNvSpPr>
            <p:nvPr/>
          </p:nvSpPr>
          <p:spPr bwMode="auto">
            <a:xfrm>
              <a:off x="3628" y="2076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1" name="Line 17"/>
            <p:cNvSpPr>
              <a:spLocks noChangeShapeType="1"/>
            </p:cNvSpPr>
            <p:nvPr/>
          </p:nvSpPr>
          <p:spPr bwMode="auto">
            <a:xfrm>
              <a:off x="4332" y="194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2" name="Line 18"/>
            <p:cNvSpPr>
              <a:spLocks noChangeShapeType="1"/>
            </p:cNvSpPr>
            <p:nvPr/>
          </p:nvSpPr>
          <p:spPr bwMode="auto">
            <a:xfrm>
              <a:off x="4332" y="214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3" name="Line 19"/>
            <p:cNvSpPr>
              <a:spLocks noChangeShapeType="1"/>
            </p:cNvSpPr>
            <p:nvPr/>
          </p:nvSpPr>
          <p:spPr bwMode="auto">
            <a:xfrm>
              <a:off x="4328" y="194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4" name="Arc 20"/>
            <p:cNvSpPr>
              <a:spLocks/>
            </p:cNvSpPr>
            <p:nvPr/>
          </p:nvSpPr>
          <p:spPr bwMode="auto">
            <a:xfrm>
              <a:off x="4528" y="1953"/>
              <a:ext cx="88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5" name="Arc 21"/>
            <p:cNvSpPr>
              <a:spLocks/>
            </p:cNvSpPr>
            <p:nvPr/>
          </p:nvSpPr>
          <p:spPr bwMode="auto">
            <a:xfrm>
              <a:off x="4528" y="1949"/>
              <a:ext cx="92" cy="10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6" name="Arc 22"/>
            <p:cNvSpPr>
              <a:spLocks/>
            </p:cNvSpPr>
            <p:nvPr/>
          </p:nvSpPr>
          <p:spPr bwMode="auto">
            <a:xfrm>
              <a:off x="4528" y="2044"/>
              <a:ext cx="88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7" name="Arc 23"/>
            <p:cNvSpPr>
              <a:spLocks/>
            </p:cNvSpPr>
            <p:nvPr/>
          </p:nvSpPr>
          <p:spPr bwMode="auto">
            <a:xfrm>
              <a:off x="4528" y="2044"/>
              <a:ext cx="92" cy="10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8" name="Oval 24"/>
            <p:cNvSpPr>
              <a:spLocks noChangeArrowheads="1"/>
            </p:cNvSpPr>
            <p:nvPr/>
          </p:nvSpPr>
          <p:spPr bwMode="auto">
            <a:xfrm>
              <a:off x="4632" y="2032"/>
              <a:ext cx="24" cy="3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9" name="Oval 25"/>
            <p:cNvSpPr>
              <a:spLocks noChangeArrowheads="1"/>
            </p:cNvSpPr>
            <p:nvPr/>
          </p:nvSpPr>
          <p:spPr bwMode="auto">
            <a:xfrm>
              <a:off x="4620" y="2028"/>
              <a:ext cx="40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0" name="Line 26"/>
            <p:cNvSpPr>
              <a:spLocks noChangeShapeType="1"/>
            </p:cNvSpPr>
            <p:nvPr/>
          </p:nvSpPr>
          <p:spPr bwMode="auto">
            <a:xfrm>
              <a:off x="4328" y="1884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1" name="Line 27"/>
            <p:cNvSpPr>
              <a:spLocks noChangeShapeType="1"/>
            </p:cNvSpPr>
            <p:nvPr/>
          </p:nvSpPr>
          <p:spPr bwMode="auto">
            <a:xfrm flipV="1">
              <a:off x="4328" y="214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2" name="Line 28"/>
            <p:cNvSpPr>
              <a:spLocks noChangeShapeType="1"/>
            </p:cNvSpPr>
            <p:nvPr/>
          </p:nvSpPr>
          <p:spPr bwMode="auto">
            <a:xfrm>
              <a:off x="3428" y="208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3" name="Line 29"/>
            <p:cNvSpPr>
              <a:spLocks noChangeShapeType="1"/>
            </p:cNvSpPr>
            <p:nvPr/>
          </p:nvSpPr>
          <p:spPr bwMode="auto">
            <a:xfrm>
              <a:off x="3424" y="2092"/>
              <a:ext cx="0" cy="8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4" name="Line 30"/>
            <p:cNvSpPr>
              <a:spLocks noChangeShapeType="1"/>
            </p:cNvSpPr>
            <p:nvPr/>
          </p:nvSpPr>
          <p:spPr bwMode="auto">
            <a:xfrm>
              <a:off x="3052" y="200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5" name="Line 31"/>
            <p:cNvSpPr>
              <a:spLocks noChangeShapeType="1"/>
            </p:cNvSpPr>
            <p:nvPr/>
          </p:nvSpPr>
          <p:spPr bwMode="auto">
            <a:xfrm>
              <a:off x="2600" y="2004"/>
              <a:ext cx="0" cy="8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6" name="Line 32"/>
            <p:cNvSpPr>
              <a:spLocks noChangeShapeType="1"/>
            </p:cNvSpPr>
            <p:nvPr/>
          </p:nvSpPr>
          <p:spPr bwMode="auto">
            <a:xfrm>
              <a:off x="2604" y="2000"/>
              <a:ext cx="4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7" name="Line 33"/>
            <p:cNvSpPr>
              <a:spLocks noChangeShapeType="1"/>
            </p:cNvSpPr>
            <p:nvPr/>
          </p:nvSpPr>
          <p:spPr bwMode="auto">
            <a:xfrm>
              <a:off x="4244" y="192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8" name="Line 34"/>
            <p:cNvSpPr>
              <a:spLocks noChangeShapeType="1"/>
            </p:cNvSpPr>
            <p:nvPr/>
          </p:nvSpPr>
          <p:spPr bwMode="auto">
            <a:xfrm>
              <a:off x="1780" y="1920"/>
              <a:ext cx="24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9" name="Line 35"/>
            <p:cNvSpPr>
              <a:spLocks noChangeShapeType="1"/>
            </p:cNvSpPr>
            <p:nvPr/>
          </p:nvSpPr>
          <p:spPr bwMode="auto">
            <a:xfrm>
              <a:off x="1776" y="1924"/>
              <a:ext cx="0" cy="9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0" name="Line 36"/>
            <p:cNvSpPr>
              <a:spLocks noChangeShapeType="1"/>
            </p:cNvSpPr>
            <p:nvPr/>
          </p:nvSpPr>
          <p:spPr bwMode="auto">
            <a:xfrm>
              <a:off x="3300" y="200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1" name="Line 37"/>
            <p:cNvSpPr>
              <a:spLocks noChangeShapeType="1"/>
            </p:cNvSpPr>
            <p:nvPr/>
          </p:nvSpPr>
          <p:spPr bwMode="auto">
            <a:xfrm>
              <a:off x="4244" y="200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2" name="Line 38"/>
            <p:cNvSpPr>
              <a:spLocks noChangeShapeType="1"/>
            </p:cNvSpPr>
            <p:nvPr/>
          </p:nvSpPr>
          <p:spPr bwMode="auto">
            <a:xfrm>
              <a:off x="3380" y="2000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3" name="Line 39"/>
            <p:cNvSpPr>
              <a:spLocks noChangeShapeType="1"/>
            </p:cNvSpPr>
            <p:nvPr/>
          </p:nvSpPr>
          <p:spPr bwMode="auto">
            <a:xfrm>
              <a:off x="3668" y="208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4" name="Line 40"/>
            <p:cNvSpPr>
              <a:spLocks noChangeShapeType="1"/>
            </p:cNvSpPr>
            <p:nvPr/>
          </p:nvSpPr>
          <p:spPr bwMode="auto">
            <a:xfrm>
              <a:off x="4244" y="208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5" name="Line 41"/>
            <p:cNvSpPr>
              <a:spLocks noChangeShapeType="1"/>
            </p:cNvSpPr>
            <p:nvPr/>
          </p:nvSpPr>
          <p:spPr bwMode="auto">
            <a:xfrm>
              <a:off x="3756" y="2088"/>
              <a:ext cx="4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6" name="Line 42"/>
            <p:cNvSpPr>
              <a:spLocks noChangeShapeType="1"/>
            </p:cNvSpPr>
            <p:nvPr/>
          </p:nvSpPr>
          <p:spPr bwMode="auto">
            <a:xfrm>
              <a:off x="4244" y="216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7" name="Line 43"/>
            <p:cNvSpPr>
              <a:spLocks noChangeShapeType="1"/>
            </p:cNvSpPr>
            <p:nvPr/>
          </p:nvSpPr>
          <p:spPr bwMode="auto">
            <a:xfrm>
              <a:off x="4240" y="2172"/>
              <a:ext cx="0" cy="7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8" name="Line 44"/>
            <p:cNvSpPr>
              <a:spLocks noChangeShapeType="1"/>
            </p:cNvSpPr>
            <p:nvPr/>
          </p:nvSpPr>
          <p:spPr bwMode="auto">
            <a:xfrm>
              <a:off x="4660" y="204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9" name="Line 45"/>
            <p:cNvSpPr>
              <a:spLocks noChangeShapeType="1"/>
            </p:cNvSpPr>
            <p:nvPr/>
          </p:nvSpPr>
          <p:spPr bwMode="auto">
            <a:xfrm>
              <a:off x="4740" y="204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0" name="Rectangle 46"/>
            <p:cNvSpPr>
              <a:spLocks noChangeArrowheads="1"/>
            </p:cNvSpPr>
            <p:nvPr/>
          </p:nvSpPr>
          <p:spPr bwMode="auto">
            <a:xfrm>
              <a:off x="1212" y="286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1" name="Line 47"/>
            <p:cNvSpPr>
              <a:spLocks noChangeShapeType="1"/>
            </p:cNvSpPr>
            <p:nvPr/>
          </p:nvSpPr>
          <p:spPr bwMode="auto">
            <a:xfrm flipV="1">
              <a:off x="1332" y="3108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2" name="Line 48"/>
            <p:cNvSpPr>
              <a:spLocks noChangeShapeType="1"/>
            </p:cNvSpPr>
            <p:nvPr/>
          </p:nvSpPr>
          <p:spPr bwMode="auto">
            <a:xfrm flipH="1" flipV="1">
              <a:off x="1372" y="310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3" name="Rectangle 49"/>
            <p:cNvSpPr>
              <a:spLocks noChangeArrowheads="1"/>
            </p:cNvSpPr>
            <p:nvPr/>
          </p:nvSpPr>
          <p:spPr bwMode="auto">
            <a:xfrm>
              <a:off x="1224" y="2936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88114" name="Rectangle 50"/>
            <p:cNvSpPr>
              <a:spLocks noChangeArrowheads="1"/>
            </p:cNvSpPr>
            <p:nvPr/>
          </p:nvSpPr>
          <p:spPr bwMode="auto">
            <a:xfrm>
              <a:off x="1392" y="2936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88115" name="Rectangle 51"/>
            <p:cNvSpPr>
              <a:spLocks noChangeArrowheads="1"/>
            </p:cNvSpPr>
            <p:nvPr/>
          </p:nvSpPr>
          <p:spPr bwMode="auto">
            <a:xfrm>
              <a:off x="2036" y="286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6" name="Line 52"/>
            <p:cNvSpPr>
              <a:spLocks noChangeShapeType="1"/>
            </p:cNvSpPr>
            <p:nvPr/>
          </p:nvSpPr>
          <p:spPr bwMode="auto">
            <a:xfrm flipV="1">
              <a:off x="2156" y="3108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7" name="Line 53"/>
            <p:cNvSpPr>
              <a:spLocks noChangeShapeType="1"/>
            </p:cNvSpPr>
            <p:nvPr/>
          </p:nvSpPr>
          <p:spPr bwMode="auto">
            <a:xfrm flipH="1" flipV="1">
              <a:off x="2188" y="310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8" name="Rectangle 54"/>
            <p:cNvSpPr>
              <a:spLocks noChangeArrowheads="1"/>
            </p:cNvSpPr>
            <p:nvPr/>
          </p:nvSpPr>
          <p:spPr bwMode="auto">
            <a:xfrm>
              <a:off x="2048" y="2936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88119" name="Rectangle 55"/>
            <p:cNvSpPr>
              <a:spLocks noChangeArrowheads="1"/>
            </p:cNvSpPr>
            <p:nvPr/>
          </p:nvSpPr>
          <p:spPr bwMode="auto">
            <a:xfrm>
              <a:off x="2208" y="2936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88120" name="Rectangle 56"/>
            <p:cNvSpPr>
              <a:spLocks noChangeArrowheads="1"/>
            </p:cNvSpPr>
            <p:nvPr/>
          </p:nvSpPr>
          <p:spPr bwMode="auto">
            <a:xfrm>
              <a:off x="2852" y="286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1" name="Line 57"/>
            <p:cNvSpPr>
              <a:spLocks noChangeShapeType="1"/>
            </p:cNvSpPr>
            <p:nvPr/>
          </p:nvSpPr>
          <p:spPr bwMode="auto">
            <a:xfrm flipV="1">
              <a:off x="2972" y="3108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2" name="Line 58"/>
            <p:cNvSpPr>
              <a:spLocks noChangeShapeType="1"/>
            </p:cNvSpPr>
            <p:nvPr/>
          </p:nvSpPr>
          <p:spPr bwMode="auto">
            <a:xfrm flipH="1" flipV="1">
              <a:off x="3012" y="310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3" name="Rectangle 59"/>
            <p:cNvSpPr>
              <a:spLocks noChangeArrowheads="1"/>
            </p:cNvSpPr>
            <p:nvPr/>
          </p:nvSpPr>
          <p:spPr bwMode="auto">
            <a:xfrm>
              <a:off x="2864" y="2936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88124" name="Rectangle 60"/>
            <p:cNvSpPr>
              <a:spLocks noChangeArrowheads="1"/>
            </p:cNvSpPr>
            <p:nvPr/>
          </p:nvSpPr>
          <p:spPr bwMode="auto">
            <a:xfrm>
              <a:off x="3032" y="2936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88125" name="Rectangle 61"/>
            <p:cNvSpPr>
              <a:spLocks noChangeArrowheads="1"/>
            </p:cNvSpPr>
            <p:nvPr/>
          </p:nvSpPr>
          <p:spPr bwMode="auto">
            <a:xfrm>
              <a:off x="3676" y="286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6" name="Line 62"/>
            <p:cNvSpPr>
              <a:spLocks noChangeShapeType="1"/>
            </p:cNvSpPr>
            <p:nvPr/>
          </p:nvSpPr>
          <p:spPr bwMode="auto">
            <a:xfrm flipV="1">
              <a:off x="3796" y="3108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7" name="Line 63"/>
            <p:cNvSpPr>
              <a:spLocks noChangeShapeType="1"/>
            </p:cNvSpPr>
            <p:nvPr/>
          </p:nvSpPr>
          <p:spPr bwMode="auto">
            <a:xfrm flipH="1" flipV="1">
              <a:off x="3828" y="310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8" name="Rectangle 64"/>
            <p:cNvSpPr>
              <a:spLocks noChangeArrowheads="1"/>
            </p:cNvSpPr>
            <p:nvPr/>
          </p:nvSpPr>
          <p:spPr bwMode="auto">
            <a:xfrm>
              <a:off x="3688" y="2936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88129" name="Rectangle 65"/>
            <p:cNvSpPr>
              <a:spLocks noChangeArrowheads="1"/>
            </p:cNvSpPr>
            <p:nvPr/>
          </p:nvSpPr>
          <p:spPr bwMode="auto">
            <a:xfrm>
              <a:off x="3848" y="2936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88130" name="Line 66"/>
            <p:cNvSpPr>
              <a:spLocks noChangeShapeType="1"/>
            </p:cNvSpPr>
            <p:nvPr/>
          </p:nvSpPr>
          <p:spPr bwMode="auto">
            <a:xfrm>
              <a:off x="1132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31" name="Line 67"/>
            <p:cNvSpPr>
              <a:spLocks noChangeShapeType="1"/>
            </p:cNvSpPr>
            <p:nvPr/>
          </p:nvSpPr>
          <p:spPr bwMode="auto">
            <a:xfrm>
              <a:off x="804" y="3024"/>
              <a:ext cx="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32" name="Rectangle 68"/>
            <p:cNvSpPr>
              <a:spLocks noChangeArrowheads="1"/>
            </p:cNvSpPr>
            <p:nvPr/>
          </p:nvSpPr>
          <p:spPr bwMode="auto">
            <a:xfrm>
              <a:off x="432" y="2952"/>
              <a:ext cx="336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IN</a:t>
              </a:r>
            </a:p>
          </p:txBody>
        </p:sp>
        <p:sp>
          <p:nvSpPr>
            <p:cNvPr id="88133" name="Line 69"/>
            <p:cNvSpPr>
              <a:spLocks noChangeShapeType="1"/>
            </p:cNvSpPr>
            <p:nvPr/>
          </p:nvSpPr>
          <p:spPr bwMode="auto">
            <a:xfrm>
              <a:off x="1540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34" name="Line 70"/>
            <p:cNvSpPr>
              <a:spLocks noChangeShapeType="1"/>
            </p:cNvSpPr>
            <p:nvPr/>
          </p:nvSpPr>
          <p:spPr bwMode="auto">
            <a:xfrm>
              <a:off x="1948" y="302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35" name="Line 71"/>
            <p:cNvSpPr>
              <a:spLocks noChangeShapeType="1"/>
            </p:cNvSpPr>
            <p:nvPr/>
          </p:nvSpPr>
          <p:spPr bwMode="auto">
            <a:xfrm>
              <a:off x="1620" y="302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36" name="Rectangle 72"/>
            <p:cNvSpPr>
              <a:spLocks noChangeArrowheads="1"/>
            </p:cNvSpPr>
            <p:nvPr/>
          </p:nvSpPr>
          <p:spPr bwMode="auto">
            <a:xfrm>
              <a:off x="1761" y="3016"/>
              <a:ext cx="24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37" name="Line 73"/>
            <p:cNvSpPr>
              <a:spLocks noChangeShapeType="1"/>
            </p:cNvSpPr>
            <p:nvPr/>
          </p:nvSpPr>
          <p:spPr bwMode="auto">
            <a:xfrm>
              <a:off x="1788" y="30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38" name="Line 74"/>
            <p:cNvSpPr>
              <a:spLocks noChangeShapeType="1"/>
            </p:cNvSpPr>
            <p:nvPr/>
          </p:nvSpPr>
          <p:spPr bwMode="auto">
            <a:xfrm>
              <a:off x="1769" y="264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39" name="Rectangle 75"/>
            <p:cNvSpPr>
              <a:spLocks noChangeArrowheads="1"/>
            </p:cNvSpPr>
            <p:nvPr/>
          </p:nvSpPr>
          <p:spPr bwMode="auto">
            <a:xfrm>
              <a:off x="1832" y="2608"/>
              <a:ext cx="456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OUT1</a:t>
              </a:r>
            </a:p>
          </p:txBody>
        </p:sp>
        <p:sp>
          <p:nvSpPr>
            <p:cNvPr id="88140" name="Line 76"/>
            <p:cNvSpPr>
              <a:spLocks noChangeShapeType="1"/>
            </p:cNvSpPr>
            <p:nvPr/>
          </p:nvSpPr>
          <p:spPr bwMode="auto">
            <a:xfrm>
              <a:off x="2364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1" name="Line 77"/>
            <p:cNvSpPr>
              <a:spLocks noChangeShapeType="1"/>
            </p:cNvSpPr>
            <p:nvPr/>
          </p:nvSpPr>
          <p:spPr bwMode="auto">
            <a:xfrm>
              <a:off x="2772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2" name="Line 78"/>
            <p:cNvSpPr>
              <a:spLocks noChangeShapeType="1"/>
            </p:cNvSpPr>
            <p:nvPr/>
          </p:nvSpPr>
          <p:spPr bwMode="auto">
            <a:xfrm>
              <a:off x="2444" y="30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3" name="Rectangle 79"/>
            <p:cNvSpPr>
              <a:spLocks noChangeArrowheads="1"/>
            </p:cNvSpPr>
            <p:nvPr/>
          </p:nvSpPr>
          <p:spPr bwMode="auto">
            <a:xfrm>
              <a:off x="2592" y="3016"/>
              <a:ext cx="24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4" name="Line 80"/>
            <p:cNvSpPr>
              <a:spLocks noChangeShapeType="1"/>
            </p:cNvSpPr>
            <p:nvPr/>
          </p:nvSpPr>
          <p:spPr bwMode="auto">
            <a:xfrm>
              <a:off x="2604" y="302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5" name="Line 81"/>
            <p:cNvSpPr>
              <a:spLocks noChangeShapeType="1"/>
            </p:cNvSpPr>
            <p:nvPr/>
          </p:nvSpPr>
          <p:spPr bwMode="auto">
            <a:xfrm>
              <a:off x="2600" y="264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6" name="Rectangle 82"/>
            <p:cNvSpPr>
              <a:spLocks noChangeArrowheads="1"/>
            </p:cNvSpPr>
            <p:nvPr/>
          </p:nvSpPr>
          <p:spPr bwMode="auto">
            <a:xfrm>
              <a:off x="2648" y="2608"/>
              <a:ext cx="448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OUT2</a:t>
              </a:r>
            </a:p>
          </p:txBody>
        </p:sp>
        <p:sp>
          <p:nvSpPr>
            <p:cNvPr id="88147" name="Line 83"/>
            <p:cNvSpPr>
              <a:spLocks noChangeShapeType="1"/>
            </p:cNvSpPr>
            <p:nvPr/>
          </p:nvSpPr>
          <p:spPr bwMode="auto">
            <a:xfrm>
              <a:off x="3588" y="302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8" name="Line 84"/>
            <p:cNvSpPr>
              <a:spLocks noChangeShapeType="1"/>
            </p:cNvSpPr>
            <p:nvPr/>
          </p:nvSpPr>
          <p:spPr bwMode="auto">
            <a:xfrm>
              <a:off x="3180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9" name="Line 85"/>
            <p:cNvSpPr>
              <a:spLocks noChangeShapeType="1"/>
            </p:cNvSpPr>
            <p:nvPr/>
          </p:nvSpPr>
          <p:spPr bwMode="auto">
            <a:xfrm>
              <a:off x="3260" y="302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0" name="Rectangle 86"/>
            <p:cNvSpPr>
              <a:spLocks noChangeArrowheads="1"/>
            </p:cNvSpPr>
            <p:nvPr/>
          </p:nvSpPr>
          <p:spPr bwMode="auto">
            <a:xfrm>
              <a:off x="3416" y="3016"/>
              <a:ext cx="24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1" name="Line 87"/>
            <p:cNvSpPr>
              <a:spLocks noChangeShapeType="1"/>
            </p:cNvSpPr>
            <p:nvPr/>
          </p:nvSpPr>
          <p:spPr bwMode="auto">
            <a:xfrm>
              <a:off x="3428" y="30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2" name="Line 88"/>
            <p:cNvSpPr>
              <a:spLocks noChangeShapeType="1"/>
            </p:cNvSpPr>
            <p:nvPr/>
          </p:nvSpPr>
          <p:spPr bwMode="auto">
            <a:xfrm>
              <a:off x="3424" y="264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3" name="Rectangle 89"/>
            <p:cNvSpPr>
              <a:spLocks noChangeArrowheads="1"/>
            </p:cNvSpPr>
            <p:nvPr/>
          </p:nvSpPr>
          <p:spPr bwMode="auto">
            <a:xfrm>
              <a:off x="3472" y="2608"/>
              <a:ext cx="448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OUT3</a:t>
              </a:r>
            </a:p>
          </p:txBody>
        </p:sp>
        <p:sp>
          <p:nvSpPr>
            <p:cNvPr id="88154" name="Line 90"/>
            <p:cNvSpPr>
              <a:spLocks noChangeShapeType="1"/>
            </p:cNvSpPr>
            <p:nvPr/>
          </p:nvSpPr>
          <p:spPr bwMode="auto">
            <a:xfrm>
              <a:off x="4004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5" name="Line 91"/>
            <p:cNvSpPr>
              <a:spLocks noChangeShapeType="1"/>
            </p:cNvSpPr>
            <p:nvPr/>
          </p:nvSpPr>
          <p:spPr bwMode="auto">
            <a:xfrm>
              <a:off x="4084" y="30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6" name="Line 92"/>
            <p:cNvSpPr>
              <a:spLocks noChangeShapeType="1"/>
            </p:cNvSpPr>
            <p:nvPr/>
          </p:nvSpPr>
          <p:spPr bwMode="auto">
            <a:xfrm>
              <a:off x="4240" y="264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7" name="Rectangle 93"/>
            <p:cNvSpPr>
              <a:spLocks noChangeArrowheads="1"/>
            </p:cNvSpPr>
            <p:nvPr/>
          </p:nvSpPr>
          <p:spPr bwMode="auto">
            <a:xfrm>
              <a:off x="4288" y="2608"/>
              <a:ext cx="464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OUT4</a:t>
              </a:r>
            </a:p>
          </p:txBody>
        </p:sp>
        <p:sp>
          <p:nvSpPr>
            <p:cNvPr id="88158" name="Line 94"/>
            <p:cNvSpPr>
              <a:spLocks noChangeShapeType="1"/>
            </p:cNvSpPr>
            <p:nvPr/>
          </p:nvSpPr>
          <p:spPr bwMode="auto">
            <a:xfrm>
              <a:off x="1376" y="320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9" name="Rectangle 95"/>
            <p:cNvSpPr>
              <a:spLocks noChangeArrowheads="1"/>
            </p:cNvSpPr>
            <p:nvPr/>
          </p:nvSpPr>
          <p:spPr bwMode="auto">
            <a:xfrm>
              <a:off x="1360" y="3280"/>
              <a:ext cx="32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0" name="Line 96"/>
            <p:cNvSpPr>
              <a:spLocks noChangeShapeType="1"/>
            </p:cNvSpPr>
            <p:nvPr/>
          </p:nvSpPr>
          <p:spPr bwMode="auto">
            <a:xfrm>
              <a:off x="2192" y="320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1" name="Rectangle 97"/>
            <p:cNvSpPr>
              <a:spLocks noChangeArrowheads="1"/>
            </p:cNvSpPr>
            <p:nvPr/>
          </p:nvSpPr>
          <p:spPr bwMode="auto">
            <a:xfrm>
              <a:off x="2184" y="3280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2" name="Line 98"/>
            <p:cNvSpPr>
              <a:spLocks noChangeShapeType="1"/>
            </p:cNvSpPr>
            <p:nvPr/>
          </p:nvSpPr>
          <p:spPr bwMode="auto">
            <a:xfrm>
              <a:off x="3016" y="320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3" name="Rectangle 99"/>
            <p:cNvSpPr>
              <a:spLocks noChangeArrowheads="1"/>
            </p:cNvSpPr>
            <p:nvPr/>
          </p:nvSpPr>
          <p:spPr bwMode="auto">
            <a:xfrm>
              <a:off x="3008" y="3280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4" name="Line 100"/>
            <p:cNvSpPr>
              <a:spLocks noChangeShapeType="1"/>
            </p:cNvSpPr>
            <p:nvPr/>
          </p:nvSpPr>
          <p:spPr bwMode="auto">
            <a:xfrm>
              <a:off x="3832" y="320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5" name="Line 101"/>
            <p:cNvSpPr>
              <a:spLocks noChangeShapeType="1"/>
            </p:cNvSpPr>
            <p:nvPr/>
          </p:nvSpPr>
          <p:spPr bwMode="auto">
            <a:xfrm>
              <a:off x="804" y="3288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6" name="Line 102"/>
            <p:cNvSpPr>
              <a:spLocks noChangeShapeType="1"/>
            </p:cNvSpPr>
            <p:nvPr/>
          </p:nvSpPr>
          <p:spPr bwMode="auto">
            <a:xfrm>
              <a:off x="1380" y="3288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7" name="Line 103"/>
            <p:cNvSpPr>
              <a:spLocks noChangeShapeType="1"/>
            </p:cNvSpPr>
            <p:nvPr/>
          </p:nvSpPr>
          <p:spPr bwMode="auto">
            <a:xfrm>
              <a:off x="2196" y="3288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8" name="Line 104"/>
            <p:cNvSpPr>
              <a:spLocks noChangeShapeType="1"/>
            </p:cNvSpPr>
            <p:nvPr/>
          </p:nvSpPr>
          <p:spPr bwMode="auto">
            <a:xfrm>
              <a:off x="3020" y="3288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9" name="Rectangle 105"/>
            <p:cNvSpPr>
              <a:spLocks noChangeArrowheads="1"/>
            </p:cNvSpPr>
            <p:nvPr/>
          </p:nvSpPr>
          <p:spPr bwMode="auto">
            <a:xfrm>
              <a:off x="480" y="3192"/>
              <a:ext cx="32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CLK</a:t>
              </a:r>
            </a:p>
          </p:txBody>
        </p:sp>
        <p:sp>
          <p:nvSpPr>
            <p:cNvPr id="88171" name="Rectangle 107"/>
            <p:cNvSpPr>
              <a:spLocks noChangeArrowheads="1"/>
            </p:cNvSpPr>
            <p:nvPr/>
          </p:nvSpPr>
          <p:spPr bwMode="auto">
            <a:xfrm>
              <a:off x="4832" y="1952"/>
              <a:ext cx="504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</a:t>
              </a:r>
            </a:p>
          </p:txBody>
        </p:sp>
      </p:grpSp>
      <p:sp>
        <p:nvSpPr>
          <p:cNvPr id="88173" name="Rectangle 10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Pattern recognizer</a:t>
            </a:r>
          </a:p>
        </p:txBody>
      </p:sp>
      <p:sp>
        <p:nvSpPr>
          <p:cNvPr id="88174" name="Rectangle 1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Combinational function of input samples</a:t>
            </a:r>
          </a:p>
          <a:p>
            <a:pPr lvl="1"/>
            <a:r>
              <a:rPr lang="en-US" altLang="ko-KR">
                <a:ea typeface="굴림" pitchFamily="50" charset="-127"/>
              </a:rPr>
              <a:t>in this case, recognizing the pattern 1001 on the single input signal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E1DF-281B-4C8B-937E-007F13745890}" type="slidenum">
              <a:rPr lang="en-US" altLang="en-US"/>
              <a:pPr/>
              <a:t>48</a:t>
            </a:fld>
            <a:endParaRPr lang="en-US" altLang="en-US"/>
          </a:p>
        </p:txBody>
      </p:sp>
      <p:grpSp>
        <p:nvGrpSpPr>
          <p:cNvPr id="90265" name="Group 153"/>
          <p:cNvGrpSpPr>
            <a:grpSpLocks/>
          </p:cNvGrpSpPr>
          <p:nvPr/>
        </p:nvGrpSpPr>
        <p:grpSpPr bwMode="auto">
          <a:xfrm>
            <a:off x="1208088" y="3271838"/>
            <a:ext cx="7016750" cy="1416050"/>
            <a:chOff x="860" y="1656"/>
            <a:chExt cx="4420" cy="892"/>
          </a:xfrm>
        </p:grpSpPr>
        <p:sp>
          <p:nvSpPr>
            <p:cNvPr id="90121" name="Rectangle 9"/>
            <p:cNvSpPr>
              <a:spLocks noChangeArrowheads="1"/>
            </p:cNvSpPr>
            <p:nvPr/>
          </p:nvSpPr>
          <p:spPr bwMode="auto">
            <a:xfrm>
              <a:off x="1740" y="1932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22" name="Line 10"/>
            <p:cNvSpPr>
              <a:spLocks noChangeShapeType="1"/>
            </p:cNvSpPr>
            <p:nvPr/>
          </p:nvSpPr>
          <p:spPr bwMode="auto">
            <a:xfrm flipV="1">
              <a:off x="1860" y="2180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23" name="Line 11"/>
            <p:cNvSpPr>
              <a:spLocks noChangeShapeType="1"/>
            </p:cNvSpPr>
            <p:nvPr/>
          </p:nvSpPr>
          <p:spPr bwMode="auto">
            <a:xfrm flipH="1" flipV="1">
              <a:off x="1900" y="2180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24" name="Rectangle 12"/>
            <p:cNvSpPr>
              <a:spLocks noChangeArrowheads="1"/>
            </p:cNvSpPr>
            <p:nvPr/>
          </p:nvSpPr>
          <p:spPr bwMode="auto">
            <a:xfrm>
              <a:off x="1752" y="2008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90125" name="Rectangle 13"/>
            <p:cNvSpPr>
              <a:spLocks noChangeArrowheads="1"/>
            </p:cNvSpPr>
            <p:nvPr/>
          </p:nvSpPr>
          <p:spPr bwMode="auto">
            <a:xfrm>
              <a:off x="1920" y="2008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90126" name="Rectangle 14"/>
            <p:cNvSpPr>
              <a:spLocks noChangeArrowheads="1"/>
            </p:cNvSpPr>
            <p:nvPr/>
          </p:nvSpPr>
          <p:spPr bwMode="auto">
            <a:xfrm>
              <a:off x="2564" y="1932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27" name="Line 15"/>
            <p:cNvSpPr>
              <a:spLocks noChangeShapeType="1"/>
            </p:cNvSpPr>
            <p:nvPr/>
          </p:nvSpPr>
          <p:spPr bwMode="auto">
            <a:xfrm flipV="1">
              <a:off x="2684" y="2180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28" name="Line 16"/>
            <p:cNvSpPr>
              <a:spLocks noChangeShapeType="1"/>
            </p:cNvSpPr>
            <p:nvPr/>
          </p:nvSpPr>
          <p:spPr bwMode="auto">
            <a:xfrm flipH="1" flipV="1">
              <a:off x="2716" y="2180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29" name="Rectangle 17"/>
            <p:cNvSpPr>
              <a:spLocks noChangeArrowheads="1"/>
            </p:cNvSpPr>
            <p:nvPr/>
          </p:nvSpPr>
          <p:spPr bwMode="auto">
            <a:xfrm>
              <a:off x="2576" y="2008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90130" name="Rectangle 18"/>
            <p:cNvSpPr>
              <a:spLocks noChangeArrowheads="1"/>
            </p:cNvSpPr>
            <p:nvPr/>
          </p:nvSpPr>
          <p:spPr bwMode="auto">
            <a:xfrm>
              <a:off x="2736" y="2008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90131" name="Rectangle 19"/>
            <p:cNvSpPr>
              <a:spLocks noChangeArrowheads="1"/>
            </p:cNvSpPr>
            <p:nvPr/>
          </p:nvSpPr>
          <p:spPr bwMode="auto">
            <a:xfrm>
              <a:off x="3380" y="1932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32" name="Line 20"/>
            <p:cNvSpPr>
              <a:spLocks noChangeShapeType="1"/>
            </p:cNvSpPr>
            <p:nvPr/>
          </p:nvSpPr>
          <p:spPr bwMode="auto">
            <a:xfrm flipV="1">
              <a:off x="3500" y="2180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33" name="Line 21"/>
            <p:cNvSpPr>
              <a:spLocks noChangeShapeType="1"/>
            </p:cNvSpPr>
            <p:nvPr/>
          </p:nvSpPr>
          <p:spPr bwMode="auto">
            <a:xfrm flipH="1" flipV="1">
              <a:off x="3540" y="2180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34" name="Rectangle 22"/>
            <p:cNvSpPr>
              <a:spLocks noChangeArrowheads="1"/>
            </p:cNvSpPr>
            <p:nvPr/>
          </p:nvSpPr>
          <p:spPr bwMode="auto">
            <a:xfrm>
              <a:off x="3392" y="2008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90135" name="Rectangle 23"/>
            <p:cNvSpPr>
              <a:spLocks noChangeArrowheads="1"/>
            </p:cNvSpPr>
            <p:nvPr/>
          </p:nvSpPr>
          <p:spPr bwMode="auto">
            <a:xfrm>
              <a:off x="3560" y="2008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90136" name="Rectangle 24"/>
            <p:cNvSpPr>
              <a:spLocks noChangeArrowheads="1"/>
            </p:cNvSpPr>
            <p:nvPr/>
          </p:nvSpPr>
          <p:spPr bwMode="auto">
            <a:xfrm>
              <a:off x="4204" y="1932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37" name="Line 25"/>
            <p:cNvSpPr>
              <a:spLocks noChangeShapeType="1"/>
            </p:cNvSpPr>
            <p:nvPr/>
          </p:nvSpPr>
          <p:spPr bwMode="auto">
            <a:xfrm flipV="1">
              <a:off x="4324" y="2180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38" name="Line 26"/>
            <p:cNvSpPr>
              <a:spLocks noChangeShapeType="1"/>
            </p:cNvSpPr>
            <p:nvPr/>
          </p:nvSpPr>
          <p:spPr bwMode="auto">
            <a:xfrm flipH="1" flipV="1">
              <a:off x="4356" y="2180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39" name="Rectangle 27"/>
            <p:cNvSpPr>
              <a:spLocks noChangeArrowheads="1"/>
            </p:cNvSpPr>
            <p:nvPr/>
          </p:nvSpPr>
          <p:spPr bwMode="auto">
            <a:xfrm>
              <a:off x="4216" y="2008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90140" name="Rectangle 28"/>
            <p:cNvSpPr>
              <a:spLocks noChangeArrowheads="1"/>
            </p:cNvSpPr>
            <p:nvPr/>
          </p:nvSpPr>
          <p:spPr bwMode="auto">
            <a:xfrm>
              <a:off x="4376" y="2008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90141" name="Line 29"/>
            <p:cNvSpPr>
              <a:spLocks noChangeShapeType="1"/>
            </p:cNvSpPr>
            <p:nvPr/>
          </p:nvSpPr>
          <p:spPr bwMode="auto">
            <a:xfrm>
              <a:off x="1660" y="209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42" name="Line 30"/>
            <p:cNvSpPr>
              <a:spLocks noChangeShapeType="1"/>
            </p:cNvSpPr>
            <p:nvPr/>
          </p:nvSpPr>
          <p:spPr bwMode="auto">
            <a:xfrm>
              <a:off x="1332" y="2096"/>
              <a:ext cx="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43" name="Rectangle 31"/>
            <p:cNvSpPr>
              <a:spLocks noChangeArrowheads="1"/>
            </p:cNvSpPr>
            <p:nvPr/>
          </p:nvSpPr>
          <p:spPr bwMode="auto">
            <a:xfrm>
              <a:off x="960" y="2024"/>
              <a:ext cx="336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IN</a:t>
              </a:r>
            </a:p>
          </p:txBody>
        </p:sp>
        <p:sp>
          <p:nvSpPr>
            <p:cNvPr id="90144" name="Line 32"/>
            <p:cNvSpPr>
              <a:spLocks noChangeShapeType="1"/>
            </p:cNvSpPr>
            <p:nvPr/>
          </p:nvSpPr>
          <p:spPr bwMode="auto">
            <a:xfrm>
              <a:off x="2068" y="209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45" name="Line 33"/>
            <p:cNvSpPr>
              <a:spLocks noChangeShapeType="1"/>
            </p:cNvSpPr>
            <p:nvPr/>
          </p:nvSpPr>
          <p:spPr bwMode="auto">
            <a:xfrm>
              <a:off x="2476" y="209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46" name="Line 34"/>
            <p:cNvSpPr>
              <a:spLocks noChangeShapeType="1"/>
            </p:cNvSpPr>
            <p:nvPr/>
          </p:nvSpPr>
          <p:spPr bwMode="auto">
            <a:xfrm>
              <a:off x="2148" y="2096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47" name="Rectangle 35"/>
            <p:cNvSpPr>
              <a:spLocks noChangeArrowheads="1"/>
            </p:cNvSpPr>
            <p:nvPr/>
          </p:nvSpPr>
          <p:spPr bwMode="auto">
            <a:xfrm>
              <a:off x="2304" y="2088"/>
              <a:ext cx="24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48" name="Line 36"/>
            <p:cNvSpPr>
              <a:spLocks noChangeShapeType="1"/>
            </p:cNvSpPr>
            <p:nvPr/>
          </p:nvSpPr>
          <p:spPr bwMode="auto">
            <a:xfrm>
              <a:off x="2316" y="2096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49" name="Line 37"/>
            <p:cNvSpPr>
              <a:spLocks noChangeShapeType="1"/>
            </p:cNvSpPr>
            <p:nvPr/>
          </p:nvSpPr>
          <p:spPr bwMode="auto">
            <a:xfrm>
              <a:off x="2312" y="1716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50" name="Rectangle 38"/>
            <p:cNvSpPr>
              <a:spLocks noChangeArrowheads="1"/>
            </p:cNvSpPr>
            <p:nvPr/>
          </p:nvSpPr>
          <p:spPr bwMode="auto">
            <a:xfrm>
              <a:off x="2360" y="1656"/>
              <a:ext cx="456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OUT1</a:t>
              </a:r>
            </a:p>
          </p:txBody>
        </p:sp>
        <p:sp>
          <p:nvSpPr>
            <p:cNvPr id="90151" name="Line 39"/>
            <p:cNvSpPr>
              <a:spLocks noChangeShapeType="1"/>
            </p:cNvSpPr>
            <p:nvPr/>
          </p:nvSpPr>
          <p:spPr bwMode="auto">
            <a:xfrm>
              <a:off x="2892" y="209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52" name="Line 40"/>
            <p:cNvSpPr>
              <a:spLocks noChangeShapeType="1"/>
            </p:cNvSpPr>
            <p:nvPr/>
          </p:nvSpPr>
          <p:spPr bwMode="auto">
            <a:xfrm>
              <a:off x="3300" y="209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53" name="Line 41"/>
            <p:cNvSpPr>
              <a:spLocks noChangeShapeType="1"/>
            </p:cNvSpPr>
            <p:nvPr/>
          </p:nvSpPr>
          <p:spPr bwMode="auto">
            <a:xfrm>
              <a:off x="2972" y="2096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54" name="Rectangle 42"/>
            <p:cNvSpPr>
              <a:spLocks noChangeArrowheads="1"/>
            </p:cNvSpPr>
            <p:nvPr/>
          </p:nvSpPr>
          <p:spPr bwMode="auto">
            <a:xfrm>
              <a:off x="3120" y="2088"/>
              <a:ext cx="24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55" name="Line 43"/>
            <p:cNvSpPr>
              <a:spLocks noChangeShapeType="1"/>
            </p:cNvSpPr>
            <p:nvPr/>
          </p:nvSpPr>
          <p:spPr bwMode="auto">
            <a:xfrm>
              <a:off x="3132" y="2096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56" name="Line 44"/>
            <p:cNvSpPr>
              <a:spLocks noChangeShapeType="1"/>
            </p:cNvSpPr>
            <p:nvPr/>
          </p:nvSpPr>
          <p:spPr bwMode="auto">
            <a:xfrm>
              <a:off x="3128" y="1716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57" name="Rectangle 45"/>
            <p:cNvSpPr>
              <a:spLocks noChangeArrowheads="1"/>
            </p:cNvSpPr>
            <p:nvPr/>
          </p:nvSpPr>
          <p:spPr bwMode="auto">
            <a:xfrm>
              <a:off x="3176" y="1656"/>
              <a:ext cx="448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OUT2</a:t>
              </a:r>
            </a:p>
          </p:txBody>
        </p:sp>
        <p:sp>
          <p:nvSpPr>
            <p:cNvPr id="90158" name="Line 46"/>
            <p:cNvSpPr>
              <a:spLocks noChangeShapeType="1"/>
            </p:cNvSpPr>
            <p:nvPr/>
          </p:nvSpPr>
          <p:spPr bwMode="auto">
            <a:xfrm>
              <a:off x="4116" y="209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59" name="Line 47"/>
            <p:cNvSpPr>
              <a:spLocks noChangeShapeType="1"/>
            </p:cNvSpPr>
            <p:nvPr/>
          </p:nvSpPr>
          <p:spPr bwMode="auto">
            <a:xfrm>
              <a:off x="3708" y="209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60" name="Line 48"/>
            <p:cNvSpPr>
              <a:spLocks noChangeShapeType="1"/>
            </p:cNvSpPr>
            <p:nvPr/>
          </p:nvSpPr>
          <p:spPr bwMode="auto">
            <a:xfrm>
              <a:off x="3788" y="2096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61" name="Rectangle 49"/>
            <p:cNvSpPr>
              <a:spLocks noChangeArrowheads="1"/>
            </p:cNvSpPr>
            <p:nvPr/>
          </p:nvSpPr>
          <p:spPr bwMode="auto">
            <a:xfrm>
              <a:off x="3944" y="2088"/>
              <a:ext cx="24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62" name="Line 50"/>
            <p:cNvSpPr>
              <a:spLocks noChangeShapeType="1"/>
            </p:cNvSpPr>
            <p:nvPr/>
          </p:nvSpPr>
          <p:spPr bwMode="auto">
            <a:xfrm>
              <a:off x="3956" y="2096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63" name="Line 51"/>
            <p:cNvSpPr>
              <a:spLocks noChangeShapeType="1"/>
            </p:cNvSpPr>
            <p:nvPr/>
          </p:nvSpPr>
          <p:spPr bwMode="auto">
            <a:xfrm>
              <a:off x="3952" y="1716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64" name="Rectangle 52"/>
            <p:cNvSpPr>
              <a:spLocks noChangeArrowheads="1"/>
            </p:cNvSpPr>
            <p:nvPr/>
          </p:nvSpPr>
          <p:spPr bwMode="auto">
            <a:xfrm>
              <a:off x="4000" y="1656"/>
              <a:ext cx="448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OUT3</a:t>
              </a:r>
            </a:p>
          </p:txBody>
        </p:sp>
        <p:sp>
          <p:nvSpPr>
            <p:cNvPr id="90165" name="Line 53"/>
            <p:cNvSpPr>
              <a:spLocks noChangeShapeType="1"/>
            </p:cNvSpPr>
            <p:nvPr/>
          </p:nvSpPr>
          <p:spPr bwMode="auto">
            <a:xfrm>
              <a:off x="4532" y="209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66" name="Line 54"/>
            <p:cNvSpPr>
              <a:spLocks noChangeShapeType="1"/>
            </p:cNvSpPr>
            <p:nvPr/>
          </p:nvSpPr>
          <p:spPr bwMode="auto">
            <a:xfrm>
              <a:off x="4612" y="2096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67" name="Line 55"/>
            <p:cNvSpPr>
              <a:spLocks noChangeShapeType="1"/>
            </p:cNvSpPr>
            <p:nvPr/>
          </p:nvSpPr>
          <p:spPr bwMode="auto">
            <a:xfrm>
              <a:off x="4768" y="1716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68" name="Rectangle 56"/>
            <p:cNvSpPr>
              <a:spLocks noChangeArrowheads="1"/>
            </p:cNvSpPr>
            <p:nvPr/>
          </p:nvSpPr>
          <p:spPr bwMode="auto">
            <a:xfrm>
              <a:off x="4816" y="1656"/>
              <a:ext cx="464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OUT4</a:t>
              </a:r>
            </a:p>
          </p:txBody>
        </p:sp>
        <p:sp>
          <p:nvSpPr>
            <p:cNvPr id="90169" name="Line 57"/>
            <p:cNvSpPr>
              <a:spLocks noChangeShapeType="1"/>
            </p:cNvSpPr>
            <p:nvPr/>
          </p:nvSpPr>
          <p:spPr bwMode="auto">
            <a:xfrm>
              <a:off x="1904" y="2276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70" name="Rectangle 58"/>
            <p:cNvSpPr>
              <a:spLocks noChangeArrowheads="1"/>
            </p:cNvSpPr>
            <p:nvPr/>
          </p:nvSpPr>
          <p:spPr bwMode="auto">
            <a:xfrm>
              <a:off x="1888" y="2352"/>
              <a:ext cx="32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71" name="Line 59"/>
            <p:cNvSpPr>
              <a:spLocks noChangeShapeType="1"/>
            </p:cNvSpPr>
            <p:nvPr/>
          </p:nvSpPr>
          <p:spPr bwMode="auto">
            <a:xfrm>
              <a:off x="2720" y="2276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72" name="Rectangle 60"/>
            <p:cNvSpPr>
              <a:spLocks noChangeArrowheads="1"/>
            </p:cNvSpPr>
            <p:nvPr/>
          </p:nvSpPr>
          <p:spPr bwMode="auto">
            <a:xfrm>
              <a:off x="2712" y="2352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73" name="Line 61"/>
            <p:cNvSpPr>
              <a:spLocks noChangeShapeType="1"/>
            </p:cNvSpPr>
            <p:nvPr/>
          </p:nvSpPr>
          <p:spPr bwMode="auto">
            <a:xfrm>
              <a:off x="3544" y="2276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74" name="Rectangle 62"/>
            <p:cNvSpPr>
              <a:spLocks noChangeArrowheads="1"/>
            </p:cNvSpPr>
            <p:nvPr/>
          </p:nvSpPr>
          <p:spPr bwMode="auto">
            <a:xfrm>
              <a:off x="3536" y="2352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75" name="Line 63"/>
            <p:cNvSpPr>
              <a:spLocks noChangeShapeType="1"/>
            </p:cNvSpPr>
            <p:nvPr/>
          </p:nvSpPr>
          <p:spPr bwMode="auto">
            <a:xfrm>
              <a:off x="4360" y="2276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76" name="Line 64"/>
            <p:cNvSpPr>
              <a:spLocks noChangeShapeType="1"/>
            </p:cNvSpPr>
            <p:nvPr/>
          </p:nvSpPr>
          <p:spPr bwMode="auto">
            <a:xfrm>
              <a:off x="1332" y="2360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77" name="Line 65"/>
            <p:cNvSpPr>
              <a:spLocks noChangeShapeType="1"/>
            </p:cNvSpPr>
            <p:nvPr/>
          </p:nvSpPr>
          <p:spPr bwMode="auto">
            <a:xfrm>
              <a:off x="1908" y="2360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78" name="Line 66"/>
            <p:cNvSpPr>
              <a:spLocks noChangeShapeType="1"/>
            </p:cNvSpPr>
            <p:nvPr/>
          </p:nvSpPr>
          <p:spPr bwMode="auto">
            <a:xfrm>
              <a:off x="2724" y="2360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79" name="Line 67"/>
            <p:cNvSpPr>
              <a:spLocks noChangeShapeType="1"/>
            </p:cNvSpPr>
            <p:nvPr/>
          </p:nvSpPr>
          <p:spPr bwMode="auto">
            <a:xfrm>
              <a:off x="3548" y="2360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80" name="Rectangle 68"/>
            <p:cNvSpPr>
              <a:spLocks noChangeArrowheads="1"/>
            </p:cNvSpPr>
            <p:nvPr/>
          </p:nvSpPr>
          <p:spPr bwMode="auto">
            <a:xfrm>
              <a:off x="1008" y="2264"/>
              <a:ext cx="32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CLK</a:t>
              </a:r>
            </a:p>
          </p:txBody>
        </p:sp>
        <p:sp>
          <p:nvSpPr>
            <p:cNvPr id="90182" name="Line 70"/>
            <p:cNvSpPr>
              <a:spLocks noChangeShapeType="1"/>
            </p:cNvSpPr>
            <p:nvPr/>
          </p:nvSpPr>
          <p:spPr bwMode="auto">
            <a:xfrm>
              <a:off x="4768" y="2092"/>
              <a:ext cx="0" cy="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83" name="Line 71"/>
            <p:cNvSpPr>
              <a:spLocks noChangeShapeType="1"/>
            </p:cNvSpPr>
            <p:nvPr/>
          </p:nvSpPr>
          <p:spPr bwMode="auto">
            <a:xfrm flipH="1">
              <a:off x="860" y="2544"/>
              <a:ext cx="39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84" name="Line 72"/>
            <p:cNvSpPr>
              <a:spLocks noChangeShapeType="1"/>
            </p:cNvSpPr>
            <p:nvPr/>
          </p:nvSpPr>
          <p:spPr bwMode="auto">
            <a:xfrm flipV="1">
              <a:off x="864" y="2084"/>
              <a:ext cx="0" cy="4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85" name="Line 73"/>
            <p:cNvSpPr>
              <a:spLocks noChangeShapeType="1"/>
            </p:cNvSpPr>
            <p:nvPr/>
          </p:nvSpPr>
          <p:spPr bwMode="auto">
            <a:xfrm>
              <a:off x="876" y="2088"/>
              <a:ext cx="2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86" name="Rectangle 74"/>
            <p:cNvSpPr>
              <a:spLocks noChangeArrowheads="1"/>
            </p:cNvSpPr>
            <p:nvPr/>
          </p:nvSpPr>
          <p:spPr bwMode="auto">
            <a:xfrm>
              <a:off x="4760" y="2088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0262" name="Rectangle 1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Counters</a:t>
            </a:r>
          </a:p>
        </p:txBody>
      </p:sp>
      <p:sp>
        <p:nvSpPr>
          <p:cNvPr id="90263" name="Rectangle 1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Sequences through a fixed set of patterns</a:t>
            </a:r>
          </a:p>
          <a:p>
            <a:pPr lvl="1"/>
            <a:r>
              <a:rPr lang="en-US" altLang="ko-KR">
                <a:ea typeface="굴림" pitchFamily="50" charset="-127"/>
              </a:rPr>
              <a:t>in this case, 1000, 0100, 0010, 0001</a:t>
            </a:r>
          </a:p>
          <a:p>
            <a:pPr lvl="1"/>
            <a:r>
              <a:rPr lang="en-US" altLang="ko-KR">
                <a:ea typeface="굴림" pitchFamily="50" charset="-127"/>
              </a:rPr>
              <a:t>if one of the patterns is its initial state (by loading or set/reset)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7BB9-137D-44A8-9460-E4D857B000E9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Activity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How does this counter work?</a:t>
            </a:r>
          </a:p>
        </p:txBody>
      </p:sp>
      <p:grpSp>
        <p:nvGrpSpPr>
          <p:cNvPr id="113668" name="Group 4"/>
          <p:cNvGrpSpPr>
            <a:grpSpLocks/>
          </p:cNvGrpSpPr>
          <p:nvPr/>
        </p:nvGrpSpPr>
        <p:grpSpPr bwMode="auto">
          <a:xfrm>
            <a:off x="1350963" y="2260600"/>
            <a:ext cx="7016750" cy="1503363"/>
            <a:chOff x="860" y="3188"/>
            <a:chExt cx="4420" cy="947"/>
          </a:xfrm>
        </p:grpSpPr>
        <p:sp>
          <p:nvSpPr>
            <p:cNvPr id="113669" name="Rectangle 5"/>
            <p:cNvSpPr>
              <a:spLocks noChangeArrowheads="1"/>
            </p:cNvSpPr>
            <p:nvPr/>
          </p:nvSpPr>
          <p:spPr bwMode="auto">
            <a:xfrm>
              <a:off x="1740" y="344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70" name="Line 6"/>
            <p:cNvSpPr>
              <a:spLocks noChangeShapeType="1"/>
            </p:cNvSpPr>
            <p:nvPr/>
          </p:nvSpPr>
          <p:spPr bwMode="auto">
            <a:xfrm flipV="1">
              <a:off x="1860" y="3688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71" name="Line 7"/>
            <p:cNvSpPr>
              <a:spLocks noChangeShapeType="1"/>
            </p:cNvSpPr>
            <p:nvPr/>
          </p:nvSpPr>
          <p:spPr bwMode="auto">
            <a:xfrm flipH="1" flipV="1">
              <a:off x="1900" y="368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72" name="Rectangle 8"/>
            <p:cNvSpPr>
              <a:spLocks noChangeArrowheads="1"/>
            </p:cNvSpPr>
            <p:nvPr/>
          </p:nvSpPr>
          <p:spPr bwMode="auto">
            <a:xfrm>
              <a:off x="1752" y="3516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113673" name="Rectangle 9"/>
            <p:cNvSpPr>
              <a:spLocks noChangeArrowheads="1"/>
            </p:cNvSpPr>
            <p:nvPr/>
          </p:nvSpPr>
          <p:spPr bwMode="auto">
            <a:xfrm>
              <a:off x="1920" y="3516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113674" name="Rectangle 10"/>
            <p:cNvSpPr>
              <a:spLocks noChangeArrowheads="1"/>
            </p:cNvSpPr>
            <p:nvPr/>
          </p:nvSpPr>
          <p:spPr bwMode="auto">
            <a:xfrm>
              <a:off x="2564" y="344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75" name="Line 11"/>
            <p:cNvSpPr>
              <a:spLocks noChangeShapeType="1"/>
            </p:cNvSpPr>
            <p:nvPr/>
          </p:nvSpPr>
          <p:spPr bwMode="auto">
            <a:xfrm flipV="1">
              <a:off x="2684" y="3688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76" name="Line 12"/>
            <p:cNvSpPr>
              <a:spLocks noChangeShapeType="1"/>
            </p:cNvSpPr>
            <p:nvPr/>
          </p:nvSpPr>
          <p:spPr bwMode="auto">
            <a:xfrm flipH="1" flipV="1">
              <a:off x="2716" y="368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77" name="Rectangle 13"/>
            <p:cNvSpPr>
              <a:spLocks noChangeArrowheads="1"/>
            </p:cNvSpPr>
            <p:nvPr/>
          </p:nvSpPr>
          <p:spPr bwMode="auto">
            <a:xfrm>
              <a:off x="2576" y="3516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113678" name="Rectangle 14"/>
            <p:cNvSpPr>
              <a:spLocks noChangeArrowheads="1"/>
            </p:cNvSpPr>
            <p:nvPr/>
          </p:nvSpPr>
          <p:spPr bwMode="auto">
            <a:xfrm>
              <a:off x="2736" y="3516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113679" name="Rectangle 15"/>
            <p:cNvSpPr>
              <a:spLocks noChangeArrowheads="1"/>
            </p:cNvSpPr>
            <p:nvPr/>
          </p:nvSpPr>
          <p:spPr bwMode="auto">
            <a:xfrm>
              <a:off x="3380" y="344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80" name="Line 16"/>
            <p:cNvSpPr>
              <a:spLocks noChangeShapeType="1"/>
            </p:cNvSpPr>
            <p:nvPr/>
          </p:nvSpPr>
          <p:spPr bwMode="auto">
            <a:xfrm flipV="1">
              <a:off x="3500" y="3688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81" name="Line 17"/>
            <p:cNvSpPr>
              <a:spLocks noChangeShapeType="1"/>
            </p:cNvSpPr>
            <p:nvPr/>
          </p:nvSpPr>
          <p:spPr bwMode="auto">
            <a:xfrm flipH="1" flipV="1">
              <a:off x="3540" y="368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82" name="Rectangle 18"/>
            <p:cNvSpPr>
              <a:spLocks noChangeArrowheads="1"/>
            </p:cNvSpPr>
            <p:nvPr/>
          </p:nvSpPr>
          <p:spPr bwMode="auto">
            <a:xfrm>
              <a:off x="3392" y="3516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113683" name="Rectangle 19"/>
            <p:cNvSpPr>
              <a:spLocks noChangeArrowheads="1"/>
            </p:cNvSpPr>
            <p:nvPr/>
          </p:nvSpPr>
          <p:spPr bwMode="auto">
            <a:xfrm>
              <a:off x="3560" y="3516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113684" name="Rectangle 20"/>
            <p:cNvSpPr>
              <a:spLocks noChangeArrowheads="1"/>
            </p:cNvSpPr>
            <p:nvPr/>
          </p:nvSpPr>
          <p:spPr bwMode="auto">
            <a:xfrm>
              <a:off x="4204" y="344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85" name="Line 21"/>
            <p:cNvSpPr>
              <a:spLocks noChangeShapeType="1"/>
            </p:cNvSpPr>
            <p:nvPr/>
          </p:nvSpPr>
          <p:spPr bwMode="auto">
            <a:xfrm flipV="1">
              <a:off x="4324" y="3688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86" name="Line 22"/>
            <p:cNvSpPr>
              <a:spLocks noChangeShapeType="1"/>
            </p:cNvSpPr>
            <p:nvPr/>
          </p:nvSpPr>
          <p:spPr bwMode="auto">
            <a:xfrm flipH="1" flipV="1">
              <a:off x="4356" y="368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87" name="Rectangle 23"/>
            <p:cNvSpPr>
              <a:spLocks noChangeArrowheads="1"/>
            </p:cNvSpPr>
            <p:nvPr/>
          </p:nvSpPr>
          <p:spPr bwMode="auto">
            <a:xfrm>
              <a:off x="4216" y="3516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113688" name="Rectangle 24"/>
            <p:cNvSpPr>
              <a:spLocks noChangeArrowheads="1"/>
            </p:cNvSpPr>
            <p:nvPr/>
          </p:nvSpPr>
          <p:spPr bwMode="auto">
            <a:xfrm>
              <a:off x="4376" y="3516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113689" name="Line 25"/>
            <p:cNvSpPr>
              <a:spLocks noChangeShapeType="1"/>
            </p:cNvSpPr>
            <p:nvPr/>
          </p:nvSpPr>
          <p:spPr bwMode="auto">
            <a:xfrm>
              <a:off x="1660" y="36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90" name="Line 26"/>
            <p:cNvSpPr>
              <a:spLocks noChangeShapeType="1"/>
            </p:cNvSpPr>
            <p:nvPr/>
          </p:nvSpPr>
          <p:spPr bwMode="auto">
            <a:xfrm>
              <a:off x="1332" y="3604"/>
              <a:ext cx="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91" name="Rectangle 27"/>
            <p:cNvSpPr>
              <a:spLocks noChangeArrowheads="1"/>
            </p:cNvSpPr>
            <p:nvPr/>
          </p:nvSpPr>
          <p:spPr bwMode="auto">
            <a:xfrm>
              <a:off x="960" y="3532"/>
              <a:ext cx="336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IN</a:t>
              </a:r>
            </a:p>
          </p:txBody>
        </p:sp>
        <p:sp>
          <p:nvSpPr>
            <p:cNvPr id="113692" name="Line 28"/>
            <p:cNvSpPr>
              <a:spLocks noChangeShapeType="1"/>
            </p:cNvSpPr>
            <p:nvPr/>
          </p:nvSpPr>
          <p:spPr bwMode="auto">
            <a:xfrm>
              <a:off x="2068" y="36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93" name="Line 29"/>
            <p:cNvSpPr>
              <a:spLocks noChangeShapeType="1"/>
            </p:cNvSpPr>
            <p:nvPr/>
          </p:nvSpPr>
          <p:spPr bwMode="auto">
            <a:xfrm>
              <a:off x="2476" y="360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94" name="Line 30"/>
            <p:cNvSpPr>
              <a:spLocks noChangeShapeType="1"/>
            </p:cNvSpPr>
            <p:nvPr/>
          </p:nvSpPr>
          <p:spPr bwMode="auto">
            <a:xfrm>
              <a:off x="2148" y="360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95" name="Rectangle 31"/>
            <p:cNvSpPr>
              <a:spLocks noChangeArrowheads="1"/>
            </p:cNvSpPr>
            <p:nvPr/>
          </p:nvSpPr>
          <p:spPr bwMode="auto">
            <a:xfrm>
              <a:off x="2304" y="3596"/>
              <a:ext cx="24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96" name="Line 32"/>
            <p:cNvSpPr>
              <a:spLocks noChangeShapeType="1"/>
            </p:cNvSpPr>
            <p:nvPr/>
          </p:nvSpPr>
          <p:spPr bwMode="auto">
            <a:xfrm>
              <a:off x="2316" y="360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97" name="Line 33"/>
            <p:cNvSpPr>
              <a:spLocks noChangeShapeType="1"/>
            </p:cNvSpPr>
            <p:nvPr/>
          </p:nvSpPr>
          <p:spPr bwMode="auto">
            <a:xfrm>
              <a:off x="2312" y="322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98" name="Rectangle 34"/>
            <p:cNvSpPr>
              <a:spLocks noChangeArrowheads="1"/>
            </p:cNvSpPr>
            <p:nvPr/>
          </p:nvSpPr>
          <p:spPr bwMode="auto">
            <a:xfrm>
              <a:off x="2360" y="3188"/>
              <a:ext cx="456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OUT1</a:t>
              </a:r>
            </a:p>
          </p:txBody>
        </p:sp>
        <p:sp>
          <p:nvSpPr>
            <p:cNvPr id="113699" name="Line 35"/>
            <p:cNvSpPr>
              <a:spLocks noChangeShapeType="1"/>
            </p:cNvSpPr>
            <p:nvPr/>
          </p:nvSpPr>
          <p:spPr bwMode="auto">
            <a:xfrm>
              <a:off x="2892" y="36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00" name="Line 36"/>
            <p:cNvSpPr>
              <a:spLocks noChangeShapeType="1"/>
            </p:cNvSpPr>
            <p:nvPr/>
          </p:nvSpPr>
          <p:spPr bwMode="auto">
            <a:xfrm>
              <a:off x="3300" y="36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01" name="Line 37"/>
            <p:cNvSpPr>
              <a:spLocks noChangeShapeType="1"/>
            </p:cNvSpPr>
            <p:nvPr/>
          </p:nvSpPr>
          <p:spPr bwMode="auto">
            <a:xfrm>
              <a:off x="2972" y="360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02" name="Rectangle 38"/>
            <p:cNvSpPr>
              <a:spLocks noChangeArrowheads="1"/>
            </p:cNvSpPr>
            <p:nvPr/>
          </p:nvSpPr>
          <p:spPr bwMode="auto">
            <a:xfrm>
              <a:off x="3120" y="3596"/>
              <a:ext cx="24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03" name="Line 39"/>
            <p:cNvSpPr>
              <a:spLocks noChangeShapeType="1"/>
            </p:cNvSpPr>
            <p:nvPr/>
          </p:nvSpPr>
          <p:spPr bwMode="auto">
            <a:xfrm>
              <a:off x="3132" y="360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04" name="Line 40"/>
            <p:cNvSpPr>
              <a:spLocks noChangeShapeType="1"/>
            </p:cNvSpPr>
            <p:nvPr/>
          </p:nvSpPr>
          <p:spPr bwMode="auto">
            <a:xfrm>
              <a:off x="3128" y="322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05" name="Rectangle 41"/>
            <p:cNvSpPr>
              <a:spLocks noChangeArrowheads="1"/>
            </p:cNvSpPr>
            <p:nvPr/>
          </p:nvSpPr>
          <p:spPr bwMode="auto">
            <a:xfrm>
              <a:off x="3176" y="3188"/>
              <a:ext cx="448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OUT2</a:t>
              </a:r>
            </a:p>
          </p:txBody>
        </p:sp>
        <p:sp>
          <p:nvSpPr>
            <p:cNvPr id="113706" name="Line 42"/>
            <p:cNvSpPr>
              <a:spLocks noChangeShapeType="1"/>
            </p:cNvSpPr>
            <p:nvPr/>
          </p:nvSpPr>
          <p:spPr bwMode="auto">
            <a:xfrm>
              <a:off x="4116" y="360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07" name="Line 43"/>
            <p:cNvSpPr>
              <a:spLocks noChangeShapeType="1"/>
            </p:cNvSpPr>
            <p:nvPr/>
          </p:nvSpPr>
          <p:spPr bwMode="auto">
            <a:xfrm>
              <a:off x="3708" y="36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08" name="Line 44"/>
            <p:cNvSpPr>
              <a:spLocks noChangeShapeType="1"/>
            </p:cNvSpPr>
            <p:nvPr/>
          </p:nvSpPr>
          <p:spPr bwMode="auto">
            <a:xfrm>
              <a:off x="3788" y="360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09" name="Rectangle 45"/>
            <p:cNvSpPr>
              <a:spLocks noChangeArrowheads="1"/>
            </p:cNvSpPr>
            <p:nvPr/>
          </p:nvSpPr>
          <p:spPr bwMode="auto">
            <a:xfrm>
              <a:off x="3944" y="3596"/>
              <a:ext cx="24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10" name="Line 46"/>
            <p:cNvSpPr>
              <a:spLocks noChangeShapeType="1"/>
            </p:cNvSpPr>
            <p:nvPr/>
          </p:nvSpPr>
          <p:spPr bwMode="auto">
            <a:xfrm>
              <a:off x="3956" y="360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11" name="Line 47"/>
            <p:cNvSpPr>
              <a:spLocks noChangeShapeType="1"/>
            </p:cNvSpPr>
            <p:nvPr/>
          </p:nvSpPr>
          <p:spPr bwMode="auto">
            <a:xfrm>
              <a:off x="3952" y="322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12" name="Rectangle 48"/>
            <p:cNvSpPr>
              <a:spLocks noChangeArrowheads="1"/>
            </p:cNvSpPr>
            <p:nvPr/>
          </p:nvSpPr>
          <p:spPr bwMode="auto">
            <a:xfrm>
              <a:off x="4000" y="3188"/>
              <a:ext cx="448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OUT3</a:t>
              </a:r>
            </a:p>
          </p:txBody>
        </p:sp>
        <p:sp>
          <p:nvSpPr>
            <p:cNvPr id="113713" name="Line 49"/>
            <p:cNvSpPr>
              <a:spLocks noChangeShapeType="1"/>
            </p:cNvSpPr>
            <p:nvPr/>
          </p:nvSpPr>
          <p:spPr bwMode="auto">
            <a:xfrm>
              <a:off x="4532" y="36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14" name="Line 50"/>
            <p:cNvSpPr>
              <a:spLocks noChangeShapeType="1"/>
            </p:cNvSpPr>
            <p:nvPr/>
          </p:nvSpPr>
          <p:spPr bwMode="auto">
            <a:xfrm>
              <a:off x="4612" y="360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15" name="Line 51"/>
            <p:cNvSpPr>
              <a:spLocks noChangeShapeType="1"/>
            </p:cNvSpPr>
            <p:nvPr/>
          </p:nvSpPr>
          <p:spPr bwMode="auto">
            <a:xfrm>
              <a:off x="4768" y="322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16" name="Rectangle 52"/>
            <p:cNvSpPr>
              <a:spLocks noChangeArrowheads="1"/>
            </p:cNvSpPr>
            <p:nvPr/>
          </p:nvSpPr>
          <p:spPr bwMode="auto">
            <a:xfrm>
              <a:off x="4816" y="3188"/>
              <a:ext cx="464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OUT4</a:t>
              </a:r>
            </a:p>
          </p:txBody>
        </p:sp>
        <p:sp>
          <p:nvSpPr>
            <p:cNvPr id="113717" name="Line 53"/>
            <p:cNvSpPr>
              <a:spLocks noChangeShapeType="1"/>
            </p:cNvSpPr>
            <p:nvPr/>
          </p:nvSpPr>
          <p:spPr bwMode="auto">
            <a:xfrm>
              <a:off x="1904" y="378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18" name="Rectangle 54"/>
            <p:cNvSpPr>
              <a:spLocks noChangeArrowheads="1"/>
            </p:cNvSpPr>
            <p:nvPr/>
          </p:nvSpPr>
          <p:spPr bwMode="auto">
            <a:xfrm>
              <a:off x="1888" y="3860"/>
              <a:ext cx="32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19" name="Line 55"/>
            <p:cNvSpPr>
              <a:spLocks noChangeShapeType="1"/>
            </p:cNvSpPr>
            <p:nvPr/>
          </p:nvSpPr>
          <p:spPr bwMode="auto">
            <a:xfrm>
              <a:off x="2720" y="378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20" name="Rectangle 56"/>
            <p:cNvSpPr>
              <a:spLocks noChangeArrowheads="1"/>
            </p:cNvSpPr>
            <p:nvPr/>
          </p:nvSpPr>
          <p:spPr bwMode="auto">
            <a:xfrm>
              <a:off x="2712" y="3860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21" name="Line 57"/>
            <p:cNvSpPr>
              <a:spLocks noChangeShapeType="1"/>
            </p:cNvSpPr>
            <p:nvPr/>
          </p:nvSpPr>
          <p:spPr bwMode="auto">
            <a:xfrm>
              <a:off x="3544" y="378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22" name="Rectangle 58"/>
            <p:cNvSpPr>
              <a:spLocks noChangeArrowheads="1"/>
            </p:cNvSpPr>
            <p:nvPr/>
          </p:nvSpPr>
          <p:spPr bwMode="auto">
            <a:xfrm>
              <a:off x="3536" y="3860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23" name="Line 59"/>
            <p:cNvSpPr>
              <a:spLocks noChangeShapeType="1"/>
            </p:cNvSpPr>
            <p:nvPr/>
          </p:nvSpPr>
          <p:spPr bwMode="auto">
            <a:xfrm>
              <a:off x="4360" y="378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24" name="Line 60"/>
            <p:cNvSpPr>
              <a:spLocks noChangeShapeType="1"/>
            </p:cNvSpPr>
            <p:nvPr/>
          </p:nvSpPr>
          <p:spPr bwMode="auto">
            <a:xfrm>
              <a:off x="1332" y="3868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25" name="Line 61"/>
            <p:cNvSpPr>
              <a:spLocks noChangeShapeType="1"/>
            </p:cNvSpPr>
            <p:nvPr/>
          </p:nvSpPr>
          <p:spPr bwMode="auto">
            <a:xfrm>
              <a:off x="1908" y="3868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26" name="Line 62"/>
            <p:cNvSpPr>
              <a:spLocks noChangeShapeType="1"/>
            </p:cNvSpPr>
            <p:nvPr/>
          </p:nvSpPr>
          <p:spPr bwMode="auto">
            <a:xfrm>
              <a:off x="2724" y="3868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27" name="Line 63"/>
            <p:cNvSpPr>
              <a:spLocks noChangeShapeType="1"/>
            </p:cNvSpPr>
            <p:nvPr/>
          </p:nvSpPr>
          <p:spPr bwMode="auto">
            <a:xfrm>
              <a:off x="3548" y="3868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28" name="Rectangle 64"/>
            <p:cNvSpPr>
              <a:spLocks noChangeArrowheads="1"/>
            </p:cNvSpPr>
            <p:nvPr/>
          </p:nvSpPr>
          <p:spPr bwMode="auto">
            <a:xfrm>
              <a:off x="1008" y="3772"/>
              <a:ext cx="32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CLK</a:t>
              </a:r>
            </a:p>
          </p:txBody>
        </p:sp>
        <p:sp>
          <p:nvSpPr>
            <p:cNvPr id="113729" name="Line 65"/>
            <p:cNvSpPr>
              <a:spLocks noChangeShapeType="1"/>
            </p:cNvSpPr>
            <p:nvPr/>
          </p:nvSpPr>
          <p:spPr bwMode="auto">
            <a:xfrm>
              <a:off x="4768" y="3600"/>
              <a:ext cx="0" cy="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30" name="Line 66"/>
            <p:cNvSpPr>
              <a:spLocks noChangeShapeType="1"/>
            </p:cNvSpPr>
            <p:nvPr/>
          </p:nvSpPr>
          <p:spPr bwMode="auto">
            <a:xfrm flipH="1">
              <a:off x="2828" y="4052"/>
              <a:ext cx="19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31" name="Line 67"/>
            <p:cNvSpPr>
              <a:spLocks noChangeShapeType="1"/>
            </p:cNvSpPr>
            <p:nvPr/>
          </p:nvSpPr>
          <p:spPr bwMode="auto">
            <a:xfrm flipV="1">
              <a:off x="864" y="3592"/>
              <a:ext cx="0" cy="4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32" name="Line 68"/>
            <p:cNvSpPr>
              <a:spLocks noChangeShapeType="1"/>
            </p:cNvSpPr>
            <p:nvPr/>
          </p:nvSpPr>
          <p:spPr bwMode="auto">
            <a:xfrm>
              <a:off x="876" y="3596"/>
              <a:ext cx="2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33" name="Rectangle 69"/>
            <p:cNvSpPr>
              <a:spLocks noChangeArrowheads="1"/>
            </p:cNvSpPr>
            <p:nvPr/>
          </p:nvSpPr>
          <p:spPr bwMode="auto">
            <a:xfrm>
              <a:off x="4760" y="3596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34" name="Line 70"/>
            <p:cNvSpPr>
              <a:spLocks noChangeShapeType="1"/>
            </p:cNvSpPr>
            <p:nvPr/>
          </p:nvSpPr>
          <p:spPr bwMode="auto">
            <a:xfrm flipH="1">
              <a:off x="2708" y="3975"/>
              <a:ext cx="128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35" name="Line 71"/>
            <p:cNvSpPr>
              <a:spLocks noChangeShapeType="1"/>
            </p:cNvSpPr>
            <p:nvPr/>
          </p:nvSpPr>
          <p:spPr bwMode="auto">
            <a:xfrm flipH="1" flipV="1">
              <a:off x="2708" y="4047"/>
              <a:ext cx="128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36" name="Line 72"/>
            <p:cNvSpPr>
              <a:spLocks noChangeShapeType="1"/>
            </p:cNvSpPr>
            <p:nvPr/>
          </p:nvSpPr>
          <p:spPr bwMode="auto">
            <a:xfrm>
              <a:off x="2832" y="3975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37" name="Oval 73"/>
            <p:cNvSpPr>
              <a:spLocks noChangeArrowheads="1"/>
            </p:cNvSpPr>
            <p:nvPr/>
          </p:nvSpPr>
          <p:spPr bwMode="auto">
            <a:xfrm>
              <a:off x="2684" y="4039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38" name="Line 74"/>
            <p:cNvSpPr>
              <a:spLocks noChangeShapeType="1"/>
            </p:cNvSpPr>
            <p:nvPr/>
          </p:nvSpPr>
          <p:spPr bwMode="auto">
            <a:xfrm>
              <a:off x="2836" y="405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39" name="Line 75"/>
            <p:cNvSpPr>
              <a:spLocks noChangeShapeType="1"/>
            </p:cNvSpPr>
            <p:nvPr/>
          </p:nvSpPr>
          <p:spPr bwMode="auto">
            <a:xfrm>
              <a:off x="2588" y="4051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40" name="Line 76"/>
            <p:cNvSpPr>
              <a:spLocks noChangeShapeType="1"/>
            </p:cNvSpPr>
            <p:nvPr/>
          </p:nvSpPr>
          <p:spPr bwMode="auto">
            <a:xfrm flipH="1">
              <a:off x="860" y="4052"/>
              <a:ext cx="1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3741" name="Rectangle 77"/>
          <p:cNvSpPr>
            <a:spLocks noChangeArrowheads="1"/>
          </p:cNvSpPr>
          <p:nvPr/>
        </p:nvSpPr>
        <p:spPr bwMode="auto">
          <a:xfrm>
            <a:off x="460375" y="4124325"/>
            <a:ext cx="8810625" cy="1192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424" tIns="45711" rIns="91424" bIns="45711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ko-KR" altLang="en-US">
                <a:latin typeface="Tahoma" pitchFamily="34" charset="0"/>
                <a:ea typeface="굴림" pitchFamily="50" charset="-127"/>
              </a:rPr>
              <a:t>  </a:t>
            </a:r>
            <a:r>
              <a:rPr kumimoji="1" lang="en-US" altLang="ko-KR">
                <a:latin typeface="Tahoma" pitchFamily="34" charset="0"/>
                <a:ea typeface="굴림" pitchFamily="50" charset="-127"/>
              </a:rPr>
              <a:t>Counts through the sequence: 1000, 1100, 1110, 1111, 0111, 0011, 0001, 0000</a:t>
            </a:r>
          </a:p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altLang="ko-KR">
                <a:latin typeface="Tahoma" pitchFamily="34" charset="0"/>
                <a:ea typeface="굴림" pitchFamily="50" charset="-127"/>
              </a:rPr>
              <a:t>  Known as Mobius (or Johnson) counter</a:t>
            </a:r>
          </a:p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kumimoji="1" lang="ko-KR" altLang="en-US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13743" name="Rectangle 79"/>
          <p:cNvSpPr>
            <a:spLocks noChangeArrowheads="1"/>
          </p:cNvSpPr>
          <p:nvPr/>
        </p:nvSpPr>
        <p:spPr bwMode="auto">
          <a:xfrm>
            <a:off x="307975" y="3917950"/>
            <a:ext cx="8786813" cy="12858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41" grpId="0" build="p" autoUpdateAnimBg="0"/>
      <p:bldP spid="1137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D76E-7906-474C-9390-CDD7DA0A31E8}" type="slidenum">
              <a:rPr lang="en-US" altLang="en-US"/>
              <a:pPr/>
              <a:t>5</a:t>
            </a:fld>
            <a:endParaRPr lang="en-US" altLang="en-US"/>
          </a:p>
        </p:txBody>
      </p:sp>
      <p:grpSp>
        <p:nvGrpSpPr>
          <p:cNvPr id="10311" name="Group 71"/>
          <p:cNvGrpSpPr>
            <a:grpSpLocks/>
          </p:cNvGrpSpPr>
          <p:nvPr/>
        </p:nvGrpSpPr>
        <p:grpSpPr bwMode="auto">
          <a:xfrm>
            <a:off x="1485900" y="5135563"/>
            <a:ext cx="6819900" cy="1417637"/>
            <a:chOff x="2256" y="2592"/>
            <a:chExt cx="4296" cy="893"/>
          </a:xfrm>
        </p:grpSpPr>
        <p:pic>
          <p:nvPicPr>
            <p:cNvPr id="10310" name="Picture 7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20" y="2592"/>
              <a:ext cx="3120" cy="8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0278" name="Rectangle 38"/>
            <p:cNvSpPr>
              <a:spLocks noChangeArrowheads="1"/>
            </p:cNvSpPr>
            <p:nvPr/>
          </p:nvSpPr>
          <p:spPr bwMode="auto">
            <a:xfrm>
              <a:off x="4032" y="2616"/>
              <a:ext cx="1008" cy="2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"remember"</a:t>
              </a:r>
            </a:p>
          </p:txBody>
        </p:sp>
        <p:sp>
          <p:nvSpPr>
            <p:cNvPr id="10279" name="Rectangle 39"/>
            <p:cNvSpPr>
              <a:spLocks noChangeArrowheads="1"/>
            </p:cNvSpPr>
            <p:nvPr/>
          </p:nvSpPr>
          <p:spPr bwMode="auto">
            <a:xfrm>
              <a:off x="3144" y="2952"/>
              <a:ext cx="456" cy="2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"load"</a:t>
              </a:r>
            </a:p>
          </p:txBody>
        </p:sp>
        <p:sp>
          <p:nvSpPr>
            <p:cNvPr id="10280" name="Rectangle 40"/>
            <p:cNvSpPr>
              <a:spLocks noChangeArrowheads="1"/>
            </p:cNvSpPr>
            <p:nvPr/>
          </p:nvSpPr>
          <p:spPr bwMode="auto">
            <a:xfrm>
              <a:off x="2256" y="3072"/>
              <a:ext cx="528" cy="2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"data"</a:t>
              </a:r>
            </a:p>
          </p:txBody>
        </p:sp>
        <p:sp>
          <p:nvSpPr>
            <p:cNvPr id="10281" name="Rectangle 41"/>
            <p:cNvSpPr>
              <a:spLocks noChangeArrowheads="1"/>
            </p:cNvSpPr>
            <p:nvPr/>
          </p:nvSpPr>
          <p:spPr bwMode="auto">
            <a:xfrm>
              <a:off x="5424" y="3000"/>
              <a:ext cx="1128" cy="2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"stored value"</a:t>
              </a:r>
            </a:p>
          </p:txBody>
        </p:sp>
      </p:grpSp>
      <p:grpSp>
        <p:nvGrpSpPr>
          <p:cNvPr id="10309" name="Group 69"/>
          <p:cNvGrpSpPr>
            <a:grpSpLocks/>
          </p:cNvGrpSpPr>
          <p:nvPr/>
        </p:nvGrpSpPr>
        <p:grpSpPr bwMode="auto">
          <a:xfrm>
            <a:off x="3771900" y="2544763"/>
            <a:ext cx="4419600" cy="1220787"/>
            <a:chOff x="1536" y="1584"/>
            <a:chExt cx="2784" cy="769"/>
          </a:xfrm>
        </p:grpSpPr>
        <p:pic>
          <p:nvPicPr>
            <p:cNvPr id="10308" name="Picture 6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36" y="1632"/>
              <a:ext cx="2075" cy="7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0302" name="Rectangle 62"/>
            <p:cNvSpPr>
              <a:spLocks noChangeArrowheads="1"/>
            </p:cNvSpPr>
            <p:nvPr/>
          </p:nvSpPr>
          <p:spPr bwMode="auto">
            <a:xfrm>
              <a:off x="2176" y="2064"/>
              <a:ext cx="320" cy="2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"0"</a:t>
              </a:r>
            </a:p>
          </p:txBody>
        </p:sp>
        <p:sp>
          <p:nvSpPr>
            <p:cNvPr id="10303" name="Rectangle 63"/>
            <p:cNvSpPr>
              <a:spLocks noChangeArrowheads="1"/>
            </p:cNvSpPr>
            <p:nvPr/>
          </p:nvSpPr>
          <p:spPr bwMode="auto">
            <a:xfrm>
              <a:off x="2176" y="1584"/>
              <a:ext cx="320" cy="2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"1"</a:t>
              </a:r>
            </a:p>
          </p:txBody>
        </p:sp>
        <p:sp>
          <p:nvSpPr>
            <p:cNvPr id="10304" name="Rectangle 64"/>
            <p:cNvSpPr>
              <a:spLocks noChangeArrowheads="1"/>
            </p:cNvSpPr>
            <p:nvPr/>
          </p:nvSpPr>
          <p:spPr bwMode="auto">
            <a:xfrm>
              <a:off x="3192" y="1872"/>
              <a:ext cx="1128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"stored value"</a:t>
              </a:r>
            </a:p>
          </p:txBody>
        </p:sp>
      </p:grpSp>
      <p:sp>
        <p:nvSpPr>
          <p:cNvPr id="10306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Simplest circuits with feedback</a:t>
            </a:r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299450" cy="4514850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Two inverters form a static memory cell</a:t>
            </a:r>
          </a:p>
          <a:p>
            <a:pPr marL="750888" lvl="1" indent="-288925"/>
            <a:r>
              <a:rPr lang="en-US" altLang="ko-KR">
                <a:ea typeface="굴림" pitchFamily="50" charset="-127"/>
              </a:rPr>
              <a:t>will hold value as long as it has power applied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/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/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/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/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/>
            </a:r>
            <a:br>
              <a:rPr lang="en-US" altLang="ko-KR">
                <a:ea typeface="굴림" pitchFamily="50" charset="-127"/>
              </a:rPr>
            </a:br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How to get a new value into the memory cell?</a:t>
            </a:r>
          </a:p>
          <a:p>
            <a:pPr marL="750888" lvl="1" indent="-288925"/>
            <a:r>
              <a:rPr lang="en-US" altLang="ko-KR">
                <a:ea typeface="굴림" pitchFamily="50" charset="-127"/>
              </a:rPr>
              <a:t>selectively break feedback path</a:t>
            </a:r>
          </a:p>
          <a:p>
            <a:pPr marL="750888" lvl="1" indent="-288925"/>
            <a:r>
              <a:rPr lang="en-US" altLang="ko-KR">
                <a:ea typeface="굴림" pitchFamily="50" charset="-127"/>
              </a:rPr>
              <a:t>load new value into cell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D1EB-A13C-4AC1-A8D4-786A38F4B749}" type="slidenum">
              <a:rPr lang="en-US" altLang="en-US"/>
              <a:pPr/>
              <a:t>50</a:t>
            </a:fld>
            <a:endParaRPr lang="en-US" altLang="en-US"/>
          </a:p>
        </p:txBody>
      </p:sp>
      <p:grpSp>
        <p:nvGrpSpPr>
          <p:cNvPr id="92327" name="Group 167"/>
          <p:cNvGrpSpPr>
            <a:grpSpLocks/>
          </p:cNvGrpSpPr>
          <p:nvPr/>
        </p:nvGrpSpPr>
        <p:grpSpPr bwMode="auto">
          <a:xfrm>
            <a:off x="1328738" y="3478213"/>
            <a:ext cx="6524625" cy="2930525"/>
            <a:chOff x="837" y="2191"/>
            <a:chExt cx="4110" cy="1846"/>
          </a:xfrm>
        </p:grpSpPr>
        <p:sp>
          <p:nvSpPr>
            <p:cNvPr id="92169" name="Rectangle 9"/>
            <p:cNvSpPr>
              <a:spLocks noChangeArrowheads="1"/>
            </p:cNvSpPr>
            <p:nvPr/>
          </p:nvSpPr>
          <p:spPr bwMode="auto">
            <a:xfrm>
              <a:off x="1569" y="2497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70" name="Line 10"/>
            <p:cNvSpPr>
              <a:spLocks noChangeShapeType="1"/>
            </p:cNvSpPr>
            <p:nvPr/>
          </p:nvSpPr>
          <p:spPr bwMode="auto">
            <a:xfrm flipV="1">
              <a:off x="1689" y="2745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 flipH="1" flipV="1">
              <a:off x="1729" y="2745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72" name="Rectangle 12"/>
            <p:cNvSpPr>
              <a:spLocks noChangeArrowheads="1"/>
            </p:cNvSpPr>
            <p:nvPr/>
          </p:nvSpPr>
          <p:spPr bwMode="auto">
            <a:xfrm>
              <a:off x="1581" y="2573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92173" name="Rectangle 13"/>
            <p:cNvSpPr>
              <a:spLocks noChangeArrowheads="1"/>
            </p:cNvSpPr>
            <p:nvPr/>
          </p:nvSpPr>
          <p:spPr bwMode="auto">
            <a:xfrm>
              <a:off x="1749" y="2573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92174" name="Rectangle 14"/>
            <p:cNvSpPr>
              <a:spLocks noChangeArrowheads="1"/>
            </p:cNvSpPr>
            <p:nvPr/>
          </p:nvSpPr>
          <p:spPr bwMode="auto">
            <a:xfrm>
              <a:off x="2393" y="2497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 flipV="1">
              <a:off x="2513" y="2745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 flipH="1" flipV="1">
              <a:off x="2545" y="2745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77" name="Rectangle 17"/>
            <p:cNvSpPr>
              <a:spLocks noChangeArrowheads="1"/>
            </p:cNvSpPr>
            <p:nvPr/>
          </p:nvSpPr>
          <p:spPr bwMode="auto">
            <a:xfrm>
              <a:off x="2405" y="2573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92178" name="Rectangle 18"/>
            <p:cNvSpPr>
              <a:spLocks noChangeArrowheads="1"/>
            </p:cNvSpPr>
            <p:nvPr/>
          </p:nvSpPr>
          <p:spPr bwMode="auto">
            <a:xfrm>
              <a:off x="2565" y="2573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92179" name="Rectangle 19"/>
            <p:cNvSpPr>
              <a:spLocks noChangeArrowheads="1"/>
            </p:cNvSpPr>
            <p:nvPr/>
          </p:nvSpPr>
          <p:spPr bwMode="auto">
            <a:xfrm>
              <a:off x="3209" y="2497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80" name="Line 20"/>
            <p:cNvSpPr>
              <a:spLocks noChangeShapeType="1"/>
            </p:cNvSpPr>
            <p:nvPr/>
          </p:nvSpPr>
          <p:spPr bwMode="auto">
            <a:xfrm flipV="1">
              <a:off x="3329" y="2745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auto">
            <a:xfrm flipH="1" flipV="1">
              <a:off x="3369" y="2745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82" name="Rectangle 22"/>
            <p:cNvSpPr>
              <a:spLocks noChangeArrowheads="1"/>
            </p:cNvSpPr>
            <p:nvPr/>
          </p:nvSpPr>
          <p:spPr bwMode="auto">
            <a:xfrm>
              <a:off x="3221" y="2573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92183" name="Rectangle 23"/>
            <p:cNvSpPr>
              <a:spLocks noChangeArrowheads="1"/>
            </p:cNvSpPr>
            <p:nvPr/>
          </p:nvSpPr>
          <p:spPr bwMode="auto">
            <a:xfrm>
              <a:off x="3389" y="2573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92184" name="Rectangle 24"/>
            <p:cNvSpPr>
              <a:spLocks noChangeArrowheads="1"/>
            </p:cNvSpPr>
            <p:nvPr/>
          </p:nvSpPr>
          <p:spPr bwMode="auto">
            <a:xfrm>
              <a:off x="4033" y="2497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85" name="Line 25"/>
            <p:cNvSpPr>
              <a:spLocks noChangeShapeType="1"/>
            </p:cNvSpPr>
            <p:nvPr/>
          </p:nvSpPr>
          <p:spPr bwMode="auto">
            <a:xfrm flipV="1">
              <a:off x="4153" y="2745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86" name="Line 26"/>
            <p:cNvSpPr>
              <a:spLocks noChangeShapeType="1"/>
            </p:cNvSpPr>
            <p:nvPr/>
          </p:nvSpPr>
          <p:spPr bwMode="auto">
            <a:xfrm flipH="1" flipV="1">
              <a:off x="4185" y="2745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87" name="Rectangle 27"/>
            <p:cNvSpPr>
              <a:spLocks noChangeArrowheads="1"/>
            </p:cNvSpPr>
            <p:nvPr/>
          </p:nvSpPr>
          <p:spPr bwMode="auto">
            <a:xfrm>
              <a:off x="4045" y="2573"/>
              <a:ext cx="15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92188" name="Rectangle 28"/>
            <p:cNvSpPr>
              <a:spLocks noChangeArrowheads="1"/>
            </p:cNvSpPr>
            <p:nvPr/>
          </p:nvSpPr>
          <p:spPr bwMode="auto">
            <a:xfrm>
              <a:off x="4205" y="2573"/>
              <a:ext cx="16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92189" name="Line 29"/>
            <p:cNvSpPr>
              <a:spLocks noChangeShapeType="1"/>
            </p:cNvSpPr>
            <p:nvPr/>
          </p:nvSpPr>
          <p:spPr bwMode="auto">
            <a:xfrm>
              <a:off x="1489" y="266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90" name="Line 30"/>
            <p:cNvSpPr>
              <a:spLocks noChangeShapeType="1"/>
            </p:cNvSpPr>
            <p:nvPr/>
          </p:nvSpPr>
          <p:spPr bwMode="auto">
            <a:xfrm>
              <a:off x="1457" y="2661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>
              <a:off x="1897" y="266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>
              <a:off x="2321" y="2661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93" name="Rectangle 33"/>
            <p:cNvSpPr>
              <a:spLocks noChangeArrowheads="1"/>
            </p:cNvSpPr>
            <p:nvPr/>
          </p:nvSpPr>
          <p:spPr bwMode="auto">
            <a:xfrm>
              <a:off x="1981" y="2653"/>
              <a:ext cx="24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94" name="Line 34"/>
            <p:cNvSpPr>
              <a:spLocks noChangeShapeType="1"/>
            </p:cNvSpPr>
            <p:nvPr/>
          </p:nvSpPr>
          <p:spPr bwMode="auto">
            <a:xfrm>
              <a:off x="1989" y="2281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95" name="Rectangle 35"/>
            <p:cNvSpPr>
              <a:spLocks noChangeArrowheads="1"/>
            </p:cNvSpPr>
            <p:nvPr/>
          </p:nvSpPr>
          <p:spPr bwMode="auto">
            <a:xfrm>
              <a:off x="2019" y="2191"/>
              <a:ext cx="456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OUT1</a:t>
              </a:r>
            </a:p>
          </p:txBody>
        </p:sp>
        <p:sp>
          <p:nvSpPr>
            <p:cNvPr id="92196" name="Line 36"/>
            <p:cNvSpPr>
              <a:spLocks noChangeShapeType="1"/>
            </p:cNvSpPr>
            <p:nvPr/>
          </p:nvSpPr>
          <p:spPr bwMode="auto">
            <a:xfrm>
              <a:off x="2721" y="266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97" name="Line 37"/>
            <p:cNvSpPr>
              <a:spLocks noChangeShapeType="1"/>
            </p:cNvSpPr>
            <p:nvPr/>
          </p:nvSpPr>
          <p:spPr bwMode="auto">
            <a:xfrm>
              <a:off x="3145" y="2661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98" name="Rectangle 38"/>
            <p:cNvSpPr>
              <a:spLocks noChangeArrowheads="1"/>
            </p:cNvSpPr>
            <p:nvPr/>
          </p:nvSpPr>
          <p:spPr bwMode="auto">
            <a:xfrm>
              <a:off x="2805" y="2653"/>
              <a:ext cx="24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99" name="Line 39"/>
            <p:cNvSpPr>
              <a:spLocks noChangeShapeType="1"/>
            </p:cNvSpPr>
            <p:nvPr/>
          </p:nvSpPr>
          <p:spPr bwMode="auto">
            <a:xfrm>
              <a:off x="2813" y="2281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00" name="Rectangle 40"/>
            <p:cNvSpPr>
              <a:spLocks noChangeArrowheads="1"/>
            </p:cNvSpPr>
            <p:nvPr/>
          </p:nvSpPr>
          <p:spPr bwMode="auto">
            <a:xfrm>
              <a:off x="2843" y="2191"/>
              <a:ext cx="448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OUT2</a:t>
              </a:r>
            </a:p>
          </p:txBody>
        </p:sp>
        <p:sp>
          <p:nvSpPr>
            <p:cNvPr id="92201" name="Line 41"/>
            <p:cNvSpPr>
              <a:spLocks noChangeShapeType="1"/>
            </p:cNvSpPr>
            <p:nvPr/>
          </p:nvSpPr>
          <p:spPr bwMode="auto">
            <a:xfrm>
              <a:off x="3969" y="2661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02" name="Line 42"/>
            <p:cNvSpPr>
              <a:spLocks noChangeShapeType="1"/>
            </p:cNvSpPr>
            <p:nvPr/>
          </p:nvSpPr>
          <p:spPr bwMode="auto">
            <a:xfrm>
              <a:off x="3537" y="266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03" name="Rectangle 43"/>
            <p:cNvSpPr>
              <a:spLocks noChangeArrowheads="1"/>
            </p:cNvSpPr>
            <p:nvPr/>
          </p:nvSpPr>
          <p:spPr bwMode="auto">
            <a:xfrm>
              <a:off x="3629" y="2653"/>
              <a:ext cx="24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04" name="Line 44"/>
            <p:cNvSpPr>
              <a:spLocks noChangeShapeType="1"/>
            </p:cNvSpPr>
            <p:nvPr/>
          </p:nvSpPr>
          <p:spPr bwMode="auto">
            <a:xfrm>
              <a:off x="3637" y="2281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05" name="Rectangle 45"/>
            <p:cNvSpPr>
              <a:spLocks noChangeArrowheads="1"/>
            </p:cNvSpPr>
            <p:nvPr/>
          </p:nvSpPr>
          <p:spPr bwMode="auto">
            <a:xfrm>
              <a:off x="3667" y="2191"/>
              <a:ext cx="448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OUT3</a:t>
              </a:r>
            </a:p>
          </p:txBody>
        </p:sp>
        <p:sp>
          <p:nvSpPr>
            <p:cNvPr id="92206" name="Line 46"/>
            <p:cNvSpPr>
              <a:spLocks noChangeShapeType="1"/>
            </p:cNvSpPr>
            <p:nvPr/>
          </p:nvSpPr>
          <p:spPr bwMode="auto">
            <a:xfrm>
              <a:off x="4361" y="266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07" name="Line 47"/>
            <p:cNvSpPr>
              <a:spLocks noChangeShapeType="1"/>
            </p:cNvSpPr>
            <p:nvPr/>
          </p:nvSpPr>
          <p:spPr bwMode="auto">
            <a:xfrm>
              <a:off x="4441" y="2661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08" name="Line 48"/>
            <p:cNvSpPr>
              <a:spLocks noChangeShapeType="1"/>
            </p:cNvSpPr>
            <p:nvPr/>
          </p:nvSpPr>
          <p:spPr bwMode="auto">
            <a:xfrm>
              <a:off x="4453" y="2289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09" name="Rectangle 49"/>
            <p:cNvSpPr>
              <a:spLocks noChangeArrowheads="1"/>
            </p:cNvSpPr>
            <p:nvPr/>
          </p:nvSpPr>
          <p:spPr bwMode="auto">
            <a:xfrm>
              <a:off x="4483" y="2199"/>
              <a:ext cx="464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OUT4</a:t>
              </a:r>
            </a:p>
          </p:txBody>
        </p:sp>
        <p:sp>
          <p:nvSpPr>
            <p:cNvPr id="92210" name="Line 50"/>
            <p:cNvSpPr>
              <a:spLocks noChangeShapeType="1"/>
            </p:cNvSpPr>
            <p:nvPr/>
          </p:nvSpPr>
          <p:spPr bwMode="auto">
            <a:xfrm>
              <a:off x="1733" y="2841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11" name="Rectangle 51"/>
            <p:cNvSpPr>
              <a:spLocks noChangeArrowheads="1"/>
            </p:cNvSpPr>
            <p:nvPr/>
          </p:nvSpPr>
          <p:spPr bwMode="auto">
            <a:xfrm>
              <a:off x="1717" y="2917"/>
              <a:ext cx="32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12" name="Line 52"/>
            <p:cNvSpPr>
              <a:spLocks noChangeShapeType="1"/>
            </p:cNvSpPr>
            <p:nvPr/>
          </p:nvSpPr>
          <p:spPr bwMode="auto">
            <a:xfrm>
              <a:off x="2549" y="2841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13" name="Rectangle 53"/>
            <p:cNvSpPr>
              <a:spLocks noChangeArrowheads="1"/>
            </p:cNvSpPr>
            <p:nvPr/>
          </p:nvSpPr>
          <p:spPr bwMode="auto">
            <a:xfrm>
              <a:off x="2541" y="2917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14" name="Line 54"/>
            <p:cNvSpPr>
              <a:spLocks noChangeShapeType="1"/>
            </p:cNvSpPr>
            <p:nvPr/>
          </p:nvSpPr>
          <p:spPr bwMode="auto">
            <a:xfrm>
              <a:off x="3373" y="2841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15" name="Rectangle 55"/>
            <p:cNvSpPr>
              <a:spLocks noChangeArrowheads="1"/>
            </p:cNvSpPr>
            <p:nvPr/>
          </p:nvSpPr>
          <p:spPr bwMode="auto">
            <a:xfrm>
              <a:off x="3365" y="2917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>
              <a:off x="4189" y="2841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17" name="Line 57"/>
            <p:cNvSpPr>
              <a:spLocks noChangeShapeType="1"/>
            </p:cNvSpPr>
            <p:nvPr/>
          </p:nvSpPr>
          <p:spPr bwMode="auto">
            <a:xfrm>
              <a:off x="1161" y="2925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18" name="Line 58"/>
            <p:cNvSpPr>
              <a:spLocks noChangeShapeType="1"/>
            </p:cNvSpPr>
            <p:nvPr/>
          </p:nvSpPr>
          <p:spPr bwMode="auto">
            <a:xfrm>
              <a:off x="1737" y="2925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19" name="Line 59"/>
            <p:cNvSpPr>
              <a:spLocks noChangeShapeType="1"/>
            </p:cNvSpPr>
            <p:nvPr/>
          </p:nvSpPr>
          <p:spPr bwMode="auto">
            <a:xfrm>
              <a:off x="2553" y="2925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20" name="Line 60"/>
            <p:cNvSpPr>
              <a:spLocks noChangeShapeType="1"/>
            </p:cNvSpPr>
            <p:nvPr/>
          </p:nvSpPr>
          <p:spPr bwMode="auto">
            <a:xfrm>
              <a:off x="3377" y="2925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21" name="Rectangle 61"/>
            <p:cNvSpPr>
              <a:spLocks noChangeArrowheads="1"/>
            </p:cNvSpPr>
            <p:nvPr/>
          </p:nvSpPr>
          <p:spPr bwMode="auto">
            <a:xfrm>
              <a:off x="837" y="2829"/>
              <a:ext cx="32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CLK</a:t>
              </a:r>
            </a:p>
          </p:txBody>
        </p:sp>
        <p:sp>
          <p:nvSpPr>
            <p:cNvPr id="92222" name="Arc 62"/>
            <p:cNvSpPr>
              <a:spLocks/>
            </p:cNvSpPr>
            <p:nvPr/>
          </p:nvSpPr>
          <p:spPr bwMode="auto">
            <a:xfrm>
              <a:off x="2234" y="3314"/>
              <a:ext cx="92" cy="5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6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61"/>
                    <a:pt x="9528" y="129"/>
                    <a:pt x="2136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61"/>
                    <a:pt x="9528" y="129"/>
                    <a:pt x="2136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23" name="Arc 63"/>
            <p:cNvSpPr>
              <a:spLocks/>
            </p:cNvSpPr>
            <p:nvPr/>
          </p:nvSpPr>
          <p:spPr bwMode="auto">
            <a:xfrm>
              <a:off x="2317" y="3314"/>
              <a:ext cx="92" cy="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24" name="Line 64"/>
            <p:cNvSpPr>
              <a:spLocks noChangeShapeType="1"/>
            </p:cNvSpPr>
            <p:nvPr/>
          </p:nvSpPr>
          <p:spPr bwMode="auto">
            <a:xfrm flipV="1">
              <a:off x="2277" y="3321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25" name="Line 65"/>
            <p:cNvSpPr>
              <a:spLocks noChangeShapeType="1"/>
            </p:cNvSpPr>
            <p:nvPr/>
          </p:nvSpPr>
          <p:spPr bwMode="auto">
            <a:xfrm flipV="1">
              <a:off x="2357" y="3321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26" name="Arc 66"/>
            <p:cNvSpPr>
              <a:spLocks/>
            </p:cNvSpPr>
            <p:nvPr/>
          </p:nvSpPr>
          <p:spPr bwMode="auto">
            <a:xfrm>
              <a:off x="2234" y="3274"/>
              <a:ext cx="84" cy="44"/>
            </a:xfrm>
            <a:custGeom>
              <a:avLst/>
              <a:gdLst>
                <a:gd name="G0" fmla="+- 21600 0 0"/>
                <a:gd name="G1" fmla="+- 21598 0 0"/>
                <a:gd name="G2" fmla="+- 21600 0 0"/>
                <a:gd name="T0" fmla="*/ 0 w 21600"/>
                <a:gd name="T1" fmla="*/ 21598 h 21598"/>
                <a:gd name="T2" fmla="*/ 21343 w 21600"/>
                <a:gd name="T3" fmla="*/ 0 h 21598"/>
                <a:gd name="T4" fmla="*/ 21600 w 21600"/>
                <a:gd name="T5" fmla="*/ 21598 h 2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8" fill="none" extrusionOk="0">
                  <a:moveTo>
                    <a:pt x="0" y="21598"/>
                  </a:moveTo>
                  <a:cubicBezTo>
                    <a:pt x="0" y="9768"/>
                    <a:pt x="9514" y="140"/>
                    <a:pt x="21342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68"/>
                    <a:pt x="9514" y="140"/>
                    <a:pt x="21342" y="-1"/>
                  </a:cubicBezTo>
                  <a:lnTo>
                    <a:pt x="21600" y="2159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27" name="Arc 67"/>
            <p:cNvSpPr>
              <a:spLocks/>
            </p:cNvSpPr>
            <p:nvPr/>
          </p:nvSpPr>
          <p:spPr bwMode="auto">
            <a:xfrm>
              <a:off x="2234" y="3018"/>
              <a:ext cx="92" cy="300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6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61"/>
                    <a:pt x="9528" y="129"/>
                    <a:pt x="2136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61"/>
                    <a:pt x="9528" y="129"/>
                    <a:pt x="2136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28" name="Arc 68"/>
            <p:cNvSpPr>
              <a:spLocks/>
            </p:cNvSpPr>
            <p:nvPr/>
          </p:nvSpPr>
          <p:spPr bwMode="auto">
            <a:xfrm>
              <a:off x="2317" y="3018"/>
              <a:ext cx="92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29" name="Arc 69"/>
            <p:cNvSpPr>
              <a:spLocks/>
            </p:cNvSpPr>
            <p:nvPr/>
          </p:nvSpPr>
          <p:spPr bwMode="auto">
            <a:xfrm>
              <a:off x="2317" y="3274"/>
              <a:ext cx="92" cy="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30" name="Arc 70"/>
            <p:cNvSpPr>
              <a:spLocks/>
            </p:cNvSpPr>
            <p:nvPr/>
          </p:nvSpPr>
          <p:spPr bwMode="auto">
            <a:xfrm>
              <a:off x="3050" y="3314"/>
              <a:ext cx="96" cy="5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7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31" name="Arc 71"/>
            <p:cNvSpPr>
              <a:spLocks/>
            </p:cNvSpPr>
            <p:nvPr/>
          </p:nvSpPr>
          <p:spPr bwMode="auto">
            <a:xfrm>
              <a:off x="3137" y="3314"/>
              <a:ext cx="96" cy="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32" name="Line 72"/>
            <p:cNvSpPr>
              <a:spLocks noChangeShapeType="1"/>
            </p:cNvSpPr>
            <p:nvPr/>
          </p:nvSpPr>
          <p:spPr bwMode="auto">
            <a:xfrm flipV="1">
              <a:off x="3101" y="3321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33" name="Line 73"/>
            <p:cNvSpPr>
              <a:spLocks noChangeShapeType="1"/>
            </p:cNvSpPr>
            <p:nvPr/>
          </p:nvSpPr>
          <p:spPr bwMode="auto">
            <a:xfrm flipV="1">
              <a:off x="3181" y="3321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34" name="Arc 74"/>
            <p:cNvSpPr>
              <a:spLocks/>
            </p:cNvSpPr>
            <p:nvPr/>
          </p:nvSpPr>
          <p:spPr bwMode="auto">
            <a:xfrm>
              <a:off x="3050" y="3274"/>
              <a:ext cx="88" cy="44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5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65"/>
                    <a:pt x="9521" y="134"/>
                    <a:pt x="2135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65"/>
                    <a:pt x="9521" y="134"/>
                    <a:pt x="2135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35" name="Arc 75"/>
            <p:cNvSpPr>
              <a:spLocks/>
            </p:cNvSpPr>
            <p:nvPr/>
          </p:nvSpPr>
          <p:spPr bwMode="auto">
            <a:xfrm>
              <a:off x="3050" y="3018"/>
              <a:ext cx="96" cy="300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7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36" name="Arc 76"/>
            <p:cNvSpPr>
              <a:spLocks/>
            </p:cNvSpPr>
            <p:nvPr/>
          </p:nvSpPr>
          <p:spPr bwMode="auto">
            <a:xfrm>
              <a:off x="3137" y="3018"/>
              <a:ext cx="96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37" name="Arc 77"/>
            <p:cNvSpPr>
              <a:spLocks/>
            </p:cNvSpPr>
            <p:nvPr/>
          </p:nvSpPr>
          <p:spPr bwMode="auto">
            <a:xfrm>
              <a:off x="3137" y="3274"/>
              <a:ext cx="96" cy="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38" name="Arc 78"/>
            <p:cNvSpPr>
              <a:spLocks/>
            </p:cNvSpPr>
            <p:nvPr/>
          </p:nvSpPr>
          <p:spPr bwMode="auto">
            <a:xfrm>
              <a:off x="3874" y="3314"/>
              <a:ext cx="96" cy="5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7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39" name="Arc 79"/>
            <p:cNvSpPr>
              <a:spLocks/>
            </p:cNvSpPr>
            <p:nvPr/>
          </p:nvSpPr>
          <p:spPr bwMode="auto">
            <a:xfrm>
              <a:off x="3961" y="3314"/>
              <a:ext cx="96" cy="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40" name="Line 80"/>
            <p:cNvSpPr>
              <a:spLocks noChangeShapeType="1"/>
            </p:cNvSpPr>
            <p:nvPr/>
          </p:nvSpPr>
          <p:spPr bwMode="auto">
            <a:xfrm flipV="1">
              <a:off x="3925" y="3321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41" name="Line 81"/>
            <p:cNvSpPr>
              <a:spLocks noChangeShapeType="1"/>
            </p:cNvSpPr>
            <p:nvPr/>
          </p:nvSpPr>
          <p:spPr bwMode="auto">
            <a:xfrm flipV="1">
              <a:off x="4005" y="3321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42" name="Arc 82"/>
            <p:cNvSpPr>
              <a:spLocks/>
            </p:cNvSpPr>
            <p:nvPr/>
          </p:nvSpPr>
          <p:spPr bwMode="auto">
            <a:xfrm>
              <a:off x="3874" y="3274"/>
              <a:ext cx="88" cy="44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5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65"/>
                    <a:pt x="9521" y="134"/>
                    <a:pt x="2135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65"/>
                    <a:pt x="9521" y="134"/>
                    <a:pt x="2135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43" name="Arc 83"/>
            <p:cNvSpPr>
              <a:spLocks/>
            </p:cNvSpPr>
            <p:nvPr/>
          </p:nvSpPr>
          <p:spPr bwMode="auto">
            <a:xfrm>
              <a:off x="3874" y="3018"/>
              <a:ext cx="96" cy="300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7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44" name="Arc 84"/>
            <p:cNvSpPr>
              <a:spLocks/>
            </p:cNvSpPr>
            <p:nvPr/>
          </p:nvSpPr>
          <p:spPr bwMode="auto">
            <a:xfrm>
              <a:off x="3961" y="3018"/>
              <a:ext cx="96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45" name="Arc 85"/>
            <p:cNvSpPr>
              <a:spLocks/>
            </p:cNvSpPr>
            <p:nvPr/>
          </p:nvSpPr>
          <p:spPr bwMode="auto">
            <a:xfrm>
              <a:off x="3961" y="3274"/>
              <a:ext cx="96" cy="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46" name="Line 86"/>
            <p:cNvSpPr>
              <a:spLocks noChangeShapeType="1"/>
            </p:cNvSpPr>
            <p:nvPr/>
          </p:nvSpPr>
          <p:spPr bwMode="auto">
            <a:xfrm flipV="1">
              <a:off x="2957" y="3585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47" name="Line 87"/>
            <p:cNvSpPr>
              <a:spLocks noChangeShapeType="1"/>
            </p:cNvSpPr>
            <p:nvPr/>
          </p:nvSpPr>
          <p:spPr bwMode="auto">
            <a:xfrm flipV="1">
              <a:off x="3157" y="3577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48" name="Line 88"/>
            <p:cNvSpPr>
              <a:spLocks noChangeShapeType="1"/>
            </p:cNvSpPr>
            <p:nvPr/>
          </p:nvSpPr>
          <p:spPr bwMode="auto">
            <a:xfrm flipH="1">
              <a:off x="2953" y="3781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49" name="Arc 89"/>
            <p:cNvSpPr>
              <a:spLocks/>
            </p:cNvSpPr>
            <p:nvPr/>
          </p:nvSpPr>
          <p:spPr bwMode="auto">
            <a:xfrm>
              <a:off x="2966" y="3502"/>
              <a:ext cx="100" cy="88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84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53"/>
                    <a:pt x="9539" y="118"/>
                    <a:pt x="21384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3"/>
                    <a:pt x="9539" y="118"/>
                    <a:pt x="21384" y="0"/>
                  </a:cubicBezTo>
                  <a:lnTo>
                    <a:pt x="21600" y="21599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50" name="Arc 90"/>
            <p:cNvSpPr>
              <a:spLocks/>
            </p:cNvSpPr>
            <p:nvPr/>
          </p:nvSpPr>
          <p:spPr bwMode="auto">
            <a:xfrm>
              <a:off x="2962" y="3498"/>
              <a:ext cx="104" cy="9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92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50"/>
                    <a:pt x="9544" y="114"/>
                    <a:pt x="21392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0"/>
                    <a:pt x="9544" y="114"/>
                    <a:pt x="21392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51" name="Arc 91"/>
            <p:cNvSpPr>
              <a:spLocks/>
            </p:cNvSpPr>
            <p:nvPr/>
          </p:nvSpPr>
          <p:spPr bwMode="auto">
            <a:xfrm>
              <a:off x="3057" y="3502"/>
              <a:ext cx="100" cy="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52" name="Arc 92"/>
            <p:cNvSpPr>
              <a:spLocks/>
            </p:cNvSpPr>
            <p:nvPr/>
          </p:nvSpPr>
          <p:spPr bwMode="auto">
            <a:xfrm>
              <a:off x="3057" y="3498"/>
              <a:ext cx="104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53" name="Line 93"/>
            <p:cNvSpPr>
              <a:spLocks noChangeShapeType="1"/>
            </p:cNvSpPr>
            <p:nvPr/>
          </p:nvSpPr>
          <p:spPr bwMode="auto">
            <a:xfrm flipV="1">
              <a:off x="3781" y="3585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54" name="Line 94"/>
            <p:cNvSpPr>
              <a:spLocks noChangeShapeType="1"/>
            </p:cNvSpPr>
            <p:nvPr/>
          </p:nvSpPr>
          <p:spPr bwMode="auto">
            <a:xfrm flipV="1">
              <a:off x="3981" y="3577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55" name="Line 95"/>
            <p:cNvSpPr>
              <a:spLocks noChangeShapeType="1"/>
            </p:cNvSpPr>
            <p:nvPr/>
          </p:nvSpPr>
          <p:spPr bwMode="auto">
            <a:xfrm>
              <a:off x="3785" y="3781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56" name="Arc 96"/>
            <p:cNvSpPr>
              <a:spLocks/>
            </p:cNvSpPr>
            <p:nvPr/>
          </p:nvSpPr>
          <p:spPr bwMode="auto">
            <a:xfrm>
              <a:off x="3790" y="3502"/>
              <a:ext cx="100" cy="88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84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53"/>
                    <a:pt x="9539" y="118"/>
                    <a:pt x="21384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3"/>
                    <a:pt x="9539" y="118"/>
                    <a:pt x="21384" y="0"/>
                  </a:cubicBezTo>
                  <a:lnTo>
                    <a:pt x="21600" y="21599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57" name="Arc 97"/>
            <p:cNvSpPr>
              <a:spLocks/>
            </p:cNvSpPr>
            <p:nvPr/>
          </p:nvSpPr>
          <p:spPr bwMode="auto">
            <a:xfrm>
              <a:off x="3786" y="3498"/>
              <a:ext cx="104" cy="9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92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50"/>
                    <a:pt x="9544" y="114"/>
                    <a:pt x="21392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0"/>
                    <a:pt x="9544" y="114"/>
                    <a:pt x="21392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58" name="Arc 98"/>
            <p:cNvSpPr>
              <a:spLocks/>
            </p:cNvSpPr>
            <p:nvPr/>
          </p:nvSpPr>
          <p:spPr bwMode="auto">
            <a:xfrm>
              <a:off x="3881" y="3502"/>
              <a:ext cx="100" cy="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59" name="Arc 99"/>
            <p:cNvSpPr>
              <a:spLocks/>
            </p:cNvSpPr>
            <p:nvPr/>
          </p:nvSpPr>
          <p:spPr bwMode="auto">
            <a:xfrm>
              <a:off x="3881" y="3498"/>
              <a:ext cx="104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60" name="Arc 100"/>
            <p:cNvSpPr>
              <a:spLocks/>
            </p:cNvSpPr>
            <p:nvPr/>
          </p:nvSpPr>
          <p:spPr bwMode="auto">
            <a:xfrm>
              <a:off x="1370" y="3314"/>
              <a:ext cx="92" cy="5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6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61"/>
                    <a:pt x="9528" y="129"/>
                    <a:pt x="2136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61"/>
                    <a:pt x="9528" y="129"/>
                    <a:pt x="2136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61" name="Arc 101"/>
            <p:cNvSpPr>
              <a:spLocks/>
            </p:cNvSpPr>
            <p:nvPr/>
          </p:nvSpPr>
          <p:spPr bwMode="auto">
            <a:xfrm>
              <a:off x="1453" y="3314"/>
              <a:ext cx="92" cy="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 flipV="1">
              <a:off x="1413" y="3321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 flipV="1">
              <a:off x="1493" y="3321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64" name="Arc 104"/>
            <p:cNvSpPr>
              <a:spLocks/>
            </p:cNvSpPr>
            <p:nvPr/>
          </p:nvSpPr>
          <p:spPr bwMode="auto">
            <a:xfrm>
              <a:off x="1370" y="3274"/>
              <a:ext cx="84" cy="44"/>
            </a:xfrm>
            <a:custGeom>
              <a:avLst/>
              <a:gdLst>
                <a:gd name="G0" fmla="+- 21600 0 0"/>
                <a:gd name="G1" fmla="+- 21598 0 0"/>
                <a:gd name="G2" fmla="+- 21600 0 0"/>
                <a:gd name="T0" fmla="*/ 0 w 21600"/>
                <a:gd name="T1" fmla="*/ 21598 h 21598"/>
                <a:gd name="T2" fmla="*/ 21343 w 21600"/>
                <a:gd name="T3" fmla="*/ 0 h 21598"/>
                <a:gd name="T4" fmla="*/ 21600 w 21600"/>
                <a:gd name="T5" fmla="*/ 21598 h 2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8" fill="none" extrusionOk="0">
                  <a:moveTo>
                    <a:pt x="0" y="21598"/>
                  </a:moveTo>
                  <a:cubicBezTo>
                    <a:pt x="0" y="9768"/>
                    <a:pt x="9514" y="140"/>
                    <a:pt x="21342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68"/>
                    <a:pt x="9514" y="140"/>
                    <a:pt x="21342" y="-1"/>
                  </a:cubicBezTo>
                  <a:lnTo>
                    <a:pt x="21600" y="2159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65" name="Arc 105"/>
            <p:cNvSpPr>
              <a:spLocks/>
            </p:cNvSpPr>
            <p:nvPr/>
          </p:nvSpPr>
          <p:spPr bwMode="auto">
            <a:xfrm>
              <a:off x="1370" y="3018"/>
              <a:ext cx="92" cy="300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6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61"/>
                    <a:pt x="9528" y="129"/>
                    <a:pt x="2136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61"/>
                    <a:pt x="9528" y="129"/>
                    <a:pt x="2136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66" name="Arc 106"/>
            <p:cNvSpPr>
              <a:spLocks/>
            </p:cNvSpPr>
            <p:nvPr/>
          </p:nvSpPr>
          <p:spPr bwMode="auto">
            <a:xfrm>
              <a:off x="1453" y="3018"/>
              <a:ext cx="92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67" name="Arc 107"/>
            <p:cNvSpPr>
              <a:spLocks/>
            </p:cNvSpPr>
            <p:nvPr/>
          </p:nvSpPr>
          <p:spPr bwMode="auto">
            <a:xfrm>
              <a:off x="1453" y="3274"/>
              <a:ext cx="92" cy="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68" name="Line 108"/>
            <p:cNvSpPr>
              <a:spLocks noChangeShapeType="1"/>
            </p:cNvSpPr>
            <p:nvPr/>
          </p:nvSpPr>
          <p:spPr bwMode="auto">
            <a:xfrm>
              <a:off x="4005" y="334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69" name="Line 109"/>
            <p:cNvSpPr>
              <a:spLocks noChangeShapeType="1"/>
            </p:cNvSpPr>
            <p:nvPr/>
          </p:nvSpPr>
          <p:spPr bwMode="auto">
            <a:xfrm>
              <a:off x="4453" y="2665"/>
              <a:ext cx="0" cy="7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70" name="Line 110"/>
            <p:cNvSpPr>
              <a:spLocks noChangeShapeType="1"/>
            </p:cNvSpPr>
            <p:nvPr/>
          </p:nvSpPr>
          <p:spPr bwMode="auto">
            <a:xfrm>
              <a:off x="4009" y="3421"/>
              <a:ext cx="4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71" name="Line 111"/>
            <p:cNvSpPr>
              <a:spLocks noChangeShapeType="1"/>
            </p:cNvSpPr>
            <p:nvPr/>
          </p:nvSpPr>
          <p:spPr bwMode="auto">
            <a:xfrm>
              <a:off x="2317" y="294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72" name="Line 112"/>
            <p:cNvSpPr>
              <a:spLocks noChangeShapeType="1"/>
            </p:cNvSpPr>
            <p:nvPr/>
          </p:nvSpPr>
          <p:spPr bwMode="auto">
            <a:xfrm>
              <a:off x="3877" y="378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73" name="Line 113"/>
            <p:cNvSpPr>
              <a:spLocks noChangeShapeType="1"/>
            </p:cNvSpPr>
            <p:nvPr/>
          </p:nvSpPr>
          <p:spPr bwMode="auto">
            <a:xfrm>
              <a:off x="3013" y="378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74" name="Line 114"/>
            <p:cNvSpPr>
              <a:spLocks noChangeShapeType="1"/>
            </p:cNvSpPr>
            <p:nvPr/>
          </p:nvSpPr>
          <p:spPr bwMode="auto">
            <a:xfrm>
              <a:off x="2357" y="334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75" name="Line 115"/>
            <p:cNvSpPr>
              <a:spLocks noChangeShapeType="1"/>
            </p:cNvSpPr>
            <p:nvPr/>
          </p:nvSpPr>
          <p:spPr bwMode="auto">
            <a:xfrm>
              <a:off x="2813" y="2665"/>
              <a:ext cx="0" cy="7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76" name="Rectangle 116"/>
            <p:cNvSpPr>
              <a:spLocks noChangeArrowheads="1"/>
            </p:cNvSpPr>
            <p:nvPr/>
          </p:nvSpPr>
          <p:spPr bwMode="auto">
            <a:xfrm>
              <a:off x="2805" y="3413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77" name="Line 117"/>
            <p:cNvSpPr>
              <a:spLocks noChangeShapeType="1"/>
            </p:cNvSpPr>
            <p:nvPr/>
          </p:nvSpPr>
          <p:spPr bwMode="auto">
            <a:xfrm>
              <a:off x="2813" y="3425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78" name="Line 118"/>
            <p:cNvSpPr>
              <a:spLocks noChangeShapeType="1"/>
            </p:cNvSpPr>
            <p:nvPr/>
          </p:nvSpPr>
          <p:spPr bwMode="auto">
            <a:xfrm>
              <a:off x="2361" y="3421"/>
              <a:ext cx="4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79" name="Line 119"/>
            <p:cNvSpPr>
              <a:spLocks noChangeShapeType="1"/>
            </p:cNvSpPr>
            <p:nvPr/>
          </p:nvSpPr>
          <p:spPr bwMode="auto">
            <a:xfrm>
              <a:off x="2817" y="3941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80" name="Rectangle 120"/>
            <p:cNvSpPr>
              <a:spLocks noChangeArrowheads="1"/>
            </p:cNvSpPr>
            <p:nvPr/>
          </p:nvSpPr>
          <p:spPr bwMode="auto">
            <a:xfrm>
              <a:off x="3005" y="3933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81" name="Line 121"/>
            <p:cNvSpPr>
              <a:spLocks noChangeShapeType="1"/>
            </p:cNvSpPr>
            <p:nvPr/>
          </p:nvSpPr>
          <p:spPr bwMode="auto">
            <a:xfrm>
              <a:off x="3017" y="3941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82" name="Line 122"/>
            <p:cNvSpPr>
              <a:spLocks noChangeShapeType="1"/>
            </p:cNvSpPr>
            <p:nvPr/>
          </p:nvSpPr>
          <p:spPr bwMode="auto">
            <a:xfrm>
              <a:off x="3013" y="386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83" name="Line 123"/>
            <p:cNvSpPr>
              <a:spLocks noChangeShapeType="1"/>
            </p:cNvSpPr>
            <p:nvPr/>
          </p:nvSpPr>
          <p:spPr bwMode="auto">
            <a:xfrm>
              <a:off x="3877" y="386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84" name="Line 124"/>
            <p:cNvSpPr>
              <a:spLocks noChangeShapeType="1"/>
            </p:cNvSpPr>
            <p:nvPr/>
          </p:nvSpPr>
          <p:spPr bwMode="auto">
            <a:xfrm>
              <a:off x="3141" y="294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85" name="Line 125"/>
            <p:cNvSpPr>
              <a:spLocks noChangeShapeType="1"/>
            </p:cNvSpPr>
            <p:nvPr/>
          </p:nvSpPr>
          <p:spPr bwMode="auto">
            <a:xfrm>
              <a:off x="3797" y="378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86" name="Line 126"/>
            <p:cNvSpPr>
              <a:spLocks noChangeShapeType="1"/>
            </p:cNvSpPr>
            <p:nvPr/>
          </p:nvSpPr>
          <p:spPr bwMode="auto">
            <a:xfrm>
              <a:off x="3181" y="334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87" name="Line 127"/>
            <p:cNvSpPr>
              <a:spLocks noChangeShapeType="1"/>
            </p:cNvSpPr>
            <p:nvPr/>
          </p:nvSpPr>
          <p:spPr bwMode="auto">
            <a:xfrm>
              <a:off x="3637" y="2665"/>
              <a:ext cx="0" cy="7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88" name="Rectangle 128"/>
            <p:cNvSpPr>
              <a:spLocks noChangeArrowheads="1"/>
            </p:cNvSpPr>
            <p:nvPr/>
          </p:nvSpPr>
          <p:spPr bwMode="auto">
            <a:xfrm>
              <a:off x="3621" y="3413"/>
              <a:ext cx="32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89" name="Line 129"/>
            <p:cNvSpPr>
              <a:spLocks noChangeShapeType="1"/>
            </p:cNvSpPr>
            <p:nvPr/>
          </p:nvSpPr>
          <p:spPr bwMode="auto">
            <a:xfrm>
              <a:off x="3637" y="3425"/>
              <a:ext cx="0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90" name="Line 130"/>
            <p:cNvSpPr>
              <a:spLocks noChangeShapeType="1"/>
            </p:cNvSpPr>
            <p:nvPr/>
          </p:nvSpPr>
          <p:spPr bwMode="auto">
            <a:xfrm>
              <a:off x="3185" y="3421"/>
              <a:ext cx="4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91" name="Line 131"/>
            <p:cNvSpPr>
              <a:spLocks noChangeShapeType="1"/>
            </p:cNvSpPr>
            <p:nvPr/>
          </p:nvSpPr>
          <p:spPr bwMode="auto">
            <a:xfrm>
              <a:off x="3641" y="3861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92" name="Line 132"/>
            <p:cNvSpPr>
              <a:spLocks noChangeShapeType="1"/>
            </p:cNvSpPr>
            <p:nvPr/>
          </p:nvSpPr>
          <p:spPr bwMode="auto">
            <a:xfrm>
              <a:off x="3965" y="294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93" name="Line 133"/>
            <p:cNvSpPr>
              <a:spLocks noChangeShapeType="1"/>
            </p:cNvSpPr>
            <p:nvPr/>
          </p:nvSpPr>
          <p:spPr bwMode="auto">
            <a:xfrm>
              <a:off x="3101" y="334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94" name="Line 134"/>
            <p:cNvSpPr>
              <a:spLocks noChangeShapeType="1"/>
            </p:cNvSpPr>
            <p:nvPr/>
          </p:nvSpPr>
          <p:spPr bwMode="auto">
            <a:xfrm>
              <a:off x="3053" y="342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95" name="Line 135"/>
            <p:cNvSpPr>
              <a:spLocks noChangeShapeType="1"/>
            </p:cNvSpPr>
            <p:nvPr/>
          </p:nvSpPr>
          <p:spPr bwMode="auto">
            <a:xfrm>
              <a:off x="3057" y="3421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96" name="Line 136"/>
            <p:cNvSpPr>
              <a:spLocks noChangeShapeType="1"/>
            </p:cNvSpPr>
            <p:nvPr/>
          </p:nvSpPr>
          <p:spPr bwMode="auto">
            <a:xfrm>
              <a:off x="3925" y="334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97" name="Line 137"/>
            <p:cNvSpPr>
              <a:spLocks noChangeShapeType="1"/>
            </p:cNvSpPr>
            <p:nvPr/>
          </p:nvSpPr>
          <p:spPr bwMode="auto">
            <a:xfrm>
              <a:off x="3877" y="342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98" name="Line 138"/>
            <p:cNvSpPr>
              <a:spLocks noChangeShapeType="1"/>
            </p:cNvSpPr>
            <p:nvPr/>
          </p:nvSpPr>
          <p:spPr bwMode="auto">
            <a:xfrm>
              <a:off x="3881" y="3421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99" name="Line 139"/>
            <p:cNvSpPr>
              <a:spLocks noChangeShapeType="1"/>
            </p:cNvSpPr>
            <p:nvPr/>
          </p:nvSpPr>
          <p:spPr bwMode="auto">
            <a:xfrm>
              <a:off x="1413" y="334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00" name="Line 140"/>
            <p:cNvSpPr>
              <a:spLocks noChangeShapeType="1"/>
            </p:cNvSpPr>
            <p:nvPr/>
          </p:nvSpPr>
          <p:spPr bwMode="auto">
            <a:xfrm>
              <a:off x="1413" y="3425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01" name="Rectangle 141"/>
            <p:cNvSpPr>
              <a:spLocks noChangeArrowheads="1"/>
            </p:cNvSpPr>
            <p:nvPr/>
          </p:nvSpPr>
          <p:spPr bwMode="auto">
            <a:xfrm>
              <a:off x="1277" y="3709"/>
              <a:ext cx="296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"1"</a:t>
              </a:r>
            </a:p>
          </p:txBody>
        </p:sp>
        <p:sp>
          <p:nvSpPr>
            <p:cNvPr id="92302" name="Line 142"/>
            <p:cNvSpPr>
              <a:spLocks noChangeShapeType="1"/>
            </p:cNvSpPr>
            <p:nvPr/>
          </p:nvSpPr>
          <p:spPr bwMode="auto">
            <a:xfrm>
              <a:off x="3965" y="378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03" name="Line 143"/>
            <p:cNvSpPr>
              <a:spLocks noChangeShapeType="1"/>
            </p:cNvSpPr>
            <p:nvPr/>
          </p:nvSpPr>
          <p:spPr bwMode="auto">
            <a:xfrm>
              <a:off x="3101" y="378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04" name="Line 144"/>
            <p:cNvSpPr>
              <a:spLocks noChangeShapeType="1"/>
            </p:cNvSpPr>
            <p:nvPr/>
          </p:nvSpPr>
          <p:spPr bwMode="auto">
            <a:xfrm>
              <a:off x="2277" y="334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05" name="Line 145"/>
            <p:cNvSpPr>
              <a:spLocks noChangeShapeType="1"/>
            </p:cNvSpPr>
            <p:nvPr/>
          </p:nvSpPr>
          <p:spPr bwMode="auto">
            <a:xfrm>
              <a:off x="1493" y="334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06" name="Line 146"/>
            <p:cNvSpPr>
              <a:spLocks noChangeShapeType="1"/>
            </p:cNvSpPr>
            <p:nvPr/>
          </p:nvSpPr>
          <p:spPr bwMode="auto">
            <a:xfrm>
              <a:off x="3965" y="3865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07" name="Line 147"/>
            <p:cNvSpPr>
              <a:spLocks noChangeShapeType="1"/>
            </p:cNvSpPr>
            <p:nvPr/>
          </p:nvSpPr>
          <p:spPr bwMode="auto">
            <a:xfrm>
              <a:off x="1993" y="4021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08" name="Rectangle 148"/>
            <p:cNvSpPr>
              <a:spLocks noChangeArrowheads="1"/>
            </p:cNvSpPr>
            <p:nvPr/>
          </p:nvSpPr>
          <p:spPr bwMode="auto">
            <a:xfrm>
              <a:off x="2269" y="4013"/>
              <a:ext cx="24" cy="24"/>
            </a:xfrm>
            <a:prstGeom prst="rect">
              <a:avLst/>
            </a:prstGeom>
            <a:solidFill>
              <a:srgbClr val="D5000A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09" name="Line 149"/>
            <p:cNvSpPr>
              <a:spLocks noChangeShapeType="1"/>
            </p:cNvSpPr>
            <p:nvPr/>
          </p:nvSpPr>
          <p:spPr bwMode="auto">
            <a:xfrm>
              <a:off x="2281" y="4021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10" name="Rectangle 150"/>
            <p:cNvSpPr>
              <a:spLocks noChangeArrowheads="1"/>
            </p:cNvSpPr>
            <p:nvPr/>
          </p:nvSpPr>
          <p:spPr bwMode="auto">
            <a:xfrm>
              <a:off x="3093" y="4013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11" name="Line 151"/>
            <p:cNvSpPr>
              <a:spLocks noChangeShapeType="1"/>
            </p:cNvSpPr>
            <p:nvPr/>
          </p:nvSpPr>
          <p:spPr bwMode="auto">
            <a:xfrm>
              <a:off x="3105" y="4021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12" name="Line 152"/>
            <p:cNvSpPr>
              <a:spLocks noChangeShapeType="1"/>
            </p:cNvSpPr>
            <p:nvPr/>
          </p:nvSpPr>
          <p:spPr bwMode="auto">
            <a:xfrm>
              <a:off x="3101" y="3865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13" name="Line 153"/>
            <p:cNvSpPr>
              <a:spLocks noChangeShapeType="1"/>
            </p:cNvSpPr>
            <p:nvPr/>
          </p:nvSpPr>
          <p:spPr bwMode="auto">
            <a:xfrm>
              <a:off x="2277" y="3425"/>
              <a:ext cx="0" cy="5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14" name="Line 154"/>
            <p:cNvSpPr>
              <a:spLocks noChangeShapeType="1"/>
            </p:cNvSpPr>
            <p:nvPr/>
          </p:nvSpPr>
          <p:spPr bwMode="auto">
            <a:xfrm>
              <a:off x="1989" y="2665"/>
              <a:ext cx="0" cy="7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15" name="Rectangle 155"/>
            <p:cNvSpPr>
              <a:spLocks noChangeArrowheads="1"/>
            </p:cNvSpPr>
            <p:nvPr/>
          </p:nvSpPr>
          <p:spPr bwMode="auto">
            <a:xfrm>
              <a:off x="1981" y="3413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16" name="Line 156"/>
            <p:cNvSpPr>
              <a:spLocks noChangeShapeType="1"/>
            </p:cNvSpPr>
            <p:nvPr/>
          </p:nvSpPr>
          <p:spPr bwMode="auto">
            <a:xfrm>
              <a:off x="1989" y="3425"/>
              <a:ext cx="0" cy="5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17" name="Line 157"/>
            <p:cNvSpPr>
              <a:spLocks noChangeShapeType="1"/>
            </p:cNvSpPr>
            <p:nvPr/>
          </p:nvSpPr>
          <p:spPr bwMode="auto">
            <a:xfrm>
              <a:off x="1497" y="3421"/>
              <a:ext cx="4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18" name="Line 158"/>
            <p:cNvSpPr>
              <a:spLocks noChangeShapeType="1"/>
            </p:cNvSpPr>
            <p:nvPr/>
          </p:nvSpPr>
          <p:spPr bwMode="auto">
            <a:xfrm>
              <a:off x="1453" y="2945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19" name="Line 159"/>
            <p:cNvSpPr>
              <a:spLocks noChangeShapeType="1"/>
            </p:cNvSpPr>
            <p:nvPr/>
          </p:nvSpPr>
          <p:spPr bwMode="auto">
            <a:xfrm>
              <a:off x="2317" y="2665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20" name="Line 160"/>
            <p:cNvSpPr>
              <a:spLocks noChangeShapeType="1"/>
            </p:cNvSpPr>
            <p:nvPr/>
          </p:nvSpPr>
          <p:spPr bwMode="auto">
            <a:xfrm>
              <a:off x="3141" y="2665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21" name="Line 161"/>
            <p:cNvSpPr>
              <a:spLocks noChangeShapeType="1"/>
            </p:cNvSpPr>
            <p:nvPr/>
          </p:nvSpPr>
          <p:spPr bwMode="auto">
            <a:xfrm>
              <a:off x="3965" y="2665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22" name="Line 162"/>
            <p:cNvSpPr>
              <a:spLocks noChangeShapeType="1"/>
            </p:cNvSpPr>
            <p:nvPr/>
          </p:nvSpPr>
          <p:spPr bwMode="auto">
            <a:xfrm>
              <a:off x="1453" y="2665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23" name="Rectangle 163"/>
            <p:cNvSpPr>
              <a:spLocks noChangeArrowheads="1"/>
            </p:cNvSpPr>
            <p:nvPr/>
          </p:nvSpPr>
          <p:spPr bwMode="auto">
            <a:xfrm>
              <a:off x="4445" y="2653"/>
              <a:ext cx="24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2325" name="Rectangle 1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Binary counter</a:t>
            </a:r>
          </a:p>
        </p:txBody>
      </p:sp>
      <p:sp>
        <p:nvSpPr>
          <p:cNvPr id="92326" name="Rectangle 16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Logic between registers (not just multiplexer)</a:t>
            </a:r>
          </a:p>
          <a:p>
            <a:pPr lvl="1"/>
            <a:r>
              <a:rPr lang="en-US" altLang="ko-KR">
                <a:ea typeface="굴림" pitchFamily="50" charset="-127"/>
              </a:rPr>
              <a:t>XOR decides when bit should be toggled</a:t>
            </a:r>
          </a:p>
          <a:p>
            <a:pPr lvl="1"/>
            <a:r>
              <a:rPr lang="en-US" altLang="ko-KR">
                <a:ea typeface="굴림" pitchFamily="50" charset="-127"/>
              </a:rPr>
              <a:t>always for low-order bit,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only when first bit is true for second bit,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and so 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85460" y="180105"/>
            <a:ext cx="7901340" cy="1062286"/>
          </a:xfrm>
          <a:noFill/>
          <a:ln/>
        </p:spPr>
        <p:txBody>
          <a:bodyPr/>
          <a:lstStyle/>
          <a:p>
            <a:r>
              <a:rPr lang="en-US" altLang="ko-KR" dirty="0"/>
              <a:t>Asynchronous vs. Synchronous Counters</a:t>
            </a: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87842" y="1244810"/>
            <a:ext cx="1118551" cy="52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i="1" dirty="0"/>
              <a:t>Ripple Counters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114107" y="3705749"/>
            <a:ext cx="6362434" cy="287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dirty="0"/>
              <a:t>Deceptively attractive alternative to synchronous design style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1061164" y="3395601"/>
            <a:ext cx="3823278" cy="287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dirty="0"/>
              <a:t>Count signal ripples from left to right</a:t>
            </a:r>
          </a:p>
        </p:txBody>
      </p:sp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1618428" y="6186668"/>
            <a:ext cx="5641083" cy="5395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lIns="64351" tIns="25740" rIns="64351" bIns="25740">
            <a:spAutoFit/>
          </a:bodyPr>
          <a:lstStyle/>
          <a:p>
            <a:pPr algn="ctr">
              <a:lnSpc>
                <a:spcPct val="88000"/>
              </a:lnSpc>
            </a:pPr>
            <a:r>
              <a:rPr lang="en-US" altLang="ko-KR"/>
              <a:t>Can lead to "spiked outputs" from combinational logic </a:t>
            </a:r>
          </a:p>
          <a:p>
            <a:pPr algn="ctr">
              <a:lnSpc>
                <a:spcPct val="88000"/>
              </a:lnSpc>
            </a:pPr>
            <a:r>
              <a:rPr lang="en-US" altLang="ko-KR"/>
              <a:t>decoding the counter's state</a:t>
            </a:r>
          </a:p>
        </p:txBody>
      </p:sp>
      <p:pic>
        <p:nvPicPr>
          <p:cNvPr id="86028" name="Picture 1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2463" y="986704"/>
            <a:ext cx="6451071" cy="2329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9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8321" y="4025348"/>
            <a:ext cx="6790685" cy="2029458"/>
          </a:xfrm>
          <a:noFill/>
          <a:ln w="12700"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D40-5D71-4210-A703-48C9C7E82406}" type="slidenum">
              <a:rPr lang="en-US" altLang="en-US"/>
              <a:pPr/>
              <a:t>52</a:t>
            </a:fld>
            <a:endParaRPr lang="en-US" altLang="en-US"/>
          </a:p>
        </p:txBody>
      </p:sp>
      <p:grpSp>
        <p:nvGrpSpPr>
          <p:cNvPr id="94235" name="Group 27"/>
          <p:cNvGrpSpPr>
            <a:grpSpLocks/>
          </p:cNvGrpSpPr>
          <p:nvPr/>
        </p:nvGrpSpPr>
        <p:grpSpPr bwMode="auto">
          <a:xfrm>
            <a:off x="7342188" y="2844800"/>
            <a:ext cx="1466850" cy="2178050"/>
            <a:chOff x="4240" y="612"/>
            <a:chExt cx="924" cy="1372"/>
          </a:xfrm>
        </p:grpSpPr>
        <p:sp>
          <p:nvSpPr>
            <p:cNvPr id="94217" name="Rectangle 9"/>
            <p:cNvSpPr>
              <a:spLocks noChangeArrowheads="1"/>
            </p:cNvSpPr>
            <p:nvPr/>
          </p:nvSpPr>
          <p:spPr bwMode="auto">
            <a:xfrm>
              <a:off x="4432" y="672"/>
              <a:ext cx="488" cy="13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spcAft>
                  <a:spcPts val="7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  <a:t>EN</a:t>
              </a:r>
              <a:b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  <a:t/>
              </a:r>
              <a:b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  <a:t>D</a:t>
              </a:r>
              <a:b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  <a:t>C</a:t>
              </a:r>
              <a:b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  <a:t>B</a:t>
              </a:r>
              <a:b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  <a:t>A</a:t>
              </a:r>
            </a:p>
            <a:p>
              <a:pPr eaLnBrk="0" hangingPunct="0">
                <a:lnSpc>
                  <a:spcPts val="1388"/>
                </a:lnSpc>
                <a:spcAft>
                  <a:spcPts val="7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  <a:t>LOAD</a:t>
              </a:r>
            </a:p>
            <a:p>
              <a:pPr eaLnBrk="0" hangingPunct="0">
                <a:lnSpc>
                  <a:spcPts val="1388"/>
                </a:lnSpc>
                <a:spcAft>
                  <a:spcPts val="7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  <a:t>CLK</a:t>
              </a:r>
            </a:p>
            <a:p>
              <a:pPr eaLnBrk="0" hangingPunct="0">
                <a:lnSpc>
                  <a:spcPts val="1388"/>
                </a:lnSpc>
                <a:spcAft>
                  <a:spcPts val="7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  <a:t>CLR</a:t>
              </a:r>
            </a:p>
          </p:txBody>
        </p:sp>
        <p:sp>
          <p:nvSpPr>
            <p:cNvPr id="94218" name="Rectangle 10"/>
            <p:cNvSpPr>
              <a:spLocks noChangeArrowheads="1"/>
            </p:cNvSpPr>
            <p:nvPr/>
          </p:nvSpPr>
          <p:spPr bwMode="auto">
            <a:xfrm>
              <a:off x="4396" y="612"/>
              <a:ext cx="648" cy="13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>
              <a:off x="4396" y="1612"/>
              <a:ext cx="4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 flipV="1">
              <a:off x="4396" y="1652"/>
              <a:ext cx="4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>
              <a:off x="4276" y="148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>
              <a:off x="4276" y="131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>
              <a:off x="5052" y="162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>
              <a:off x="4276" y="120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>
              <a:off x="5052" y="151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>
              <a:off x="4276" y="108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>
              <a:off x="5052" y="140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>
              <a:off x="4276" y="16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>
              <a:off x="4276" y="182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>
              <a:off x="5052" y="128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>
              <a:off x="4276" y="96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32" name="Rectangle 24"/>
            <p:cNvSpPr>
              <a:spLocks noChangeArrowheads="1"/>
            </p:cNvSpPr>
            <p:nvPr/>
          </p:nvSpPr>
          <p:spPr bwMode="auto">
            <a:xfrm>
              <a:off x="4240" y="1056"/>
              <a:ext cx="816" cy="7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spcAft>
                  <a:spcPts val="7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  <a:t>RCO</a:t>
              </a:r>
            </a:p>
            <a:p>
              <a:pPr algn="r" eaLnBrk="0" hangingPunct="0">
                <a:lnSpc>
                  <a:spcPts val="1388"/>
                </a:lnSpc>
                <a:spcAft>
                  <a:spcPts val="7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  <a:t>QD</a:t>
              </a:r>
              <a:b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  <a:t>QC</a:t>
              </a:r>
              <a:b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  <a:t>QB</a:t>
              </a:r>
              <a:b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400" b="1">
                  <a:solidFill>
                    <a:srgbClr val="000000"/>
                  </a:solidFill>
                  <a:ea typeface="굴림" pitchFamily="50" charset="-127"/>
                </a:rPr>
                <a:t>QA</a:t>
              </a:r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>
              <a:off x="5052" y="111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>
              <a:off x="4276" y="73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4236" name="Rectangle 28"/>
          <p:cNvSpPr>
            <a:spLocks noChangeArrowheads="1"/>
          </p:cNvSpPr>
          <p:nvPr/>
        </p:nvSpPr>
        <p:spPr bwMode="auto">
          <a:xfrm>
            <a:off x="385763" y="4071938"/>
            <a:ext cx="4457700" cy="26416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94237" name="Picture 2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3" y="4071938"/>
            <a:ext cx="4445000" cy="2628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4238" name="Rectangle 30"/>
          <p:cNvSpPr>
            <a:spLocks noChangeArrowheads="1"/>
          </p:cNvSpPr>
          <p:nvPr/>
        </p:nvSpPr>
        <p:spPr bwMode="auto">
          <a:xfrm>
            <a:off x="157163" y="6497638"/>
            <a:ext cx="4762500" cy="2667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39" name="Rectangle 31"/>
          <p:cNvSpPr>
            <a:spLocks noChangeArrowheads="1"/>
          </p:cNvSpPr>
          <p:nvPr/>
        </p:nvSpPr>
        <p:spPr bwMode="auto">
          <a:xfrm>
            <a:off x="5237163" y="5811838"/>
            <a:ext cx="24384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pitchFamily="50" charset="-127"/>
              </a:rPr>
              <a:t>(1) Low order 4-bits = 1111</a:t>
            </a:r>
          </a:p>
        </p:txBody>
      </p:sp>
      <p:sp>
        <p:nvSpPr>
          <p:cNvPr id="94240" name="Rectangle 32"/>
          <p:cNvSpPr>
            <a:spLocks noChangeArrowheads="1"/>
          </p:cNvSpPr>
          <p:nvPr/>
        </p:nvSpPr>
        <p:spPr bwMode="auto">
          <a:xfrm>
            <a:off x="5249863" y="3932238"/>
            <a:ext cx="21971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pitchFamily="50" charset="-127"/>
              </a:rPr>
              <a:t>(2) RCO goes high</a:t>
            </a:r>
          </a:p>
        </p:txBody>
      </p:sp>
      <p:sp>
        <p:nvSpPr>
          <p:cNvPr id="94241" name="Rectangle 33"/>
          <p:cNvSpPr>
            <a:spLocks noChangeArrowheads="1"/>
          </p:cNvSpPr>
          <p:nvPr/>
        </p:nvSpPr>
        <p:spPr bwMode="auto">
          <a:xfrm>
            <a:off x="5211763" y="4960938"/>
            <a:ext cx="1955800" cy="560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pitchFamily="50" charset="-127"/>
              </a:rPr>
              <a:t>(3) High order 4-bits </a:t>
            </a:r>
            <a:br>
              <a:rPr lang="en-US" altLang="ko-KR" sz="1400">
                <a:solidFill>
                  <a:srgbClr val="000000"/>
                </a:solidFill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ea typeface="굴림" pitchFamily="50" charset="-127"/>
              </a:rPr>
              <a:t>are incremented</a:t>
            </a:r>
          </a:p>
        </p:txBody>
      </p:sp>
      <p:sp>
        <p:nvSpPr>
          <p:cNvPr id="94242" name="Oval 34"/>
          <p:cNvSpPr>
            <a:spLocks noChangeArrowheads="1"/>
          </p:cNvSpPr>
          <p:nvPr/>
        </p:nvSpPr>
        <p:spPr bwMode="auto">
          <a:xfrm>
            <a:off x="4494213" y="5665788"/>
            <a:ext cx="139700" cy="8382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43" name="Line 35"/>
          <p:cNvSpPr>
            <a:spLocks noChangeShapeType="1"/>
          </p:cNvSpPr>
          <p:nvPr/>
        </p:nvSpPr>
        <p:spPr bwMode="auto">
          <a:xfrm flipV="1">
            <a:off x="4633913" y="5957888"/>
            <a:ext cx="584200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44" name="Line 36"/>
          <p:cNvSpPr>
            <a:spLocks noChangeShapeType="1"/>
          </p:cNvSpPr>
          <p:nvPr/>
        </p:nvSpPr>
        <p:spPr bwMode="auto">
          <a:xfrm flipV="1">
            <a:off x="4786313" y="5106988"/>
            <a:ext cx="419100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45" name="Line 37"/>
          <p:cNvSpPr>
            <a:spLocks noChangeShapeType="1"/>
          </p:cNvSpPr>
          <p:nvPr/>
        </p:nvSpPr>
        <p:spPr bwMode="auto">
          <a:xfrm flipV="1">
            <a:off x="4659313" y="4103688"/>
            <a:ext cx="558800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4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Four-bit binary synchronous up-counter</a:t>
            </a:r>
          </a:p>
        </p:txBody>
      </p:sp>
      <p:sp>
        <p:nvSpPr>
          <p:cNvPr id="94247" name="Rectangle 3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Standard component with many applications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positive edge-triggered FFs w/ synchronous load and clear inputs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parallel load data from D, C, B, A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enable inputs: must be asserted to enable counting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RCO: ripple-carry out used for cascading counters</a:t>
            </a:r>
          </a:p>
          <a:p>
            <a:pPr lvl="2"/>
            <a:r>
              <a:rPr lang="en-US" altLang="ko-KR" sz="1600">
                <a:ea typeface="굴림" pitchFamily="50" charset="-127"/>
              </a:rPr>
              <a:t>high when counter is in its highest state 1111</a:t>
            </a:r>
          </a:p>
          <a:p>
            <a:pPr lvl="2"/>
            <a:r>
              <a:rPr lang="en-US" altLang="ko-KR" sz="1600">
                <a:ea typeface="굴림" pitchFamily="50" charset="-127"/>
              </a:rPr>
              <a:t>implemented using an AND gate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885-3CEA-4848-977E-E9854776310A}" type="slidenum">
              <a:rPr lang="en-US" altLang="en-US"/>
              <a:pPr/>
              <a:t>53</a:t>
            </a:fld>
            <a:endParaRPr lang="en-US" altLang="en-US"/>
          </a:p>
        </p:txBody>
      </p:sp>
      <p:grpSp>
        <p:nvGrpSpPr>
          <p:cNvPr id="96317" name="Group 61"/>
          <p:cNvGrpSpPr>
            <a:grpSpLocks/>
          </p:cNvGrpSpPr>
          <p:nvPr/>
        </p:nvGrpSpPr>
        <p:grpSpPr bwMode="auto">
          <a:xfrm>
            <a:off x="6608763" y="4238625"/>
            <a:ext cx="2381250" cy="2108200"/>
            <a:chOff x="4064" y="2508"/>
            <a:chExt cx="1500" cy="1328"/>
          </a:xfrm>
        </p:grpSpPr>
        <p:sp>
          <p:nvSpPr>
            <p:cNvPr id="96265" name="Rectangle 9"/>
            <p:cNvSpPr>
              <a:spLocks noChangeArrowheads="1"/>
            </p:cNvSpPr>
            <p:nvPr/>
          </p:nvSpPr>
          <p:spPr bwMode="auto">
            <a:xfrm>
              <a:off x="4352" y="2600"/>
              <a:ext cx="648" cy="11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EN</a:t>
              </a:r>
            </a:p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endParaRPr lang="en-US" altLang="ko-KR" sz="1200" b="1">
                <a:solidFill>
                  <a:srgbClr val="000000"/>
                </a:solidFill>
                <a:ea typeface="굴림" pitchFamily="50" charset="-127"/>
              </a:endParaRPr>
            </a:p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D</a:t>
              </a:r>
              <a:b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C</a:t>
              </a:r>
              <a:b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B</a:t>
              </a:r>
              <a:b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A</a:t>
              </a:r>
            </a:p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LOAD</a:t>
              </a:r>
            </a:p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CLK</a:t>
              </a:r>
            </a:p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CLR</a:t>
              </a:r>
            </a:p>
          </p:txBody>
        </p:sp>
        <p:sp>
          <p:nvSpPr>
            <p:cNvPr id="96266" name="Rectangle 10"/>
            <p:cNvSpPr>
              <a:spLocks noChangeArrowheads="1"/>
            </p:cNvSpPr>
            <p:nvPr/>
          </p:nvSpPr>
          <p:spPr bwMode="auto">
            <a:xfrm>
              <a:off x="4368" y="2512"/>
              <a:ext cx="512" cy="1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67" name="Rectangle 11"/>
            <p:cNvSpPr>
              <a:spLocks noChangeArrowheads="1"/>
            </p:cNvSpPr>
            <p:nvPr/>
          </p:nvSpPr>
          <p:spPr bwMode="auto">
            <a:xfrm>
              <a:off x="4364" y="2508"/>
              <a:ext cx="520" cy="121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68" name="Line 12"/>
            <p:cNvSpPr>
              <a:spLocks noChangeShapeType="1"/>
            </p:cNvSpPr>
            <p:nvPr/>
          </p:nvSpPr>
          <p:spPr bwMode="auto">
            <a:xfrm>
              <a:off x="4364" y="3460"/>
              <a:ext cx="4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69" name="Line 13"/>
            <p:cNvSpPr>
              <a:spLocks noChangeShapeType="1"/>
            </p:cNvSpPr>
            <p:nvPr/>
          </p:nvSpPr>
          <p:spPr bwMode="auto">
            <a:xfrm flipV="1">
              <a:off x="4364" y="3492"/>
              <a:ext cx="4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0" name="Line 14"/>
            <p:cNvSpPr>
              <a:spLocks noChangeShapeType="1"/>
            </p:cNvSpPr>
            <p:nvPr/>
          </p:nvSpPr>
          <p:spPr bwMode="auto">
            <a:xfrm>
              <a:off x="4276" y="336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1" name="Line 15"/>
            <p:cNvSpPr>
              <a:spLocks noChangeShapeType="1"/>
            </p:cNvSpPr>
            <p:nvPr/>
          </p:nvSpPr>
          <p:spPr bwMode="auto">
            <a:xfrm>
              <a:off x="4276" y="322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2" name="Line 16"/>
            <p:cNvSpPr>
              <a:spLocks noChangeShapeType="1"/>
            </p:cNvSpPr>
            <p:nvPr/>
          </p:nvSpPr>
          <p:spPr bwMode="auto">
            <a:xfrm>
              <a:off x="4876" y="3224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3" name="Line 17"/>
            <p:cNvSpPr>
              <a:spLocks noChangeShapeType="1"/>
            </p:cNvSpPr>
            <p:nvPr/>
          </p:nvSpPr>
          <p:spPr bwMode="auto">
            <a:xfrm>
              <a:off x="4276" y="313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4" name="Line 18"/>
            <p:cNvSpPr>
              <a:spLocks noChangeShapeType="1"/>
            </p:cNvSpPr>
            <p:nvPr/>
          </p:nvSpPr>
          <p:spPr bwMode="auto">
            <a:xfrm>
              <a:off x="4876" y="3136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5" name="Line 19"/>
            <p:cNvSpPr>
              <a:spLocks noChangeShapeType="1"/>
            </p:cNvSpPr>
            <p:nvPr/>
          </p:nvSpPr>
          <p:spPr bwMode="auto">
            <a:xfrm>
              <a:off x="4276" y="304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6" name="Line 20"/>
            <p:cNvSpPr>
              <a:spLocks noChangeShapeType="1"/>
            </p:cNvSpPr>
            <p:nvPr/>
          </p:nvSpPr>
          <p:spPr bwMode="auto">
            <a:xfrm>
              <a:off x="4268" y="268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7" name="Line 21"/>
            <p:cNvSpPr>
              <a:spLocks noChangeShapeType="1"/>
            </p:cNvSpPr>
            <p:nvPr/>
          </p:nvSpPr>
          <p:spPr bwMode="auto">
            <a:xfrm>
              <a:off x="4876" y="3048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8" name="Line 22"/>
            <p:cNvSpPr>
              <a:spLocks noChangeShapeType="1"/>
            </p:cNvSpPr>
            <p:nvPr/>
          </p:nvSpPr>
          <p:spPr bwMode="auto">
            <a:xfrm>
              <a:off x="4276" y="349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9" name="Line 23"/>
            <p:cNvSpPr>
              <a:spLocks noChangeShapeType="1"/>
            </p:cNvSpPr>
            <p:nvPr/>
          </p:nvSpPr>
          <p:spPr bwMode="auto">
            <a:xfrm>
              <a:off x="4276" y="3632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0" name="Line 24"/>
            <p:cNvSpPr>
              <a:spLocks noChangeShapeType="1"/>
            </p:cNvSpPr>
            <p:nvPr/>
          </p:nvSpPr>
          <p:spPr bwMode="auto">
            <a:xfrm>
              <a:off x="4876" y="2952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1" name="Line 25"/>
            <p:cNvSpPr>
              <a:spLocks noChangeShapeType="1"/>
            </p:cNvSpPr>
            <p:nvPr/>
          </p:nvSpPr>
          <p:spPr bwMode="auto">
            <a:xfrm>
              <a:off x="4276" y="2952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2" name="Rectangle 26"/>
            <p:cNvSpPr>
              <a:spLocks noChangeArrowheads="1"/>
            </p:cNvSpPr>
            <p:nvPr/>
          </p:nvSpPr>
          <p:spPr bwMode="auto">
            <a:xfrm>
              <a:off x="4232" y="2736"/>
              <a:ext cx="648" cy="6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RCO</a:t>
              </a:r>
            </a:p>
            <a:p>
              <a:pPr algn="r"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QD</a:t>
              </a:r>
              <a:b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QC</a:t>
              </a:r>
              <a:b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QB</a:t>
              </a:r>
              <a:b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QA</a:t>
              </a:r>
            </a:p>
          </p:txBody>
        </p:sp>
        <p:sp>
          <p:nvSpPr>
            <p:cNvPr id="96283" name="Line 27"/>
            <p:cNvSpPr>
              <a:spLocks noChangeShapeType="1"/>
            </p:cNvSpPr>
            <p:nvPr/>
          </p:nvSpPr>
          <p:spPr bwMode="auto">
            <a:xfrm>
              <a:off x="4876" y="2816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4" name="Rectangle 28"/>
            <p:cNvSpPr>
              <a:spLocks noChangeArrowheads="1"/>
            </p:cNvSpPr>
            <p:nvPr/>
          </p:nvSpPr>
          <p:spPr bwMode="auto">
            <a:xfrm>
              <a:off x="4064" y="2600"/>
              <a:ext cx="296" cy="9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"1"</a:t>
              </a:r>
            </a:p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endParaRPr lang="en-US" altLang="ko-KR" sz="1200" b="1">
                <a:solidFill>
                  <a:srgbClr val="000000"/>
                </a:solidFill>
                <a:ea typeface="굴림" pitchFamily="50" charset="-127"/>
              </a:endParaRPr>
            </a:p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"0"</a:t>
              </a:r>
              <a:b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"0"</a:t>
              </a:r>
              <a:b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"0"</a:t>
              </a:r>
              <a:b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"0"</a:t>
              </a:r>
            </a:p>
            <a:p>
              <a:pPr eaLnBrk="0" latinLnBrk="1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endParaRPr lang="ko-KR" altLang="en-US" sz="1200" b="1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96285" name="Line 29"/>
            <p:cNvSpPr>
              <a:spLocks noChangeShapeType="1"/>
            </p:cNvSpPr>
            <p:nvPr/>
          </p:nvSpPr>
          <p:spPr bwMode="auto">
            <a:xfrm>
              <a:off x="4968" y="295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6" name="Line 30"/>
            <p:cNvSpPr>
              <a:spLocks noChangeShapeType="1"/>
            </p:cNvSpPr>
            <p:nvPr/>
          </p:nvSpPr>
          <p:spPr bwMode="auto">
            <a:xfrm flipV="1">
              <a:off x="4968" y="312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7" name="Line 31"/>
            <p:cNvSpPr>
              <a:spLocks noChangeShapeType="1"/>
            </p:cNvSpPr>
            <p:nvPr/>
          </p:nvSpPr>
          <p:spPr bwMode="auto">
            <a:xfrm flipV="1">
              <a:off x="4968" y="3188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8" name="Line 32"/>
            <p:cNvSpPr>
              <a:spLocks noChangeShapeType="1"/>
            </p:cNvSpPr>
            <p:nvPr/>
          </p:nvSpPr>
          <p:spPr bwMode="auto">
            <a:xfrm>
              <a:off x="5560" y="3100"/>
              <a:ext cx="0" cy="7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9" name="Line 33"/>
            <p:cNvSpPr>
              <a:spLocks noChangeShapeType="1"/>
            </p:cNvSpPr>
            <p:nvPr/>
          </p:nvSpPr>
          <p:spPr bwMode="auto">
            <a:xfrm flipH="1">
              <a:off x="4268" y="3832"/>
              <a:ext cx="1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90" name="Line 34"/>
            <p:cNvSpPr>
              <a:spLocks noChangeShapeType="1"/>
            </p:cNvSpPr>
            <p:nvPr/>
          </p:nvSpPr>
          <p:spPr bwMode="auto">
            <a:xfrm flipV="1">
              <a:off x="4272" y="3636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91" name="Line 35"/>
            <p:cNvSpPr>
              <a:spLocks noChangeShapeType="1"/>
            </p:cNvSpPr>
            <p:nvPr/>
          </p:nvSpPr>
          <p:spPr bwMode="auto">
            <a:xfrm>
              <a:off x="4972" y="299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92" name="Line 36"/>
            <p:cNvSpPr>
              <a:spLocks noChangeShapeType="1"/>
            </p:cNvSpPr>
            <p:nvPr/>
          </p:nvSpPr>
          <p:spPr bwMode="auto">
            <a:xfrm>
              <a:off x="4972" y="3056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93" name="Line 37"/>
            <p:cNvSpPr>
              <a:spLocks noChangeShapeType="1"/>
            </p:cNvSpPr>
            <p:nvPr/>
          </p:nvSpPr>
          <p:spPr bwMode="auto">
            <a:xfrm>
              <a:off x="4972" y="312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94" name="Line 38"/>
            <p:cNvSpPr>
              <a:spLocks noChangeShapeType="1"/>
            </p:cNvSpPr>
            <p:nvPr/>
          </p:nvSpPr>
          <p:spPr bwMode="auto">
            <a:xfrm>
              <a:off x="4972" y="319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95" name="Line 39"/>
            <p:cNvSpPr>
              <a:spLocks noChangeShapeType="1"/>
            </p:cNvSpPr>
            <p:nvPr/>
          </p:nvSpPr>
          <p:spPr bwMode="auto">
            <a:xfrm>
              <a:off x="5068" y="3060"/>
              <a:ext cx="8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96" name="Line 40"/>
            <p:cNvSpPr>
              <a:spLocks noChangeShapeType="1"/>
            </p:cNvSpPr>
            <p:nvPr/>
          </p:nvSpPr>
          <p:spPr bwMode="auto">
            <a:xfrm flipV="1">
              <a:off x="5068" y="3124"/>
              <a:ext cx="8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97" name="Line 41"/>
            <p:cNvSpPr>
              <a:spLocks noChangeShapeType="1"/>
            </p:cNvSpPr>
            <p:nvPr/>
          </p:nvSpPr>
          <p:spPr bwMode="auto">
            <a:xfrm>
              <a:off x="5064" y="3060"/>
              <a:ext cx="0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98" name="Oval 42"/>
            <p:cNvSpPr>
              <a:spLocks noChangeArrowheads="1"/>
            </p:cNvSpPr>
            <p:nvPr/>
          </p:nvSpPr>
          <p:spPr bwMode="auto">
            <a:xfrm>
              <a:off x="5156" y="3124"/>
              <a:ext cx="24" cy="2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99" name="Line 43"/>
            <p:cNvSpPr>
              <a:spLocks noChangeShapeType="1"/>
            </p:cNvSpPr>
            <p:nvPr/>
          </p:nvSpPr>
          <p:spPr bwMode="auto">
            <a:xfrm>
              <a:off x="5292" y="3008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0" name="Line 44"/>
            <p:cNvSpPr>
              <a:spLocks noChangeShapeType="1"/>
            </p:cNvSpPr>
            <p:nvPr/>
          </p:nvSpPr>
          <p:spPr bwMode="auto">
            <a:xfrm>
              <a:off x="5292" y="3176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1" name="Line 45"/>
            <p:cNvSpPr>
              <a:spLocks noChangeShapeType="1"/>
            </p:cNvSpPr>
            <p:nvPr/>
          </p:nvSpPr>
          <p:spPr bwMode="auto">
            <a:xfrm flipV="1">
              <a:off x="5288" y="3004"/>
              <a:ext cx="0" cy="1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2" name="Line 46"/>
            <p:cNvSpPr>
              <a:spLocks noChangeShapeType="1"/>
            </p:cNvSpPr>
            <p:nvPr/>
          </p:nvSpPr>
          <p:spPr bwMode="auto">
            <a:xfrm>
              <a:off x="5288" y="2964"/>
              <a:ext cx="0" cy="2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3" name="Arc 47"/>
            <p:cNvSpPr>
              <a:spLocks/>
            </p:cNvSpPr>
            <p:nvPr/>
          </p:nvSpPr>
          <p:spPr bwMode="auto">
            <a:xfrm>
              <a:off x="5440" y="3017"/>
              <a:ext cx="72" cy="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4" name="Arc 48"/>
            <p:cNvSpPr>
              <a:spLocks/>
            </p:cNvSpPr>
            <p:nvPr/>
          </p:nvSpPr>
          <p:spPr bwMode="auto">
            <a:xfrm>
              <a:off x="5440" y="3013"/>
              <a:ext cx="76" cy="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5" name="Arc 49"/>
            <p:cNvSpPr>
              <a:spLocks/>
            </p:cNvSpPr>
            <p:nvPr/>
          </p:nvSpPr>
          <p:spPr bwMode="auto">
            <a:xfrm>
              <a:off x="5440" y="3092"/>
              <a:ext cx="72" cy="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6" name="Arc 50"/>
            <p:cNvSpPr>
              <a:spLocks/>
            </p:cNvSpPr>
            <p:nvPr/>
          </p:nvSpPr>
          <p:spPr bwMode="auto">
            <a:xfrm>
              <a:off x="5440" y="3096"/>
              <a:ext cx="76" cy="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7" name="Line 51"/>
            <p:cNvSpPr>
              <a:spLocks noChangeShapeType="1"/>
            </p:cNvSpPr>
            <p:nvPr/>
          </p:nvSpPr>
          <p:spPr bwMode="auto">
            <a:xfrm>
              <a:off x="4996" y="3128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8" name="Line 52"/>
            <p:cNvSpPr>
              <a:spLocks noChangeShapeType="1"/>
            </p:cNvSpPr>
            <p:nvPr/>
          </p:nvSpPr>
          <p:spPr bwMode="auto">
            <a:xfrm>
              <a:off x="5220" y="2992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9" name="Line 53"/>
            <p:cNvSpPr>
              <a:spLocks noChangeShapeType="1"/>
            </p:cNvSpPr>
            <p:nvPr/>
          </p:nvSpPr>
          <p:spPr bwMode="auto">
            <a:xfrm>
              <a:off x="4996" y="2992"/>
              <a:ext cx="2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10" name="Line 54"/>
            <p:cNvSpPr>
              <a:spLocks noChangeShapeType="1"/>
            </p:cNvSpPr>
            <p:nvPr/>
          </p:nvSpPr>
          <p:spPr bwMode="auto">
            <a:xfrm>
              <a:off x="5220" y="3056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11" name="Line 55"/>
            <p:cNvSpPr>
              <a:spLocks noChangeShapeType="1"/>
            </p:cNvSpPr>
            <p:nvPr/>
          </p:nvSpPr>
          <p:spPr bwMode="auto">
            <a:xfrm>
              <a:off x="4996" y="3056"/>
              <a:ext cx="2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12" name="Line 56"/>
            <p:cNvSpPr>
              <a:spLocks noChangeShapeType="1"/>
            </p:cNvSpPr>
            <p:nvPr/>
          </p:nvSpPr>
          <p:spPr bwMode="auto">
            <a:xfrm>
              <a:off x="5188" y="3128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13" name="Line 57"/>
            <p:cNvSpPr>
              <a:spLocks noChangeShapeType="1"/>
            </p:cNvSpPr>
            <p:nvPr/>
          </p:nvSpPr>
          <p:spPr bwMode="auto">
            <a:xfrm>
              <a:off x="5220" y="3128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14" name="Line 58"/>
            <p:cNvSpPr>
              <a:spLocks noChangeShapeType="1"/>
            </p:cNvSpPr>
            <p:nvPr/>
          </p:nvSpPr>
          <p:spPr bwMode="auto">
            <a:xfrm>
              <a:off x="5220" y="3192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15" name="Line 59"/>
            <p:cNvSpPr>
              <a:spLocks noChangeShapeType="1"/>
            </p:cNvSpPr>
            <p:nvPr/>
          </p:nvSpPr>
          <p:spPr bwMode="auto">
            <a:xfrm>
              <a:off x="4996" y="3192"/>
              <a:ext cx="2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16" name="Line 60"/>
            <p:cNvSpPr>
              <a:spLocks noChangeShapeType="1"/>
            </p:cNvSpPr>
            <p:nvPr/>
          </p:nvSpPr>
          <p:spPr bwMode="auto">
            <a:xfrm>
              <a:off x="5516" y="3096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6345" name="Group 89"/>
          <p:cNvGrpSpPr>
            <a:grpSpLocks/>
          </p:cNvGrpSpPr>
          <p:nvPr/>
        </p:nvGrpSpPr>
        <p:grpSpPr bwMode="auto">
          <a:xfrm>
            <a:off x="7085013" y="1606550"/>
            <a:ext cx="1676400" cy="2222500"/>
            <a:chOff x="4028" y="1004"/>
            <a:chExt cx="1056" cy="1400"/>
          </a:xfrm>
        </p:grpSpPr>
        <p:sp>
          <p:nvSpPr>
            <p:cNvPr id="96318" name="Rectangle 62"/>
            <p:cNvSpPr>
              <a:spLocks noChangeArrowheads="1"/>
            </p:cNvSpPr>
            <p:nvPr/>
          </p:nvSpPr>
          <p:spPr bwMode="auto">
            <a:xfrm>
              <a:off x="4376" y="1008"/>
              <a:ext cx="512" cy="1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19" name="Rectangle 63"/>
            <p:cNvSpPr>
              <a:spLocks noChangeArrowheads="1"/>
            </p:cNvSpPr>
            <p:nvPr/>
          </p:nvSpPr>
          <p:spPr bwMode="auto">
            <a:xfrm>
              <a:off x="4372" y="1004"/>
              <a:ext cx="528" cy="125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20" name="Line 64"/>
            <p:cNvSpPr>
              <a:spLocks noChangeShapeType="1"/>
            </p:cNvSpPr>
            <p:nvPr/>
          </p:nvSpPr>
          <p:spPr bwMode="auto">
            <a:xfrm>
              <a:off x="4372" y="1988"/>
              <a:ext cx="32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21" name="Line 65"/>
            <p:cNvSpPr>
              <a:spLocks noChangeShapeType="1"/>
            </p:cNvSpPr>
            <p:nvPr/>
          </p:nvSpPr>
          <p:spPr bwMode="auto">
            <a:xfrm flipV="1">
              <a:off x="4372" y="2020"/>
              <a:ext cx="32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22" name="Line 66"/>
            <p:cNvSpPr>
              <a:spLocks noChangeShapeType="1"/>
            </p:cNvSpPr>
            <p:nvPr/>
          </p:nvSpPr>
          <p:spPr bwMode="auto">
            <a:xfrm>
              <a:off x="4276" y="1888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23" name="Line 67"/>
            <p:cNvSpPr>
              <a:spLocks noChangeShapeType="1"/>
            </p:cNvSpPr>
            <p:nvPr/>
          </p:nvSpPr>
          <p:spPr bwMode="auto">
            <a:xfrm>
              <a:off x="4276" y="1744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24" name="Line 68"/>
            <p:cNvSpPr>
              <a:spLocks noChangeShapeType="1"/>
            </p:cNvSpPr>
            <p:nvPr/>
          </p:nvSpPr>
          <p:spPr bwMode="auto">
            <a:xfrm>
              <a:off x="4892" y="1744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25" name="Line 69"/>
            <p:cNvSpPr>
              <a:spLocks noChangeShapeType="1"/>
            </p:cNvSpPr>
            <p:nvPr/>
          </p:nvSpPr>
          <p:spPr bwMode="auto">
            <a:xfrm>
              <a:off x="4276" y="1648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26" name="Line 70"/>
            <p:cNvSpPr>
              <a:spLocks noChangeShapeType="1"/>
            </p:cNvSpPr>
            <p:nvPr/>
          </p:nvSpPr>
          <p:spPr bwMode="auto">
            <a:xfrm>
              <a:off x="4892" y="1648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27" name="Line 71"/>
            <p:cNvSpPr>
              <a:spLocks noChangeShapeType="1"/>
            </p:cNvSpPr>
            <p:nvPr/>
          </p:nvSpPr>
          <p:spPr bwMode="auto">
            <a:xfrm>
              <a:off x="4276" y="1560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28" name="Line 72"/>
            <p:cNvSpPr>
              <a:spLocks noChangeShapeType="1"/>
            </p:cNvSpPr>
            <p:nvPr/>
          </p:nvSpPr>
          <p:spPr bwMode="auto">
            <a:xfrm>
              <a:off x="4268" y="1184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29" name="Line 73"/>
            <p:cNvSpPr>
              <a:spLocks noChangeShapeType="1"/>
            </p:cNvSpPr>
            <p:nvPr/>
          </p:nvSpPr>
          <p:spPr bwMode="auto">
            <a:xfrm>
              <a:off x="4892" y="1560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30" name="Line 74"/>
            <p:cNvSpPr>
              <a:spLocks noChangeShapeType="1"/>
            </p:cNvSpPr>
            <p:nvPr/>
          </p:nvSpPr>
          <p:spPr bwMode="auto">
            <a:xfrm>
              <a:off x="4276" y="2024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31" name="Line 75"/>
            <p:cNvSpPr>
              <a:spLocks noChangeShapeType="1"/>
            </p:cNvSpPr>
            <p:nvPr/>
          </p:nvSpPr>
          <p:spPr bwMode="auto">
            <a:xfrm>
              <a:off x="4276" y="2160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32" name="Line 76"/>
            <p:cNvSpPr>
              <a:spLocks noChangeShapeType="1"/>
            </p:cNvSpPr>
            <p:nvPr/>
          </p:nvSpPr>
          <p:spPr bwMode="auto">
            <a:xfrm>
              <a:off x="4892" y="1464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33" name="Line 77"/>
            <p:cNvSpPr>
              <a:spLocks noChangeShapeType="1"/>
            </p:cNvSpPr>
            <p:nvPr/>
          </p:nvSpPr>
          <p:spPr bwMode="auto">
            <a:xfrm>
              <a:off x="4276" y="1464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34" name="Line 78"/>
            <p:cNvSpPr>
              <a:spLocks noChangeShapeType="1"/>
            </p:cNvSpPr>
            <p:nvPr/>
          </p:nvSpPr>
          <p:spPr bwMode="auto">
            <a:xfrm>
              <a:off x="4892" y="1328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35" name="Line 79"/>
            <p:cNvSpPr>
              <a:spLocks noChangeShapeType="1"/>
            </p:cNvSpPr>
            <p:nvPr/>
          </p:nvSpPr>
          <p:spPr bwMode="auto">
            <a:xfrm>
              <a:off x="4988" y="1328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36" name="Line 80"/>
            <p:cNvSpPr>
              <a:spLocks noChangeShapeType="1"/>
            </p:cNvSpPr>
            <p:nvPr/>
          </p:nvSpPr>
          <p:spPr bwMode="auto">
            <a:xfrm>
              <a:off x="5080" y="1332"/>
              <a:ext cx="0" cy="10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37" name="Line 81"/>
            <p:cNvSpPr>
              <a:spLocks noChangeShapeType="1"/>
            </p:cNvSpPr>
            <p:nvPr/>
          </p:nvSpPr>
          <p:spPr bwMode="auto">
            <a:xfrm flipH="1">
              <a:off x="4412" y="2400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38" name="Line 82"/>
            <p:cNvSpPr>
              <a:spLocks noChangeShapeType="1"/>
            </p:cNvSpPr>
            <p:nvPr/>
          </p:nvSpPr>
          <p:spPr bwMode="auto">
            <a:xfrm flipH="1">
              <a:off x="4028" y="2400"/>
              <a:ext cx="5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39" name="Line 83"/>
            <p:cNvSpPr>
              <a:spLocks noChangeShapeType="1"/>
            </p:cNvSpPr>
            <p:nvPr/>
          </p:nvSpPr>
          <p:spPr bwMode="auto">
            <a:xfrm flipV="1">
              <a:off x="4032" y="1884"/>
              <a:ext cx="0" cy="5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40" name="Line 84"/>
            <p:cNvSpPr>
              <a:spLocks noChangeShapeType="1"/>
            </p:cNvSpPr>
            <p:nvPr/>
          </p:nvSpPr>
          <p:spPr bwMode="auto">
            <a:xfrm>
              <a:off x="4036" y="188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41" name="Rectangle 85"/>
            <p:cNvSpPr>
              <a:spLocks noChangeArrowheads="1"/>
            </p:cNvSpPr>
            <p:nvPr/>
          </p:nvSpPr>
          <p:spPr bwMode="auto">
            <a:xfrm>
              <a:off x="4096" y="2096"/>
              <a:ext cx="360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spcAft>
                  <a:spcPts val="7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"0"</a:t>
              </a:r>
            </a:p>
          </p:txBody>
        </p:sp>
        <p:sp>
          <p:nvSpPr>
            <p:cNvPr id="96342" name="Rectangle 86"/>
            <p:cNvSpPr>
              <a:spLocks noChangeArrowheads="1"/>
            </p:cNvSpPr>
            <p:nvPr/>
          </p:nvSpPr>
          <p:spPr bwMode="auto">
            <a:xfrm>
              <a:off x="4368" y="1128"/>
              <a:ext cx="624" cy="11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EN</a:t>
              </a:r>
            </a:p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endParaRPr lang="en-US" altLang="ko-KR" sz="1200" b="1">
                <a:solidFill>
                  <a:srgbClr val="000000"/>
                </a:solidFill>
                <a:ea typeface="굴림" pitchFamily="50" charset="-127"/>
              </a:endParaRPr>
            </a:p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D</a:t>
              </a:r>
              <a:b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C</a:t>
              </a:r>
              <a:b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B</a:t>
              </a:r>
              <a:b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A</a:t>
              </a:r>
            </a:p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LOAD</a:t>
              </a:r>
            </a:p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CLK</a:t>
              </a:r>
            </a:p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CLR</a:t>
              </a:r>
            </a:p>
          </p:txBody>
        </p:sp>
        <p:sp>
          <p:nvSpPr>
            <p:cNvPr id="96343" name="Rectangle 87"/>
            <p:cNvSpPr>
              <a:spLocks noChangeArrowheads="1"/>
            </p:cNvSpPr>
            <p:nvPr/>
          </p:nvSpPr>
          <p:spPr bwMode="auto">
            <a:xfrm>
              <a:off x="4248" y="1256"/>
              <a:ext cx="624" cy="6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RCO</a:t>
              </a:r>
            </a:p>
            <a:p>
              <a:pPr algn="r"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QD</a:t>
              </a:r>
              <a:b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QC</a:t>
              </a:r>
              <a:b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QB</a:t>
              </a:r>
              <a:b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QA</a:t>
              </a:r>
            </a:p>
          </p:txBody>
        </p:sp>
        <p:sp>
          <p:nvSpPr>
            <p:cNvPr id="96344" name="Rectangle 88"/>
            <p:cNvSpPr>
              <a:spLocks noChangeArrowheads="1"/>
            </p:cNvSpPr>
            <p:nvPr/>
          </p:nvSpPr>
          <p:spPr bwMode="auto">
            <a:xfrm>
              <a:off x="4088" y="1128"/>
              <a:ext cx="288" cy="9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"1"</a:t>
              </a:r>
            </a:p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endParaRPr lang="en-US" altLang="ko-KR" sz="1200" b="1">
                <a:solidFill>
                  <a:srgbClr val="000000"/>
                </a:solidFill>
                <a:ea typeface="굴림" pitchFamily="50" charset="-127"/>
              </a:endParaRPr>
            </a:p>
            <a:p>
              <a:pPr eaLnBrk="0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"0"</a:t>
              </a:r>
              <a:b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"1"</a:t>
              </a:r>
              <a:b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"1"</a:t>
              </a:r>
              <a:b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"0"</a:t>
              </a:r>
            </a:p>
            <a:p>
              <a:pPr eaLnBrk="0" latinLnBrk="1" hangingPunct="0">
                <a:lnSpc>
                  <a:spcPts val="1200"/>
                </a:lnSpc>
                <a:spcAft>
                  <a:spcPts val="500"/>
                </a:spcAft>
                <a:tabLst>
                  <a:tab pos="457200" algn="l"/>
                  <a:tab pos="914400" algn="l"/>
                  <a:tab pos="1370013" algn="l"/>
                </a:tabLst>
              </a:pPr>
              <a:endParaRPr lang="ko-KR" altLang="en-US" sz="1200" b="1">
                <a:solidFill>
                  <a:srgbClr val="000000"/>
                </a:solidFill>
                <a:ea typeface="굴림" pitchFamily="50" charset="-127"/>
              </a:endParaRPr>
            </a:p>
          </p:txBody>
        </p:sp>
      </p:grpSp>
      <p:sp>
        <p:nvSpPr>
          <p:cNvPr id="96346" name="Line 90"/>
          <p:cNvSpPr>
            <a:spLocks noChangeShapeType="1"/>
          </p:cNvSpPr>
          <p:nvPr/>
        </p:nvSpPr>
        <p:spPr bwMode="auto">
          <a:xfrm flipH="1">
            <a:off x="5321300" y="2328863"/>
            <a:ext cx="1555750" cy="260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347" name="Line 91"/>
          <p:cNvSpPr>
            <a:spLocks noChangeShapeType="1"/>
          </p:cNvSpPr>
          <p:nvPr/>
        </p:nvSpPr>
        <p:spPr bwMode="auto">
          <a:xfrm flipH="1" flipV="1">
            <a:off x="4997450" y="4475163"/>
            <a:ext cx="1368425" cy="603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348" name="Rectangle 9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Offset counters</a:t>
            </a:r>
          </a:p>
        </p:txBody>
      </p:sp>
      <p:sp>
        <p:nvSpPr>
          <p:cNvPr id="96349" name="Rectangle 9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Starting offset counters – use of synchronous load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e.g., 0110, 0111, 1000, 1001,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1010, 1011, 1100, 1101, 1111, 0110, . . .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/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/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/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/>
            </a:r>
            <a:br>
              <a:rPr lang="en-US" altLang="ko-KR" sz="1800">
                <a:ea typeface="굴림" pitchFamily="50" charset="-127"/>
              </a:rPr>
            </a:br>
            <a:endParaRPr lang="en-US" altLang="ko-KR" sz="180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Ending offset counter – comparator for ending value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e.g., 0000, 0001, 0010, ..., 1100, 1101, 0000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/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/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/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/>
            </a:r>
            <a:br>
              <a:rPr lang="en-US" altLang="ko-KR" sz="1800">
                <a:ea typeface="굴림" pitchFamily="50" charset="-127"/>
              </a:rPr>
            </a:br>
            <a:endParaRPr lang="en-US" altLang="ko-KR" sz="180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Combinations of the above (start and stop value)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5CFB-4A7B-45D7-A7ED-7AA2C02A72E2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Hardware Description Languages and Sequential Logic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Flip-flops</a:t>
            </a:r>
          </a:p>
          <a:p>
            <a:pPr lvl="1"/>
            <a:r>
              <a:rPr lang="en-US" altLang="ko-KR">
                <a:ea typeface="굴림" pitchFamily="50" charset="-127"/>
              </a:rPr>
              <a:t>representation of clocks - timing of state changes</a:t>
            </a:r>
          </a:p>
          <a:p>
            <a:pPr lvl="1"/>
            <a:r>
              <a:rPr lang="en-US" altLang="ko-KR">
                <a:ea typeface="굴림" pitchFamily="50" charset="-127"/>
              </a:rPr>
              <a:t>asynchronous vs. synchronous</a:t>
            </a:r>
          </a:p>
          <a:p>
            <a:r>
              <a:rPr lang="en-US" altLang="ko-KR">
                <a:ea typeface="굴림" pitchFamily="50" charset="-127"/>
              </a:rPr>
              <a:t>Shift registers</a:t>
            </a:r>
          </a:p>
          <a:p>
            <a:r>
              <a:rPr lang="en-US" altLang="ko-KR">
                <a:ea typeface="굴림" pitchFamily="50" charset="-127"/>
              </a:rPr>
              <a:t>Simple counters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70-775F-4F68-933C-3C6FA32244FF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2743200" y="2668588"/>
            <a:ext cx="3886200" cy="3097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module dff (clk, d, q);</a:t>
            </a:r>
          </a:p>
          <a:p>
            <a:pPr eaLnBrk="0" hangingPunct="0">
              <a:lnSpc>
                <a:spcPts val="22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input  clk, d;</a:t>
            </a:r>
            <a:br>
              <a:rPr lang="en-US" altLang="ko-KR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output q;</a:t>
            </a:r>
            <a:br>
              <a:rPr lang="en-US" altLang="ko-KR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reg    q;</a:t>
            </a:r>
          </a:p>
          <a:p>
            <a:pPr eaLnBrk="0" hangingPunct="0">
              <a:lnSpc>
                <a:spcPts val="22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always @(posedge clk)</a:t>
            </a:r>
            <a:br>
              <a:rPr lang="en-US" altLang="ko-KR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	q = d;</a:t>
            </a:r>
          </a:p>
          <a:p>
            <a:pPr eaLnBrk="0" hangingPunct="0">
              <a:lnSpc>
                <a:spcPts val="22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endmodule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Flip-flop in Verilog</a:t>
            </a:r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Use always block's sensitivity list to wait for clock edge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0E36-B566-429E-870F-745125E47723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685800" y="3476625"/>
            <a:ext cx="4406900" cy="273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module dff (clk, s, r, d, q);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input  clk, s, r, d;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output q;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reg    q;</a:t>
            </a:r>
          </a:p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always @(posedge clk)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	if (r)      q = 1'b0;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	else if (s) q = 1'b1;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	else        q = d;</a:t>
            </a:r>
          </a:p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endmodule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4864100" y="3476625"/>
            <a:ext cx="4406900" cy="3162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module dff (clk, s, r, d, q);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input  clk, s, r, d;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output q;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reg    q;</a:t>
            </a:r>
          </a:p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always @(posedge r)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	q = 1'b0;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always @(posedge s)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	q = 1'b1;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always @(posedge clk)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	q = d;</a:t>
            </a:r>
          </a:p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endmodule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More Flip-flops</a:t>
            </a:r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Synchronous/asynchronous reset/set</a:t>
            </a:r>
          </a:p>
          <a:p>
            <a:pPr lvl="1"/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single thread that waits for the clock</a:t>
            </a:r>
          </a:p>
          <a:p>
            <a:pPr lvl="1"/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three parallel threads – only one of which waits for the clock</a:t>
            </a:r>
          </a:p>
          <a:p>
            <a:pPr lvl="1"/>
            <a:endParaRPr lang="ko-KR" altLang="en-US" sz="120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1509713" y="2894013"/>
            <a:ext cx="18097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24" tIns="45711" rIns="91424" bIns="45711">
            <a:spAutoFit/>
          </a:bodyPr>
          <a:lstStyle/>
          <a:p>
            <a:pPr eaLnBrk="0" hangingPunct="0"/>
            <a:r>
              <a:rPr lang="en-US" altLang="ko-KR" sz="2000" b="1">
                <a:solidFill>
                  <a:srgbClr val="00FF00"/>
                </a:solidFill>
                <a:ea typeface="굴림" pitchFamily="50" charset="-127"/>
              </a:rPr>
              <a:t>Synchronous</a:t>
            </a:r>
            <a:endParaRPr lang="en-US" altLang="ko-KR" sz="2000">
              <a:ea typeface="굴림" pitchFamily="50" charset="-127"/>
            </a:endParaRP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5243513" y="2894013"/>
            <a:ext cx="19653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24" tIns="45711" rIns="91424" bIns="45711">
            <a:spAutoFit/>
          </a:bodyPr>
          <a:lstStyle/>
          <a:p>
            <a:pPr eaLnBrk="0" hangingPunct="0"/>
            <a:r>
              <a:rPr lang="en-US" altLang="ko-KR" sz="2000" b="1">
                <a:solidFill>
                  <a:srgbClr val="F80000"/>
                </a:solidFill>
                <a:ea typeface="굴림" pitchFamily="50" charset="-127"/>
              </a:rPr>
              <a:t>Asynchronous</a:t>
            </a:r>
            <a:endParaRPr lang="en-US" altLang="ko-KR" sz="2000">
              <a:ea typeface="굴림" pitchFamily="50" charset="-127"/>
            </a:endParaRP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6743-B772-4426-904D-F019AEA62C00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1752600" y="2668588"/>
            <a:ext cx="3886200" cy="3097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module dff (clk, d, q);</a:t>
            </a:r>
          </a:p>
          <a:p>
            <a:pPr eaLnBrk="0" hangingPunct="0">
              <a:lnSpc>
                <a:spcPts val="22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input  clk, d;</a:t>
            </a:r>
            <a:br>
              <a:rPr lang="en-US" altLang="ko-KR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output q;</a:t>
            </a:r>
            <a:br>
              <a:rPr lang="en-US" altLang="ko-KR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reg    q;</a:t>
            </a:r>
          </a:p>
          <a:p>
            <a:pPr eaLnBrk="0" hangingPunct="0">
              <a:lnSpc>
                <a:spcPts val="22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always @(clk)</a:t>
            </a:r>
            <a:br>
              <a:rPr lang="en-US" altLang="ko-KR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	q = d;</a:t>
            </a:r>
          </a:p>
          <a:p>
            <a:pPr eaLnBrk="0" hangingPunct="0">
              <a:lnSpc>
                <a:spcPts val="22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endmodule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Incorrect Flip-flop in Verilog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Use always block's sensitivity list to wait for clock to change</a:t>
            </a:r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 flipH="1">
            <a:off x="4113213" y="3886200"/>
            <a:ext cx="1449387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5622925" y="3440113"/>
            <a:ext cx="1878013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24" tIns="45711" rIns="91424" bIns="45711">
            <a:spAutoFit/>
          </a:bodyPr>
          <a:lstStyle/>
          <a:p>
            <a:pPr eaLnBrk="0" hangingPunct="0"/>
            <a:r>
              <a:rPr lang="en-US" altLang="ko-KR" sz="1400">
                <a:solidFill>
                  <a:srgbClr val="F80000"/>
                </a:solidFill>
                <a:ea typeface="굴림" pitchFamily="50" charset="-127"/>
              </a:rPr>
              <a:t>Not correct!  Q will</a:t>
            </a:r>
          </a:p>
          <a:p>
            <a:pPr eaLnBrk="0" hangingPunct="0"/>
            <a:r>
              <a:rPr lang="en-US" altLang="ko-KR" sz="1400">
                <a:solidFill>
                  <a:srgbClr val="F80000"/>
                </a:solidFill>
                <a:ea typeface="굴림" pitchFamily="50" charset="-127"/>
              </a:rPr>
              <a:t>change whenever the</a:t>
            </a:r>
          </a:p>
          <a:p>
            <a:pPr eaLnBrk="0" hangingPunct="0"/>
            <a:r>
              <a:rPr lang="en-US" altLang="ko-KR" sz="1400">
                <a:solidFill>
                  <a:srgbClr val="F80000"/>
                </a:solidFill>
                <a:ea typeface="굴림" pitchFamily="50" charset="-127"/>
              </a:rPr>
              <a:t>clock changes, not</a:t>
            </a:r>
          </a:p>
          <a:p>
            <a:pPr eaLnBrk="0" hangingPunct="0"/>
            <a:r>
              <a:rPr lang="en-US" altLang="ko-KR" sz="1400">
                <a:solidFill>
                  <a:srgbClr val="F80000"/>
                </a:solidFill>
                <a:ea typeface="굴림" pitchFamily="50" charset="-127"/>
              </a:rPr>
              <a:t>just on an edge.</a:t>
            </a:r>
            <a:endParaRPr lang="en-US" altLang="ko-KR" sz="2400">
              <a:ea typeface="굴림" pitchFamily="50" charset="-127"/>
            </a:endParaRP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E6D-BE4A-466A-BFBB-1BA9D830160E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2667000" y="4292600"/>
            <a:ext cx="23622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always @(posedge CLK)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begin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	temp = B;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	B = A;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	A = temp;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end</a:t>
            </a: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5638800" y="4292600"/>
            <a:ext cx="23622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always @(posedge CLK)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begin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	A &lt;= B;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	B &lt;= A;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end</a:t>
            </a:r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Blocking and Non-Blocking Assignments</a:t>
            </a:r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91513" cy="2209800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Blocking assignments (X=A)</a:t>
            </a:r>
          </a:p>
          <a:p>
            <a:pPr marL="750888" lvl="1" indent="-288925"/>
            <a:r>
              <a:rPr lang="en-US" altLang="ko-KR">
                <a:ea typeface="굴림" pitchFamily="50" charset="-127"/>
              </a:rPr>
              <a:t>completes the assignment before continuing on to next statement</a:t>
            </a:r>
          </a:p>
          <a:p>
            <a:r>
              <a:rPr lang="en-US" altLang="ko-KR">
                <a:ea typeface="굴림" pitchFamily="50" charset="-127"/>
              </a:rPr>
              <a:t>Non-blocking assignments (X&lt;=A)</a:t>
            </a:r>
          </a:p>
          <a:p>
            <a:pPr marL="750888" lvl="1" indent="-288925"/>
            <a:r>
              <a:rPr lang="en-US" altLang="ko-KR">
                <a:ea typeface="굴림" pitchFamily="50" charset="-127"/>
              </a:rPr>
              <a:t>completes in zero time and doesn’t change the value of the target until a blocking point (delay/wait) is encountered</a:t>
            </a:r>
          </a:p>
          <a:p>
            <a:r>
              <a:rPr lang="en-US" altLang="ko-KR">
                <a:ea typeface="굴림" pitchFamily="50" charset="-127"/>
              </a:rPr>
              <a:t>Example: swap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AAF4-741E-4A00-BE11-B998D5152B45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533400" y="3219450"/>
            <a:ext cx="3719513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4343400" y="4648200"/>
            <a:ext cx="4038600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2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Register-transfer-level (RTL) Assignment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Non-blocking assignment is also known as an RTL assignment</a:t>
            </a:r>
          </a:p>
          <a:p>
            <a:pPr lvl="1"/>
            <a:r>
              <a:rPr lang="en-US" altLang="ko-KR">
                <a:ea typeface="굴림" pitchFamily="50" charset="-127"/>
              </a:rPr>
              <a:t>if used in an always block triggered by a clock edge</a:t>
            </a:r>
          </a:p>
          <a:p>
            <a:pPr lvl="1"/>
            <a:r>
              <a:rPr lang="en-US" altLang="ko-KR">
                <a:ea typeface="굴림" pitchFamily="50" charset="-127"/>
              </a:rPr>
              <a:t>all flip-flops change together</a:t>
            </a:r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609600" y="3284538"/>
            <a:ext cx="45720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// B,C,D all get the value of A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always @(posedge clk)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begin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  B = A;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  C = B;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  D = C;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end</a:t>
            </a:r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4419600" y="4724400"/>
            <a:ext cx="4191000" cy="167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// implements a shift register too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always @(posedge clk)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begin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  B &lt;= A;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  C &lt;= B;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  D &lt;= C;</a:t>
            </a:r>
            <a:b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CAFF-6AF9-49B2-BB94-226546315EC4}" type="slidenum">
              <a:rPr lang="en-US" altLang="en-US"/>
              <a:pPr/>
              <a:t>6</a:t>
            </a:fld>
            <a:endParaRPr lang="en-US" altLang="en-US"/>
          </a:p>
        </p:txBody>
      </p:sp>
      <p:grpSp>
        <p:nvGrpSpPr>
          <p:cNvPr id="12420" name="Group 132"/>
          <p:cNvGrpSpPr>
            <a:grpSpLocks/>
          </p:cNvGrpSpPr>
          <p:nvPr/>
        </p:nvGrpSpPr>
        <p:grpSpPr bwMode="auto">
          <a:xfrm>
            <a:off x="5486400" y="2471738"/>
            <a:ext cx="2540000" cy="1643062"/>
            <a:chOff x="5024" y="1392"/>
            <a:chExt cx="1600" cy="1035"/>
          </a:xfrm>
        </p:grpSpPr>
        <p:pic>
          <p:nvPicPr>
            <p:cNvPr id="12416" name="Picture 12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88" y="1392"/>
              <a:ext cx="1336" cy="10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2313" name="Rectangle 25"/>
            <p:cNvSpPr>
              <a:spLocks noChangeArrowheads="1"/>
            </p:cNvSpPr>
            <p:nvPr/>
          </p:nvSpPr>
          <p:spPr bwMode="auto">
            <a:xfrm>
              <a:off x="5024" y="1536"/>
              <a:ext cx="13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</a:t>
              </a:r>
            </a:p>
          </p:txBody>
        </p:sp>
        <p:sp>
          <p:nvSpPr>
            <p:cNvPr id="12316" name="Rectangle 28"/>
            <p:cNvSpPr>
              <a:spLocks noChangeArrowheads="1"/>
            </p:cNvSpPr>
            <p:nvPr/>
          </p:nvSpPr>
          <p:spPr bwMode="auto">
            <a:xfrm>
              <a:off x="5024" y="2136"/>
              <a:ext cx="13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</a:t>
              </a:r>
            </a:p>
          </p:txBody>
        </p:sp>
        <p:sp>
          <p:nvSpPr>
            <p:cNvPr id="12325" name="Rectangle 37"/>
            <p:cNvSpPr>
              <a:spLocks noChangeArrowheads="1"/>
            </p:cNvSpPr>
            <p:nvPr/>
          </p:nvSpPr>
          <p:spPr bwMode="auto">
            <a:xfrm>
              <a:off x="6344" y="1592"/>
              <a:ext cx="14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12333" name="Rectangle 45"/>
            <p:cNvSpPr>
              <a:spLocks noChangeArrowheads="1"/>
            </p:cNvSpPr>
            <p:nvPr/>
          </p:nvSpPr>
          <p:spPr bwMode="auto">
            <a:xfrm>
              <a:off x="6360" y="2088"/>
              <a:ext cx="26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Q'</a:t>
              </a:r>
            </a:p>
          </p:txBody>
        </p:sp>
      </p:grpSp>
      <p:grpSp>
        <p:nvGrpSpPr>
          <p:cNvPr id="12419" name="Group 131"/>
          <p:cNvGrpSpPr>
            <a:grpSpLocks/>
          </p:cNvGrpSpPr>
          <p:nvPr/>
        </p:nvGrpSpPr>
        <p:grpSpPr bwMode="auto">
          <a:xfrm>
            <a:off x="1600200" y="2700338"/>
            <a:ext cx="3238500" cy="1219200"/>
            <a:chOff x="1056" y="864"/>
            <a:chExt cx="2040" cy="768"/>
          </a:xfrm>
        </p:grpSpPr>
        <p:pic>
          <p:nvPicPr>
            <p:cNvPr id="12414" name="Picture 12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04" y="864"/>
              <a:ext cx="1992" cy="7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2357" name="Rectangle 69"/>
            <p:cNvSpPr>
              <a:spLocks noChangeArrowheads="1"/>
            </p:cNvSpPr>
            <p:nvPr/>
          </p:nvSpPr>
          <p:spPr bwMode="auto">
            <a:xfrm>
              <a:off x="1056" y="1192"/>
              <a:ext cx="13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</a:t>
              </a:r>
            </a:p>
          </p:txBody>
        </p:sp>
        <p:sp>
          <p:nvSpPr>
            <p:cNvPr id="12361" name="Rectangle 73"/>
            <p:cNvSpPr>
              <a:spLocks noChangeArrowheads="1"/>
            </p:cNvSpPr>
            <p:nvPr/>
          </p:nvSpPr>
          <p:spPr bwMode="auto">
            <a:xfrm>
              <a:off x="1064" y="1384"/>
              <a:ext cx="13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</a:t>
              </a:r>
            </a:p>
          </p:txBody>
        </p:sp>
        <p:sp>
          <p:nvSpPr>
            <p:cNvPr id="12363" name="Rectangle 75"/>
            <p:cNvSpPr>
              <a:spLocks noChangeArrowheads="1"/>
            </p:cNvSpPr>
            <p:nvPr/>
          </p:nvSpPr>
          <p:spPr bwMode="auto">
            <a:xfrm>
              <a:off x="2112" y="1056"/>
              <a:ext cx="14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</p:grpSp>
      <p:grpSp>
        <p:nvGrpSpPr>
          <p:cNvPr id="12422" name="Group 134"/>
          <p:cNvGrpSpPr>
            <a:grpSpLocks/>
          </p:cNvGrpSpPr>
          <p:nvPr/>
        </p:nvGrpSpPr>
        <p:grpSpPr bwMode="auto">
          <a:xfrm>
            <a:off x="1752600" y="5062538"/>
            <a:ext cx="3238500" cy="1231900"/>
            <a:chOff x="1344" y="3024"/>
            <a:chExt cx="2040" cy="776"/>
          </a:xfrm>
        </p:grpSpPr>
        <p:pic>
          <p:nvPicPr>
            <p:cNvPr id="12418" name="Picture 13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92" y="3024"/>
              <a:ext cx="1992" cy="7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2366" name="Rectangle 78"/>
            <p:cNvSpPr>
              <a:spLocks noChangeArrowheads="1"/>
            </p:cNvSpPr>
            <p:nvPr/>
          </p:nvSpPr>
          <p:spPr bwMode="auto">
            <a:xfrm>
              <a:off x="1344" y="3552"/>
              <a:ext cx="28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R'</a:t>
              </a:r>
            </a:p>
          </p:txBody>
        </p:sp>
        <p:sp>
          <p:nvSpPr>
            <p:cNvPr id="12367" name="Rectangle 79"/>
            <p:cNvSpPr>
              <a:spLocks noChangeArrowheads="1"/>
            </p:cNvSpPr>
            <p:nvPr/>
          </p:nvSpPr>
          <p:spPr bwMode="auto">
            <a:xfrm>
              <a:off x="1352" y="3360"/>
              <a:ext cx="23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S'</a:t>
              </a:r>
            </a:p>
          </p:txBody>
        </p:sp>
        <p:sp>
          <p:nvSpPr>
            <p:cNvPr id="12368" name="Rectangle 80"/>
            <p:cNvSpPr>
              <a:spLocks noChangeArrowheads="1"/>
            </p:cNvSpPr>
            <p:nvPr/>
          </p:nvSpPr>
          <p:spPr bwMode="auto">
            <a:xfrm>
              <a:off x="2400" y="3216"/>
              <a:ext cx="14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</p:grpSp>
      <p:grpSp>
        <p:nvGrpSpPr>
          <p:cNvPr id="12421" name="Group 133"/>
          <p:cNvGrpSpPr>
            <a:grpSpLocks/>
          </p:cNvGrpSpPr>
          <p:nvPr/>
        </p:nvGrpSpPr>
        <p:grpSpPr bwMode="auto">
          <a:xfrm>
            <a:off x="5562600" y="4910138"/>
            <a:ext cx="2501900" cy="1643062"/>
            <a:chOff x="4944" y="3360"/>
            <a:chExt cx="1576" cy="1035"/>
          </a:xfrm>
        </p:grpSpPr>
        <p:pic>
          <p:nvPicPr>
            <p:cNvPr id="12417" name="Picture 12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92" y="3360"/>
              <a:ext cx="1336" cy="10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2407" name="Rectangle 119"/>
            <p:cNvSpPr>
              <a:spLocks noChangeArrowheads="1"/>
            </p:cNvSpPr>
            <p:nvPr/>
          </p:nvSpPr>
          <p:spPr bwMode="auto">
            <a:xfrm>
              <a:off x="6240" y="3552"/>
              <a:ext cx="14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12408" name="Rectangle 120"/>
            <p:cNvSpPr>
              <a:spLocks noChangeArrowheads="1"/>
            </p:cNvSpPr>
            <p:nvPr/>
          </p:nvSpPr>
          <p:spPr bwMode="auto">
            <a:xfrm>
              <a:off x="6256" y="4048"/>
              <a:ext cx="26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Q'</a:t>
              </a:r>
            </a:p>
          </p:txBody>
        </p:sp>
        <p:sp>
          <p:nvSpPr>
            <p:cNvPr id="12409" name="Rectangle 121"/>
            <p:cNvSpPr>
              <a:spLocks noChangeArrowheads="1"/>
            </p:cNvSpPr>
            <p:nvPr/>
          </p:nvSpPr>
          <p:spPr bwMode="auto">
            <a:xfrm>
              <a:off x="4944" y="3504"/>
              <a:ext cx="23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S'</a:t>
              </a:r>
            </a:p>
          </p:txBody>
        </p:sp>
        <p:sp>
          <p:nvSpPr>
            <p:cNvPr id="12410" name="Rectangle 122"/>
            <p:cNvSpPr>
              <a:spLocks noChangeArrowheads="1"/>
            </p:cNvSpPr>
            <p:nvPr/>
          </p:nvSpPr>
          <p:spPr bwMode="auto">
            <a:xfrm>
              <a:off x="4944" y="4120"/>
              <a:ext cx="28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R'</a:t>
              </a:r>
            </a:p>
          </p:txBody>
        </p:sp>
      </p:grpSp>
      <p:sp>
        <p:nvSpPr>
          <p:cNvPr id="12412" name="Rectangle 1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Memory with cross-coupled gates</a:t>
            </a:r>
          </a:p>
        </p:txBody>
      </p:sp>
      <p:sp>
        <p:nvSpPr>
          <p:cNvPr id="12413" name="Rectangle 125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299450" cy="4514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Cross-coupled NOR gates</a:t>
            </a:r>
          </a:p>
          <a:p>
            <a:pPr marL="750888" lvl="1" indent="-288925"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similar to inverter pair, with capability to force output to 0 (reset=1) or 1 (set=1)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/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/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/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/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/>
            </a:r>
            <a:br>
              <a:rPr lang="en-US" altLang="ko-KR">
                <a:ea typeface="굴림" pitchFamily="50" charset="-127"/>
              </a:rPr>
            </a:br>
            <a:endParaRPr lang="en-US" altLang="ko-KR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Cross-coupled NAND gates</a:t>
            </a:r>
          </a:p>
          <a:p>
            <a:pPr marL="750888" lvl="1" indent="-288925"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similar to inverter pair, with capability to force output to 0 (reset=0) or 1 (set=0)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/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/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/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/>
            </a:r>
            <a:br>
              <a:rPr lang="en-US" altLang="ko-KR">
                <a:ea typeface="굴림" pitchFamily="50" charset="-127"/>
              </a:rPr>
            </a:br>
            <a:endParaRPr lang="en-US" altLang="ko-KR"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8C61-EAC9-4E41-925D-D4B396069F61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Mobius Counter in Verilog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648" tIns="46325" rIns="92648" bIns="46325"/>
          <a:lstStyle/>
          <a:p>
            <a:pPr>
              <a:lnSpc>
                <a:spcPts val="1700"/>
              </a:lnSpc>
              <a:spcBef>
                <a:spcPct val="0"/>
              </a:spcBef>
              <a:spcAft>
                <a:spcPts val="1800"/>
              </a:spcAft>
              <a:buClrTx/>
              <a:buFontTx/>
              <a:buNone/>
              <a:tabLst>
                <a:tab pos="457200" algn="l"/>
                <a:tab pos="914400" algn="l"/>
                <a:tab pos="1370013" algn="l"/>
              </a:tabLst>
            </a:pPr>
            <a:r>
              <a:rPr lang="ko-KR" altLang="en-US" sz="18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</a:t>
            </a:r>
            <a: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initial</a:t>
            </a:r>
            <a:b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begin</a:t>
            </a:r>
            <a:b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  A = 1’b0;</a:t>
            </a:r>
            <a:b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  B = 1’b0;</a:t>
            </a:r>
            <a:b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  C = 1’b0;</a:t>
            </a:r>
            <a:b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  D = 1’b0;</a:t>
            </a:r>
            <a:b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end</a:t>
            </a:r>
            <a:b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/>
            </a:r>
            <a:b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always @(posedge clk)</a:t>
            </a:r>
            <a:b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begin</a:t>
            </a:r>
            <a:b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  A &lt;= ~D;</a:t>
            </a:r>
            <a:b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  B &lt;= A;</a:t>
            </a:r>
            <a:b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  C &lt;= B;</a:t>
            </a:r>
            <a:b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  D &lt;= C;</a:t>
            </a:r>
            <a:b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8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0581-38D1-4F65-9041-5BDE598E79E0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Binary Counter in Verilog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620838"/>
            <a:ext cx="4637087" cy="4764087"/>
          </a:xfrm>
          <a:noFill/>
          <a:ln w="12700">
            <a:solidFill>
              <a:schemeClr val="tx1"/>
            </a:solidFill>
          </a:ln>
        </p:spPr>
        <p:txBody>
          <a:bodyPr lIns="92648" tIns="46325" rIns="92648" bIns="46325"/>
          <a:lstStyle/>
          <a:p>
            <a:pPr marL="0" indent="0" defTabSz="914400">
              <a:lnSpc>
                <a:spcPts val="1700"/>
              </a:lnSpc>
              <a:spcBef>
                <a:spcPct val="0"/>
              </a:spcBef>
              <a:spcAft>
                <a:spcPts val="1800"/>
              </a:spcAft>
              <a:buClrTx/>
              <a:buFontTx/>
              <a:buNone/>
              <a:tabLst>
                <a:tab pos="234950" algn="l"/>
                <a:tab pos="455613" algn="l"/>
                <a:tab pos="1370013" algn="l"/>
                <a:tab pos="4802188" algn="l"/>
              </a:tabLst>
            </a:pP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module binary_counter (clk, c8, c4, c2, c1);</a:t>
            </a:r>
          </a:p>
          <a:p>
            <a:pPr marL="0" indent="0" defTabSz="914400">
              <a:lnSpc>
                <a:spcPts val="1700"/>
              </a:lnSpc>
              <a:spcBef>
                <a:spcPct val="0"/>
              </a:spcBef>
              <a:spcAft>
                <a:spcPts val="1800"/>
              </a:spcAft>
              <a:buClrTx/>
              <a:buFontTx/>
              <a:buNone/>
              <a:tabLst>
                <a:tab pos="234950" algn="l"/>
                <a:tab pos="455613" algn="l"/>
                <a:tab pos="1370013" algn="l"/>
                <a:tab pos="4802188" algn="l"/>
              </a:tabLst>
            </a:pP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input  clk;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output c8, c4, c2, c1;</a:t>
            </a:r>
          </a:p>
          <a:p>
            <a:pPr marL="0" indent="0" defTabSz="914400">
              <a:lnSpc>
                <a:spcPts val="1700"/>
              </a:lnSpc>
              <a:spcBef>
                <a:spcPct val="0"/>
              </a:spcBef>
              <a:spcAft>
                <a:spcPts val="1800"/>
              </a:spcAft>
              <a:buClrTx/>
              <a:buFontTx/>
              <a:buNone/>
              <a:tabLst>
                <a:tab pos="234950" algn="l"/>
                <a:tab pos="455613" algn="l"/>
                <a:tab pos="1370013" algn="l"/>
                <a:tab pos="4802188" algn="l"/>
              </a:tabLst>
            </a:pP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reg [3:0] count;</a:t>
            </a:r>
          </a:p>
          <a:p>
            <a:pPr marL="0" indent="0" defTabSz="914400">
              <a:lnSpc>
                <a:spcPts val="1700"/>
              </a:lnSpc>
              <a:spcBef>
                <a:spcPct val="0"/>
              </a:spcBef>
              <a:spcAft>
                <a:spcPts val="1800"/>
              </a:spcAft>
              <a:buClrTx/>
              <a:buFontTx/>
              <a:buNone/>
              <a:tabLst>
                <a:tab pos="234950" algn="l"/>
                <a:tab pos="455613" algn="l"/>
                <a:tab pos="1370013" algn="l"/>
                <a:tab pos="4802188" algn="l"/>
              </a:tabLst>
            </a:pP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initial begin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		count = 0;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end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/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always @(posedge clk) begin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		count = count + 4’b0001;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end</a:t>
            </a:r>
          </a:p>
          <a:p>
            <a:pPr marL="0" indent="0" defTabSz="914400">
              <a:lnSpc>
                <a:spcPts val="1700"/>
              </a:lnSpc>
              <a:spcBef>
                <a:spcPct val="0"/>
              </a:spcBef>
              <a:spcAft>
                <a:spcPts val="1800"/>
              </a:spcAft>
              <a:buClrTx/>
              <a:buFontTx/>
              <a:buNone/>
              <a:tabLst>
                <a:tab pos="234950" algn="l"/>
                <a:tab pos="455613" algn="l"/>
                <a:tab pos="1370013" algn="l"/>
                <a:tab pos="4802188" algn="l"/>
              </a:tabLst>
            </a:pP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assign c8 = count[3];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assign c4 = count[2];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assign c2 = count[1];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assign c1 = count[0];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/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endmodule</a:t>
            </a:r>
          </a:p>
          <a:p>
            <a:pPr marL="0" indent="0" defTabSz="914400">
              <a:lnSpc>
                <a:spcPts val="1700"/>
              </a:lnSpc>
              <a:spcBef>
                <a:spcPct val="0"/>
              </a:spcBef>
              <a:spcAft>
                <a:spcPts val="1800"/>
              </a:spcAft>
              <a:buClrTx/>
              <a:buFontTx/>
              <a:buNone/>
              <a:tabLst>
                <a:tab pos="234950" algn="l"/>
                <a:tab pos="455613" algn="l"/>
                <a:tab pos="1370013" algn="l"/>
                <a:tab pos="4802188" algn="l"/>
              </a:tabLst>
            </a:pPr>
            <a:endParaRPr lang="ko-KR" altLang="en-US" sz="1200" b="1">
              <a:solidFill>
                <a:srgbClr val="000000"/>
              </a:solidFill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4217988" y="2147888"/>
            <a:ext cx="4802187" cy="4348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648" tIns="46325" rIns="92648" bIns="46325"/>
          <a:lstStyle/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234950" algn="l"/>
                <a:tab pos="455613" algn="l"/>
                <a:tab pos="1370013" algn="l"/>
                <a:tab pos="4802188" algn="l"/>
              </a:tabLst>
            </a:pP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module binary_counter (clk, c8, c4, c2, c1, rco);</a:t>
            </a:r>
          </a:p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234950" algn="l"/>
                <a:tab pos="455613" algn="l"/>
                <a:tab pos="1370013" algn="l"/>
                <a:tab pos="4802188" algn="l"/>
              </a:tabLst>
            </a:pP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input  clk;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output c8, c4, c2, c1, rco;</a:t>
            </a:r>
          </a:p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234950" algn="l"/>
                <a:tab pos="455613" algn="l"/>
                <a:tab pos="1370013" algn="l"/>
                <a:tab pos="4802188" algn="l"/>
              </a:tabLst>
            </a:pP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reg [3:0] count;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reg rco;</a:t>
            </a:r>
          </a:p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234950" algn="l"/>
                <a:tab pos="455613" algn="l"/>
                <a:tab pos="1370013" algn="l"/>
                <a:tab pos="4802188" algn="l"/>
              </a:tabLst>
            </a:pP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initial begin . . . end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/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always @(posedge clk) begin . . . end</a:t>
            </a:r>
          </a:p>
          <a:p>
            <a:pPr eaLnBrk="0" hangingPunct="0">
              <a:lnSpc>
                <a:spcPts val="1700"/>
              </a:lnSpc>
              <a:spcAft>
                <a:spcPts val="1800"/>
              </a:spcAft>
              <a:tabLst>
                <a:tab pos="234950" algn="l"/>
                <a:tab pos="455613" algn="l"/>
                <a:tab pos="1370013" algn="l"/>
                <a:tab pos="4802188" algn="l"/>
              </a:tabLst>
            </a:pP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assign c8 = count[3];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assign c4 = count[2];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assign c2 = count[1];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assign c1 = count[0];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assign rco = (count == 4b’1111);</a:t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/>
            </a:r>
            <a:b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endmodule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F491-49C2-45E4-BF13-68D7CC3C4847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Sequential logic summary</a:t>
            </a:r>
          </a:p>
        </p:txBody>
      </p:sp>
      <p:sp>
        <p:nvSpPr>
          <p:cNvPr id="9831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Fundamental building block of circuits with state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latch and flip-flop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R-S latch, R-S master/slave, D master/slave, edge-triggered D flip-flop</a:t>
            </a:r>
          </a:p>
          <a:p>
            <a:r>
              <a:rPr lang="en-US" altLang="ko-KR" sz="2000">
                <a:ea typeface="굴림" pitchFamily="50" charset="-127"/>
              </a:rPr>
              <a:t>Timing methodologies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use of clocks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cascaded FFs work because propagation delays exceed hold times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beware of clock skew</a:t>
            </a:r>
          </a:p>
          <a:p>
            <a:r>
              <a:rPr lang="en-US" altLang="ko-KR" sz="2000">
                <a:ea typeface="굴림" pitchFamily="50" charset="-127"/>
              </a:rPr>
              <a:t>Asynchronous inputs and their dangers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synchronizer failure: what it is and how to minimize its impact</a:t>
            </a:r>
          </a:p>
          <a:p>
            <a:r>
              <a:rPr lang="en-US" altLang="ko-KR" sz="2000">
                <a:ea typeface="굴림" pitchFamily="50" charset="-127"/>
              </a:rPr>
              <a:t>Basic registers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shift registers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counters</a:t>
            </a:r>
          </a:p>
          <a:p>
            <a:r>
              <a:rPr lang="en-US" altLang="ko-KR" sz="2000">
                <a:ea typeface="굴림" pitchFamily="50" charset="-127"/>
              </a:rPr>
              <a:t>Hardware description languages and sequential logic</a:t>
            </a:r>
          </a:p>
          <a:p>
            <a:pPr>
              <a:buFont typeface="Wingdings" pitchFamily="2" charset="2"/>
              <a:buNone/>
            </a:pPr>
            <a:endParaRPr lang="en-US" altLang="ko-KR" sz="2000"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6A59-C6A5-47E7-9CD5-1FBB968781B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685800" y="4267200"/>
            <a:ext cx="7518400" cy="2108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5" name="Rectangle 9" descr="20%"/>
          <p:cNvSpPr>
            <a:spLocks noChangeArrowheads="1"/>
          </p:cNvSpPr>
          <p:nvPr/>
        </p:nvSpPr>
        <p:spPr bwMode="auto">
          <a:xfrm>
            <a:off x="3987800" y="4813300"/>
            <a:ext cx="647700" cy="1536700"/>
          </a:xfrm>
          <a:prstGeom prst="rect">
            <a:avLst/>
          </a:prstGeom>
          <a:pattFill prst="pct20">
            <a:fgClr>
              <a:srgbClr val="000000"/>
            </a:fgClr>
            <a:bgClr>
              <a:srgbClr val="FFFFFF"/>
            </a:bgClr>
          </a:patt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Rectangle 10" descr="20%"/>
          <p:cNvSpPr>
            <a:spLocks noChangeArrowheads="1"/>
          </p:cNvSpPr>
          <p:nvPr/>
        </p:nvSpPr>
        <p:spPr bwMode="auto">
          <a:xfrm>
            <a:off x="6375400" y="4826000"/>
            <a:ext cx="1193800" cy="1511300"/>
          </a:xfrm>
          <a:prstGeom prst="rect">
            <a:avLst/>
          </a:prstGeom>
          <a:pattFill prst="pct20">
            <a:fgClr>
              <a:srgbClr val="000000"/>
            </a:fgClr>
            <a:bgClr>
              <a:srgbClr val="FFFFFF"/>
            </a:bgClr>
          </a:patt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4347" name="Picture 11"/>
          <p:cNvPicPr>
            <a:picLocks noChangeArrowheads="1"/>
          </p:cNvPicPr>
          <p:nvPr/>
        </p:nvPicPr>
        <p:blipFill>
          <a:blip r:embed="rId3" cstate="print"/>
          <a:srcRect l="5373"/>
          <a:stretch>
            <a:fillRect/>
          </a:stretch>
        </p:blipFill>
        <p:spPr bwMode="auto">
          <a:xfrm>
            <a:off x="1089025" y="4267200"/>
            <a:ext cx="7102475" cy="209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1562100" y="4152900"/>
            <a:ext cx="8382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Reset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2667000" y="4140200"/>
            <a:ext cx="6477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  <a:tabLst>
                <a:tab pos="914400" algn="l"/>
                <a:tab pos="2006600" algn="l"/>
                <a:tab pos="2895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Hold</a:t>
            </a: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1911350" y="4476750"/>
            <a:ext cx="36830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1" name="Arc 15"/>
          <p:cNvSpPr>
            <a:spLocks/>
          </p:cNvSpPr>
          <p:nvPr/>
        </p:nvSpPr>
        <p:spPr bwMode="auto">
          <a:xfrm>
            <a:off x="2130425" y="4754563"/>
            <a:ext cx="157163" cy="174625"/>
          </a:xfrm>
          <a:custGeom>
            <a:avLst/>
            <a:gdLst>
              <a:gd name="G0" fmla="+- 17862 0 0"/>
              <a:gd name="G1" fmla="+- 19731 0 0"/>
              <a:gd name="G2" fmla="+- 21600 0 0"/>
              <a:gd name="T0" fmla="*/ 0 w 17862"/>
              <a:gd name="T1" fmla="*/ 7585 h 19731"/>
              <a:gd name="T2" fmla="*/ 9073 w 17862"/>
              <a:gd name="T3" fmla="*/ 0 h 19731"/>
              <a:gd name="T4" fmla="*/ 17862 w 17862"/>
              <a:gd name="T5" fmla="*/ 19731 h 19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862" h="19731" fill="none" extrusionOk="0">
                <a:moveTo>
                  <a:pt x="0" y="7585"/>
                </a:moveTo>
                <a:cubicBezTo>
                  <a:pt x="2260" y="4262"/>
                  <a:pt x="5402" y="1635"/>
                  <a:pt x="9072" y="-1"/>
                </a:cubicBezTo>
              </a:path>
              <a:path w="17862" h="19731" stroke="0" extrusionOk="0">
                <a:moveTo>
                  <a:pt x="0" y="7585"/>
                </a:moveTo>
                <a:cubicBezTo>
                  <a:pt x="2260" y="4262"/>
                  <a:pt x="5402" y="1635"/>
                  <a:pt x="9072" y="-1"/>
                </a:cubicBezTo>
                <a:lnTo>
                  <a:pt x="17862" y="19731"/>
                </a:lnTo>
                <a:close/>
              </a:path>
            </a:pathLst>
          </a:custGeom>
          <a:solidFill>
            <a:srgbClr val="000000"/>
          </a:solidFill>
          <a:ln w="127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1873250" y="4476750"/>
            <a:ext cx="152400" cy="965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3" name="Arc 17"/>
          <p:cNvSpPr>
            <a:spLocks/>
          </p:cNvSpPr>
          <p:nvPr/>
        </p:nvSpPr>
        <p:spPr bwMode="auto">
          <a:xfrm>
            <a:off x="1960563" y="5259388"/>
            <a:ext cx="103187" cy="190500"/>
          </a:xfrm>
          <a:custGeom>
            <a:avLst/>
            <a:gdLst>
              <a:gd name="G0" fmla="+- 9516 0 0"/>
              <a:gd name="G1" fmla="+- 21600 0 0"/>
              <a:gd name="G2" fmla="+- 21600 0 0"/>
              <a:gd name="T0" fmla="*/ 0 w 11665"/>
              <a:gd name="T1" fmla="*/ 2209 h 21600"/>
              <a:gd name="T2" fmla="*/ 11665 w 11665"/>
              <a:gd name="T3" fmla="*/ 107 h 21600"/>
              <a:gd name="T4" fmla="*/ 9516 w 1166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65" h="21600" fill="none" extrusionOk="0">
                <a:moveTo>
                  <a:pt x="0" y="2209"/>
                </a:moveTo>
                <a:cubicBezTo>
                  <a:pt x="2961" y="755"/>
                  <a:pt x="6216" y="-1"/>
                  <a:pt x="9516" y="0"/>
                </a:cubicBezTo>
                <a:cubicBezTo>
                  <a:pt x="10233" y="0"/>
                  <a:pt x="10950" y="35"/>
                  <a:pt x="11664" y="107"/>
                </a:cubicBezTo>
              </a:path>
              <a:path w="11665" h="21600" stroke="0" extrusionOk="0">
                <a:moveTo>
                  <a:pt x="0" y="2209"/>
                </a:moveTo>
                <a:cubicBezTo>
                  <a:pt x="2961" y="755"/>
                  <a:pt x="6216" y="-1"/>
                  <a:pt x="9516" y="0"/>
                </a:cubicBezTo>
                <a:cubicBezTo>
                  <a:pt x="10233" y="0"/>
                  <a:pt x="10950" y="35"/>
                  <a:pt x="11664" y="107"/>
                </a:cubicBezTo>
                <a:lnTo>
                  <a:pt x="9516" y="21600"/>
                </a:lnTo>
                <a:close/>
              </a:path>
            </a:pathLst>
          </a:custGeom>
          <a:solidFill>
            <a:srgbClr val="000000"/>
          </a:solidFill>
          <a:ln w="127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2940050" y="4476750"/>
            <a:ext cx="17780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5" name="Arc 19"/>
          <p:cNvSpPr>
            <a:spLocks/>
          </p:cNvSpPr>
          <p:nvPr/>
        </p:nvSpPr>
        <p:spPr bwMode="auto">
          <a:xfrm>
            <a:off x="3028950" y="4852988"/>
            <a:ext cx="109538" cy="190500"/>
          </a:xfrm>
          <a:custGeom>
            <a:avLst/>
            <a:gdLst>
              <a:gd name="G0" fmla="+- 12351 0 0"/>
              <a:gd name="G1" fmla="+- 21563 0 0"/>
              <a:gd name="G2" fmla="+- 21600 0 0"/>
              <a:gd name="T0" fmla="*/ 0 w 12351"/>
              <a:gd name="T1" fmla="*/ 3842 h 21563"/>
              <a:gd name="T2" fmla="*/ 11093 w 12351"/>
              <a:gd name="T3" fmla="*/ 0 h 21563"/>
              <a:gd name="T4" fmla="*/ 12351 w 12351"/>
              <a:gd name="T5" fmla="*/ 21563 h 21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351" h="21563" fill="none" extrusionOk="0">
                <a:moveTo>
                  <a:pt x="0" y="3842"/>
                </a:moveTo>
                <a:cubicBezTo>
                  <a:pt x="3272" y="1561"/>
                  <a:pt x="7111" y="231"/>
                  <a:pt x="11092" y="-1"/>
                </a:cubicBezTo>
              </a:path>
              <a:path w="12351" h="21563" stroke="0" extrusionOk="0">
                <a:moveTo>
                  <a:pt x="0" y="3842"/>
                </a:moveTo>
                <a:cubicBezTo>
                  <a:pt x="3272" y="1561"/>
                  <a:pt x="7111" y="231"/>
                  <a:pt x="11092" y="-1"/>
                </a:cubicBezTo>
                <a:lnTo>
                  <a:pt x="12351" y="21563"/>
                </a:lnTo>
                <a:close/>
              </a:path>
            </a:pathLst>
          </a:custGeom>
          <a:solidFill>
            <a:srgbClr val="000000"/>
          </a:solidFill>
          <a:ln w="127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2940050" y="4502150"/>
            <a:ext cx="762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7" name="Arc 21"/>
          <p:cNvSpPr>
            <a:spLocks/>
          </p:cNvSpPr>
          <p:nvPr/>
        </p:nvSpPr>
        <p:spPr bwMode="auto">
          <a:xfrm>
            <a:off x="2965450" y="5233988"/>
            <a:ext cx="103188" cy="190500"/>
          </a:xfrm>
          <a:custGeom>
            <a:avLst/>
            <a:gdLst>
              <a:gd name="G0" fmla="+- 8053 0 0"/>
              <a:gd name="G1" fmla="+- 21600 0 0"/>
              <a:gd name="G2" fmla="+- 21600 0 0"/>
              <a:gd name="T0" fmla="*/ 0 w 11633"/>
              <a:gd name="T1" fmla="*/ 1557 h 21600"/>
              <a:gd name="T2" fmla="*/ 11633 w 11633"/>
              <a:gd name="T3" fmla="*/ 299 h 21600"/>
              <a:gd name="T4" fmla="*/ 8053 w 1163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33" h="21600" fill="none" extrusionOk="0">
                <a:moveTo>
                  <a:pt x="0" y="1557"/>
                </a:moveTo>
                <a:cubicBezTo>
                  <a:pt x="2560" y="528"/>
                  <a:pt x="5293" y="-1"/>
                  <a:pt x="8053" y="0"/>
                </a:cubicBezTo>
                <a:cubicBezTo>
                  <a:pt x="9252" y="0"/>
                  <a:pt x="10450" y="99"/>
                  <a:pt x="11633" y="298"/>
                </a:cubicBezTo>
              </a:path>
              <a:path w="11633" h="21600" stroke="0" extrusionOk="0">
                <a:moveTo>
                  <a:pt x="0" y="1557"/>
                </a:moveTo>
                <a:cubicBezTo>
                  <a:pt x="2560" y="528"/>
                  <a:pt x="5293" y="-1"/>
                  <a:pt x="8053" y="0"/>
                </a:cubicBezTo>
                <a:cubicBezTo>
                  <a:pt x="9252" y="0"/>
                  <a:pt x="10450" y="99"/>
                  <a:pt x="11633" y="298"/>
                </a:cubicBezTo>
                <a:lnTo>
                  <a:pt x="8053" y="21600"/>
                </a:lnTo>
                <a:close/>
              </a:path>
            </a:pathLst>
          </a:custGeom>
          <a:solidFill>
            <a:srgbClr val="000000"/>
          </a:solidFill>
          <a:ln w="127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3816350" y="4502150"/>
            <a:ext cx="63500" cy="825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9" name="Arc 23"/>
          <p:cNvSpPr>
            <a:spLocks/>
          </p:cNvSpPr>
          <p:nvPr/>
        </p:nvSpPr>
        <p:spPr bwMode="auto">
          <a:xfrm>
            <a:off x="3830638" y="5145088"/>
            <a:ext cx="104775" cy="190500"/>
          </a:xfrm>
          <a:custGeom>
            <a:avLst/>
            <a:gdLst>
              <a:gd name="G0" fmla="+- 7837 0 0"/>
              <a:gd name="G1" fmla="+- 21600 0 0"/>
              <a:gd name="G2" fmla="+- 21600 0 0"/>
              <a:gd name="T0" fmla="*/ 0 w 11796"/>
              <a:gd name="T1" fmla="*/ 1472 h 21600"/>
              <a:gd name="T2" fmla="*/ 11796 w 11796"/>
              <a:gd name="T3" fmla="*/ 366 h 21600"/>
              <a:gd name="T4" fmla="*/ 7837 w 1179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796" h="21600" fill="none" extrusionOk="0">
                <a:moveTo>
                  <a:pt x="-1" y="1471"/>
                </a:moveTo>
                <a:cubicBezTo>
                  <a:pt x="2498" y="499"/>
                  <a:pt x="5155" y="-1"/>
                  <a:pt x="7837" y="0"/>
                </a:cubicBezTo>
                <a:cubicBezTo>
                  <a:pt x="9165" y="0"/>
                  <a:pt x="10490" y="122"/>
                  <a:pt x="11796" y="365"/>
                </a:cubicBezTo>
              </a:path>
              <a:path w="11796" h="21600" stroke="0" extrusionOk="0">
                <a:moveTo>
                  <a:pt x="-1" y="1471"/>
                </a:moveTo>
                <a:cubicBezTo>
                  <a:pt x="2498" y="499"/>
                  <a:pt x="5155" y="-1"/>
                  <a:pt x="7837" y="0"/>
                </a:cubicBezTo>
                <a:cubicBezTo>
                  <a:pt x="9165" y="0"/>
                  <a:pt x="10490" y="122"/>
                  <a:pt x="11796" y="365"/>
                </a:cubicBezTo>
                <a:lnTo>
                  <a:pt x="7837" y="21600"/>
                </a:lnTo>
                <a:close/>
              </a:path>
            </a:pathLst>
          </a:custGeom>
          <a:solidFill>
            <a:srgbClr val="000000"/>
          </a:solidFill>
          <a:ln w="127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 flipH="1">
            <a:off x="3663950" y="4502150"/>
            <a:ext cx="1524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1" name="Arc 25"/>
          <p:cNvSpPr>
            <a:spLocks/>
          </p:cNvSpPr>
          <p:nvPr/>
        </p:nvSpPr>
        <p:spPr bwMode="auto">
          <a:xfrm>
            <a:off x="3683000" y="4859338"/>
            <a:ext cx="136525" cy="184150"/>
          </a:xfrm>
          <a:custGeom>
            <a:avLst/>
            <a:gdLst>
              <a:gd name="G0" fmla="+- 0 0 0"/>
              <a:gd name="G1" fmla="+- 20966 0 0"/>
              <a:gd name="G2" fmla="+- 21600 0 0"/>
              <a:gd name="T0" fmla="*/ 5197 w 15452"/>
              <a:gd name="T1" fmla="*/ 0 h 20966"/>
              <a:gd name="T2" fmla="*/ 15452 w 15452"/>
              <a:gd name="T3" fmla="*/ 5873 h 20966"/>
              <a:gd name="T4" fmla="*/ 0 w 15452"/>
              <a:gd name="T5" fmla="*/ 20966 h 20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52" h="20966" fill="none" extrusionOk="0">
                <a:moveTo>
                  <a:pt x="5196" y="0"/>
                </a:moveTo>
                <a:cubicBezTo>
                  <a:pt x="9094" y="966"/>
                  <a:pt x="12645" y="3000"/>
                  <a:pt x="15451" y="5873"/>
                </a:cubicBezTo>
              </a:path>
              <a:path w="15452" h="20966" stroke="0" extrusionOk="0">
                <a:moveTo>
                  <a:pt x="5196" y="0"/>
                </a:moveTo>
                <a:cubicBezTo>
                  <a:pt x="9094" y="966"/>
                  <a:pt x="12645" y="3000"/>
                  <a:pt x="15451" y="5873"/>
                </a:cubicBezTo>
                <a:lnTo>
                  <a:pt x="0" y="20966"/>
                </a:lnTo>
                <a:close/>
              </a:path>
            </a:pathLst>
          </a:custGeom>
          <a:solidFill>
            <a:srgbClr val="000000"/>
          </a:solidFill>
          <a:ln w="127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 flipH="1">
            <a:off x="4794250" y="4514850"/>
            <a:ext cx="381000" cy="927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3" name="Arc 27"/>
          <p:cNvSpPr>
            <a:spLocks/>
          </p:cNvSpPr>
          <p:nvPr/>
        </p:nvSpPr>
        <p:spPr bwMode="auto">
          <a:xfrm>
            <a:off x="4813300" y="5260975"/>
            <a:ext cx="115888" cy="188913"/>
          </a:xfrm>
          <a:custGeom>
            <a:avLst/>
            <a:gdLst>
              <a:gd name="G0" fmla="+- 0 0 0"/>
              <a:gd name="G1" fmla="+- 21493 0 0"/>
              <a:gd name="G2" fmla="+- 21600 0 0"/>
              <a:gd name="T0" fmla="*/ 2149 w 13161"/>
              <a:gd name="T1" fmla="*/ 0 h 21493"/>
              <a:gd name="T2" fmla="*/ 13161 w 13161"/>
              <a:gd name="T3" fmla="*/ 4366 h 21493"/>
              <a:gd name="T4" fmla="*/ 0 w 13161"/>
              <a:gd name="T5" fmla="*/ 21493 h 21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161" h="21493" fill="none" extrusionOk="0">
                <a:moveTo>
                  <a:pt x="2148" y="0"/>
                </a:moveTo>
                <a:cubicBezTo>
                  <a:pt x="6154" y="400"/>
                  <a:pt x="9969" y="1912"/>
                  <a:pt x="13161" y="4365"/>
                </a:cubicBezTo>
              </a:path>
              <a:path w="13161" h="21493" stroke="0" extrusionOk="0">
                <a:moveTo>
                  <a:pt x="2148" y="0"/>
                </a:moveTo>
                <a:cubicBezTo>
                  <a:pt x="6154" y="400"/>
                  <a:pt x="9969" y="1912"/>
                  <a:pt x="13161" y="4365"/>
                </a:cubicBezTo>
                <a:lnTo>
                  <a:pt x="0" y="21493"/>
                </a:lnTo>
                <a:close/>
              </a:path>
            </a:pathLst>
          </a:custGeom>
          <a:solidFill>
            <a:srgbClr val="000000"/>
          </a:solidFill>
          <a:ln w="127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 flipH="1">
            <a:off x="4781550" y="4502150"/>
            <a:ext cx="393700" cy="419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5" name="Arc 29"/>
          <p:cNvSpPr>
            <a:spLocks/>
          </p:cNvSpPr>
          <p:nvPr/>
        </p:nvSpPr>
        <p:spPr bwMode="auto">
          <a:xfrm>
            <a:off x="4800600" y="4756150"/>
            <a:ext cx="158750" cy="173038"/>
          </a:xfrm>
          <a:custGeom>
            <a:avLst/>
            <a:gdLst>
              <a:gd name="G0" fmla="+- 0 0 0"/>
              <a:gd name="G1" fmla="+- 19633 0 0"/>
              <a:gd name="G2" fmla="+- 21600 0 0"/>
              <a:gd name="T0" fmla="*/ 9006 w 18028"/>
              <a:gd name="T1" fmla="*/ 0 h 19633"/>
              <a:gd name="T2" fmla="*/ 18028 w 18028"/>
              <a:gd name="T3" fmla="*/ 7735 h 19633"/>
              <a:gd name="T4" fmla="*/ 0 w 18028"/>
              <a:gd name="T5" fmla="*/ 19633 h 19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028" h="19633" fill="none" extrusionOk="0">
                <a:moveTo>
                  <a:pt x="9005" y="0"/>
                </a:moveTo>
                <a:cubicBezTo>
                  <a:pt x="12677" y="1684"/>
                  <a:pt x="15802" y="4363"/>
                  <a:pt x="18027" y="7735"/>
                </a:cubicBezTo>
              </a:path>
              <a:path w="18028" h="19633" stroke="0" extrusionOk="0">
                <a:moveTo>
                  <a:pt x="9005" y="0"/>
                </a:moveTo>
                <a:cubicBezTo>
                  <a:pt x="12677" y="1684"/>
                  <a:pt x="15802" y="4363"/>
                  <a:pt x="18027" y="7735"/>
                </a:cubicBezTo>
                <a:lnTo>
                  <a:pt x="0" y="19633"/>
                </a:lnTo>
                <a:close/>
              </a:path>
            </a:pathLst>
          </a:custGeom>
          <a:solidFill>
            <a:srgbClr val="000000"/>
          </a:solidFill>
          <a:ln w="127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>
            <a:off x="5746750" y="4502150"/>
            <a:ext cx="3302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7" name="Arc 31"/>
          <p:cNvSpPr>
            <a:spLocks/>
          </p:cNvSpPr>
          <p:nvPr/>
        </p:nvSpPr>
        <p:spPr bwMode="auto">
          <a:xfrm>
            <a:off x="5943600" y="4860925"/>
            <a:ext cx="139700" cy="182563"/>
          </a:xfrm>
          <a:custGeom>
            <a:avLst/>
            <a:gdLst>
              <a:gd name="G0" fmla="+- 16055 0 0"/>
              <a:gd name="G1" fmla="+- 20728 0 0"/>
              <a:gd name="G2" fmla="+- 21600 0 0"/>
              <a:gd name="T0" fmla="*/ 0 w 16055"/>
              <a:gd name="T1" fmla="*/ 6278 h 20728"/>
              <a:gd name="T2" fmla="*/ 9980 w 16055"/>
              <a:gd name="T3" fmla="*/ 0 h 20728"/>
              <a:gd name="T4" fmla="*/ 16055 w 16055"/>
              <a:gd name="T5" fmla="*/ 20728 h 20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55" h="20728" fill="none" extrusionOk="0">
                <a:moveTo>
                  <a:pt x="0" y="6278"/>
                </a:moveTo>
                <a:cubicBezTo>
                  <a:pt x="2680" y="3300"/>
                  <a:pt x="6135" y="1126"/>
                  <a:pt x="9979" y="-1"/>
                </a:cubicBezTo>
              </a:path>
              <a:path w="16055" h="20728" stroke="0" extrusionOk="0">
                <a:moveTo>
                  <a:pt x="0" y="6278"/>
                </a:moveTo>
                <a:cubicBezTo>
                  <a:pt x="2680" y="3300"/>
                  <a:pt x="6135" y="1126"/>
                  <a:pt x="9979" y="-1"/>
                </a:cubicBezTo>
                <a:lnTo>
                  <a:pt x="16055" y="20728"/>
                </a:lnTo>
                <a:close/>
              </a:path>
            </a:pathLst>
          </a:custGeom>
          <a:solidFill>
            <a:srgbClr val="000000"/>
          </a:solidFill>
          <a:ln w="127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>
            <a:off x="5721350" y="4476750"/>
            <a:ext cx="177800" cy="850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9" name="Arc 33"/>
          <p:cNvSpPr>
            <a:spLocks/>
          </p:cNvSpPr>
          <p:nvPr/>
        </p:nvSpPr>
        <p:spPr bwMode="auto">
          <a:xfrm>
            <a:off x="5826125" y="5145088"/>
            <a:ext cx="103188" cy="190500"/>
          </a:xfrm>
          <a:custGeom>
            <a:avLst/>
            <a:gdLst>
              <a:gd name="G0" fmla="+- 10581 0 0"/>
              <a:gd name="G1" fmla="+- 21600 0 0"/>
              <a:gd name="G2" fmla="+- 21600 0 0"/>
              <a:gd name="T0" fmla="*/ 0 w 11660"/>
              <a:gd name="T1" fmla="*/ 2769 h 21600"/>
              <a:gd name="T2" fmla="*/ 11660 w 11660"/>
              <a:gd name="T3" fmla="*/ 27 h 21600"/>
              <a:gd name="T4" fmla="*/ 10581 w 1166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60" h="21600" fill="none" extrusionOk="0">
                <a:moveTo>
                  <a:pt x="0" y="2769"/>
                </a:moveTo>
                <a:cubicBezTo>
                  <a:pt x="3231" y="953"/>
                  <a:pt x="6874" y="-1"/>
                  <a:pt x="10581" y="0"/>
                </a:cubicBezTo>
                <a:cubicBezTo>
                  <a:pt x="10940" y="0"/>
                  <a:pt x="11300" y="8"/>
                  <a:pt x="11660" y="26"/>
                </a:cubicBezTo>
              </a:path>
              <a:path w="11660" h="21600" stroke="0" extrusionOk="0">
                <a:moveTo>
                  <a:pt x="0" y="2769"/>
                </a:moveTo>
                <a:cubicBezTo>
                  <a:pt x="3231" y="953"/>
                  <a:pt x="6874" y="-1"/>
                  <a:pt x="10581" y="0"/>
                </a:cubicBezTo>
                <a:cubicBezTo>
                  <a:pt x="10940" y="0"/>
                  <a:pt x="11300" y="8"/>
                  <a:pt x="11660" y="26"/>
                </a:cubicBezTo>
                <a:lnTo>
                  <a:pt x="10581" y="21600"/>
                </a:lnTo>
                <a:close/>
              </a:path>
            </a:pathLst>
          </a:custGeom>
          <a:solidFill>
            <a:srgbClr val="000000"/>
          </a:solidFill>
          <a:ln w="127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 flipH="1">
            <a:off x="7715250" y="4502150"/>
            <a:ext cx="584200" cy="1181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71" name="Arc 35"/>
          <p:cNvSpPr>
            <a:spLocks/>
          </p:cNvSpPr>
          <p:nvPr/>
        </p:nvSpPr>
        <p:spPr bwMode="auto">
          <a:xfrm>
            <a:off x="7734300" y="5503863"/>
            <a:ext cx="127000" cy="187325"/>
          </a:xfrm>
          <a:custGeom>
            <a:avLst/>
            <a:gdLst>
              <a:gd name="G0" fmla="+- 0 0 0"/>
              <a:gd name="G1" fmla="+- 21301 0 0"/>
              <a:gd name="G2" fmla="+- 21600 0 0"/>
              <a:gd name="T0" fmla="*/ 3580 w 14350"/>
              <a:gd name="T1" fmla="*/ 0 h 21301"/>
              <a:gd name="T2" fmla="*/ 14350 w 14350"/>
              <a:gd name="T3" fmla="*/ 5157 h 21301"/>
              <a:gd name="T4" fmla="*/ 0 w 14350"/>
              <a:gd name="T5" fmla="*/ 21301 h 2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50" h="21301" fill="none" extrusionOk="0">
                <a:moveTo>
                  <a:pt x="3580" y="-1"/>
                </a:moveTo>
                <a:cubicBezTo>
                  <a:pt x="7583" y="672"/>
                  <a:pt x="11316" y="2459"/>
                  <a:pt x="14350" y="5156"/>
                </a:cubicBezTo>
              </a:path>
              <a:path w="14350" h="21301" stroke="0" extrusionOk="0">
                <a:moveTo>
                  <a:pt x="3580" y="-1"/>
                </a:moveTo>
                <a:cubicBezTo>
                  <a:pt x="7583" y="672"/>
                  <a:pt x="11316" y="2459"/>
                  <a:pt x="14350" y="5156"/>
                </a:cubicBezTo>
                <a:lnTo>
                  <a:pt x="0" y="21301"/>
                </a:lnTo>
                <a:close/>
              </a:path>
            </a:pathLst>
          </a:custGeom>
          <a:solidFill>
            <a:srgbClr val="000000"/>
          </a:solidFill>
          <a:ln w="127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72" name="Line 36"/>
          <p:cNvSpPr>
            <a:spLocks noChangeShapeType="1"/>
          </p:cNvSpPr>
          <p:nvPr/>
        </p:nvSpPr>
        <p:spPr bwMode="auto">
          <a:xfrm flipH="1">
            <a:off x="7905750" y="4502150"/>
            <a:ext cx="393700" cy="158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73" name="Arc 37"/>
          <p:cNvSpPr>
            <a:spLocks/>
          </p:cNvSpPr>
          <p:nvPr/>
        </p:nvSpPr>
        <p:spPr bwMode="auto">
          <a:xfrm>
            <a:off x="7924800" y="5911850"/>
            <a:ext cx="133350" cy="185738"/>
          </a:xfrm>
          <a:custGeom>
            <a:avLst/>
            <a:gdLst>
              <a:gd name="G0" fmla="+- 0 0 0"/>
              <a:gd name="G1" fmla="+- 21086 0 0"/>
              <a:gd name="G2" fmla="+- 21600 0 0"/>
              <a:gd name="T0" fmla="*/ 4686 w 15183"/>
              <a:gd name="T1" fmla="*/ 0 h 21086"/>
              <a:gd name="T2" fmla="*/ 15183 w 15183"/>
              <a:gd name="T3" fmla="*/ 5722 h 21086"/>
              <a:gd name="T4" fmla="*/ 0 w 15183"/>
              <a:gd name="T5" fmla="*/ 21086 h 2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183" h="21086" fill="none" extrusionOk="0">
                <a:moveTo>
                  <a:pt x="4685" y="0"/>
                </a:moveTo>
                <a:cubicBezTo>
                  <a:pt x="8653" y="882"/>
                  <a:pt x="12291" y="2865"/>
                  <a:pt x="15182" y="5722"/>
                </a:cubicBezTo>
              </a:path>
              <a:path w="15183" h="21086" stroke="0" extrusionOk="0">
                <a:moveTo>
                  <a:pt x="4685" y="0"/>
                </a:moveTo>
                <a:cubicBezTo>
                  <a:pt x="8653" y="882"/>
                  <a:pt x="12291" y="2865"/>
                  <a:pt x="15182" y="5722"/>
                </a:cubicBezTo>
                <a:lnTo>
                  <a:pt x="0" y="21086"/>
                </a:lnTo>
                <a:close/>
              </a:path>
            </a:pathLst>
          </a:custGeom>
          <a:solidFill>
            <a:srgbClr val="000000"/>
          </a:solidFill>
          <a:ln w="127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12" name="Rectangle 76"/>
          <p:cNvSpPr>
            <a:spLocks noChangeArrowheads="1"/>
          </p:cNvSpPr>
          <p:nvPr/>
        </p:nvSpPr>
        <p:spPr bwMode="auto">
          <a:xfrm>
            <a:off x="3517900" y="4152900"/>
            <a:ext cx="6477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100"/>
              </a:lnSpc>
              <a:tabLst>
                <a:tab pos="914400" algn="l"/>
                <a:tab pos="2006600" algn="l"/>
                <a:tab pos="2895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Set</a:t>
            </a:r>
          </a:p>
        </p:txBody>
      </p:sp>
      <p:sp>
        <p:nvSpPr>
          <p:cNvPr id="14413" name="Rectangle 77"/>
          <p:cNvSpPr>
            <a:spLocks noChangeArrowheads="1"/>
          </p:cNvSpPr>
          <p:nvPr/>
        </p:nvSpPr>
        <p:spPr bwMode="auto">
          <a:xfrm>
            <a:off x="5448300" y="4152900"/>
            <a:ext cx="6477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100"/>
              </a:lnSpc>
              <a:tabLst>
                <a:tab pos="914400" algn="l"/>
                <a:tab pos="2006600" algn="l"/>
                <a:tab pos="2895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Set</a:t>
            </a:r>
          </a:p>
        </p:txBody>
      </p:sp>
      <p:sp>
        <p:nvSpPr>
          <p:cNvPr id="14414" name="Rectangle 78"/>
          <p:cNvSpPr>
            <a:spLocks noChangeArrowheads="1"/>
          </p:cNvSpPr>
          <p:nvPr/>
        </p:nvSpPr>
        <p:spPr bwMode="auto">
          <a:xfrm>
            <a:off x="4673600" y="4152900"/>
            <a:ext cx="8382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Reset</a:t>
            </a:r>
          </a:p>
        </p:txBody>
      </p:sp>
      <p:sp>
        <p:nvSpPr>
          <p:cNvPr id="14415" name="Rectangle 79"/>
          <p:cNvSpPr>
            <a:spLocks noChangeArrowheads="1"/>
          </p:cNvSpPr>
          <p:nvPr/>
        </p:nvSpPr>
        <p:spPr bwMode="auto">
          <a:xfrm>
            <a:off x="7924800" y="4140200"/>
            <a:ext cx="8382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Race</a:t>
            </a:r>
          </a:p>
        </p:txBody>
      </p:sp>
      <p:sp>
        <p:nvSpPr>
          <p:cNvPr id="14417" name="Rectangle 81"/>
          <p:cNvSpPr>
            <a:spLocks noChangeArrowheads="1"/>
          </p:cNvSpPr>
          <p:nvPr/>
        </p:nvSpPr>
        <p:spPr bwMode="auto">
          <a:xfrm>
            <a:off x="1181100" y="4724400"/>
            <a:ext cx="571500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3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R</a:t>
            </a:r>
          </a:p>
          <a:p>
            <a:pPr eaLnBrk="0" hangingPunct="0">
              <a:lnSpc>
                <a:spcPts val="3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</a:t>
            </a:r>
          </a:p>
          <a:p>
            <a:pPr eaLnBrk="0" hangingPunct="0">
              <a:lnSpc>
                <a:spcPts val="3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Q</a:t>
            </a:r>
          </a:p>
          <a:p>
            <a:pPr eaLnBrk="0" hangingPunct="0">
              <a:lnSpc>
                <a:spcPts val="3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\Q</a:t>
            </a:r>
          </a:p>
        </p:txBody>
      </p:sp>
      <p:sp>
        <p:nvSpPr>
          <p:cNvPr id="14418" name="Rectangle 82"/>
          <p:cNvSpPr>
            <a:spLocks noChangeArrowheads="1"/>
          </p:cNvSpPr>
          <p:nvPr/>
        </p:nvSpPr>
        <p:spPr bwMode="auto">
          <a:xfrm>
            <a:off x="6134100" y="4216400"/>
            <a:ext cx="508000" cy="3048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19" name="Rectangle 83"/>
          <p:cNvSpPr>
            <a:spLocks noChangeArrowheads="1"/>
          </p:cNvSpPr>
          <p:nvPr/>
        </p:nvSpPr>
        <p:spPr bwMode="auto">
          <a:xfrm>
            <a:off x="5956300" y="4216400"/>
            <a:ext cx="838200" cy="41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100</a:t>
            </a:r>
          </a:p>
        </p:txBody>
      </p:sp>
      <p:sp>
        <p:nvSpPr>
          <p:cNvPr id="14420" name="Rectangle 8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Timing behavior</a:t>
            </a:r>
          </a:p>
        </p:txBody>
      </p:sp>
      <p:grpSp>
        <p:nvGrpSpPr>
          <p:cNvPr id="14422" name="Group 86"/>
          <p:cNvGrpSpPr>
            <a:grpSpLocks/>
          </p:cNvGrpSpPr>
          <p:nvPr/>
        </p:nvGrpSpPr>
        <p:grpSpPr bwMode="auto">
          <a:xfrm>
            <a:off x="3733800" y="1524000"/>
            <a:ext cx="2540000" cy="1643063"/>
            <a:chOff x="5024" y="1392"/>
            <a:chExt cx="1600" cy="1035"/>
          </a:xfrm>
        </p:grpSpPr>
        <p:pic>
          <p:nvPicPr>
            <p:cNvPr id="14423" name="Picture 8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88" y="1392"/>
              <a:ext cx="1336" cy="10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4424" name="Rectangle 88"/>
            <p:cNvSpPr>
              <a:spLocks noChangeArrowheads="1"/>
            </p:cNvSpPr>
            <p:nvPr/>
          </p:nvSpPr>
          <p:spPr bwMode="auto">
            <a:xfrm>
              <a:off x="5024" y="1536"/>
              <a:ext cx="13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</a:t>
              </a:r>
            </a:p>
          </p:txBody>
        </p:sp>
        <p:sp>
          <p:nvSpPr>
            <p:cNvPr id="14425" name="Rectangle 89"/>
            <p:cNvSpPr>
              <a:spLocks noChangeArrowheads="1"/>
            </p:cNvSpPr>
            <p:nvPr/>
          </p:nvSpPr>
          <p:spPr bwMode="auto">
            <a:xfrm>
              <a:off x="5024" y="2136"/>
              <a:ext cx="13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</a:t>
              </a:r>
            </a:p>
          </p:txBody>
        </p:sp>
        <p:sp>
          <p:nvSpPr>
            <p:cNvPr id="14426" name="Rectangle 90"/>
            <p:cNvSpPr>
              <a:spLocks noChangeArrowheads="1"/>
            </p:cNvSpPr>
            <p:nvPr/>
          </p:nvSpPr>
          <p:spPr bwMode="auto">
            <a:xfrm>
              <a:off x="6344" y="1592"/>
              <a:ext cx="14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14427" name="Rectangle 91"/>
            <p:cNvSpPr>
              <a:spLocks noChangeArrowheads="1"/>
            </p:cNvSpPr>
            <p:nvPr/>
          </p:nvSpPr>
          <p:spPr bwMode="auto">
            <a:xfrm>
              <a:off x="6360" y="2088"/>
              <a:ext cx="26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Q'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3487-9C43-46FF-B207-F1237F2C0136}" type="slidenum">
              <a:rPr lang="en-US" altLang="en-US"/>
              <a:pPr/>
              <a:t>8</a:t>
            </a:fld>
            <a:endParaRPr lang="en-US" altLang="en-US"/>
          </a:p>
        </p:txBody>
      </p:sp>
      <p:grpSp>
        <p:nvGrpSpPr>
          <p:cNvPr id="16397" name="Group 13"/>
          <p:cNvGrpSpPr>
            <a:grpSpLocks/>
          </p:cNvGrpSpPr>
          <p:nvPr/>
        </p:nvGrpSpPr>
        <p:grpSpPr bwMode="auto">
          <a:xfrm>
            <a:off x="1371600" y="2819400"/>
            <a:ext cx="2146300" cy="1803400"/>
            <a:chOff x="656" y="1096"/>
            <a:chExt cx="1352" cy="1136"/>
          </a:xfrm>
        </p:grpSpPr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672" y="1096"/>
              <a:ext cx="1336" cy="1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	R	Q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hold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unstable</a:t>
              </a:r>
            </a:p>
          </p:txBody>
        </p:sp>
        <p:grpSp>
          <p:nvGrpSpPr>
            <p:cNvPr id="16396" name="Group 12"/>
            <p:cNvGrpSpPr>
              <a:grpSpLocks/>
            </p:cNvGrpSpPr>
            <p:nvPr/>
          </p:nvGrpSpPr>
          <p:grpSpPr bwMode="auto">
            <a:xfrm>
              <a:off x="656" y="1128"/>
              <a:ext cx="1296" cy="888"/>
              <a:chOff x="656" y="1128"/>
              <a:chExt cx="1296" cy="888"/>
            </a:xfrm>
          </p:grpSpPr>
          <p:sp>
            <p:nvSpPr>
              <p:cNvPr id="16394" name="Line 10"/>
              <p:cNvSpPr>
                <a:spLocks noChangeShapeType="1"/>
              </p:cNvSpPr>
              <p:nvPr/>
            </p:nvSpPr>
            <p:spPr bwMode="auto">
              <a:xfrm>
                <a:off x="1208" y="1128"/>
                <a:ext cx="0" cy="88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395" name="Line 11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1296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640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State behavior or R-S latch</a:t>
            </a:r>
          </a:p>
        </p:txBody>
      </p:sp>
      <p:sp>
        <p:nvSpPr>
          <p:cNvPr id="16407" name="Rectangle 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Truth table of R-S latch behavior</a:t>
            </a:r>
          </a:p>
        </p:txBody>
      </p:sp>
      <p:grpSp>
        <p:nvGrpSpPr>
          <p:cNvPr id="16408" name="Group 24"/>
          <p:cNvGrpSpPr>
            <a:grpSpLocks/>
          </p:cNvGrpSpPr>
          <p:nvPr/>
        </p:nvGrpSpPr>
        <p:grpSpPr bwMode="auto">
          <a:xfrm>
            <a:off x="4648200" y="2057400"/>
            <a:ext cx="3505200" cy="3962400"/>
            <a:chOff x="2736" y="1584"/>
            <a:chExt cx="2208" cy="2496"/>
          </a:xfrm>
        </p:grpSpPr>
        <p:sp>
          <p:nvSpPr>
            <p:cNvPr id="16409" name="Rectangle 25"/>
            <p:cNvSpPr>
              <a:spLocks noChangeArrowheads="1"/>
            </p:cNvSpPr>
            <p:nvPr/>
          </p:nvSpPr>
          <p:spPr bwMode="auto">
            <a:xfrm>
              <a:off x="2784" y="1680"/>
              <a:ext cx="40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 Q'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0  1</a:t>
              </a:r>
            </a:p>
          </p:txBody>
        </p:sp>
        <p:sp>
          <p:nvSpPr>
            <p:cNvPr id="16410" name="Rectangle 26"/>
            <p:cNvSpPr>
              <a:spLocks noChangeArrowheads="1"/>
            </p:cNvSpPr>
            <p:nvPr/>
          </p:nvSpPr>
          <p:spPr bwMode="auto">
            <a:xfrm>
              <a:off x="4512" y="1680"/>
              <a:ext cx="40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 Q'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1  0</a:t>
              </a:r>
            </a:p>
          </p:txBody>
        </p:sp>
        <p:sp>
          <p:nvSpPr>
            <p:cNvPr id="16411" name="Rectangle 27"/>
            <p:cNvSpPr>
              <a:spLocks noChangeArrowheads="1"/>
            </p:cNvSpPr>
            <p:nvPr/>
          </p:nvSpPr>
          <p:spPr bwMode="auto">
            <a:xfrm>
              <a:off x="3648" y="2544"/>
              <a:ext cx="40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 Q'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0  0</a:t>
              </a:r>
            </a:p>
          </p:txBody>
        </p:sp>
        <p:sp>
          <p:nvSpPr>
            <p:cNvPr id="16412" name="Rectangle 28"/>
            <p:cNvSpPr>
              <a:spLocks noChangeArrowheads="1"/>
            </p:cNvSpPr>
            <p:nvPr/>
          </p:nvSpPr>
          <p:spPr bwMode="auto">
            <a:xfrm>
              <a:off x="3648" y="3696"/>
              <a:ext cx="40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 Q'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1  1</a:t>
              </a:r>
            </a:p>
          </p:txBody>
        </p:sp>
        <p:sp>
          <p:nvSpPr>
            <p:cNvPr id="16413" name="Oval 29"/>
            <p:cNvSpPr>
              <a:spLocks noChangeArrowheads="1"/>
            </p:cNvSpPr>
            <p:nvPr/>
          </p:nvSpPr>
          <p:spPr bwMode="auto">
            <a:xfrm>
              <a:off x="2736" y="1584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4" name="Oval 30"/>
            <p:cNvSpPr>
              <a:spLocks noChangeArrowheads="1"/>
            </p:cNvSpPr>
            <p:nvPr/>
          </p:nvSpPr>
          <p:spPr bwMode="auto">
            <a:xfrm>
              <a:off x="4464" y="1584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5" name="Oval 31"/>
            <p:cNvSpPr>
              <a:spLocks noChangeArrowheads="1"/>
            </p:cNvSpPr>
            <p:nvPr/>
          </p:nvSpPr>
          <p:spPr bwMode="auto">
            <a:xfrm rot="-1341584">
              <a:off x="3600" y="2448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6" name="Oval 32"/>
            <p:cNvSpPr>
              <a:spLocks noChangeArrowheads="1"/>
            </p:cNvSpPr>
            <p:nvPr/>
          </p:nvSpPr>
          <p:spPr bwMode="auto">
            <a:xfrm>
              <a:off x="3600" y="3600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6417" name="Group 33"/>
          <p:cNvGrpSpPr>
            <a:grpSpLocks/>
          </p:cNvGrpSpPr>
          <p:nvPr/>
        </p:nvGrpSpPr>
        <p:grpSpPr bwMode="auto">
          <a:xfrm>
            <a:off x="7570788" y="485775"/>
            <a:ext cx="1385887" cy="896938"/>
            <a:chOff x="5024" y="1392"/>
            <a:chExt cx="1600" cy="1035"/>
          </a:xfrm>
        </p:grpSpPr>
        <p:pic>
          <p:nvPicPr>
            <p:cNvPr id="16418" name="Picture 3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88" y="1392"/>
              <a:ext cx="1336" cy="10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6419" name="Rectangle 35"/>
            <p:cNvSpPr>
              <a:spLocks noChangeArrowheads="1"/>
            </p:cNvSpPr>
            <p:nvPr/>
          </p:nvSpPr>
          <p:spPr bwMode="auto">
            <a:xfrm>
              <a:off x="5024" y="1536"/>
              <a:ext cx="13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</a:t>
              </a:r>
            </a:p>
          </p:txBody>
        </p:sp>
        <p:sp>
          <p:nvSpPr>
            <p:cNvPr id="16420" name="Rectangle 36"/>
            <p:cNvSpPr>
              <a:spLocks noChangeArrowheads="1"/>
            </p:cNvSpPr>
            <p:nvPr/>
          </p:nvSpPr>
          <p:spPr bwMode="auto">
            <a:xfrm>
              <a:off x="5024" y="2136"/>
              <a:ext cx="13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</a:t>
              </a:r>
            </a:p>
          </p:txBody>
        </p:sp>
        <p:sp>
          <p:nvSpPr>
            <p:cNvPr id="16421" name="Rectangle 37"/>
            <p:cNvSpPr>
              <a:spLocks noChangeArrowheads="1"/>
            </p:cNvSpPr>
            <p:nvPr/>
          </p:nvSpPr>
          <p:spPr bwMode="auto">
            <a:xfrm>
              <a:off x="6344" y="1592"/>
              <a:ext cx="14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16422" name="Rectangle 38"/>
            <p:cNvSpPr>
              <a:spLocks noChangeArrowheads="1"/>
            </p:cNvSpPr>
            <p:nvPr/>
          </p:nvSpPr>
          <p:spPr bwMode="auto">
            <a:xfrm>
              <a:off x="6360" y="2088"/>
              <a:ext cx="26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Q'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3651-0299-472F-8865-5979A53C9B1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8484" name="Rectangle 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Theoretical R-S latch behavior</a:t>
            </a:r>
          </a:p>
        </p:txBody>
      </p:sp>
      <p:sp>
        <p:nvSpPr>
          <p:cNvPr id="18485" name="Rectangle 53"/>
          <p:cNvSpPr>
            <a:spLocks noGrp="1" noChangeArrowheads="1"/>
          </p:cNvSpPr>
          <p:nvPr>
            <p:ph type="body" idx="1"/>
          </p:nvPr>
        </p:nvSpPr>
        <p:spPr>
          <a:xfrm>
            <a:off x="457200" y="3581400"/>
            <a:ext cx="3505200" cy="1371600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State diagram</a:t>
            </a:r>
          </a:p>
          <a:p>
            <a:pPr marL="750888" lvl="1" indent="-288925"/>
            <a:r>
              <a:rPr lang="en-US" altLang="ko-KR">
                <a:ea typeface="굴림" pitchFamily="50" charset="-127"/>
              </a:rPr>
              <a:t>states: possible values</a:t>
            </a:r>
          </a:p>
          <a:p>
            <a:pPr marL="750888" lvl="1" indent="-288925"/>
            <a:r>
              <a:rPr lang="en-US" altLang="ko-KR">
                <a:ea typeface="굴림" pitchFamily="50" charset="-127"/>
              </a:rPr>
              <a:t>transitions: changes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based on inputs</a:t>
            </a:r>
          </a:p>
        </p:txBody>
      </p:sp>
      <p:grpSp>
        <p:nvGrpSpPr>
          <p:cNvPr id="18523" name="Group 91"/>
          <p:cNvGrpSpPr>
            <a:grpSpLocks/>
          </p:cNvGrpSpPr>
          <p:nvPr/>
        </p:nvGrpSpPr>
        <p:grpSpPr bwMode="auto">
          <a:xfrm>
            <a:off x="4343400" y="2362200"/>
            <a:ext cx="3505200" cy="3962400"/>
            <a:chOff x="2736" y="1584"/>
            <a:chExt cx="2208" cy="2496"/>
          </a:xfrm>
        </p:grpSpPr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2784" y="1680"/>
              <a:ext cx="40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 Q'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0  1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512" y="1680"/>
              <a:ext cx="40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 Q'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1  0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3648" y="2544"/>
              <a:ext cx="40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 Q'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0  0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3648" y="3696"/>
              <a:ext cx="40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 Q'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1  1</a:t>
              </a:r>
            </a:p>
          </p:txBody>
        </p:sp>
        <p:sp>
          <p:nvSpPr>
            <p:cNvPr id="18486" name="Oval 54"/>
            <p:cNvSpPr>
              <a:spLocks noChangeArrowheads="1"/>
            </p:cNvSpPr>
            <p:nvPr/>
          </p:nvSpPr>
          <p:spPr bwMode="auto">
            <a:xfrm>
              <a:off x="2736" y="1584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87" name="Oval 55"/>
            <p:cNvSpPr>
              <a:spLocks noChangeArrowheads="1"/>
            </p:cNvSpPr>
            <p:nvPr/>
          </p:nvSpPr>
          <p:spPr bwMode="auto">
            <a:xfrm>
              <a:off x="4464" y="1584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88" name="Oval 56"/>
            <p:cNvSpPr>
              <a:spLocks noChangeArrowheads="1"/>
            </p:cNvSpPr>
            <p:nvPr/>
          </p:nvSpPr>
          <p:spPr bwMode="auto">
            <a:xfrm rot="-1341584">
              <a:off x="3600" y="2448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94" name="Oval 62"/>
            <p:cNvSpPr>
              <a:spLocks noChangeArrowheads="1"/>
            </p:cNvSpPr>
            <p:nvPr/>
          </p:nvSpPr>
          <p:spPr bwMode="auto">
            <a:xfrm>
              <a:off x="3600" y="3600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8531" name="Group 99"/>
          <p:cNvGrpSpPr>
            <a:grpSpLocks/>
          </p:cNvGrpSpPr>
          <p:nvPr/>
        </p:nvGrpSpPr>
        <p:grpSpPr bwMode="auto">
          <a:xfrm>
            <a:off x="6240463" y="4465638"/>
            <a:ext cx="1290637" cy="1208087"/>
            <a:chOff x="3931" y="2909"/>
            <a:chExt cx="813" cy="761"/>
          </a:xfrm>
        </p:grpSpPr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3984" y="3072"/>
              <a:ext cx="760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SR=00</a:t>
              </a:r>
            </a:p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SR=11</a:t>
              </a:r>
            </a:p>
          </p:txBody>
        </p:sp>
        <p:cxnSp>
          <p:nvCxnSpPr>
            <p:cNvPr id="18498" name="AutoShape 66"/>
            <p:cNvCxnSpPr>
              <a:cxnSpLocks noChangeShapeType="1"/>
              <a:stCxn id="18494" idx="7"/>
              <a:endCxn id="18488" idx="4"/>
            </p:cNvCxnSpPr>
            <p:nvPr/>
          </p:nvCxnSpPr>
          <p:spPr bwMode="auto">
            <a:xfrm rot="5400000" flipH="1">
              <a:off x="3590" y="3250"/>
              <a:ext cx="761" cy="79"/>
            </a:xfrm>
            <a:prstGeom prst="curvedConnector3">
              <a:avLst>
                <a:gd name="adj1" fmla="val 4849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8530" name="Group 98"/>
          <p:cNvGrpSpPr>
            <a:grpSpLocks/>
          </p:cNvGrpSpPr>
          <p:nvPr/>
        </p:nvGrpSpPr>
        <p:grpSpPr bwMode="auto">
          <a:xfrm>
            <a:off x="4724400" y="4465638"/>
            <a:ext cx="1223963" cy="1208087"/>
            <a:chOff x="2976" y="2909"/>
            <a:chExt cx="771" cy="761"/>
          </a:xfrm>
        </p:grpSpPr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2976" y="3168"/>
              <a:ext cx="72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SR=00</a:t>
              </a:r>
            </a:p>
          </p:txBody>
        </p:sp>
        <p:cxnSp>
          <p:nvCxnSpPr>
            <p:cNvPr id="18499" name="AutoShape 67"/>
            <p:cNvCxnSpPr>
              <a:cxnSpLocks noChangeShapeType="1"/>
              <a:stCxn id="18488" idx="3"/>
              <a:endCxn id="18494" idx="1"/>
            </p:cNvCxnSpPr>
            <p:nvPr/>
          </p:nvCxnSpPr>
          <p:spPr bwMode="auto">
            <a:xfrm rot="5400000">
              <a:off x="3328" y="3251"/>
              <a:ext cx="761" cy="77"/>
            </a:xfrm>
            <a:prstGeom prst="curvedConnector3">
              <a:avLst>
                <a:gd name="adj1" fmla="val 5138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8525" name="Group 93"/>
          <p:cNvGrpSpPr>
            <a:grpSpLocks/>
          </p:cNvGrpSpPr>
          <p:nvPr/>
        </p:nvGrpSpPr>
        <p:grpSpPr bwMode="auto">
          <a:xfrm>
            <a:off x="4994275" y="1905000"/>
            <a:ext cx="2203450" cy="569913"/>
            <a:chOff x="3146" y="1296"/>
            <a:chExt cx="1388" cy="359"/>
          </a:xfrm>
        </p:grpSpPr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3504" y="1296"/>
              <a:ext cx="63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SR=10</a:t>
              </a:r>
            </a:p>
          </p:txBody>
        </p:sp>
        <p:cxnSp>
          <p:nvCxnSpPr>
            <p:cNvPr id="18500" name="AutoShape 68"/>
            <p:cNvCxnSpPr>
              <a:cxnSpLocks noChangeShapeType="1"/>
              <a:stCxn id="18486" idx="7"/>
              <a:endCxn id="18487" idx="1"/>
            </p:cNvCxnSpPr>
            <p:nvPr/>
          </p:nvCxnSpPr>
          <p:spPr bwMode="auto">
            <a:xfrm rot="5400000" flipV="1">
              <a:off x="3839" y="961"/>
              <a:ext cx="1" cy="1388"/>
            </a:xfrm>
            <a:prstGeom prst="curvedConnector3">
              <a:avLst>
                <a:gd name="adj1" fmla="val -21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8532" name="Group 100"/>
          <p:cNvGrpSpPr>
            <a:grpSpLocks/>
          </p:cNvGrpSpPr>
          <p:nvPr/>
        </p:nvGrpSpPr>
        <p:grpSpPr bwMode="auto">
          <a:xfrm>
            <a:off x="5105400" y="2514600"/>
            <a:ext cx="1981200" cy="304800"/>
            <a:chOff x="3216" y="1584"/>
            <a:chExt cx="1248" cy="192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504" y="1584"/>
              <a:ext cx="69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SR=01</a:t>
              </a:r>
            </a:p>
          </p:txBody>
        </p:sp>
        <p:cxnSp>
          <p:nvCxnSpPr>
            <p:cNvPr id="18501" name="AutoShape 69"/>
            <p:cNvCxnSpPr>
              <a:cxnSpLocks noChangeShapeType="1"/>
              <a:stCxn id="18487" idx="2"/>
              <a:endCxn id="18486" idx="6"/>
            </p:cNvCxnSpPr>
            <p:nvPr/>
          </p:nvCxnSpPr>
          <p:spPr bwMode="auto">
            <a:xfrm rot="10800000">
              <a:off x="3216" y="1728"/>
              <a:ext cx="124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8526" name="Group 94"/>
          <p:cNvGrpSpPr>
            <a:grpSpLocks/>
          </p:cNvGrpSpPr>
          <p:nvPr/>
        </p:nvGrpSpPr>
        <p:grpSpPr bwMode="auto">
          <a:xfrm>
            <a:off x="7467600" y="2209800"/>
            <a:ext cx="1752600" cy="533400"/>
            <a:chOff x="4704" y="1488"/>
            <a:chExt cx="1104" cy="336"/>
          </a:xfrm>
        </p:grpSpPr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5136" y="1488"/>
              <a:ext cx="6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SR=00</a:t>
              </a:r>
            </a:p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SR=10</a:t>
              </a:r>
            </a:p>
          </p:txBody>
        </p:sp>
        <p:cxnSp>
          <p:nvCxnSpPr>
            <p:cNvPr id="18506" name="AutoShape 74"/>
            <p:cNvCxnSpPr>
              <a:cxnSpLocks noChangeShapeType="1"/>
              <a:stCxn id="18487" idx="6"/>
              <a:endCxn id="18487" idx="0"/>
            </p:cNvCxnSpPr>
            <p:nvPr/>
          </p:nvCxnSpPr>
          <p:spPr bwMode="auto">
            <a:xfrm flipH="1" flipV="1">
              <a:off x="4704" y="1584"/>
              <a:ext cx="240" cy="240"/>
            </a:xfrm>
            <a:prstGeom prst="curvedConnector4">
              <a:avLst>
                <a:gd name="adj1" fmla="val -60000"/>
                <a:gd name="adj2" fmla="val 16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8524" name="Group 92"/>
          <p:cNvGrpSpPr>
            <a:grpSpLocks/>
          </p:cNvGrpSpPr>
          <p:nvPr/>
        </p:nvGrpSpPr>
        <p:grpSpPr bwMode="auto">
          <a:xfrm>
            <a:off x="2971800" y="2209800"/>
            <a:ext cx="1752600" cy="533400"/>
            <a:chOff x="1872" y="1488"/>
            <a:chExt cx="1104" cy="336"/>
          </a:xfrm>
        </p:grpSpPr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1872" y="1488"/>
              <a:ext cx="680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SR=00</a:t>
              </a:r>
            </a:p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SR=01</a:t>
              </a:r>
            </a:p>
          </p:txBody>
        </p:sp>
        <p:cxnSp>
          <p:nvCxnSpPr>
            <p:cNvPr id="18507" name="AutoShape 75"/>
            <p:cNvCxnSpPr>
              <a:cxnSpLocks noChangeShapeType="1"/>
              <a:stCxn id="18486" idx="2"/>
              <a:endCxn id="18486" idx="0"/>
            </p:cNvCxnSpPr>
            <p:nvPr/>
          </p:nvCxnSpPr>
          <p:spPr bwMode="auto">
            <a:xfrm rot="10800000" flipH="1">
              <a:off x="2736" y="1584"/>
              <a:ext cx="240" cy="240"/>
            </a:xfrm>
            <a:prstGeom prst="curvedConnector4">
              <a:avLst>
                <a:gd name="adj1" fmla="val -60000"/>
                <a:gd name="adj2" fmla="val 16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8533" name="Group 101"/>
          <p:cNvGrpSpPr>
            <a:grpSpLocks/>
          </p:cNvGrpSpPr>
          <p:nvPr/>
        </p:nvGrpSpPr>
        <p:grpSpPr bwMode="auto">
          <a:xfrm>
            <a:off x="4343400" y="3124200"/>
            <a:ext cx="1400175" cy="1447800"/>
            <a:chOff x="2736" y="1968"/>
            <a:chExt cx="882" cy="912"/>
          </a:xfrm>
        </p:grpSpPr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2736" y="2688"/>
              <a:ext cx="74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SR=11</a:t>
              </a:r>
            </a:p>
          </p:txBody>
        </p:sp>
        <p:cxnSp>
          <p:nvCxnSpPr>
            <p:cNvPr id="18502" name="AutoShape 70"/>
            <p:cNvCxnSpPr>
              <a:cxnSpLocks noChangeShapeType="1"/>
            </p:cNvCxnSpPr>
            <p:nvPr/>
          </p:nvCxnSpPr>
          <p:spPr bwMode="auto">
            <a:xfrm rot="16200000" flipH="1">
              <a:off x="2939" y="2005"/>
              <a:ext cx="715" cy="642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8534" name="Group 102"/>
          <p:cNvGrpSpPr>
            <a:grpSpLocks/>
          </p:cNvGrpSpPr>
          <p:nvPr/>
        </p:nvGrpSpPr>
        <p:grpSpPr bwMode="auto">
          <a:xfrm>
            <a:off x="6477000" y="3159125"/>
            <a:ext cx="1219200" cy="1412875"/>
            <a:chOff x="4080" y="1990"/>
            <a:chExt cx="768" cy="890"/>
          </a:xfrm>
        </p:grpSpPr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4216" y="2688"/>
              <a:ext cx="63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SR=11</a:t>
              </a:r>
            </a:p>
          </p:txBody>
        </p:sp>
        <p:cxnSp>
          <p:nvCxnSpPr>
            <p:cNvPr id="18512" name="AutoShape 80"/>
            <p:cNvCxnSpPr>
              <a:cxnSpLocks noChangeShapeType="1"/>
            </p:cNvCxnSpPr>
            <p:nvPr/>
          </p:nvCxnSpPr>
          <p:spPr bwMode="auto">
            <a:xfrm rot="5400000">
              <a:off x="4043" y="2027"/>
              <a:ext cx="715" cy="642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8536" name="Group 104"/>
          <p:cNvGrpSpPr>
            <a:grpSpLocks/>
          </p:cNvGrpSpPr>
          <p:nvPr/>
        </p:nvGrpSpPr>
        <p:grpSpPr bwMode="auto">
          <a:xfrm>
            <a:off x="3810000" y="3013075"/>
            <a:ext cx="4584700" cy="2930525"/>
            <a:chOff x="2400" y="1898"/>
            <a:chExt cx="2888" cy="1846"/>
          </a:xfrm>
        </p:grpSpPr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4608" y="3264"/>
              <a:ext cx="68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SR=10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2400" y="3216"/>
              <a:ext cx="70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SR=01 </a:t>
              </a:r>
            </a:p>
          </p:txBody>
        </p:sp>
        <p:cxnSp>
          <p:nvCxnSpPr>
            <p:cNvPr id="18496" name="AutoShape 64"/>
            <p:cNvCxnSpPr>
              <a:cxnSpLocks noChangeShapeType="1"/>
            </p:cNvCxnSpPr>
            <p:nvPr/>
          </p:nvCxnSpPr>
          <p:spPr bwMode="auto">
            <a:xfrm rot="10800000">
              <a:off x="2806" y="1898"/>
              <a:ext cx="794" cy="1846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497" name="AutoShape 65"/>
            <p:cNvCxnSpPr>
              <a:cxnSpLocks noChangeShapeType="1"/>
            </p:cNvCxnSpPr>
            <p:nvPr/>
          </p:nvCxnSpPr>
          <p:spPr bwMode="auto">
            <a:xfrm flipV="1">
              <a:off x="4080" y="1898"/>
              <a:ext cx="794" cy="1846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8535" name="Group 103"/>
          <p:cNvGrpSpPr>
            <a:grpSpLocks/>
          </p:cNvGrpSpPr>
          <p:nvPr/>
        </p:nvGrpSpPr>
        <p:grpSpPr bwMode="auto">
          <a:xfrm>
            <a:off x="4994275" y="3013075"/>
            <a:ext cx="2232025" cy="989013"/>
            <a:chOff x="3146" y="1898"/>
            <a:chExt cx="1406" cy="623"/>
          </a:xfrm>
        </p:grpSpPr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240" y="1920"/>
              <a:ext cx="79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SR=01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3744" y="1920"/>
              <a:ext cx="72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SR=10</a:t>
              </a:r>
            </a:p>
          </p:txBody>
        </p:sp>
        <p:cxnSp>
          <p:nvCxnSpPr>
            <p:cNvPr id="18505" name="AutoShape 73"/>
            <p:cNvCxnSpPr>
              <a:cxnSpLocks noChangeShapeType="1"/>
            </p:cNvCxnSpPr>
            <p:nvPr/>
          </p:nvCxnSpPr>
          <p:spPr bwMode="auto">
            <a:xfrm rot="5400000" flipH="1">
              <a:off x="3081" y="1963"/>
              <a:ext cx="601" cy="472"/>
            </a:xfrm>
            <a:prstGeom prst="curvedConnector3">
              <a:avLst>
                <a:gd name="adj1" fmla="val 6256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513" name="AutoShape 81"/>
            <p:cNvCxnSpPr>
              <a:cxnSpLocks noChangeShapeType="1"/>
            </p:cNvCxnSpPr>
            <p:nvPr/>
          </p:nvCxnSpPr>
          <p:spPr bwMode="auto">
            <a:xfrm rot="16200000">
              <a:off x="4015" y="1985"/>
              <a:ext cx="601" cy="472"/>
            </a:xfrm>
            <a:prstGeom prst="curvedConnector3">
              <a:avLst>
                <a:gd name="adj1" fmla="val 6256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8529" name="Group 97"/>
          <p:cNvGrpSpPr>
            <a:grpSpLocks/>
          </p:cNvGrpSpPr>
          <p:nvPr/>
        </p:nvGrpSpPr>
        <p:grpSpPr bwMode="auto">
          <a:xfrm>
            <a:off x="5562600" y="3429000"/>
            <a:ext cx="1104900" cy="334963"/>
            <a:chOff x="3504" y="2256"/>
            <a:chExt cx="696" cy="211"/>
          </a:xfrm>
        </p:grpSpPr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3504" y="2256"/>
              <a:ext cx="69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SR=11</a:t>
              </a:r>
            </a:p>
          </p:txBody>
        </p:sp>
        <p:cxnSp>
          <p:nvCxnSpPr>
            <p:cNvPr id="18515" name="AutoShape 83"/>
            <p:cNvCxnSpPr>
              <a:cxnSpLocks noChangeShapeType="1"/>
              <a:stCxn id="18488" idx="0"/>
              <a:endCxn id="18488" idx="7"/>
            </p:cNvCxnSpPr>
            <p:nvPr/>
          </p:nvCxnSpPr>
          <p:spPr bwMode="auto">
            <a:xfrm rot="5400000" flipV="1">
              <a:off x="3839" y="2375"/>
              <a:ext cx="1" cy="184"/>
            </a:xfrm>
            <a:prstGeom prst="curvedConnector3">
              <a:avLst>
                <a:gd name="adj1" fmla="val -236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8522" name="Group 90"/>
          <p:cNvGrpSpPr>
            <a:grpSpLocks/>
          </p:cNvGrpSpPr>
          <p:nvPr/>
        </p:nvGrpSpPr>
        <p:grpSpPr bwMode="auto">
          <a:xfrm>
            <a:off x="1371600" y="4495800"/>
            <a:ext cx="5029200" cy="1893888"/>
            <a:chOff x="864" y="2832"/>
            <a:chExt cx="3168" cy="1192"/>
          </a:xfrm>
        </p:grpSpPr>
        <p:sp>
          <p:nvSpPr>
            <p:cNvPr id="18518" name="Text Box 86"/>
            <p:cNvSpPr txBox="1">
              <a:spLocks noChangeArrowheads="1"/>
            </p:cNvSpPr>
            <p:nvPr/>
          </p:nvSpPr>
          <p:spPr bwMode="auto">
            <a:xfrm>
              <a:off x="864" y="3504"/>
              <a:ext cx="1580" cy="5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possible oscillation</a:t>
              </a:r>
              <a:b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between states 00 and 11</a:t>
              </a:r>
            </a:p>
            <a:p>
              <a:pPr eaLnBrk="0" hangingPunct="0"/>
              <a:endParaRPr lang="ko-KR" altLang="en-US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8519" name="Oval 87"/>
            <p:cNvSpPr>
              <a:spLocks noChangeArrowheads="1"/>
            </p:cNvSpPr>
            <p:nvPr/>
          </p:nvSpPr>
          <p:spPr bwMode="auto">
            <a:xfrm>
              <a:off x="3696" y="2832"/>
              <a:ext cx="288" cy="86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20" name="AutoShape 88"/>
            <p:cNvSpPr>
              <a:spLocks noChangeArrowheads="1"/>
            </p:cNvSpPr>
            <p:nvPr/>
          </p:nvSpPr>
          <p:spPr bwMode="auto">
            <a:xfrm>
              <a:off x="3936" y="3168"/>
              <a:ext cx="96" cy="9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21" name="AutoShape 89"/>
            <p:cNvSpPr>
              <a:spLocks noChangeArrowheads="1"/>
            </p:cNvSpPr>
            <p:nvPr/>
          </p:nvSpPr>
          <p:spPr bwMode="auto">
            <a:xfrm flipV="1">
              <a:off x="3648" y="3168"/>
              <a:ext cx="96" cy="9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8537" name="Group 105"/>
          <p:cNvGrpSpPr>
            <a:grpSpLocks/>
          </p:cNvGrpSpPr>
          <p:nvPr/>
        </p:nvGrpSpPr>
        <p:grpSpPr bwMode="auto">
          <a:xfrm>
            <a:off x="7570788" y="485775"/>
            <a:ext cx="1385887" cy="896938"/>
            <a:chOff x="5024" y="1392"/>
            <a:chExt cx="1600" cy="1035"/>
          </a:xfrm>
        </p:grpSpPr>
        <p:pic>
          <p:nvPicPr>
            <p:cNvPr id="18538" name="Picture 10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88" y="1392"/>
              <a:ext cx="1336" cy="10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8539" name="Rectangle 107"/>
            <p:cNvSpPr>
              <a:spLocks noChangeArrowheads="1"/>
            </p:cNvSpPr>
            <p:nvPr/>
          </p:nvSpPr>
          <p:spPr bwMode="auto">
            <a:xfrm>
              <a:off x="5024" y="1536"/>
              <a:ext cx="13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</a:t>
              </a:r>
            </a:p>
          </p:txBody>
        </p:sp>
        <p:sp>
          <p:nvSpPr>
            <p:cNvPr id="18540" name="Rectangle 108"/>
            <p:cNvSpPr>
              <a:spLocks noChangeArrowheads="1"/>
            </p:cNvSpPr>
            <p:nvPr/>
          </p:nvSpPr>
          <p:spPr bwMode="auto">
            <a:xfrm>
              <a:off x="5024" y="2136"/>
              <a:ext cx="13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</a:t>
              </a:r>
            </a:p>
          </p:txBody>
        </p:sp>
        <p:sp>
          <p:nvSpPr>
            <p:cNvPr id="18541" name="Rectangle 109"/>
            <p:cNvSpPr>
              <a:spLocks noChangeArrowheads="1"/>
            </p:cNvSpPr>
            <p:nvPr/>
          </p:nvSpPr>
          <p:spPr bwMode="auto">
            <a:xfrm>
              <a:off x="6344" y="1592"/>
              <a:ext cx="14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</a:t>
              </a:r>
            </a:p>
          </p:txBody>
        </p:sp>
        <p:sp>
          <p:nvSpPr>
            <p:cNvPr id="18542" name="Rectangle 110"/>
            <p:cNvSpPr>
              <a:spLocks noChangeArrowheads="1"/>
            </p:cNvSpPr>
            <p:nvPr/>
          </p:nvSpPr>
          <p:spPr bwMode="auto">
            <a:xfrm>
              <a:off x="6360" y="2088"/>
              <a:ext cx="26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Q'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05-CombEx</Template>
  <TotalTime>2521</TotalTime>
  <Pages>47</Pages>
  <Words>2892</Words>
  <Application>Microsoft Office PowerPoint</Application>
  <PresentationFormat>사용자 지정</PresentationFormat>
  <Paragraphs>1054</Paragraphs>
  <Slides>62</Slides>
  <Notes>61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3" baseType="lpstr">
      <vt:lpstr>굴림</vt:lpstr>
      <vt:lpstr>돋움</vt:lpstr>
      <vt:lpstr>맑은 고딕</vt:lpstr>
      <vt:lpstr>Arial</vt:lpstr>
      <vt:lpstr>Courier New</vt:lpstr>
      <vt:lpstr>Garamond</vt:lpstr>
      <vt:lpstr>Symbol</vt:lpstr>
      <vt:lpstr>Tahoma</vt:lpstr>
      <vt:lpstr>Times New Roman</vt:lpstr>
      <vt:lpstr>Wingdings</vt:lpstr>
      <vt:lpstr>Edge</vt:lpstr>
      <vt:lpstr>Chapter 6: Sequential Logic Design</vt:lpstr>
      <vt:lpstr>Sequential logic</vt:lpstr>
      <vt:lpstr>Sequential circuits</vt:lpstr>
      <vt:lpstr>Circuits with feedback</vt:lpstr>
      <vt:lpstr>Simplest circuits with feedback</vt:lpstr>
      <vt:lpstr>Memory with cross-coupled gates</vt:lpstr>
      <vt:lpstr>Timing behavior</vt:lpstr>
      <vt:lpstr>State behavior or R-S latch</vt:lpstr>
      <vt:lpstr>Theoretical R-S latch behavior</vt:lpstr>
      <vt:lpstr>Observed R-S latch behavior</vt:lpstr>
      <vt:lpstr>R-S latch analysis</vt:lpstr>
      <vt:lpstr>J-K F/F</vt:lpstr>
      <vt:lpstr>J-K Latch: Race Condition</vt:lpstr>
      <vt:lpstr>Primitive Flows</vt:lpstr>
      <vt:lpstr>Activity: R-S latch using NAND gates</vt:lpstr>
      <vt:lpstr>Gated R-S latch</vt:lpstr>
      <vt:lpstr>Clocks</vt:lpstr>
      <vt:lpstr>Clocks (cont’d)</vt:lpstr>
      <vt:lpstr>Cascading latches</vt:lpstr>
      <vt:lpstr>Airlock Chamber</vt:lpstr>
      <vt:lpstr>Master-slave structure</vt:lpstr>
      <vt:lpstr>The 1s catching problem</vt:lpstr>
      <vt:lpstr>D flip-flop</vt:lpstr>
      <vt:lpstr>Edge-triggered flip-flops</vt:lpstr>
      <vt:lpstr>Edge-triggered flip-flops (cont’d)</vt:lpstr>
      <vt:lpstr>Edge-triggered flip-flops (cont’d)</vt:lpstr>
      <vt:lpstr>Timing methodologies</vt:lpstr>
      <vt:lpstr>Timing methodologies (cont’d)</vt:lpstr>
      <vt:lpstr>Comparison of latches and flip-flops</vt:lpstr>
      <vt:lpstr>Comparison of latches and flip-flops (cont’d)</vt:lpstr>
      <vt:lpstr>Typical timing specifications</vt:lpstr>
      <vt:lpstr>Cascading edge-triggered flip-flops</vt:lpstr>
      <vt:lpstr>Cascading edge-triggered flip-flops (cont’d)</vt:lpstr>
      <vt:lpstr>Clock skew</vt:lpstr>
      <vt:lpstr>Summary of latches and flip-flops</vt:lpstr>
      <vt:lpstr>Metastability and asynchronous inputs</vt:lpstr>
      <vt:lpstr>Handling asynchronous inputs</vt:lpstr>
      <vt:lpstr>Handling asynchronous inputs (cont’d)</vt:lpstr>
      <vt:lpstr>Synchronization failure</vt:lpstr>
      <vt:lpstr>Dealing with synchronization failure</vt:lpstr>
      <vt:lpstr>Flip-flop features</vt:lpstr>
      <vt:lpstr>Registers</vt:lpstr>
      <vt:lpstr>Shift register</vt:lpstr>
      <vt:lpstr>Universal shift register</vt:lpstr>
      <vt:lpstr>Design of universal shift register</vt:lpstr>
      <vt:lpstr>Shift register application</vt:lpstr>
      <vt:lpstr>Pattern recognizer</vt:lpstr>
      <vt:lpstr>Counters</vt:lpstr>
      <vt:lpstr>Activity</vt:lpstr>
      <vt:lpstr>Binary counter</vt:lpstr>
      <vt:lpstr>Asynchronous vs. Synchronous Counters</vt:lpstr>
      <vt:lpstr>Four-bit binary synchronous up-counter</vt:lpstr>
      <vt:lpstr>Offset counters</vt:lpstr>
      <vt:lpstr>Hardware Description Languages and Sequential Logic</vt:lpstr>
      <vt:lpstr>Flip-flop in Verilog</vt:lpstr>
      <vt:lpstr>More Flip-flops</vt:lpstr>
      <vt:lpstr>Incorrect Flip-flop in Verilog</vt:lpstr>
      <vt:lpstr>Blocking and Non-Blocking Assignments</vt:lpstr>
      <vt:lpstr>Register-transfer-level (RTL) Assignment</vt:lpstr>
      <vt:lpstr>Mobius Counter in Verilog</vt:lpstr>
      <vt:lpstr>Binary Counter in Verilog</vt:lpstr>
      <vt:lpstr>Sequential logic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logic</dc:title>
  <dc:creator>Gaetano Borriello</dc:creator>
  <cp:lastModifiedBy>jihong</cp:lastModifiedBy>
  <cp:revision>49</cp:revision>
  <cp:lastPrinted>2000-05-11T18:59:43Z</cp:lastPrinted>
  <dcterms:created xsi:type="dcterms:W3CDTF">1997-03-21T11:55:38Z</dcterms:created>
  <dcterms:modified xsi:type="dcterms:W3CDTF">2017-10-10T08:44:31Z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cse370-webmaster@cs.washington.edu</vt:lpwstr>
  </property>
  <property fmtid="{D5CDD505-2E9C-101B-9397-08002B2CF9AE}" pid="8" name="HomePage">
    <vt:lpwstr>www.cs.washington.edu/education/courses/370/00sp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C:\WINNT\Profiles\gaetano\Desktop</vt:lpwstr>
  </property>
</Properties>
</file>