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54"/>
  </p:notesMasterIdLst>
  <p:handoutMasterIdLst>
    <p:handoutMasterId r:id="rId55"/>
  </p:handoutMasterIdLst>
  <p:sldIdLst>
    <p:sldId id="343" r:id="rId2"/>
    <p:sldId id="256" r:id="rId3"/>
    <p:sldId id="293" r:id="rId4"/>
    <p:sldId id="29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1" r:id="rId18"/>
    <p:sldId id="314" r:id="rId19"/>
    <p:sldId id="315" r:id="rId20"/>
    <p:sldId id="316" r:id="rId21"/>
    <p:sldId id="295" r:id="rId22"/>
    <p:sldId id="296" r:id="rId23"/>
    <p:sldId id="330" r:id="rId24"/>
    <p:sldId id="331" r:id="rId25"/>
    <p:sldId id="275" r:id="rId26"/>
    <p:sldId id="276" r:id="rId27"/>
    <p:sldId id="313" r:id="rId28"/>
    <p:sldId id="344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278" r:id="rId41"/>
    <p:sldId id="279" r:id="rId42"/>
    <p:sldId id="317" r:id="rId43"/>
    <p:sldId id="322" r:id="rId44"/>
    <p:sldId id="318" r:id="rId45"/>
    <p:sldId id="319" r:id="rId46"/>
    <p:sldId id="320" r:id="rId47"/>
    <p:sldId id="321" r:id="rId48"/>
    <p:sldId id="348" r:id="rId49"/>
    <p:sldId id="345" r:id="rId50"/>
    <p:sldId id="346" r:id="rId51"/>
    <p:sldId id="347" r:id="rId52"/>
    <p:sldId id="292" r:id="rId53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3" autoAdjust="0"/>
  </p:normalViewPr>
  <p:slideViewPr>
    <p:cSldViewPr>
      <p:cViewPr varScale="1">
        <p:scale>
          <a:sx n="95" d="100"/>
          <a:sy n="95" d="100"/>
        </p:scale>
        <p:origin x="804" y="90"/>
      </p:cViewPr>
      <p:guideLst>
        <p:guide orient="horz" pos="2176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6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571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28" tIns="46975" rIns="95628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3488" y="727075"/>
            <a:ext cx="4849812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792131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415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60731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8381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27144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1532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7350" y="327025"/>
            <a:ext cx="4179888" cy="3132138"/>
          </a:xfrm>
          <a:ln cap="flat"/>
        </p:spPr>
      </p:sp>
    </p:spTree>
    <p:extLst>
      <p:ext uri="{BB962C8B-B14F-4D97-AF65-F5344CB8AC3E}">
        <p14:creationId xmlns:p14="http://schemas.microsoft.com/office/powerpoint/2010/main" val="1732631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65651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456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07514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887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09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38058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8" y="4559300"/>
            <a:ext cx="5360987" cy="4322763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5538" tIns="46931" rIns="95538" bIns="46931"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256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38" tIns="46931" rIns="95538" bIns="46931"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490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38" tIns="46931" rIns="95538" bIns="46931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22472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17" tIns="46969" rIns="95617" bIns="46969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7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51637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669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0622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26120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38" tIns="46931" rIns="95538" bIns="46931"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275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0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3555913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2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310970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38" tIns="46931" rIns="95538" bIns="46931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4161950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4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3415516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6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3351686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8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18897842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2096368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2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1429442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071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369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7713"/>
            <a:ext cx="5360987" cy="4324350"/>
          </a:xfrm>
          <a:ln/>
        </p:spPr>
        <p:txBody>
          <a:bodyPr lIns="95632" tIns="46978" rIns="95632" bIns="4697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67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3666806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23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8694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38" tIns="46931" rIns="95538" bIns="46931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9266168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177255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761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708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5636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2986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9006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5870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1756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2690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51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519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44487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136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4726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9458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7635B4D-6303-4036-8D7C-27CEFB59F8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8F0CC-6000-4C48-BDB7-76FE96F0BE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33154-A0AA-4DEA-AA96-0E51E86C9E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80988"/>
            <a:ext cx="8343900" cy="1155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63550" y="6324600"/>
            <a:ext cx="2163763" cy="4635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863" y="6329363"/>
            <a:ext cx="3862387" cy="4635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643688" y="6324600"/>
            <a:ext cx="2163762" cy="463550"/>
          </a:xfrm>
        </p:spPr>
        <p:txBody>
          <a:bodyPr/>
          <a:lstStyle>
            <a:lvl1pPr>
              <a:defRPr/>
            </a:lvl1pPr>
          </a:lstStyle>
          <a:p>
            <a:fld id="{A5E1396F-4F60-47BE-8331-428BCC03D3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34788-54D5-4417-AA9D-F40DCE0F67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2F5EA-21AF-43D9-89CC-FD8E77986D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86B39-8CF9-4082-A0D9-500F33D662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EF899-0F1C-468E-8A34-F868F938CF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96656-72E0-420F-B590-0C47739069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CBA6A-DCD2-4ED7-B531-C80EB01993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1F8D4-EAB7-40CB-A47E-4AC832C67A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7C414-8E21-4179-ADA6-9DEE51B59E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324600"/>
            <a:ext cx="2163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329363"/>
            <a:ext cx="38623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324600"/>
            <a:ext cx="21637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EE6A5A19-7B55-4509-B9D8-7BAD0CF7CE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F959B9C-E272-40AE-A506-66234F1C86D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Chapter 7: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Finite State Machines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E668-A794-4D7D-9E5A-B4CDABBC71F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FSM design procedure</a:t>
            </a:r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Start with counters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simple because output is just state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simple because no choice of next state based on input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r>
              <a:rPr lang="en-US" altLang="ko-KR" sz="2000">
                <a:ea typeface="굴림" pitchFamily="50" charset="-127"/>
              </a:rPr>
              <a:t>State diagram to state transition table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tabular form of state diagram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like a truth-table</a:t>
            </a:r>
          </a:p>
          <a:p>
            <a:r>
              <a:rPr lang="en-US" altLang="ko-KR" sz="2000">
                <a:ea typeface="굴림" pitchFamily="50" charset="-127"/>
              </a:rPr>
              <a:t>State encoding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decide on representation of states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for counters it is simple: just its value</a:t>
            </a:r>
          </a:p>
          <a:p>
            <a:r>
              <a:rPr lang="en-US" altLang="ko-KR" sz="2000">
                <a:ea typeface="굴림" pitchFamily="50" charset="-127"/>
              </a:rPr>
              <a:t>Implementation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flip-flop for each state bit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combinational logic based on encoding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A893-DB91-4BF5-9C4A-FE24917D4065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22562" name="Group 34"/>
          <p:cNvGrpSpPr>
            <a:grpSpLocks/>
          </p:cNvGrpSpPr>
          <p:nvPr/>
        </p:nvGrpSpPr>
        <p:grpSpPr bwMode="auto">
          <a:xfrm>
            <a:off x="609600" y="3663950"/>
            <a:ext cx="3911600" cy="1771650"/>
            <a:chOff x="384" y="2308"/>
            <a:chExt cx="2464" cy="1116"/>
          </a:xfrm>
        </p:grpSpPr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2148" y="2308"/>
              <a:ext cx="224" cy="22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2596" y="2748"/>
              <a:ext cx="224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1500" y="2308"/>
              <a:ext cx="224" cy="22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1500" y="3188"/>
              <a:ext cx="224" cy="20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836" y="2308"/>
              <a:ext cx="224" cy="22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1060" y="2416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 flipV="1">
              <a:off x="2340" y="2484"/>
              <a:ext cx="28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V="1">
              <a:off x="572" y="2492"/>
              <a:ext cx="288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1488" y="2328"/>
              <a:ext cx="2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010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2584" y="2760"/>
              <a:ext cx="2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100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1488" y="3192"/>
              <a:ext cx="2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110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2144" y="2328"/>
              <a:ext cx="2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011</a:t>
              </a:r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824" y="2336"/>
              <a:ext cx="2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001</a:t>
              </a:r>
            </a:p>
          </p:txBody>
        </p:sp>
        <p:sp>
          <p:nvSpPr>
            <p:cNvPr id="22550" name="Oval 22"/>
            <p:cNvSpPr>
              <a:spLocks noChangeArrowheads="1"/>
            </p:cNvSpPr>
            <p:nvPr/>
          </p:nvSpPr>
          <p:spPr bwMode="auto">
            <a:xfrm>
              <a:off x="2148" y="3188"/>
              <a:ext cx="224" cy="20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404" y="2748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836" y="3188"/>
              <a:ext cx="224" cy="20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>
              <a:off x="1724" y="328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384" y="2760"/>
              <a:ext cx="2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</a:t>
              </a: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2144" y="3192"/>
              <a:ext cx="2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101</a:t>
              </a: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824" y="3208"/>
              <a:ext cx="2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111</a:t>
              </a:r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1724" y="240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1068" y="3280"/>
              <a:ext cx="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1128" y="2784"/>
              <a:ext cx="97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3-bit up-counter</a:t>
              </a:r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 flipH="1" flipV="1">
              <a:off x="564" y="2932"/>
              <a:ext cx="288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 flipV="1">
              <a:off x="2348" y="2932"/>
              <a:ext cx="272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71" name="Group 43"/>
          <p:cNvGrpSpPr>
            <a:grpSpLocks/>
          </p:cNvGrpSpPr>
          <p:nvPr/>
        </p:nvGrpSpPr>
        <p:grpSpPr bwMode="auto">
          <a:xfrm>
            <a:off x="5268913" y="3073400"/>
            <a:ext cx="3476625" cy="3175000"/>
            <a:chOff x="3319" y="1936"/>
            <a:chExt cx="2190" cy="2000"/>
          </a:xfrm>
        </p:grpSpPr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3456" y="1936"/>
              <a:ext cx="2053" cy="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74271" rIns="19047" bIns="26983"/>
            <a:lstStyle/>
            <a:p>
              <a:pPr eaLnBrk="0" hangingPunct="0">
                <a:lnSpc>
                  <a:spcPts val="2200"/>
                </a:lnSpc>
                <a:spcBef>
                  <a:spcPts val="2000"/>
                </a:spcBef>
                <a:tabLst>
                  <a:tab pos="457200" algn="l"/>
                  <a:tab pos="1598613" algn="l"/>
                  <a:tab pos="1828800" algn="l"/>
                  <a:tab pos="2513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present state	  next state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000		001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001		010	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	010		011	3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	011		100	4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	100		101	5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5	101		110	6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6	110		111	7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7	111		000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3319" y="2296"/>
              <a:ext cx="19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>
              <a:off x="4300" y="2136"/>
              <a:ext cx="0" cy="1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4932" y="2308"/>
              <a:ext cx="0" cy="1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3642" y="2308"/>
              <a:ext cx="0" cy="1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274320" anchor="ctr"/>
            <a:lstStyle/>
            <a:p>
              <a:endParaRPr lang="ko-KR" altLang="en-US"/>
            </a:p>
          </p:txBody>
        </p:sp>
      </p:grpSp>
      <p:sp>
        <p:nvSpPr>
          <p:cNvPr id="22569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FSM design procedure: state diagram to encoded state transition table</a:t>
            </a:r>
          </a:p>
        </p:txBody>
      </p:sp>
      <p:sp>
        <p:nvSpPr>
          <p:cNvPr id="22570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Tabular form of state diagram</a:t>
            </a:r>
          </a:p>
          <a:p>
            <a:r>
              <a:rPr lang="en-US" altLang="ko-KR" sz="2000">
                <a:ea typeface="굴림" pitchFamily="50" charset="-127"/>
              </a:rPr>
              <a:t>Like a truth-table (specify output for all input combinations)</a:t>
            </a:r>
          </a:p>
          <a:p>
            <a:r>
              <a:rPr lang="en-US" altLang="ko-KR" sz="2000">
                <a:ea typeface="굴림" pitchFamily="50" charset="-127"/>
              </a:rPr>
              <a:t>Encoding of states: easy for counters – just use value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824F-851B-4AFE-963B-C1CE852390A1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1365250" y="2251075"/>
            <a:ext cx="2882900" cy="2895600"/>
            <a:chOff x="860" y="1088"/>
            <a:chExt cx="1816" cy="1824"/>
          </a:xfrm>
        </p:grpSpPr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904" y="1088"/>
              <a:ext cx="1728" cy="18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319982" rIns="19047" bIns="26983"/>
            <a:lstStyle/>
            <a:p>
              <a:pPr eaLnBrk="0" hangingPunct="0">
                <a:lnSpc>
                  <a:spcPts val="22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C3	C2	C1	N3	N2	N1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0	0	0</a:t>
              </a: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860" y="1448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1728" y="1296"/>
              <a:ext cx="0" cy="1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5040313" y="3140075"/>
            <a:ext cx="3862387" cy="149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N1	&lt;= C1’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N2	&lt;= C1C2’ + C1’C2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&lt;= C1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C2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N3	&lt;= C1C2C3’ + C1’C3 + C2’C3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&lt;= (C1C2)C3’ + (C1’ + C2’)C3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&lt;= (C1C2)C3’ + (C1C2)’C3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&lt;= (C1C2)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C3</a:t>
            </a:r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 flipV="1">
            <a:off x="5594350" y="2293938"/>
            <a:ext cx="762000" cy="877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6489700" y="1844675"/>
            <a:ext cx="20828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Verilog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non-blocking 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assignment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(an input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to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D-FF)</a:t>
            </a: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645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Implementation</a:t>
            </a:r>
          </a:p>
        </p:txBody>
      </p:sp>
      <p:sp>
        <p:nvSpPr>
          <p:cNvPr id="24646" name="Rectangle 70"/>
          <p:cNvSpPr>
            <a:spLocks noGrp="1" noChangeArrowheads="1"/>
          </p:cNvSpPr>
          <p:nvPr>
            <p:ph type="body" idx="1"/>
          </p:nvPr>
        </p:nvSpPr>
        <p:spPr>
          <a:xfrm>
            <a:off x="520700" y="1492250"/>
            <a:ext cx="8343900" cy="4589462"/>
          </a:xfrm>
        </p:spPr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D flip-flop for each state bit</a:t>
            </a:r>
          </a:p>
          <a:p>
            <a:r>
              <a:rPr lang="en-US" altLang="ko-KR" sz="2000" dirty="0">
                <a:ea typeface="굴림" pitchFamily="50" charset="-127"/>
              </a:rPr>
              <a:t>Combinational logic based on </a:t>
            </a:r>
            <a:r>
              <a:rPr lang="en-US" altLang="ko-KR" sz="2000" dirty="0" smtClean="0">
                <a:ea typeface="굴림" pitchFamily="50" charset="-127"/>
              </a:rPr>
              <a:t>encoding</a:t>
            </a:r>
            <a:endParaRPr lang="en-US" altLang="ko-KR" sz="2000" dirty="0">
              <a:ea typeface="굴림" pitchFamily="50" charset="-127"/>
            </a:endParaRPr>
          </a:p>
        </p:txBody>
      </p:sp>
      <p:grpSp>
        <p:nvGrpSpPr>
          <p:cNvPr id="24664" name="Group 88"/>
          <p:cNvGrpSpPr>
            <a:grpSpLocks/>
          </p:cNvGrpSpPr>
          <p:nvPr/>
        </p:nvGrpSpPr>
        <p:grpSpPr bwMode="auto">
          <a:xfrm>
            <a:off x="600075" y="5195888"/>
            <a:ext cx="2373313" cy="1574800"/>
            <a:chOff x="428" y="2988"/>
            <a:chExt cx="1495" cy="992"/>
          </a:xfrm>
        </p:grpSpPr>
        <p:grpSp>
          <p:nvGrpSpPr>
            <p:cNvPr id="24662" name="Group 86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24648" name="Rectangle 72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4649" name="Rectangle 73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1" name="Line 75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2" name="Line 76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3" name="Line 77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4" name="Line 78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5" name="Line 79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6" name="Rectangle 80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C1</a:t>
                </a:r>
              </a:p>
            </p:txBody>
          </p:sp>
          <p:sp>
            <p:nvSpPr>
              <p:cNvPr id="24657" name="Rectangle 81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C2</a:t>
                </a:r>
              </a:p>
            </p:txBody>
          </p:sp>
          <p:sp>
            <p:nvSpPr>
              <p:cNvPr id="24658" name="Rectangle 82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C3</a:t>
                </a:r>
              </a:p>
            </p:txBody>
          </p:sp>
          <p:sp>
            <p:nvSpPr>
              <p:cNvPr id="24659" name="Rectangle 83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60" name="Line 84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61" name="Line 85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663" name="Text Box 87"/>
            <p:cNvSpPr txBox="1">
              <a:spLocks noChangeArrowheads="1"/>
            </p:cNvSpPr>
            <p:nvPr/>
          </p:nvSpPr>
          <p:spPr bwMode="auto">
            <a:xfrm>
              <a:off x="428" y="2988"/>
              <a:ext cx="27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N3</a:t>
              </a:r>
            </a:p>
          </p:txBody>
        </p:sp>
      </p:grpSp>
      <p:grpSp>
        <p:nvGrpSpPr>
          <p:cNvPr id="24665" name="Group 89"/>
          <p:cNvGrpSpPr>
            <a:grpSpLocks/>
          </p:cNvGrpSpPr>
          <p:nvPr/>
        </p:nvGrpSpPr>
        <p:grpSpPr bwMode="auto">
          <a:xfrm>
            <a:off x="3460750" y="5195888"/>
            <a:ext cx="2373313" cy="1574800"/>
            <a:chOff x="428" y="2988"/>
            <a:chExt cx="1495" cy="992"/>
          </a:xfrm>
        </p:grpSpPr>
        <p:grpSp>
          <p:nvGrpSpPr>
            <p:cNvPr id="24666" name="Group 90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24667" name="Rectangle 91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</a:t>
                </a:r>
              </a:p>
            </p:txBody>
          </p:sp>
          <p:sp>
            <p:nvSpPr>
              <p:cNvPr id="24668" name="Rectangle 92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4669" name="Rectangle 93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0" name="Line 94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1" name="Line 95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2" name="Line 96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3" name="Line 97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4" name="Line 98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5" name="Rectangle 99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C1</a:t>
                </a:r>
              </a:p>
            </p:txBody>
          </p:sp>
          <p:sp>
            <p:nvSpPr>
              <p:cNvPr id="24676" name="Rectangle 100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C2</a:t>
                </a:r>
              </a:p>
            </p:txBody>
          </p:sp>
          <p:sp>
            <p:nvSpPr>
              <p:cNvPr id="24677" name="Rectangle 101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C3</a:t>
                </a:r>
              </a:p>
            </p:txBody>
          </p:sp>
          <p:sp>
            <p:nvSpPr>
              <p:cNvPr id="24678" name="Rectangle 102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9" name="Line 103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0" name="Line 104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681" name="Text Box 105"/>
            <p:cNvSpPr txBox="1">
              <a:spLocks noChangeArrowheads="1"/>
            </p:cNvSpPr>
            <p:nvPr/>
          </p:nvSpPr>
          <p:spPr bwMode="auto">
            <a:xfrm>
              <a:off x="428" y="2988"/>
              <a:ext cx="27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N2</a:t>
              </a:r>
            </a:p>
          </p:txBody>
        </p:sp>
      </p:grpSp>
      <p:grpSp>
        <p:nvGrpSpPr>
          <p:cNvPr id="24682" name="Group 106"/>
          <p:cNvGrpSpPr>
            <a:grpSpLocks/>
          </p:cNvGrpSpPr>
          <p:nvPr/>
        </p:nvGrpSpPr>
        <p:grpSpPr bwMode="auto">
          <a:xfrm>
            <a:off x="6323013" y="5194300"/>
            <a:ext cx="2373312" cy="1574800"/>
            <a:chOff x="428" y="2988"/>
            <a:chExt cx="1495" cy="992"/>
          </a:xfrm>
        </p:grpSpPr>
        <p:grpSp>
          <p:nvGrpSpPr>
            <p:cNvPr id="24683" name="Group 107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24684" name="Rectangle 108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</p:txBody>
          </p:sp>
          <p:sp>
            <p:nvSpPr>
              <p:cNvPr id="24685" name="Rectangle 109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</p:txBody>
          </p:sp>
          <p:sp>
            <p:nvSpPr>
              <p:cNvPr id="24686" name="Rectangle 110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7" name="Line 111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8" name="Line 112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9" name="Line 113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0" name="Line 114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1" name="Line 115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2" name="Rectangle 116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C1</a:t>
                </a:r>
              </a:p>
            </p:txBody>
          </p:sp>
          <p:sp>
            <p:nvSpPr>
              <p:cNvPr id="24693" name="Rectangle 117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C2</a:t>
                </a:r>
              </a:p>
            </p:txBody>
          </p:sp>
          <p:sp>
            <p:nvSpPr>
              <p:cNvPr id="24694" name="Rectangle 118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C3</a:t>
                </a:r>
              </a:p>
            </p:txBody>
          </p:sp>
          <p:sp>
            <p:nvSpPr>
              <p:cNvPr id="24695" name="Rectangle 119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6" name="Line 120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7" name="Line 121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698" name="Text Box 122"/>
            <p:cNvSpPr txBox="1">
              <a:spLocks noChangeArrowheads="1"/>
            </p:cNvSpPr>
            <p:nvPr/>
          </p:nvSpPr>
          <p:spPr bwMode="auto">
            <a:xfrm>
              <a:off x="428" y="2988"/>
              <a:ext cx="27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N1</a:t>
              </a:r>
            </a:p>
          </p:txBody>
        </p:sp>
      </p:grpSp>
      <p:sp>
        <p:nvSpPr>
          <p:cNvPr id="24699" name="AutoShape 123"/>
          <p:cNvSpPr>
            <a:spLocks noChangeArrowheads="1"/>
          </p:cNvSpPr>
          <p:nvPr/>
        </p:nvSpPr>
        <p:spPr bwMode="auto">
          <a:xfrm>
            <a:off x="2019300" y="5551488"/>
            <a:ext cx="822325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0" name="AutoShape 124"/>
          <p:cNvSpPr>
            <a:spLocks noChangeArrowheads="1"/>
          </p:cNvSpPr>
          <p:nvPr/>
        </p:nvSpPr>
        <p:spPr bwMode="auto">
          <a:xfrm>
            <a:off x="2463800" y="5600700"/>
            <a:ext cx="328613" cy="7715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1" name="AutoShape 125"/>
          <p:cNvSpPr>
            <a:spLocks noChangeArrowheads="1"/>
          </p:cNvSpPr>
          <p:nvPr/>
        </p:nvSpPr>
        <p:spPr bwMode="auto">
          <a:xfrm>
            <a:off x="1576388" y="6043613"/>
            <a:ext cx="328612" cy="3286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2" name="AutoShape 126"/>
          <p:cNvSpPr>
            <a:spLocks noChangeArrowheads="1"/>
          </p:cNvSpPr>
          <p:nvPr/>
        </p:nvSpPr>
        <p:spPr bwMode="auto">
          <a:xfrm>
            <a:off x="4418013" y="5567363"/>
            <a:ext cx="820737" cy="3619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3" name="AutoShape 127"/>
          <p:cNvSpPr>
            <a:spLocks noChangeArrowheads="1"/>
          </p:cNvSpPr>
          <p:nvPr/>
        </p:nvSpPr>
        <p:spPr bwMode="auto">
          <a:xfrm>
            <a:off x="6848475" y="5567363"/>
            <a:ext cx="1692275" cy="34448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4" name="AutoShape 128"/>
          <p:cNvSpPr>
            <a:spLocks/>
          </p:cNvSpPr>
          <p:nvPr/>
        </p:nvSpPr>
        <p:spPr bwMode="auto">
          <a:xfrm>
            <a:off x="5337175" y="6043613"/>
            <a:ext cx="476250" cy="328612"/>
          </a:xfrm>
          <a:prstGeom prst="leftBracket">
            <a:avLst>
              <a:gd name="adj" fmla="val 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5" name="AutoShape 129"/>
          <p:cNvSpPr>
            <a:spLocks/>
          </p:cNvSpPr>
          <p:nvPr/>
        </p:nvSpPr>
        <p:spPr bwMode="auto">
          <a:xfrm flipH="1">
            <a:off x="3846513" y="6048375"/>
            <a:ext cx="476250" cy="328613"/>
          </a:xfrm>
          <a:prstGeom prst="leftBracket">
            <a:avLst>
              <a:gd name="adj" fmla="val 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9B11-BD71-41F3-BE05-71F1E7250F79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28782" name="Group 110"/>
          <p:cNvGrpSpPr>
            <a:grpSpLocks/>
          </p:cNvGrpSpPr>
          <p:nvPr/>
        </p:nvGrpSpPr>
        <p:grpSpPr bwMode="auto">
          <a:xfrm>
            <a:off x="317500" y="2195513"/>
            <a:ext cx="3232150" cy="4051300"/>
            <a:chOff x="436" y="1368"/>
            <a:chExt cx="2036" cy="2552"/>
          </a:xfrm>
        </p:grpSpPr>
        <p:sp>
          <p:nvSpPr>
            <p:cNvPr id="28778" name="Rectangle 106"/>
            <p:cNvSpPr>
              <a:spLocks noChangeArrowheads="1"/>
            </p:cNvSpPr>
            <p:nvPr/>
          </p:nvSpPr>
          <p:spPr bwMode="auto">
            <a:xfrm>
              <a:off x="440" y="1368"/>
              <a:ext cx="2032" cy="2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319982" rIns="19047" bIns="26983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	C1	C2	C3	N1	N2	N3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1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0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1	1	1</a:t>
              </a:r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36" y="1696"/>
              <a:ext cx="19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1544" y="1560"/>
              <a:ext cx="0" cy="2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672" y="1700"/>
              <a:ext cx="0" cy="2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</p:grpSp>
      <p:sp>
        <p:nvSpPr>
          <p:cNvPr id="28783" name="Rectangle 111"/>
          <p:cNvSpPr>
            <a:spLocks noChangeArrowheads="1"/>
          </p:cNvSpPr>
          <p:nvPr/>
        </p:nvSpPr>
        <p:spPr bwMode="auto">
          <a:xfrm>
            <a:off x="3810000" y="4737100"/>
            <a:ext cx="13716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N1	&lt;= In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N2	&lt;= C1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N3	&lt;= C2</a:t>
            </a:r>
          </a:p>
        </p:txBody>
      </p:sp>
      <p:sp>
        <p:nvSpPr>
          <p:cNvPr id="28784" name="Rectangle 112"/>
          <p:cNvSpPr>
            <a:spLocks noChangeArrowheads="1"/>
          </p:cNvSpPr>
          <p:nvPr/>
        </p:nvSpPr>
        <p:spPr bwMode="auto">
          <a:xfrm>
            <a:off x="8648700" y="3937000"/>
            <a:ext cx="5207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ko-KR" altLang="en-US">
                <a:solidFill>
                  <a:srgbClr val="000000"/>
                </a:solidFill>
                <a:ea typeface="굴림" pitchFamily="50" charset="-127"/>
              </a:rPr>
              <a:t> </a:t>
            </a:r>
          </a:p>
        </p:txBody>
      </p:sp>
      <p:sp>
        <p:nvSpPr>
          <p:cNvPr id="28785" name="Rectangle 1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Back to the shift register</a:t>
            </a:r>
          </a:p>
        </p:txBody>
      </p:sp>
      <p:sp>
        <p:nvSpPr>
          <p:cNvPr id="28786" name="Rectangle 1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Input determines next state</a:t>
            </a:r>
          </a:p>
        </p:txBody>
      </p:sp>
      <p:grpSp>
        <p:nvGrpSpPr>
          <p:cNvPr id="28907" name="Group 235"/>
          <p:cNvGrpSpPr>
            <a:grpSpLocks/>
          </p:cNvGrpSpPr>
          <p:nvPr/>
        </p:nvGrpSpPr>
        <p:grpSpPr bwMode="auto">
          <a:xfrm>
            <a:off x="3940175" y="2693988"/>
            <a:ext cx="5114925" cy="1865312"/>
            <a:chOff x="5647" y="2271"/>
            <a:chExt cx="4382" cy="1598"/>
          </a:xfrm>
        </p:grpSpPr>
        <p:grpSp>
          <p:nvGrpSpPr>
            <p:cNvPr id="28787" name="Group 115"/>
            <p:cNvGrpSpPr>
              <a:grpSpLocks/>
            </p:cNvGrpSpPr>
            <p:nvPr/>
          </p:nvGrpSpPr>
          <p:grpSpPr bwMode="auto">
            <a:xfrm>
              <a:off x="5991" y="2271"/>
              <a:ext cx="3712" cy="1536"/>
              <a:chOff x="1149" y="2333"/>
              <a:chExt cx="3712" cy="1536"/>
            </a:xfrm>
          </p:grpSpPr>
          <p:grpSp>
            <p:nvGrpSpPr>
              <p:cNvPr id="28788" name="Group 116"/>
              <p:cNvGrpSpPr>
                <a:grpSpLocks/>
              </p:cNvGrpSpPr>
              <p:nvPr/>
            </p:nvGrpSpPr>
            <p:grpSpPr bwMode="auto">
              <a:xfrm>
                <a:off x="1725" y="2333"/>
                <a:ext cx="445" cy="384"/>
                <a:chOff x="1725" y="2333"/>
                <a:chExt cx="445" cy="384"/>
              </a:xfrm>
            </p:grpSpPr>
            <p:sp>
              <p:nvSpPr>
                <p:cNvPr id="28789" name="Oval 117"/>
                <p:cNvSpPr>
                  <a:spLocks noChangeArrowheads="1"/>
                </p:cNvSpPr>
                <p:nvPr/>
              </p:nvSpPr>
              <p:spPr bwMode="auto">
                <a:xfrm>
                  <a:off x="1725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90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764" y="2442"/>
                  <a:ext cx="406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100</a:t>
                  </a:r>
                </a:p>
              </p:txBody>
            </p:sp>
          </p:grpSp>
          <p:grpSp>
            <p:nvGrpSpPr>
              <p:cNvPr id="28791" name="Group 119"/>
              <p:cNvGrpSpPr>
                <a:grpSpLocks/>
              </p:cNvGrpSpPr>
              <p:nvPr/>
            </p:nvGrpSpPr>
            <p:grpSpPr bwMode="auto">
              <a:xfrm>
                <a:off x="3837" y="2333"/>
                <a:ext cx="439" cy="384"/>
                <a:chOff x="3837" y="2333"/>
                <a:chExt cx="439" cy="384"/>
              </a:xfrm>
            </p:grpSpPr>
            <p:sp>
              <p:nvSpPr>
                <p:cNvPr id="28792" name="Oval 120"/>
                <p:cNvSpPr>
                  <a:spLocks noChangeArrowheads="1"/>
                </p:cNvSpPr>
                <p:nvPr/>
              </p:nvSpPr>
              <p:spPr bwMode="auto">
                <a:xfrm>
                  <a:off x="3837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93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869" y="2432"/>
                  <a:ext cx="407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110</a:t>
                  </a:r>
                </a:p>
              </p:txBody>
            </p:sp>
          </p:grpSp>
          <p:grpSp>
            <p:nvGrpSpPr>
              <p:cNvPr id="28794" name="Group 122"/>
              <p:cNvGrpSpPr>
                <a:grpSpLocks/>
              </p:cNvGrpSpPr>
              <p:nvPr/>
            </p:nvGrpSpPr>
            <p:grpSpPr bwMode="auto">
              <a:xfrm>
                <a:off x="4413" y="2909"/>
                <a:ext cx="448" cy="384"/>
                <a:chOff x="4413" y="2909"/>
                <a:chExt cx="448" cy="384"/>
              </a:xfrm>
            </p:grpSpPr>
            <p:sp>
              <p:nvSpPr>
                <p:cNvPr id="28795" name="Oval 123"/>
                <p:cNvSpPr>
                  <a:spLocks noChangeArrowheads="1"/>
                </p:cNvSpPr>
                <p:nvPr/>
              </p:nvSpPr>
              <p:spPr bwMode="auto">
                <a:xfrm>
                  <a:off x="4413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9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454" y="3009"/>
                  <a:ext cx="407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111</a:t>
                  </a:r>
                </a:p>
              </p:txBody>
            </p:sp>
          </p:grpSp>
          <p:grpSp>
            <p:nvGrpSpPr>
              <p:cNvPr id="28797" name="Group 125"/>
              <p:cNvGrpSpPr>
                <a:grpSpLocks/>
              </p:cNvGrpSpPr>
              <p:nvPr/>
            </p:nvGrpSpPr>
            <p:grpSpPr bwMode="auto">
              <a:xfrm>
                <a:off x="3837" y="3485"/>
                <a:ext cx="446" cy="384"/>
                <a:chOff x="3837" y="3485"/>
                <a:chExt cx="446" cy="384"/>
              </a:xfrm>
            </p:grpSpPr>
            <p:sp>
              <p:nvSpPr>
                <p:cNvPr id="28798" name="Oval 126"/>
                <p:cNvSpPr>
                  <a:spLocks noChangeArrowheads="1"/>
                </p:cNvSpPr>
                <p:nvPr/>
              </p:nvSpPr>
              <p:spPr bwMode="auto">
                <a:xfrm>
                  <a:off x="3837" y="3485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99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876" y="3584"/>
                  <a:ext cx="407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011</a:t>
                  </a:r>
                </a:p>
              </p:txBody>
            </p:sp>
          </p:grpSp>
          <p:grpSp>
            <p:nvGrpSpPr>
              <p:cNvPr id="28800" name="Group 128"/>
              <p:cNvGrpSpPr>
                <a:grpSpLocks/>
              </p:cNvGrpSpPr>
              <p:nvPr/>
            </p:nvGrpSpPr>
            <p:grpSpPr bwMode="auto">
              <a:xfrm>
                <a:off x="3261" y="2909"/>
                <a:ext cx="435" cy="384"/>
                <a:chOff x="3261" y="2909"/>
                <a:chExt cx="435" cy="384"/>
              </a:xfrm>
            </p:grpSpPr>
            <p:sp>
              <p:nvSpPr>
                <p:cNvPr id="28801" name="Oval 129"/>
                <p:cNvSpPr>
                  <a:spLocks noChangeArrowheads="1"/>
                </p:cNvSpPr>
                <p:nvPr/>
              </p:nvSpPr>
              <p:spPr bwMode="auto">
                <a:xfrm>
                  <a:off x="3261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802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3290" y="3009"/>
                  <a:ext cx="406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101</a:t>
                  </a:r>
                </a:p>
              </p:txBody>
            </p:sp>
          </p:grpSp>
          <p:grpSp>
            <p:nvGrpSpPr>
              <p:cNvPr id="28803" name="Group 131"/>
              <p:cNvGrpSpPr>
                <a:grpSpLocks/>
              </p:cNvGrpSpPr>
              <p:nvPr/>
            </p:nvGrpSpPr>
            <p:grpSpPr bwMode="auto">
              <a:xfrm>
                <a:off x="2301" y="2909"/>
                <a:ext cx="434" cy="384"/>
                <a:chOff x="2301" y="2909"/>
                <a:chExt cx="434" cy="384"/>
              </a:xfrm>
            </p:grpSpPr>
            <p:sp>
              <p:nvSpPr>
                <p:cNvPr id="28804" name="Oval 132"/>
                <p:cNvSpPr>
                  <a:spLocks noChangeArrowheads="1"/>
                </p:cNvSpPr>
                <p:nvPr/>
              </p:nvSpPr>
              <p:spPr bwMode="auto">
                <a:xfrm>
                  <a:off x="2301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80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328" y="3009"/>
                  <a:ext cx="407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010</a:t>
                  </a:r>
                </a:p>
              </p:txBody>
            </p:sp>
          </p:grpSp>
          <p:grpSp>
            <p:nvGrpSpPr>
              <p:cNvPr id="28806" name="Group 134"/>
              <p:cNvGrpSpPr>
                <a:grpSpLocks/>
              </p:cNvGrpSpPr>
              <p:nvPr/>
            </p:nvGrpSpPr>
            <p:grpSpPr bwMode="auto">
              <a:xfrm>
                <a:off x="1149" y="2909"/>
                <a:ext cx="437" cy="384"/>
                <a:chOff x="1149" y="2909"/>
                <a:chExt cx="437" cy="384"/>
              </a:xfrm>
            </p:grpSpPr>
            <p:sp>
              <p:nvSpPr>
                <p:cNvPr id="28807" name="Oval 135"/>
                <p:cNvSpPr>
                  <a:spLocks noChangeArrowheads="1"/>
                </p:cNvSpPr>
                <p:nvPr/>
              </p:nvSpPr>
              <p:spPr bwMode="auto">
                <a:xfrm>
                  <a:off x="1149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808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79" y="3021"/>
                  <a:ext cx="407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000</a:t>
                  </a:r>
                </a:p>
              </p:txBody>
            </p:sp>
          </p:grpSp>
          <p:grpSp>
            <p:nvGrpSpPr>
              <p:cNvPr id="28809" name="Group 137"/>
              <p:cNvGrpSpPr>
                <a:grpSpLocks/>
              </p:cNvGrpSpPr>
              <p:nvPr/>
            </p:nvGrpSpPr>
            <p:grpSpPr bwMode="auto">
              <a:xfrm>
                <a:off x="1725" y="3485"/>
                <a:ext cx="445" cy="384"/>
                <a:chOff x="1725" y="3485"/>
                <a:chExt cx="445" cy="384"/>
              </a:xfrm>
            </p:grpSpPr>
            <p:sp>
              <p:nvSpPr>
                <p:cNvPr id="28810" name="Oval 138"/>
                <p:cNvSpPr>
                  <a:spLocks noChangeArrowheads="1"/>
                </p:cNvSpPr>
                <p:nvPr/>
              </p:nvSpPr>
              <p:spPr bwMode="auto">
                <a:xfrm>
                  <a:off x="1725" y="3485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81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1764" y="3583"/>
                  <a:ext cx="406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001</a:t>
                  </a:r>
                </a:p>
              </p:txBody>
            </p:sp>
          </p:grpSp>
        </p:grpSp>
        <p:grpSp>
          <p:nvGrpSpPr>
            <p:cNvPr id="28812" name="Group 140"/>
            <p:cNvGrpSpPr>
              <a:grpSpLocks/>
            </p:cNvGrpSpPr>
            <p:nvPr/>
          </p:nvGrpSpPr>
          <p:grpSpPr bwMode="auto">
            <a:xfrm>
              <a:off x="5647" y="2304"/>
              <a:ext cx="4382" cy="1565"/>
              <a:chOff x="805" y="2366"/>
              <a:chExt cx="4382" cy="1565"/>
            </a:xfrm>
          </p:grpSpPr>
          <p:grpSp>
            <p:nvGrpSpPr>
              <p:cNvPr id="28813" name="Group 141"/>
              <p:cNvGrpSpPr>
                <a:grpSpLocks/>
              </p:cNvGrpSpPr>
              <p:nvPr/>
            </p:nvGrpSpPr>
            <p:grpSpPr bwMode="auto">
              <a:xfrm>
                <a:off x="2629" y="3237"/>
                <a:ext cx="688" cy="295"/>
                <a:chOff x="2536" y="3496"/>
                <a:chExt cx="688" cy="295"/>
              </a:xfrm>
            </p:grpSpPr>
            <p:cxnSp>
              <p:nvCxnSpPr>
                <p:cNvPr id="28814" name="AutoShape 142"/>
                <p:cNvCxnSpPr>
                  <a:cxnSpLocks noChangeShapeType="1"/>
                  <a:stCxn id="28801" idx="3"/>
                  <a:endCxn id="28804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1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809" y="3530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16" name="Group 144"/>
              <p:cNvGrpSpPr>
                <a:grpSpLocks/>
              </p:cNvGrpSpPr>
              <p:nvPr/>
            </p:nvGrpSpPr>
            <p:grpSpPr bwMode="auto">
              <a:xfrm>
                <a:off x="2109" y="2366"/>
                <a:ext cx="1728" cy="261"/>
                <a:chOff x="2016" y="2625"/>
                <a:chExt cx="1728" cy="261"/>
              </a:xfrm>
            </p:grpSpPr>
            <p:cxnSp>
              <p:nvCxnSpPr>
                <p:cNvPr id="28817" name="AutoShape 145"/>
                <p:cNvCxnSpPr>
                  <a:cxnSpLocks noChangeShapeType="1"/>
                  <a:stCxn id="28789" idx="6"/>
                  <a:endCxn id="28792" idx="2"/>
                </p:cNvCxnSpPr>
                <p:nvPr/>
              </p:nvCxnSpPr>
              <p:spPr bwMode="auto">
                <a:xfrm>
                  <a:off x="2016" y="2784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18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2805" y="2625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19" name="Group 147"/>
              <p:cNvGrpSpPr>
                <a:grpSpLocks/>
              </p:cNvGrpSpPr>
              <p:nvPr/>
            </p:nvGrpSpPr>
            <p:grpSpPr bwMode="auto">
              <a:xfrm>
                <a:off x="2629" y="2761"/>
                <a:ext cx="688" cy="262"/>
                <a:chOff x="2536" y="3020"/>
                <a:chExt cx="688" cy="262"/>
              </a:xfrm>
            </p:grpSpPr>
            <p:cxnSp>
              <p:nvCxnSpPr>
                <p:cNvPr id="28820" name="AutoShape 148"/>
                <p:cNvCxnSpPr>
                  <a:cxnSpLocks noChangeShapeType="1"/>
                  <a:stCxn id="28804" idx="7"/>
                  <a:endCxn id="28801" idx="1"/>
                </p:cNvCxnSpPr>
                <p:nvPr/>
              </p:nvCxnSpPr>
              <p:spPr bwMode="auto">
                <a:xfrm rot="5400000" flipV="1">
                  <a:off x="2879" y="2881"/>
                  <a:ext cx="1" cy="688"/>
                </a:xfrm>
                <a:prstGeom prst="curvedConnector3">
                  <a:avLst>
                    <a:gd name="adj1" fmla="val -2000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21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2809" y="3020"/>
                  <a:ext cx="241" cy="2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22" name="Group 150"/>
              <p:cNvGrpSpPr>
                <a:grpSpLocks/>
              </p:cNvGrpSpPr>
              <p:nvPr/>
            </p:nvGrpSpPr>
            <p:grpSpPr bwMode="auto">
              <a:xfrm>
                <a:off x="3589" y="2661"/>
                <a:ext cx="304" cy="311"/>
                <a:chOff x="3496" y="2920"/>
                <a:chExt cx="304" cy="311"/>
              </a:xfrm>
            </p:grpSpPr>
            <p:cxnSp>
              <p:nvCxnSpPr>
                <p:cNvPr id="28823" name="AutoShape 151"/>
                <p:cNvCxnSpPr>
                  <a:cxnSpLocks noChangeShapeType="1"/>
                  <a:stCxn id="28801" idx="7"/>
                  <a:endCxn id="28792" idx="3"/>
                </p:cNvCxnSpPr>
                <p:nvPr/>
              </p:nvCxnSpPr>
              <p:spPr bwMode="auto">
                <a:xfrm flipV="1">
                  <a:off x="3496" y="2920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24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3496" y="2970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25" name="Group 153"/>
              <p:cNvGrpSpPr>
                <a:grpSpLocks/>
              </p:cNvGrpSpPr>
              <p:nvPr/>
            </p:nvGrpSpPr>
            <p:grpSpPr bwMode="auto">
              <a:xfrm>
                <a:off x="4741" y="2965"/>
                <a:ext cx="446" cy="293"/>
                <a:chOff x="4648" y="3224"/>
                <a:chExt cx="446" cy="293"/>
              </a:xfrm>
            </p:grpSpPr>
            <p:cxnSp>
              <p:nvCxnSpPr>
                <p:cNvPr id="28826" name="AutoShape 154"/>
                <p:cNvCxnSpPr>
                  <a:cxnSpLocks noChangeShapeType="1"/>
                  <a:stCxn id="28795" idx="5"/>
                  <a:endCxn id="28795" idx="7"/>
                </p:cNvCxnSpPr>
                <p:nvPr/>
              </p:nvCxnSpPr>
              <p:spPr bwMode="auto">
                <a:xfrm rot="5400000" flipH="1" flipV="1">
                  <a:off x="4513" y="3359"/>
                  <a:ext cx="272" cy="1"/>
                </a:xfrm>
                <a:prstGeom prst="curvedConnector5">
                  <a:avLst>
                    <a:gd name="adj1" fmla="val -73528"/>
                    <a:gd name="adj2" fmla="val 36399995"/>
                    <a:gd name="adj3" fmla="val 173528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27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4853" y="3256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28" name="Group 156"/>
              <p:cNvGrpSpPr>
                <a:grpSpLocks/>
              </p:cNvGrpSpPr>
              <p:nvPr/>
            </p:nvGrpSpPr>
            <p:grpSpPr bwMode="auto">
              <a:xfrm>
                <a:off x="1762" y="2717"/>
                <a:ext cx="241" cy="768"/>
                <a:chOff x="1669" y="2976"/>
                <a:chExt cx="241" cy="768"/>
              </a:xfrm>
            </p:grpSpPr>
            <p:cxnSp>
              <p:nvCxnSpPr>
                <p:cNvPr id="28829" name="AutoShape 157"/>
                <p:cNvCxnSpPr>
                  <a:cxnSpLocks noChangeShapeType="1"/>
                  <a:stCxn id="28810" idx="0"/>
                  <a:endCxn id="28789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3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669" y="3276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31" name="Group 159"/>
              <p:cNvGrpSpPr>
                <a:grpSpLocks/>
              </p:cNvGrpSpPr>
              <p:nvPr/>
            </p:nvGrpSpPr>
            <p:grpSpPr bwMode="auto">
              <a:xfrm>
                <a:off x="1477" y="2661"/>
                <a:ext cx="304" cy="304"/>
                <a:chOff x="1384" y="2920"/>
                <a:chExt cx="304" cy="304"/>
              </a:xfrm>
            </p:grpSpPr>
            <p:cxnSp>
              <p:nvCxnSpPr>
                <p:cNvPr id="28832" name="AutoShape 160"/>
                <p:cNvCxnSpPr>
                  <a:cxnSpLocks noChangeShapeType="1"/>
                  <a:stCxn id="28807" idx="7"/>
                  <a:endCxn id="28789" idx="3"/>
                </p:cNvCxnSpPr>
                <p:nvPr/>
              </p:nvCxnSpPr>
              <p:spPr bwMode="auto">
                <a:xfrm flipV="1">
                  <a:off x="1384" y="2920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3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1392" y="2940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34" name="Group 162"/>
              <p:cNvGrpSpPr>
                <a:grpSpLocks/>
              </p:cNvGrpSpPr>
              <p:nvPr/>
            </p:nvGrpSpPr>
            <p:grpSpPr bwMode="auto">
              <a:xfrm>
                <a:off x="3589" y="3237"/>
                <a:ext cx="304" cy="372"/>
                <a:chOff x="3496" y="3496"/>
                <a:chExt cx="304" cy="372"/>
              </a:xfrm>
            </p:grpSpPr>
            <p:cxnSp>
              <p:nvCxnSpPr>
                <p:cNvPr id="28835" name="AutoShape 163"/>
                <p:cNvCxnSpPr>
                  <a:cxnSpLocks noChangeShapeType="1"/>
                  <a:stCxn id="28798" idx="1"/>
                  <a:endCxn id="28801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3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3515" y="3607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37" name="Group 165"/>
              <p:cNvGrpSpPr>
                <a:grpSpLocks/>
              </p:cNvGrpSpPr>
              <p:nvPr/>
            </p:nvGrpSpPr>
            <p:grpSpPr bwMode="auto">
              <a:xfrm>
                <a:off x="2109" y="3670"/>
                <a:ext cx="1728" cy="261"/>
                <a:chOff x="2016" y="3929"/>
                <a:chExt cx="1728" cy="261"/>
              </a:xfrm>
            </p:grpSpPr>
            <p:cxnSp>
              <p:nvCxnSpPr>
                <p:cNvPr id="28838" name="AutoShape 166"/>
                <p:cNvCxnSpPr>
                  <a:cxnSpLocks noChangeShapeType="1"/>
                  <a:stCxn id="28798" idx="2"/>
                  <a:endCxn id="28810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39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824" y="3929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40" name="Group 168"/>
              <p:cNvGrpSpPr>
                <a:grpSpLocks/>
              </p:cNvGrpSpPr>
              <p:nvPr/>
            </p:nvGrpSpPr>
            <p:grpSpPr bwMode="auto">
              <a:xfrm>
                <a:off x="2053" y="3237"/>
                <a:ext cx="353" cy="396"/>
                <a:chOff x="1960" y="3496"/>
                <a:chExt cx="353" cy="396"/>
              </a:xfrm>
            </p:grpSpPr>
            <p:cxnSp>
              <p:nvCxnSpPr>
                <p:cNvPr id="28841" name="AutoShape 169"/>
                <p:cNvCxnSpPr>
                  <a:cxnSpLocks noChangeShapeType="1"/>
                  <a:stCxn id="28804" idx="3"/>
                  <a:endCxn id="28810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4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072" y="3631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43" name="Group 171"/>
              <p:cNvGrpSpPr>
                <a:grpSpLocks/>
              </p:cNvGrpSpPr>
              <p:nvPr/>
            </p:nvGrpSpPr>
            <p:grpSpPr bwMode="auto">
              <a:xfrm>
                <a:off x="2053" y="2658"/>
                <a:ext cx="345" cy="307"/>
                <a:chOff x="1960" y="2917"/>
                <a:chExt cx="345" cy="307"/>
              </a:xfrm>
            </p:grpSpPr>
            <p:cxnSp>
              <p:nvCxnSpPr>
                <p:cNvPr id="28844" name="AutoShape 172"/>
                <p:cNvCxnSpPr>
                  <a:cxnSpLocks noChangeShapeType="1"/>
                  <a:stCxn id="28789" idx="5"/>
                  <a:endCxn id="28804" idx="1"/>
                </p:cNvCxnSpPr>
                <p:nvPr/>
              </p:nvCxnSpPr>
              <p:spPr bwMode="auto">
                <a:xfrm>
                  <a:off x="1960" y="2920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45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064" y="2917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46" name="Group 174"/>
              <p:cNvGrpSpPr>
                <a:grpSpLocks/>
              </p:cNvGrpSpPr>
              <p:nvPr/>
            </p:nvGrpSpPr>
            <p:grpSpPr bwMode="auto">
              <a:xfrm>
                <a:off x="1477" y="3237"/>
                <a:ext cx="304" cy="381"/>
                <a:chOff x="1384" y="3496"/>
                <a:chExt cx="304" cy="381"/>
              </a:xfrm>
            </p:grpSpPr>
            <p:cxnSp>
              <p:nvCxnSpPr>
                <p:cNvPr id="28847" name="AutoShape 175"/>
                <p:cNvCxnSpPr>
                  <a:cxnSpLocks noChangeShapeType="1"/>
                  <a:stCxn id="28810" idx="1"/>
                  <a:endCxn id="28807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4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93" y="3616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49" name="Group 177"/>
              <p:cNvGrpSpPr>
                <a:grpSpLocks/>
              </p:cNvGrpSpPr>
              <p:nvPr/>
            </p:nvGrpSpPr>
            <p:grpSpPr bwMode="auto">
              <a:xfrm>
                <a:off x="4165" y="3237"/>
                <a:ext cx="402" cy="374"/>
                <a:chOff x="4072" y="3496"/>
                <a:chExt cx="402" cy="374"/>
              </a:xfrm>
            </p:grpSpPr>
            <p:cxnSp>
              <p:nvCxnSpPr>
                <p:cNvPr id="28850" name="AutoShape 178"/>
                <p:cNvCxnSpPr>
                  <a:cxnSpLocks noChangeShapeType="1"/>
                  <a:stCxn id="28795" idx="3"/>
                  <a:endCxn id="28798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51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4233" y="3609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52" name="Group 180"/>
              <p:cNvGrpSpPr>
                <a:grpSpLocks/>
              </p:cNvGrpSpPr>
              <p:nvPr/>
            </p:nvGrpSpPr>
            <p:grpSpPr bwMode="auto">
              <a:xfrm>
                <a:off x="4165" y="2658"/>
                <a:ext cx="372" cy="307"/>
                <a:chOff x="4072" y="2917"/>
                <a:chExt cx="372" cy="307"/>
              </a:xfrm>
            </p:grpSpPr>
            <p:cxnSp>
              <p:nvCxnSpPr>
                <p:cNvPr id="28853" name="AutoShape 181"/>
                <p:cNvCxnSpPr>
                  <a:cxnSpLocks noChangeShapeType="1"/>
                  <a:stCxn id="28792" idx="5"/>
                  <a:endCxn id="28795" idx="1"/>
                </p:cNvCxnSpPr>
                <p:nvPr/>
              </p:nvCxnSpPr>
              <p:spPr bwMode="auto">
                <a:xfrm>
                  <a:off x="4072" y="2920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5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4203" y="2917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55" name="Group 183"/>
              <p:cNvGrpSpPr>
                <a:grpSpLocks/>
              </p:cNvGrpSpPr>
              <p:nvPr/>
            </p:nvGrpSpPr>
            <p:grpSpPr bwMode="auto">
              <a:xfrm>
                <a:off x="4008" y="2717"/>
                <a:ext cx="241" cy="768"/>
                <a:chOff x="3915" y="2976"/>
                <a:chExt cx="241" cy="768"/>
              </a:xfrm>
            </p:grpSpPr>
            <p:cxnSp>
              <p:nvCxnSpPr>
                <p:cNvPr id="28856" name="AutoShape 184"/>
                <p:cNvCxnSpPr>
                  <a:cxnSpLocks noChangeShapeType="1"/>
                  <a:stCxn id="28792" idx="4"/>
                  <a:endCxn id="28798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57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3915" y="3272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58" name="Group 186"/>
              <p:cNvGrpSpPr>
                <a:grpSpLocks/>
              </p:cNvGrpSpPr>
              <p:nvPr/>
            </p:nvGrpSpPr>
            <p:grpSpPr bwMode="auto">
              <a:xfrm>
                <a:off x="805" y="2965"/>
                <a:ext cx="401" cy="325"/>
                <a:chOff x="712" y="3224"/>
                <a:chExt cx="401" cy="325"/>
              </a:xfrm>
            </p:grpSpPr>
            <p:cxnSp>
              <p:nvCxnSpPr>
                <p:cNvPr id="28859" name="AutoShape 187"/>
                <p:cNvCxnSpPr>
                  <a:cxnSpLocks noChangeShapeType="1"/>
                  <a:stCxn id="28807" idx="3"/>
                  <a:endCxn id="28807" idx="1"/>
                </p:cNvCxnSpPr>
                <p:nvPr/>
              </p:nvCxnSpPr>
              <p:spPr bwMode="auto">
                <a:xfrm rot="5400000" flipH="1" flipV="1">
                  <a:off x="977" y="3359"/>
                  <a:ext cx="272" cy="1"/>
                </a:xfrm>
                <a:prstGeom prst="curvedConnector5">
                  <a:avLst>
                    <a:gd name="adj1" fmla="val -73528"/>
                    <a:gd name="adj2" fmla="val -38800005"/>
                    <a:gd name="adj3" fmla="val 173528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28860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712" y="3288"/>
                  <a:ext cx="24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24" tIns="45711" rIns="91424" bIns="45711">
                  <a:spAutoFit/>
                </a:bodyPr>
                <a:lstStyle/>
                <a:p>
                  <a:pPr eaLnBrk="0" hangingPunct="0"/>
                  <a:r>
                    <a:rPr lang="en-US" altLang="ko-KR" sz="1400">
                      <a:latin typeface="Tahoma" pitchFamily="34" charset="0"/>
                      <a:ea typeface="굴림" pitchFamily="50" charset="-127"/>
                    </a:rPr>
                    <a:t>0</a:t>
                  </a:r>
                </a:p>
              </p:txBody>
            </p:sp>
          </p:grpSp>
        </p:grpSp>
      </p:grpSp>
      <p:grpSp>
        <p:nvGrpSpPr>
          <p:cNvPr id="28861" name="Group 189"/>
          <p:cNvGrpSpPr>
            <a:grpSpLocks/>
          </p:cNvGrpSpPr>
          <p:nvPr/>
        </p:nvGrpSpPr>
        <p:grpSpPr bwMode="auto">
          <a:xfrm>
            <a:off x="4019550" y="5222875"/>
            <a:ext cx="4894263" cy="1274763"/>
            <a:chOff x="1206" y="1719"/>
            <a:chExt cx="3440" cy="896"/>
          </a:xfrm>
        </p:grpSpPr>
        <p:sp>
          <p:nvSpPr>
            <p:cNvPr id="28862" name="Rectangle 190"/>
            <p:cNvSpPr>
              <a:spLocks noChangeArrowheads="1"/>
            </p:cNvSpPr>
            <p:nvPr/>
          </p:nvSpPr>
          <p:spPr bwMode="auto">
            <a:xfrm>
              <a:off x="1986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63" name="Line 191"/>
            <p:cNvSpPr>
              <a:spLocks noChangeShapeType="1"/>
            </p:cNvSpPr>
            <p:nvPr/>
          </p:nvSpPr>
          <p:spPr bwMode="auto">
            <a:xfrm flipV="1">
              <a:off x="2106" y="231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64" name="Line 192"/>
            <p:cNvSpPr>
              <a:spLocks noChangeShapeType="1"/>
            </p:cNvSpPr>
            <p:nvPr/>
          </p:nvSpPr>
          <p:spPr bwMode="auto">
            <a:xfrm flipH="1" flipV="1">
              <a:off x="2146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65" name="Rectangle 193"/>
            <p:cNvSpPr>
              <a:spLocks noChangeArrowheads="1"/>
            </p:cNvSpPr>
            <p:nvPr/>
          </p:nvSpPr>
          <p:spPr bwMode="auto">
            <a:xfrm>
              <a:off x="1998" y="2143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8866" name="Rectangle 194"/>
            <p:cNvSpPr>
              <a:spLocks noChangeArrowheads="1"/>
            </p:cNvSpPr>
            <p:nvPr/>
          </p:nvSpPr>
          <p:spPr bwMode="auto">
            <a:xfrm>
              <a:off x="2166" y="2143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28867" name="Rectangle 195"/>
            <p:cNvSpPr>
              <a:spLocks noChangeArrowheads="1"/>
            </p:cNvSpPr>
            <p:nvPr/>
          </p:nvSpPr>
          <p:spPr bwMode="auto">
            <a:xfrm>
              <a:off x="2810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68" name="Line 196"/>
            <p:cNvSpPr>
              <a:spLocks noChangeShapeType="1"/>
            </p:cNvSpPr>
            <p:nvPr/>
          </p:nvSpPr>
          <p:spPr bwMode="auto">
            <a:xfrm flipV="1">
              <a:off x="2930" y="2315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69" name="Line 197"/>
            <p:cNvSpPr>
              <a:spLocks noChangeShapeType="1"/>
            </p:cNvSpPr>
            <p:nvPr/>
          </p:nvSpPr>
          <p:spPr bwMode="auto">
            <a:xfrm flipH="1" flipV="1">
              <a:off x="2962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0" name="Rectangle 198"/>
            <p:cNvSpPr>
              <a:spLocks noChangeArrowheads="1"/>
            </p:cNvSpPr>
            <p:nvPr/>
          </p:nvSpPr>
          <p:spPr bwMode="auto">
            <a:xfrm>
              <a:off x="2822" y="2143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8871" name="Rectangle 199"/>
            <p:cNvSpPr>
              <a:spLocks noChangeArrowheads="1"/>
            </p:cNvSpPr>
            <p:nvPr/>
          </p:nvSpPr>
          <p:spPr bwMode="auto">
            <a:xfrm>
              <a:off x="2982" y="2143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28872" name="Rectangle 200"/>
            <p:cNvSpPr>
              <a:spLocks noChangeArrowheads="1"/>
            </p:cNvSpPr>
            <p:nvPr/>
          </p:nvSpPr>
          <p:spPr bwMode="auto">
            <a:xfrm>
              <a:off x="3626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3" name="Line 201"/>
            <p:cNvSpPr>
              <a:spLocks noChangeShapeType="1"/>
            </p:cNvSpPr>
            <p:nvPr/>
          </p:nvSpPr>
          <p:spPr bwMode="auto">
            <a:xfrm flipV="1">
              <a:off x="3746" y="231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4" name="Line 202"/>
            <p:cNvSpPr>
              <a:spLocks noChangeShapeType="1"/>
            </p:cNvSpPr>
            <p:nvPr/>
          </p:nvSpPr>
          <p:spPr bwMode="auto">
            <a:xfrm flipH="1" flipV="1">
              <a:off x="3786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5" name="Rectangle 203"/>
            <p:cNvSpPr>
              <a:spLocks noChangeArrowheads="1"/>
            </p:cNvSpPr>
            <p:nvPr/>
          </p:nvSpPr>
          <p:spPr bwMode="auto">
            <a:xfrm>
              <a:off x="3638" y="2143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8876" name="Rectangle 204"/>
            <p:cNvSpPr>
              <a:spLocks noChangeArrowheads="1"/>
            </p:cNvSpPr>
            <p:nvPr/>
          </p:nvSpPr>
          <p:spPr bwMode="auto">
            <a:xfrm>
              <a:off x="3806" y="2143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28877" name="Line 205"/>
            <p:cNvSpPr>
              <a:spLocks noChangeShapeType="1"/>
            </p:cNvSpPr>
            <p:nvPr/>
          </p:nvSpPr>
          <p:spPr bwMode="auto">
            <a:xfrm>
              <a:off x="1906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8" name="Line 206"/>
            <p:cNvSpPr>
              <a:spLocks noChangeShapeType="1"/>
            </p:cNvSpPr>
            <p:nvPr/>
          </p:nvSpPr>
          <p:spPr bwMode="auto">
            <a:xfrm>
              <a:off x="1578" y="2231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9" name="Rectangle 207"/>
            <p:cNvSpPr>
              <a:spLocks noChangeArrowheads="1"/>
            </p:cNvSpPr>
            <p:nvPr/>
          </p:nvSpPr>
          <p:spPr bwMode="auto">
            <a:xfrm>
              <a:off x="1206" y="2159"/>
              <a:ext cx="33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</a:t>
              </a:r>
            </a:p>
          </p:txBody>
        </p:sp>
        <p:sp>
          <p:nvSpPr>
            <p:cNvPr id="28880" name="Line 208"/>
            <p:cNvSpPr>
              <a:spLocks noChangeShapeType="1"/>
            </p:cNvSpPr>
            <p:nvPr/>
          </p:nvSpPr>
          <p:spPr bwMode="auto">
            <a:xfrm>
              <a:off x="2314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1" name="Line 209"/>
            <p:cNvSpPr>
              <a:spLocks noChangeShapeType="1"/>
            </p:cNvSpPr>
            <p:nvPr/>
          </p:nvSpPr>
          <p:spPr bwMode="auto">
            <a:xfrm>
              <a:off x="2722" y="2231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2" name="Line 210"/>
            <p:cNvSpPr>
              <a:spLocks noChangeShapeType="1"/>
            </p:cNvSpPr>
            <p:nvPr/>
          </p:nvSpPr>
          <p:spPr bwMode="auto">
            <a:xfrm>
              <a:off x="2394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3" name="Rectangle 211"/>
            <p:cNvSpPr>
              <a:spLocks noChangeArrowheads="1"/>
            </p:cNvSpPr>
            <p:nvPr/>
          </p:nvSpPr>
          <p:spPr bwMode="auto">
            <a:xfrm>
              <a:off x="2550" y="2223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4" name="Line 212"/>
            <p:cNvSpPr>
              <a:spLocks noChangeShapeType="1"/>
            </p:cNvSpPr>
            <p:nvPr/>
          </p:nvSpPr>
          <p:spPr bwMode="auto">
            <a:xfrm>
              <a:off x="2562" y="2231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5" name="Line 213"/>
            <p:cNvSpPr>
              <a:spLocks noChangeShapeType="1"/>
            </p:cNvSpPr>
            <p:nvPr/>
          </p:nvSpPr>
          <p:spPr bwMode="auto">
            <a:xfrm>
              <a:off x="2558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6" name="Rectangle 214"/>
            <p:cNvSpPr>
              <a:spLocks noChangeArrowheads="1"/>
            </p:cNvSpPr>
            <p:nvPr/>
          </p:nvSpPr>
          <p:spPr bwMode="auto">
            <a:xfrm>
              <a:off x="2558" y="1719"/>
              <a:ext cx="4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OUT1</a:t>
              </a:r>
            </a:p>
          </p:txBody>
        </p:sp>
        <p:sp>
          <p:nvSpPr>
            <p:cNvPr id="28887" name="Line 215"/>
            <p:cNvSpPr>
              <a:spLocks noChangeShapeType="1"/>
            </p:cNvSpPr>
            <p:nvPr/>
          </p:nvSpPr>
          <p:spPr bwMode="auto">
            <a:xfrm>
              <a:off x="3138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8" name="Line 216"/>
            <p:cNvSpPr>
              <a:spLocks noChangeShapeType="1"/>
            </p:cNvSpPr>
            <p:nvPr/>
          </p:nvSpPr>
          <p:spPr bwMode="auto">
            <a:xfrm>
              <a:off x="3546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9" name="Line 217"/>
            <p:cNvSpPr>
              <a:spLocks noChangeShapeType="1"/>
            </p:cNvSpPr>
            <p:nvPr/>
          </p:nvSpPr>
          <p:spPr bwMode="auto">
            <a:xfrm>
              <a:off x="3218" y="2231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0" name="Rectangle 218"/>
            <p:cNvSpPr>
              <a:spLocks noChangeArrowheads="1"/>
            </p:cNvSpPr>
            <p:nvPr/>
          </p:nvSpPr>
          <p:spPr bwMode="auto">
            <a:xfrm>
              <a:off x="3366" y="2223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1" name="Line 219"/>
            <p:cNvSpPr>
              <a:spLocks noChangeShapeType="1"/>
            </p:cNvSpPr>
            <p:nvPr/>
          </p:nvSpPr>
          <p:spPr bwMode="auto">
            <a:xfrm>
              <a:off x="3378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2" name="Line 220"/>
            <p:cNvSpPr>
              <a:spLocks noChangeShapeType="1"/>
            </p:cNvSpPr>
            <p:nvPr/>
          </p:nvSpPr>
          <p:spPr bwMode="auto">
            <a:xfrm>
              <a:off x="3374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3" name="Rectangle 221"/>
            <p:cNvSpPr>
              <a:spLocks noChangeArrowheads="1"/>
            </p:cNvSpPr>
            <p:nvPr/>
          </p:nvSpPr>
          <p:spPr bwMode="auto">
            <a:xfrm>
              <a:off x="3374" y="1719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OUT2</a:t>
              </a:r>
            </a:p>
          </p:txBody>
        </p:sp>
        <p:sp>
          <p:nvSpPr>
            <p:cNvPr id="28894" name="Line 222"/>
            <p:cNvSpPr>
              <a:spLocks noChangeShapeType="1"/>
            </p:cNvSpPr>
            <p:nvPr/>
          </p:nvSpPr>
          <p:spPr bwMode="auto">
            <a:xfrm>
              <a:off x="3954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5" name="Line 223"/>
            <p:cNvSpPr>
              <a:spLocks noChangeShapeType="1"/>
            </p:cNvSpPr>
            <p:nvPr/>
          </p:nvSpPr>
          <p:spPr bwMode="auto">
            <a:xfrm>
              <a:off x="4034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6" name="Line 224"/>
            <p:cNvSpPr>
              <a:spLocks noChangeShapeType="1"/>
            </p:cNvSpPr>
            <p:nvPr/>
          </p:nvSpPr>
          <p:spPr bwMode="auto">
            <a:xfrm>
              <a:off x="4198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7" name="Rectangle 225"/>
            <p:cNvSpPr>
              <a:spLocks noChangeArrowheads="1"/>
            </p:cNvSpPr>
            <p:nvPr/>
          </p:nvSpPr>
          <p:spPr bwMode="auto">
            <a:xfrm>
              <a:off x="4198" y="1719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OUT3</a:t>
              </a:r>
            </a:p>
          </p:txBody>
        </p:sp>
        <p:sp>
          <p:nvSpPr>
            <p:cNvPr id="28898" name="Line 226"/>
            <p:cNvSpPr>
              <a:spLocks noChangeShapeType="1"/>
            </p:cNvSpPr>
            <p:nvPr/>
          </p:nvSpPr>
          <p:spPr bwMode="auto">
            <a:xfrm>
              <a:off x="2150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9" name="Rectangle 227"/>
            <p:cNvSpPr>
              <a:spLocks noChangeArrowheads="1"/>
            </p:cNvSpPr>
            <p:nvPr/>
          </p:nvSpPr>
          <p:spPr bwMode="auto">
            <a:xfrm>
              <a:off x="2134" y="2487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0" name="Line 228"/>
            <p:cNvSpPr>
              <a:spLocks noChangeShapeType="1"/>
            </p:cNvSpPr>
            <p:nvPr/>
          </p:nvSpPr>
          <p:spPr bwMode="auto">
            <a:xfrm>
              <a:off x="2966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1" name="Rectangle 229"/>
            <p:cNvSpPr>
              <a:spLocks noChangeArrowheads="1"/>
            </p:cNvSpPr>
            <p:nvPr/>
          </p:nvSpPr>
          <p:spPr bwMode="auto">
            <a:xfrm>
              <a:off x="2958" y="2487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2" name="Line 230"/>
            <p:cNvSpPr>
              <a:spLocks noChangeShapeType="1"/>
            </p:cNvSpPr>
            <p:nvPr/>
          </p:nvSpPr>
          <p:spPr bwMode="auto">
            <a:xfrm>
              <a:off x="3790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3" name="Line 231"/>
            <p:cNvSpPr>
              <a:spLocks noChangeShapeType="1"/>
            </p:cNvSpPr>
            <p:nvPr/>
          </p:nvSpPr>
          <p:spPr bwMode="auto">
            <a:xfrm>
              <a:off x="1578" y="2495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4" name="Line 232"/>
            <p:cNvSpPr>
              <a:spLocks noChangeShapeType="1"/>
            </p:cNvSpPr>
            <p:nvPr/>
          </p:nvSpPr>
          <p:spPr bwMode="auto">
            <a:xfrm>
              <a:off x="2154" y="2495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5" name="Line 233"/>
            <p:cNvSpPr>
              <a:spLocks noChangeShapeType="1"/>
            </p:cNvSpPr>
            <p:nvPr/>
          </p:nvSpPr>
          <p:spPr bwMode="auto">
            <a:xfrm>
              <a:off x="2970" y="2495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6" name="Rectangle 234"/>
            <p:cNvSpPr>
              <a:spLocks noChangeArrowheads="1"/>
            </p:cNvSpPr>
            <p:nvPr/>
          </p:nvSpPr>
          <p:spPr bwMode="auto">
            <a:xfrm>
              <a:off x="1254" y="2399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94BF-44BA-4F8E-80D0-3C738296336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75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More complex counter example</a:t>
            </a:r>
          </a:p>
        </p:txBody>
      </p:sp>
      <p:sp>
        <p:nvSpPr>
          <p:cNvPr id="30756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pitchFamily="50" charset="-127"/>
              </a:rPr>
              <a:t>Complex counter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repeats 5 states in sequence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not a binary number representation</a:t>
            </a:r>
          </a:p>
          <a:p>
            <a:r>
              <a:rPr lang="en-US" altLang="ko-KR" sz="1800">
                <a:ea typeface="굴림" pitchFamily="50" charset="-127"/>
              </a:rPr>
              <a:t>Step 1: derive the state transition diagram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count sequence: 000, 010, 011, 101, 110</a:t>
            </a:r>
          </a:p>
          <a:p>
            <a:r>
              <a:rPr lang="en-US" altLang="ko-KR" sz="1800">
                <a:ea typeface="굴림" pitchFamily="50" charset="-127"/>
              </a:rPr>
              <a:t>Step 2: derive the state transition table from the state transition diagram</a:t>
            </a:r>
          </a:p>
        </p:txBody>
      </p:sp>
      <p:grpSp>
        <p:nvGrpSpPr>
          <p:cNvPr id="30773" name="Group 53"/>
          <p:cNvGrpSpPr>
            <a:grpSpLocks/>
          </p:cNvGrpSpPr>
          <p:nvPr/>
        </p:nvGrpSpPr>
        <p:grpSpPr bwMode="auto">
          <a:xfrm>
            <a:off x="5375275" y="4029075"/>
            <a:ext cx="2805113" cy="2201863"/>
            <a:chOff x="3386" y="2538"/>
            <a:chExt cx="1767" cy="1387"/>
          </a:xfrm>
        </p:grpSpPr>
        <p:sp>
          <p:nvSpPr>
            <p:cNvPr id="30758" name="Rectangle 38"/>
            <p:cNvSpPr>
              <a:spLocks noChangeArrowheads="1"/>
            </p:cNvSpPr>
            <p:nvPr/>
          </p:nvSpPr>
          <p:spPr bwMode="auto">
            <a:xfrm>
              <a:off x="3449" y="2570"/>
              <a:ext cx="1704" cy="1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Present State	Next State	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	B	A	C+	B+	A+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–	–	–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1	1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	0	1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–	–	–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0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–	–	–</a:t>
              </a:r>
            </a:p>
          </p:txBody>
        </p:sp>
        <p:sp>
          <p:nvSpPr>
            <p:cNvPr id="30759" name="Line 39"/>
            <p:cNvSpPr>
              <a:spLocks noChangeShapeType="1"/>
            </p:cNvSpPr>
            <p:nvPr/>
          </p:nvSpPr>
          <p:spPr bwMode="auto">
            <a:xfrm>
              <a:off x="3386" y="2840"/>
              <a:ext cx="17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 flipH="1">
              <a:off x="4230" y="2538"/>
              <a:ext cx="11" cy="13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1398588" y="6343650"/>
            <a:ext cx="6477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note the don't care conditions that arise from the unused state codes</a:t>
            </a:r>
          </a:p>
        </p:txBody>
      </p:sp>
      <p:grpSp>
        <p:nvGrpSpPr>
          <p:cNvPr id="30762" name="Group 42"/>
          <p:cNvGrpSpPr>
            <a:grpSpLocks/>
          </p:cNvGrpSpPr>
          <p:nvPr/>
        </p:nvGrpSpPr>
        <p:grpSpPr bwMode="auto">
          <a:xfrm>
            <a:off x="1169988" y="4051300"/>
            <a:ext cx="2438400" cy="2133600"/>
            <a:chOff x="1296" y="1920"/>
            <a:chExt cx="1536" cy="1344"/>
          </a:xfrm>
        </p:grpSpPr>
        <p:sp>
          <p:nvSpPr>
            <p:cNvPr id="30763" name="Oval 43"/>
            <p:cNvSpPr>
              <a:spLocks noChangeArrowheads="1"/>
            </p:cNvSpPr>
            <p:nvPr/>
          </p:nvSpPr>
          <p:spPr bwMode="auto">
            <a:xfrm>
              <a:off x="1296" y="2544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010</a:t>
              </a:r>
            </a:p>
          </p:txBody>
        </p:sp>
        <p:sp>
          <p:nvSpPr>
            <p:cNvPr id="30764" name="Oval 44"/>
            <p:cNvSpPr>
              <a:spLocks noChangeArrowheads="1"/>
            </p:cNvSpPr>
            <p:nvPr/>
          </p:nvSpPr>
          <p:spPr bwMode="auto">
            <a:xfrm>
              <a:off x="1536" y="192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000</a:t>
              </a:r>
            </a:p>
          </p:txBody>
        </p:sp>
        <p:sp>
          <p:nvSpPr>
            <p:cNvPr id="30765" name="Oval 45"/>
            <p:cNvSpPr>
              <a:spLocks noChangeArrowheads="1"/>
            </p:cNvSpPr>
            <p:nvPr/>
          </p:nvSpPr>
          <p:spPr bwMode="auto">
            <a:xfrm>
              <a:off x="2208" y="192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110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2496" y="2544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101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1920" y="292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011</a:t>
              </a:r>
            </a:p>
          </p:txBody>
        </p:sp>
        <p:cxnSp>
          <p:nvCxnSpPr>
            <p:cNvPr id="30768" name="AutoShape 48"/>
            <p:cNvCxnSpPr>
              <a:cxnSpLocks noChangeShapeType="1"/>
              <a:stCxn id="30764" idx="3"/>
              <a:endCxn id="30763" idx="0"/>
            </p:cNvCxnSpPr>
            <p:nvPr/>
          </p:nvCxnSpPr>
          <p:spPr bwMode="auto">
            <a:xfrm flipH="1">
              <a:off x="1464" y="2207"/>
              <a:ext cx="121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769" name="AutoShape 49"/>
            <p:cNvCxnSpPr>
              <a:cxnSpLocks noChangeShapeType="1"/>
              <a:stCxn id="30763" idx="5"/>
              <a:endCxn id="30767" idx="2"/>
            </p:cNvCxnSpPr>
            <p:nvPr/>
          </p:nvCxnSpPr>
          <p:spPr bwMode="auto">
            <a:xfrm>
              <a:off x="1583" y="2831"/>
              <a:ext cx="337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770" name="AutoShape 50"/>
            <p:cNvCxnSpPr>
              <a:cxnSpLocks noChangeShapeType="1"/>
              <a:stCxn id="30767" idx="6"/>
              <a:endCxn id="30766" idx="3"/>
            </p:cNvCxnSpPr>
            <p:nvPr/>
          </p:nvCxnSpPr>
          <p:spPr bwMode="auto">
            <a:xfrm flipV="1">
              <a:off x="2256" y="2831"/>
              <a:ext cx="289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771" name="AutoShape 51"/>
            <p:cNvCxnSpPr>
              <a:cxnSpLocks noChangeShapeType="1"/>
              <a:stCxn id="30766" idx="0"/>
              <a:endCxn id="30765" idx="5"/>
            </p:cNvCxnSpPr>
            <p:nvPr/>
          </p:nvCxnSpPr>
          <p:spPr bwMode="auto">
            <a:xfrm flipH="1" flipV="1">
              <a:off x="2495" y="2207"/>
              <a:ext cx="169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772" name="AutoShape 52"/>
            <p:cNvCxnSpPr>
              <a:cxnSpLocks noChangeShapeType="1"/>
              <a:stCxn id="30765" idx="2"/>
              <a:endCxn id="30764" idx="6"/>
            </p:cNvCxnSpPr>
            <p:nvPr/>
          </p:nvCxnSpPr>
          <p:spPr bwMode="auto">
            <a:xfrm flipH="1">
              <a:off x="1872" y="2088"/>
              <a:ext cx="3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2250-4DE0-4292-9C68-4A91ECFDBE7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4086225" y="4325938"/>
            <a:ext cx="2095500" cy="172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C+ &lt;= A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B+ &lt;= B’ + A’C’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A+ &lt;= BC’</a:t>
            </a:r>
          </a:p>
        </p:txBody>
      </p:sp>
      <p:sp>
        <p:nvSpPr>
          <p:cNvPr id="32829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More complex counter example (cont’d)</a:t>
            </a:r>
          </a:p>
        </p:txBody>
      </p:sp>
      <p:sp>
        <p:nvSpPr>
          <p:cNvPr id="32830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Step 3: K-maps for next state functions</a:t>
            </a:r>
          </a:p>
        </p:txBody>
      </p:sp>
      <p:grpSp>
        <p:nvGrpSpPr>
          <p:cNvPr id="32831" name="Group 63"/>
          <p:cNvGrpSpPr>
            <a:grpSpLocks/>
          </p:cNvGrpSpPr>
          <p:nvPr/>
        </p:nvGrpSpPr>
        <p:grpSpPr bwMode="auto">
          <a:xfrm>
            <a:off x="642938" y="2249488"/>
            <a:ext cx="2373312" cy="1574800"/>
            <a:chOff x="428" y="2988"/>
            <a:chExt cx="1495" cy="992"/>
          </a:xfrm>
        </p:grpSpPr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2833" name="Rectangle 65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</p:txBody>
          </p:sp>
          <p:sp>
            <p:nvSpPr>
              <p:cNvPr id="32834" name="Rectangle 66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</p:txBody>
          </p:sp>
          <p:sp>
            <p:nvSpPr>
              <p:cNvPr id="32835" name="Rectangle 67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36" name="Line 68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37" name="Line 69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38" name="Line 70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39" name="Line 71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40" name="Line 72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41" name="Rectangle 73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32842" name="Rectangle 74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32843" name="Rectangle 75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32844" name="Rectangle 76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45" name="Line 77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46" name="Line 78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847" name="Text Box 79"/>
            <p:cNvSpPr txBox="1">
              <a:spLocks noChangeArrowheads="1"/>
            </p:cNvSpPr>
            <p:nvPr/>
          </p:nvSpPr>
          <p:spPr bwMode="auto">
            <a:xfrm>
              <a:off x="428" y="2988"/>
              <a:ext cx="2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C+</a:t>
              </a:r>
            </a:p>
          </p:txBody>
        </p:sp>
      </p:grpSp>
      <p:grpSp>
        <p:nvGrpSpPr>
          <p:cNvPr id="32848" name="Group 80"/>
          <p:cNvGrpSpPr>
            <a:grpSpLocks/>
          </p:cNvGrpSpPr>
          <p:nvPr/>
        </p:nvGrpSpPr>
        <p:grpSpPr bwMode="auto">
          <a:xfrm>
            <a:off x="3521075" y="2249488"/>
            <a:ext cx="2373313" cy="1574800"/>
            <a:chOff x="428" y="2988"/>
            <a:chExt cx="1495" cy="992"/>
          </a:xfrm>
        </p:grpSpPr>
        <p:grpSp>
          <p:nvGrpSpPr>
            <p:cNvPr id="32849" name="Group 81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2850" name="Rectangle 82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0</a:t>
                </a:r>
              </a:p>
            </p:txBody>
          </p:sp>
          <p:sp>
            <p:nvSpPr>
              <p:cNvPr id="32851" name="Rectangle 83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</p:txBody>
          </p:sp>
          <p:sp>
            <p:nvSpPr>
              <p:cNvPr id="32852" name="Rectangle 84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3" name="Line 85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4" name="Line 86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8" name="Rectangle 90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32860" name="Rectangle 92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32861" name="Rectangle 93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63" name="Line 95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864" name="Text Box 96"/>
            <p:cNvSpPr txBox="1">
              <a:spLocks noChangeArrowheads="1"/>
            </p:cNvSpPr>
            <p:nvPr/>
          </p:nvSpPr>
          <p:spPr bwMode="auto">
            <a:xfrm>
              <a:off x="428" y="2988"/>
              <a:ext cx="2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B+</a:t>
              </a:r>
            </a:p>
          </p:txBody>
        </p:sp>
      </p:grpSp>
      <p:grpSp>
        <p:nvGrpSpPr>
          <p:cNvPr id="32865" name="Group 97"/>
          <p:cNvGrpSpPr>
            <a:grpSpLocks/>
          </p:cNvGrpSpPr>
          <p:nvPr/>
        </p:nvGrpSpPr>
        <p:grpSpPr bwMode="auto">
          <a:xfrm>
            <a:off x="6399213" y="2249488"/>
            <a:ext cx="2373312" cy="1574800"/>
            <a:chOff x="428" y="2988"/>
            <a:chExt cx="1495" cy="992"/>
          </a:xfrm>
        </p:grpSpPr>
        <p:grpSp>
          <p:nvGrpSpPr>
            <p:cNvPr id="32866" name="Group 98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2867" name="Rectangle 99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</p:txBody>
          </p:sp>
          <p:sp>
            <p:nvSpPr>
              <p:cNvPr id="32868" name="Rectangle 100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0</a:t>
                </a:r>
              </a:p>
            </p:txBody>
          </p:sp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3" name="Line 105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4" name="Line 106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5" name="Rectangle 107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32876" name="Rectangle 108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32877" name="Rectangle 109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32878" name="Rectangle 110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9" name="Line 111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428" y="2988"/>
              <a:ext cx="2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A+</a:t>
              </a:r>
            </a:p>
          </p:txBody>
        </p:sp>
      </p:grpSp>
      <p:sp>
        <p:nvSpPr>
          <p:cNvPr id="32882" name="AutoShape 114"/>
          <p:cNvSpPr>
            <a:spLocks noChangeArrowheads="1"/>
          </p:cNvSpPr>
          <p:nvPr/>
        </p:nvSpPr>
        <p:spPr bwMode="auto">
          <a:xfrm>
            <a:off x="1163638" y="3089275"/>
            <a:ext cx="1731962" cy="3460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83" name="AutoShape 115"/>
          <p:cNvSpPr>
            <a:spLocks/>
          </p:cNvSpPr>
          <p:nvPr/>
        </p:nvSpPr>
        <p:spPr bwMode="auto">
          <a:xfrm>
            <a:off x="3906838" y="2605088"/>
            <a:ext cx="457200" cy="830262"/>
          </a:xfrm>
          <a:prstGeom prst="rightBracket">
            <a:avLst>
              <a:gd name="adj" fmla="val 151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84" name="AutoShape 116"/>
          <p:cNvSpPr>
            <a:spLocks/>
          </p:cNvSpPr>
          <p:nvPr/>
        </p:nvSpPr>
        <p:spPr bwMode="auto">
          <a:xfrm>
            <a:off x="5430838" y="2617788"/>
            <a:ext cx="471487" cy="803275"/>
          </a:xfrm>
          <a:prstGeom prst="leftBracket">
            <a:avLst>
              <a:gd name="adj" fmla="val 14198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85" name="AutoShape 117"/>
          <p:cNvSpPr>
            <a:spLocks noChangeArrowheads="1"/>
          </p:cNvSpPr>
          <p:nvPr/>
        </p:nvSpPr>
        <p:spPr bwMode="auto">
          <a:xfrm>
            <a:off x="4044950" y="2660650"/>
            <a:ext cx="762000" cy="2762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86" name="AutoShape 118"/>
          <p:cNvSpPr>
            <a:spLocks noChangeArrowheads="1"/>
          </p:cNvSpPr>
          <p:nvPr/>
        </p:nvSpPr>
        <p:spPr bwMode="auto">
          <a:xfrm>
            <a:off x="7385050" y="2646363"/>
            <a:ext cx="290513" cy="762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0F22-B67C-4F6B-A3F6-2A8D9E51BF9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964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Self-starting counters (cont’d)</a:t>
            </a:r>
          </a:p>
        </p:txBody>
      </p:sp>
      <p:sp>
        <p:nvSpPr>
          <p:cNvPr id="36965" name="Rectangle 10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Re-deriving state transition table from don't care assignment</a:t>
            </a:r>
          </a:p>
        </p:txBody>
      </p:sp>
      <p:grpSp>
        <p:nvGrpSpPr>
          <p:cNvPr id="36966" name="Group 102"/>
          <p:cNvGrpSpPr>
            <a:grpSpLocks/>
          </p:cNvGrpSpPr>
          <p:nvPr/>
        </p:nvGrpSpPr>
        <p:grpSpPr bwMode="auto">
          <a:xfrm>
            <a:off x="592138" y="2100263"/>
            <a:ext cx="2373312" cy="1574800"/>
            <a:chOff x="428" y="2988"/>
            <a:chExt cx="1495" cy="992"/>
          </a:xfrm>
        </p:grpSpPr>
        <p:grpSp>
          <p:nvGrpSpPr>
            <p:cNvPr id="36967" name="Group 103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6968" name="Rectangle 104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</p:txBody>
          </p:sp>
          <p:sp>
            <p:nvSpPr>
              <p:cNvPr id="36969" name="Rectangle 105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</p:txBody>
          </p:sp>
          <p:sp>
            <p:nvSpPr>
              <p:cNvPr id="36970" name="Rectangle 106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1" name="Line 107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2" name="Line 108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3" name="Line 109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4" name="Line 110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5" name="Line 111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6" name="Rectangle 112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36977" name="Rectangle 113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36978" name="Rectangle 114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36979" name="Rectangle 115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0" name="Line 116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1" name="Line 117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6982" name="Text Box 118"/>
            <p:cNvSpPr txBox="1">
              <a:spLocks noChangeArrowheads="1"/>
            </p:cNvSpPr>
            <p:nvPr/>
          </p:nvSpPr>
          <p:spPr bwMode="auto">
            <a:xfrm>
              <a:off x="428" y="2988"/>
              <a:ext cx="2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C+</a:t>
              </a:r>
            </a:p>
          </p:txBody>
        </p:sp>
      </p:grpSp>
      <p:grpSp>
        <p:nvGrpSpPr>
          <p:cNvPr id="36983" name="Group 119"/>
          <p:cNvGrpSpPr>
            <a:grpSpLocks/>
          </p:cNvGrpSpPr>
          <p:nvPr/>
        </p:nvGrpSpPr>
        <p:grpSpPr bwMode="auto">
          <a:xfrm>
            <a:off x="3511550" y="2098675"/>
            <a:ext cx="2373313" cy="1574800"/>
            <a:chOff x="428" y="2988"/>
            <a:chExt cx="1495" cy="992"/>
          </a:xfrm>
        </p:grpSpPr>
        <p:grpSp>
          <p:nvGrpSpPr>
            <p:cNvPr id="36984" name="Group 120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6985" name="Rectangle 121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</a:t>
                </a:r>
              </a:p>
            </p:txBody>
          </p:sp>
          <p:sp>
            <p:nvSpPr>
              <p:cNvPr id="36986" name="Rectangle 122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36987" name="Rectangle 123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8" name="Line 124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9" name="Line 125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0" name="Line 126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1" name="Line 127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2" name="Line 128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3" name="Rectangle 129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36994" name="Rectangle 130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36995" name="Rectangle 131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36996" name="Rectangle 132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7" name="Line 133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8" name="Line 134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6999" name="Text Box 135"/>
            <p:cNvSpPr txBox="1">
              <a:spLocks noChangeArrowheads="1"/>
            </p:cNvSpPr>
            <p:nvPr/>
          </p:nvSpPr>
          <p:spPr bwMode="auto">
            <a:xfrm>
              <a:off x="428" y="2988"/>
              <a:ext cx="2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B+</a:t>
              </a:r>
            </a:p>
          </p:txBody>
        </p:sp>
      </p:grpSp>
      <p:grpSp>
        <p:nvGrpSpPr>
          <p:cNvPr id="37000" name="Group 136"/>
          <p:cNvGrpSpPr>
            <a:grpSpLocks/>
          </p:cNvGrpSpPr>
          <p:nvPr/>
        </p:nvGrpSpPr>
        <p:grpSpPr bwMode="auto">
          <a:xfrm>
            <a:off x="6430963" y="2098675"/>
            <a:ext cx="2373312" cy="1574800"/>
            <a:chOff x="428" y="2988"/>
            <a:chExt cx="1495" cy="992"/>
          </a:xfrm>
        </p:grpSpPr>
        <p:grpSp>
          <p:nvGrpSpPr>
            <p:cNvPr id="37001" name="Group 137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7002" name="Rectangle 138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37003" name="Rectangle 139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</a:t>
                </a:r>
              </a:p>
            </p:txBody>
          </p:sp>
          <p:sp>
            <p:nvSpPr>
              <p:cNvPr id="37004" name="Rectangle 140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5" name="Line 141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6" name="Line 142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7" name="Line 143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8" name="Line 144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9" name="Line 145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0" name="Rectangle 146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37011" name="Rectangle 147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37012" name="Rectangle 148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37013" name="Rectangle 149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4" name="Line 150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5" name="Line 151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7016" name="Text Box 152"/>
            <p:cNvSpPr txBox="1">
              <a:spLocks noChangeArrowheads="1"/>
            </p:cNvSpPr>
            <p:nvPr/>
          </p:nvSpPr>
          <p:spPr bwMode="auto">
            <a:xfrm>
              <a:off x="428" y="2988"/>
              <a:ext cx="2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A+</a:t>
              </a:r>
            </a:p>
          </p:txBody>
        </p:sp>
      </p:grpSp>
      <p:grpSp>
        <p:nvGrpSpPr>
          <p:cNvPr id="37017" name="Group 153"/>
          <p:cNvGrpSpPr>
            <a:grpSpLocks/>
          </p:cNvGrpSpPr>
          <p:nvPr/>
        </p:nvGrpSpPr>
        <p:grpSpPr bwMode="auto">
          <a:xfrm>
            <a:off x="1104900" y="3962400"/>
            <a:ext cx="2805113" cy="2201863"/>
            <a:chOff x="3386" y="2538"/>
            <a:chExt cx="1767" cy="1387"/>
          </a:xfrm>
        </p:grpSpPr>
        <p:sp>
          <p:nvSpPr>
            <p:cNvPr id="37018" name="Rectangle 154"/>
            <p:cNvSpPr>
              <a:spLocks noChangeArrowheads="1"/>
            </p:cNvSpPr>
            <p:nvPr/>
          </p:nvSpPr>
          <p:spPr bwMode="auto">
            <a:xfrm>
              <a:off x="3449" y="2570"/>
              <a:ext cx="1704" cy="1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Present State	Next State	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	B	A	C+	B+	A+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1	1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	0	1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0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0	0</a:t>
              </a:r>
            </a:p>
          </p:txBody>
        </p:sp>
        <p:sp>
          <p:nvSpPr>
            <p:cNvPr id="37019" name="Line 155"/>
            <p:cNvSpPr>
              <a:spLocks noChangeShapeType="1"/>
            </p:cNvSpPr>
            <p:nvPr/>
          </p:nvSpPr>
          <p:spPr bwMode="auto">
            <a:xfrm>
              <a:off x="3386" y="2840"/>
              <a:ext cx="17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20" name="Line 156"/>
            <p:cNvSpPr>
              <a:spLocks noChangeShapeType="1"/>
            </p:cNvSpPr>
            <p:nvPr/>
          </p:nvSpPr>
          <p:spPr bwMode="auto">
            <a:xfrm flipH="1">
              <a:off x="4230" y="2538"/>
              <a:ext cx="11" cy="13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021" name="Rectangle 157"/>
          <p:cNvSpPr>
            <a:spLocks noChangeArrowheads="1"/>
          </p:cNvSpPr>
          <p:nvPr/>
        </p:nvSpPr>
        <p:spPr bwMode="auto">
          <a:xfrm>
            <a:off x="2513013" y="4630738"/>
            <a:ext cx="1165225" cy="19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022" name="Rectangle 158"/>
          <p:cNvSpPr>
            <a:spLocks noChangeArrowheads="1"/>
          </p:cNvSpPr>
          <p:nvPr/>
        </p:nvSpPr>
        <p:spPr bwMode="auto">
          <a:xfrm>
            <a:off x="2506663" y="5259388"/>
            <a:ext cx="1165225" cy="19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023" name="Rectangle 159"/>
          <p:cNvSpPr>
            <a:spLocks noChangeArrowheads="1"/>
          </p:cNvSpPr>
          <p:nvPr/>
        </p:nvSpPr>
        <p:spPr bwMode="auto">
          <a:xfrm>
            <a:off x="2516188" y="5856288"/>
            <a:ext cx="1165225" cy="19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7055" name="Group 191"/>
          <p:cNvGrpSpPr>
            <a:grpSpLocks/>
          </p:cNvGrpSpPr>
          <p:nvPr/>
        </p:nvGrpSpPr>
        <p:grpSpPr bwMode="auto">
          <a:xfrm>
            <a:off x="5661025" y="4392613"/>
            <a:ext cx="2438400" cy="2133600"/>
            <a:chOff x="3566" y="2767"/>
            <a:chExt cx="1536" cy="1344"/>
          </a:xfrm>
        </p:grpSpPr>
        <p:sp>
          <p:nvSpPr>
            <p:cNvPr id="37036" name="Oval 172"/>
            <p:cNvSpPr>
              <a:spLocks noChangeArrowheads="1"/>
            </p:cNvSpPr>
            <p:nvPr/>
          </p:nvSpPr>
          <p:spPr bwMode="auto">
            <a:xfrm>
              <a:off x="3566" y="3391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010</a:t>
              </a:r>
            </a:p>
          </p:txBody>
        </p:sp>
        <p:sp>
          <p:nvSpPr>
            <p:cNvPr id="37037" name="Oval 173"/>
            <p:cNvSpPr>
              <a:spLocks noChangeArrowheads="1"/>
            </p:cNvSpPr>
            <p:nvPr/>
          </p:nvSpPr>
          <p:spPr bwMode="auto">
            <a:xfrm>
              <a:off x="3806" y="2767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000</a:t>
              </a:r>
            </a:p>
          </p:txBody>
        </p:sp>
        <p:sp>
          <p:nvSpPr>
            <p:cNvPr id="37038" name="Oval 174"/>
            <p:cNvSpPr>
              <a:spLocks noChangeArrowheads="1"/>
            </p:cNvSpPr>
            <p:nvPr/>
          </p:nvSpPr>
          <p:spPr bwMode="auto">
            <a:xfrm>
              <a:off x="4478" y="2767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110</a:t>
              </a:r>
            </a:p>
          </p:txBody>
        </p:sp>
        <p:sp>
          <p:nvSpPr>
            <p:cNvPr id="37039" name="Oval 175"/>
            <p:cNvSpPr>
              <a:spLocks noChangeArrowheads="1"/>
            </p:cNvSpPr>
            <p:nvPr/>
          </p:nvSpPr>
          <p:spPr bwMode="auto">
            <a:xfrm>
              <a:off x="4766" y="3391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101</a:t>
              </a:r>
            </a:p>
          </p:txBody>
        </p:sp>
        <p:sp>
          <p:nvSpPr>
            <p:cNvPr id="37040" name="Oval 176"/>
            <p:cNvSpPr>
              <a:spLocks noChangeArrowheads="1"/>
            </p:cNvSpPr>
            <p:nvPr/>
          </p:nvSpPr>
          <p:spPr bwMode="auto">
            <a:xfrm>
              <a:off x="4190" y="3775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011</a:t>
              </a:r>
            </a:p>
          </p:txBody>
        </p:sp>
        <p:cxnSp>
          <p:nvCxnSpPr>
            <p:cNvPr id="37041" name="AutoShape 177"/>
            <p:cNvCxnSpPr>
              <a:cxnSpLocks noChangeShapeType="1"/>
              <a:stCxn id="37037" idx="3"/>
              <a:endCxn id="37036" idx="0"/>
            </p:cNvCxnSpPr>
            <p:nvPr/>
          </p:nvCxnSpPr>
          <p:spPr bwMode="auto">
            <a:xfrm flipH="1">
              <a:off x="3734" y="3054"/>
              <a:ext cx="121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042" name="AutoShape 178"/>
            <p:cNvCxnSpPr>
              <a:cxnSpLocks noChangeShapeType="1"/>
              <a:stCxn id="37036" idx="5"/>
              <a:endCxn id="37040" idx="2"/>
            </p:cNvCxnSpPr>
            <p:nvPr/>
          </p:nvCxnSpPr>
          <p:spPr bwMode="auto">
            <a:xfrm>
              <a:off x="3853" y="3678"/>
              <a:ext cx="337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043" name="AutoShape 179"/>
            <p:cNvCxnSpPr>
              <a:cxnSpLocks noChangeShapeType="1"/>
              <a:stCxn id="37040" idx="6"/>
              <a:endCxn id="37039" idx="3"/>
            </p:cNvCxnSpPr>
            <p:nvPr/>
          </p:nvCxnSpPr>
          <p:spPr bwMode="auto">
            <a:xfrm flipV="1">
              <a:off x="4526" y="3678"/>
              <a:ext cx="289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044" name="AutoShape 180"/>
            <p:cNvCxnSpPr>
              <a:cxnSpLocks noChangeShapeType="1"/>
              <a:stCxn id="37039" idx="0"/>
              <a:endCxn id="37038" idx="5"/>
            </p:cNvCxnSpPr>
            <p:nvPr/>
          </p:nvCxnSpPr>
          <p:spPr bwMode="auto">
            <a:xfrm flipH="1" flipV="1">
              <a:off x="4765" y="3054"/>
              <a:ext cx="169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045" name="AutoShape 181"/>
            <p:cNvCxnSpPr>
              <a:cxnSpLocks noChangeShapeType="1"/>
              <a:stCxn id="37038" idx="2"/>
              <a:endCxn id="37037" idx="6"/>
            </p:cNvCxnSpPr>
            <p:nvPr/>
          </p:nvCxnSpPr>
          <p:spPr bwMode="auto">
            <a:xfrm flipH="1">
              <a:off x="4142" y="2935"/>
              <a:ext cx="3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7052" name="Group 188"/>
          <p:cNvGrpSpPr>
            <a:grpSpLocks/>
          </p:cNvGrpSpPr>
          <p:nvPr/>
        </p:nvGrpSpPr>
        <p:grpSpPr bwMode="auto">
          <a:xfrm>
            <a:off x="7564438" y="3784600"/>
            <a:ext cx="992187" cy="685800"/>
            <a:chOff x="4765" y="2383"/>
            <a:chExt cx="625" cy="433"/>
          </a:xfrm>
        </p:grpSpPr>
        <p:sp>
          <p:nvSpPr>
            <p:cNvPr id="37046" name="Oval 182"/>
            <p:cNvSpPr>
              <a:spLocks noChangeArrowheads="1"/>
            </p:cNvSpPr>
            <p:nvPr/>
          </p:nvSpPr>
          <p:spPr bwMode="auto">
            <a:xfrm>
              <a:off x="5054" y="2383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001</a:t>
              </a:r>
            </a:p>
          </p:txBody>
        </p:sp>
        <p:cxnSp>
          <p:nvCxnSpPr>
            <p:cNvPr id="37049" name="AutoShape 185"/>
            <p:cNvCxnSpPr>
              <a:cxnSpLocks noChangeShapeType="1"/>
              <a:stCxn id="37046" idx="3"/>
              <a:endCxn id="37038" idx="7"/>
            </p:cNvCxnSpPr>
            <p:nvPr/>
          </p:nvCxnSpPr>
          <p:spPr bwMode="auto">
            <a:xfrm flipH="1">
              <a:off x="4765" y="2670"/>
              <a:ext cx="338" cy="1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7054" name="Group 190"/>
          <p:cNvGrpSpPr>
            <a:grpSpLocks/>
          </p:cNvGrpSpPr>
          <p:nvPr/>
        </p:nvGrpSpPr>
        <p:grpSpPr bwMode="auto">
          <a:xfrm>
            <a:off x="4937125" y="3784600"/>
            <a:ext cx="723900" cy="912813"/>
            <a:chOff x="3110" y="2383"/>
            <a:chExt cx="456" cy="576"/>
          </a:xfrm>
        </p:grpSpPr>
        <p:sp>
          <p:nvSpPr>
            <p:cNvPr id="37047" name="Oval 183"/>
            <p:cNvSpPr>
              <a:spLocks noChangeArrowheads="1"/>
            </p:cNvSpPr>
            <p:nvPr/>
          </p:nvSpPr>
          <p:spPr bwMode="auto">
            <a:xfrm>
              <a:off x="3230" y="2383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111</a:t>
              </a:r>
            </a:p>
          </p:txBody>
        </p:sp>
        <p:cxnSp>
          <p:nvCxnSpPr>
            <p:cNvPr id="37050" name="AutoShape 186"/>
            <p:cNvCxnSpPr>
              <a:cxnSpLocks noChangeShapeType="1"/>
              <a:stCxn id="37047" idx="3"/>
              <a:endCxn id="37048" idx="0"/>
            </p:cNvCxnSpPr>
            <p:nvPr/>
          </p:nvCxnSpPr>
          <p:spPr bwMode="auto">
            <a:xfrm flipH="1">
              <a:off x="3110" y="2670"/>
              <a:ext cx="169" cy="2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7053" name="Group 189"/>
          <p:cNvGrpSpPr>
            <a:grpSpLocks/>
          </p:cNvGrpSpPr>
          <p:nvPr/>
        </p:nvGrpSpPr>
        <p:grpSpPr bwMode="auto">
          <a:xfrm>
            <a:off x="4670425" y="4697413"/>
            <a:ext cx="1068388" cy="763587"/>
            <a:chOff x="2942" y="2959"/>
            <a:chExt cx="673" cy="481"/>
          </a:xfrm>
        </p:grpSpPr>
        <p:sp>
          <p:nvSpPr>
            <p:cNvPr id="37048" name="Oval 184"/>
            <p:cNvSpPr>
              <a:spLocks noChangeArrowheads="1"/>
            </p:cNvSpPr>
            <p:nvPr/>
          </p:nvSpPr>
          <p:spPr bwMode="auto">
            <a:xfrm>
              <a:off x="2942" y="2959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100</a:t>
              </a:r>
            </a:p>
          </p:txBody>
        </p:sp>
        <p:cxnSp>
          <p:nvCxnSpPr>
            <p:cNvPr id="37051" name="AutoShape 187"/>
            <p:cNvCxnSpPr>
              <a:cxnSpLocks noChangeShapeType="1"/>
              <a:stCxn id="37048" idx="5"/>
              <a:endCxn id="37036" idx="1"/>
            </p:cNvCxnSpPr>
            <p:nvPr/>
          </p:nvCxnSpPr>
          <p:spPr bwMode="auto">
            <a:xfrm>
              <a:off x="3229" y="3246"/>
              <a:ext cx="386" cy="1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D9B-D638-4F01-A16E-54E503F0554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892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Self-starting counters</a:t>
            </a:r>
          </a:p>
        </p:txBody>
      </p:sp>
      <p:sp>
        <p:nvSpPr>
          <p:cNvPr id="34893" name="Rectangle 7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Start-up states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at power-up, counter may be in an unused or invalid state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designer must guarantee that it (eventually) enters a valid state</a:t>
            </a:r>
          </a:p>
          <a:p>
            <a:r>
              <a:rPr lang="en-US" altLang="ko-KR" sz="2000">
                <a:ea typeface="굴림" pitchFamily="50" charset="-127"/>
              </a:rPr>
              <a:t>Self-starting solution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design counter so that invalid states eventually transition to a valid state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may limit exploitation of don't cares</a:t>
            </a:r>
          </a:p>
        </p:txBody>
      </p:sp>
      <p:grpSp>
        <p:nvGrpSpPr>
          <p:cNvPr id="34931" name="Group 115"/>
          <p:cNvGrpSpPr>
            <a:grpSpLocks/>
          </p:cNvGrpSpPr>
          <p:nvPr/>
        </p:nvGrpSpPr>
        <p:grpSpPr bwMode="auto">
          <a:xfrm>
            <a:off x="5051425" y="3910013"/>
            <a:ext cx="3886200" cy="2743200"/>
            <a:chOff x="3182" y="2463"/>
            <a:chExt cx="2448" cy="1728"/>
          </a:xfrm>
        </p:grpSpPr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3897" y="2496"/>
              <a:ext cx="1288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implementation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on previous slide</a:t>
              </a:r>
            </a:p>
          </p:txBody>
        </p:sp>
        <p:grpSp>
          <p:nvGrpSpPr>
            <p:cNvPr id="34894" name="Group 78"/>
            <p:cNvGrpSpPr>
              <a:grpSpLocks/>
            </p:cNvGrpSpPr>
            <p:nvPr/>
          </p:nvGrpSpPr>
          <p:grpSpPr bwMode="auto">
            <a:xfrm>
              <a:off x="3182" y="2463"/>
              <a:ext cx="2448" cy="1728"/>
              <a:chOff x="3504" y="1104"/>
              <a:chExt cx="2448" cy="1728"/>
            </a:xfrm>
          </p:grpSpPr>
          <p:sp>
            <p:nvSpPr>
              <p:cNvPr id="34895" name="Oval 79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010</a:t>
                </a:r>
              </a:p>
            </p:txBody>
          </p:sp>
          <p:sp>
            <p:nvSpPr>
              <p:cNvPr id="34896" name="Oval 80"/>
              <p:cNvSpPr>
                <a:spLocks noChangeArrowheads="1"/>
              </p:cNvSpPr>
              <p:nvPr/>
            </p:nvSpPr>
            <p:spPr bwMode="auto">
              <a:xfrm>
                <a:off x="4368" y="1488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000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5040" y="1488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110</a:t>
                </a:r>
              </a:p>
            </p:txBody>
          </p:sp>
          <p:sp>
            <p:nvSpPr>
              <p:cNvPr id="34898" name="Oval 82"/>
              <p:cNvSpPr>
                <a:spLocks noChangeArrowheads="1"/>
              </p:cNvSpPr>
              <p:nvPr/>
            </p:nvSpPr>
            <p:spPr bwMode="auto">
              <a:xfrm>
                <a:off x="5328" y="211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101</a:t>
                </a:r>
              </a:p>
            </p:txBody>
          </p:sp>
          <p:sp>
            <p:nvSpPr>
              <p:cNvPr id="34899" name="Oval 83"/>
              <p:cNvSpPr>
                <a:spLocks noChangeArrowheads="1"/>
              </p:cNvSpPr>
              <p:nvPr/>
            </p:nvSpPr>
            <p:spPr bwMode="auto">
              <a:xfrm>
                <a:off x="4752" y="2496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011</a:t>
                </a:r>
              </a:p>
            </p:txBody>
          </p:sp>
          <p:cxnSp>
            <p:nvCxnSpPr>
              <p:cNvPr id="34900" name="AutoShape 84"/>
              <p:cNvCxnSpPr>
                <a:cxnSpLocks noChangeShapeType="1"/>
                <a:stCxn id="34896" idx="3"/>
                <a:endCxn id="34895" idx="0"/>
              </p:cNvCxnSpPr>
              <p:nvPr/>
            </p:nvCxnSpPr>
            <p:spPr bwMode="auto">
              <a:xfrm flipH="1">
                <a:off x="4296" y="1775"/>
                <a:ext cx="121" cy="3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901" name="AutoShape 85"/>
              <p:cNvCxnSpPr>
                <a:cxnSpLocks noChangeShapeType="1"/>
                <a:stCxn id="34895" idx="5"/>
                <a:endCxn id="34899" idx="2"/>
              </p:cNvCxnSpPr>
              <p:nvPr/>
            </p:nvCxnSpPr>
            <p:spPr bwMode="auto">
              <a:xfrm>
                <a:off x="4415" y="2399"/>
                <a:ext cx="337" cy="26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902" name="AutoShape 86"/>
              <p:cNvCxnSpPr>
                <a:cxnSpLocks noChangeShapeType="1"/>
                <a:stCxn id="34899" idx="6"/>
                <a:endCxn id="34898" idx="3"/>
              </p:cNvCxnSpPr>
              <p:nvPr/>
            </p:nvCxnSpPr>
            <p:spPr bwMode="auto">
              <a:xfrm flipV="1">
                <a:off x="5088" y="2399"/>
                <a:ext cx="289" cy="26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903" name="AutoShape 87"/>
              <p:cNvCxnSpPr>
                <a:cxnSpLocks noChangeShapeType="1"/>
                <a:stCxn id="34898" idx="0"/>
                <a:endCxn id="34897" idx="5"/>
              </p:cNvCxnSpPr>
              <p:nvPr/>
            </p:nvCxnSpPr>
            <p:spPr bwMode="auto">
              <a:xfrm flipH="1" flipV="1">
                <a:off x="5327" y="1775"/>
                <a:ext cx="169" cy="3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904" name="AutoShape 88"/>
              <p:cNvCxnSpPr>
                <a:cxnSpLocks noChangeShapeType="1"/>
                <a:stCxn id="34897" idx="2"/>
                <a:endCxn id="34896" idx="6"/>
              </p:cNvCxnSpPr>
              <p:nvPr/>
            </p:nvCxnSpPr>
            <p:spPr bwMode="auto">
              <a:xfrm flipH="1">
                <a:off x="4704" y="1656"/>
                <a:ext cx="336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4905" name="Oval 89"/>
              <p:cNvSpPr>
                <a:spLocks noChangeArrowheads="1"/>
              </p:cNvSpPr>
              <p:nvPr/>
            </p:nvSpPr>
            <p:spPr bwMode="auto">
              <a:xfrm>
                <a:off x="5616" y="1104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001</a:t>
                </a:r>
              </a:p>
            </p:txBody>
          </p:sp>
          <p:sp>
            <p:nvSpPr>
              <p:cNvPr id="34906" name="Oval 90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111</a:t>
                </a:r>
              </a:p>
            </p:txBody>
          </p:sp>
          <p:sp>
            <p:nvSpPr>
              <p:cNvPr id="34907" name="Oval 91"/>
              <p:cNvSpPr>
                <a:spLocks noChangeArrowheads="1"/>
              </p:cNvSpPr>
              <p:nvPr/>
            </p:nvSpPr>
            <p:spPr bwMode="auto">
              <a:xfrm>
                <a:off x="3504" y="1680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100</a:t>
                </a:r>
              </a:p>
            </p:txBody>
          </p:sp>
          <p:cxnSp>
            <p:nvCxnSpPr>
              <p:cNvPr id="34908" name="AutoShape 92"/>
              <p:cNvCxnSpPr>
                <a:cxnSpLocks noChangeShapeType="1"/>
                <a:stCxn id="34905" idx="3"/>
                <a:endCxn id="34897" idx="7"/>
              </p:cNvCxnSpPr>
              <p:nvPr/>
            </p:nvCxnSpPr>
            <p:spPr bwMode="auto">
              <a:xfrm flipH="1">
                <a:off x="5327" y="1391"/>
                <a:ext cx="338" cy="14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909" name="AutoShape 93"/>
              <p:cNvCxnSpPr>
                <a:cxnSpLocks noChangeShapeType="1"/>
                <a:stCxn id="34906" idx="3"/>
                <a:endCxn id="34907" idx="0"/>
              </p:cNvCxnSpPr>
              <p:nvPr/>
            </p:nvCxnSpPr>
            <p:spPr bwMode="auto">
              <a:xfrm flipH="1">
                <a:off x="3672" y="1391"/>
                <a:ext cx="169" cy="28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910" name="AutoShape 94"/>
              <p:cNvCxnSpPr>
                <a:cxnSpLocks noChangeShapeType="1"/>
                <a:stCxn id="34907" idx="5"/>
                <a:endCxn id="34895" idx="1"/>
              </p:cNvCxnSpPr>
              <p:nvPr/>
            </p:nvCxnSpPr>
            <p:spPr bwMode="auto">
              <a:xfrm>
                <a:off x="3791" y="1967"/>
                <a:ext cx="386" cy="19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34930" name="Group 114"/>
          <p:cNvGrpSpPr>
            <a:grpSpLocks/>
          </p:cNvGrpSpPr>
          <p:nvPr/>
        </p:nvGrpSpPr>
        <p:grpSpPr bwMode="auto">
          <a:xfrm>
            <a:off x="393700" y="3925888"/>
            <a:ext cx="4000500" cy="2727325"/>
            <a:chOff x="-788" y="2658"/>
            <a:chExt cx="2520" cy="1718"/>
          </a:xfrm>
        </p:grpSpPr>
        <p:sp>
          <p:nvSpPr>
            <p:cNvPr id="34912" name="Oval 96"/>
            <p:cNvSpPr>
              <a:spLocks noChangeArrowheads="1"/>
            </p:cNvSpPr>
            <p:nvPr/>
          </p:nvSpPr>
          <p:spPr bwMode="auto">
            <a:xfrm>
              <a:off x="196" y="3656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010</a:t>
              </a:r>
            </a:p>
          </p:txBody>
        </p:sp>
        <p:sp>
          <p:nvSpPr>
            <p:cNvPr id="34913" name="Oval 97"/>
            <p:cNvSpPr>
              <a:spLocks noChangeArrowheads="1"/>
            </p:cNvSpPr>
            <p:nvPr/>
          </p:nvSpPr>
          <p:spPr bwMode="auto">
            <a:xfrm>
              <a:off x="436" y="303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000</a:t>
              </a:r>
            </a:p>
          </p:txBody>
        </p:sp>
        <p:sp>
          <p:nvSpPr>
            <p:cNvPr id="34914" name="Oval 98"/>
            <p:cNvSpPr>
              <a:spLocks noChangeArrowheads="1"/>
            </p:cNvSpPr>
            <p:nvPr/>
          </p:nvSpPr>
          <p:spPr bwMode="auto">
            <a:xfrm>
              <a:off x="1108" y="303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110</a:t>
              </a:r>
            </a:p>
          </p:txBody>
        </p:sp>
        <p:sp>
          <p:nvSpPr>
            <p:cNvPr id="34915" name="Oval 99"/>
            <p:cNvSpPr>
              <a:spLocks noChangeArrowheads="1"/>
            </p:cNvSpPr>
            <p:nvPr/>
          </p:nvSpPr>
          <p:spPr bwMode="auto">
            <a:xfrm>
              <a:off x="1396" y="3656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101</a:t>
              </a:r>
            </a:p>
          </p:txBody>
        </p:sp>
        <p:sp>
          <p:nvSpPr>
            <p:cNvPr id="34916" name="Oval 100"/>
            <p:cNvSpPr>
              <a:spLocks noChangeArrowheads="1"/>
            </p:cNvSpPr>
            <p:nvPr/>
          </p:nvSpPr>
          <p:spPr bwMode="auto">
            <a:xfrm>
              <a:off x="820" y="404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011</a:t>
              </a:r>
            </a:p>
          </p:txBody>
        </p:sp>
        <p:cxnSp>
          <p:nvCxnSpPr>
            <p:cNvPr id="34917" name="AutoShape 101"/>
            <p:cNvCxnSpPr>
              <a:cxnSpLocks noChangeShapeType="1"/>
              <a:stCxn id="34913" idx="3"/>
              <a:endCxn id="34912" idx="0"/>
            </p:cNvCxnSpPr>
            <p:nvPr/>
          </p:nvCxnSpPr>
          <p:spPr bwMode="auto">
            <a:xfrm flipH="1">
              <a:off x="364" y="3319"/>
              <a:ext cx="121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18" name="AutoShape 102"/>
            <p:cNvCxnSpPr>
              <a:cxnSpLocks noChangeShapeType="1"/>
              <a:stCxn id="34912" idx="5"/>
              <a:endCxn id="34916" idx="2"/>
            </p:cNvCxnSpPr>
            <p:nvPr/>
          </p:nvCxnSpPr>
          <p:spPr bwMode="auto">
            <a:xfrm>
              <a:off x="483" y="3943"/>
              <a:ext cx="337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19" name="AutoShape 103"/>
            <p:cNvCxnSpPr>
              <a:cxnSpLocks noChangeShapeType="1"/>
              <a:stCxn id="34916" idx="6"/>
              <a:endCxn id="34915" idx="3"/>
            </p:cNvCxnSpPr>
            <p:nvPr/>
          </p:nvCxnSpPr>
          <p:spPr bwMode="auto">
            <a:xfrm flipV="1">
              <a:off x="1156" y="3943"/>
              <a:ext cx="289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0" name="AutoShape 104"/>
            <p:cNvCxnSpPr>
              <a:cxnSpLocks noChangeShapeType="1"/>
              <a:stCxn id="34915" idx="0"/>
              <a:endCxn id="34914" idx="5"/>
            </p:cNvCxnSpPr>
            <p:nvPr/>
          </p:nvCxnSpPr>
          <p:spPr bwMode="auto">
            <a:xfrm flipH="1" flipV="1">
              <a:off x="1395" y="3319"/>
              <a:ext cx="169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1" name="AutoShape 105"/>
            <p:cNvCxnSpPr>
              <a:cxnSpLocks noChangeShapeType="1"/>
              <a:stCxn id="34914" idx="2"/>
              <a:endCxn id="34913" idx="6"/>
            </p:cNvCxnSpPr>
            <p:nvPr/>
          </p:nvCxnSpPr>
          <p:spPr bwMode="auto">
            <a:xfrm flipH="1">
              <a:off x="772" y="3200"/>
              <a:ext cx="3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922" name="Oval 106"/>
            <p:cNvSpPr>
              <a:spLocks noChangeArrowheads="1"/>
            </p:cNvSpPr>
            <p:nvPr/>
          </p:nvSpPr>
          <p:spPr bwMode="auto">
            <a:xfrm>
              <a:off x="-788" y="2679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001</a:t>
              </a:r>
            </a:p>
          </p:txBody>
        </p:sp>
        <p:sp>
          <p:nvSpPr>
            <p:cNvPr id="34923" name="Oval 107"/>
            <p:cNvSpPr>
              <a:spLocks noChangeArrowheads="1"/>
            </p:cNvSpPr>
            <p:nvPr/>
          </p:nvSpPr>
          <p:spPr bwMode="auto">
            <a:xfrm>
              <a:off x="0" y="265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111</a:t>
              </a:r>
            </a:p>
          </p:txBody>
        </p:sp>
        <p:sp>
          <p:nvSpPr>
            <p:cNvPr id="34924" name="Oval 108"/>
            <p:cNvSpPr>
              <a:spLocks noChangeArrowheads="1"/>
            </p:cNvSpPr>
            <p:nvPr/>
          </p:nvSpPr>
          <p:spPr bwMode="auto">
            <a:xfrm>
              <a:off x="-428" y="3224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100</a:t>
              </a:r>
            </a:p>
          </p:txBody>
        </p:sp>
        <p:cxnSp>
          <p:nvCxnSpPr>
            <p:cNvPr id="34926" name="AutoShape 110"/>
            <p:cNvCxnSpPr>
              <a:cxnSpLocks noChangeShapeType="1"/>
              <a:stCxn id="34923" idx="3"/>
              <a:endCxn id="34924" idx="7"/>
            </p:cNvCxnSpPr>
            <p:nvPr/>
          </p:nvCxnSpPr>
          <p:spPr bwMode="auto">
            <a:xfrm flipH="1">
              <a:off x="-141" y="2945"/>
              <a:ext cx="190" cy="3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8" name="AutoShape 112"/>
            <p:cNvCxnSpPr>
              <a:cxnSpLocks noChangeShapeType="1"/>
              <a:stCxn id="34922" idx="6"/>
              <a:endCxn id="34923" idx="2"/>
            </p:cNvCxnSpPr>
            <p:nvPr/>
          </p:nvCxnSpPr>
          <p:spPr bwMode="auto">
            <a:xfrm flipV="1">
              <a:off x="-452" y="2826"/>
              <a:ext cx="452" cy="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9" name="AutoShape 113"/>
            <p:cNvCxnSpPr>
              <a:cxnSpLocks noChangeShapeType="1"/>
              <a:stCxn id="34924" idx="1"/>
              <a:endCxn id="34922" idx="5"/>
            </p:cNvCxnSpPr>
            <p:nvPr/>
          </p:nvCxnSpPr>
          <p:spPr bwMode="auto">
            <a:xfrm flipH="1" flipV="1">
              <a:off x="-501" y="2966"/>
              <a:ext cx="122" cy="3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1AE41-0CA3-4FF7-BE6F-8B8EA8E9820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07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Activity</a:t>
            </a:r>
          </a:p>
        </p:txBody>
      </p:sp>
      <p:sp>
        <p:nvSpPr>
          <p:cNvPr id="200731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2-bit up-down counter (2 inputs)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direction: D = 0 for up, D = 1 for down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count: C = 0  for hold, C = 1 for count</a:t>
            </a:r>
          </a:p>
        </p:txBody>
      </p:sp>
      <p:grpSp>
        <p:nvGrpSpPr>
          <p:cNvPr id="200815" name="Group 111"/>
          <p:cNvGrpSpPr>
            <a:grpSpLocks/>
          </p:cNvGrpSpPr>
          <p:nvPr/>
        </p:nvGrpSpPr>
        <p:grpSpPr bwMode="auto">
          <a:xfrm>
            <a:off x="1676400" y="3810000"/>
            <a:ext cx="1676400" cy="1600200"/>
            <a:chOff x="1056" y="2400"/>
            <a:chExt cx="1056" cy="1008"/>
          </a:xfrm>
        </p:grpSpPr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1056" y="30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01</a:t>
              </a:r>
            </a:p>
          </p:txBody>
        </p:sp>
        <p:sp>
          <p:nvSpPr>
            <p:cNvPr id="200710" name="Oval 6"/>
            <p:cNvSpPr>
              <a:spLocks noChangeArrowheads="1"/>
            </p:cNvSpPr>
            <p:nvPr/>
          </p:nvSpPr>
          <p:spPr bwMode="auto">
            <a:xfrm>
              <a:off x="1056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00</a:t>
              </a:r>
            </a:p>
          </p:txBody>
        </p:sp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1776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11</a:t>
              </a:r>
            </a:p>
          </p:txBody>
        </p:sp>
        <p:sp>
          <p:nvSpPr>
            <p:cNvPr id="200712" name="Oval 8"/>
            <p:cNvSpPr>
              <a:spLocks noChangeArrowheads="1"/>
            </p:cNvSpPr>
            <p:nvPr/>
          </p:nvSpPr>
          <p:spPr bwMode="auto">
            <a:xfrm>
              <a:off x="1776" y="30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10</a:t>
              </a:r>
            </a:p>
          </p:txBody>
        </p:sp>
      </p:grpSp>
      <p:grpSp>
        <p:nvGrpSpPr>
          <p:cNvPr id="200812" name="Group 108"/>
          <p:cNvGrpSpPr>
            <a:grpSpLocks/>
          </p:cNvGrpSpPr>
          <p:nvPr/>
        </p:nvGrpSpPr>
        <p:grpSpPr bwMode="auto">
          <a:xfrm>
            <a:off x="1028700" y="3238500"/>
            <a:ext cx="2974975" cy="2743200"/>
            <a:chOff x="648" y="2040"/>
            <a:chExt cx="1874" cy="1728"/>
          </a:xfrm>
        </p:grpSpPr>
        <p:cxnSp>
          <p:nvCxnSpPr>
            <p:cNvPr id="200723" name="AutoShape 19"/>
            <p:cNvCxnSpPr>
              <a:cxnSpLocks noChangeShapeType="1"/>
              <a:stCxn id="200711" idx="0"/>
              <a:endCxn id="200711" idx="6"/>
            </p:cNvCxnSpPr>
            <p:nvPr/>
          </p:nvCxnSpPr>
          <p:spPr bwMode="auto">
            <a:xfrm rot="5400000" flipV="1">
              <a:off x="1944" y="2400"/>
              <a:ext cx="168" cy="168"/>
            </a:xfrm>
            <a:prstGeom prst="curvedConnector4">
              <a:avLst>
                <a:gd name="adj1" fmla="val -85713"/>
                <a:gd name="adj2" fmla="val 18571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0724" name="AutoShape 20"/>
            <p:cNvCxnSpPr>
              <a:cxnSpLocks noChangeShapeType="1"/>
              <a:stCxn id="200712" idx="6"/>
              <a:endCxn id="200712" idx="4"/>
            </p:cNvCxnSpPr>
            <p:nvPr/>
          </p:nvCxnSpPr>
          <p:spPr bwMode="auto">
            <a:xfrm flipH="1">
              <a:off x="1944" y="3240"/>
              <a:ext cx="168" cy="168"/>
            </a:xfrm>
            <a:prstGeom prst="curvedConnector4">
              <a:avLst>
                <a:gd name="adj1" fmla="val -85713"/>
                <a:gd name="adj2" fmla="val 18571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0725" name="AutoShape 21"/>
            <p:cNvCxnSpPr>
              <a:cxnSpLocks noChangeShapeType="1"/>
              <a:stCxn id="200709" idx="4"/>
              <a:endCxn id="200709" idx="2"/>
            </p:cNvCxnSpPr>
            <p:nvPr/>
          </p:nvCxnSpPr>
          <p:spPr bwMode="auto">
            <a:xfrm rot="16200000" flipV="1">
              <a:off x="1056" y="3240"/>
              <a:ext cx="168" cy="168"/>
            </a:xfrm>
            <a:prstGeom prst="curvedConnector4">
              <a:avLst>
                <a:gd name="adj1" fmla="val -85713"/>
                <a:gd name="adj2" fmla="val 18571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0726" name="AutoShape 22"/>
            <p:cNvCxnSpPr>
              <a:cxnSpLocks noChangeShapeType="1"/>
              <a:stCxn id="200710" idx="2"/>
              <a:endCxn id="200710" idx="0"/>
            </p:cNvCxnSpPr>
            <p:nvPr/>
          </p:nvCxnSpPr>
          <p:spPr bwMode="auto">
            <a:xfrm rot="10800000" flipH="1">
              <a:off x="1056" y="2400"/>
              <a:ext cx="168" cy="168"/>
            </a:xfrm>
            <a:prstGeom prst="curvedConnector4">
              <a:avLst>
                <a:gd name="adj1" fmla="val -85713"/>
                <a:gd name="adj2" fmla="val 18571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0733" name="Rectangle 29"/>
            <p:cNvSpPr>
              <a:spLocks noChangeArrowheads="1"/>
            </p:cNvSpPr>
            <p:nvPr/>
          </p:nvSpPr>
          <p:spPr bwMode="auto">
            <a:xfrm>
              <a:off x="648" y="2040"/>
              <a:ext cx="338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C=0</a:t>
              </a:r>
              <a:br>
                <a:rPr kumimoji="1" lang="en-US" altLang="ko-KR" sz="1400">
                  <a:latin typeface="Tahoma" pitchFamily="34" charset="0"/>
                  <a:ea typeface="굴림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D=X</a:t>
              </a:r>
            </a:p>
          </p:txBody>
        </p:sp>
        <p:sp>
          <p:nvSpPr>
            <p:cNvPr id="200734" name="Rectangle 30"/>
            <p:cNvSpPr>
              <a:spLocks noChangeArrowheads="1"/>
            </p:cNvSpPr>
            <p:nvPr/>
          </p:nvSpPr>
          <p:spPr bwMode="auto">
            <a:xfrm>
              <a:off x="2184" y="2040"/>
              <a:ext cx="338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C=0</a:t>
              </a:r>
              <a:br>
                <a:rPr kumimoji="1" lang="en-US" altLang="ko-KR" sz="1400">
                  <a:latin typeface="Tahoma" pitchFamily="34" charset="0"/>
                  <a:ea typeface="굴림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D=X</a:t>
              </a:r>
            </a:p>
          </p:txBody>
        </p:sp>
        <p:sp>
          <p:nvSpPr>
            <p:cNvPr id="200735" name="Rectangle 31"/>
            <p:cNvSpPr>
              <a:spLocks noChangeArrowheads="1"/>
            </p:cNvSpPr>
            <p:nvPr/>
          </p:nvSpPr>
          <p:spPr bwMode="auto">
            <a:xfrm>
              <a:off x="2182" y="3442"/>
              <a:ext cx="338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C=0</a:t>
              </a:r>
              <a:br>
                <a:rPr kumimoji="1" lang="en-US" altLang="ko-KR" sz="1400">
                  <a:latin typeface="Tahoma" pitchFamily="34" charset="0"/>
                  <a:ea typeface="굴림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D=X</a:t>
              </a:r>
            </a:p>
          </p:txBody>
        </p:sp>
        <p:sp>
          <p:nvSpPr>
            <p:cNvPr id="200736" name="Rectangle 32"/>
            <p:cNvSpPr>
              <a:spLocks noChangeArrowheads="1"/>
            </p:cNvSpPr>
            <p:nvPr/>
          </p:nvSpPr>
          <p:spPr bwMode="auto">
            <a:xfrm>
              <a:off x="648" y="3432"/>
              <a:ext cx="338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C=0</a:t>
              </a:r>
              <a:br>
                <a:rPr kumimoji="1" lang="en-US" altLang="ko-KR" sz="1400">
                  <a:latin typeface="Tahoma" pitchFamily="34" charset="0"/>
                  <a:ea typeface="굴림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D=X</a:t>
              </a:r>
            </a:p>
          </p:txBody>
        </p:sp>
      </p:grpSp>
      <p:grpSp>
        <p:nvGrpSpPr>
          <p:cNvPr id="200813" name="Group 109"/>
          <p:cNvGrpSpPr>
            <a:grpSpLocks/>
          </p:cNvGrpSpPr>
          <p:nvPr/>
        </p:nvGrpSpPr>
        <p:grpSpPr bwMode="auto">
          <a:xfrm>
            <a:off x="1257300" y="3390900"/>
            <a:ext cx="2511425" cy="2422525"/>
            <a:chOff x="792" y="2136"/>
            <a:chExt cx="1582" cy="1526"/>
          </a:xfrm>
        </p:grpSpPr>
        <p:cxnSp>
          <p:nvCxnSpPr>
            <p:cNvPr id="200714" name="AutoShape 10"/>
            <p:cNvCxnSpPr>
              <a:cxnSpLocks noChangeShapeType="1"/>
              <a:stCxn id="200710" idx="3"/>
              <a:endCxn id="200709" idx="1"/>
            </p:cNvCxnSpPr>
            <p:nvPr/>
          </p:nvCxnSpPr>
          <p:spPr bwMode="auto">
            <a:xfrm>
              <a:off x="1105" y="2687"/>
              <a:ext cx="0" cy="4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0715" name="AutoShape 11"/>
            <p:cNvCxnSpPr>
              <a:cxnSpLocks noChangeShapeType="1"/>
              <a:stCxn id="200709" idx="5"/>
              <a:endCxn id="200712" idx="3"/>
            </p:cNvCxnSpPr>
            <p:nvPr/>
          </p:nvCxnSpPr>
          <p:spPr bwMode="auto">
            <a:xfrm>
              <a:off x="1343" y="3359"/>
              <a:ext cx="48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0717" name="AutoShape 13"/>
            <p:cNvCxnSpPr>
              <a:cxnSpLocks noChangeShapeType="1"/>
              <a:stCxn id="200712" idx="7"/>
              <a:endCxn id="200711" idx="5"/>
            </p:cNvCxnSpPr>
            <p:nvPr/>
          </p:nvCxnSpPr>
          <p:spPr bwMode="auto">
            <a:xfrm flipV="1">
              <a:off x="2063" y="2687"/>
              <a:ext cx="0" cy="4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0718" name="AutoShape 14"/>
            <p:cNvCxnSpPr>
              <a:cxnSpLocks noChangeShapeType="1"/>
              <a:stCxn id="200711" idx="1"/>
              <a:endCxn id="200710" idx="7"/>
            </p:cNvCxnSpPr>
            <p:nvPr/>
          </p:nvCxnSpPr>
          <p:spPr bwMode="auto">
            <a:xfrm flipH="1">
              <a:off x="1343" y="2449"/>
              <a:ext cx="48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0737" name="Rectangle 33"/>
            <p:cNvSpPr>
              <a:spLocks noChangeArrowheads="1"/>
            </p:cNvSpPr>
            <p:nvPr/>
          </p:nvSpPr>
          <p:spPr bwMode="auto">
            <a:xfrm>
              <a:off x="2040" y="2760"/>
              <a:ext cx="334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C=1</a:t>
              </a:r>
              <a:br>
                <a:rPr kumimoji="1" lang="en-US" altLang="ko-KR" sz="1400">
                  <a:latin typeface="Tahoma" pitchFamily="34" charset="0"/>
                  <a:ea typeface="굴림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D=0</a:t>
              </a:r>
            </a:p>
          </p:txBody>
        </p:sp>
        <p:sp>
          <p:nvSpPr>
            <p:cNvPr id="200738" name="Rectangle 34"/>
            <p:cNvSpPr>
              <a:spLocks noChangeArrowheads="1"/>
            </p:cNvSpPr>
            <p:nvPr/>
          </p:nvSpPr>
          <p:spPr bwMode="auto">
            <a:xfrm>
              <a:off x="1416" y="3336"/>
              <a:ext cx="334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C=1</a:t>
              </a:r>
              <a:br>
                <a:rPr kumimoji="1" lang="en-US" altLang="ko-KR" sz="1400">
                  <a:latin typeface="Tahoma" pitchFamily="34" charset="0"/>
                  <a:ea typeface="굴림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D=0</a:t>
              </a:r>
            </a:p>
          </p:txBody>
        </p:sp>
        <p:sp>
          <p:nvSpPr>
            <p:cNvPr id="200739" name="Rectangle 35"/>
            <p:cNvSpPr>
              <a:spLocks noChangeArrowheads="1"/>
            </p:cNvSpPr>
            <p:nvPr/>
          </p:nvSpPr>
          <p:spPr bwMode="auto">
            <a:xfrm>
              <a:off x="1464" y="2136"/>
              <a:ext cx="334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C=1</a:t>
              </a:r>
              <a:br>
                <a:rPr kumimoji="1" lang="en-US" altLang="ko-KR" sz="1400">
                  <a:latin typeface="Tahoma" pitchFamily="34" charset="0"/>
                  <a:ea typeface="굴림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D=0</a:t>
              </a:r>
            </a:p>
          </p:txBody>
        </p:sp>
        <p:sp>
          <p:nvSpPr>
            <p:cNvPr id="200740" name="Rectangle 36"/>
            <p:cNvSpPr>
              <a:spLocks noChangeArrowheads="1"/>
            </p:cNvSpPr>
            <p:nvPr/>
          </p:nvSpPr>
          <p:spPr bwMode="auto">
            <a:xfrm>
              <a:off x="792" y="2712"/>
              <a:ext cx="334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C=1</a:t>
              </a:r>
              <a:br>
                <a:rPr kumimoji="1" lang="en-US" altLang="ko-KR" sz="1400">
                  <a:latin typeface="Tahoma" pitchFamily="34" charset="0"/>
                  <a:ea typeface="굴림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D=0</a:t>
              </a:r>
            </a:p>
          </p:txBody>
        </p:sp>
      </p:grpSp>
      <p:grpSp>
        <p:nvGrpSpPr>
          <p:cNvPr id="200814" name="Group 110"/>
          <p:cNvGrpSpPr>
            <a:grpSpLocks/>
          </p:cNvGrpSpPr>
          <p:nvPr/>
        </p:nvGrpSpPr>
        <p:grpSpPr bwMode="auto">
          <a:xfrm>
            <a:off x="1943100" y="4076700"/>
            <a:ext cx="1143000" cy="1066800"/>
            <a:chOff x="1224" y="2568"/>
            <a:chExt cx="720" cy="672"/>
          </a:xfrm>
        </p:grpSpPr>
        <p:cxnSp>
          <p:nvCxnSpPr>
            <p:cNvPr id="200719" name="AutoShape 15"/>
            <p:cNvCxnSpPr>
              <a:cxnSpLocks noChangeShapeType="1"/>
              <a:stCxn id="200711" idx="4"/>
              <a:endCxn id="200712" idx="0"/>
            </p:cNvCxnSpPr>
            <p:nvPr/>
          </p:nvCxnSpPr>
          <p:spPr bwMode="auto">
            <a:xfrm>
              <a:off x="1944" y="2736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0720" name="AutoShape 16"/>
            <p:cNvCxnSpPr>
              <a:cxnSpLocks noChangeShapeType="1"/>
              <a:stCxn id="200712" idx="2"/>
              <a:endCxn id="200709" idx="6"/>
            </p:cNvCxnSpPr>
            <p:nvPr/>
          </p:nvCxnSpPr>
          <p:spPr bwMode="auto">
            <a:xfrm flipH="1">
              <a:off x="1392" y="3240"/>
              <a:ext cx="3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0721" name="AutoShape 17"/>
            <p:cNvCxnSpPr>
              <a:cxnSpLocks noChangeShapeType="1"/>
              <a:stCxn id="200709" idx="0"/>
              <a:endCxn id="200710" idx="4"/>
            </p:cNvCxnSpPr>
            <p:nvPr/>
          </p:nvCxnSpPr>
          <p:spPr bwMode="auto">
            <a:xfrm flipV="1">
              <a:off x="1224" y="2736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0722" name="AutoShape 18"/>
            <p:cNvCxnSpPr>
              <a:cxnSpLocks noChangeShapeType="1"/>
              <a:stCxn id="200710" idx="6"/>
              <a:endCxn id="200711" idx="2"/>
            </p:cNvCxnSpPr>
            <p:nvPr/>
          </p:nvCxnSpPr>
          <p:spPr bwMode="auto">
            <a:xfrm>
              <a:off x="1392" y="2568"/>
              <a:ext cx="3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0741" name="Rectangle 37"/>
            <p:cNvSpPr>
              <a:spLocks noChangeArrowheads="1"/>
            </p:cNvSpPr>
            <p:nvPr/>
          </p:nvSpPr>
          <p:spPr bwMode="auto">
            <a:xfrm>
              <a:off x="1416" y="2712"/>
              <a:ext cx="334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C=1</a:t>
              </a:r>
              <a:br>
                <a:rPr kumimoji="1" lang="en-US" altLang="ko-KR" sz="1400">
                  <a:latin typeface="Tahoma" pitchFamily="34" charset="0"/>
                  <a:ea typeface="굴림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굴림" pitchFamily="50" charset="-127"/>
                </a:rPr>
                <a:t>D=1</a:t>
              </a:r>
            </a:p>
          </p:txBody>
        </p:sp>
      </p:grpSp>
      <p:grpSp>
        <p:nvGrpSpPr>
          <p:cNvPr id="200811" name="Group 107"/>
          <p:cNvGrpSpPr>
            <a:grpSpLocks/>
          </p:cNvGrpSpPr>
          <p:nvPr/>
        </p:nvGrpSpPr>
        <p:grpSpPr bwMode="auto">
          <a:xfrm>
            <a:off x="5556250" y="2438400"/>
            <a:ext cx="2819400" cy="4051300"/>
            <a:chOff x="3500" y="1536"/>
            <a:chExt cx="1776" cy="2552"/>
          </a:xfrm>
        </p:grpSpPr>
        <p:sp>
          <p:nvSpPr>
            <p:cNvPr id="200743" name="Rectangle 39"/>
            <p:cNvSpPr>
              <a:spLocks noChangeArrowheads="1"/>
            </p:cNvSpPr>
            <p:nvPr/>
          </p:nvSpPr>
          <p:spPr bwMode="auto">
            <a:xfrm>
              <a:off x="3552" y="1536"/>
              <a:ext cx="1724" cy="2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319982" rIns="19047" bIns="26983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	S0	C	D	N1	N0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1	0</a:t>
              </a:r>
            </a:p>
          </p:txBody>
        </p:sp>
        <p:sp>
          <p:nvSpPr>
            <p:cNvPr id="200744" name="Line 40"/>
            <p:cNvSpPr>
              <a:spLocks noChangeShapeType="1"/>
            </p:cNvSpPr>
            <p:nvPr/>
          </p:nvSpPr>
          <p:spPr bwMode="auto">
            <a:xfrm>
              <a:off x="3500" y="1872"/>
              <a:ext cx="1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00745" name="Line 41"/>
            <p:cNvSpPr>
              <a:spLocks noChangeShapeType="1"/>
            </p:cNvSpPr>
            <p:nvPr/>
          </p:nvSpPr>
          <p:spPr bwMode="auto">
            <a:xfrm flipH="1">
              <a:off x="4652" y="1728"/>
              <a:ext cx="4" cy="23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00746" name="Line 42"/>
            <p:cNvSpPr>
              <a:spLocks noChangeShapeType="1"/>
            </p:cNvSpPr>
            <p:nvPr/>
          </p:nvSpPr>
          <p:spPr bwMode="auto">
            <a:xfrm>
              <a:off x="4028" y="1872"/>
              <a:ext cx="0" cy="2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</p:grpSp>
      <p:sp>
        <p:nvSpPr>
          <p:cNvPr id="200810" name="Rectangle 106"/>
          <p:cNvSpPr>
            <a:spLocks noChangeArrowheads="1"/>
          </p:cNvSpPr>
          <p:nvPr/>
        </p:nvSpPr>
        <p:spPr bwMode="auto">
          <a:xfrm>
            <a:off x="0" y="2711450"/>
            <a:ext cx="9271000" cy="3886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8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0911-25E4-40D9-B859-1C72307C530A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203839" name="Picture 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714875"/>
            <a:ext cx="4318000" cy="195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Activity (cont’d)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685800" y="1752600"/>
            <a:ext cx="2662238" cy="405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319982" rIns="19047" bIns="26983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S1	S0	C	D	N1	N0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0	0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1	0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0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1	1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0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1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0	1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1	0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0	1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1	1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	0	1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	1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0	1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1	1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1	0	0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1	1	1	0</a:t>
            </a:r>
          </a:p>
        </p:txBody>
      </p:sp>
      <p:sp>
        <p:nvSpPr>
          <p:cNvPr id="203781" name="Line 5"/>
          <p:cNvSpPr>
            <a:spLocks noChangeShapeType="1"/>
          </p:cNvSpPr>
          <p:nvPr/>
        </p:nvSpPr>
        <p:spPr bwMode="auto">
          <a:xfrm>
            <a:off x="603250" y="2286000"/>
            <a:ext cx="2743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320040" anchor="ctr"/>
          <a:lstStyle/>
          <a:p>
            <a:endParaRPr lang="ko-KR" altLang="en-US"/>
          </a:p>
        </p:txBody>
      </p:sp>
      <p:sp>
        <p:nvSpPr>
          <p:cNvPr id="203782" name="Line 6"/>
          <p:cNvSpPr>
            <a:spLocks noChangeShapeType="1"/>
          </p:cNvSpPr>
          <p:nvPr/>
        </p:nvSpPr>
        <p:spPr bwMode="auto">
          <a:xfrm flipH="1">
            <a:off x="2432050" y="2057400"/>
            <a:ext cx="6350" cy="3733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320040" anchor="ctr"/>
          <a:lstStyle/>
          <a:p>
            <a:endParaRPr lang="ko-KR" altLang="en-US"/>
          </a:p>
        </p:txBody>
      </p:sp>
      <p:sp>
        <p:nvSpPr>
          <p:cNvPr id="203783" name="Line 7"/>
          <p:cNvSpPr>
            <a:spLocks noChangeShapeType="1"/>
          </p:cNvSpPr>
          <p:nvPr/>
        </p:nvSpPr>
        <p:spPr bwMode="auto">
          <a:xfrm>
            <a:off x="1441450" y="2286000"/>
            <a:ext cx="0" cy="3505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tIns="320040" anchor="ctr"/>
          <a:lstStyle/>
          <a:p>
            <a:endParaRPr lang="ko-KR" altLang="en-US"/>
          </a:p>
        </p:txBody>
      </p:sp>
      <p:sp>
        <p:nvSpPr>
          <p:cNvPr id="203828" name="Rectangle 52"/>
          <p:cNvSpPr>
            <a:spLocks noChangeArrowheads="1"/>
          </p:cNvSpPr>
          <p:nvPr/>
        </p:nvSpPr>
        <p:spPr bwMode="auto">
          <a:xfrm>
            <a:off x="5638800" y="1727200"/>
            <a:ext cx="3084513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kumimoji="1" lang="en-US" altLang="ko-KR" sz="1400">
                <a:latin typeface="Tahoma" pitchFamily="34" charset="0"/>
                <a:ea typeface="굴림" pitchFamily="50" charset="-127"/>
              </a:rPr>
              <a:t>N1 = C’S1</a:t>
            </a:r>
          </a:p>
          <a:p>
            <a:pPr eaLnBrk="0" hangingPunct="0"/>
            <a:r>
              <a:rPr kumimoji="1" lang="en-US" altLang="ko-KR" sz="1400">
                <a:latin typeface="Tahoma" pitchFamily="34" charset="0"/>
                <a:ea typeface="굴림" pitchFamily="50" charset="-127"/>
              </a:rPr>
              <a:t>        + CDS0’S1’ + CDS0S1</a:t>
            </a:r>
          </a:p>
          <a:p>
            <a:pPr eaLnBrk="0" hangingPunct="0"/>
            <a:r>
              <a:rPr kumimoji="1" lang="en-US" altLang="ko-KR" sz="1400">
                <a:latin typeface="Tahoma" pitchFamily="34" charset="0"/>
                <a:ea typeface="굴림" pitchFamily="50" charset="-127"/>
              </a:rPr>
              <a:t>        + CD’S0S1’ + CD’S0’S1</a:t>
            </a:r>
          </a:p>
          <a:p>
            <a:pPr eaLnBrk="0" hangingPunct="0"/>
            <a:r>
              <a:rPr kumimoji="1" lang="en-US" altLang="ko-KR" sz="1400">
                <a:latin typeface="Tahoma" pitchFamily="34" charset="0"/>
                <a:ea typeface="굴림" pitchFamily="50" charset="-127"/>
              </a:rPr>
              <a:t>     = C’S1</a:t>
            </a:r>
          </a:p>
          <a:p>
            <a:pPr eaLnBrk="0" hangingPunct="0"/>
            <a:r>
              <a:rPr kumimoji="1" lang="en-US" altLang="ko-KR" sz="1400">
                <a:latin typeface="Tahoma" pitchFamily="34" charset="0"/>
                <a:ea typeface="굴림" pitchFamily="50" charset="-127"/>
              </a:rPr>
              <a:t>        + C(D’(S1 </a:t>
            </a:r>
            <a:r>
              <a:rPr kumimoji="1" lang="en-US" altLang="ko-KR" sz="1400">
                <a:latin typeface="Tahoma" pitchFamily="34" charset="0"/>
                <a:ea typeface="굴림" pitchFamily="50" charset="-127"/>
                <a:sym typeface="Symbol" pitchFamily="18" charset="2"/>
              </a:rPr>
              <a:t></a:t>
            </a:r>
            <a:r>
              <a:rPr kumimoji="1" lang="en-US" altLang="ko-KR" sz="1400">
                <a:latin typeface="Tahoma" pitchFamily="34" charset="0"/>
                <a:ea typeface="굴림" pitchFamily="50" charset="-127"/>
              </a:rPr>
              <a:t> S0) + D(S1 </a:t>
            </a:r>
            <a:r>
              <a:rPr kumimoji="1" lang="en-US" altLang="ko-KR" sz="1400">
                <a:latin typeface="Tahoma" pitchFamily="34" charset="0"/>
                <a:ea typeface="굴림" pitchFamily="50" charset="-127"/>
                <a:sym typeface="Symbol" pitchFamily="18" charset="2"/>
              </a:rPr>
              <a:t></a:t>
            </a:r>
            <a:r>
              <a:rPr kumimoji="1" lang="en-US" altLang="ko-KR" sz="1400">
                <a:latin typeface="Tahoma" pitchFamily="34" charset="0"/>
                <a:ea typeface="굴림" pitchFamily="50" charset="-127"/>
              </a:rPr>
              <a:t> S0))</a:t>
            </a:r>
          </a:p>
        </p:txBody>
      </p:sp>
      <p:sp>
        <p:nvSpPr>
          <p:cNvPr id="203829" name="Rectangle 53"/>
          <p:cNvSpPr>
            <a:spLocks noChangeArrowheads="1"/>
          </p:cNvSpPr>
          <p:nvPr/>
        </p:nvSpPr>
        <p:spPr bwMode="auto">
          <a:xfrm>
            <a:off x="5715000" y="3429000"/>
            <a:ext cx="15589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kumimoji="1" lang="en-US" altLang="ko-KR" sz="1400">
                <a:latin typeface="Tahoma" pitchFamily="34" charset="0"/>
                <a:ea typeface="굴림" pitchFamily="50" charset="-127"/>
              </a:rPr>
              <a:t>N0 = CS0’ + C’S0</a:t>
            </a:r>
          </a:p>
        </p:txBody>
      </p:sp>
      <p:grpSp>
        <p:nvGrpSpPr>
          <p:cNvPr id="203836" name="Group 60"/>
          <p:cNvGrpSpPr>
            <a:grpSpLocks/>
          </p:cNvGrpSpPr>
          <p:nvPr/>
        </p:nvGrpSpPr>
        <p:grpSpPr bwMode="auto">
          <a:xfrm>
            <a:off x="3733800" y="3048000"/>
            <a:ext cx="1676400" cy="1701800"/>
            <a:chOff x="2352" y="2160"/>
            <a:chExt cx="1056" cy="1072"/>
          </a:xfrm>
        </p:grpSpPr>
        <p:grpSp>
          <p:nvGrpSpPr>
            <p:cNvPr id="203807" name="Group 31"/>
            <p:cNvGrpSpPr>
              <a:grpSpLocks/>
            </p:cNvGrpSpPr>
            <p:nvPr/>
          </p:nvGrpSpPr>
          <p:grpSpPr bwMode="auto">
            <a:xfrm>
              <a:off x="2352" y="2160"/>
              <a:ext cx="1056" cy="1072"/>
              <a:chOff x="-1296" y="224"/>
              <a:chExt cx="1056" cy="1072"/>
            </a:xfrm>
          </p:grpSpPr>
          <p:sp>
            <p:nvSpPr>
              <p:cNvPr id="203808" name="Rectangle 32"/>
              <p:cNvSpPr>
                <a:spLocks noChangeArrowheads="1"/>
              </p:cNvSpPr>
              <p:nvPr/>
            </p:nvSpPr>
            <p:spPr bwMode="auto">
              <a:xfrm>
                <a:off x="-1104" y="384"/>
                <a:ext cx="720" cy="7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0    1    1    0</a:t>
                </a:r>
              </a:p>
              <a:p>
                <a:pPr algn="ctr"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0    1    1    0 </a:t>
                </a:r>
                <a:b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</a:b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1    0    0    1</a:t>
                </a:r>
              </a:p>
              <a:p>
                <a:pPr algn="ctr"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    0    0    	1 </a:t>
                </a:r>
              </a:p>
            </p:txBody>
          </p:sp>
          <p:sp>
            <p:nvSpPr>
              <p:cNvPr id="203809" name="Rectangle 33"/>
              <p:cNvSpPr>
                <a:spLocks noChangeArrowheads="1"/>
              </p:cNvSpPr>
              <p:nvPr/>
            </p:nvSpPr>
            <p:spPr bwMode="auto">
              <a:xfrm>
                <a:off x="-768" y="384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0" name="Line 34"/>
              <p:cNvSpPr>
                <a:spLocks noChangeShapeType="1"/>
              </p:cNvSpPr>
              <p:nvPr/>
            </p:nvSpPr>
            <p:spPr bwMode="auto">
              <a:xfrm>
                <a:off x="-768" y="38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1" name="Line 35"/>
              <p:cNvSpPr>
                <a:spLocks noChangeShapeType="1"/>
              </p:cNvSpPr>
              <p:nvPr/>
            </p:nvSpPr>
            <p:spPr bwMode="auto">
              <a:xfrm flipH="1">
                <a:off x="-384" y="5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2" name="Rectangle 36"/>
              <p:cNvSpPr>
                <a:spLocks noChangeArrowheads="1"/>
              </p:cNvSpPr>
              <p:nvPr/>
            </p:nvSpPr>
            <p:spPr bwMode="auto">
              <a:xfrm>
                <a:off x="-368" y="672"/>
                <a:ext cx="12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203813" name="Rectangle 37"/>
              <p:cNvSpPr>
                <a:spLocks noChangeArrowheads="1"/>
              </p:cNvSpPr>
              <p:nvPr/>
            </p:nvSpPr>
            <p:spPr bwMode="auto">
              <a:xfrm>
                <a:off x="-752" y="224"/>
                <a:ext cx="368" cy="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S1</a:t>
                </a:r>
              </a:p>
            </p:txBody>
          </p:sp>
          <p:sp>
            <p:nvSpPr>
              <p:cNvPr id="203814" name="Rectangle 38"/>
              <p:cNvSpPr>
                <a:spLocks noChangeArrowheads="1"/>
              </p:cNvSpPr>
              <p:nvPr/>
            </p:nvSpPr>
            <p:spPr bwMode="auto">
              <a:xfrm>
                <a:off x="-1146" y="384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5" name="Line 39"/>
              <p:cNvSpPr>
                <a:spLocks noChangeShapeType="1"/>
              </p:cNvSpPr>
              <p:nvPr/>
            </p:nvSpPr>
            <p:spPr bwMode="auto">
              <a:xfrm>
                <a:off x="-960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6" name="Line 40"/>
              <p:cNvSpPr>
                <a:spLocks noChangeShapeType="1"/>
              </p:cNvSpPr>
              <p:nvPr/>
            </p:nvSpPr>
            <p:spPr bwMode="auto">
              <a:xfrm flipH="1">
                <a:off x="-1152" y="57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7" name="Line 41"/>
              <p:cNvSpPr>
                <a:spLocks noChangeShapeType="1"/>
              </p:cNvSpPr>
              <p:nvPr/>
            </p:nvSpPr>
            <p:spPr bwMode="auto">
              <a:xfrm>
                <a:off x="-960" y="115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8" name="Line 42"/>
              <p:cNvSpPr>
                <a:spLocks noChangeShapeType="1"/>
              </p:cNvSpPr>
              <p:nvPr/>
            </p:nvSpPr>
            <p:spPr bwMode="auto">
              <a:xfrm flipH="1">
                <a:off x="-1152" y="76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9" name="Rectangle 43"/>
              <p:cNvSpPr>
                <a:spLocks noChangeArrowheads="1"/>
              </p:cNvSpPr>
              <p:nvPr/>
            </p:nvSpPr>
            <p:spPr bwMode="auto">
              <a:xfrm>
                <a:off x="-944" y="1152"/>
                <a:ext cx="368" cy="14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S0</a:t>
                </a:r>
              </a:p>
            </p:txBody>
          </p:sp>
          <p:sp>
            <p:nvSpPr>
              <p:cNvPr id="203820" name="Text Box 44"/>
              <p:cNvSpPr txBox="1">
                <a:spLocks noChangeArrowheads="1"/>
              </p:cNvSpPr>
              <p:nvPr/>
            </p:nvSpPr>
            <p:spPr bwMode="auto">
              <a:xfrm>
                <a:off x="-1296" y="816"/>
                <a:ext cx="145" cy="18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1424" tIns="45711" rIns="91424" bIns="45711">
                <a:spAutoFit/>
              </a:bodyPr>
              <a:lstStyle/>
              <a:p>
                <a:pPr algn="ctr" eaLnBrk="0" hangingPunct="0"/>
                <a:r>
                  <a:rPr lang="en-US" altLang="ko-KR" sz="1300"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203821" name="Line 45"/>
              <p:cNvSpPr>
                <a:spLocks noChangeShapeType="1"/>
              </p:cNvSpPr>
              <p:nvPr/>
            </p:nvSpPr>
            <p:spPr bwMode="auto">
              <a:xfrm>
                <a:off x="-576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22" name="Rectangle 46"/>
              <p:cNvSpPr>
                <a:spLocks noChangeArrowheads="1"/>
              </p:cNvSpPr>
              <p:nvPr/>
            </p:nvSpPr>
            <p:spPr bwMode="auto">
              <a:xfrm>
                <a:off x="-768" y="768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23" name="Rectangle 47"/>
              <p:cNvSpPr>
                <a:spLocks noChangeArrowheads="1"/>
              </p:cNvSpPr>
              <p:nvPr/>
            </p:nvSpPr>
            <p:spPr bwMode="auto">
              <a:xfrm>
                <a:off x="-1146" y="768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24" name="Line 48"/>
              <p:cNvSpPr>
                <a:spLocks noChangeShapeType="1"/>
              </p:cNvSpPr>
              <p:nvPr/>
            </p:nvSpPr>
            <p:spPr bwMode="auto">
              <a:xfrm>
                <a:off x="-960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25" name="Line 49"/>
              <p:cNvSpPr>
                <a:spLocks noChangeShapeType="1"/>
              </p:cNvSpPr>
              <p:nvPr/>
            </p:nvSpPr>
            <p:spPr bwMode="auto">
              <a:xfrm flipH="1">
                <a:off x="-1152" y="9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26" name="Line 50"/>
              <p:cNvSpPr>
                <a:spLocks noChangeShapeType="1"/>
              </p:cNvSpPr>
              <p:nvPr/>
            </p:nvSpPr>
            <p:spPr bwMode="auto">
              <a:xfrm>
                <a:off x="-576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3827" name="AutoShape 51"/>
            <p:cNvSpPr>
              <a:spLocks noChangeArrowheads="1"/>
            </p:cNvSpPr>
            <p:nvPr/>
          </p:nvSpPr>
          <p:spPr bwMode="auto">
            <a:xfrm>
              <a:off x="2736" y="2352"/>
              <a:ext cx="288" cy="33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30" name="AutoShape 54"/>
            <p:cNvSpPr>
              <a:spLocks/>
            </p:cNvSpPr>
            <p:nvPr/>
          </p:nvSpPr>
          <p:spPr bwMode="auto">
            <a:xfrm>
              <a:off x="2448" y="2726"/>
              <a:ext cx="192" cy="336"/>
            </a:xfrm>
            <a:prstGeom prst="rightBracket">
              <a:avLst>
                <a:gd name="adj" fmla="val 14583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31" name="AutoShape 55"/>
            <p:cNvSpPr>
              <a:spLocks/>
            </p:cNvSpPr>
            <p:nvPr/>
          </p:nvSpPr>
          <p:spPr bwMode="auto">
            <a:xfrm flipH="1">
              <a:off x="3120" y="2726"/>
              <a:ext cx="192" cy="336"/>
            </a:xfrm>
            <a:prstGeom prst="rightBracket">
              <a:avLst>
                <a:gd name="adj" fmla="val 14583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3837" name="Group 61"/>
          <p:cNvGrpSpPr>
            <a:grpSpLocks/>
          </p:cNvGrpSpPr>
          <p:nvPr/>
        </p:nvGrpSpPr>
        <p:grpSpPr bwMode="auto">
          <a:xfrm>
            <a:off x="3733800" y="1422400"/>
            <a:ext cx="1676400" cy="1701800"/>
            <a:chOff x="2352" y="1056"/>
            <a:chExt cx="1056" cy="1072"/>
          </a:xfrm>
        </p:grpSpPr>
        <p:grpSp>
          <p:nvGrpSpPr>
            <p:cNvPr id="203784" name="Group 8"/>
            <p:cNvGrpSpPr>
              <a:grpSpLocks/>
            </p:cNvGrpSpPr>
            <p:nvPr/>
          </p:nvGrpSpPr>
          <p:grpSpPr bwMode="auto">
            <a:xfrm>
              <a:off x="2352" y="1056"/>
              <a:ext cx="1056" cy="1072"/>
              <a:chOff x="-1296" y="224"/>
              <a:chExt cx="1056" cy="1072"/>
            </a:xfrm>
          </p:grpSpPr>
          <p:sp>
            <p:nvSpPr>
              <p:cNvPr id="203785" name="Rectangle 9"/>
              <p:cNvSpPr>
                <a:spLocks noChangeArrowheads="1"/>
              </p:cNvSpPr>
              <p:nvPr/>
            </p:nvSpPr>
            <p:spPr bwMode="auto">
              <a:xfrm>
                <a:off x="-1104" y="384"/>
                <a:ext cx="720" cy="7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0    0    1    1</a:t>
                </a:r>
              </a:p>
              <a:p>
                <a:pPr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0    0    1    1 </a:t>
                </a:r>
                <a:b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</a:b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1    0    1    0</a:t>
                </a:r>
              </a:p>
              <a:p>
                <a:pPr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    1    0    	1 </a:t>
                </a:r>
              </a:p>
            </p:txBody>
          </p:sp>
          <p:sp>
            <p:nvSpPr>
              <p:cNvPr id="203786" name="Rectangle 10"/>
              <p:cNvSpPr>
                <a:spLocks noChangeArrowheads="1"/>
              </p:cNvSpPr>
              <p:nvPr/>
            </p:nvSpPr>
            <p:spPr bwMode="auto">
              <a:xfrm>
                <a:off x="-768" y="384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87" name="Line 11"/>
              <p:cNvSpPr>
                <a:spLocks noChangeShapeType="1"/>
              </p:cNvSpPr>
              <p:nvPr/>
            </p:nvSpPr>
            <p:spPr bwMode="auto">
              <a:xfrm>
                <a:off x="-768" y="38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88" name="Line 12"/>
              <p:cNvSpPr>
                <a:spLocks noChangeShapeType="1"/>
              </p:cNvSpPr>
              <p:nvPr/>
            </p:nvSpPr>
            <p:spPr bwMode="auto">
              <a:xfrm flipH="1">
                <a:off x="-384" y="5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89" name="Rectangle 13"/>
              <p:cNvSpPr>
                <a:spLocks noChangeArrowheads="1"/>
              </p:cNvSpPr>
              <p:nvPr/>
            </p:nvSpPr>
            <p:spPr bwMode="auto">
              <a:xfrm>
                <a:off x="-368" y="672"/>
                <a:ext cx="12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203790" name="Rectangle 14"/>
              <p:cNvSpPr>
                <a:spLocks noChangeArrowheads="1"/>
              </p:cNvSpPr>
              <p:nvPr/>
            </p:nvSpPr>
            <p:spPr bwMode="auto">
              <a:xfrm>
                <a:off x="-752" y="224"/>
                <a:ext cx="368" cy="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S1</a:t>
                </a:r>
              </a:p>
            </p:txBody>
          </p:sp>
          <p:sp>
            <p:nvSpPr>
              <p:cNvPr id="203791" name="Rectangle 15"/>
              <p:cNvSpPr>
                <a:spLocks noChangeArrowheads="1"/>
              </p:cNvSpPr>
              <p:nvPr/>
            </p:nvSpPr>
            <p:spPr bwMode="auto">
              <a:xfrm>
                <a:off x="-1146" y="384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2" name="Line 16"/>
              <p:cNvSpPr>
                <a:spLocks noChangeShapeType="1"/>
              </p:cNvSpPr>
              <p:nvPr/>
            </p:nvSpPr>
            <p:spPr bwMode="auto">
              <a:xfrm>
                <a:off x="-960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3" name="Line 17"/>
              <p:cNvSpPr>
                <a:spLocks noChangeShapeType="1"/>
              </p:cNvSpPr>
              <p:nvPr/>
            </p:nvSpPr>
            <p:spPr bwMode="auto">
              <a:xfrm flipH="1">
                <a:off x="-1152" y="57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4" name="Line 18"/>
              <p:cNvSpPr>
                <a:spLocks noChangeShapeType="1"/>
              </p:cNvSpPr>
              <p:nvPr/>
            </p:nvSpPr>
            <p:spPr bwMode="auto">
              <a:xfrm>
                <a:off x="-960" y="115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5" name="Line 19"/>
              <p:cNvSpPr>
                <a:spLocks noChangeShapeType="1"/>
              </p:cNvSpPr>
              <p:nvPr/>
            </p:nvSpPr>
            <p:spPr bwMode="auto">
              <a:xfrm flipH="1">
                <a:off x="-1152" y="76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6" name="Rectangle 20"/>
              <p:cNvSpPr>
                <a:spLocks noChangeArrowheads="1"/>
              </p:cNvSpPr>
              <p:nvPr/>
            </p:nvSpPr>
            <p:spPr bwMode="auto">
              <a:xfrm>
                <a:off x="-944" y="1152"/>
                <a:ext cx="368" cy="14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S0</a:t>
                </a:r>
              </a:p>
            </p:txBody>
          </p:sp>
          <p:sp>
            <p:nvSpPr>
              <p:cNvPr id="203797" name="Text Box 21"/>
              <p:cNvSpPr txBox="1">
                <a:spLocks noChangeArrowheads="1"/>
              </p:cNvSpPr>
              <p:nvPr/>
            </p:nvSpPr>
            <p:spPr bwMode="auto">
              <a:xfrm>
                <a:off x="-1296" y="816"/>
                <a:ext cx="145" cy="18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1424" tIns="45711" rIns="91424" bIns="45711">
                <a:spAutoFit/>
              </a:bodyPr>
              <a:lstStyle/>
              <a:p>
                <a:pPr algn="ctr" eaLnBrk="0" hangingPunct="0"/>
                <a:r>
                  <a:rPr lang="en-US" altLang="ko-KR" sz="1300"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203798" name="Line 22"/>
              <p:cNvSpPr>
                <a:spLocks noChangeShapeType="1"/>
              </p:cNvSpPr>
              <p:nvPr/>
            </p:nvSpPr>
            <p:spPr bwMode="auto">
              <a:xfrm>
                <a:off x="-576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9" name="Rectangle 23"/>
              <p:cNvSpPr>
                <a:spLocks noChangeArrowheads="1"/>
              </p:cNvSpPr>
              <p:nvPr/>
            </p:nvSpPr>
            <p:spPr bwMode="auto">
              <a:xfrm>
                <a:off x="-768" y="768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00" name="Rectangle 24"/>
              <p:cNvSpPr>
                <a:spLocks noChangeArrowheads="1"/>
              </p:cNvSpPr>
              <p:nvPr/>
            </p:nvSpPr>
            <p:spPr bwMode="auto">
              <a:xfrm>
                <a:off x="-1146" y="768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01" name="Line 25"/>
              <p:cNvSpPr>
                <a:spLocks noChangeShapeType="1"/>
              </p:cNvSpPr>
              <p:nvPr/>
            </p:nvSpPr>
            <p:spPr bwMode="auto">
              <a:xfrm>
                <a:off x="-960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02" name="Line 26"/>
              <p:cNvSpPr>
                <a:spLocks noChangeShapeType="1"/>
              </p:cNvSpPr>
              <p:nvPr/>
            </p:nvSpPr>
            <p:spPr bwMode="auto">
              <a:xfrm flipH="1">
                <a:off x="-1152" y="9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03" name="Line 27"/>
              <p:cNvSpPr>
                <a:spLocks noChangeShapeType="1"/>
              </p:cNvSpPr>
              <p:nvPr/>
            </p:nvSpPr>
            <p:spPr bwMode="auto">
              <a:xfrm>
                <a:off x="-576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3804" name="AutoShape 28"/>
            <p:cNvSpPr>
              <a:spLocks noChangeArrowheads="1"/>
            </p:cNvSpPr>
            <p:nvPr/>
          </p:nvSpPr>
          <p:spPr bwMode="auto">
            <a:xfrm>
              <a:off x="2928" y="1248"/>
              <a:ext cx="288" cy="33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05" name="AutoShape 29"/>
            <p:cNvSpPr>
              <a:spLocks noChangeArrowheads="1"/>
            </p:cNvSpPr>
            <p:nvPr/>
          </p:nvSpPr>
          <p:spPr bwMode="auto">
            <a:xfrm>
              <a:off x="2544" y="1632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06" name="AutoShape 30"/>
            <p:cNvSpPr>
              <a:spLocks noChangeArrowheads="1"/>
            </p:cNvSpPr>
            <p:nvPr/>
          </p:nvSpPr>
          <p:spPr bwMode="auto">
            <a:xfrm>
              <a:off x="2736" y="1824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32" name="AutoShape 56"/>
            <p:cNvSpPr>
              <a:spLocks noChangeArrowheads="1"/>
            </p:cNvSpPr>
            <p:nvPr/>
          </p:nvSpPr>
          <p:spPr bwMode="auto">
            <a:xfrm>
              <a:off x="3120" y="1824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33" name="AutoShape 57"/>
            <p:cNvSpPr>
              <a:spLocks noChangeArrowheads="1"/>
            </p:cNvSpPr>
            <p:nvPr/>
          </p:nvSpPr>
          <p:spPr bwMode="auto">
            <a:xfrm>
              <a:off x="2928" y="1632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3835" name="Rectangle 59"/>
          <p:cNvSpPr>
            <a:spLocks noChangeArrowheads="1"/>
          </p:cNvSpPr>
          <p:nvPr/>
        </p:nvSpPr>
        <p:spPr bwMode="auto">
          <a:xfrm>
            <a:off x="228600" y="1447800"/>
            <a:ext cx="9042400" cy="5257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28" grpId="0" build="p" autoUpdateAnimBg="0"/>
      <p:bldP spid="203829" grpId="0" autoUpdateAnimBg="0"/>
      <p:bldP spid="2038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D3D6-F723-44CB-96AE-A9E187D3777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Finite State Machines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Sequential circuits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primitive sequential elements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combinational logic</a:t>
            </a:r>
          </a:p>
          <a:p>
            <a:r>
              <a:rPr lang="en-US" altLang="ko-KR" sz="2000">
                <a:ea typeface="굴림" pitchFamily="50" charset="-127"/>
              </a:rPr>
              <a:t>Models for representing sequential circuits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finite-state machines (Moore and Mealy)</a:t>
            </a:r>
          </a:p>
          <a:p>
            <a:r>
              <a:rPr lang="en-US" altLang="ko-KR" sz="2000">
                <a:ea typeface="굴림" pitchFamily="50" charset="-127"/>
              </a:rPr>
              <a:t>Basic sequential circuits revisited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shift registers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counters</a:t>
            </a:r>
          </a:p>
          <a:p>
            <a:r>
              <a:rPr lang="en-US" altLang="ko-KR" sz="2000">
                <a:ea typeface="굴림" pitchFamily="50" charset="-127"/>
              </a:rPr>
              <a:t>Design procedure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state diagrams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state transition table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next state functions</a:t>
            </a:r>
          </a:p>
          <a:p>
            <a:r>
              <a:rPr lang="en-US" altLang="ko-KR" sz="2000">
                <a:ea typeface="굴림" pitchFamily="50" charset="-127"/>
              </a:rPr>
              <a:t>Hardware description languages</a:t>
            </a:r>
          </a:p>
          <a:p>
            <a:pPr lvl="1"/>
            <a:endParaRPr lang="en-US" altLang="ko-KR" sz="1800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C7A-CE24-42D8-A41A-0107420DBB8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Counter/shift-register model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Values stored in registers represent the state of the circuit</a:t>
            </a:r>
          </a:p>
          <a:p>
            <a:r>
              <a:rPr lang="en-US" altLang="ko-KR" sz="2000">
                <a:ea typeface="굴림" pitchFamily="50" charset="-127"/>
              </a:rPr>
              <a:t>Combinational logic computes: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next state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function of current state and inputs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outputs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values of flip-flops</a:t>
            </a:r>
          </a:p>
        </p:txBody>
      </p:sp>
      <p:grpSp>
        <p:nvGrpSpPr>
          <p:cNvPr id="205846" name="Group 22"/>
          <p:cNvGrpSpPr>
            <a:grpSpLocks/>
          </p:cNvGrpSpPr>
          <p:nvPr/>
        </p:nvGrpSpPr>
        <p:grpSpPr bwMode="auto">
          <a:xfrm>
            <a:off x="1143000" y="4419600"/>
            <a:ext cx="7112000" cy="1524000"/>
            <a:chOff x="720" y="3120"/>
            <a:chExt cx="4480" cy="960"/>
          </a:xfrm>
        </p:grpSpPr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720" y="3264"/>
              <a:ext cx="5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Inputs</a:t>
              </a:r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4368" y="3888"/>
              <a:ext cx="8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Outputs</a:t>
              </a:r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3552" y="3264"/>
              <a:ext cx="7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Next State</a:t>
              </a: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2064" y="3792"/>
              <a:ext cx="8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Current State</a:t>
              </a:r>
            </a:p>
          </p:txBody>
        </p:sp>
        <p:grpSp>
          <p:nvGrpSpPr>
            <p:cNvPr id="205834" name="Group 10"/>
            <p:cNvGrpSpPr>
              <a:grpSpLocks/>
            </p:cNvGrpSpPr>
            <p:nvPr/>
          </p:nvGrpSpPr>
          <p:grpSpPr bwMode="auto">
            <a:xfrm>
              <a:off x="3168" y="3600"/>
              <a:ext cx="672" cy="192"/>
              <a:chOff x="4176" y="1824"/>
              <a:chExt cx="672" cy="192"/>
            </a:xfrm>
          </p:grpSpPr>
          <p:sp>
            <p:nvSpPr>
              <p:cNvPr id="205835" name="Rectangle 11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6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836" name="Line 12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 flipV="1">
                <a:off x="4176" y="192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5838" name="AutoShape 14"/>
            <p:cNvSpPr>
              <a:spLocks noChangeArrowheads="1"/>
            </p:cNvSpPr>
            <p:nvPr/>
          </p:nvSpPr>
          <p:spPr bwMode="auto">
            <a:xfrm>
              <a:off x="2160" y="3120"/>
              <a:ext cx="1008" cy="384"/>
            </a:xfrm>
            <a:prstGeom prst="roundRect">
              <a:avLst>
                <a:gd name="adj" fmla="val 4791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next state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logic</a:t>
              </a:r>
            </a:p>
          </p:txBody>
        </p:sp>
        <p:cxnSp>
          <p:nvCxnSpPr>
            <p:cNvPr id="205839" name="AutoShape 15"/>
            <p:cNvCxnSpPr>
              <a:cxnSpLocks noChangeShapeType="1"/>
              <a:stCxn id="205838" idx="3"/>
              <a:endCxn id="205835" idx="0"/>
            </p:cNvCxnSpPr>
            <p:nvPr/>
          </p:nvCxnSpPr>
          <p:spPr bwMode="auto">
            <a:xfrm>
              <a:off x="3168" y="3312"/>
              <a:ext cx="336" cy="28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05840" name="AutoShape 16"/>
            <p:cNvCxnSpPr>
              <a:cxnSpLocks noChangeShapeType="1"/>
              <a:stCxn id="205835" idx="2"/>
              <a:endCxn id="205838" idx="1"/>
            </p:cNvCxnSpPr>
            <p:nvPr/>
          </p:nvCxnSpPr>
          <p:spPr bwMode="auto">
            <a:xfrm rot="16200000" flipV="1">
              <a:off x="2592" y="2880"/>
              <a:ext cx="480" cy="1344"/>
            </a:xfrm>
            <a:prstGeom prst="bentConnector4">
              <a:avLst>
                <a:gd name="adj1" fmla="val -30000"/>
                <a:gd name="adj2" fmla="val 12894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05844" name="AutoShape 20"/>
            <p:cNvCxnSpPr>
              <a:cxnSpLocks noChangeShapeType="1"/>
            </p:cNvCxnSpPr>
            <p:nvPr/>
          </p:nvCxnSpPr>
          <p:spPr bwMode="auto">
            <a:xfrm>
              <a:off x="3504" y="3936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845" name="AutoShape 21"/>
            <p:cNvCxnSpPr>
              <a:cxnSpLocks noChangeShapeType="1"/>
            </p:cNvCxnSpPr>
            <p:nvPr/>
          </p:nvCxnSpPr>
          <p:spPr bwMode="auto">
            <a:xfrm>
              <a:off x="1392" y="3312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9E18-9DBF-4AB8-9204-7AA17EB8DE1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General state machine model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Values stored in registers represent the state of the circuit</a:t>
            </a:r>
          </a:p>
          <a:p>
            <a:r>
              <a:rPr lang="en-US" altLang="ko-KR" sz="2000">
                <a:ea typeface="굴림" pitchFamily="50" charset="-127"/>
              </a:rPr>
              <a:t>Combinational logic computes: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next state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function of current state and inputs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outputs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function of current state and inputs (Mealy machine)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function of current state only (Moore machine)</a:t>
            </a:r>
          </a:p>
        </p:txBody>
      </p:sp>
      <p:grpSp>
        <p:nvGrpSpPr>
          <p:cNvPr id="87061" name="Group 21"/>
          <p:cNvGrpSpPr>
            <a:grpSpLocks/>
          </p:cNvGrpSpPr>
          <p:nvPr/>
        </p:nvGrpSpPr>
        <p:grpSpPr bwMode="auto">
          <a:xfrm>
            <a:off x="1643063" y="4451350"/>
            <a:ext cx="5892800" cy="1905000"/>
            <a:chOff x="1035" y="2804"/>
            <a:chExt cx="3712" cy="1200"/>
          </a:xfrm>
        </p:grpSpPr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1035" y="3092"/>
              <a:ext cx="5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Inputs</a:t>
              </a: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3915" y="2900"/>
              <a:ext cx="8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Outputs</a:t>
              </a:r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3531" y="3284"/>
              <a:ext cx="7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Next State</a:t>
              </a: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2043" y="3812"/>
              <a:ext cx="8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Current State</a:t>
              </a:r>
            </a:p>
          </p:txBody>
        </p:sp>
        <p:sp>
          <p:nvSpPr>
            <p:cNvPr id="87049" name="AutoShape 9"/>
            <p:cNvSpPr>
              <a:spLocks noChangeArrowheads="1"/>
            </p:cNvSpPr>
            <p:nvPr/>
          </p:nvSpPr>
          <p:spPr bwMode="auto">
            <a:xfrm>
              <a:off x="2139" y="2804"/>
              <a:ext cx="1008" cy="336"/>
            </a:xfrm>
            <a:prstGeom prst="roundRect">
              <a:avLst>
                <a:gd name="adj" fmla="val 4791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output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logic</a:t>
              </a:r>
            </a:p>
          </p:txBody>
        </p:sp>
        <p:grpSp>
          <p:nvGrpSpPr>
            <p:cNvPr id="87050" name="Group 10"/>
            <p:cNvGrpSpPr>
              <a:grpSpLocks/>
            </p:cNvGrpSpPr>
            <p:nvPr/>
          </p:nvGrpSpPr>
          <p:grpSpPr bwMode="auto">
            <a:xfrm>
              <a:off x="3147" y="3620"/>
              <a:ext cx="672" cy="192"/>
              <a:chOff x="4176" y="1824"/>
              <a:chExt cx="672" cy="192"/>
            </a:xfrm>
          </p:grpSpPr>
          <p:sp>
            <p:nvSpPr>
              <p:cNvPr id="87051" name="Rectangle 11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6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053" name="Line 13"/>
              <p:cNvSpPr>
                <a:spLocks noChangeShapeType="1"/>
              </p:cNvSpPr>
              <p:nvPr/>
            </p:nvSpPr>
            <p:spPr bwMode="auto">
              <a:xfrm flipV="1">
                <a:off x="4176" y="192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2139" y="3188"/>
              <a:ext cx="1008" cy="336"/>
            </a:xfrm>
            <a:prstGeom prst="roundRect">
              <a:avLst>
                <a:gd name="adj" fmla="val 4791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next state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logic</a:t>
              </a:r>
            </a:p>
          </p:txBody>
        </p:sp>
        <p:cxnSp>
          <p:nvCxnSpPr>
            <p:cNvPr id="87055" name="AutoShape 15"/>
            <p:cNvCxnSpPr>
              <a:cxnSpLocks noChangeShapeType="1"/>
              <a:stCxn id="87054" idx="3"/>
              <a:endCxn id="87051" idx="0"/>
            </p:cNvCxnSpPr>
            <p:nvPr/>
          </p:nvCxnSpPr>
          <p:spPr bwMode="auto">
            <a:xfrm>
              <a:off x="3147" y="3356"/>
              <a:ext cx="336" cy="26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87056" name="AutoShape 16"/>
            <p:cNvCxnSpPr>
              <a:cxnSpLocks noChangeShapeType="1"/>
              <a:stCxn id="87051" idx="2"/>
              <a:endCxn id="87049" idx="1"/>
            </p:cNvCxnSpPr>
            <p:nvPr/>
          </p:nvCxnSpPr>
          <p:spPr bwMode="auto">
            <a:xfrm rot="16200000" flipV="1">
              <a:off x="2391" y="2720"/>
              <a:ext cx="840" cy="1344"/>
            </a:xfrm>
            <a:prstGeom prst="bentConnector4">
              <a:avLst>
                <a:gd name="adj1" fmla="val -17144"/>
                <a:gd name="adj2" fmla="val 110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87057" name="AutoShape 17"/>
            <p:cNvCxnSpPr>
              <a:cxnSpLocks noChangeShapeType="1"/>
              <a:stCxn id="87051" idx="2"/>
              <a:endCxn id="87054" idx="1"/>
            </p:cNvCxnSpPr>
            <p:nvPr/>
          </p:nvCxnSpPr>
          <p:spPr bwMode="auto">
            <a:xfrm rot="16200000" flipV="1">
              <a:off x="2583" y="2912"/>
              <a:ext cx="456" cy="1344"/>
            </a:xfrm>
            <a:prstGeom prst="bentConnector4">
              <a:avLst>
                <a:gd name="adj1" fmla="val -31579"/>
                <a:gd name="adj2" fmla="val 110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87058" name="AutoShape 18"/>
            <p:cNvCxnSpPr>
              <a:cxnSpLocks noChangeShapeType="1"/>
              <a:endCxn id="87049" idx="1"/>
            </p:cNvCxnSpPr>
            <p:nvPr/>
          </p:nvCxnSpPr>
          <p:spPr bwMode="auto">
            <a:xfrm flipV="1">
              <a:off x="1611" y="2972"/>
              <a:ext cx="52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9" name="AutoShape 19"/>
            <p:cNvCxnSpPr>
              <a:cxnSpLocks noChangeShapeType="1"/>
              <a:endCxn id="87054" idx="1"/>
            </p:cNvCxnSpPr>
            <p:nvPr/>
          </p:nvCxnSpPr>
          <p:spPr bwMode="auto">
            <a:xfrm>
              <a:off x="1611" y="3164"/>
              <a:ext cx="52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60" name="AutoShape 20"/>
            <p:cNvCxnSpPr>
              <a:cxnSpLocks noChangeShapeType="1"/>
              <a:stCxn id="87049" idx="3"/>
            </p:cNvCxnSpPr>
            <p:nvPr/>
          </p:nvCxnSpPr>
          <p:spPr bwMode="auto">
            <a:xfrm>
              <a:off x="3147" y="2972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242-6158-46F2-99AA-A0922B6E32C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State machine model (cont’d)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States: S</a:t>
            </a:r>
            <a:r>
              <a:rPr lang="en-US" altLang="ko-KR" sz="2000" baseline="-25000">
                <a:ea typeface="굴림" pitchFamily="50" charset="-127"/>
              </a:rPr>
              <a:t>1</a:t>
            </a:r>
            <a:r>
              <a:rPr lang="en-US" altLang="ko-KR" sz="2000">
                <a:ea typeface="굴림" pitchFamily="50" charset="-127"/>
              </a:rPr>
              <a:t>, S</a:t>
            </a:r>
            <a:r>
              <a:rPr lang="en-US" altLang="ko-KR" sz="2000" baseline="-25000">
                <a:ea typeface="굴림" pitchFamily="50" charset="-127"/>
              </a:rPr>
              <a:t>2</a:t>
            </a:r>
            <a:r>
              <a:rPr lang="en-US" altLang="ko-KR" sz="2000">
                <a:ea typeface="굴림" pitchFamily="50" charset="-127"/>
              </a:rPr>
              <a:t>, ..., S</a:t>
            </a:r>
            <a:r>
              <a:rPr lang="en-US" altLang="ko-KR" sz="2000" baseline="-25000">
                <a:ea typeface="굴림" pitchFamily="50" charset="-127"/>
              </a:rPr>
              <a:t>k</a:t>
            </a:r>
          </a:p>
          <a:p>
            <a:r>
              <a:rPr lang="en-US" altLang="ko-KR" sz="2000">
                <a:ea typeface="굴림" pitchFamily="50" charset="-127"/>
              </a:rPr>
              <a:t>Inputs: I</a:t>
            </a:r>
            <a:r>
              <a:rPr lang="en-US" altLang="ko-KR" sz="2000" baseline="-25000">
                <a:ea typeface="굴림" pitchFamily="50" charset="-127"/>
              </a:rPr>
              <a:t>1</a:t>
            </a:r>
            <a:r>
              <a:rPr lang="en-US" altLang="ko-KR" sz="2000">
                <a:ea typeface="굴림" pitchFamily="50" charset="-127"/>
              </a:rPr>
              <a:t>, I</a:t>
            </a:r>
            <a:r>
              <a:rPr lang="en-US" altLang="ko-KR" sz="2000" baseline="-25000">
                <a:ea typeface="굴림" pitchFamily="50" charset="-127"/>
              </a:rPr>
              <a:t>2</a:t>
            </a:r>
            <a:r>
              <a:rPr lang="en-US" altLang="ko-KR" sz="2000">
                <a:ea typeface="굴림" pitchFamily="50" charset="-127"/>
              </a:rPr>
              <a:t>, ..., I</a:t>
            </a:r>
            <a:r>
              <a:rPr lang="en-US" altLang="ko-KR" sz="2000" baseline="-25000">
                <a:ea typeface="굴림" pitchFamily="50" charset="-127"/>
              </a:rPr>
              <a:t>m</a:t>
            </a:r>
          </a:p>
          <a:p>
            <a:r>
              <a:rPr lang="en-US" altLang="ko-KR" sz="2000">
                <a:ea typeface="굴림" pitchFamily="50" charset="-127"/>
              </a:rPr>
              <a:t>Outputs: O</a:t>
            </a:r>
            <a:r>
              <a:rPr lang="en-US" altLang="ko-KR" sz="2000" baseline="-25000">
                <a:ea typeface="굴림" pitchFamily="50" charset="-127"/>
              </a:rPr>
              <a:t>1</a:t>
            </a:r>
            <a:r>
              <a:rPr lang="en-US" altLang="ko-KR" sz="2000">
                <a:ea typeface="굴림" pitchFamily="50" charset="-127"/>
              </a:rPr>
              <a:t>, O</a:t>
            </a:r>
            <a:r>
              <a:rPr lang="en-US" altLang="ko-KR" sz="2000" baseline="-25000">
                <a:ea typeface="굴림" pitchFamily="50" charset="-127"/>
              </a:rPr>
              <a:t>2</a:t>
            </a:r>
            <a:r>
              <a:rPr lang="en-US" altLang="ko-KR" sz="2000">
                <a:ea typeface="굴림" pitchFamily="50" charset="-127"/>
              </a:rPr>
              <a:t>, ..., O</a:t>
            </a:r>
            <a:r>
              <a:rPr lang="en-US" altLang="ko-KR" sz="2000" baseline="-25000">
                <a:ea typeface="굴림" pitchFamily="50" charset="-127"/>
              </a:rPr>
              <a:t>n</a:t>
            </a:r>
          </a:p>
          <a:p>
            <a:r>
              <a:rPr lang="en-US" altLang="ko-KR" sz="2000">
                <a:ea typeface="굴림" pitchFamily="50" charset="-127"/>
              </a:rPr>
              <a:t>Transition function: F</a:t>
            </a:r>
            <a:r>
              <a:rPr lang="en-US" altLang="ko-KR" sz="2000" baseline="-25000">
                <a:ea typeface="굴림" pitchFamily="50" charset="-127"/>
              </a:rPr>
              <a:t>s</a:t>
            </a:r>
            <a:r>
              <a:rPr lang="en-US" altLang="ko-KR" sz="2000">
                <a:ea typeface="굴림" pitchFamily="50" charset="-127"/>
              </a:rPr>
              <a:t>(S</a:t>
            </a:r>
            <a:r>
              <a:rPr lang="en-US" altLang="ko-KR" sz="2000" baseline="-25000">
                <a:ea typeface="굴림" pitchFamily="50" charset="-127"/>
              </a:rPr>
              <a:t>i</a:t>
            </a:r>
            <a:r>
              <a:rPr lang="en-US" altLang="ko-KR" sz="2000">
                <a:ea typeface="굴림" pitchFamily="50" charset="-127"/>
              </a:rPr>
              <a:t>, I</a:t>
            </a:r>
            <a:r>
              <a:rPr lang="en-US" altLang="ko-KR" sz="2000" baseline="-25000">
                <a:ea typeface="굴림" pitchFamily="50" charset="-127"/>
              </a:rPr>
              <a:t>j</a:t>
            </a:r>
            <a:r>
              <a:rPr lang="en-US" altLang="ko-KR" sz="2000">
                <a:ea typeface="굴림" pitchFamily="50" charset="-127"/>
              </a:rPr>
              <a:t>)</a:t>
            </a:r>
          </a:p>
          <a:p>
            <a:r>
              <a:rPr lang="en-US" altLang="ko-KR" sz="2000">
                <a:ea typeface="굴림" pitchFamily="50" charset="-127"/>
              </a:rPr>
              <a:t>Output function: F</a:t>
            </a:r>
            <a:r>
              <a:rPr lang="en-US" altLang="ko-KR" sz="2000" baseline="-25000">
                <a:ea typeface="굴림" pitchFamily="50" charset="-127"/>
              </a:rPr>
              <a:t>o</a:t>
            </a:r>
            <a:r>
              <a:rPr lang="en-US" altLang="ko-KR" sz="2000">
                <a:ea typeface="굴림" pitchFamily="50" charset="-127"/>
              </a:rPr>
              <a:t>(S</a:t>
            </a:r>
            <a:r>
              <a:rPr lang="en-US" altLang="ko-KR" sz="2000" baseline="-25000">
                <a:ea typeface="굴림" pitchFamily="50" charset="-127"/>
              </a:rPr>
              <a:t>i</a:t>
            </a:r>
            <a:r>
              <a:rPr lang="en-US" altLang="ko-KR" sz="2000">
                <a:ea typeface="굴림" pitchFamily="50" charset="-127"/>
              </a:rPr>
              <a:t>) or F</a:t>
            </a:r>
            <a:r>
              <a:rPr lang="en-US" altLang="ko-KR" sz="2000" baseline="-25000">
                <a:ea typeface="굴림" pitchFamily="50" charset="-127"/>
              </a:rPr>
              <a:t>o</a:t>
            </a:r>
            <a:r>
              <a:rPr lang="en-US" altLang="ko-KR" sz="2000">
                <a:ea typeface="굴림" pitchFamily="50" charset="-127"/>
              </a:rPr>
              <a:t>(S</a:t>
            </a:r>
            <a:r>
              <a:rPr lang="en-US" altLang="ko-KR" sz="2000" baseline="-25000">
                <a:ea typeface="굴림" pitchFamily="50" charset="-127"/>
              </a:rPr>
              <a:t>i</a:t>
            </a:r>
            <a:r>
              <a:rPr lang="en-US" altLang="ko-KR" sz="2000">
                <a:ea typeface="굴림" pitchFamily="50" charset="-127"/>
              </a:rPr>
              <a:t>, I</a:t>
            </a:r>
            <a:r>
              <a:rPr lang="en-US" altLang="ko-KR" sz="2000" baseline="-25000">
                <a:ea typeface="굴림" pitchFamily="50" charset="-127"/>
              </a:rPr>
              <a:t>j</a:t>
            </a:r>
            <a:r>
              <a:rPr lang="en-US" altLang="ko-KR" sz="2000">
                <a:ea typeface="굴림" pitchFamily="50" charset="-127"/>
              </a:rPr>
              <a:t>)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3378200" y="3379788"/>
            <a:ext cx="5892800" cy="1905000"/>
            <a:chOff x="960" y="2592"/>
            <a:chExt cx="3712" cy="1200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960" y="2880"/>
              <a:ext cx="5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Inputs</a:t>
              </a:r>
            </a:p>
          </p:txBody>
        </p:sp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3840" y="2688"/>
              <a:ext cx="8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Outputs</a:t>
              </a:r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3456" y="3072"/>
              <a:ext cx="7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Next State</a:t>
              </a:r>
            </a:p>
          </p:txBody>
        </p:sp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1968" y="3600"/>
              <a:ext cx="8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Current State</a:t>
              </a:r>
            </a:p>
          </p:txBody>
        </p:sp>
        <p:sp>
          <p:nvSpPr>
            <p:cNvPr id="89097" name="AutoShape 9"/>
            <p:cNvSpPr>
              <a:spLocks noChangeArrowheads="1"/>
            </p:cNvSpPr>
            <p:nvPr/>
          </p:nvSpPr>
          <p:spPr bwMode="auto">
            <a:xfrm>
              <a:off x="2064" y="2592"/>
              <a:ext cx="1008" cy="336"/>
            </a:xfrm>
            <a:prstGeom prst="roundRect">
              <a:avLst>
                <a:gd name="adj" fmla="val 4791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output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logic</a:t>
              </a:r>
            </a:p>
          </p:txBody>
        </p:sp>
        <p:grpSp>
          <p:nvGrpSpPr>
            <p:cNvPr id="89098" name="Group 10"/>
            <p:cNvGrpSpPr>
              <a:grpSpLocks/>
            </p:cNvGrpSpPr>
            <p:nvPr/>
          </p:nvGrpSpPr>
          <p:grpSpPr bwMode="auto">
            <a:xfrm>
              <a:off x="3072" y="3408"/>
              <a:ext cx="672" cy="192"/>
              <a:chOff x="4176" y="1824"/>
              <a:chExt cx="672" cy="192"/>
            </a:xfrm>
          </p:grpSpPr>
          <p:sp>
            <p:nvSpPr>
              <p:cNvPr id="89099" name="Rectangle 11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6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9100" name="Line 12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9101" name="Line 13"/>
              <p:cNvSpPr>
                <a:spLocks noChangeShapeType="1"/>
              </p:cNvSpPr>
              <p:nvPr/>
            </p:nvSpPr>
            <p:spPr bwMode="auto">
              <a:xfrm flipV="1">
                <a:off x="4176" y="192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9102" name="AutoShape 14"/>
            <p:cNvSpPr>
              <a:spLocks noChangeArrowheads="1"/>
            </p:cNvSpPr>
            <p:nvPr/>
          </p:nvSpPr>
          <p:spPr bwMode="auto">
            <a:xfrm>
              <a:off x="2064" y="2976"/>
              <a:ext cx="1008" cy="336"/>
            </a:xfrm>
            <a:prstGeom prst="roundRect">
              <a:avLst>
                <a:gd name="adj" fmla="val 4791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next state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logic</a:t>
              </a:r>
            </a:p>
          </p:txBody>
        </p:sp>
        <p:cxnSp>
          <p:nvCxnSpPr>
            <p:cNvPr id="89103" name="AutoShape 15"/>
            <p:cNvCxnSpPr>
              <a:cxnSpLocks noChangeShapeType="1"/>
              <a:stCxn id="89102" idx="3"/>
              <a:endCxn id="89099" idx="0"/>
            </p:cNvCxnSpPr>
            <p:nvPr/>
          </p:nvCxnSpPr>
          <p:spPr bwMode="auto">
            <a:xfrm>
              <a:off x="3072" y="3144"/>
              <a:ext cx="336" cy="26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89104" name="AutoShape 16"/>
            <p:cNvCxnSpPr>
              <a:cxnSpLocks noChangeShapeType="1"/>
              <a:stCxn id="89099" idx="2"/>
              <a:endCxn id="89097" idx="1"/>
            </p:cNvCxnSpPr>
            <p:nvPr/>
          </p:nvCxnSpPr>
          <p:spPr bwMode="auto">
            <a:xfrm rot="16200000" flipV="1">
              <a:off x="2316" y="2508"/>
              <a:ext cx="840" cy="1344"/>
            </a:xfrm>
            <a:prstGeom prst="bentConnector4">
              <a:avLst>
                <a:gd name="adj1" fmla="val -17144"/>
                <a:gd name="adj2" fmla="val 110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89105" name="AutoShape 17"/>
            <p:cNvCxnSpPr>
              <a:cxnSpLocks noChangeShapeType="1"/>
              <a:stCxn id="89099" idx="2"/>
              <a:endCxn id="89102" idx="1"/>
            </p:cNvCxnSpPr>
            <p:nvPr/>
          </p:nvCxnSpPr>
          <p:spPr bwMode="auto">
            <a:xfrm rot="16200000" flipV="1">
              <a:off x="2508" y="2700"/>
              <a:ext cx="456" cy="1344"/>
            </a:xfrm>
            <a:prstGeom prst="bentConnector4">
              <a:avLst>
                <a:gd name="adj1" fmla="val -31579"/>
                <a:gd name="adj2" fmla="val 110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89106" name="AutoShape 18"/>
            <p:cNvCxnSpPr>
              <a:cxnSpLocks noChangeShapeType="1"/>
              <a:endCxn id="89097" idx="1"/>
            </p:cNvCxnSpPr>
            <p:nvPr/>
          </p:nvCxnSpPr>
          <p:spPr bwMode="auto">
            <a:xfrm flipV="1">
              <a:off x="1536" y="2760"/>
              <a:ext cx="52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9107" name="AutoShape 19"/>
            <p:cNvCxnSpPr>
              <a:cxnSpLocks noChangeShapeType="1"/>
              <a:endCxn id="89102" idx="1"/>
            </p:cNvCxnSpPr>
            <p:nvPr/>
          </p:nvCxnSpPr>
          <p:spPr bwMode="auto">
            <a:xfrm>
              <a:off x="1536" y="2952"/>
              <a:ext cx="52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9108" name="AutoShape 20"/>
            <p:cNvCxnSpPr>
              <a:cxnSpLocks noChangeShapeType="1"/>
              <a:stCxn id="89097" idx="3"/>
            </p:cNvCxnSpPr>
            <p:nvPr/>
          </p:nvCxnSpPr>
          <p:spPr bwMode="auto">
            <a:xfrm>
              <a:off x="3072" y="2760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89109" name="Group 21"/>
          <p:cNvGrpSpPr>
            <a:grpSpLocks/>
          </p:cNvGrpSpPr>
          <p:nvPr/>
        </p:nvGrpSpPr>
        <p:grpSpPr bwMode="auto">
          <a:xfrm>
            <a:off x="420688" y="5457825"/>
            <a:ext cx="6400800" cy="1143000"/>
            <a:chOff x="384" y="3216"/>
            <a:chExt cx="4032" cy="720"/>
          </a:xfrm>
        </p:grpSpPr>
        <p:sp>
          <p:nvSpPr>
            <p:cNvPr id="89110" name="Line 22"/>
            <p:cNvSpPr>
              <a:spLocks noChangeShapeType="1"/>
            </p:cNvSpPr>
            <p:nvPr/>
          </p:nvSpPr>
          <p:spPr bwMode="auto">
            <a:xfrm flipV="1">
              <a:off x="1584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1" name="Line 23"/>
            <p:cNvSpPr>
              <a:spLocks noChangeShapeType="1"/>
            </p:cNvSpPr>
            <p:nvPr/>
          </p:nvSpPr>
          <p:spPr bwMode="auto">
            <a:xfrm flipV="1">
              <a:off x="2160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2" name="Line 24"/>
            <p:cNvSpPr>
              <a:spLocks noChangeShapeType="1"/>
            </p:cNvSpPr>
            <p:nvPr/>
          </p:nvSpPr>
          <p:spPr bwMode="auto">
            <a:xfrm flipV="1">
              <a:off x="2736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3" name="Line 25"/>
            <p:cNvSpPr>
              <a:spLocks noChangeShapeType="1"/>
            </p:cNvSpPr>
            <p:nvPr/>
          </p:nvSpPr>
          <p:spPr bwMode="auto">
            <a:xfrm flipV="1">
              <a:off x="3312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4" name="Line 26"/>
            <p:cNvSpPr>
              <a:spLocks noChangeShapeType="1"/>
            </p:cNvSpPr>
            <p:nvPr/>
          </p:nvSpPr>
          <p:spPr bwMode="auto">
            <a:xfrm flipV="1">
              <a:off x="3888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5" name="Rectangle 27"/>
            <p:cNvSpPr>
              <a:spLocks noChangeArrowheads="1"/>
            </p:cNvSpPr>
            <p:nvPr/>
          </p:nvSpPr>
          <p:spPr bwMode="auto">
            <a:xfrm>
              <a:off x="672" y="3744"/>
              <a:ext cx="5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Clock</a:t>
              </a:r>
            </a:p>
          </p:txBody>
        </p:sp>
        <p:sp>
          <p:nvSpPr>
            <p:cNvPr id="89116" name="Rectangle 28"/>
            <p:cNvSpPr>
              <a:spLocks noChangeArrowheads="1"/>
            </p:cNvSpPr>
            <p:nvPr/>
          </p:nvSpPr>
          <p:spPr bwMode="auto">
            <a:xfrm>
              <a:off x="384" y="3216"/>
              <a:ext cx="85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Next State</a:t>
              </a:r>
            </a:p>
          </p:txBody>
        </p:sp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672" y="3504"/>
              <a:ext cx="56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State</a:t>
              </a:r>
            </a:p>
          </p:txBody>
        </p:sp>
        <p:sp>
          <p:nvSpPr>
            <p:cNvPr id="89118" name="Line 30"/>
            <p:cNvSpPr>
              <a:spLocks noChangeShapeType="1"/>
            </p:cNvSpPr>
            <p:nvPr/>
          </p:nvSpPr>
          <p:spPr bwMode="auto">
            <a:xfrm>
              <a:off x="1344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9" name="Line 31"/>
            <p:cNvSpPr>
              <a:spLocks noChangeShapeType="1"/>
            </p:cNvSpPr>
            <p:nvPr/>
          </p:nvSpPr>
          <p:spPr bwMode="auto">
            <a:xfrm>
              <a:off x="134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0" name="Line 32"/>
            <p:cNvSpPr>
              <a:spLocks noChangeShapeType="1"/>
            </p:cNvSpPr>
            <p:nvPr/>
          </p:nvSpPr>
          <p:spPr bwMode="auto">
            <a:xfrm>
              <a:off x="148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1" name="Line 33"/>
            <p:cNvSpPr>
              <a:spLocks noChangeShapeType="1"/>
            </p:cNvSpPr>
            <p:nvPr/>
          </p:nvSpPr>
          <p:spPr bwMode="auto">
            <a:xfrm flipV="1">
              <a:off x="148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2" name="Line 34"/>
            <p:cNvSpPr>
              <a:spLocks noChangeShapeType="1"/>
            </p:cNvSpPr>
            <p:nvPr/>
          </p:nvSpPr>
          <p:spPr bwMode="auto">
            <a:xfrm>
              <a:off x="1536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3" name="Line 35"/>
            <p:cNvSpPr>
              <a:spLocks noChangeShapeType="1"/>
            </p:cNvSpPr>
            <p:nvPr/>
          </p:nvSpPr>
          <p:spPr bwMode="auto">
            <a:xfrm>
              <a:off x="1536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>
              <a:off x="16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5" name="Line 37"/>
            <p:cNvSpPr>
              <a:spLocks noChangeShapeType="1"/>
            </p:cNvSpPr>
            <p:nvPr/>
          </p:nvSpPr>
          <p:spPr bwMode="auto">
            <a:xfrm flipV="1">
              <a:off x="16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6" name="Line 38"/>
            <p:cNvSpPr>
              <a:spLocks noChangeShapeType="1"/>
            </p:cNvSpPr>
            <p:nvPr/>
          </p:nvSpPr>
          <p:spPr bwMode="auto">
            <a:xfrm>
              <a:off x="17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7" name="Line 39"/>
            <p:cNvSpPr>
              <a:spLocks noChangeShapeType="1"/>
            </p:cNvSpPr>
            <p:nvPr/>
          </p:nvSpPr>
          <p:spPr bwMode="auto">
            <a:xfrm flipV="1">
              <a:off x="17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8" name="Line 40"/>
            <p:cNvSpPr>
              <a:spLocks noChangeShapeType="1"/>
            </p:cNvSpPr>
            <p:nvPr/>
          </p:nvSpPr>
          <p:spPr bwMode="auto">
            <a:xfrm>
              <a:off x="17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9" name="Line 41"/>
            <p:cNvSpPr>
              <a:spLocks noChangeShapeType="1"/>
            </p:cNvSpPr>
            <p:nvPr/>
          </p:nvSpPr>
          <p:spPr bwMode="auto">
            <a:xfrm flipV="1">
              <a:off x="17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0" name="Line 42"/>
            <p:cNvSpPr>
              <a:spLocks noChangeShapeType="1"/>
            </p:cNvSpPr>
            <p:nvPr/>
          </p:nvSpPr>
          <p:spPr bwMode="auto">
            <a:xfrm>
              <a:off x="18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1" name="Line 43"/>
            <p:cNvSpPr>
              <a:spLocks noChangeShapeType="1"/>
            </p:cNvSpPr>
            <p:nvPr/>
          </p:nvSpPr>
          <p:spPr bwMode="auto">
            <a:xfrm flipV="1">
              <a:off x="18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2" name="Line 44"/>
            <p:cNvSpPr>
              <a:spLocks noChangeShapeType="1"/>
            </p:cNvSpPr>
            <p:nvPr/>
          </p:nvSpPr>
          <p:spPr bwMode="auto">
            <a:xfrm>
              <a:off x="18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3" name="Line 45"/>
            <p:cNvSpPr>
              <a:spLocks noChangeShapeType="1"/>
            </p:cNvSpPr>
            <p:nvPr/>
          </p:nvSpPr>
          <p:spPr bwMode="auto">
            <a:xfrm flipV="1">
              <a:off x="18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4" name="Line 46"/>
            <p:cNvSpPr>
              <a:spLocks noChangeShapeType="1"/>
            </p:cNvSpPr>
            <p:nvPr/>
          </p:nvSpPr>
          <p:spPr bwMode="auto">
            <a:xfrm>
              <a:off x="19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5" name="Line 47"/>
            <p:cNvSpPr>
              <a:spLocks noChangeShapeType="1"/>
            </p:cNvSpPr>
            <p:nvPr/>
          </p:nvSpPr>
          <p:spPr bwMode="auto">
            <a:xfrm flipV="1">
              <a:off x="19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6" name="Line 48"/>
            <p:cNvSpPr>
              <a:spLocks noChangeShapeType="1"/>
            </p:cNvSpPr>
            <p:nvPr/>
          </p:nvSpPr>
          <p:spPr bwMode="auto">
            <a:xfrm>
              <a:off x="19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7" name="Line 49"/>
            <p:cNvSpPr>
              <a:spLocks noChangeShapeType="1"/>
            </p:cNvSpPr>
            <p:nvPr/>
          </p:nvSpPr>
          <p:spPr bwMode="auto">
            <a:xfrm flipV="1">
              <a:off x="19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8" name="Line 50"/>
            <p:cNvSpPr>
              <a:spLocks noChangeShapeType="1"/>
            </p:cNvSpPr>
            <p:nvPr/>
          </p:nvSpPr>
          <p:spPr bwMode="auto">
            <a:xfrm>
              <a:off x="201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9" name="Line 51"/>
            <p:cNvSpPr>
              <a:spLocks noChangeShapeType="1"/>
            </p:cNvSpPr>
            <p:nvPr/>
          </p:nvSpPr>
          <p:spPr bwMode="auto">
            <a:xfrm flipV="1">
              <a:off x="201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0" name="Line 52"/>
            <p:cNvSpPr>
              <a:spLocks noChangeShapeType="1"/>
            </p:cNvSpPr>
            <p:nvPr/>
          </p:nvSpPr>
          <p:spPr bwMode="auto">
            <a:xfrm>
              <a:off x="206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1" name="Line 53"/>
            <p:cNvSpPr>
              <a:spLocks noChangeShapeType="1"/>
            </p:cNvSpPr>
            <p:nvPr/>
          </p:nvSpPr>
          <p:spPr bwMode="auto">
            <a:xfrm flipV="1">
              <a:off x="206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2" name="Line 54"/>
            <p:cNvSpPr>
              <a:spLocks noChangeShapeType="1"/>
            </p:cNvSpPr>
            <p:nvPr/>
          </p:nvSpPr>
          <p:spPr bwMode="auto">
            <a:xfrm>
              <a:off x="2112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3" name="Line 55"/>
            <p:cNvSpPr>
              <a:spLocks noChangeShapeType="1"/>
            </p:cNvSpPr>
            <p:nvPr/>
          </p:nvSpPr>
          <p:spPr bwMode="auto">
            <a:xfrm>
              <a:off x="2112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4" name="Line 56"/>
            <p:cNvSpPr>
              <a:spLocks noChangeShapeType="1"/>
            </p:cNvSpPr>
            <p:nvPr/>
          </p:nvSpPr>
          <p:spPr bwMode="auto">
            <a:xfrm>
              <a:off x="225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5" name="Line 57"/>
            <p:cNvSpPr>
              <a:spLocks noChangeShapeType="1"/>
            </p:cNvSpPr>
            <p:nvPr/>
          </p:nvSpPr>
          <p:spPr bwMode="auto">
            <a:xfrm flipV="1">
              <a:off x="225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6" name="Line 58"/>
            <p:cNvSpPr>
              <a:spLocks noChangeShapeType="1"/>
            </p:cNvSpPr>
            <p:nvPr/>
          </p:nvSpPr>
          <p:spPr bwMode="auto">
            <a:xfrm>
              <a:off x="230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7" name="Line 59"/>
            <p:cNvSpPr>
              <a:spLocks noChangeShapeType="1"/>
            </p:cNvSpPr>
            <p:nvPr/>
          </p:nvSpPr>
          <p:spPr bwMode="auto">
            <a:xfrm flipV="1">
              <a:off x="230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8" name="Line 60"/>
            <p:cNvSpPr>
              <a:spLocks noChangeShapeType="1"/>
            </p:cNvSpPr>
            <p:nvPr/>
          </p:nvSpPr>
          <p:spPr bwMode="auto">
            <a:xfrm>
              <a:off x="235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9" name="Line 61"/>
            <p:cNvSpPr>
              <a:spLocks noChangeShapeType="1"/>
            </p:cNvSpPr>
            <p:nvPr/>
          </p:nvSpPr>
          <p:spPr bwMode="auto">
            <a:xfrm flipV="1">
              <a:off x="235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0" name="Line 62"/>
            <p:cNvSpPr>
              <a:spLocks noChangeShapeType="1"/>
            </p:cNvSpPr>
            <p:nvPr/>
          </p:nvSpPr>
          <p:spPr bwMode="auto">
            <a:xfrm>
              <a:off x="240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1" name="Line 63"/>
            <p:cNvSpPr>
              <a:spLocks noChangeShapeType="1"/>
            </p:cNvSpPr>
            <p:nvPr/>
          </p:nvSpPr>
          <p:spPr bwMode="auto">
            <a:xfrm flipV="1">
              <a:off x="240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2" name="Line 64"/>
            <p:cNvSpPr>
              <a:spLocks noChangeShapeType="1"/>
            </p:cNvSpPr>
            <p:nvPr/>
          </p:nvSpPr>
          <p:spPr bwMode="auto">
            <a:xfrm>
              <a:off x="244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3" name="Line 65"/>
            <p:cNvSpPr>
              <a:spLocks noChangeShapeType="1"/>
            </p:cNvSpPr>
            <p:nvPr/>
          </p:nvSpPr>
          <p:spPr bwMode="auto">
            <a:xfrm flipV="1">
              <a:off x="244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4" name="Line 66"/>
            <p:cNvSpPr>
              <a:spLocks noChangeShapeType="1"/>
            </p:cNvSpPr>
            <p:nvPr/>
          </p:nvSpPr>
          <p:spPr bwMode="auto">
            <a:xfrm>
              <a:off x="249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5" name="Line 67"/>
            <p:cNvSpPr>
              <a:spLocks noChangeShapeType="1"/>
            </p:cNvSpPr>
            <p:nvPr/>
          </p:nvSpPr>
          <p:spPr bwMode="auto">
            <a:xfrm flipV="1">
              <a:off x="249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6" name="Line 68"/>
            <p:cNvSpPr>
              <a:spLocks noChangeShapeType="1"/>
            </p:cNvSpPr>
            <p:nvPr/>
          </p:nvSpPr>
          <p:spPr bwMode="auto">
            <a:xfrm>
              <a:off x="254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7" name="Line 69"/>
            <p:cNvSpPr>
              <a:spLocks noChangeShapeType="1"/>
            </p:cNvSpPr>
            <p:nvPr/>
          </p:nvSpPr>
          <p:spPr bwMode="auto">
            <a:xfrm flipV="1">
              <a:off x="254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8" name="Line 70"/>
            <p:cNvSpPr>
              <a:spLocks noChangeShapeType="1"/>
            </p:cNvSpPr>
            <p:nvPr/>
          </p:nvSpPr>
          <p:spPr bwMode="auto">
            <a:xfrm>
              <a:off x="259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9" name="Line 71"/>
            <p:cNvSpPr>
              <a:spLocks noChangeShapeType="1"/>
            </p:cNvSpPr>
            <p:nvPr/>
          </p:nvSpPr>
          <p:spPr bwMode="auto">
            <a:xfrm flipV="1">
              <a:off x="259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0" name="Line 72"/>
            <p:cNvSpPr>
              <a:spLocks noChangeShapeType="1"/>
            </p:cNvSpPr>
            <p:nvPr/>
          </p:nvSpPr>
          <p:spPr bwMode="auto">
            <a:xfrm>
              <a:off x="264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1" name="Line 73"/>
            <p:cNvSpPr>
              <a:spLocks noChangeShapeType="1"/>
            </p:cNvSpPr>
            <p:nvPr/>
          </p:nvSpPr>
          <p:spPr bwMode="auto">
            <a:xfrm flipV="1">
              <a:off x="264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2" name="Line 74"/>
            <p:cNvSpPr>
              <a:spLocks noChangeShapeType="1"/>
            </p:cNvSpPr>
            <p:nvPr/>
          </p:nvSpPr>
          <p:spPr bwMode="auto">
            <a:xfrm>
              <a:off x="2688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3" name="Line 75"/>
            <p:cNvSpPr>
              <a:spLocks noChangeShapeType="1"/>
            </p:cNvSpPr>
            <p:nvPr/>
          </p:nvSpPr>
          <p:spPr bwMode="auto">
            <a:xfrm>
              <a:off x="2688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4" name="Line 76"/>
            <p:cNvSpPr>
              <a:spLocks noChangeShapeType="1"/>
            </p:cNvSpPr>
            <p:nvPr/>
          </p:nvSpPr>
          <p:spPr bwMode="auto">
            <a:xfrm>
              <a:off x="283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5" name="Line 77"/>
            <p:cNvSpPr>
              <a:spLocks noChangeShapeType="1"/>
            </p:cNvSpPr>
            <p:nvPr/>
          </p:nvSpPr>
          <p:spPr bwMode="auto">
            <a:xfrm flipV="1">
              <a:off x="283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6" name="Line 78"/>
            <p:cNvSpPr>
              <a:spLocks noChangeShapeType="1"/>
            </p:cNvSpPr>
            <p:nvPr/>
          </p:nvSpPr>
          <p:spPr bwMode="auto">
            <a:xfrm>
              <a:off x="28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7" name="Line 79"/>
            <p:cNvSpPr>
              <a:spLocks noChangeShapeType="1"/>
            </p:cNvSpPr>
            <p:nvPr/>
          </p:nvSpPr>
          <p:spPr bwMode="auto">
            <a:xfrm flipV="1">
              <a:off x="28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8" name="Line 80"/>
            <p:cNvSpPr>
              <a:spLocks noChangeShapeType="1"/>
            </p:cNvSpPr>
            <p:nvPr/>
          </p:nvSpPr>
          <p:spPr bwMode="auto">
            <a:xfrm>
              <a:off x="29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9" name="Line 81"/>
            <p:cNvSpPr>
              <a:spLocks noChangeShapeType="1"/>
            </p:cNvSpPr>
            <p:nvPr/>
          </p:nvSpPr>
          <p:spPr bwMode="auto">
            <a:xfrm flipV="1">
              <a:off x="29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0" name="Line 82"/>
            <p:cNvSpPr>
              <a:spLocks noChangeShapeType="1"/>
            </p:cNvSpPr>
            <p:nvPr/>
          </p:nvSpPr>
          <p:spPr bwMode="auto">
            <a:xfrm>
              <a:off x="29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1" name="Line 83"/>
            <p:cNvSpPr>
              <a:spLocks noChangeShapeType="1"/>
            </p:cNvSpPr>
            <p:nvPr/>
          </p:nvSpPr>
          <p:spPr bwMode="auto">
            <a:xfrm flipV="1">
              <a:off x="29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2" name="Line 84"/>
            <p:cNvSpPr>
              <a:spLocks noChangeShapeType="1"/>
            </p:cNvSpPr>
            <p:nvPr/>
          </p:nvSpPr>
          <p:spPr bwMode="auto">
            <a:xfrm>
              <a:off x="30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3" name="Line 85"/>
            <p:cNvSpPr>
              <a:spLocks noChangeShapeType="1"/>
            </p:cNvSpPr>
            <p:nvPr/>
          </p:nvSpPr>
          <p:spPr bwMode="auto">
            <a:xfrm flipV="1">
              <a:off x="30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4" name="Line 86"/>
            <p:cNvSpPr>
              <a:spLocks noChangeShapeType="1"/>
            </p:cNvSpPr>
            <p:nvPr/>
          </p:nvSpPr>
          <p:spPr bwMode="auto">
            <a:xfrm>
              <a:off x="30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5" name="Line 87"/>
            <p:cNvSpPr>
              <a:spLocks noChangeShapeType="1"/>
            </p:cNvSpPr>
            <p:nvPr/>
          </p:nvSpPr>
          <p:spPr bwMode="auto">
            <a:xfrm flipV="1">
              <a:off x="30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6" name="Line 88"/>
            <p:cNvSpPr>
              <a:spLocks noChangeShapeType="1"/>
            </p:cNvSpPr>
            <p:nvPr/>
          </p:nvSpPr>
          <p:spPr bwMode="auto">
            <a:xfrm>
              <a:off x="31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7" name="Line 89"/>
            <p:cNvSpPr>
              <a:spLocks noChangeShapeType="1"/>
            </p:cNvSpPr>
            <p:nvPr/>
          </p:nvSpPr>
          <p:spPr bwMode="auto">
            <a:xfrm flipV="1">
              <a:off x="31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8" name="Line 90"/>
            <p:cNvSpPr>
              <a:spLocks noChangeShapeType="1"/>
            </p:cNvSpPr>
            <p:nvPr/>
          </p:nvSpPr>
          <p:spPr bwMode="auto">
            <a:xfrm>
              <a:off x="31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9" name="Line 91"/>
            <p:cNvSpPr>
              <a:spLocks noChangeShapeType="1"/>
            </p:cNvSpPr>
            <p:nvPr/>
          </p:nvSpPr>
          <p:spPr bwMode="auto">
            <a:xfrm flipV="1">
              <a:off x="31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0" name="Line 92"/>
            <p:cNvSpPr>
              <a:spLocks noChangeShapeType="1"/>
            </p:cNvSpPr>
            <p:nvPr/>
          </p:nvSpPr>
          <p:spPr bwMode="auto">
            <a:xfrm>
              <a:off x="321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1" name="Line 93"/>
            <p:cNvSpPr>
              <a:spLocks noChangeShapeType="1"/>
            </p:cNvSpPr>
            <p:nvPr/>
          </p:nvSpPr>
          <p:spPr bwMode="auto">
            <a:xfrm flipV="1">
              <a:off x="321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2" name="Line 94"/>
            <p:cNvSpPr>
              <a:spLocks noChangeShapeType="1"/>
            </p:cNvSpPr>
            <p:nvPr/>
          </p:nvSpPr>
          <p:spPr bwMode="auto">
            <a:xfrm>
              <a:off x="326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3" name="Line 95"/>
            <p:cNvSpPr>
              <a:spLocks noChangeShapeType="1"/>
            </p:cNvSpPr>
            <p:nvPr/>
          </p:nvSpPr>
          <p:spPr bwMode="auto">
            <a:xfrm>
              <a:off x="3264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4" name="Line 96"/>
            <p:cNvSpPr>
              <a:spLocks noChangeShapeType="1"/>
            </p:cNvSpPr>
            <p:nvPr/>
          </p:nvSpPr>
          <p:spPr bwMode="auto">
            <a:xfrm>
              <a:off x="340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5" name="Line 97"/>
            <p:cNvSpPr>
              <a:spLocks noChangeShapeType="1"/>
            </p:cNvSpPr>
            <p:nvPr/>
          </p:nvSpPr>
          <p:spPr bwMode="auto">
            <a:xfrm flipV="1">
              <a:off x="340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6" name="Line 98"/>
            <p:cNvSpPr>
              <a:spLocks noChangeShapeType="1"/>
            </p:cNvSpPr>
            <p:nvPr/>
          </p:nvSpPr>
          <p:spPr bwMode="auto">
            <a:xfrm>
              <a:off x="345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7" name="Line 99"/>
            <p:cNvSpPr>
              <a:spLocks noChangeShapeType="1"/>
            </p:cNvSpPr>
            <p:nvPr/>
          </p:nvSpPr>
          <p:spPr bwMode="auto">
            <a:xfrm flipV="1">
              <a:off x="345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8" name="Line 100"/>
            <p:cNvSpPr>
              <a:spLocks noChangeShapeType="1"/>
            </p:cNvSpPr>
            <p:nvPr/>
          </p:nvSpPr>
          <p:spPr bwMode="auto">
            <a:xfrm>
              <a:off x="350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9" name="Line 101"/>
            <p:cNvSpPr>
              <a:spLocks noChangeShapeType="1"/>
            </p:cNvSpPr>
            <p:nvPr/>
          </p:nvSpPr>
          <p:spPr bwMode="auto">
            <a:xfrm flipV="1">
              <a:off x="350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0" name="Line 102"/>
            <p:cNvSpPr>
              <a:spLocks noChangeShapeType="1"/>
            </p:cNvSpPr>
            <p:nvPr/>
          </p:nvSpPr>
          <p:spPr bwMode="auto">
            <a:xfrm>
              <a:off x="355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1" name="Line 103"/>
            <p:cNvSpPr>
              <a:spLocks noChangeShapeType="1"/>
            </p:cNvSpPr>
            <p:nvPr/>
          </p:nvSpPr>
          <p:spPr bwMode="auto">
            <a:xfrm flipV="1">
              <a:off x="355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2" name="Line 104"/>
            <p:cNvSpPr>
              <a:spLocks noChangeShapeType="1"/>
            </p:cNvSpPr>
            <p:nvPr/>
          </p:nvSpPr>
          <p:spPr bwMode="auto">
            <a:xfrm>
              <a:off x="360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3" name="Line 105"/>
            <p:cNvSpPr>
              <a:spLocks noChangeShapeType="1"/>
            </p:cNvSpPr>
            <p:nvPr/>
          </p:nvSpPr>
          <p:spPr bwMode="auto">
            <a:xfrm flipV="1">
              <a:off x="360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4" name="Line 106"/>
            <p:cNvSpPr>
              <a:spLocks noChangeShapeType="1"/>
            </p:cNvSpPr>
            <p:nvPr/>
          </p:nvSpPr>
          <p:spPr bwMode="auto">
            <a:xfrm>
              <a:off x="364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5" name="Line 107"/>
            <p:cNvSpPr>
              <a:spLocks noChangeShapeType="1"/>
            </p:cNvSpPr>
            <p:nvPr/>
          </p:nvSpPr>
          <p:spPr bwMode="auto">
            <a:xfrm flipV="1">
              <a:off x="364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6" name="Line 108"/>
            <p:cNvSpPr>
              <a:spLocks noChangeShapeType="1"/>
            </p:cNvSpPr>
            <p:nvPr/>
          </p:nvSpPr>
          <p:spPr bwMode="auto">
            <a:xfrm>
              <a:off x="369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7" name="Line 109"/>
            <p:cNvSpPr>
              <a:spLocks noChangeShapeType="1"/>
            </p:cNvSpPr>
            <p:nvPr/>
          </p:nvSpPr>
          <p:spPr bwMode="auto">
            <a:xfrm flipV="1">
              <a:off x="369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8" name="Line 110"/>
            <p:cNvSpPr>
              <a:spLocks noChangeShapeType="1"/>
            </p:cNvSpPr>
            <p:nvPr/>
          </p:nvSpPr>
          <p:spPr bwMode="auto">
            <a:xfrm>
              <a:off x="374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9" name="Line 111"/>
            <p:cNvSpPr>
              <a:spLocks noChangeShapeType="1"/>
            </p:cNvSpPr>
            <p:nvPr/>
          </p:nvSpPr>
          <p:spPr bwMode="auto">
            <a:xfrm flipV="1">
              <a:off x="374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0" name="Line 112"/>
            <p:cNvSpPr>
              <a:spLocks noChangeShapeType="1"/>
            </p:cNvSpPr>
            <p:nvPr/>
          </p:nvSpPr>
          <p:spPr bwMode="auto">
            <a:xfrm>
              <a:off x="379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1" name="Line 113"/>
            <p:cNvSpPr>
              <a:spLocks noChangeShapeType="1"/>
            </p:cNvSpPr>
            <p:nvPr/>
          </p:nvSpPr>
          <p:spPr bwMode="auto">
            <a:xfrm flipV="1">
              <a:off x="379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2" name="Line 114"/>
            <p:cNvSpPr>
              <a:spLocks noChangeShapeType="1"/>
            </p:cNvSpPr>
            <p:nvPr/>
          </p:nvSpPr>
          <p:spPr bwMode="auto">
            <a:xfrm>
              <a:off x="3840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3" name="Line 115"/>
            <p:cNvSpPr>
              <a:spLocks noChangeShapeType="1"/>
            </p:cNvSpPr>
            <p:nvPr/>
          </p:nvSpPr>
          <p:spPr bwMode="auto">
            <a:xfrm>
              <a:off x="3840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4" name="Line 116"/>
            <p:cNvSpPr>
              <a:spLocks noChangeShapeType="1"/>
            </p:cNvSpPr>
            <p:nvPr/>
          </p:nvSpPr>
          <p:spPr bwMode="auto">
            <a:xfrm>
              <a:off x="398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5" name="Line 117"/>
            <p:cNvSpPr>
              <a:spLocks noChangeShapeType="1"/>
            </p:cNvSpPr>
            <p:nvPr/>
          </p:nvSpPr>
          <p:spPr bwMode="auto">
            <a:xfrm flipV="1">
              <a:off x="398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6" name="Line 118"/>
            <p:cNvSpPr>
              <a:spLocks noChangeShapeType="1"/>
            </p:cNvSpPr>
            <p:nvPr/>
          </p:nvSpPr>
          <p:spPr bwMode="auto">
            <a:xfrm>
              <a:off x="403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7" name="Line 119"/>
            <p:cNvSpPr>
              <a:spLocks noChangeShapeType="1"/>
            </p:cNvSpPr>
            <p:nvPr/>
          </p:nvSpPr>
          <p:spPr bwMode="auto">
            <a:xfrm flipV="1">
              <a:off x="403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8" name="Line 120"/>
            <p:cNvSpPr>
              <a:spLocks noChangeShapeType="1"/>
            </p:cNvSpPr>
            <p:nvPr/>
          </p:nvSpPr>
          <p:spPr bwMode="auto">
            <a:xfrm>
              <a:off x="40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9" name="Line 121"/>
            <p:cNvSpPr>
              <a:spLocks noChangeShapeType="1"/>
            </p:cNvSpPr>
            <p:nvPr/>
          </p:nvSpPr>
          <p:spPr bwMode="auto">
            <a:xfrm flipV="1">
              <a:off x="40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0" name="Line 122"/>
            <p:cNvSpPr>
              <a:spLocks noChangeShapeType="1"/>
            </p:cNvSpPr>
            <p:nvPr/>
          </p:nvSpPr>
          <p:spPr bwMode="auto">
            <a:xfrm>
              <a:off x="41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1" name="Line 123"/>
            <p:cNvSpPr>
              <a:spLocks noChangeShapeType="1"/>
            </p:cNvSpPr>
            <p:nvPr/>
          </p:nvSpPr>
          <p:spPr bwMode="auto">
            <a:xfrm flipV="1">
              <a:off x="41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2" name="Line 124"/>
            <p:cNvSpPr>
              <a:spLocks noChangeShapeType="1"/>
            </p:cNvSpPr>
            <p:nvPr/>
          </p:nvSpPr>
          <p:spPr bwMode="auto">
            <a:xfrm>
              <a:off x="41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3" name="Line 125"/>
            <p:cNvSpPr>
              <a:spLocks noChangeShapeType="1"/>
            </p:cNvSpPr>
            <p:nvPr/>
          </p:nvSpPr>
          <p:spPr bwMode="auto">
            <a:xfrm flipV="1">
              <a:off x="41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4" name="Line 126"/>
            <p:cNvSpPr>
              <a:spLocks noChangeShapeType="1"/>
            </p:cNvSpPr>
            <p:nvPr/>
          </p:nvSpPr>
          <p:spPr bwMode="auto">
            <a:xfrm>
              <a:off x="42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5" name="Line 127"/>
            <p:cNvSpPr>
              <a:spLocks noChangeShapeType="1"/>
            </p:cNvSpPr>
            <p:nvPr/>
          </p:nvSpPr>
          <p:spPr bwMode="auto">
            <a:xfrm flipV="1">
              <a:off x="42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6" name="Line 128"/>
            <p:cNvSpPr>
              <a:spLocks noChangeShapeType="1"/>
            </p:cNvSpPr>
            <p:nvPr/>
          </p:nvSpPr>
          <p:spPr bwMode="auto">
            <a:xfrm>
              <a:off x="42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7" name="Line 129"/>
            <p:cNvSpPr>
              <a:spLocks noChangeShapeType="1"/>
            </p:cNvSpPr>
            <p:nvPr/>
          </p:nvSpPr>
          <p:spPr bwMode="auto">
            <a:xfrm flipV="1">
              <a:off x="42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8" name="Line 130"/>
            <p:cNvSpPr>
              <a:spLocks noChangeShapeType="1"/>
            </p:cNvSpPr>
            <p:nvPr/>
          </p:nvSpPr>
          <p:spPr bwMode="auto">
            <a:xfrm>
              <a:off x="43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9" name="Line 131"/>
            <p:cNvSpPr>
              <a:spLocks noChangeShapeType="1"/>
            </p:cNvSpPr>
            <p:nvPr/>
          </p:nvSpPr>
          <p:spPr bwMode="auto">
            <a:xfrm flipV="1">
              <a:off x="43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0" name="Line 132"/>
            <p:cNvSpPr>
              <a:spLocks noChangeShapeType="1"/>
            </p:cNvSpPr>
            <p:nvPr/>
          </p:nvSpPr>
          <p:spPr bwMode="auto">
            <a:xfrm>
              <a:off x="43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1" name="Line 133"/>
            <p:cNvSpPr>
              <a:spLocks noChangeShapeType="1"/>
            </p:cNvSpPr>
            <p:nvPr/>
          </p:nvSpPr>
          <p:spPr bwMode="auto">
            <a:xfrm flipV="1">
              <a:off x="43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2" name="Line 134"/>
            <p:cNvSpPr>
              <a:spLocks noChangeShapeType="1"/>
            </p:cNvSpPr>
            <p:nvPr/>
          </p:nvSpPr>
          <p:spPr bwMode="auto">
            <a:xfrm>
              <a:off x="1344" y="36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3" name="Line 135"/>
            <p:cNvSpPr>
              <a:spLocks noChangeShapeType="1"/>
            </p:cNvSpPr>
            <p:nvPr/>
          </p:nvSpPr>
          <p:spPr bwMode="auto">
            <a:xfrm>
              <a:off x="1344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4" name="Line 136"/>
            <p:cNvSpPr>
              <a:spLocks noChangeShapeType="1"/>
            </p:cNvSpPr>
            <p:nvPr/>
          </p:nvSpPr>
          <p:spPr bwMode="auto">
            <a:xfrm>
              <a:off x="1584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5" name="Line 137"/>
            <p:cNvSpPr>
              <a:spLocks noChangeShapeType="1"/>
            </p:cNvSpPr>
            <p:nvPr/>
          </p:nvSpPr>
          <p:spPr bwMode="auto">
            <a:xfrm flipV="1">
              <a:off x="1584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6" name="Line 138"/>
            <p:cNvSpPr>
              <a:spLocks noChangeShapeType="1"/>
            </p:cNvSpPr>
            <p:nvPr/>
          </p:nvSpPr>
          <p:spPr bwMode="auto">
            <a:xfrm>
              <a:off x="1632" y="36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7" name="Line 139"/>
            <p:cNvSpPr>
              <a:spLocks noChangeShapeType="1"/>
            </p:cNvSpPr>
            <p:nvPr/>
          </p:nvSpPr>
          <p:spPr bwMode="auto">
            <a:xfrm>
              <a:off x="1632" y="350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8" name="Line 140"/>
            <p:cNvSpPr>
              <a:spLocks noChangeShapeType="1"/>
            </p:cNvSpPr>
            <p:nvPr/>
          </p:nvSpPr>
          <p:spPr bwMode="auto">
            <a:xfrm>
              <a:off x="2160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9" name="Line 141"/>
            <p:cNvSpPr>
              <a:spLocks noChangeShapeType="1"/>
            </p:cNvSpPr>
            <p:nvPr/>
          </p:nvSpPr>
          <p:spPr bwMode="auto">
            <a:xfrm flipV="1">
              <a:off x="2160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0" name="Line 142"/>
            <p:cNvSpPr>
              <a:spLocks noChangeShapeType="1"/>
            </p:cNvSpPr>
            <p:nvPr/>
          </p:nvSpPr>
          <p:spPr bwMode="auto">
            <a:xfrm>
              <a:off x="2208" y="36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1" name="Line 143"/>
            <p:cNvSpPr>
              <a:spLocks noChangeShapeType="1"/>
            </p:cNvSpPr>
            <p:nvPr/>
          </p:nvSpPr>
          <p:spPr bwMode="auto">
            <a:xfrm>
              <a:off x="2208" y="350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2" name="Line 144"/>
            <p:cNvSpPr>
              <a:spLocks noChangeShapeType="1"/>
            </p:cNvSpPr>
            <p:nvPr/>
          </p:nvSpPr>
          <p:spPr bwMode="auto">
            <a:xfrm>
              <a:off x="2736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3" name="Line 145"/>
            <p:cNvSpPr>
              <a:spLocks noChangeShapeType="1"/>
            </p:cNvSpPr>
            <p:nvPr/>
          </p:nvSpPr>
          <p:spPr bwMode="auto">
            <a:xfrm flipV="1">
              <a:off x="2736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4" name="Line 146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5" name="Line 147"/>
            <p:cNvSpPr>
              <a:spLocks noChangeShapeType="1"/>
            </p:cNvSpPr>
            <p:nvPr/>
          </p:nvSpPr>
          <p:spPr bwMode="auto">
            <a:xfrm>
              <a:off x="2784" y="350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6" name="Line 148"/>
            <p:cNvSpPr>
              <a:spLocks noChangeShapeType="1"/>
            </p:cNvSpPr>
            <p:nvPr/>
          </p:nvSpPr>
          <p:spPr bwMode="auto">
            <a:xfrm>
              <a:off x="3312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7" name="Line 149"/>
            <p:cNvSpPr>
              <a:spLocks noChangeShapeType="1"/>
            </p:cNvSpPr>
            <p:nvPr/>
          </p:nvSpPr>
          <p:spPr bwMode="auto">
            <a:xfrm flipV="1">
              <a:off x="3312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8" name="Line 150"/>
            <p:cNvSpPr>
              <a:spLocks noChangeShapeType="1"/>
            </p:cNvSpPr>
            <p:nvPr/>
          </p:nvSpPr>
          <p:spPr bwMode="auto">
            <a:xfrm>
              <a:off x="3360" y="36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9" name="Line 151"/>
            <p:cNvSpPr>
              <a:spLocks noChangeShapeType="1"/>
            </p:cNvSpPr>
            <p:nvPr/>
          </p:nvSpPr>
          <p:spPr bwMode="auto">
            <a:xfrm>
              <a:off x="3360" y="350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0" name="Line 152"/>
            <p:cNvSpPr>
              <a:spLocks noChangeShapeType="1"/>
            </p:cNvSpPr>
            <p:nvPr/>
          </p:nvSpPr>
          <p:spPr bwMode="auto">
            <a:xfrm>
              <a:off x="3888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1" name="Line 153"/>
            <p:cNvSpPr>
              <a:spLocks noChangeShapeType="1"/>
            </p:cNvSpPr>
            <p:nvPr/>
          </p:nvSpPr>
          <p:spPr bwMode="auto">
            <a:xfrm flipV="1">
              <a:off x="3888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2" name="Line 154"/>
            <p:cNvSpPr>
              <a:spLocks noChangeShapeType="1"/>
            </p:cNvSpPr>
            <p:nvPr/>
          </p:nvSpPr>
          <p:spPr bwMode="auto">
            <a:xfrm>
              <a:off x="3936" y="36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3" name="Line 155"/>
            <p:cNvSpPr>
              <a:spLocks noChangeShapeType="1"/>
            </p:cNvSpPr>
            <p:nvPr/>
          </p:nvSpPr>
          <p:spPr bwMode="auto">
            <a:xfrm>
              <a:off x="3936" y="350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4" name="Line 156"/>
            <p:cNvSpPr>
              <a:spLocks noChangeShapeType="1"/>
            </p:cNvSpPr>
            <p:nvPr/>
          </p:nvSpPr>
          <p:spPr bwMode="auto">
            <a:xfrm>
              <a:off x="3888" y="336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5" name="Line 157"/>
            <p:cNvSpPr>
              <a:spLocks noChangeShapeType="1"/>
            </p:cNvSpPr>
            <p:nvPr/>
          </p:nvSpPr>
          <p:spPr bwMode="auto">
            <a:xfrm>
              <a:off x="3312" y="336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6" name="Line 158"/>
            <p:cNvSpPr>
              <a:spLocks noChangeShapeType="1"/>
            </p:cNvSpPr>
            <p:nvPr/>
          </p:nvSpPr>
          <p:spPr bwMode="auto">
            <a:xfrm>
              <a:off x="2736" y="336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7" name="Line 159"/>
            <p:cNvSpPr>
              <a:spLocks noChangeShapeType="1"/>
            </p:cNvSpPr>
            <p:nvPr/>
          </p:nvSpPr>
          <p:spPr bwMode="auto">
            <a:xfrm>
              <a:off x="2160" y="336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8" name="Line 160"/>
            <p:cNvSpPr>
              <a:spLocks noChangeShapeType="1"/>
            </p:cNvSpPr>
            <p:nvPr/>
          </p:nvSpPr>
          <p:spPr bwMode="auto">
            <a:xfrm>
              <a:off x="1584" y="336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9" name="Text Box 161"/>
            <p:cNvSpPr txBox="1">
              <a:spLocks noChangeArrowheads="1"/>
            </p:cNvSpPr>
            <p:nvPr/>
          </p:nvSpPr>
          <p:spPr bwMode="auto">
            <a:xfrm>
              <a:off x="1248" y="367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89250" name="Text Box 162"/>
            <p:cNvSpPr txBox="1">
              <a:spLocks noChangeArrowheads="1"/>
            </p:cNvSpPr>
            <p:nvPr/>
          </p:nvSpPr>
          <p:spPr bwMode="auto">
            <a:xfrm>
              <a:off x="1776" y="367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89251" name="Text Box 163"/>
            <p:cNvSpPr txBox="1">
              <a:spLocks noChangeArrowheads="1"/>
            </p:cNvSpPr>
            <p:nvPr/>
          </p:nvSpPr>
          <p:spPr bwMode="auto">
            <a:xfrm>
              <a:off x="2352" y="367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89252" name="Text Box 164"/>
            <p:cNvSpPr txBox="1">
              <a:spLocks noChangeArrowheads="1"/>
            </p:cNvSpPr>
            <p:nvPr/>
          </p:nvSpPr>
          <p:spPr bwMode="auto">
            <a:xfrm>
              <a:off x="2928" y="367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89253" name="Text Box 165"/>
            <p:cNvSpPr txBox="1">
              <a:spLocks noChangeArrowheads="1"/>
            </p:cNvSpPr>
            <p:nvPr/>
          </p:nvSpPr>
          <p:spPr bwMode="auto">
            <a:xfrm>
              <a:off x="3504" y="367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4</a:t>
              </a:r>
            </a:p>
          </p:txBody>
        </p:sp>
        <p:sp>
          <p:nvSpPr>
            <p:cNvPr id="89254" name="Text Box 166"/>
            <p:cNvSpPr txBox="1">
              <a:spLocks noChangeArrowheads="1"/>
            </p:cNvSpPr>
            <p:nvPr/>
          </p:nvSpPr>
          <p:spPr bwMode="auto">
            <a:xfrm>
              <a:off x="4080" y="367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5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C1-6FD9-4750-876A-3FB2F2BF999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/>
            </a:r>
            <a:br>
              <a:rPr lang="ko-KR" altLang="en-US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Comparison of Mealy and Moore machines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Mealy machines tend to have less states</a:t>
            </a:r>
          </a:p>
          <a:p>
            <a:pPr marL="752475" lvl="1" indent="-288925"/>
            <a:r>
              <a:rPr lang="en-US" altLang="ko-KR" sz="1800" dirty="0">
                <a:ea typeface="굴림" pitchFamily="50" charset="-127"/>
              </a:rPr>
              <a:t>different outputs on arcs (n</a:t>
            </a:r>
            <a:r>
              <a:rPr lang="en-US" altLang="ko-KR" sz="1800" baseline="30000" dirty="0">
                <a:ea typeface="굴림" pitchFamily="50" charset="-127"/>
              </a:rPr>
              <a:t>2</a:t>
            </a:r>
            <a:r>
              <a:rPr lang="en-US" altLang="ko-KR" sz="1800" dirty="0">
                <a:ea typeface="굴림" pitchFamily="50" charset="-127"/>
              </a:rPr>
              <a:t>) rather than states (n)</a:t>
            </a:r>
          </a:p>
          <a:p>
            <a:r>
              <a:rPr lang="en-US" altLang="ko-KR" sz="2000" dirty="0">
                <a:ea typeface="굴림" pitchFamily="50" charset="-127"/>
              </a:rPr>
              <a:t>Moore machines are safer to use</a:t>
            </a:r>
          </a:p>
          <a:p>
            <a:pPr marL="752475" lvl="1" indent="-288925"/>
            <a:r>
              <a:rPr lang="en-US" altLang="ko-KR" sz="1800" dirty="0">
                <a:ea typeface="굴림" pitchFamily="50" charset="-127"/>
              </a:rPr>
              <a:t>outputs change at clock edge (always one cycle later)</a:t>
            </a:r>
          </a:p>
          <a:p>
            <a:pPr marL="752475" lvl="1" indent="-288925"/>
            <a:r>
              <a:rPr lang="en-US" altLang="ko-KR" sz="1800" dirty="0">
                <a:ea typeface="굴림" pitchFamily="50" charset="-127"/>
              </a:rPr>
              <a:t>in Mealy machines, input change can cause output change as soon as logic is done – a big problem when two machines are interconnected – asynchronous feedback may occur if one isn’t careful</a:t>
            </a:r>
          </a:p>
          <a:p>
            <a:r>
              <a:rPr lang="en-US" altLang="ko-KR" sz="2000" dirty="0">
                <a:ea typeface="굴림" pitchFamily="50" charset="-127"/>
              </a:rPr>
              <a:t>Mealy machines react faster to inputs</a:t>
            </a:r>
          </a:p>
          <a:p>
            <a:pPr marL="752475" lvl="1" indent="-288925"/>
            <a:r>
              <a:rPr lang="en-US" altLang="ko-KR" sz="1800" dirty="0">
                <a:ea typeface="굴림" pitchFamily="50" charset="-127"/>
              </a:rPr>
              <a:t>react in same cycle – don't need to wait for clock</a:t>
            </a:r>
          </a:p>
          <a:p>
            <a:pPr marL="752475" lvl="1" indent="-288925"/>
            <a:r>
              <a:rPr lang="en-US" altLang="ko-KR" sz="1800" dirty="0">
                <a:ea typeface="굴림" pitchFamily="50" charset="-127"/>
              </a:rPr>
              <a:t>in Moore machines, more logic may be necessary to decode state into outputs – more gate delays after clock edge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2058-F104-475A-8426-8312487FA18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626475" cy="849313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Comparison of Mealy and Moore machines (cont’d)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Moore</a:t>
            </a:r>
          </a:p>
          <a:p>
            <a:endParaRPr lang="en-US" altLang="ko-KR" sz="2000" dirty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r>
              <a:rPr lang="en-US" altLang="ko-KR" sz="2000" dirty="0">
                <a:ea typeface="굴림" pitchFamily="50" charset="-127"/>
              </a:rPr>
              <a:t>Mealy</a:t>
            </a:r>
          </a:p>
          <a:p>
            <a:endParaRPr lang="en-US" altLang="ko-KR" sz="2000" dirty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r>
              <a:rPr lang="en-US" altLang="ko-KR" sz="2000" dirty="0">
                <a:ea typeface="굴림" pitchFamily="50" charset="-127"/>
              </a:rPr>
              <a:t>Synchronous Mealy</a:t>
            </a:r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2671763" y="1477963"/>
            <a:ext cx="4533900" cy="1822450"/>
            <a:chOff x="280" y="2924"/>
            <a:chExt cx="2856" cy="1148"/>
          </a:xfrm>
        </p:grpSpPr>
        <p:sp>
          <p:nvSpPr>
            <p:cNvPr id="228357" name="Rectangle 5"/>
            <p:cNvSpPr>
              <a:spLocks noChangeArrowheads="1"/>
            </p:cNvSpPr>
            <p:nvPr/>
          </p:nvSpPr>
          <p:spPr bwMode="auto">
            <a:xfrm>
              <a:off x="1000" y="3736"/>
              <a:ext cx="8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state feedback</a:t>
              </a:r>
            </a:p>
          </p:txBody>
        </p:sp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868" y="2924"/>
              <a:ext cx="616" cy="6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59" name="Line 7"/>
            <p:cNvSpPr>
              <a:spLocks noChangeShapeType="1"/>
            </p:cNvSpPr>
            <p:nvPr/>
          </p:nvSpPr>
          <p:spPr bwMode="auto">
            <a:xfrm>
              <a:off x="620" y="29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0" name="Line 8"/>
            <p:cNvSpPr>
              <a:spLocks noChangeShapeType="1"/>
            </p:cNvSpPr>
            <p:nvPr/>
          </p:nvSpPr>
          <p:spPr bwMode="auto">
            <a:xfrm>
              <a:off x="620" y="307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1" name="Line 9"/>
            <p:cNvSpPr>
              <a:spLocks noChangeShapeType="1"/>
            </p:cNvSpPr>
            <p:nvPr/>
          </p:nvSpPr>
          <p:spPr bwMode="auto">
            <a:xfrm>
              <a:off x="620" y="31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2" name="Line 10"/>
            <p:cNvSpPr>
              <a:spLocks noChangeShapeType="1"/>
            </p:cNvSpPr>
            <p:nvPr/>
          </p:nvSpPr>
          <p:spPr bwMode="auto">
            <a:xfrm>
              <a:off x="620" y="327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3" name="Line 11"/>
            <p:cNvSpPr>
              <a:spLocks noChangeShapeType="1"/>
            </p:cNvSpPr>
            <p:nvPr/>
          </p:nvSpPr>
          <p:spPr bwMode="auto">
            <a:xfrm>
              <a:off x="620" y="33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4" name="Line 12"/>
            <p:cNvSpPr>
              <a:spLocks noChangeShapeType="1"/>
            </p:cNvSpPr>
            <p:nvPr/>
          </p:nvSpPr>
          <p:spPr bwMode="auto">
            <a:xfrm>
              <a:off x="620" y="34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5" name="Line 13"/>
            <p:cNvSpPr>
              <a:spLocks noChangeShapeType="1"/>
            </p:cNvSpPr>
            <p:nvPr/>
          </p:nvSpPr>
          <p:spPr bwMode="auto">
            <a:xfrm>
              <a:off x="1484" y="327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6" name="Line 14"/>
            <p:cNvSpPr>
              <a:spLocks noChangeShapeType="1"/>
            </p:cNvSpPr>
            <p:nvPr/>
          </p:nvSpPr>
          <p:spPr bwMode="auto">
            <a:xfrm>
              <a:off x="1484" y="33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7" name="Line 15"/>
            <p:cNvSpPr>
              <a:spLocks noChangeShapeType="1"/>
            </p:cNvSpPr>
            <p:nvPr/>
          </p:nvSpPr>
          <p:spPr bwMode="auto">
            <a:xfrm>
              <a:off x="1484" y="34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1732" y="3220"/>
              <a:ext cx="152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9" name="Line 17"/>
            <p:cNvSpPr>
              <a:spLocks noChangeShapeType="1"/>
            </p:cNvSpPr>
            <p:nvPr/>
          </p:nvSpPr>
          <p:spPr bwMode="auto">
            <a:xfrm>
              <a:off x="1884" y="348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0" name="Line 18"/>
            <p:cNvSpPr>
              <a:spLocks noChangeShapeType="1"/>
            </p:cNvSpPr>
            <p:nvPr/>
          </p:nvSpPr>
          <p:spPr bwMode="auto">
            <a:xfrm>
              <a:off x="1928" y="3484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1" name="Line 19"/>
            <p:cNvSpPr>
              <a:spLocks noChangeShapeType="1"/>
            </p:cNvSpPr>
            <p:nvPr/>
          </p:nvSpPr>
          <p:spPr bwMode="auto">
            <a:xfrm flipH="1">
              <a:off x="612" y="3632"/>
              <a:ext cx="1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2" name="Line 20"/>
            <p:cNvSpPr>
              <a:spLocks noChangeShapeType="1"/>
            </p:cNvSpPr>
            <p:nvPr/>
          </p:nvSpPr>
          <p:spPr bwMode="auto">
            <a:xfrm flipV="1">
              <a:off x="616" y="3476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3" name="Line 21"/>
            <p:cNvSpPr>
              <a:spLocks noChangeShapeType="1"/>
            </p:cNvSpPr>
            <p:nvPr/>
          </p:nvSpPr>
          <p:spPr bwMode="auto">
            <a:xfrm>
              <a:off x="1884" y="337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4" name="Line 22"/>
            <p:cNvSpPr>
              <a:spLocks noChangeShapeType="1"/>
            </p:cNvSpPr>
            <p:nvPr/>
          </p:nvSpPr>
          <p:spPr bwMode="auto">
            <a:xfrm>
              <a:off x="1976" y="3380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5" name="Line 23"/>
            <p:cNvSpPr>
              <a:spLocks noChangeShapeType="1"/>
            </p:cNvSpPr>
            <p:nvPr/>
          </p:nvSpPr>
          <p:spPr bwMode="auto">
            <a:xfrm flipH="1">
              <a:off x="564" y="3680"/>
              <a:ext cx="1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6" name="Line 24"/>
            <p:cNvSpPr>
              <a:spLocks noChangeShapeType="1"/>
            </p:cNvSpPr>
            <p:nvPr/>
          </p:nvSpPr>
          <p:spPr bwMode="auto">
            <a:xfrm flipV="1">
              <a:off x="568" y="337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7" name="Line 25"/>
            <p:cNvSpPr>
              <a:spLocks noChangeShapeType="1"/>
            </p:cNvSpPr>
            <p:nvPr/>
          </p:nvSpPr>
          <p:spPr bwMode="auto">
            <a:xfrm>
              <a:off x="572" y="337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8" name="Line 26"/>
            <p:cNvSpPr>
              <a:spLocks noChangeShapeType="1"/>
            </p:cNvSpPr>
            <p:nvPr/>
          </p:nvSpPr>
          <p:spPr bwMode="auto">
            <a:xfrm>
              <a:off x="1884" y="327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9" name="Line 27"/>
            <p:cNvSpPr>
              <a:spLocks noChangeShapeType="1"/>
            </p:cNvSpPr>
            <p:nvPr/>
          </p:nvSpPr>
          <p:spPr bwMode="auto">
            <a:xfrm>
              <a:off x="2024" y="3276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0" name="Line 28"/>
            <p:cNvSpPr>
              <a:spLocks noChangeShapeType="1"/>
            </p:cNvSpPr>
            <p:nvPr/>
          </p:nvSpPr>
          <p:spPr bwMode="auto">
            <a:xfrm flipH="1">
              <a:off x="516" y="3728"/>
              <a:ext cx="1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1" name="Line 29"/>
            <p:cNvSpPr>
              <a:spLocks noChangeShapeType="1"/>
            </p:cNvSpPr>
            <p:nvPr/>
          </p:nvSpPr>
          <p:spPr bwMode="auto">
            <a:xfrm flipV="1">
              <a:off x="520" y="3268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2" name="Line 30"/>
            <p:cNvSpPr>
              <a:spLocks noChangeShapeType="1"/>
            </p:cNvSpPr>
            <p:nvPr/>
          </p:nvSpPr>
          <p:spPr bwMode="auto">
            <a:xfrm>
              <a:off x="524" y="327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3" name="Line 31"/>
            <p:cNvSpPr>
              <a:spLocks noChangeShapeType="1"/>
            </p:cNvSpPr>
            <p:nvPr/>
          </p:nvSpPr>
          <p:spPr bwMode="auto">
            <a:xfrm flipV="1">
              <a:off x="1780" y="3476"/>
              <a:ext cx="1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4" name="Line 32"/>
            <p:cNvSpPr>
              <a:spLocks noChangeShapeType="1"/>
            </p:cNvSpPr>
            <p:nvPr/>
          </p:nvSpPr>
          <p:spPr bwMode="auto">
            <a:xfrm flipH="1" flipV="1">
              <a:off x="1804" y="3476"/>
              <a:ext cx="24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5" name="Line 33"/>
            <p:cNvSpPr>
              <a:spLocks noChangeShapeType="1"/>
            </p:cNvSpPr>
            <p:nvPr/>
          </p:nvSpPr>
          <p:spPr bwMode="auto">
            <a:xfrm>
              <a:off x="1808" y="3532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80" y="3016"/>
              <a:ext cx="312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 dirty="0">
                  <a:solidFill>
                    <a:srgbClr val="000000"/>
                  </a:solidFill>
                  <a:ea typeface="굴림" pitchFamily="50" charset="-127"/>
                </a:rPr>
                <a:t>inputs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2768" y="3312"/>
              <a:ext cx="36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outputs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1720" y="331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reg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864" y="3064"/>
              <a:ext cx="616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combinational </a:t>
              </a:r>
              <a:b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logic for </a:t>
              </a:r>
              <a:b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next state</a:t>
              </a:r>
            </a:p>
          </p:txBody>
        </p:sp>
        <p:sp>
          <p:nvSpPr>
            <p:cNvPr id="228390" name="Line 38"/>
            <p:cNvSpPr>
              <a:spLocks noChangeShapeType="1"/>
            </p:cNvSpPr>
            <p:nvPr/>
          </p:nvSpPr>
          <p:spPr bwMode="auto">
            <a:xfrm>
              <a:off x="1892" y="327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1" name="Line 39"/>
            <p:cNvSpPr>
              <a:spLocks noChangeShapeType="1"/>
            </p:cNvSpPr>
            <p:nvPr/>
          </p:nvSpPr>
          <p:spPr bwMode="auto">
            <a:xfrm>
              <a:off x="1892" y="33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2" name="Line 40"/>
            <p:cNvSpPr>
              <a:spLocks noChangeShapeType="1"/>
            </p:cNvSpPr>
            <p:nvPr/>
          </p:nvSpPr>
          <p:spPr bwMode="auto">
            <a:xfrm>
              <a:off x="1892" y="34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2140" y="3228"/>
              <a:ext cx="360" cy="3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2096" y="3256"/>
              <a:ext cx="456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logic for</a:t>
              </a:r>
              <a:b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outputs</a:t>
              </a:r>
            </a:p>
          </p:txBody>
        </p:sp>
        <p:sp>
          <p:nvSpPr>
            <p:cNvPr id="228395" name="Line 43"/>
            <p:cNvSpPr>
              <a:spLocks noChangeShapeType="1"/>
            </p:cNvSpPr>
            <p:nvPr/>
          </p:nvSpPr>
          <p:spPr bwMode="auto">
            <a:xfrm>
              <a:off x="2500" y="32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6" name="Line 44"/>
            <p:cNvSpPr>
              <a:spLocks noChangeShapeType="1"/>
            </p:cNvSpPr>
            <p:nvPr/>
          </p:nvSpPr>
          <p:spPr bwMode="auto">
            <a:xfrm>
              <a:off x="2500" y="338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7" name="Line 45"/>
            <p:cNvSpPr>
              <a:spLocks noChangeShapeType="1"/>
            </p:cNvSpPr>
            <p:nvPr/>
          </p:nvSpPr>
          <p:spPr bwMode="auto">
            <a:xfrm>
              <a:off x="2500" y="34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8398" name="Group 46"/>
          <p:cNvGrpSpPr>
            <a:grpSpLocks/>
          </p:cNvGrpSpPr>
          <p:nvPr/>
        </p:nvGrpSpPr>
        <p:grpSpPr bwMode="auto">
          <a:xfrm>
            <a:off x="2647950" y="3203575"/>
            <a:ext cx="3670300" cy="1860550"/>
            <a:chOff x="3256" y="2924"/>
            <a:chExt cx="2312" cy="1172"/>
          </a:xfrm>
        </p:grpSpPr>
        <p:sp>
          <p:nvSpPr>
            <p:cNvPr id="228399" name="Rectangle 47"/>
            <p:cNvSpPr>
              <a:spLocks noChangeArrowheads="1"/>
            </p:cNvSpPr>
            <p:nvPr/>
          </p:nvSpPr>
          <p:spPr bwMode="auto">
            <a:xfrm>
              <a:off x="3868" y="2924"/>
              <a:ext cx="624" cy="6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0" name="Line 48"/>
            <p:cNvSpPr>
              <a:spLocks noChangeShapeType="1"/>
            </p:cNvSpPr>
            <p:nvPr/>
          </p:nvSpPr>
          <p:spPr bwMode="auto">
            <a:xfrm>
              <a:off x="3604" y="2976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1" name="Line 49"/>
            <p:cNvSpPr>
              <a:spLocks noChangeShapeType="1"/>
            </p:cNvSpPr>
            <p:nvPr/>
          </p:nvSpPr>
          <p:spPr bwMode="auto">
            <a:xfrm>
              <a:off x="3604" y="3064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2" name="Line 50"/>
            <p:cNvSpPr>
              <a:spLocks noChangeShapeType="1"/>
            </p:cNvSpPr>
            <p:nvPr/>
          </p:nvSpPr>
          <p:spPr bwMode="auto">
            <a:xfrm>
              <a:off x="3604" y="3176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3" name="Line 51"/>
            <p:cNvSpPr>
              <a:spLocks noChangeShapeType="1"/>
            </p:cNvSpPr>
            <p:nvPr/>
          </p:nvSpPr>
          <p:spPr bwMode="auto">
            <a:xfrm>
              <a:off x="3604" y="3280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4" name="Line 52"/>
            <p:cNvSpPr>
              <a:spLocks noChangeShapeType="1"/>
            </p:cNvSpPr>
            <p:nvPr/>
          </p:nvSpPr>
          <p:spPr bwMode="auto">
            <a:xfrm>
              <a:off x="3604" y="3384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5" name="Line 53"/>
            <p:cNvSpPr>
              <a:spLocks noChangeShapeType="1"/>
            </p:cNvSpPr>
            <p:nvPr/>
          </p:nvSpPr>
          <p:spPr bwMode="auto">
            <a:xfrm>
              <a:off x="3604" y="3488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6" name="Line 54"/>
            <p:cNvSpPr>
              <a:spLocks noChangeShapeType="1"/>
            </p:cNvSpPr>
            <p:nvPr/>
          </p:nvSpPr>
          <p:spPr bwMode="auto">
            <a:xfrm>
              <a:off x="4492" y="2976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7" name="Line 55"/>
            <p:cNvSpPr>
              <a:spLocks noChangeShapeType="1"/>
            </p:cNvSpPr>
            <p:nvPr/>
          </p:nvSpPr>
          <p:spPr bwMode="auto">
            <a:xfrm>
              <a:off x="4492" y="3064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8" name="Line 56"/>
            <p:cNvSpPr>
              <a:spLocks noChangeShapeType="1"/>
            </p:cNvSpPr>
            <p:nvPr/>
          </p:nvSpPr>
          <p:spPr bwMode="auto">
            <a:xfrm>
              <a:off x="4492" y="3176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9" name="Line 57"/>
            <p:cNvSpPr>
              <a:spLocks noChangeShapeType="1"/>
            </p:cNvSpPr>
            <p:nvPr/>
          </p:nvSpPr>
          <p:spPr bwMode="auto">
            <a:xfrm>
              <a:off x="4492" y="3280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0" name="Line 58"/>
            <p:cNvSpPr>
              <a:spLocks noChangeShapeType="1"/>
            </p:cNvSpPr>
            <p:nvPr/>
          </p:nvSpPr>
          <p:spPr bwMode="auto">
            <a:xfrm>
              <a:off x="4492" y="3384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1" name="Line 59"/>
            <p:cNvSpPr>
              <a:spLocks noChangeShapeType="1"/>
            </p:cNvSpPr>
            <p:nvPr/>
          </p:nvSpPr>
          <p:spPr bwMode="auto">
            <a:xfrm>
              <a:off x="4492" y="3488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2" name="Rectangle 60"/>
            <p:cNvSpPr>
              <a:spLocks noChangeArrowheads="1"/>
            </p:cNvSpPr>
            <p:nvPr/>
          </p:nvSpPr>
          <p:spPr bwMode="auto">
            <a:xfrm>
              <a:off x="4748" y="3228"/>
              <a:ext cx="160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3" name="Line 61"/>
            <p:cNvSpPr>
              <a:spLocks noChangeShapeType="1"/>
            </p:cNvSpPr>
            <p:nvPr/>
          </p:nvSpPr>
          <p:spPr bwMode="auto">
            <a:xfrm>
              <a:off x="4908" y="34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4" name="Line 62"/>
            <p:cNvSpPr>
              <a:spLocks noChangeShapeType="1"/>
            </p:cNvSpPr>
            <p:nvPr/>
          </p:nvSpPr>
          <p:spPr bwMode="auto">
            <a:xfrm>
              <a:off x="4952" y="3492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5" name="Line 63"/>
            <p:cNvSpPr>
              <a:spLocks noChangeShapeType="1"/>
            </p:cNvSpPr>
            <p:nvPr/>
          </p:nvSpPr>
          <p:spPr bwMode="auto">
            <a:xfrm flipH="1">
              <a:off x="3596" y="3640"/>
              <a:ext cx="1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6" name="Line 64"/>
            <p:cNvSpPr>
              <a:spLocks noChangeShapeType="1"/>
            </p:cNvSpPr>
            <p:nvPr/>
          </p:nvSpPr>
          <p:spPr bwMode="auto">
            <a:xfrm flipV="1">
              <a:off x="3600" y="348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7" name="Line 65"/>
            <p:cNvSpPr>
              <a:spLocks noChangeShapeType="1"/>
            </p:cNvSpPr>
            <p:nvPr/>
          </p:nvSpPr>
          <p:spPr bwMode="auto">
            <a:xfrm>
              <a:off x="4908" y="338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8" name="Line 66"/>
            <p:cNvSpPr>
              <a:spLocks noChangeShapeType="1"/>
            </p:cNvSpPr>
            <p:nvPr/>
          </p:nvSpPr>
          <p:spPr bwMode="auto">
            <a:xfrm>
              <a:off x="5000" y="338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9" name="Line 67"/>
            <p:cNvSpPr>
              <a:spLocks noChangeShapeType="1"/>
            </p:cNvSpPr>
            <p:nvPr/>
          </p:nvSpPr>
          <p:spPr bwMode="auto">
            <a:xfrm flipH="1">
              <a:off x="3556" y="3680"/>
              <a:ext cx="1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0" name="Line 68"/>
            <p:cNvSpPr>
              <a:spLocks noChangeShapeType="1"/>
            </p:cNvSpPr>
            <p:nvPr/>
          </p:nvSpPr>
          <p:spPr bwMode="auto">
            <a:xfrm flipV="1">
              <a:off x="3560" y="3380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1" name="Line 69"/>
            <p:cNvSpPr>
              <a:spLocks noChangeShapeType="1"/>
            </p:cNvSpPr>
            <p:nvPr/>
          </p:nvSpPr>
          <p:spPr bwMode="auto">
            <a:xfrm>
              <a:off x="3564" y="338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2" name="Line 70"/>
            <p:cNvSpPr>
              <a:spLocks noChangeShapeType="1"/>
            </p:cNvSpPr>
            <p:nvPr/>
          </p:nvSpPr>
          <p:spPr bwMode="auto">
            <a:xfrm>
              <a:off x="4908" y="328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3" name="Line 71"/>
            <p:cNvSpPr>
              <a:spLocks noChangeShapeType="1"/>
            </p:cNvSpPr>
            <p:nvPr/>
          </p:nvSpPr>
          <p:spPr bwMode="auto">
            <a:xfrm>
              <a:off x="5056" y="3284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4" name="Line 72"/>
            <p:cNvSpPr>
              <a:spLocks noChangeShapeType="1"/>
            </p:cNvSpPr>
            <p:nvPr/>
          </p:nvSpPr>
          <p:spPr bwMode="auto">
            <a:xfrm flipH="1">
              <a:off x="3492" y="3744"/>
              <a:ext cx="1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5" name="Line 73"/>
            <p:cNvSpPr>
              <a:spLocks noChangeShapeType="1"/>
            </p:cNvSpPr>
            <p:nvPr/>
          </p:nvSpPr>
          <p:spPr bwMode="auto">
            <a:xfrm flipV="1">
              <a:off x="3496" y="327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6" name="Line 74"/>
            <p:cNvSpPr>
              <a:spLocks noChangeShapeType="1"/>
            </p:cNvSpPr>
            <p:nvPr/>
          </p:nvSpPr>
          <p:spPr bwMode="auto">
            <a:xfrm>
              <a:off x="3500" y="328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7" name="Line 75"/>
            <p:cNvSpPr>
              <a:spLocks noChangeShapeType="1"/>
            </p:cNvSpPr>
            <p:nvPr/>
          </p:nvSpPr>
          <p:spPr bwMode="auto">
            <a:xfrm flipV="1">
              <a:off x="4804" y="3492"/>
              <a:ext cx="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8" name="Line 76"/>
            <p:cNvSpPr>
              <a:spLocks noChangeShapeType="1"/>
            </p:cNvSpPr>
            <p:nvPr/>
          </p:nvSpPr>
          <p:spPr bwMode="auto">
            <a:xfrm flipH="1" flipV="1">
              <a:off x="4820" y="3492"/>
              <a:ext cx="32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9" name="Line 77"/>
            <p:cNvSpPr>
              <a:spLocks noChangeShapeType="1"/>
            </p:cNvSpPr>
            <p:nvPr/>
          </p:nvSpPr>
          <p:spPr bwMode="auto">
            <a:xfrm>
              <a:off x="4824" y="3540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30" name="Rectangle 78"/>
            <p:cNvSpPr>
              <a:spLocks noChangeArrowheads="1"/>
            </p:cNvSpPr>
            <p:nvPr/>
          </p:nvSpPr>
          <p:spPr bwMode="auto">
            <a:xfrm>
              <a:off x="3256" y="3024"/>
              <a:ext cx="32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inputs</a:t>
              </a:r>
            </a:p>
          </p:txBody>
        </p:sp>
        <p:sp>
          <p:nvSpPr>
            <p:cNvPr id="228431" name="Rectangle 79"/>
            <p:cNvSpPr>
              <a:spLocks noChangeArrowheads="1"/>
            </p:cNvSpPr>
            <p:nvPr/>
          </p:nvSpPr>
          <p:spPr bwMode="auto">
            <a:xfrm>
              <a:off x="5192" y="3024"/>
              <a:ext cx="3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outputs</a:t>
              </a:r>
            </a:p>
          </p:txBody>
        </p:sp>
        <p:sp>
          <p:nvSpPr>
            <p:cNvPr id="228432" name="Rectangle 80"/>
            <p:cNvSpPr>
              <a:spLocks noChangeArrowheads="1"/>
            </p:cNvSpPr>
            <p:nvPr/>
          </p:nvSpPr>
          <p:spPr bwMode="auto">
            <a:xfrm>
              <a:off x="3976" y="3760"/>
              <a:ext cx="92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state feedback</a:t>
              </a:r>
            </a:p>
          </p:txBody>
        </p:sp>
        <p:sp>
          <p:nvSpPr>
            <p:cNvPr id="228433" name="Rectangle 81"/>
            <p:cNvSpPr>
              <a:spLocks noChangeArrowheads="1"/>
            </p:cNvSpPr>
            <p:nvPr/>
          </p:nvSpPr>
          <p:spPr bwMode="auto">
            <a:xfrm>
              <a:off x="4728" y="3304"/>
              <a:ext cx="26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reg</a:t>
              </a:r>
            </a:p>
          </p:txBody>
        </p:sp>
        <p:sp>
          <p:nvSpPr>
            <p:cNvPr id="228434" name="Rectangle 82"/>
            <p:cNvSpPr>
              <a:spLocks noChangeArrowheads="1"/>
            </p:cNvSpPr>
            <p:nvPr/>
          </p:nvSpPr>
          <p:spPr bwMode="auto">
            <a:xfrm>
              <a:off x="3872" y="3224"/>
              <a:ext cx="62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 dirty="0">
                  <a:solidFill>
                    <a:srgbClr val="000000"/>
                  </a:solidFill>
                  <a:ea typeface="굴림" pitchFamily="50" charset="-127"/>
                </a:rPr>
                <a:t>combinational </a:t>
              </a:r>
              <a:br>
                <a:rPr lang="en-US" altLang="ko-KR" sz="10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000" dirty="0">
                  <a:solidFill>
                    <a:srgbClr val="000000"/>
                  </a:solidFill>
                  <a:ea typeface="굴림" pitchFamily="50" charset="-127"/>
                </a:rPr>
                <a:t>logic for</a:t>
              </a:r>
              <a:br>
                <a:rPr lang="en-US" altLang="ko-KR" sz="10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000" dirty="0">
                  <a:solidFill>
                    <a:srgbClr val="000000"/>
                  </a:solidFill>
                  <a:ea typeface="굴림" pitchFamily="50" charset="-127"/>
                </a:rPr>
                <a:t>next state</a:t>
              </a:r>
            </a:p>
          </p:txBody>
        </p:sp>
        <p:sp>
          <p:nvSpPr>
            <p:cNvPr id="228435" name="Rectangle 83"/>
            <p:cNvSpPr>
              <a:spLocks noChangeArrowheads="1"/>
            </p:cNvSpPr>
            <p:nvPr/>
          </p:nvSpPr>
          <p:spPr bwMode="auto">
            <a:xfrm>
              <a:off x="4124" y="2924"/>
              <a:ext cx="368" cy="3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36" name="Rectangle 84"/>
            <p:cNvSpPr>
              <a:spLocks noChangeArrowheads="1"/>
            </p:cNvSpPr>
            <p:nvPr/>
          </p:nvSpPr>
          <p:spPr bwMode="auto">
            <a:xfrm>
              <a:off x="4088" y="2968"/>
              <a:ext cx="47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logic for</a:t>
              </a:r>
              <a:b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outputs</a:t>
              </a:r>
            </a:p>
          </p:txBody>
        </p:sp>
      </p:grpSp>
      <p:grpSp>
        <p:nvGrpSpPr>
          <p:cNvPr id="228437" name="Group 85"/>
          <p:cNvGrpSpPr>
            <a:grpSpLocks/>
          </p:cNvGrpSpPr>
          <p:nvPr/>
        </p:nvGrpSpPr>
        <p:grpSpPr bwMode="auto">
          <a:xfrm>
            <a:off x="2674938" y="5049838"/>
            <a:ext cx="3670300" cy="1897062"/>
            <a:chOff x="2987" y="1417"/>
            <a:chExt cx="2312" cy="1195"/>
          </a:xfrm>
        </p:grpSpPr>
        <p:sp>
          <p:nvSpPr>
            <p:cNvPr id="228438" name="Rectangle 86"/>
            <p:cNvSpPr>
              <a:spLocks noChangeArrowheads="1"/>
            </p:cNvSpPr>
            <p:nvPr/>
          </p:nvSpPr>
          <p:spPr bwMode="auto">
            <a:xfrm>
              <a:off x="3599" y="1440"/>
              <a:ext cx="624" cy="6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39" name="Line 87"/>
            <p:cNvSpPr>
              <a:spLocks noChangeShapeType="1"/>
            </p:cNvSpPr>
            <p:nvPr/>
          </p:nvSpPr>
          <p:spPr bwMode="auto">
            <a:xfrm>
              <a:off x="3335" y="149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0" name="Line 88"/>
            <p:cNvSpPr>
              <a:spLocks noChangeShapeType="1"/>
            </p:cNvSpPr>
            <p:nvPr/>
          </p:nvSpPr>
          <p:spPr bwMode="auto">
            <a:xfrm>
              <a:off x="3335" y="1580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1" name="Line 89"/>
            <p:cNvSpPr>
              <a:spLocks noChangeShapeType="1"/>
            </p:cNvSpPr>
            <p:nvPr/>
          </p:nvSpPr>
          <p:spPr bwMode="auto">
            <a:xfrm>
              <a:off x="3335" y="169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2" name="Line 90"/>
            <p:cNvSpPr>
              <a:spLocks noChangeShapeType="1"/>
            </p:cNvSpPr>
            <p:nvPr/>
          </p:nvSpPr>
          <p:spPr bwMode="auto">
            <a:xfrm>
              <a:off x="3335" y="1796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3" name="Line 91"/>
            <p:cNvSpPr>
              <a:spLocks noChangeShapeType="1"/>
            </p:cNvSpPr>
            <p:nvPr/>
          </p:nvSpPr>
          <p:spPr bwMode="auto">
            <a:xfrm>
              <a:off x="3335" y="1900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4" name="Line 92"/>
            <p:cNvSpPr>
              <a:spLocks noChangeShapeType="1"/>
            </p:cNvSpPr>
            <p:nvPr/>
          </p:nvSpPr>
          <p:spPr bwMode="auto">
            <a:xfrm>
              <a:off x="3335" y="2004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5" name="Line 93"/>
            <p:cNvSpPr>
              <a:spLocks noChangeShapeType="1"/>
            </p:cNvSpPr>
            <p:nvPr/>
          </p:nvSpPr>
          <p:spPr bwMode="auto">
            <a:xfrm>
              <a:off x="4223" y="1492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6" name="Line 94"/>
            <p:cNvSpPr>
              <a:spLocks noChangeShapeType="1"/>
            </p:cNvSpPr>
            <p:nvPr/>
          </p:nvSpPr>
          <p:spPr bwMode="auto">
            <a:xfrm>
              <a:off x="4223" y="1580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7" name="Line 95"/>
            <p:cNvSpPr>
              <a:spLocks noChangeShapeType="1"/>
            </p:cNvSpPr>
            <p:nvPr/>
          </p:nvSpPr>
          <p:spPr bwMode="auto">
            <a:xfrm>
              <a:off x="4223" y="1692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8" name="Line 96"/>
            <p:cNvSpPr>
              <a:spLocks noChangeShapeType="1"/>
            </p:cNvSpPr>
            <p:nvPr/>
          </p:nvSpPr>
          <p:spPr bwMode="auto">
            <a:xfrm>
              <a:off x="4223" y="1796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9" name="Line 97"/>
            <p:cNvSpPr>
              <a:spLocks noChangeShapeType="1"/>
            </p:cNvSpPr>
            <p:nvPr/>
          </p:nvSpPr>
          <p:spPr bwMode="auto">
            <a:xfrm>
              <a:off x="4223" y="1900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0" name="Line 98"/>
            <p:cNvSpPr>
              <a:spLocks noChangeShapeType="1"/>
            </p:cNvSpPr>
            <p:nvPr/>
          </p:nvSpPr>
          <p:spPr bwMode="auto">
            <a:xfrm>
              <a:off x="4223" y="2004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1" name="Rectangle 99"/>
            <p:cNvSpPr>
              <a:spLocks noChangeArrowheads="1"/>
            </p:cNvSpPr>
            <p:nvPr/>
          </p:nvSpPr>
          <p:spPr bwMode="auto">
            <a:xfrm>
              <a:off x="4479" y="1417"/>
              <a:ext cx="160" cy="63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2" name="Line 100"/>
            <p:cNvSpPr>
              <a:spLocks noChangeShapeType="1"/>
            </p:cNvSpPr>
            <p:nvPr/>
          </p:nvSpPr>
          <p:spPr bwMode="auto">
            <a:xfrm>
              <a:off x="4639" y="20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3" name="Line 101"/>
            <p:cNvSpPr>
              <a:spLocks noChangeShapeType="1"/>
            </p:cNvSpPr>
            <p:nvPr/>
          </p:nvSpPr>
          <p:spPr bwMode="auto">
            <a:xfrm>
              <a:off x="4683" y="2008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4" name="Line 102"/>
            <p:cNvSpPr>
              <a:spLocks noChangeShapeType="1"/>
            </p:cNvSpPr>
            <p:nvPr/>
          </p:nvSpPr>
          <p:spPr bwMode="auto">
            <a:xfrm flipH="1">
              <a:off x="3327" y="2156"/>
              <a:ext cx="1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5" name="Line 103"/>
            <p:cNvSpPr>
              <a:spLocks noChangeShapeType="1"/>
            </p:cNvSpPr>
            <p:nvPr/>
          </p:nvSpPr>
          <p:spPr bwMode="auto">
            <a:xfrm flipV="1">
              <a:off x="3331" y="2000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6" name="Line 104"/>
            <p:cNvSpPr>
              <a:spLocks noChangeShapeType="1"/>
            </p:cNvSpPr>
            <p:nvPr/>
          </p:nvSpPr>
          <p:spPr bwMode="auto">
            <a:xfrm>
              <a:off x="4639" y="190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7" name="Line 105"/>
            <p:cNvSpPr>
              <a:spLocks noChangeShapeType="1"/>
            </p:cNvSpPr>
            <p:nvPr/>
          </p:nvSpPr>
          <p:spPr bwMode="auto">
            <a:xfrm>
              <a:off x="4731" y="1904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8" name="Line 106"/>
            <p:cNvSpPr>
              <a:spLocks noChangeShapeType="1"/>
            </p:cNvSpPr>
            <p:nvPr/>
          </p:nvSpPr>
          <p:spPr bwMode="auto">
            <a:xfrm flipH="1">
              <a:off x="3287" y="2196"/>
              <a:ext cx="1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9" name="Line 107"/>
            <p:cNvSpPr>
              <a:spLocks noChangeShapeType="1"/>
            </p:cNvSpPr>
            <p:nvPr/>
          </p:nvSpPr>
          <p:spPr bwMode="auto">
            <a:xfrm flipV="1">
              <a:off x="3291" y="1896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0" name="Line 108"/>
            <p:cNvSpPr>
              <a:spLocks noChangeShapeType="1"/>
            </p:cNvSpPr>
            <p:nvPr/>
          </p:nvSpPr>
          <p:spPr bwMode="auto">
            <a:xfrm>
              <a:off x="3295" y="190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1" name="Line 109"/>
            <p:cNvSpPr>
              <a:spLocks noChangeShapeType="1"/>
            </p:cNvSpPr>
            <p:nvPr/>
          </p:nvSpPr>
          <p:spPr bwMode="auto">
            <a:xfrm>
              <a:off x="4639" y="179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2" name="Line 110"/>
            <p:cNvSpPr>
              <a:spLocks noChangeShapeType="1"/>
            </p:cNvSpPr>
            <p:nvPr/>
          </p:nvSpPr>
          <p:spPr bwMode="auto">
            <a:xfrm>
              <a:off x="4787" y="1800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3" name="Line 111"/>
            <p:cNvSpPr>
              <a:spLocks noChangeShapeType="1"/>
            </p:cNvSpPr>
            <p:nvPr/>
          </p:nvSpPr>
          <p:spPr bwMode="auto">
            <a:xfrm flipH="1">
              <a:off x="3223" y="2260"/>
              <a:ext cx="1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4" name="Line 112"/>
            <p:cNvSpPr>
              <a:spLocks noChangeShapeType="1"/>
            </p:cNvSpPr>
            <p:nvPr/>
          </p:nvSpPr>
          <p:spPr bwMode="auto">
            <a:xfrm flipV="1">
              <a:off x="3227" y="1792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5" name="Line 113"/>
            <p:cNvSpPr>
              <a:spLocks noChangeShapeType="1"/>
            </p:cNvSpPr>
            <p:nvPr/>
          </p:nvSpPr>
          <p:spPr bwMode="auto">
            <a:xfrm>
              <a:off x="3231" y="179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6" name="Line 114"/>
            <p:cNvSpPr>
              <a:spLocks noChangeShapeType="1"/>
            </p:cNvSpPr>
            <p:nvPr/>
          </p:nvSpPr>
          <p:spPr bwMode="auto">
            <a:xfrm flipV="1">
              <a:off x="4535" y="2008"/>
              <a:ext cx="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7" name="Line 115"/>
            <p:cNvSpPr>
              <a:spLocks noChangeShapeType="1"/>
            </p:cNvSpPr>
            <p:nvPr/>
          </p:nvSpPr>
          <p:spPr bwMode="auto">
            <a:xfrm flipH="1" flipV="1">
              <a:off x="4551" y="2008"/>
              <a:ext cx="32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8" name="Line 116"/>
            <p:cNvSpPr>
              <a:spLocks noChangeShapeType="1"/>
            </p:cNvSpPr>
            <p:nvPr/>
          </p:nvSpPr>
          <p:spPr bwMode="auto">
            <a:xfrm>
              <a:off x="4555" y="2056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9" name="Rectangle 117"/>
            <p:cNvSpPr>
              <a:spLocks noChangeArrowheads="1"/>
            </p:cNvSpPr>
            <p:nvPr/>
          </p:nvSpPr>
          <p:spPr bwMode="auto">
            <a:xfrm>
              <a:off x="2987" y="1540"/>
              <a:ext cx="32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inputs</a:t>
              </a:r>
            </a:p>
          </p:txBody>
        </p:sp>
        <p:sp>
          <p:nvSpPr>
            <p:cNvPr id="228470" name="Rectangle 118"/>
            <p:cNvSpPr>
              <a:spLocks noChangeArrowheads="1"/>
            </p:cNvSpPr>
            <p:nvPr/>
          </p:nvSpPr>
          <p:spPr bwMode="auto">
            <a:xfrm>
              <a:off x="4923" y="1540"/>
              <a:ext cx="3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outputs</a:t>
              </a:r>
            </a:p>
          </p:txBody>
        </p:sp>
        <p:sp>
          <p:nvSpPr>
            <p:cNvPr id="228471" name="Rectangle 119"/>
            <p:cNvSpPr>
              <a:spLocks noChangeArrowheads="1"/>
            </p:cNvSpPr>
            <p:nvPr/>
          </p:nvSpPr>
          <p:spPr bwMode="auto">
            <a:xfrm>
              <a:off x="3707" y="2276"/>
              <a:ext cx="92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state feedback</a:t>
              </a:r>
            </a:p>
          </p:txBody>
        </p:sp>
        <p:sp>
          <p:nvSpPr>
            <p:cNvPr id="228472" name="Rectangle 120"/>
            <p:cNvSpPr>
              <a:spLocks noChangeArrowheads="1"/>
            </p:cNvSpPr>
            <p:nvPr/>
          </p:nvSpPr>
          <p:spPr bwMode="auto">
            <a:xfrm>
              <a:off x="4459" y="1820"/>
              <a:ext cx="26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reg</a:t>
              </a:r>
            </a:p>
          </p:txBody>
        </p:sp>
        <p:sp>
          <p:nvSpPr>
            <p:cNvPr id="228473" name="Rectangle 121"/>
            <p:cNvSpPr>
              <a:spLocks noChangeArrowheads="1"/>
            </p:cNvSpPr>
            <p:nvPr/>
          </p:nvSpPr>
          <p:spPr bwMode="auto">
            <a:xfrm>
              <a:off x="3603" y="1740"/>
              <a:ext cx="62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combinational </a:t>
              </a:r>
              <a:b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logic for</a:t>
              </a:r>
              <a:b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next state</a:t>
              </a:r>
            </a:p>
          </p:txBody>
        </p:sp>
        <p:sp>
          <p:nvSpPr>
            <p:cNvPr id="228474" name="Rectangle 122"/>
            <p:cNvSpPr>
              <a:spLocks noChangeArrowheads="1"/>
            </p:cNvSpPr>
            <p:nvPr/>
          </p:nvSpPr>
          <p:spPr bwMode="auto">
            <a:xfrm>
              <a:off x="3855" y="1440"/>
              <a:ext cx="368" cy="3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75" name="Rectangle 123"/>
            <p:cNvSpPr>
              <a:spLocks noChangeArrowheads="1"/>
            </p:cNvSpPr>
            <p:nvPr/>
          </p:nvSpPr>
          <p:spPr bwMode="auto">
            <a:xfrm>
              <a:off x="3819" y="1484"/>
              <a:ext cx="47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logic for</a:t>
              </a:r>
              <a:b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굴림" pitchFamily="50" charset="-127"/>
                </a:rPr>
                <a:t>outputs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A728-EDED-4A34-8A20-DCA86E516219}" type="slidenum">
              <a:rPr lang="en-US" altLang="en-US"/>
              <a:pPr/>
              <a:t>25</a:t>
            </a:fld>
            <a:endParaRPr lang="en-US" altLang="en-US"/>
          </a:p>
        </p:txBody>
      </p:sp>
      <p:grpSp>
        <p:nvGrpSpPr>
          <p:cNvPr id="43051" name="Group 43"/>
          <p:cNvGrpSpPr>
            <a:grpSpLocks/>
          </p:cNvGrpSpPr>
          <p:nvPr/>
        </p:nvGrpSpPr>
        <p:grpSpPr bwMode="auto">
          <a:xfrm>
            <a:off x="0" y="3071813"/>
            <a:ext cx="4635500" cy="3390900"/>
            <a:chOff x="40" y="1680"/>
            <a:chExt cx="2920" cy="2136"/>
          </a:xfrm>
        </p:grpSpPr>
        <p:sp>
          <p:nvSpPr>
            <p:cNvPr id="43017" name="Oval 9"/>
            <p:cNvSpPr>
              <a:spLocks noChangeArrowheads="1"/>
            </p:cNvSpPr>
            <p:nvPr/>
          </p:nvSpPr>
          <p:spPr bwMode="auto">
            <a:xfrm>
              <a:off x="1260" y="3388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588" y="3412"/>
              <a:ext cx="72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9" name="Oval 11"/>
            <p:cNvSpPr>
              <a:spLocks noChangeArrowheads="1"/>
            </p:cNvSpPr>
            <p:nvPr/>
          </p:nvSpPr>
          <p:spPr bwMode="auto">
            <a:xfrm>
              <a:off x="1252" y="1708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1580" y="1988"/>
              <a:ext cx="7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1" name="Oval 13"/>
            <p:cNvSpPr>
              <a:spLocks noChangeArrowheads="1"/>
            </p:cNvSpPr>
            <p:nvPr/>
          </p:nvSpPr>
          <p:spPr bwMode="auto">
            <a:xfrm>
              <a:off x="2476" y="201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2" name="Oval 14"/>
            <p:cNvSpPr>
              <a:spLocks noChangeArrowheads="1"/>
            </p:cNvSpPr>
            <p:nvPr/>
          </p:nvSpPr>
          <p:spPr bwMode="auto">
            <a:xfrm>
              <a:off x="2476" y="316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3" name="Oval 15"/>
            <p:cNvSpPr>
              <a:spLocks noChangeArrowheads="1"/>
            </p:cNvSpPr>
            <p:nvPr/>
          </p:nvSpPr>
          <p:spPr bwMode="auto">
            <a:xfrm>
              <a:off x="1324" y="201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1612" y="2152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980" y="2252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2472" y="2040"/>
              <a:ext cx="3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D/1</a:t>
              </a: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2480" y="3192"/>
              <a:ext cx="296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E/1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1328" y="2056"/>
              <a:ext cx="296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B/0</a:t>
              </a:r>
            </a:p>
          </p:txBody>
        </p:sp>
        <p:sp>
          <p:nvSpPr>
            <p:cNvPr id="43029" name="Oval 21"/>
            <p:cNvSpPr>
              <a:spLocks noChangeArrowheads="1"/>
            </p:cNvSpPr>
            <p:nvPr/>
          </p:nvSpPr>
          <p:spPr bwMode="auto">
            <a:xfrm>
              <a:off x="748" y="2588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0" name="Oval 22"/>
            <p:cNvSpPr>
              <a:spLocks noChangeArrowheads="1"/>
            </p:cNvSpPr>
            <p:nvPr/>
          </p:nvSpPr>
          <p:spPr bwMode="auto">
            <a:xfrm>
              <a:off x="1324" y="316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752" y="2616"/>
              <a:ext cx="296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A/0</a:t>
              </a: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320" y="3208"/>
              <a:ext cx="3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C/0</a:t>
              </a:r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>
              <a:off x="1620" y="3304"/>
              <a:ext cx="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flipH="1" flipV="1">
              <a:off x="972" y="2836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flipH="1" flipV="1">
              <a:off x="1556" y="2252"/>
              <a:ext cx="968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H="1">
              <a:off x="1556" y="2252"/>
              <a:ext cx="960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2704" y="2276"/>
              <a:ext cx="0" cy="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flipV="1">
              <a:off x="2544" y="2276"/>
              <a:ext cx="0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>
              <a:off x="348" y="2728"/>
              <a:ext cx="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40" name="Rectangle 32"/>
            <p:cNvSpPr>
              <a:spLocks noChangeArrowheads="1"/>
            </p:cNvSpPr>
            <p:nvPr/>
          </p:nvSpPr>
          <p:spPr bwMode="auto">
            <a:xfrm>
              <a:off x="2312" y="2584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912" y="2264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1296" y="1680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3043" name="Rectangle 35"/>
            <p:cNvSpPr>
              <a:spLocks noChangeArrowheads="1"/>
            </p:cNvSpPr>
            <p:nvPr/>
          </p:nvSpPr>
          <p:spPr bwMode="auto">
            <a:xfrm>
              <a:off x="1528" y="2424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3044" name="Rectangle 36"/>
            <p:cNvSpPr>
              <a:spLocks noChangeArrowheads="1"/>
            </p:cNvSpPr>
            <p:nvPr/>
          </p:nvSpPr>
          <p:spPr bwMode="auto">
            <a:xfrm>
              <a:off x="2608" y="2584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3045" name="Rectangle 37"/>
            <p:cNvSpPr>
              <a:spLocks noChangeArrowheads="1"/>
            </p:cNvSpPr>
            <p:nvPr/>
          </p:nvSpPr>
          <p:spPr bwMode="auto">
            <a:xfrm>
              <a:off x="1536" y="2848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3046" name="Rectangle 38"/>
            <p:cNvSpPr>
              <a:spLocks noChangeArrowheads="1"/>
            </p:cNvSpPr>
            <p:nvPr/>
          </p:nvSpPr>
          <p:spPr bwMode="auto">
            <a:xfrm>
              <a:off x="1304" y="3560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928" y="2952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3048" name="Rectangle 40"/>
            <p:cNvSpPr>
              <a:spLocks noChangeArrowheads="1"/>
            </p:cNvSpPr>
            <p:nvPr/>
          </p:nvSpPr>
          <p:spPr bwMode="auto">
            <a:xfrm>
              <a:off x="1856" y="1944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3049" name="Rectangle 41"/>
            <p:cNvSpPr>
              <a:spLocks noChangeArrowheads="1"/>
            </p:cNvSpPr>
            <p:nvPr/>
          </p:nvSpPr>
          <p:spPr bwMode="auto">
            <a:xfrm>
              <a:off x="1816" y="3288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40" y="2504"/>
              <a:ext cx="51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845050" y="2665413"/>
            <a:ext cx="4095750" cy="3759200"/>
            <a:chOff x="4845050" y="2665413"/>
            <a:chExt cx="4095750" cy="3759200"/>
          </a:xfrm>
        </p:grpSpPr>
        <p:sp>
          <p:nvSpPr>
            <p:cNvPr id="43052" name="Rectangle 44"/>
            <p:cNvSpPr>
              <a:spLocks noChangeArrowheads="1"/>
            </p:cNvSpPr>
            <p:nvPr/>
          </p:nvSpPr>
          <p:spPr bwMode="auto">
            <a:xfrm>
              <a:off x="4953000" y="2665413"/>
              <a:ext cx="3987800" cy="3759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ko-KR" altLang="en-US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current	next	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	input	state	state	output</a:t>
              </a:r>
            </a:p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–	–	A	</a:t>
              </a:r>
            </a:p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A	B	0</a:t>
              </a:r>
            </a:p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A	C	0</a:t>
              </a:r>
            </a:p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B	B	0</a:t>
              </a:r>
            </a:p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B	D	0</a:t>
              </a:r>
            </a:p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C	E	0</a:t>
              </a:r>
            </a:p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C	C	0</a:t>
              </a:r>
            </a:p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D	E	1</a:t>
              </a:r>
            </a:p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D	C	1</a:t>
              </a:r>
            </a:p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E	B	1</a:t>
              </a:r>
            </a:p>
            <a:p>
              <a:pPr eaLnBrk="0" hangingPunct="0">
                <a:lnSpc>
                  <a:spcPts val="2200"/>
                </a:lnSpc>
                <a:tabLst>
                  <a:tab pos="685800" algn="l"/>
                  <a:tab pos="1370013" algn="l"/>
                  <a:tab pos="2286000" algn="l"/>
                  <a:tab pos="31369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E	D	1</a:t>
              </a:r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>
              <a:off x="4845050" y="3262313"/>
              <a:ext cx="4025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>
              <a:off x="7089775" y="2697163"/>
              <a:ext cx="0" cy="3632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305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Specifying outputs for a Moore machine</a:t>
            </a:r>
          </a:p>
        </p:txBody>
      </p:sp>
      <p:sp>
        <p:nvSpPr>
          <p:cNvPr id="43056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Output is only function of state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specify in state bubble in state diagram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example: sequence detector for 01 or 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EE-1CB1-4933-AA54-06519016101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972050" y="2895600"/>
            <a:ext cx="3987800" cy="264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ko-KR" altLang="en-US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current	next	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reset	input	state	state	output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–	–	A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A	B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A	C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B	B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B	C	1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C	B	1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C	C	0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4864100" y="3492500"/>
            <a:ext cx="402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7194550" y="2927350"/>
            <a:ext cx="0" cy="250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5090" name="Group 34"/>
          <p:cNvGrpSpPr>
            <a:grpSpLocks/>
          </p:cNvGrpSpPr>
          <p:nvPr/>
        </p:nvGrpSpPr>
        <p:grpSpPr bwMode="auto">
          <a:xfrm>
            <a:off x="620713" y="2987675"/>
            <a:ext cx="3048000" cy="3365500"/>
            <a:chOff x="192" y="1536"/>
            <a:chExt cx="1920" cy="2120"/>
          </a:xfrm>
        </p:grpSpPr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1516" y="3228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1836" y="3244"/>
              <a:ext cx="72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1508" y="1548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1580" y="185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flipV="1">
              <a:off x="1236" y="2092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1640" y="1896"/>
              <a:ext cx="176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45074" name="Oval 18"/>
            <p:cNvSpPr>
              <a:spLocks noChangeArrowheads="1"/>
            </p:cNvSpPr>
            <p:nvPr/>
          </p:nvSpPr>
          <p:spPr bwMode="auto">
            <a:xfrm>
              <a:off x="1004" y="2428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5" name="Oval 19"/>
            <p:cNvSpPr>
              <a:spLocks noChangeArrowheads="1"/>
            </p:cNvSpPr>
            <p:nvPr/>
          </p:nvSpPr>
          <p:spPr bwMode="auto">
            <a:xfrm>
              <a:off x="1580" y="300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1064" y="2456"/>
              <a:ext cx="176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1640" y="3048"/>
              <a:ext cx="18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45078" name="Line 22"/>
            <p:cNvSpPr>
              <a:spLocks noChangeShapeType="1"/>
            </p:cNvSpPr>
            <p:nvPr/>
          </p:nvSpPr>
          <p:spPr bwMode="auto">
            <a:xfrm flipH="1" flipV="1">
              <a:off x="1228" y="2676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>
              <a:off x="1816" y="2116"/>
              <a:ext cx="0" cy="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 flipV="1">
              <a:off x="1656" y="2116"/>
              <a:ext cx="0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>
              <a:off x="604" y="2568"/>
              <a:ext cx="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1376" y="2448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0/1</a:t>
              </a:r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1128" y="2080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1560" y="1536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1760" y="2448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1/1</a:t>
              </a:r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1560" y="3400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1136" y="2824"/>
              <a:ext cx="35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192" y="2344"/>
              <a:ext cx="616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reset/0</a:t>
              </a:r>
            </a:p>
          </p:txBody>
        </p:sp>
        <p:sp>
          <p:nvSpPr>
            <p:cNvPr id="45089" name="Line 33"/>
            <p:cNvSpPr>
              <a:spLocks noChangeShapeType="1"/>
            </p:cNvSpPr>
            <p:nvPr/>
          </p:nvSpPr>
          <p:spPr bwMode="auto">
            <a:xfrm flipV="1">
              <a:off x="1836" y="1828"/>
              <a:ext cx="7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5091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Specifying outputs for a Mealy machine</a:t>
            </a:r>
          </a:p>
        </p:txBody>
      </p:sp>
      <p:sp>
        <p:nvSpPr>
          <p:cNvPr id="45092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Output is function of state and inputs</a:t>
            </a:r>
          </a:p>
          <a:p>
            <a:pPr lvl="1"/>
            <a:r>
              <a:rPr lang="en-US" altLang="ko-KR">
                <a:ea typeface="굴림" pitchFamily="50" charset="-127"/>
              </a:rPr>
              <a:t>specify output on transition arc between states</a:t>
            </a:r>
          </a:p>
          <a:p>
            <a:pPr lvl="1"/>
            <a:r>
              <a:rPr lang="en-US" altLang="ko-KR">
                <a:ea typeface="굴림" pitchFamily="50" charset="-127"/>
              </a:rPr>
              <a:t>example: sequence detector for 01 or 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/>
      <p:bldP spid="45066" grpId="0" animBg="1"/>
      <p:bldP spid="450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BA79-C61B-453F-A522-57CCF8DF3C4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Registered Mealy machine (really Moore)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Synchronous (or registered) Mealy machine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registered state AND outputs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avoids ‘glitchy’ outputs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easy to implement in PLDs</a:t>
            </a:r>
          </a:p>
          <a:p>
            <a:r>
              <a:rPr lang="en-US" altLang="ko-KR" sz="2000">
                <a:ea typeface="굴림" pitchFamily="50" charset="-127"/>
              </a:rPr>
              <a:t>Moore machine with no output decoding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outputs computed on transition to next state rather than after entering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view outputs as expanded state vector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1828800" y="4833938"/>
            <a:ext cx="9271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Inputs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6824663" y="4529138"/>
            <a:ext cx="1320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Outputs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3429000" y="5976938"/>
            <a:ext cx="1397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Current State</a:t>
            </a:r>
          </a:p>
        </p:txBody>
      </p:sp>
      <p:sp>
        <p:nvSpPr>
          <p:cNvPr id="123913" name="AutoShape 9"/>
          <p:cNvSpPr>
            <a:spLocks noChangeArrowheads="1"/>
          </p:cNvSpPr>
          <p:nvPr/>
        </p:nvSpPr>
        <p:spPr bwMode="auto">
          <a:xfrm>
            <a:off x="3581400" y="4376738"/>
            <a:ext cx="1600200" cy="533400"/>
          </a:xfrm>
          <a:prstGeom prst="roundRect">
            <a:avLst>
              <a:gd name="adj" fmla="val 4791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4" tIns="45711" rIns="91424" bIns="45711" anchor="ctr"/>
          <a:lstStyle/>
          <a:p>
            <a:pPr algn="ctr"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output</a:t>
            </a:r>
            <a:br>
              <a:rPr lang="en-US" altLang="ko-KR" sz="1600"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latin typeface="Tahoma" pitchFamily="34" charset="0"/>
                <a:ea typeface="굴림" pitchFamily="50" charset="-127"/>
              </a:rPr>
              <a:t>logic</a:t>
            </a:r>
          </a:p>
        </p:txBody>
      </p:sp>
      <p:sp>
        <p:nvSpPr>
          <p:cNvPr id="123918" name="AutoShape 14"/>
          <p:cNvSpPr>
            <a:spLocks noChangeArrowheads="1"/>
          </p:cNvSpPr>
          <p:nvPr/>
        </p:nvSpPr>
        <p:spPr bwMode="auto">
          <a:xfrm>
            <a:off x="3581400" y="4986338"/>
            <a:ext cx="1600200" cy="534987"/>
          </a:xfrm>
          <a:prstGeom prst="roundRect">
            <a:avLst>
              <a:gd name="adj" fmla="val 4791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4" tIns="45711" rIns="91424" bIns="45711" anchor="ctr"/>
          <a:lstStyle/>
          <a:p>
            <a:pPr algn="ctr"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next state</a:t>
            </a:r>
            <a:br>
              <a:rPr lang="en-US" altLang="ko-KR" sz="1600"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latin typeface="Tahoma" pitchFamily="34" charset="0"/>
                <a:ea typeface="굴림" pitchFamily="50" charset="-127"/>
              </a:rPr>
              <a:t>logic</a:t>
            </a:r>
          </a:p>
        </p:txBody>
      </p:sp>
      <p:cxnSp>
        <p:nvCxnSpPr>
          <p:cNvPr id="123919" name="AutoShape 15"/>
          <p:cNvCxnSpPr>
            <a:cxnSpLocks noChangeShapeType="1"/>
            <a:stCxn id="123918" idx="3"/>
            <a:endCxn id="123931" idx="0"/>
          </p:cNvCxnSpPr>
          <p:nvPr/>
        </p:nvCxnSpPr>
        <p:spPr bwMode="auto">
          <a:xfrm flipV="1">
            <a:off x="5181600" y="5253038"/>
            <a:ext cx="655638" cy="1587"/>
          </a:xfrm>
          <a:prstGeom prst="bentConnector3">
            <a:avLst>
              <a:gd name="adj1" fmla="val 4988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3920" name="AutoShape 16"/>
          <p:cNvCxnSpPr>
            <a:cxnSpLocks noChangeShapeType="1"/>
            <a:stCxn id="123918" idx="1"/>
            <a:endCxn id="123913" idx="1"/>
          </p:cNvCxnSpPr>
          <p:nvPr/>
        </p:nvCxnSpPr>
        <p:spPr bwMode="auto">
          <a:xfrm rot="10800000" flipH="1">
            <a:off x="3581400" y="4643438"/>
            <a:ext cx="1588" cy="611187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3921" name="AutoShape 17"/>
          <p:cNvCxnSpPr>
            <a:cxnSpLocks noChangeShapeType="1"/>
            <a:stCxn id="123931" idx="2"/>
            <a:endCxn id="123918" idx="1"/>
          </p:cNvCxnSpPr>
          <p:nvPr/>
        </p:nvCxnSpPr>
        <p:spPr bwMode="auto">
          <a:xfrm flipH="1">
            <a:off x="3581400" y="5253038"/>
            <a:ext cx="2589213" cy="1587"/>
          </a:xfrm>
          <a:prstGeom prst="bentConnector5">
            <a:avLst>
              <a:gd name="adj1" fmla="val -8829"/>
              <a:gd name="adj2" fmla="val 43100000"/>
              <a:gd name="adj3" fmla="val 10882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3922" name="AutoShape 18"/>
          <p:cNvCxnSpPr>
            <a:cxnSpLocks noChangeShapeType="1"/>
            <a:endCxn id="123913" idx="1"/>
          </p:cNvCxnSpPr>
          <p:nvPr/>
        </p:nvCxnSpPr>
        <p:spPr bwMode="auto">
          <a:xfrm flipV="1">
            <a:off x="2743200" y="4643438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23" name="AutoShape 19"/>
          <p:cNvCxnSpPr>
            <a:cxnSpLocks noChangeShapeType="1"/>
            <a:endCxn id="123918" idx="1"/>
          </p:cNvCxnSpPr>
          <p:nvPr/>
        </p:nvCxnSpPr>
        <p:spPr bwMode="auto">
          <a:xfrm>
            <a:off x="2743200" y="4949825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24" name="AutoShape 20"/>
          <p:cNvCxnSpPr>
            <a:cxnSpLocks noChangeShapeType="1"/>
            <a:stCxn id="123913" idx="3"/>
            <a:endCxn id="123927" idx="0"/>
          </p:cNvCxnSpPr>
          <p:nvPr/>
        </p:nvCxnSpPr>
        <p:spPr bwMode="auto">
          <a:xfrm>
            <a:off x="5181600" y="4643438"/>
            <a:ext cx="660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25" name="AutoShape 21"/>
          <p:cNvCxnSpPr>
            <a:cxnSpLocks noChangeShapeType="1"/>
          </p:cNvCxnSpPr>
          <p:nvPr/>
        </p:nvCxnSpPr>
        <p:spPr bwMode="auto">
          <a:xfrm>
            <a:off x="6175375" y="4648200"/>
            <a:ext cx="558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23926" name="Group 22"/>
          <p:cNvGrpSpPr>
            <a:grpSpLocks/>
          </p:cNvGrpSpPr>
          <p:nvPr/>
        </p:nvGrpSpPr>
        <p:grpSpPr bwMode="auto">
          <a:xfrm rot="-5400000">
            <a:off x="5727700" y="4476750"/>
            <a:ext cx="561975" cy="333375"/>
            <a:chOff x="4176" y="1824"/>
            <a:chExt cx="672" cy="192"/>
          </a:xfrm>
        </p:grpSpPr>
        <p:sp>
          <p:nvSpPr>
            <p:cNvPr id="123927" name="Rectangle 23"/>
            <p:cNvSpPr>
              <a:spLocks noChangeArrowheads="1"/>
            </p:cNvSpPr>
            <p:nvPr/>
          </p:nvSpPr>
          <p:spPr bwMode="auto">
            <a:xfrm>
              <a:off x="4176" y="1824"/>
              <a:ext cx="6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928" name="Line 24"/>
            <p:cNvSpPr>
              <a:spLocks noChangeShapeType="1"/>
            </p:cNvSpPr>
            <p:nvPr/>
          </p:nvSpPr>
          <p:spPr bwMode="auto">
            <a:xfrm>
              <a:off x="4176" y="1872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929" name="Line 25"/>
            <p:cNvSpPr>
              <a:spLocks noChangeShapeType="1"/>
            </p:cNvSpPr>
            <p:nvPr/>
          </p:nvSpPr>
          <p:spPr bwMode="auto">
            <a:xfrm flipV="1">
              <a:off x="4176" y="1920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930" name="Group 26"/>
          <p:cNvGrpSpPr>
            <a:grpSpLocks/>
          </p:cNvGrpSpPr>
          <p:nvPr/>
        </p:nvGrpSpPr>
        <p:grpSpPr bwMode="auto">
          <a:xfrm rot="-5400000">
            <a:off x="5722938" y="5086350"/>
            <a:ext cx="561975" cy="333375"/>
            <a:chOff x="4176" y="1824"/>
            <a:chExt cx="672" cy="192"/>
          </a:xfrm>
        </p:grpSpPr>
        <p:sp>
          <p:nvSpPr>
            <p:cNvPr id="123931" name="Rectangle 27"/>
            <p:cNvSpPr>
              <a:spLocks noChangeArrowheads="1"/>
            </p:cNvSpPr>
            <p:nvPr/>
          </p:nvSpPr>
          <p:spPr bwMode="auto">
            <a:xfrm>
              <a:off x="4176" y="1824"/>
              <a:ext cx="6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932" name="Line 28"/>
            <p:cNvSpPr>
              <a:spLocks noChangeShapeType="1"/>
            </p:cNvSpPr>
            <p:nvPr/>
          </p:nvSpPr>
          <p:spPr bwMode="auto">
            <a:xfrm>
              <a:off x="4176" y="1872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933" name="Line 29"/>
            <p:cNvSpPr>
              <a:spLocks noChangeShapeType="1"/>
            </p:cNvSpPr>
            <p:nvPr/>
          </p:nvSpPr>
          <p:spPr bwMode="auto">
            <a:xfrm flipV="1">
              <a:off x="4176" y="1920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가상서울대에서 </a:t>
            </a:r>
            <a:r>
              <a:rPr lang="en-US" altLang="ko-KR" dirty="0" smtClean="0"/>
              <a:t>15</a:t>
            </a:r>
            <a:r>
              <a:rPr lang="ko-KR" altLang="en-US" dirty="0" err="1" smtClean="0"/>
              <a:t>원자판기를</a:t>
            </a:r>
            <a:r>
              <a:rPr lang="ko-KR" altLang="en-US" dirty="0" smtClean="0"/>
              <a:t> 만들려고 한다면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788-54D5-4417-AA9D-F40DCE0F67A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311900" y="1620838"/>
            <a:ext cx="2495550" cy="4589462"/>
          </a:xfrm>
        </p:spPr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원 자판기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동전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(Dime)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(Nickel)</a:t>
            </a:r>
          </a:p>
          <a:p>
            <a:pPr marL="349250" lvl="1" indent="0">
              <a:buNone/>
            </a:pPr>
            <a:endParaRPr lang="en-US" altLang="ko-KR" dirty="0"/>
          </a:p>
        </p:txBody>
      </p:sp>
      <p:pic>
        <p:nvPicPr>
          <p:cNvPr id="2054" name="Picture 6" descr="vending machine with gadgets. flat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56" y="1620837"/>
            <a:ext cx="4663044" cy="516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ACF-2E23-4FAF-A39A-C659ED2CE8C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4343400" y="4156075"/>
            <a:ext cx="8001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Vending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Machine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FSM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505200" y="4003675"/>
            <a:ext cx="2921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3505200" y="4613275"/>
            <a:ext cx="2921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4419600" y="3013075"/>
            <a:ext cx="596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Reset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495800" y="5756275"/>
            <a:ext cx="4191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Clock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5486400" y="4232275"/>
            <a:ext cx="5715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Open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2362200" y="4308475"/>
            <a:ext cx="6985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Coin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Sensor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6324600" y="4308475"/>
            <a:ext cx="1016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Release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Mechanism</a:t>
            </a:r>
          </a:p>
        </p:txBody>
      </p:sp>
      <p:sp>
        <p:nvSpPr>
          <p:cNvPr id="2293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vending machine</a:t>
            </a:r>
          </a:p>
        </p:txBody>
      </p:sp>
      <p:sp>
        <p:nvSpPr>
          <p:cNvPr id="22938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Release item after 15 cents are deposited</a:t>
            </a:r>
          </a:p>
          <a:p>
            <a:r>
              <a:rPr lang="en-US" altLang="ko-KR" dirty="0">
                <a:ea typeface="굴림" pitchFamily="50" charset="-127"/>
              </a:rPr>
              <a:t>Single coin slot for dimes, nickels</a:t>
            </a:r>
          </a:p>
          <a:p>
            <a:r>
              <a:rPr lang="en-US" altLang="ko-KR" dirty="0">
                <a:ea typeface="굴림" pitchFamily="50" charset="-127"/>
              </a:rPr>
              <a:t>No </a:t>
            </a:r>
            <a:r>
              <a:rPr lang="en-US" altLang="ko-KR" dirty="0" smtClean="0">
                <a:ea typeface="굴림" pitchFamily="50" charset="-127"/>
              </a:rPr>
              <a:t>change</a:t>
            </a:r>
          </a:p>
          <a:p>
            <a:r>
              <a:rPr lang="en-US" altLang="ko-KR" dirty="0" smtClean="0">
                <a:ea typeface="굴림" pitchFamily="50" charset="-127"/>
              </a:rPr>
              <a:t>Reset before each new use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4114800" y="3927475"/>
            <a:ext cx="12192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9" name="Line 13"/>
          <p:cNvSpPr>
            <a:spLocks noChangeShapeType="1"/>
          </p:cNvSpPr>
          <p:nvPr/>
        </p:nvSpPr>
        <p:spPr bwMode="auto">
          <a:xfrm>
            <a:off x="6248400" y="392747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0" name="Line 14"/>
          <p:cNvSpPr>
            <a:spLocks noChangeShapeType="1"/>
          </p:cNvSpPr>
          <p:nvPr/>
        </p:nvSpPr>
        <p:spPr bwMode="auto">
          <a:xfrm>
            <a:off x="6248400" y="50704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>
            <a:off x="6248400" y="39274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>
            <a:off x="2362200" y="39274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3200400" y="392747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4" name="Line 18"/>
          <p:cNvSpPr>
            <a:spLocks noChangeShapeType="1"/>
          </p:cNvSpPr>
          <p:nvPr/>
        </p:nvSpPr>
        <p:spPr bwMode="auto">
          <a:xfrm flipH="1">
            <a:off x="2362200" y="50704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5" name="Line 19"/>
          <p:cNvSpPr>
            <a:spLocks noChangeShapeType="1"/>
          </p:cNvSpPr>
          <p:nvPr/>
        </p:nvSpPr>
        <p:spPr bwMode="auto">
          <a:xfrm>
            <a:off x="5334000" y="44608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6" name="Line 20"/>
          <p:cNvSpPr>
            <a:spLocks noChangeShapeType="1"/>
          </p:cNvSpPr>
          <p:nvPr/>
        </p:nvSpPr>
        <p:spPr bwMode="auto">
          <a:xfrm>
            <a:off x="3200400" y="42322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7" name="Line 21"/>
          <p:cNvSpPr>
            <a:spLocks noChangeShapeType="1"/>
          </p:cNvSpPr>
          <p:nvPr/>
        </p:nvSpPr>
        <p:spPr bwMode="auto">
          <a:xfrm>
            <a:off x="3200400" y="48418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8" name="Line 22"/>
          <p:cNvSpPr>
            <a:spLocks noChangeShapeType="1"/>
          </p:cNvSpPr>
          <p:nvPr/>
        </p:nvSpPr>
        <p:spPr bwMode="auto">
          <a:xfrm>
            <a:off x="4724400" y="32416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9" name="Line 23"/>
          <p:cNvSpPr>
            <a:spLocks noChangeShapeType="1"/>
          </p:cNvSpPr>
          <p:nvPr/>
        </p:nvSpPr>
        <p:spPr bwMode="auto">
          <a:xfrm flipV="1">
            <a:off x="4724400" y="50704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ECE1-D894-4918-A6E8-4D727E3A4B9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Abstraction of state elements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00200"/>
            <a:ext cx="8807450" cy="4514850"/>
          </a:xfrm>
        </p:spPr>
        <p:txBody>
          <a:bodyPr/>
          <a:lstStyle/>
          <a:p>
            <a:r>
              <a:rPr lang="en-US" altLang="ko-KR" sz="2000">
                <a:ea typeface="굴림" pitchFamily="50" charset="-127"/>
              </a:rPr>
              <a:t>Divide circuit into combinational logic and state</a:t>
            </a:r>
          </a:p>
          <a:p>
            <a:r>
              <a:rPr lang="en-US" altLang="ko-KR" sz="2000">
                <a:ea typeface="굴림" pitchFamily="50" charset="-127"/>
              </a:rPr>
              <a:t>Localize the feedback loops and make it easy to break cycles</a:t>
            </a:r>
          </a:p>
          <a:p>
            <a:r>
              <a:rPr lang="en-US" altLang="ko-KR" sz="2000">
                <a:ea typeface="굴림" pitchFamily="50" charset="-127"/>
              </a:rPr>
              <a:t>Implementation of storage elements leads to various forms of sequential logic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533400" y="3473450"/>
            <a:ext cx="8180388" cy="2590800"/>
            <a:chOff x="336" y="2064"/>
            <a:chExt cx="5153" cy="1632"/>
          </a:xfrm>
        </p:grpSpPr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2112" y="2064"/>
              <a:ext cx="15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b="1">
                  <a:latin typeface="Tahoma" pitchFamily="34" charset="0"/>
                  <a:ea typeface="굴림" pitchFamily="50" charset="-127"/>
                </a:rPr>
                <a:t>Combinational</a:t>
              </a:r>
              <a:br>
                <a:rPr lang="en-US" altLang="ko-KR" b="1">
                  <a:latin typeface="Tahoma" pitchFamily="34" charset="0"/>
                  <a:ea typeface="굴림" pitchFamily="50" charset="-127"/>
                </a:rPr>
              </a:br>
              <a:r>
                <a:rPr lang="en-US" altLang="ko-KR" b="1">
                  <a:latin typeface="Tahoma" pitchFamily="34" charset="0"/>
                  <a:ea typeface="굴림" pitchFamily="50" charset="-127"/>
                </a:rPr>
                <a:t>Logic</a:t>
              </a:r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>
              <a:off x="1056" y="220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056" y="23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056" y="211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>
              <a:off x="1440" y="244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>
              <a:off x="1584" y="259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1680" y="268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>
              <a:off x="3648" y="220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>
              <a:off x="3648" y="23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3648" y="211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3648" y="24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3648" y="259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>
              <a:off x="3648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8" name="Line 18"/>
            <p:cNvSpPr>
              <a:spLocks noChangeShapeType="1"/>
            </p:cNvSpPr>
            <p:nvPr/>
          </p:nvSpPr>
          <p:spPr bwMode="auto">
            <a:xfrm>
              <a:off x="3072" y="29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>
              <a:off x="3072" y="321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3072" y="360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2736" y="2880"/>
              <a:ext cx="33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2736" y="3120"/>
              <a:ext cx="33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2736" y="3504"/>
              <a:ext cx="33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4" name="Line 24"/>
            <p:cNvSpPr>
              <a:spLocks noChangeShapeType="1"/>
            </p:cNvSpPr>
            <p:nvPr/>
          </p:nvSpPr>
          <p:spPr bwMode="auto">
            <a:xfrm>
              <a:off x="1680" y="29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>
              <a:off x="1584" y="321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6" name="Line 26"/>
            <p:cNvSpPr>
              <a:spLocks noChangeShapeType="1"/>
            </p:cNvSpPr>
            <p:nvPr/>
          </p:nvSpPr>
          <p:spPr bwMode="auto">
            <a:xfrm>
              <a:off x="1440" y="360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7" name="Line 27"/>
            <p:cNvSpPr>
              <a:spLocks noChangeShapeType="1"/>
            </p:cNvSpPr>
            <p:nvPr/>
          </p:nvSpPr>
          <p:spPr bwMode="auto">
            <a:xfrm>
              <a:off x="4128" y="26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>
              <a:off x="4224" y="259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9" name="Line 29"/>
            <p:cNvSpPr>
              <a:spLocks noChangeShapeType="1"/>
            </p:cNvSpPr>
            <p:nvPr/>
          </p:nvSpPr>
          <p:spPr bwMode="auto">
            <a:xfrm>
              <a:off x="4368" y="244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0" name="Line 30"/>
            <p:cNvSpPr>
              <a:spLocks noChangeShapeType="1"/>
            </p:cNvSpPr>
            <p:nvPr/>
          </p:nvSpPr>
          <p:spPr bwMode="auto">
            <a:xfrm flipV="1">
              <a:off x="1680" y="26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1" name="Line 31"/>
            <p:cNvSpPr>
              <a:spLocks noChangeShapeType="1"/>
            </p:cNvSpPr>
            <p:nvPr/>
          </p:nvSpPr>
          <p:spPr bwMode="auto">
            <a:xfrm>
              <a:off x="1584" y="259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2" name="Line 32"/>
            <p:cNvSpPr>
              <a:spLocks noChangeShapeType="1"/>
            </p:cNvSpPr>
            <p:nvPr/>
          </p:nvSpPr>
          <p:spPr bwMode="auto">
            <a:xfrm>
              <a:off x="1440" y="244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3" name="Text Box 33"/>
            <p:cNvSpPr txBox="1">
              <a:spLocks noChangeArrowheads="1"/>
            </p:cNvSpPr>
            <p:nvPr/>
          </p:nvSpPr>
          <p:spPr bwMode="auto">
            <a:xfrm>
              <a:off x="1680" y="3312"/>
              <a:ext cx="139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b="1">
                  <a:latin typeface="Tahoma" pitchFamily="34" charset="0"/>
                  <a:ea typeface="굴림" pitchFamily="50" charset="-127"/>
                </a:rPr>
                <a:t>Storage Elements</a:t>
              </a:r>
            </a:p>
          </p:txBody>
        </p:sp>
        <p:sp>
          <p:nvSpPr>
            <p:cNvPr id="81954" name="Text Box 34"/>
            <p:cNvSpPr txBox="1">
              <a:spLocks noChangeArrowheads="1"/>
            </p:cNvSpPr>
            <p:nvPr/>
          </p:nvSpPr>
          <p:spPr bwMode="auto">
            <a:xfrm>
              <a:off x="4752" y="2112"/>
              <a:ext cx="6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b="1">
                  <a:latin typeface="Tahoma" pitchFamily="34" charset="0"/>
                  <a:ea typeface="굴림" pitchFamily="50" charset="-127"/>
                </a:rPr>
                <a:t>Outputs</a:t>
              </a:r>
            </a:p>
          </p:txBody>
        </p:sp>
        <p:sp>
          <p:nvSpPr>
            <p:cNvPr id="81955" name="Text Box 35"/>
            <p:cNvSpPr txBox="1">
              <a:spLocks noChangeArrowheads="1"/>
            </p:cNvSpPr>
            <p:nvPr/>
          </p:nvSpPr>
          <p:spPr bwMode="auto">
            <a:xfrm>
              <a:off x="4368" y="2976"/>
              <a:ext cx="112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b="1">
                  <a:latin typeface="Tahoma" pitchFamily="34" charset="0"/>
                  <a:ea typeface="굴림" pitchFamily="50" charset="-127"/>
                </a:rPr>
                <a:t>State Outputs</a:t>
              </a:r>
            </a:p>
          </p:txBody>
        </p:sp>
        <p:sp>
          <p:nvSpPr>
            <p:cNvPr id="81956" name="Text Box 36"/>
            <p:cNvSpPr txBox="1">
              <a:spLocks noChangeArrowheads="1"/>
            </p:cNvSpPr>
            <p:nvPr/>
          </p:nvSpPr>
          <p:spPr bwMode="auto">
            <a:xfrm>
              <a:off x="336" y="2976"/>
              <a:ext cx="10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b="1">
                  <a:latin typeface="Tahoma" pitchFamily="34" charset="0"/>
                  <a:ea typeface="굴림" pitchFamily="50" charset="-127"/>
                </a:rPr>
                <a:t>State Inputs</a:t>
              </a:r>
            </a:p>
          </p:txBody>
        </p:sp>
        <p:sp>
          <p:nvSpPr>
            <p:cNvPr id="81957" name="Text Box 37"/>
            <p:cNvSpPr txBox="1">
              <a:spLocks noChangeArrowheads="1"/>
            </p:cNvSpPr>
            <p:nvPr/>
          </p:nvSpPr>
          <p:spPr bwMode="auto">
            <a:xfrm>
              <a:off x="384" y="2112"/>
              <a:ext cx="59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b="1">
                  <a:latin typeface="Tahoma" pitchFamily="34" charset="0"/>
                  <a:ea typeface="굴림" pitchFamily="50" charset="-127"/>
                </a:rPr>
                <a:t>Inputs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ACE-D22B-406E-9D38-ACD608D2E2C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vending machine (cont’d)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93100" cy="451485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Suitable abstract representation</a:t>
            </a:r>
          </a:p>
          <a:p>
            <a:pPr marL="752475" lvl="1" indent="-288925"/>
            <a:r>
              <a:rPr lang="en-US" altLang="ko-KR">
                <a:ea typeface="굴림" pitchFamily="50" charset="-127"/>
              </a:rPr>
              <a:t>tabulate typical input sequences:</a:t>
            </a:r>
          </a:p>
          <a:p>
            <a:pPr marL="1158875" lvl="2" indent="-231775"/>
            <a:r>
              <a:rPr lang="en-US" altLang="ko-KR">
                <a:ea typeface="굴림" pitchFamily="50" charset="-127"/>
              </a:rPr>
              <a:t>3 nickels</a:t>
            </a:r>
          </a:p>
          <a:p>
            <a:pPr marL="1158875" lvl="2" indent="-231775"/>
            <a:r>
              <a:rPr lang="en-US" altLang="ko-KR">
                <a:ea typeface="굴림" pitchFamily="50" charset="-127"/>
              </a:rPr>
              <a:t>nickel, dime</a:t>
            </a:r>
          </a:p>
          <a:p>
            <a:pPr marL="1158875" lvl="2" indent="-231775"/>
            <a:r>
              <a:rPr lang="en-US" altLang="ko-KR">
                <a:ea typeface="굴림" pitchFamily="50" charset="-127"/>
              </a:rPr>
              <a:t>dime, nickel</a:t>
            </a:r>
          </a:p>
          <a:p>
            <a:pPr marL="1158875" lvl="2" indent="-231775"/>
            <a:r>
              <a:rPr lang="en-US" altLang="ko-KR">
                <a:ea typeface="굴림" pitchFamily="50" charset="-127"/>
              </a:rPr>
              <a:t>two dimes</a:t>
            </a:r>
          </a:p>
          <a:p>
            <a:pPr marL="752475" lvl="1" indent="-288925"/>
            <a:r>
              <a:rPr lang="en-US" altLang="ko-KR">
                <a:ea typeface="굴림" pitchFamily="50" charset="-127"/>
              </a:rPr>
              <a:t>draw state diagram:</a:t>
            </a:r>
          </a:p>
          <a:p>
            <a:pPr marL="1158875" lvl="2" indent="-231775"/>
            <a:r>
              <a:rPr lang="en-US" altLang="ko-KR">
                <a:ea typeface="굴림" pitchFamily="50" charset="-127"/>
              </a:rPr>
              <a:t>inputs: N, D, reset</a:t>
            </a:r>
          </a:p>
          <a:p>
            <a:pPr marL="1158875" lvl="2" indent="-231775"/>
            <a:r>
              <a:rPr lang="en-US" altLang="ko-KR">
                <a:ea typeface="굴림" pitchFamily="50" charset="-127"/>
              </a:rPr>
              <a:t>output: open chute</a:t>
            </a:r>
          </a:p>
          <a:p>
            <a:pPr marL="752475" lvl="1" indent="-288925"/>
            <a:r>
              <a:rPr lang="en-US" altLang="ko-KR">
                <a:ea typeface="굴림" pitchFamily="50" charset="-127"/>
              </a:rPr>
              <a:t>assumptions:</a:t>
            </a:r>
          </a:p>
          <a:p>
            <a:pPr marL="1158875" lvl="2" indent="-231775"/>
            <a:r>
              <a:rPr lang="en-US" altLang="ko-KR">
                <a:ea typeface="굴림" pitchFamily="50" charset="-127"/>
              </a:rPr>
              <a:t>assume N and D asserted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for one cycle</a:t>
            </a:r>
          </a:p>
          <a:p>
            <a:pPr marL="1158875" lvl="2" indent="-231775"/>
            <a:r>
              <a:rPr lang="en-US" altLang="ko-KR">
                <a:ea typeface="굴림" pitchFamily="50" charset="-127"/>
              </a:rPr>
              <a:t>each state has a self loop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for N = D = 0 (no coin)</a:t>
            </a:r>
          </a:p>
        </p:txBody>
      </p:sp>
      <p:grpSp>
        <p:nvGrpSpPr>
          <p:cNvPr id="231428" name="Group 4"/>
          <p:cNvGrpSpPr>
            <a:grpSpLocks/>
          </p:cNvGrpSpPr>
          <p:nvPr/>
        </p:nvGrpSpPr>
        <p:grpSpPr bwMode="auto">
          <a:xfrm>
            <a:off x="6902450" y="1949450"/>
            <a:ext cx="925513" cy="1219200"/>
            <a:chOff x="4128" y="1200"/>
            <a:chExt cx="583" cy="768"/>
          </a:xfrm>
        </p:grpSpPr>
        <p:sp>
          <p:nvSpPr>
            <p:cNvPr id="231429" name="Oval 5"/>
            <p:cNvSpPr>
              <a:spLocks noChangeArrowheads="1"/>
            </p:cNvSpPr>
            <p:nvPr/>
          </p:nvSpPr>
          <p:spPr bwMode="auto">
            <a:xfrm>
              <a:off x="4128" y="1584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S0</a:t>
              </a:r>
            </a:p>
          </p:txBody>
        </p:sp>
        <p:cxnSp>
          <p:nvCxnSpPr>
            <p:cNvPr id="231430" name="AutoShape 6"/>
            <p:cNvCxnSpPr>
              <a:cxnSpLocks noChangeShapeType="1"/>
            </p:cNvCxnSpPr>
            <p:nvPr/>
          </p:nvCxnSpPr>
          <p:spPr bwMode="auto">
            <a:xfrm>
              <a:off x="4320" y="1296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1431" name="Text Box 7"/>
            <p:cNvSpPr txBox="1">
              <a:spLocks noChangeArrowheads="1"/>
            </p:cNvSpPr>
            <p:nvPr/>
          </p:nvSpPr>
          <p:spPr bwMode="auto">
            <a:xfrm>
              <a:off x="4320" y="1200"/>
              <a:ext cx="39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Reset</a:t>
              </a:r>
            </a:p>
          </p:txBody>
        </p:sp>
      </p:grpSp>
      <p:grpSp>
        <p:nvGrpSpPr>
          <p:cNvPr id="231432" name="Group 8"/>
          <p:cNvGrpSpPr>
            <a:grpSpLocks/>
          </p:cNvGrpSpPr>
          <p:nvPr/>
        </p:nvGrpSpPr>
        <p:grpSpPr bwMode="auto">
          <a:xfrm>
            <a:off x="7423150" y="3016250"/>
            <a:ext cx="774700" cy="1066800"/>
            <a:chOff x="4456" y="1872"/>
            <a:chExt cx="488" cy="672"/>
          </a:xfrm>
        </p:grpSpPr>
        <p:sp>
          <p:nvSpPr>
            <p:cNvPr id="231433" name="Oval 9"/>
            <p:cNvSpPr>
              <a:spLocks noChangeArrowheads="1"/>
            </p:cNvSpPr>
            <p:nvPr/>
          </p:nvSpPr>
          <p:spPr bwMode="auto">
            <a:xfrm>
              <a:off x="4560" y="216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S2</a:t>
              </a:r>
            </a:p>
          </p:txBody>
        </p:sp>
        <p:cxnSp>
          <p:nvCxnSpPr>
            <p:cNvPr id="231434" name="AutoShape 10"/>
            <p:cNvCxnSpPr>
              <a:cxnSpLocks noChangeShapeType="1"/>
              <a:stCxn id="231429" idx="5"/>
              <a:endCxn id="231433" idx="1"/>
            </p:cNvCxnSpPr>
            <p:nvPr/>
          </p:nvCxnSpPr>
          <p:spPr bwMode="auto">
            <a:xfrm>
              <a:off x="4456" y="1912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1435" name="Text Box 11"/>
            <p:cNvSpPr txBox="1">
              <a:spLocks noChangeArrowheads="1"/>
            </p:cNvSpPr>
            <p:nvPr/>
          </p:nvSpPr>
          <p:spPr bwMode="auto">
            <a:xfrm>
              <a:off x="4512" y="1872"/>
              <a:ext cx="19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</p:grpSp>
      <p:grpSp>
        <p:nvGrpSpPr>
          <p:cNvPr id="231436" name="Group 12"/>
          <p:cNvGrpSpPr>
            <a:grpSpLocks/>
          </p:cNvGrpSpPr>
          <p:nvPr/>
        </p:nvGrpSpPr>
        <p:grpSpPr bwMode="auto">
          <a:xfrm>
            <a:off x="8108950" y="3994150"/>
            <a:ext cx="774700" cy="1003300"/>
            <a:chOff x="4888" y="2488"/>
            <a:chExt cx="488" cy="632"/>
          </a:xfrm>
        </p:grpSpPr>
        <p:sp>
          <p:nvSpPr>
            <p:cNvPr id="231437" name="Oval 13"/>
            <p:cNvSpPr>
              <a:spLocks noChangeArrowheads="1"/>
            </p:cNvSpPr>
            <p:nvPr/>
          </p:nvSpPr>
          <p:spPr bwMode="auto">
            <a:xfrm>
              <a:off x="4992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S6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[open]</a:t>
              </a:r>
            </a:p>
          </p:txBody>
        </p:sp>
        <p:cxnSp>
          <p:nvCxnSpPr>
            <p:cNvPr id="231438" name="AutoShape 14"/>
            <p:cNvCxnSpPr>
              <a:cxnSpLocks noChangeShapeType="1"/>
              <a:stCxn id="231433" idx="5"/>
              <a:endCxn id="231437" idx="1"/>
            </p:cNvCxnSpPr>
            <p:nvPr/>
          </p:nvCxnSpPr>
          <p:spPr bwMode="auto">
            <a:xfrm>
              <a:off x="4888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1439" name="Text Box 15"/>
            <p:cNvSpPr txBox="1">
              <a:spLocks noChangeArrowheads="1"/>
            </p:cNvSpPr>
            <p:nvPr/>
          </p:nvSpPr>
          <p:spPr bwMode="auto">
            <a:xfrm>
              <a:off x="4944" y="2496"/>
              <a:ext cx="19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</p:grpSp>
      <p:grpSp>
        <p:nvGrpSpPr>
          <p:cNvPr id="231440" name="Group 16"/>
          <p:cNvGrpSpPr>
            <a:grpSpLocks/>
          </p:cNvGrpSpPr>
          <p:nvPr/>
        </p:nvGrpSpPr>
        <p:grpSpPr bwMode="auto">
          <a:xfrm>
            <a:off x="6445250" y="4006850"/>
            <a:ext cx="609600" cy="990600"/>
            <a:chOff x="3840" y="2496"/>
            <a:chExt cx="384" cy="624"/>
          </a:xfrm>
        </p:grpSpPr>
        <p:sp>
          <p:nvSpPr>
            <p:cNvPr id="231441" name="Oval 17"/>
            <p:cNvSpPr>
              <a:spLocks noChangeArrowheads="1"/>
            </p:cNvSpPr>
            <p:nvPr/>
          </p:nvSpPr>
          <p:spPr bwMode="auto">
            <a:xfrm>
              <a:off x="3840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S4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[open]</a:t>
              </a:r>
            </a:p>
          </p:txBody>
        </p:sp>
        <p:cxnSp>
          <p:nvCxnSpPr>
            <p:cNvPr id="231442" name="AutoShape 18"/>
            <p:cNvCxnSpPr>
              <a:cxnSpLocks noChangeShapeType="1"/>
              <a:stCxn id="231445" idx="4"/>
              <a:endCxn id="231441" idx="0"/>
            </p:cNvCxnSpPr>
            <p:nvPr/>
          </p:nvCxnSpPr>
          <p:spPr bwMode="auto">
            <a:xfrm>
              <a:off x="3888" y="2544"/>
              <a:ext cx="144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1443" name="Text Box 19"/>
            <p:cNvSpPr txBox="1">
              <a:spLocks noChangeArrowheads="1"/>
            </p:cNvSpPr>
            <p:nvPr/>
          </p:nvSpPr>
          <p:spPr bwMode="auto">
            <a:xfrm>
              <a:off x="3936" y="2496"/>
              <a:ext cx="19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</p:grpSp>
      <p:grpSp>
        <p:nvGrpSpPr>
          <p:cNvPr id="231444" name="Group 20"/>
          <p:cNvGrpSpPr>
            <a:grpSpLocks/>
          </p:cNvGrpSpPr>
          <p:nvPr/>
        </p:nvGrpSpPr>
        <p:grpSpPr bwMode="auto">
          <a:xfrm>
            <a:off x="6216650" y="3016250"/>
            <a:ext cx="774700" cy="1066800"/>
            <a:chOff x="3696" y="1872"/>
            <a:chExt cx="488" cy="672"/>
          </a:xfrm>
        </p:grpSpPr>
        <p:sp>
          <p:nvSpPr>
            <p:cNvPr id="231445" name="Oval 21"/>
            <p:cNvSpPr>
              <a:spLocks noChangeArrowheads="1"/>
            </p:cNvSpPr>
            <p:nvPr/>
          </p:nvSpPr>
          <p:spPr bwMode="auto">
            <a:xfrm>
              <a:off x="3696" y="216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S1</a:t>
              </a:r>
            </a:p>
          </p:txBody>
        </p:sp>
        <p:cxnSp>
          <p:nvCxnSpPr>
            <p:cNvPr id="231446" name="AutoShape 22"/>
            <p:cNvCxnSpPr>
              <a:cxnSpLocks noChangeShapeType="1"/>
              <a:stCxn id="231429" idx="3"/>
              <a:endCxn id="231445" idx="7"/>
            </p:cNvCxnSpPr>
            <p:nvPr/>
          </p:nvCxnSpPr>
          <p:spPr bwMode="auto">
            <a:xfrm flipH="1">
              <a:off x="4024" y="1912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1447" name="Text Box 23"/>
            <p:cNvSpPr txBox="1">
              <a:spLocks noChangeArrowheads="1"/>
            </p:cNvSpPr>
            <p:nvPr/>
          </p:nvSpPr>
          <p:spPr bwMode="auto">
            <a:xfrm>
              <a:off x="3936" y="1872"/>
              <a:ext cx="19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</a:t>
              </a:r>
            </a:p>
          </p:txBody>
        </p:sp>
      </p:grpSp>
      <p:grpSp>
        <p:nvGrpSpPr>
          <p:cNvPr id="231448" name="Group 24"/>
          <p:cNvGrpSpPr>
            <a:grpSpLocks/>
          </p:cNvGrpSpPr>
          <p:nvPr/>
        </p:nvGrpSpPr>
        <p:grpSpPr bwMode="auto">
          <a:xfrm>
            <a:off x="5530850" y="3994150"/>
            <a:ext cx="774700" cy="1003300"/>
            <a:chOff x="3264" y="2488"/>
            <a:chExt cx="488" cy="632"/>
          </a:xfrm>
        </p:grpSpPr>
        <p:sp>
          <p:nvSpPr>
            <p:cNvPr id="231449" name="Oval 25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S3</a:t>
              </a:r>
            </a:p>
          </p:txBody>
        </p:sp>
        <p:cxnSp>
          <p:nvCxnSpPr>
            <p:cNvPr id="231450" name="AutoShape 26"/>
            <p:cNvCxnSpPr>
              <a:cxnSpLocks noChangeShapeType="1"/>
              <a:stCxn id="231445" idx="3"/>
              <a:endCxn id="231449" idx="7"/>
            </p:cNvCxnSpPr>
            <p:nvPr/>
          </p:nvCxnSpPr>
          <p:spPr bwMode="auto">
            <a:xfrm flipH="1">
              <a:off x="3592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1451" name="Text Box 27"/>
            <p:cNvSpPr txBox="1">
              <a:spLocks noChangeArrowheads="1"/>
            </p:cNvSpPr>
            <p:nvPr/>
          </p:nvSpPr>
          <p:spPr bwMode="auto">
            <a:xfrm>
              <a:off x="3504" y="2496"/>
              <a:ext cx="19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</a:t>
              </a:r>
            </a:p>
          </p:txBody>
        </p:sp>
      </p:grpSp>
      <p:grpSp>
        <p:nvGrpSpPr>
          <p:cNvPr id="231452" name="Group 28"/>
          <p:cNvGrpSpPr>
            <a:grpSpLocks/>
          </p:cNvGrpSpPr>
          <p:nvPr/>
        </p:nvGrpSpPr>
        <p:grpSpPr bwMode="auto">
          <a:xfrm>
            <a:off x="7359650" y="4006850"/>
            <a:ext cx="609600" cy="990600"/>
            <a:chOff x="4416" y="2496"/>
            <a:chExt cx="384" cy="624"/>
          </a:xfrm>
        </p:grpSpPr>
        <p:sp>
          <p:nvSpPr>
            <p:cNvPr id="231453" name="Oval 29"/>
            <p:cNvSpPr>
              <a:spLocks noChangeArrowheads="1"/>
            </p:cNvSpPr>
            <p:nvPr/>
          </p:nvSpPr>
          <p:spPr bwMode="auto">
            <a:xfrm>
              <a:off x="4416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S5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[open]</a:t>
              </a:r>
            </a:p>
          </p:txBody>
        </p:sp>
        <p:cxnSp>
          <p:nvCxnSpPr>
            <p:cNvPr id="231454" name="AutoShape 30"/>
            <p:cNvCxnSpPr>
              <a:cxnSpLocks noChangeShapeType="1"/>
              <a:stCxn id="231433" idx="4"/>
              <a:endCxn id="231453" idx="0"/>
            </p:cNvCxnSpPr>
            <p:nvPr/>
          </p:nvCxnSpPr>
          <p:spPr bwMode="auto">
            <a:xfrm flipH="1">
              <a:off x="4608" y="2544"/>
              <a:ext cx="144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1455" name="Text Box 31"/>
            <p:cNvSpPr txBox="1">
              <a:spLocks noChangeArrowheads="1"/>
            </p:cNvSpPr>
            <p:nvPr/>
          </p:nvSpPr>
          <p:spPr bwMode="auto">
            <a:xfrm>
              <a:off x="4512" y="2496"/>
              <a:ext cx="19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</a:t>
              </a:r>
            </a:p>
          </p:txBody>
        </p:sp>
      </p:grp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5770563" y="4929188"/>
            <a:ext cx="609600" cy="990600"/>
            <a:chOff x="3840" y="2496"/>
            <a:chExt cx="384" cy="624"/>
          </a:xfrm>
        </p:grpSpPr>
        <p:sp>
          <p:nvSpPr>
            <p:cNvPr id="231457" name="Oval 33"/>
            <p:cNvSpPr>
              <a:spLocks noChangeArrowheads="1"/>
            </p:cNvSpPr>
            <p:nvPr/>
          </p:nvSpPr>
          <p:spPr bwMode="auto">
            <a:xfrm>
              <a:off x="3840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S8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[open]</a:t>
              </a:r>
            </a:p>
          </p:txBody>
        </p:sp>
        <p:cxnSp>
          <p:nvCxnSpPr>
            <p:cNvPr id="231458" name="AutoShape 34"/>
            <p:cNvCxnSpPr>
              <a:cxnSpLocks noChangeShapeType="1"/>
              <a:endCxn id="231457" idx="0"/>
            </p:cNvCxnSpPr>
            <p:nvPr/>
          </p:nvCxnSpPr>
          <p:spPr bwMode="auto">
            <a:xfrm>
              <a:off x="3888" y="2544"/>
              <a:ext cx="144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1459" name="Text Box 35"/>
            <p:cNvSpPr txBox="1">
              <a:spLocks noChangeArrowheads="1"/>
            </p:cNvSpPr>
            <p:nvPr/>
          </p:nvSpPr>
          <p:spPr bwMode="auto">
            <a:xfrm>
              <a:off x="3936" y="2496"/>
              <a:ext cx="19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</p:grpSp>
      <p:grpSp>
        <p:nvGrpSpPr>
          <p:cNvPr id="231460" name="Group 36"/>
          <p:cNvGrpSpPr>
            <a:grpSpLocks/>
          </p:cNvGrpSpPr>
          <p:nvPr/>
        </p:nvGrpSpPr>
        <p:grpSpPr bwMode="auto">
          <a:xfrm>
            <a:off x="4854575" y="4902200"/>
            <a:ext cx="774700" cy="1003300"/>
            <a:chOff x="3264" y="2488"/>
            <a:chExt cx="488" cy="632"/>
          </a:xfrm>
        </p:grpSpPr>
        <p:sp>
          <p:nvSpPr>
            <p:cNvPr id="231461" name="Oval 37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S7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[open]</a:t>
              </a:r>
            </a:p>
          </p:txBody>
        </p:sp>
        <p:cxnSp>
          <p:nvCxnSpPr>
            <p:cNvPr id="231462" name="AutoShape 38"/>
            <p:cNvCxnSpPr>
              <a:cxnSpLocks noChangeShapeType="1"/>
              <a:endCxn id="231461" idx="7"/>
            </p:cNvCxnSpPr>
            <p:nvPr/>
          </p:nvCxnSpPr>
          <p:spPr bwMode="auto">
            <a:xfrm flipH="1">
              <a:off x="3592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1463" name="Text Box 39"/>
            <p:cNvSpPr txBox="1">
              <a:spLocks noChangeArrowheads="1"/>
            </p:cNvSpPr>
            <p:nvPr/>
          </p:nvSpPr>
          <p:spPr bwMode="auto">
            <a:xfrm>
              <a:off x="3504" y="2496"/>
              <a:ext cx="19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E301-3D29-4269-8453-B8B4509A564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vending machine (cont’d)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Minimize number of states - reuse states whenever possible</a:t>
            </a: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4038600" y="2209800"/>
            <a:ext cx="4368800" cy="4089400"/>
            <a:chOff x="2544" y="1392"/>
            <a:chExt cx="2752" cy="2576"/>
          </a:xfrm>
        </p:grpSpPr>
        <p:sp>
          <p:nvSpPr>
            <p:cNvPr id="233477" name="Rectangle 5"/>
            <p:cNvSpPr>
              <a:spLocks noChangeArrowheads="1"/>
            </p:cNvSpPr>
            <p:nvPr/>
          </p:nvSpPr>
          <p:spPr bwMode="auto">
            <a:xfrm>
              <a:off x="3072" y="3600"/>
              <a:ext cx="155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symbolic state table</a:t>
              </a:r>
            </a:p>
          </p:txBody>
        </p:sp>
        <p:sp>
          <p:nvSpPr>
            <p:cNvPr id="233478" name="Rectangle 6"/>
            <p:cNvSpPr>
              <a:spLocks noChangeArrowheads="1"/>
            </p:cNvSpPr>
            <p:nvPr/>
          </p:nvSpPr>
          <p:spPr bwMode="auto">
            <a:xfrm>
              <a:off x="2688" y="1392"/>
              <a:ext cx="2608" cy="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1143000" algn="l"/>
                  <a:tab pos="1600200" algn="l"/>
                  <a:tab pos="2286000" algn="l"/>
                  <a:tab pos="3200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present	inputs	next	output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state		D	N	state	open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0¢		0	0	  0¢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0	1	  5¢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0	10¢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1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5¢		0	0	  5¢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0	1	10¢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0	15¢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1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10¢		0	0	10¢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0	1	15¢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0	15¢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1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15¢		–	–	15¢	1</a:t>
              </a:r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2544" y="1680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3480" name="Line 8"/>
            <p:cNvSpPr>
              <a:spLocks noChangeShapeType="1"/>
            </p:cNvSpPr>
            <p:nvPr/>
          </p:nvSpPr>
          <p:spPr bwMode="auto">
            <a:xfrm>
              <a:off x="3936" y="1392"/>
              <a:ext cx="0" cy="2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3481" name="Group 9"/>
          <p:cNvGrpSpPr>
            <a:grpSpLocks/>
          </p:cNvGrpSpPr>
          <p:nvPr/>
        </p:nvGrpSpPr>
        <p:grpSpPr bwMode="auto">
          <a:xfrm>
            <a:off x="1828800" y="2259013"/>
            <a:ext cx="985838" cy="1246187"/>
            <a:chOff x="1152" y="1423"/>
            <a:chExt cx="621" cy="785"/>
          </a:xfrm>
        </p:grpSpPr>
        <p:sp>
          <p:nvSpPr>
            <p:cNvPr id="233482" name="Oval 10"/>
            <p:cNvSpPr>
              <a:spLocks noChangeArrowheads="1"/>
            </p:cNvSpPr>
            <p:nvPr/>
          </p:nvSpPr>
          <p:spPr bwMode="auto">
            <a:xfrm>
              <a:off x="1152" y="1824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</p:txBody>
        </p:sp>
        <p:cxnSp>
          <p:nvCxnSpPr>
            <p:cNvPr id="233483" name="AutoShape 11"/>
            <p:cNvCxnSpPr>
              <a:cxnSpLocks noChangeShapeType="1"/>
            </p:cNvCxnSpPr>
            <p:nvPr/>
          </p:nvCxnSpPr>
          <p:spPr bwMode="auto">
            <a:xfrm>
              <a:off x="1344" y="1536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3484" name="Text Box 12"/>
            <p:cNvSpPr txBox="1">
              <a:spLocks noChangeArrowheads="1"/>
            </p:cNvSpPr>
            <p:nvPr/>
          </p:nvSpPr>
          <p:spPr bwMode="auto">
            <a:xfrm>
              <a:off x="1344" y="1423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Reset</a:t>
              </a:r>
            </a:p>
          </p:txBody>
        </p:sp>
      </p:grp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828800" y="3478213"/>
            <a:ext cx="623888" cy="941387"/>
            <a:chOff x="1152" y="2191"/>
            <a:chExt cx="393" cy="593"/>
          </a:xfrm>
        </p:grpSpPr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152" y="240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5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</p:txBody>
        </p:sp>
        <p:sp>
          <p:nvSpPr>
            <p:cNvPr id="233487" name="Text Box 15"/>
            <p:cNvSpPr txBox="1">
              <a:spLocks noChangeArrowheads="1"/>
            </p:cNvSpPr>
            <p:nvPr/>
          </p:nvSpPr>
          <p:spPr bwMode="auto">
            <a:xfrm>
              <a:off x="1344" y="2191"/>
              <a:ext cx="2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N</a:t>
              </a:r>
            </a:p>
          </p:txBody>
        </p:sp>
        <p:cxnSp>
          <p:nvCxnSpPr>
            <p:cNvPr id="233488" name="AutoShape 16"/>
            <p:cNvCxnSpPr>
              <a:cxnSpLocks noChangeShapeType="1"/>
              <a:stCxn id="233482" idx="4"/>
              <a:endCxn id="233486" idx="0"/>
            </p:cNvCxnSpPr>
            <p:nvPr/>
          </p:nvCxnSpPr>
          <p:spPr bwMode="auto">
            <a:xfrm>
              <a:off x="1344" y="2208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33489" name="Group 17"/>
          <p:cNvGrpSpPr>
            <a:grpSpLocks/>
          </p:cNvGrpSpPr>
          <p:nvPr/>
        </p:nvGrpSpPr>
        <p:grpSpPr bwMode="auto">
          <a:xfrm>
            <a:off x="2133600" y="4392613"/>
            <a:ext cx="319088" cy="336550"/>
            <a:chOff x="1344" y="2767"/>
            <a:chExt cx="201" cy="212"/>
          </a:xfrm>
        </p:grpSpPr>
        <p:sp>
          <p:nvSpPr>
            <p:cNvPr id="233490" name="Text Box 18"/>
            <p:cNvSpPr txBox="1">
              <a:spLocks noChangeArrowheads="1"/>
            </p:cNvSpPr>
            <p:nvPr/>
          </p:nvSpPr>
          <p:spPr bwMode="auto">
            <a:xfrm>
              <a:off x="1344" y="2767"/>
              <a:ext cx="2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N</a:t>
              </a:r>
            </a:p>
          </p:txBody>
        </p:sp>
        <p:cxnSp>
          <p:nvCxnSpPr>
            <p:cNvPr id="233491" name="AutoShape 19"/>
            <p:cNvCxnSpPr>
              <a:cxnSpLocks noChangeShapeType="1"/>
              <a:stCxn id="233486" idx="4"/>
              <a:endCxn id="233496" idx="0"/>
            </p:cNvCxnSpPr>
            <p:nvPr/>
          </p:nvCxnSpPr>
          <p:spPr bwMode="auto">
            <a:xfrm>
              <a:off x="1344" y="2784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33492" name="Group 20"/>
          <p:cNvGrpSpPr>
            <a:grpSpLocks/>
          </p:cNvGrpSpPr>
          <p:nvPr/>
        </p:nvGrpSpPr>
        <p:grpSpPr bwMode="auto">
          <a:xfrm>
            <a:off x="2133600" y="5307013"/>
            <a:ext cx="731838" cy="336550"/>
            <a:chOff x="1344" y="3343"/>
            <a:chExt cx="461" cy="212"/>
          </a:xfrm>
        </p:grpSpPr>
        <p:sp>
          <p:nvSpPr>
            <p:cNvPr id="233493" name="Text Box 21"/>
            <p:cNvSpPr txBox="1">
              <a:spLocks noChangeArrowheads="1"/>
            </p:cNvSpPr>
            <p:nvPr/>
          </p:nvSpPr>
          <p:spPr bwMode="auto">
            <a:xfrm>
              <a:off x="1344" y="3343"/>
              <a:ext cx="46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N + D</a:t>
              </a:r>
            </a:p>
          </p:txBody>
        </p:sp>
        <p:cxnSp>
          <p:nvCxnSpPr>
            <p:cNvPr id="233494" name="AutoShape 22"/>
            <p:cNvCxnSpPr>
              <a:cxnSpLocks noChangeShapeType="1"/>
              <a:stCxn id="233496" idx="4"/>
              <a:endCxn id="233500" idx="0"/>
            </p:cNvCxnSpPr>
            <p:nvPr/>
          </p:nvCxnSpPr>
          <p:spPr bwMode="auto">
            <a:xfrm>
              <a:off x="1344" y="336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33495" name="Group 23"/>
          <p:cNvGrpSpPr>
            <a:grpSpLocks/>
          </p:cNvGrpSpPr>
          <p:nvPr/>
        </p:nvGrpSpPr>
        <p:grpSpPr bwMode="auto">
          <a:xfrm>
            <a:off x="1828800" y="3200400"/>
            <a:ext cx="1312863" cy="2133600"/>
            <a:chOff x="1152" y="2016"/>
            <a:chExt cx="827" cy="1344"/>
          </a:xfrm>
        </p:grpSpPr>
        <p:sp>
          <p:nvSpPr>
            <p:cNvPr id="233496" name="Oval 24"/>
            <p:cNvSpPr>
              <a:spLocks noChangeArrowheads="1"/>
            </p:cNvSpPr>
            <p:nvPr/>
          </p:nvSpPr>
          <p:spPr bwMode="auto">
            <a:xfrm>
              <a:off x="1152" y="297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10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</p:txBody>
        </p:sp>
        <p:sp>
          <p:nvSpPr>
            <p:cNvPr id="233497" name="Text Box 25"/>
            <p:cNvSpPr txBox="1">
              <a:spLocks noChangeArrowheads="1"/>
            </p:cNvSpPr>
            <p:nvPr/>
          </p:nvSpPr>
          <p:spPr bwMode="auto">
            <a:xfrm>
              <a:off x="1776" y="2431"/>
              <a:ext cx="2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cxnSp>
          <p:nvCxnSpPr>
            <p:cNvPr id="233498" name="AutoShape 26"/>
            <p:cNvCxnSpPr>
              <a:cxnSpLocks noChangeShapeType="1"/>
              <a:stCxn id="233482" idx="6"/>
              <a:endCxn id="233496" idx="6"/>
            </p:cNvCxnSpPr>
            <p:nvPr/>
          </p:nvCxnSpPr>
          <p:spPr bwMode="auto">
            <a:xfrm>
              <a:off x="1536" y="2016"/>
              <a:ext cx="1" cy="1152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33499" name="Group 27"/>
          <p:cNvGrpSpPr>
            <a:grpSpLocks/>
          </p:cNvGrpSpPr>
          <p:nvPr/>
        </p:nvGrpSpPr>
        <p:grpSpPr bwMode="auto">
          <a:xfrm>
            <a:off x="1143000" y="4114800"/>
            <a:ext cx="1295400" cy="2133600"/>
            <a:chOff x="720" y="2592"/>
            <a:chExt cx="816" cy="1344"/>
          </a:xfrm>
        </p:grpSpPr>
        <p:sp>
          <p:nvSpPr>
            <p:cNvPr id="233500" name="Oval 28"/>
            <p:cNvSpPr>
              <a:spLocks noChangeArrowheads="1"/>
            </p:cNvSpPr>
            <p:nvPr/>
          </p:nvSpPr>
          <p:spPr bwMode="auto">
            <a:xfrm>
              <a:off x="1152" y="35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15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[open]</a:t>
              </a:r>
            </a:p>
          </p:txBody>
        </p:sp>
        <p:grpSp>
          <p:nvGrpSpPr>
            <p:cNvPr id="233501" name="Group 29"/>
            <p:cNvGrpSpPr>
              <a:grpSpLocks/>
            </p:cNvGrpSpPr>
            <p:nvPr/>
          </p:nvGrpSpPr>
          <p:grpSpPr bwMode="auto">
            <a:xfrm>
              <a:off x="720" y="2592"/>
              <a:ext cx="433" cy="1152"/>
              <a:chOff x="720" y="2592"/>
              <a:chExt cx="433" cy="1152"/>
            </a:xfrm>
          </p:grpSpPr>
          <p:sp>
            <p:nvSpPr>
              <p:cNvPr id="233502" name="Text Box 30"/>
              <p:cNvSpPr txBox="1">
                <a:spLocks noChangeArrowheads="1"/>
              </p:cNvSpPr>
              <p:nvPr/>
            </p:nvSpPr>
            <p:spPr bwMode="auto">
              <a:xfrm>
                <a:off x="720" y="3055"/>
                <a:ext cx="2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cxnSp>
            <p:nvCxnSpPr>
              <p:cNvPr id="233503" name="AutoShape 31"/>
              <p:cNvCxnSpPr>
                <a:cxnSpLocks noChangeShapeType="1"/>
                <a:stCxn id="233486" idx="2"/>
                <a:endCxn id="233500" idx="2"/>
              </p:cNvCxnSpPr>
              <p:nvPr/>
            </p:nvCxnSpPr>
            <p:spPr bwMode="auto">
              <a:xfrm rot="10800000" flipH="1" flipV="1">
                <a:off x="1152" y="2592"/>
                <a:ext cx="1" cy="1152"/>
              </a:xfrm>
              <a:prstGeom prst="curvedConnector3">
                <a:avLst>
                  <a:gd name="adj1" fmla="val -1440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B624-8796-42E3-8899-2B83F0FE73E5}" type="slidenum">
              <a:rPr lang="en-US" altLang="en-US"/>
              <a:pPr/>
              <a:t>32</a:t>
            </a:fld>
            <a:endParaRPr lang="en-US" altLang="en-US"/>
          </a:p>
        </p:txBody>
      </p:sp>
      <p:grpSp>
        <p:nvGrpSpPr>
          <p:cNvPr id="235522" name="Group 2"/>
          <p:cNvGrpSpPr>
            <a:grpSpLocks/>
          </p:cNvGrpSpPr>
          <p:nvPr/>
        </p:nvGrpSpPr>
        <p:grpSpPr bwMode="auto">
          <a:xfrm>
            <a:off x="2489200" y="2286000"/>
            <a:ext cx="4254500" cy="3835400"/>
            <a:chOff x="1568" y="1440"/>
            <a:chExt cx="2680" cy="2416"/>
          </a:xfrm>
        </p:grpSpPr>
        <p:sp>
          <p:nvSpPr>
            <p:cNvPr id="235523" name="Rectangle 3"/>
            <p:cNvSpPr>
              <a:spLocks noChangeArrowheads="1"/>
            </p:cNvSpPr>
            <p:nvPr/>
          </p:nvSpPr>
          <p:spPr bwMode="auto">
            <a:xfrm>
              <a:off x="1632" y="1440"/>
              <a:ext cx="2608" cy="2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228600" algn="l"/>
                  <a:tab pos="571500" algn="l"/>
                  <a:tab pos="1371600" algn="l"/>
                  <a:tab pos="1828800" algn="l"/>
                  <a:tab pos="2286000" algn="l"/>
                  <a:tab pos="2400300" algn="l"/>
                  <a:tab pos="2743200" algn="l"/>
                  <a:tab pos="34290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present state	inputs	next state	output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Q1	Q0	D	N		D1	D0	open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	0	0	0	0	  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0	1	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0	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	0	1	0	0	  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0	1	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0	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	1	0	0	0	  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0	1	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0	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	1	1	–	–	  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35524" name="Line 4"/>
            <p:cNvSpPr>
              <a:spLocks noChangeShapeType="1"/>
            </p:cNvSpPr>
            <p:nvPr/>
          </p:nvSpPr>
          <p:spPr bwMode="auto">
            <a:xfrm>
              <a:off x="1592" y="1724"/>
              <a:ext cx="26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25" name="Line 5"/>
            <p:cNvSpPr>
              <a:spLocks noChangeShapeType="1"/>
            </p:cNvSpPr>
            <p:nvPr/>
          </p:nvSpPr>
          <p:spPr bwMode="auto">
            <a:xfrm>
              <a:off x="1576" y="2260"/>
              <a:ext cx="26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26" name="Line 6"/>
            <p:cNvSpPr>
              <a:spLocks noChangeShapeType="1"/>
            </p:cNvSpPr>
            <p:nvPr/>
          </p:nvSpPr>
          <p:spPr bwMode="auto">
            <a:xfrm>
              <a:off x="1576" y="2812"/>
              <a:ext cx="26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27" name="Line 7"/>
            <p:cNvSpPr>
              <a:spLocks noChangeShapeType="1"/>
            </p:cNvSpPr>
            <p:nvPr/>
          </p:nvSpPr>
          <p:spPr bwMode="auto">
            <a:xfrm>
              <a:off x="1568" y="3364"/>
              <a:ext cx="26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28" name="Line 8"/>
            <p:cNvSpPr>
              <a:spLocks noChangeShapeType="1"/>
            </p:cNvSpPr>
            <p:nvPr/>
          </p:nvSpPr>
          <p:spPr bwMode="auto">
            <a:xfrm>
              <a:off x="2992" y="1448"/>
              <a:ext cx="0" cy="2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5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vending machine (cont’d)</a:t>
            </a:r>
          </a:p>
        </p:txBody>
      </p:sp>
      <p:sp>
        <p:nvSpPr>
          <p:cNvPr id="23553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Uniquely encode states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4A07-C92E-4E1F-AD1C-DA6ED95D68E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5638800" y="4038600"/>
            <a:ext cx="3305175" cy="172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D1 = Q1 + D + Q0 N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D0 = Q0’ N + Q0 N’ + Q1 N + Q1 D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OPEN = Q1 Q0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Moore implementation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Mapping to logic</a:t>
            </a:r>
          </a:p>
        </p:txBody>
      </p:sp>
      <p:grpSp>
        <p:nvGrpSpPr>
          <p:cNvPr id="237573" name="Group 5"/>
          <p:cNvGrpSpPr>
            <a:grpSpLocks/>
          </p:cNvGrpSpPr>
          <p:nvPr/>
        </p:nvGrpSpPr>
        <p:grpSpPr bwMode="auto">
          <a:xfrm>
            <a:off x="3505200" y="1600200"/>
            <a:ext cx="5181600" cy="1828800"/>
            <a:chOff x="1776" y="1056"/>
            <a:chExt cx="3264" cy="1152"/>
          </a:xfrm>
        </p:grpSpPr>
        <p:grpSp>
          <p:nvGrpSpPr>
            <p:cNvPr id="237574" name="Group 6"/>
            <p:cNvGrpSpPr>
              <a:grpSpLocks/>
            </p:cNvGrpSpPr>
            <p:nvPr/>
          </p:nvGrpSpPr>
          <p:grpSpPr bwMode="auto">
            <a:xfrm rot="5400000">
              <a:off x="2688" y="1392"/>
              <a:ext cx="624" cy="432"/>
              <a:chOff x="3552" y="2256"/>
              <a:chExt cx="624" cy="432"/>
            </a:xfrm>
          </p:grpSpPr>
          <p:sp>
            <p:nvSpPr>
              <p:cNvPr id="237575" name="AutoShape 7"/>
              <p:cNvSpPr>
                <a:spLocks noChangeArrowheads="1"/>
              </p:cNvSpPr>
              <p:nvPr/>
            </p:nvSpPr>
            <p:spPr bwMode="auto">
              <a:xfrm>
                <a:off x="3744" y="2256"/>
                <a:ext cx="288" cy="336"/>
              </a:xfrm>
              <a:prstGeom prst="roundRect">
                <a:avLst>
                  <a:gd name="adj" fmla="val 45139"/>
                </a:avLst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76" name="Rectangle 8"/>
              <p:cNvSpPr>
                <a:spLocks noChangeArrowheads="1"/>
              </p:cNvSpPr>
              <p:nvPr/>
            </p:nvSpPr>
            <p:spPr bwMode="auto">
              <a:xfrm flipV="1">
                <a:off x="3552" y="2400"/>
                <a:ext cx="624" cy="288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7577" name="Group 9"/>
            <p:cNvGrpSpPr>
              <a:grpSpLocks/>
            </p:cNvGrpSpPr>
            <p:nvPr/>
          </p:nvGrpSpPr>
          <p:grpSpPr bwMode="auto">
            <a:xfrm rot="-5400000">
              <a:off x="3408" y="1440"/>
              <a:ext cx="624" cy="432"/>
              <a:chOff x="3840" y="2208"/>
              <a:chExt cx="624" cy="432"/>
            </a:xfrm>
          </p:grpSpPr>
          <p:sp>
            <p:nvSpPr>
              <p:cNvPr id="237578" name="AutoShape 10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288" cy="336"/>
              </a:xfrm>
              <a:prstGeom prst="roundRect">
                <a:avLst>
                  <a:gd name="adj" fmla="val 45139"/>
                </a:avLst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79" name="Rectangle 11"/>
              <p:cNvSpPr>
                <a:spLocks noChangeArrowheads="1"/>
              </p:cNvSpPr>
              <p:nvPr/>
            </p:nvSpPr>
            <p:spPr bwMode="auto">
              <a:xfrm flipV="1">
                <a:off x="3840" y="2352"/>
                <a:ext cx="624" cy="288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7580" name="AutoShape 12"/>
            <p:cNvSpPr>
              <a:spLocks noChangeArrowheads="1"/>
            </p:cNvSpPr>
            <p:nvPr/>
          </p:nvSpPr>
          <p:spPr bwMode="auto">
            <a:xfrm>
              <a:off x="3216" y="1776"/>
              <a:ext cx="288" cy="33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81" name="Rectangle 13"/>
            <p:cNvSpPr>
              <a:spLocks noChangeArrowheads="1"/>
            </p:cNvSpPr>
            <p:nvPr/>
          </p:nvSpPr>
          <p:spPr bwMode="auto">
            <a:xfrm flipV="1">
              <a:off x="3024" y="1920"/>
              <a:ext cx="624" cy="288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82" name="AutoShape 14"/>
            <p:cNvSpPr>
              <a:spLocks noChangeArrowheads="1"/>
            </p:cNvSpPr>
            <p:nvPr/>
          </p:nvSpPr>
          <p:spPr bwMode="auto">
            <a:xfrm flipV="1">
              <a:off x="3216" y="1152"/>
              <a:ext cx="288" cy="33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3072" y="1056"/>
              <a:ext cx="624" cy="288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7584" name="Group 16"/>
            <p:cNvGrpSpPr>
              <a:grpSpLocks/>
            </p:cNvGrpSpPr>
            <p:nvPr/>
          </p:nvGrpSpPr>
          <p:grpSpPr bwMode="auto">
            <a:xfrm>
              <a:off x="1776" y="1152"/>
              <a:ext cx="1008" cy="1008"/>
              <a:chOff x="3840" y="2976"/>
              <a:chExt cx="1008" cy="1008"/>
            </a:xfrm>
          </p:grpSpPr>
          <p:sp>
            <p:nvSpPr>
              <p:cNvPr id="237585" name="Rectangle 17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X	1	X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	1	1</a:t>
                </a:r>
              </a:p>
            </p:txBody>
          </p:sp>
          <p:sp>
            <p:nvSpPr>
              <p:cNvPr id="237586" name="Rectangle 18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Q1</a:t>
                </a:r>
              </a:p>
            </p:txBody>
          </p:sp>
          <p:sp>
            <p:nvSpPr>
              <p:cNvPr id="237587" name="Rectangle 19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D1</a:t>
                </a:r>
              </a:p>
            </p:txBody>
          </p:sp>
          <p:sp>
            <p:nvSpPr>
              <p:cNvPr id="237588" name="Rectangle 20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89" name="Rectangle 21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0" name="Rectangle 22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1" name="Rectangle 23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2" name="Rectangle 24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3" name="Rectangle 25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4" name="Rectangle 26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5" name="Rectangle 27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6" name="Rectangle 28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7" name="Rectangle 29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8" name="Rectangle 30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9" name="Rectangle 31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0" name="Rectangle 32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1" name="Rectangle 33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2" name="Rectangle 34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3" name="Rectangle 35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4" name="Line 36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5" name="Line 37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6" name="Line 38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7" name="Line 39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8" name="Rectangle 40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Q0</a:t>
                </a:r>
              </a:p>
            </p:txBody>
          </p:sp>
          <p:sp>
            <p:nvSpPr>
              <p:cNvPr id="237609" name="Rectangle 41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N</a:t>
                </a:r>
              </a:p>
            </p:txBody>
          </p:sp>
          <p:sp>
            <p:nvSpPr>
              <p:cNvPr id="237610" name="Rectangle 42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</p:grpSp>
        <p:grpSp>
          <p:nvGrpSpPr>
            <p:cNvPr id="237611" name="Group 43"/>
            <p:cNvGrpSpPr>
              <a:grpSpLocks/>
            </p:cNvGrpSpPr>
            <p:nvPr/>
          </p:nvGrpSpPr>
          <p:grpSpPr bwMode="auto">
            <a:xfrm>
              <a:off x="2880" y="1152"/>
              <a:ext cx="1008" cy="1008"/>
              <a:chOff x="3840" y="2976"/>
              <a:chExt cx="1008" cy="1008"/>
            </a:xfrm>
          </p:grpSpPr>
          <p:sp>
            <p:nvSpPr>
              <p:cNvPr id="237612" name="Rectangle 44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X	1	X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	1	1</a:t>
                </a:r>
              </a:p>
            </p:txBody>
          </p:sp>
          <p:sp>
            <p:nvSpPr>
              <p:cNvPr id="237613" name="Rectangle 45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Q1</a:t>
                </a:r>
              </a:p>
            </p:txBody>
          </p:sp>
          <p:sp>
            <p:nvSpPr>
              <p:cNvPr id="237614" name="Rectangle 46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D0</a:t>
                </a:r>
              </a:p>
            </p:txBody>
          </p:sp>
          <p:sp>
            <p:nvSpPr>
              <p:cNvPr id="237615" name="Rectangle 47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16" name="Rectangle 48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17" name="Rectangle 49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18" name="Rectangle 50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19" name="Rectangle 51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0" name="Rectangle 52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1" name="Rectangle 53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2" name="Rectangle 54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3" name="Rectangle 55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4" name="Rectangle 56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5" name="Rectangle 57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6" name="Rectangle 58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7" name="Rectangle 59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8" name="Rectangle 60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9" name="Rectangle 61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0" name="Rectangle 62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1" name="Line 63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2" name="Line 64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3" name="Line 65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4" name="Line 66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5" name="Rectangle 67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Q0</a:t>
                </a:r>
              </a:p>
            </p:txBody>
          </p:sp>
          <p:sp>
            <p:nvSpPr>
              <p:cNvPr id="237636" name="Rectangle 68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N</a:t>
                </a:r>
              </a:p>
            </p:txBody>
          </p:sp>
          <p:sp>
            <p:nvSpPr>
              <p:cNvPr id="237637" name="Rectangle 69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</p:grpSp>
        <p:grpSp>
          <p:nvGrpSpPr>
            <p:cNvPr id="237638" name="Group 70"/>
            <p:cNvGrpSpPr>
              <a:grpSpLocks/>
            </p:cNvGrpSpPr>
            <p:nvPr/>
          </p:nvGrpSpPr>
          <p:grpSpPr bwMode="auto">
            <a:xfrm>
              <a:off x="4032" y="1152"/>
              <a:ext cx="1008" cy="1008"/>
              <a:chOff x="3840" y="2976"/>
              <a:chExt cx="1008" cy="1008"/>
            </a:xfrm>
          </p:grpSpPr>
          <p:sp>
            <p:nvSpPr>
              <p:cNvPr id="237639" name="Rectangle 71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X	1	X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	1	0</a:t>
                </a:r>
              </a:p>
            </p:txBody>
          </p:sp>
          <p:sp>
            <p:nvSpPr>
              <p:cNvPr id="237640" name="Rectangle 72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Q1</a:t>
                </a:r>
              </a:p>
            </p:txBody>
          </p:sp>
          <p:sp>
            <p:nvSpPr>
              <p:cNvPr id="237641" name="Rectangle 73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Open</a:t>
                </a:r>
              </a:p>
            </p:txBody>
          </p:sp>
          <p:sp>
            <p:nvSpPr>
              <p:cNvPr id="237642" name="Rectangle 74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3" name="Rectangle 75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4" name="Rectangle 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5" name="Rectangle 77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6" name="Rectangle 78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7" name="Rectangle 79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8" name="Rectangle 80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9" name="Rectangle 81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0" name="Rectangle 82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1" name="Rectangle 83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2" name="Rectangle 84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3" name="Rectangle 85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4" name="Rectangle 86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5" name="Rectangle 87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6" name="Rectangle 88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7" name="Rectangle 89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8" name="Line 90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9" name="Line 91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60" name="Line 92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61" name="Line 93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62" name="Rectangle 94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Q0</a:t>
                </a:r>
              </a:p>
            </p:txBody>
          </p:sp>
          <p:sp>
            <p:nvSpPr>
              <p:cNvPr id="237663" name="Rectangle 95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N</a:t>
                </a:r>
              </a:p>
            </p:txBody>
          </p:sp>
          <p:sp>
            <p:nvSpPr>
              <p:cNvPr id="237664" name="Rectangle 96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</p:grpSp>
        <p:sp>
          <p:nvSpPr>
            <p:cNvPr id="237665" name="AutoShape 97"/>
            <p:cNvSpPr>
              <a:spLocks noChangeArrowheads="1"/>
            </p:cNvSpPr>
            <p:nvPr/>
          </p:nvSpPr>
          <p:spPr bwMode="auto">
            <a:xfrm>
              <a:off x="2256" y="1344"/>
              <a:ext cx="288" cy="57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666" name="AutoShape 98"/>
            <p:cNvSpPr>
              <a:spLocks noChangeArrowheads="1"/>
            </p:cNvSpPr>
            <p:nvPr/>
          </p:nvSpPr>
          <p:spPr bwMode="auto">
            <a:xfrm>
              <a:off x="2112" y="1488"/>
              <a:ext cx="288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667" name="AutoShape 99"/>
            <p:cNvSpPr>
              <a:spLocks noChangeArrowheads="1"/>
            </p:cNvSpPr>
            <p:nvPr/>
          </p:nvSpPr>
          <p:spPr bwMode="auto">
            <a:xfrm>
              <a:off x="1968" y="1632"/>
              <a:ext cx="576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668" name="AutoShape 100"/>
            <p:cNvSpPr>
              <a:spLocks noChangeArrowheads="1"/>
            </p:cNvSpPr>
            <p:nvPr/>
          </p:nvSpPr>
          <p:spPr bwMode="auto">
            <a:xfrm>
              <a:off x="3360" y="1344"/>
              <a:ext cx="144" cy="57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669" name="AutoShape 101"/>
            <p:cNvSpPr>
              <a:spLocks noChangeArrowheads="1"/>
            </p:cNvSpPr>
            <p:nvPr/>
          </p:nvSpPr>
          <p:spPr bwMode="auto">
            <a:xfrm>
              <a:off x="4512" y="1344"/>
              <a:ext cx="144" cy="57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670" name="AutoShape 102"/>
            <p:cNvSpPr>
              <a:spLocks noChangeArrowheads="1"/>
            </p:cNvSpPr>
            <p:nvPr/>
          </p:nvSpPr>
          <p:spPr bwMode="auto">
            <a:xfrm>
              <a:off x="3360" y="1632"/>
              <a:ext cx="288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237671" name="Picture 1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" y="3349625"/>
            <a:ext cx="4938713" cy="314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E7C3-BC59-4487-A25D-339712553FA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762000" y="2438400"/>
            <a:ext cx="41402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50800" algn="l"/>
                <a:tab pos="114300" algn="l"/>
                <a:tab pos="279400" algn="l"/>
                <a:tab pos="571500" algn="l"/>
                <a:tab pos="850900" algn="l"/>
                <a:tab pos="1308100" algn="l"/>
                <a:tab pos="1600200" algn="l"/>
                <a:tab pos="2057400" algn="l"/>
                <a:tab pos="2336800" algn="l"/>
                <a:tab pos="2628900" algn="l"/>
                <a:tab pos="2908300" algn="l"/>
                <a:tab pos="33655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present state	inputs	next state	output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Q3	Q2	Q1	Q0	D	N	D3	D2	D1	D0	open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0	0	0	1	0	0	0	0	0	1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				0	1	0	0	1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				1	0	0	1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				1	1	-	-	-	-	-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0	0	1	0	0	0	0	0	1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				0	1	0	1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				1	0	1	0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				1	1	-	-	-	-	-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0	1	0	0	0	0	0	1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				0	1	1	0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				1	0	1	0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				1	1	-	-	-	-	-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1	0	0	0	-	-	1	0	0	0	1</a:t>
            </a:r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>
            <a:off x="698500" y="2905125"/>
            <a:ext cx="4216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>
            <a:off x="673100" y="3771900"/>
            <a:ext cx="424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21" name="Line 5"/>
          <p:cNvSpPr>
            <a:spLocks noChangeShapeType="1"/>
          </p:cNvSpPr>
          <p:nvPr/>
        </p:nvSpPr>
        <p:spPr bwMode="auto">
          <a:xfrm>
            <a:off x="685800" y="4648200"/>
            <a:ext cx="4229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>
            <a:off x="685800" y="5486400"/>
            <a:ext cx="4229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>
            <a:off x="2806700" y="2451100"/>
            <a:ext cx="0" cy="337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562600" y="2895600"/>
            <a:ext cx="3205163" cy="279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D0 = Q0 D’ N’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D1 = Q0 N + Q1 D’ N’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D2 = Q0 D + Q1 N + Q2 D’ N’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D3 = Q1 D + Q2 D + Q2 N + Q3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OPEN = Q3</a:t>
            </a:r>
          </a:p>
        </p:txBody>
      </p:sp>
      <p:sp>
        <p:nvSpPr>
          <p:cNvPr id="2396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vending machine (cont’d)</a:t>
            </a:r>
          </a:p>
        </p:txBody>
      </p:sp>
      <p:sp>
        <p:nvSpPr>
          <p:cNvPr id="2396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One-hot encoding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D16-618C-4F5C-9A3D-47EEB919D0F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Equivalent Mealy and Moore state diagrams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9850"/>
            <a:ext cx="3886200" cy="762000"/>
          </a:xfrm>
        </p:spPr>
        <p:txBody>
          <a:bodyPr/>
          <a:lstStyle/>
          <a:p>
            <a:r>
              <a:rPr lang="en-US" altLang="ko-KR" sz="2000">
                <a:ea typeface="굴림" pitchFamily="50" charset="-127"/>
              </a:rPr>
              <a:t>Moore machine</a:t>
            </a:r>
          </a:p>
          <a:p>
            <a:pPr marL="752475" lvl="1" indent="-288925"/>
            <a:r>
              <a:rPr lang="en-US" altLang="ko-KR" sz="1800">
                <a:ea typeface="굴림" pitchFamily="50" charset="-127"/>
              </a:rPr>
              <a:t>outputs associated with state</a:t>
            </a:r>
          </a:p>
        </p:txBody>
      </p:sp>
      <p:grpSp>
        <p:nvGrpSpPr>
          <p:cNvPr id="241668" name="Group 4"/>
          <p:cNvGrpSpPr>
            <a:grpSpLocks/>
          </p:cNvGrpSpPr>
          <p:nvPr/>
        </p:nvGrpSpPr>
        <p:grpSpPr bwMode="auto">
          <a:xfrm>
            <a:off x="1371600" y="2349500"/>
            <a:ext cx="2563813" cy="3962400"/>
            <a:chOff x="864" y="1536"/>
            <a:chExt cx="1615" cy="2496"/>
          </a:xfrm>
        </p:grpSpPr>
        <p:sp>
          <p:nvSpPr>
            <p:cNvPr id="241669" name="Oval 5"/>
            <p:cNvSpPr>
              <a:spLocks noChangeArrowheads="1"/>
            </p:cNvSpPr>
            <p:nvPr/>
          </p:nvSpPr>
          <p:spPr bwMode="auto">
            <a:xfrm>
              <a:off x="1392" y="19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  <a:p>
              <a:pPr algn="ctr"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41670" name="Oval 6"/>
            <p:cNvSpPr>
              <a:spLocks noChangeArrowheads="1"/>
            </p:cNvSpPr>
            <p:nvPr/>
          </p:nvSpPr>
          <p:spPr bwMode="auto">
            <a:xfrm>
              <a:off x="1392" y="307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10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  <a:p>
              <a:pPr algn="ctr"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41671" name="Oval 7"/>
            <p:cNvSpPr>
              <a:spLocks noChangeArrowheads="1"/>
            </p:cNvSpPr>
            <p:nvPr/>
          </p:nvSpPr>
          <p:spPr bwMode="auto">
            <a:xfrm>
              <a:off x="1392" y="249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  <a:p>
              <a:pPr algn="ctr"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41672" name="Oval 8"/>
            <p:cNvSpPr>
              <a:spLocks noChangeArrowheads="1"/>
            </p:cNvSpPr>
            <p:nvPr/>
          </p:nvSpPr>
          <p:spPr bwMode="auto">
            <a:xfrm>
              <a:off x="1392" y="364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15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[1]</a:t>
              </a:r>
            </a:p>
          </p:txBody>
        </p:sp>
        <p:cxnSp>
          <p:nvCxnSpPr>
            <p:cNvPr id="241673" name="AutoShape 9"/>
            <p:cNvCxnSpPr>
              <a:cxnSpLocks noChangeShapeType="1"/>
            </p:cNvCxnSpPr>
            <p:nvPr/>
          </p:nvCxnSpPr>
          <p:spPr bwMode="auto">
            <a:xfrm>
              <a:off x="1584" y="1632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1674" name="Text Box 10"/>
            <p:cNvSpPr txBox="1">
              <a:spLocks noChangeArrowheads="1"/>
            </p:cNvSpPr>
            <p:nvPr/>
          </p:nvSpPr>
          <p:spPr bwMode="auto">
            <a:xfrm>
              <a:off x="1584" y="1536"/>
              <a:ext cx="7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N’ D’ + Reset</a:t>
              </a:r>
            </a:p>
          </p:txBody>
        </p:sp>
        <p:sp>
          <p:nvSpPr>
            <p:cNvPr id="241675" name="Text Box 11"/>
            <p:cNvSpPr txBox="1">
              <a:spLocks noChangeArrowheads="1"/>
            </p:cNvSpPr>
            <p:nvPr/>
          </p:nvSpPr>
          <p:spPr bwMode="auto">
            <a:xfrm>
              <a:off x="960" y="2544"/>
              <a:ext cx="19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41676" name="Text Box 12"/>
            <p:cNvSpPr txBox="1">
              <a:spLocks noChangeArrowheads="1"/>
            </p:cNvSpPr>
            <p:nvPr/>
          </p:nvSpPr>
          <p:spPr bwMode="auto">
            <a:xfrm>
              <a:off x="960" y="3216"/>
              <a:ext cx="19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41677" name="Text Box 13"/>
            <p:cNvSpPr txBox="1">
              <a:spLocks noChangeArrowheads="1"/>
            </p:cNvSpPr>
            <p:nvPr/>
          </p:nvSpPr>
          <p:spPr bwMode="auto">
            <a:xfrm>
              <a:off x="1392" y="2304"/>
              <a:ext cx="19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</a:t>
              </a:r>
            </a:p>
          </p:txBody>
        </p:sp>
        <p:sp>
          <p:nvSpPr>
            <p:cNvPr id="241678" name="Text Box 14"/>
            <p:cNvSpPr txBox="1">
              <a:spLocks noChangeArrowheads="1"/>
            </p:cNvSpPr>
            <p:nvPr/>
          </p:nvSpPr>
          <p:spPr bwMode="auto">
            <a:xfrm>
              <a:off x="1248" y="3456"/>
              <a:ext cx="34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N+D</a:t>
              </a:r>
            </a:p>
          </p:txBody>
        </p:sp>
        <p:sp>
          <p:nvSpPr>
            <p:cNvPr id="241679" name="Text Box 15"/>
            <p:cNvSpPr txBox="1">
              <a:spLocks noChangeArrowheads="1"/>
            </p:cNvSpPr>
            <p:nvPr/>
          </p:nvSpPr>
          <p:spPr bwMode="auto">
            <a:xfrm>
              <a:off x="1392" y="2880"/>
              <a:ext cx="19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</a:t>
              </a:r>
            </a:p>
          </p:txBody>
        </p:sp>
        <p:cxnSp>
          <p:nvCxnSpPr>
            <p:cNvPr id="241680" name="AutoShape 16"/>
            <p:cNvCxnSpPr>
              <a:cxnSpLocks noChangeShapeType="1"/>
              <a:stCxn id="241669" idx="4"/>
              <a:endCxn id="241671" idx="0"/>
            </p:cNvCxnSpPr>
            <p:nvPr/>
          </p:nvCxnSpPr>
          <p:spPr bwMode="auto">
            <a:xfrm>
              <a:off x="1584" y="2304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681" name="AutoShape 17"/>
            <p:cNvCxnSpPr>
              <a:cxnSpLocks noChangeShapeType="1"/>
              <a:stCxn id="241671" idx="4"/>
              <a:endCxn id="241670" idx="0"/>
            </p:cNvCxnSpPr>
            <p:nvPr/>
          </p:nvCxnSpPr>
          <p:spPr bwMode="auto">
            <a:xfrm>
              <a:off x="1584" y="288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682" name="AutoShape 18"/>
            <p:cNvCxnSpPr>
              <a:cxnSpLocks noChangeShapeType="1"/>
              <a:stCxn id="241670" idx="4"/>
              <a:endCxn id="241672" idx="0"/>
            </p:cNvCxnSpPr>
            <p:nvPr/>
          </p:nvCxnSpPr>
          <p:spPr bwMode="auto">
            <a:xfrm>
              <a:off x="1584" y="3456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683" name="AutoShape 19"/>
            <p:cNvCxnSpPr>
              <a:cxnSpLocks noChangeShapeType="1"/>
              <a:stCxn id="241671" idx="2"/>
              <a:endCxn id="241672" idx="2"/>
            </p:cNvCxnSpPr>
            <p:nvPr/>
          </p:nvCxnSpPr>
          <p:spPr bwMode="auto">
            <a:xfrm rot="10800000" flipH="1" flipV="1">
              <a:off x="1392" y="2688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684" name="AutoShape 20"/>
            <p:cNvCxnSpPr>
              <a:cxnSpLocks noChangeShapeType="1"/>
              <a:stCxn id="241671" idx="5"/>
              <a:endCxn id="241671" idx="7"/>
            </p:cNvCxnSpPr>
            <p:nvPr/>
          </p:nvCxnSpPr>
          <p:spPr bwMode="auto">
            <a:xfrm rot="5400000" flipH="1" flipV="1">
              <a:off x="1585" y="2687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685" name="AutoShape 21"/>
            <p:cNvCxnSpPr>
              <a:cxnSpLocks noChangeShapeType="1"/>
              <a:stCxn id="241669" idx="5"/>
              <a:endCxn id="241669" idx="7"/>
            </p:cNvCxnSpPr>
            <p:nvPr/>
          </p:nvCxnSpPr>
          <p:spPr bwMode="auto">
            <a:xfrm rot="5400000" flipH="1" flipV="1">
              <a:off x="1585" y="2111"/>
              <a:ext cx="272" cy="1"/>
            </a:xfrm>
            <a:prstGeom prst="curvedConnector5">
              <a:avLst>
                <a:gd name="adj1" fmla="val -26843"/>
                <a:gd name="adj2" fmla="val 29099995"/>
                <a:gd name="adj3" fmla="val 136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686" name="AutoShape 22"/>
            <p:cNvCxnSpPr>
              <a:cxnSpLocks noChangeShapeType="1"/>
              <a:stCxn id="241672" idx="3"/>
              <a:endCxn id="241669" idx="1"/>
            </p:cNvCxnSpPr>
            <p:nvPr/>
          </p:nvCxnSpPr>
          <p:spPr bwMode="auto">
            <a:xfrm rot="5400000" flipH="1" flipV="1">
              <a:off x="449" y="2975"/>
              <a:ext cx="2000" cy="1"/>
            </a:xfrm>
            <a:prstGeom prst="curvedConnector5">
              <a:avLst>
                <a:gd name="adj1" fmla="val -10000"/>
                <a:gd name="adj2" fmla="val -88300005"/>
                <a:gd name="adj3" fmla="val 10994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687" name="AutoShape 23"/>
            <p:cNvCxnSpPr>
              <a:cxnSpLocks noChangeShapeType="1"/>
            </p:cNvCxnSpPr>
            <p:nvPr/>
          </p:nvCxnSpPr>
          <p:spPr bwMode="auto">
            <a:xfrm rot="5400000" flipH="1" flipV="1">
              <a:off x="1593" y="3255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688" name="AutoShape 24"/>
            <p:cNvCxnSpPr>
              <a:cxnSpLocks noChangeShapeType="1"/>
            </p:cNvCxnSpPr>
            <p:nvPr/>
          </p:nvCxnSpPr>
          <p:spPr bwMode="auto">
            <a:xfrm rot="5400000" flipH="1" flipV="1">
              <a:off x="1593" y="3831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689" name="AutoShape 25"/>
            <p:cNvCxnSpPr>
              <a:cxnSpLocks noChangeShapeType="1"/>
            </p:cNvCxnSpPr>
            <p:nvPr/>
          </p:nvCxnSpPr>
          <p:spPr bwMode="auto">
            <a:xfrm rot="10800000" flipH="1" flipV="1">
              <a:off x="1392" y="2064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1690" name="Text Box 26"/>
            <p:cNvSpPr txBox="1">
              <a:spLocks noChangeArrowheads="1"/>
            </p:cNvSpPr>
            <p:nvPr/>
          </p:nvSpPr>
          <p:spPr bwMode="auto">
            <a:xfrm>
              <a:off x="2064" y="3168"/>
              <a:ext cx="35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N’ D’</a:t>
              </a:r>
            </a:p>
          </p:txBody>
        </p:sp>
        <p:sp>
          <p:nvSpPr>
            <p:cNvPr id="241691" name="Text Box 27"/>
            <p:cNvSpPr txBox="1">
              <a:spLocks noChangeArrowheads="1"/>
            </p:cNvSpPr>
            <p:nvPr/>
          </p:nvSpPr>
          <p:spPr bwMode="auto">
            <a:xfrm>
              <a:off x="2064" y="3744"/>
              <a:ext cx="41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Reset’</a:t>
              </a:r>
            </a:p>
          </p:txBody>
        </p:sp>
        <p:sp>
          <p:nvSpPr>
            <p:cNvPr id="241692" name="Text Box 28"/>
            <p:cNvSpPr txBox="1">
              <a:spLocks noChangeArrowheads="1"/>
            </p:cNvSpPr>
            <p:nvPr/>
          </p:nvSpPr>
          <p:spPr bwMode="auto">
            <a:xfrm>
              <a:off x="2064" y="2592"/>
              <a:ext cx="35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N’ D’</a:t>
              </a:r>
            </a:p>
          </p:txBody>
        </p:sp>
        <p:sp>
          <p:nvSpPr>
            <p:cNvPr id="241693" name="Text Box 29"/>
            <p:cNvSpPr txBox="1">
              <a:spLocks noChangeArrowheads="1"/>
            </p:cNvSpPr>
            <p:nvPr/>
          </p:nvSpPr>
          <p:spPr bwMode="auto">
            <a:xfrm>
              <a:off x="2016" y="2016"/>
              <a:ext cx="35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N’ D’</a:t>
              </a:r>
            </a:p>
          </p:txBody>
        </p:sp>
        <p:sp>
          <p:nvSpPr>
            <p:cNvPr id="241694" name="Text Box 30"/>
            <p:cNvSpPr txBox="1">
              <a:spLocks noChangeArrowheads="1"/>
            </p:cNvSpPr>
            <p:nvPr/>
          </p:nvSpPr>
          <p:spPr bwMode="auto">
            <a:xfrm>
              <a:off x="864" y="1584"/>
              <a:ext cx="39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Reset</a:t>
              </a:r>
            </a:p>
          </p:txBody>
        </p:sp>
      </p:grpSp>
      <p:grpSp>
        <p:nvGrpSpPr>
          <p:cNvPr id="241695" name="Group 31"/>
          <p:cNvGrpSpPr>
            <a:grpSpLocks/>
          </p:cNvGrpSpPr>
          <p:nvPr/>
        </p:nvGrpSpPr>
        <p:grpSpPr bwMode="auto">
          <a:xfrm>
            <a:off x="5867400" y="2349500"/>
            <a:ext cx="2881313" cy="3962400"/>
            <a:chOff x="3696" y="1536"/>
            <a:chExt cx="1815" cy="2496"/>
          </a:xfrm>
        </p:grpSpPr>
        <p:sp>
          <p:nvSpPr>
            <p:cNvPr id="241696" name="Oval 32"/>
            <p:cNvSpPr>
              <a:spLocks noChangeArrowheads="1"/>
            </p:cNvSpPr>
            <p:nvPr/>
          </p:nvSpPr>
          <p:spPr bwMode="auto">
            <a:xfrm>
              <a:off x="4320" y="19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</p:txBody>
        </p:sp>
        <p:sp>
          <p:nvSpPr>
            <p:cNvPr id="241697" name="Oval 33"/>
            <p:cNvSpPr>
              <a:spLocks noChangeArrowheads="1"/>
            </p:cNvSpPr>
            <p:nvPr/>
          </p:nvSpPr>
          <p:spPr bwMode="auto">
            <a:xfrm>
              <a:off x="4320" y="307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10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</p:txBody>
        </p:sp>
        <p:sp>
          <p:nvSpPr>
            <p:cNvPr id="241698" name="Oval 34"/>
            <p:cNvSpPr>
              <a:spLocks noChangeArrowheads="1"/>
            </p:cNvSpPr>
            <p:nvPr/>
          </p:nvSpPr>
          <p:spPr bwMode="auto">
            <a:xfrm>
              <a:off x="4320" y="249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</p:txBody>
        </p:sp>
        <p:sp>
          <p:nvSpPr>
            <p:cNvPr id="241699" name="Oval 35"/>
            <p:cNvSpPr>
              <a:spLocks noChangeArrowheads="1"/>
            </p:cNvSpPr>
            <p:nvPr/>
          </p:nvSpPr>
          <p:spPr bwMode="auto">
            <a:xfrm>
              <a:off x="4320" y="364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15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241700" name="AutoShape 36"/>
            <p:cNvCxnSpPr>
              <a:cxnSpLocks noChangeShapeType="1"/>
            </p:cNvCxnSpPr>
            <p:nvPr/>
          </p:nvCxnSpPr>
          <p:spPr bwMode="auto">
            <a:xfrm>
              <a:off x="4512" y="1632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1701" name="Text Box 37"/>
            <p:cNvSpPr txBox="1">
              <a:spLocks noChangeArrowheads="1"/>
            </p:cNvSpPr>
            <p:nvPr/>
          </p:nvSpPr>
          <p:spPr bwMode="auto">
            <a:xfrm>
              <a:off x="4512" y="1536"/>
              <a:ext cx="96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(N’ D’ + Reset)/0</a:t>
              </a:r>
            </a:p>
          </p:txBody>
        </p:sp>
        <p:sp>
          <p:nvSpPr>
            <p:cNvPr id="241702" name="Text Box 38"/>
            <p:cNvSpPr txBox="1">
              <a:spLocks noChangeArrowheads="1"/>
            </p:cNvSpPr>
            <p:nvPr/>
          </p:nvSpPr>
          <p:spPr bwMode="auto">
            <a:xfrm>
              <a:off x="3744" y="2544"/>
              <a:ext cx="29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D/0</a:t>
              </a:r>
            </a:p>
          </p:txBody>
        </p:sp>
        <p:sp>
          <p:nvSpPr>
            <p:cNvPr id="241703" name="Text Box 39"/>
            <p:cNvSpPr txBox="1">
              <a:spLocks noChangeArrowheads="1"/>
            </p:cNvSpPr>
            <p:nvPr/>
          </p:nvSpPr>
          <p:spPr bwMode="auto">
            <a:xfrm>
              <a:off x="3744" y="3216"/>
              <a:ext cx="29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D/1</a:t>
              </a:r>
            </a:p>
          </p:txBody>
        </p:sp>
        <p:sp>
          <p:nvSpPr>
            <p:cNvPr id="241704" name="Text Box 40"/>
            <p:cNvSpPr txBox="1">
              <a:spLocks noChangeArrowheads="1"/>
            </p:cNvSpPr>
            <p:nvPr/>
          </p:nvSpPr>
          <p:spPr bwMode="auto">
            <a:xfrm>
              <a:off x="4176" y="2304"/>
              <a:ext cx="29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N/0</a:t>
              </a:r>
            </a:p>
          </p:txBody>
        </p:sp>
        <p:sp>
          <p:nvSpPr>
            <p:cNvPr id="241705" name="Text Box 41"/>
            <p:cNvSpPr txBox="1">
              <a:spLocks noChangeArrowheads="1"/>
            </p:cNvSpPr>
            <p:nvPr/>
          </p:nvSpPr>
          <p:spPr bwMode="auto">
            <a:xfrm>
              <a:off x="3984" y="3456"/>
              <a:ext cx="4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N+D/1</a:t>
              </a:r>
            </a:p>
          </p:txBody>
        </p:sp>
        <p:sp>
          <p:nvSpPr>
            <p:cNvPr id="241706" name="Text Box 42"/>
            <p:cNvSpPr txBox="1">
              <a:spLocks noChangeArrowheads="1"/>
            </p:cNvSpPr>
            <p:nvPr/>
          </p:nvSpPr>
          <p:spPr bwMode="auto">
            <a:xfrm>
              <a:off x="4176" y="2880"/>
              <a:ext cx="29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N/0</a:t>
              </a:r>
            </a:p>
          </p:txBody>
        </p:sp>
        <p:cxnSp>
          <p:nvCxnSpPr>
            <p:cNvPr id="241707" name="AutoShape 43"/>
            <p:cNvCxnSpPr>
              <a:cxnSpLocks noChangeShapeType="1"/>
              <a:stCxn id="241696" idx="4"/>
              <a:endCxn id="241698" idx="0"/>
            </p:cNvCxnSpPr>
            <p:nvPr/>
          </p:nvCxnSpPr>
          <p:spPr bwMode="auto">
            <a:xfrm>
              <a:off x="4512" y="2304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708" name="AutoShape 44"/>
            <p:cNvCxnSpPr>
              <a:cxnSpLocks noChangeShapeType="1"/>
              <a:stCxn id="241698" idx="4"/>
              <a:endCxn id="241697" idx="0"/>
            </p:cNvCxnSpPr>
            <p:nvPr/>
          </p:nvCxnSpPr>
          <p:spPr bwMode="auto">
            <a:xfrm>
              <a:off x="4512" y="288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709" name="AutoShape 45"/>
            <p:cNvCxnSpPr>
              <a:cxnSpLocks noChangeShapeType="1"/>
              <a:stCxn id="241697" idx="4"/>
              <a:endCxn id="241699" idx="0"/>
            </p:cNvCxnSpPr>
            <p:nvPr/>
          </p:nvCxnSpPr>
          <p:spPr bwMode="auto">
            <a:xfrm>
              <a:off x="4512" y="3456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710" name="AutoShape 46"/>
            <p:cNvCxnSpPr>
              <a:cxnSpLocks noChangeShapeType="1"/>
              <a:stCxn id="241698" idx="2"/>
              <a:endCxn id="241699" idx="2"/>
            </p:cNvCxnSpPr>
            <p:nvPr/>
          </p:nvCxnSpPr>
          <p:spPr bwMode="auto">
            <a:xfrm rot="10800000" flipH="1" flipV="1">
              <a:off x="4320" y="2688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711" name="AutoShape 47"/>
            <p:cNvCxnSpPr>
              <a:cxnSpLocks noChangeShapeType="1"/>
              <a:stCxn id="241698" idx="5"/>
              <a:endCxn id="241698" idx="7"/>
            </p:cNvCxnSpPr>
            <p:nvPr/>
          </p:nvCxnSpPr>
          <p:spPr bwMode="auto">
            <a:xfrm rot="5400000" flipH="1" flipV="1">
              <a:off x="4513" y="2687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712" name="AutoShape 48"/>
            <p:cNvCxnSpPr>
              <a:cxnSpLocks noChangeShapeType="1"/>
              <a:stCxn id="241696" idx="5"/>
              <a:endCxn id="241696" idx="7"/>
            </p:cNvCxnSpPr>
            <p:nvPr/>
          </p:nvCxnSpPr>
          <p:spPr bwMode="auto">
            <a:xfrm rot="5400000" flipH="1" flipV="1">
              <a:off x="4513" y="2111"/>
              <a:ext cx="272" cy="1"/>
            </a:xfrm>
            <a:prstGeom prst="curvedConnector5">
              <a:avLst>
                <a:gd name="adj1" fmla="val -26843"/>
                <a:gd name="adj2" fmla="val 29099995"/>
                <a:gd name="adj3" fmla="val 136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713" name="AutoShape 49"/>
            <p:cNvCxnSpPr>
              <a:cxnSpLocks noChangeShapeType="1"/>
              <a:stCxn id="241699" idx="3"/>
              <a:endCxn id="241696" idx="1"/>
            </p:cNvCxnSpPr>
            <p:nvPr/>
          </p:nvCxnSpPr>
          <p:spPr bwMode="auto">
            <a:xfrm rot="5400000" flipH="1" flipV="1">
              <a:off x="3377" y="2975"/>
              <a:ext cx="2000" cy="1"/>
            </a:xfrm>
            <a:prstGeom prst="curvedConnector5">
              <a:avLst>
                <a:gd name="adj1" fmla="val -10000"/>
                <a:gd name="adj2" fmla="val -75600005"/>
                <a:gd name="adj3" fmla="val 10994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714" name="AutoShape 50"/>
            <p:cNvCxnSpPr>
              <a:cxnSpLocks noChangeShapeType="1"/>
            </p:cNvCxnSpPr>
            <p:nvPr/>
          </p:nvCxnSpPr>
          <p:spPr bwMode="auto">
            <a:xfrm rot="5400000" flipH="1" flipV="1">
              <a:off x="4521" y="3255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715" name="AutoShape 51"/>
            <p:cNvCxnSpPr>
              <a:cxnSpLocks noChangeShapeType="1"/>
            </p:cNvCxnSpPr>
            <p:nvPr/>
          </p:nvCxnSpPr>
          <p:spPr bwMode="auto">
            <a:xfrm rot="5400000" flipH="1" flipV="1">
              <a:off x="4521" y="3831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1716" name="AutoShape 52"/>
            <p:cNvCxnSpPr>
              <a:cxnSpLocks noChangeShapeType="1"/>
            </p:cNvCxnSpPr>
            <p:nvPr/>
          </p:nvCxnSpPr>
          <p:spPr bwMode="auto">
            <a:xfrm rot="10800000" flipH="1" flipV="1">
              <a:off x="4320" y="2064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1717" name="Text Box 53"/>
            <p:cNvSpPr txBox="1">
              <a:spLocks noChangeArrowheads="1"/>
            </p:cNvSpPr>
            <p:nvPr/>
          </p:nvSpPr>
          <p:spPr bwMode="auto">
            <a:xfrm>
              <a:off x="4992" y="3168"/>
              <a:ext cx="45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N’ D’/0</a:t>
              </a:r>
            </a:p>
          </p:txBody>
        </p:sp>
        <p:sp>
          <p:nvSpPr>
            <p:cNvPr id="241718" name="Text Box 54"/>
            <p:cNvSpPr txBox="1">
              <a:spLocks noChangeArrowheads="1"/>
            </p:cNvSpPr>
            <p:nvPr/>
          </p:nvSpPr>
          <p:spPr bwMode="auto">
            <a:xfrm>
              <a:off x="4992" y="3744"/>
              <a:ext cx="51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Reset’/1</a:t>
              </a:r>
            </a:p>
          </p:txBody>
        </p:sp>
        <p:sp>
          <p:nvSpPr>
            <p:cNvPr id="241719" name="Text Box 55"/>
            <p:cNvSpPr txBox="1">
              <a:spLocks noChangeArrowheads="1"/>
            </p:cNvSpPr>
            <p:nvPr/>
          </p:nvSpPr>
          <p:spPr bwMode="auto">
            <a:xfrm>
              <a:off x="4992" y="2592"/>
              <a:ext cx="45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N’ D’/0</a:t>
              </a:r>
            </a:p>
          </p:txBody>
        </p:sp>
        <p:sp>
          <p:nvSpPr>
            <p:cNvPr id="241720" name="Text Box 56"/>
            <p:cNvSpPr txBox="1">
              <a:spLocks noChangeArrowheads="1"/>
            </p:cNvSpPr>
            <p:nvPr/>
          </p:nvSpPr>
          <p:spPr bwMode="auto">
            <a:xfrm>
              <a:off x="4944" y="2016"/>
              <a:ext cx="45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N’ D’/0</a:t>
              </a:r>
            </a:p>
          </p:txBody>
        </p:sp>
        <p:sp>
          <p:nvSpPr>
            <p:cNvPr id="241721" name="Text Box 57"/>
            <p:cNvSpPr txBox="1">
              <a:spLocks noChangeArrowheads="1"/>
            </p:cNvSpPr>
            <p:nvPr/>
          </p:nvSpPr>
          <p:spPr bwMode="auto">
            <a:xfrm>
              <a:off x="3696" y="1584"/>
              <a:ext cx="49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Reset/0</a:t>
              </a:r>
            </a:p>
          </p:txBody>
        </p:sp>
      </p:grpSp>
      <p:sp>
        <p:nvSpPr>
          <p:cNvPr id="241723" name="Rectangle 59"/>
          <p:cNvSpPr>
            <a:spLocks noChangeArrowheads="1"/>
          </p:cNvSpPr>
          <p:nvPr/>
        </p:nvSpPr>
        <p:spPr bwMode="auto">
          <a:xfrm>
            <a:off x="4559300" y="1339850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632" tIns="46316" rIns="92632" bIns="46316"/>
          <a:lstStyle/>
          <a:p>
            <a:pPr marL="347663" indent="-347663" defTabSz="9271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000">
                <a:ea typeface="굴림" pitchFamily="50" charset="-127"/>
              </a:rPr>
              <a:t>Mealy machine</a:t>
            </a:r>
          </a:p>
          <a:p>
            <a:pPr marL="752475" lvl="1" indent="-288925" defTabSz="9271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ko-KR">
                <a:ea typeface="굴림" pitchFamily="50" charset="-127"/>
              </a:rPr>
              <a:t>outputs associated with transitions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1A9-5463-4AC7-B045-04A24298AEF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Mealy implementation</a:t>
            </a:r>
          </a:p>
        </p:txBody>
      </p:sp>
      <p:grpSp>
        <p:nvGrpSpPr>
          <p:cNvPr id="243715" name="Group 3"/>
          <p:cNvGrpSpPr>
            <a:grpSpLocks/>
          </p:cNvGrpSpPr>
          <p:nvPr/>
        </p:nvGrpSpPr>
        <p:grpSpPr bwMode="auto">
          <a:xfrm>
            <a:off x="641350" y="1404938"/>
            <a:ext cx="2881313" cy="3962400"/>
            <a:chOff x="3696" y="1536"/>
            <a:chExt cx="1815" cy="2496"/>
          </a:xfrm>
        </p:grpSpPr>
        <p:sp>
          <p:nvSpPr>
            <p:cNvPr id="243716" name="Oval 4"/>
            <p:cNvSpPr>
              <a:spLocks noChangeArrowheads="1"/>
            </p:cNvSpPr>
            <p:nvPr/>
          </p:nvSpPr>
          <p:spPr bwMode="auto">
            <a:xfrm>
              <a:off x="4320" y="19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</p:txBody>
        </p:sp>
        <p:sp>
          <p:nvSpPr>
            <p:cNvPr id="243717" name="Oval 5"/>
            <p:cNvSpPr>
              <a:spLocks noChangeArrowheads="1"/>
            </p:cNvSpPr>
            <p:nvPr/>
          </p:nvSpPr>
          <p:spPr bwMode="auto">
            <a:xfrm>
              <a:off x="4320" y="307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10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</p:txBody>
        </p:sp>
        <p:sp>
          <p:nvSpPr>
            <p:cNvPr id="243718" name="Oval 6"/>
            <p:cNvSpPr>
              <a:spLocks noChangeArrowheads="1"/>
            </p:cNvSpPr>
            <p:nvPr/>
          </p:nvSpPr>
          <p:spPr bwMode="auto">
            <a:xfrm>
              <a:off x="4320" y="249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</a:p>
          </p:txBody>
        </p:sp>
        <p:sp>
          <p:nvSpPr>
            <p:cNvPr id="243719" name="Oval 7"/>
            <p:cNvSpPr>
              <a:spLocks noChangeArrowheads="1"/>
            </p:cNvSpPr>
            <p:nvPr/>
          </p:nvSpPr>
          <p:spPr bwMode="auto">
            <a:xfrm>
              <a:off x="4320" y="364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15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¢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243720" name="AutoShape 8"/>
            <p:cNvCxnSpPr>
              <a:cxnSpLocks noChangeShapeType="1"/>
            </p:cNvCxnSpPr>
            <p:nvPr/>
          </p:nvCxnSpPr>
          <p:spPr bwMode="auto">
            <a:xfrm>
              <a:off x="4512" y="1632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3721" name="Text Box 9"/>
            <p:cNvSpPr txBox="1">
              <a:spLocks noChangeArrowheads="1"/>
            </p:cNvSpPr>
            <p:nvPr/>
          </p:nvSpPr>
          <p:spPr bwMode="auto">
            <a:xfrm>
              <a:off x="4512" y="1536"/>
              <a:ext cx="49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Reset/0</a:t>
              </a:r>
            </a:p>
          </p:txBody>
        </p:sp>
        <p:sp>
          <p:nvSpPr>
            <p:cNvPr id="243722" name="Text Box 10"/>
            <p:cNvSpPr txBox="1">
              <a:spLocks noChangeArrowheads="1"/>
            </p:cNvSpPr>
            <p:nvPr/>
          </p:nvSpPr>
          <p:spPr bwMode="auto">
            <a:xfrm>
              <a:off x="3744" y="2544"/>
              <a:ext cx="29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D/0</a:t>
              </a:r>
            </a:p>
          </p:txBody>
        </p:sp>
        <p:sp>
          <p:nvSpPr>
            <p:cNvPr id="243723" name="Text Box 11"/>
            <p:cNvSpPr txBox="1">
              <a:spLocks noChangeArrowheads="1"/>
            </p:cNvSpPr>
            <p:nvPr/>
          </p:nvSpPr>
          <p:spPr bwMode="auto">
            <a:xfrm>
              <a:off x="3744" y="3216"/>
              <a:ext cx="29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D/1</a:t>
              </a:r>
            </a:p>
          </p:txBody>
        </p:sp>
        <p:sp>
          <p:nvSpPr>
            <p:cNvPr id="243724" name="Text Box 12"/>
            <p:cNvSpPr txBox="1">
              <a:spLocks noChangeArrowheads="1"/>
            </p:cNvSpPr>
            <p:nvPr/>
          </p:nvSpPr>
          <p:spPr bwMode="auto">
            <a:xfrm>
              <a:off x="4176" y="2304"/>
              <a:ext cx="29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N/0</a:t>
              </a:r>
            </a:p>
          </p:txBody>
        </p:sp>
        <p:sp>
          <p:nvSpPr>
            <p:cNvPr id="243725" name="Text Box 13"/>
            <p:cNvSpPr txBox="1">
              <a:spLocks noChangeArrowheads="1"/>
            </p:cNvSpPr>
            <p:nvPr/>
          </p:nvSpPr>
          <p:spPr bwMode="auto">
            <a:xfrm>
              <a:off x="3984" y="3456"/>
              <a:ext cx="4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N+D/1</a:t>
              </a:r>
            </a:p>
          </p:txBody>
        </p:sp>
        <p:sp>
          <p:nvSpPr>
            <p:cNvPr id="243726" name="Text Box 14"/>
            <p:cNvSpPr txBox="1">
              <a:spLocks noChangeArrowheads="1"/>
            </p:cNvSpPr>
            <p:nvPr/>
          </p:nvSpPr>
          <p:spPr bwMode="auto">
            <a:xfrm>
              <a:off x="4176" y="2880"/>
              <a:ext cx="29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N/0</a:t>
              </a:r>
            </a:p>
          </p:txBody>
        </p:sp>
        <p:cxnSp>
          <p:nvCxnSpPr>
            <p:cNvPr id="243727" name="AutoShape 15"/>
            <p:cNvCxnSpPr>
              <a:cxnSpLocks noChangeShapeType="1"/>
              <a:stCxn id="243716" idx="4"/>
              <a:endCxn id="243718" idx="0"/>
            </p:cNvCxnSpPr>
            <p:nvPr/>
          </p:nvCxnSpPr>
          <p:spPr bwMode="auto">
            <a:xfrm>
              <a:off x="4512" y="2304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3728" name="AutoShape 16"/>
            <p:cNvCxnSpPr>
              <a:cxnSpLocks noChangeShapeType="1"/>
              <a:stCxn id="243718" idx="4"/>
              <a:endCxn id="243717" idx="0"/>
            </p:cNvCxnSpPr>
            <p:nvPr/>
          </p:nvCxnSpPr>
          <p:spPr bwMode="auto">
            <a:xfrm>
              <a:off x="4512" y="288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3729" name="AutoShape 17"/>
            <p:cNvCxnSpPr>
              <a:cxnSpLocks noChangeShapeType="1"/>
              <a:stCxn id="243717" idx="4"/>
              <a:endCxn id="243719" idx="0"/>
            </p:cNvCxnSpPr>
            <p:nvPr/>
          </p:nvCxnSpPr>
          <p:spPr bwMode="auto">
            <a:xfrm>
              <a:off x="4512" y="3456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3730" name="AutoShape 18"/>
            <p:cNvCxnSpPr>
              <a:cxnSpLocks noChangeShapeType="1"/>
              <a:stCxn id="243718" idx="2"/>
              <a:endCxn id="243719" idx="2"/>
            </p:cNvCxnSpPr>
            <p:nvPr/>
          </p:nvCxnSpPr>
          <p:spPr bwMode="auto">
            <a:xfrm rot="10800000" flipH="1" flipV="1">
              <a:off x="4320" y="2688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3731" name="AutoShape 19"/>
            <p:cNvCxnSpPr>
              <a:cxnSpLocks noChangeShapeType="1"/>
              <a:stCxn id="243718" idx="5"/>
              <a:endCxn id="243718" idx="7"/>
            </p:cNvCxnSpPr>
            <p:nvPr/>
          </p:nvCxnSpPr>
          <p:spPr bwMode="auto">
            <a:xfrm rot="5400000" flipH="1" flipV="1">
              <a:off x="4513" y="2687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3732" name="AutoShape 20"/>
            <p:cNvCxnSpPr>
              <a:cxnSpLocks noChangeShapeType="1"/>
              <a:stCxn id="243716" idx="5"/>
              <a:endCxn id="243716" idx="7"/>
            </p:cNvCxnSpPr>
            <p:nvPr/>
          </p:nvCxnSpPr>
          <p:spPr bwMode="auto">
            <a:xfrm rot="5400000" flipH="1" flipV="1">
              <a:off x="4513" y="2111"/>
              <a:ext cx="272" cy="1"/>
            </a:xfrm>
            <a:prstGeom prst="curvedConnector5">
              <a:avLst>
                <a:gd name="adj1" fmla="val -26843"/>
                <a:gd name="adj2" fmla="val 29099995"/>
                <a:gd name="adj3" fmla="val 136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3733" name="AutoShape 21"/>
            <p:cNvCxnSpPr>
              <a:cxnSpLocks noChangeShapeType="1"/>
              <a:stCxn id="243719" idx="3"/>
              <a:endCxn id="243716" idx="1"/>
            </p:cNvCxnSpPr>
            <p:nvPr/>
          </p:nvCxnSpPr>
          <p:spPr bwMode="auto">
            <a:xfrm rot="5400000" flipH="1" flipV="1">
              <a:off x="3377" y="2975"/>
              <a:ext cx="2000" cy="1"/>
            </a:xfrm>
            <a:prstGeom prst="curvedConnector5">
              <a:avLst>
                <a:gd name="adj1" fmla="val -10000"/>
                <a:gd name="adj2" fmla="val -75600005"/>
                <a:gd name="adj3" fmla="val 10994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3734" name="AutoShape 22"/>
            <p:cNvCxnSpPr>
              <a:cxnSpLocks noChangeShapeType="1"/>
            </p:cNvCxnSpPr>
            <p:nvPr/>
          </p:nvCxnSpPr>
          <p:spPr bwMode="auto">
            <a:xfrm rot="5400000" flipH="1" flipV="1">
              <a:off x="4521" y="3255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3735" name="AutoShape 23"/>
            <p:cNvCxnSpPr>
              <a:cxnSpLocks noChangeShapeType="1"/>
            </p:cNvCxnSpPr>
            <p:nvPr/>
          </p:nvCxnSpPr>
          <p:spPr bwMode="auto">
            <a:xfrm rot="5400000" flipH="1" flipV="1">
              <a:off x="4521" y="3831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3736" name="AutoShape 24"/>
            <p:cNvCxnSpPr>
              <a:cxnSpLocks noChangeShapeType="1"/>
            </p:cNvCxnSpPr>
            <p:nvPr/>
          </p:nvCxnSpPr>
          <p:spPr bwMode="auto">
            <a:xfrm rot="10800000" flipH="1" flipV="1">
              <a:off x="4320" y="2064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3737" name="Text Box 25"/>
            <p:cNvSpPr txBox="1">
              <a:spLocks noChangeArrowheads="1"/>
            </p:cNvSpPr>
            <p:nvPr/>
          </p:nvSpPr>
          <p:spPr bwMode="auto">
            <a:xfrm>
              <a:off x="4992" y="3168"/>
              <a:ext cx="45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N’ D’/0</a:t>
              </a:r>
            </a:p>
          </p:txBody>
        </p:sp>
        <p:sp>
          <p:nvSpPr>
            <p:cNvPr id="243738" name="Text Box 26"/>
            <p:cNvSpPr txBox="1">
              <a:spLocks noChangeArrowheads="1"/>
            </p:cNvSpPr>
            <p:nvPr/>
          </p:nvSpPr>
          <p:spPr bwMode="auto">
            <a:xfrm>
              <a:off x="4992" y="3744"/>
              <a:ext cx="51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Reset’/1</a:t>
              </a:r>
            </a:p>
          </p:txBody>
        </p:sp>
        <p:sp>
          <p:nvSpPr>
            <p:cNvPr id="243739" name="Text Box 27"/>
            <p:cNvSpPr txBox="1">
              <a:spLocks noChangeArrowheads="1"/>
            </p:cNvSpPr>
            <p:nvPr/>
          </p:nvSpPr>
          <p:spPr bwMode="auto">
            <a:xfrm>
              <a:off x="4992" y="2592"/>
              <a:ext cx="45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N’ D’/0</a:t>
              </a:r>
            </a:p>
          </p:txBody>
        </p:sp>
        <p:sp>
          <p:nvSpPr>
            <p:cNvPr id="243740" name="Text Box 28"/>
            <p:cNvSpPr txBox="1">
              <a:spLocks noChangeArrowheads="1"/>
            </p:cNvSpPr>
            <p:nvPr/>
          </p:nvSpPr>
          <p:spPr bwMode="auto">
            <a:xfrm>
              <a:off x="4944" y="2016"/>
              <a:ext cx="45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N’ D’/0</a:t>
              </a:r>
            </a:p>
          </p:txBody>
        </p:sp>
        <p:sp>
          <p:nvSpPr>
            <p:cNvPr id="243741" name="Text Box 29"/>
            <p:cNvSpPr txBox="1">
              <a:spLocks noChangeArrowheads="1"/>
            </p:cNvSpPr>
            <p:nvPr/>
          </p:nvSpPr>
          <p:spPr bwMode="auto">
            <a:xfrm>
              <a:off x="3696" y="1584"/>
              <a:ext cx="49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굴림" pitchFamily="50" charset="-127"/>
                </a:rPr>
                <a:t>Reset/0</a:t>
              </a:r>
            </a:p>
          </p:txBody>
        </p:sp>
      </p:grpSp>
      <p:grpSp>
        <p:nvGrpSpPr>
          <p:cNvPr id="243742" name="Group 30"/>
          <p:cNvGrpSpPr>
            <a:grpSpLocks/>
          </p:cNvGrpSpPr>
          <p:nvPr/>
        </p:nvGrpSpPr>
        <p:grpSpPr bwMode="auto">
          <a:xfrm>
            <a:off x="4287838" y="1676400"/>
            <a:ext cx="4254500" cy="3835400"/>
            <a:chOff x="1568" y="1440"/>
            <a:chExt cx="2680" cy="2416"/>
          </a:xfrm>
        </p:grpSpPr>
        <p:sp>
          <p:nvSpPr>
            <p:cNvPr id="243743" name="Rectangle 31"/>
            <p:cNvSpPr>
              <a:spLocks noChangeArrowheads="1"/>
            </p:cNvSpPr>
            <p:nvPr/>
          </p:nvSpPr>
          <p:spPr bwMode="auto">
            <a:xfrm>
              <a:off x="1632" y="1440"/>
              <a:ext cx="2608" cy="2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228600" algn="l"/>
                  <a:tab pos="571500" algn="l"/>
                  <a:tab pos="1371600" algn="l"/>
                  <a:tab pos="1828800" algn="l"/>
                  <a:tab pos="2286000" algn="l"/>
                  <a:tab pos="2400300" algn="l"/>
                  <a:tab pos="2917825" algn="l"/>
                  <a:tab pos="34290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present state	inputs	next state	output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Q1	Q0	D	N		D1	D0	open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	0	0	0	0	  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0	1	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0	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	0	1	0	0	  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0	1	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0	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	1	0	0	0	  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0	1	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0	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	1	1	–	–	  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43744" name="Line 32"/>
            <p:cNvSpPr>
              <a:spLocks noChangeShapeType="1"/>
            </p:cNvSpPr>
            <p:nvPr/>
          </p:nvSpPr>
          <p:spPr bwMode="auto">
            <a:xfrm>
              <a:off x="1592" y="1724"/>
              <a:ext cx="26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45" name="Line 33"/>
            <p:cNvSpPr>
              <a:spLocks noChangeShapeType="1"/>
            </p:cNvSpPr>
            <p:nvPr/>
          </p:nvSpPr>
          <p:spPr bwMode="auto">
            <a:xfrm>
              <a:off x="1576" y="2260"/>
              <a:ext cx="26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46" name="Line 34"/>
            <p:cNvSpPr>
              <a:spLocks noChangeShapeType="1"/>
            </p:cNvSpPr>
            <p:nvPr/>
          </p:nvSpPr>
          <p:spPr bwMode="auto">
            <a:xfrm>
              <a:off x="1576" y="2812"/>
              <a:ext cx="26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47" name="Line 35"/>
            <p:cNvSpPr>
              <a:spLocks noChangeShapeType="1"/>
            </p:cNvSpPr>
            <p:nvPr/>
          </p:nvSpPr>
          <p:spPr bwMode="auto">
            <a:xfrm>
              <a:off x="1568" y="3364"/>
              <a:ext cx="26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48" name="Line 36"/>
            <p:cNvSpPr>
              <a:spLocks noChangeShapeType="1"/>
            </p:cNvSpPr>
            <p:nvPr/>
          </p:nvSpPr>
          <p:spPr bwMode="auto">
            <a:xfrm>
              <a:off x="2992" y="1448"/>
              <a:ext cx="0" cy="2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3749" name="Rectangle 37"/>
          <p:cNvSpPr>
            <a:spLocks noChangeArrowheads="1"/>
          </p:cNvSpPr>
          <p:nvPr/>
        </p:nvSpPr>
        <p:spPr bwMode="auto">
          <a:xfrm>
            <a:off x="4549775" y="5468938"/>
            <a:ext cx="4327525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D0	= Q0’N + Q0N’ + Q1N + Q1D</a:t>
            </a:r>
          </a:p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D1	= Q1 + D + Q0N</a:t>
            </a:r>
          </a:p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OPEN	= Q1Q0 + Q1N + Q1D + Q0D</a:t>
            </a:r>
          </a:p>
        </p:txBody>
      </p:sp>
      <p:grpSp>
        <p:nvGrpSpPr>
          <p:cNvPr id="243750" name="Group 38"/>
          <p:cNvGrpSpPr>
            <a:grpSpLocks/>
          </p:cNvGrpSpPr>
          <p:nvPr/>
        </p:nvGrpSpPr>
        <p:grpSpPr bwMode="auto">
          <a:xfrm>
            <a:off x="2711450" y="5200650"/>
            <a:ext cx="1600200" cy="1600200"/>
            <a:chOff x="2438" y="96"/>
            <a:chExt cx="1008" cy="1008"/>
          </a:xfrm>
        </p:grpSpPr>
        <p:grpSp>
          <p:nvGrpSpPr>
            <p:cNvPr id="243751" name="Group 39"/>
            <p:cNvGrpSpPr>
              <a:grpSpLocks/>
            </p:cNvGrpSpPr>
            <p:nvPr/>
          </p:nvGrpSpPr>
          <p:grpSpPr bwMode="auto">
            <a:xfrm>
              <a:off x="2438" y="96"/>
              <a:ext cx="1008" cy="1008"/>
              <a:chOff x="3840" y="2976"/>
              <a:chExt cx="1008" cy="1008"/>
            </a:xfrm>
          </p:grpSpPr>
          <p:sp>
            <p:nvSpPr>
              <p:cNvPr id="243752" name="Rectangle 40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X	1	X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	1	1</a:t>
                </a:r>
              </a:p>
            </p:txBody>
          </p:sp>
          <p:sp>
            <p:nvSpPr>
              <p:cNvPr id="243753" name="Rectangle 41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Q1</a:t>
                </a:r>
              </a:p>
            </p:txBody>
          </p:sp>
          <p:sp>
            <p:nvSpPr>
              <p:cNvPr id="243754" name="Rectangle 42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Open</a:t>
                </a:r>
              </a:p>
            </p:txBody>
          </p:sp>
          <p:sp>
            <p:nvSpPr>
              <p:cNvPr id="243755" name="Rectangle 43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56" name="Rectangle 44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57" name="Rectangle 45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58" name="Rectangle 46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59" name="Rectangle 47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0" name="Rectangle 48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1" name="Rectangle 49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2" name="Rectangle 50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3" name="Rectangle 51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4" name="Rectangle 52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5" name="Rectangle 53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6" name="Rectangle 54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7" name="Rectangle 55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8" name="Rectangle 56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9" name="Rectangle 57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0" name="Rectangle 58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1" name="Line 59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2" name="Line 60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3" name="Line 61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4" name="Line 62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5" name="Rectangle 63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Q0</a:t>
                </a:r>
              </a:p>
            </p:txBody>
          </p:sp>
          <p:sp>
            <p:nvSpPr>
              <p:cNvPr id="243776" name="Rectangle 64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N</a:t>
                </a:r>
              </a:p>
            </p:txBody>
          </p:sp>
          <p:sp>
            <p:nvSpPr>
              <p:cNvPr id="243777" name="Rectangle 65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</p:grpSp>
        <p:sp>
          <p:nvSpPr>
            <p:cNvPr id="243778" name="AutoShape 66"/>
            <p:cNvSpPr>
              <a:spLocks noChangeArrowheads="1"/>
            </p:cNvSpPr>
            <p:nvPr/>
          </p:nvSpPr>
          <p:spPr bwMode="auto">
            <a:xfrm>
              <a:off x="2918" y="288"/>
              <a:ext cx="144" cy="57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79" name="AutoShape 67"/>
            <p:cNvSpPr>
              <a:spLocks noChangeArrowheads="1"/>
            </p:cNvSpPr>
            <p:nvPr/>
          </p:nvSpPr>
          <p:spPr bwMode="auto">
            <a:xfrm>
              <a:off x="2918" y="432"/>
              <a:ext cx="288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80" name="AutoShape 68"/>
            <p:cNvSpPr>
              <a:spLocks noChangeArrowheads="1"/>
            </p:cNvSpPr>
            <p:nvPr/>
          </p:nvSpPr>
          <p:spPr bwMode="auto">
            <a:xfrm>
              <a:off x="2924" y="578"/>
              <a:ext cx="288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81" name="AutoShape 69"/>
            <p:cNvSpPr>
              <a:spLocks noChangeArrowheads="1"/>
            </p:cNvSpPr>
            <p:nvPr/>
          </p:nvSpPr>
          <p:spPr bwMode="auto">
            <a:xfrm>
              <a:off x="2770" y="574"/>
              <a:ext cx="288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F90-516C-4A30-B8AF-86F0BDAD0CF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Mealy implementation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571500" y="1751013"/>
            <a:ext cx="4845050" cy="949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D0	= Q0’N + Q0N’ + Q1N + Q1D</a:t>
            </a:r>
          </a:p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D1	= Q1 + D + Q0N</a:t>
            </a:r>
          </a:p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OPEN	= Q1Q0 + Q1N + Q1D + Q0D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make sure OPEN is 0 when reset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– by adding AND gate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8313" y="2708275"/>
            <a:ext cx="4722812" cy="3906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6E5-AE94-453A-90A2-772356D6008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457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Vending machine: Moore to synch. Mealy</a:t>
            </a:r>
          </a:p>
        </p:txBody>
      </p:sp>
      <p:sp>
        <p:nvSpPr>
          <p:cNvPr id="24577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pitchFamily="50" charset="-127"/>
              </a:rPr>
              <a:t>OPEN = Q1Q0 creates a combinational delay after Q1 and Q0 change in Moore implementation</a:t>
            </a:r>
          </a:p>
          <a:p>
            <a:r>
              <a:rPr lang="en-US" altLang="ko-KR" sz="1800">
                <a:ea typeface="굴림" pitchFamily="50" charset="-127"/>
              </a:rPr>
              <a:t>This can be corrected by retiming, i.e., move flip-flops and logic through each other to improve delay</a:t>
            </a:r>
          </a:p>
          <a:p>
            <a:r>
              <a:rPr lang="en-US" altLang="ko-KR" sz="1800">
                <a:ea typeface="굴림" pitchFamily="50" charset="-127"/>
              </a:rPr>
              <a:t>OPEN.d = (Q1 + D + Q0N)(Q0'N + Q0N' + Q1N + Q1D)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     = Q1Q0N' + Q1N + Q1D + Q0'ND + Q0N'D</a:t>
            </a:r>
          </a:p>
          <a:p>
            <a:r>
              <a:rPr lang="en-US" altLang="ko-KR" sz="1800">
                <a:ea typeface="굴림" pitchFamily="50" charset="-127"/>
              </a:rPr>
              <a:t>Implementation now looks like a synchronous Mealy machine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it is common for programmable devices to have FF at end of logic</a:t>
            </a:r>
          </a:p>
          <a:p>
            <a:endParaRPr lang="en-US" altLang="ko-KR" sz="1800">
              <a:ea typeface="굴림" pitchFamily="50" charset="-127"/>
            </a:endParaRPr>
          </a:p>
        </p:txBody>
      </p:sp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88" y="4043363"/>
            <a:ext cx="3844925" cy="245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457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4038600"/>
            <a:ext cx="4424363" cy="2482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F31B-A477-44C3-AE91-49616994A66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4787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Vending machine: Mealy to synch. Mealy</a:t>
            </a:r>
          </a:p>
        </p:txBody>
      </p:sp>
      <p:sp>
        <p:nvSpPr>
          <p:cNvPr id="24787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463550" y="1492250"/>
            <a:ext cx="8343900" cy="4589463"/>
          </a:xfrm>
        </p:spPr>
        <p:txBody>
          <a:bodyPr/>
          <a:lstStyle/>
          <a:p>
            <a:r>
              <a:rPr lang="en-US" altLang="ko-KR" sz="1800">
                <a:solidFill>
                  <a:srgbClr val="000000"/>
                </a:solidFill>
                <a:ea typeface="굴림" pitchFamily="50" charset="-127"/>
              </a:rPr>
              <a:t>OPEN.d = Q1Q0 + Q1N + Q1D + Q0D</a:t>
            </a:r>
            <a:r>
              <a:rPr lang="en-US" altLang="ko-KR" sz="1800">
                <a:ea typeface="굴림" pitchFamily="50" charset="-127"/>
              </a:rPr>
              <a:t> </a:t>
            </a:r>
          </a:p>
          <a:p>
            <a:r>
              <a:rPr lang="en-US" altLang="ko-KR" sz="1800">
                <a:ea typeface="굴림" pitchFamily="50" charset="-127"/>
              </a:rPr>
              <a:t>OPEN.d = (Q1 + D + Q0N)(Q0'N + Q0N' + Q1N + Q1D)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     = Q1Q0N' + Q1N + Q1D + Q0'ND + Q0N'D</a:t>
            </a:r>
          </a:p>
        </p:txBody>
      </p:sp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4083050"/>
            <a:ext cx="4424363" cy="2482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35250"/>
            <a:ext cx="4722813" cy="3906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47813" name="Group 5"/>
          <p:cNvGrpSpPr>
            <a:grpSpLocks/>
          </p:cNvGrpSpPr>
          <p:nvPr/>
        </p:nvGrpSpPr>
        <p:grpSpPr bwMode="auto">
          <a:xfrm>
            <a:off x="4648200" y="2573338"/>
            <a:ext cx="2224088" cy="1600200"/>
            <a:chOff x="2928" y="1621"/>
            <a:chExt cx="1401" cy="1008"/>
          </a:xfrm>
        </p:grpSpPr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3321" y="1621"/>
              <a:ext cx="1008" cy="1008"/>
              <a:chOff x="3840" y="2976"/>
              <a:chExt cx="1008" cy="1008"/>
            </a:xfrm>
          </p:grpSpPr>
          <p:sp>
            <p:nvSpPr>
              <p:cNvPr id="247815" name="Rectangle 7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	1	1</a:t>
                </a:r>
              </a:p>
            </p:txBody>
          </p:sp>
          <p:sp>
            <p:nvSpPr>
              <p:cNvPr id="247816" name="Rectangle 8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Q1</a:t>
                </a:r>
              </a:p>
            </p:txBody>
          </p:sp>
          <p:sp>
            <p:nvSpPr>
              <p:cNvPr id="247817" name="Rectangle 9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Open.d</a:t>
                </a:r>
              </a:p>
            </p:txBody>
          </p:sp>
          <p:sp>
            <p:nvSpPr>
              <p:cNvPr id="247818" name="Rectangle 10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19" name="Rectangle 11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0" name="Rectangle 12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1" name="Rectangle 13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2" name="Rectangle 14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3" name="Rectangle 15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4" name="Rectangle 16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5" name="Rectangle 17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6" name="Rectangle 18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7" name="Rectangle 19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8" name="Rectangle 20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9" name="Rectangle 21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0" name="Rectangle 22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1" name="Rectangle 23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2" name="Rectangle 24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3" name="Rectangle 25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4" name="Line 26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5" name="Line 27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6" name="Line 28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7" name="Line 29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8" name="Rectangle 30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Q0</a:t>
                </a:r>
              </a:p>
            </p:txBody>
          </p:sp>
          <p:sp>
            <p:nvSpPr>
              <p:cNvPr id="247839" name="Rectangle 31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N</a:t>
                </a:r>
              </a:p>
            </p:txBody>
          </p:sp>
          <p:sp>
            <p:nvSpPr>
              <p:cNvPr id="247840" name="Rectangle 32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</p:grpSp>
        <p:sp>
          <p:nvSpPr>
            <p:cNvPr id="247841" name="Line 33"/>
            <p:cNvSpPr>
              <a:spLocks noChangeShapeType="1"/>
            </p:cNvSpPr>
            <p:nvPr/>
          </p:nvSpPr>
          <p:spPr bwMode="auto">
            <a:xfrm>
              <a:off x="2928" y="1670"/>
              <a:ext cx="499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47842" name="Group 34"/>
          <p:cNvGrpSpPr>
            <a:grpSpLocks/>
          </p:cNvGrpSpPr>
          <p:nvPr/>
        </p:nvGrpSpPr>
        <p:grpSpPr bwMode="auto">
          <a:xfrm>
            <a:off x="5334000" y="1660525"/>
            <a:ext cx="3617913" cy="2511425"/>
            <a:chOff x="3360" y="1046"/>
            <a:chExt cx="2279" cy="1582"/>
          </a:xfrm>
        </p:grpSpPr>
        <p:grpSp>
          <p:nvGrpSpPr>
            <p:cNvPr id="247843" name="Group 35"/>
            <p:cNvGrpSpPr>
              <a:grpSpLocks/>
            </p:cNvGrpSpPr>
            <p:nvPr/>
          </p:nvGrpSpPr>
          <p:grpSpPr bwMode="auto">
            <a:xfrm>
              <a:off x="4631" y="1620"/>
              <a:ext cx="1008" cy="1008"/>
              <a:chOff x="3840" y="2976"/>
              <a:chExt cx="1008" cy="1008"/>
            </a:xfrm>
          </p:grpSpPr>
          <p:sp>
            <p:nvSpPr>
              <p:cNvPr id="247844" name="Rectangle 36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X	1	X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	1	1</a:t>
                </a:r>
              </a:p>
            </p:txBody>
          </p:sp>
          <p:sp>
            <p:nvSpPr>
              <p:cNvPr id="247845" name="Rectangle 3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Q1</a:t>
                </a:r>
              </a:p>
            </p:txBody>
          </p:sp>
          <p:sp>
            <p:nvSpPr>
              <p:cNvPr id="247846" name="Rectangle 38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Open.d</a:t>
                </a:r>
              </a:p>
            </p:txBody>
          </p:sp>
          <p:sp>
            <p:nvSpPr>
              <p:cNvPr id="247847" name="Rectangle 39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48" name="Rectangle 40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49" name="Rectangle 41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0" name="Rectangle 42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1" name="Rectangle 43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2" name="Rectangle 44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3" name="Rectangle 45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4" name="Rectangle 46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5" name="Rectangle 47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6" name="Rectangle 48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7" name="Rectangle 49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8" name="Rectangle 50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9" name="Rectangle 51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0" name="Rectangle 52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1" name="Rectangle 53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2" name="Rectangle 54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3" name="Line 55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4" name="Line 56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5" name="Line 57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6" name="Line 58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7" name="Rectangle 59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Q0</a:t>
                </a:r>
              </a:p>
            </p:txBody>
          </p:sp>
          <p:sp>
            <p:nvSpPr>
              <p:cNvPr id="247868" name="Rectangle 60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N</a:t>
                </a:r>
              </a:p>
            </p:txBody>
          </p:sp>
          <p:sp>
            <p:nvSpPr>
              <p:cNvPr id="247869" name="Rectangle 61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</p:grpSp>
        <p:sp>
          <p:nvSpPr>
            <p:cNvPr id="247870" name="Line 62"/>
            <p:cNvSpPr>
              <a:spLocks noChangeShapeType="1"/>
            </p:cNvSpPr>
            <p:nvPr/>
          </p:nvSpPr>
          <p:spPr bwMode="auto">
            <a:xfrm>
              <a:off x="4387" y="1104"/>
              <a:ext cx="451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7871" name="Line 63"/>
            <p:cNvSpPr>
              <a:spLocks noChangeShapeType="1"/>
            </p:cNvSpPr>
            <p:nvPr/>
          </p:nvSpPr>
          <p:spPr bwMode="auto">
            <a:xfrm flipH="1" flipV="1">
              <a:off x="3360" y="1046"/>
              <a:ext cx="1027" cy="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AACA-C183-486C-A9AC-429C82E61C3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Forms of sequential logic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Asynchronous sequential logic – state changes occur whenever state inputs change (elements may be simple wires or delay elements)</a:t>
            </a:r>
          </a:p>
          <a:p>
            <a:r>
              <a:rPr lang="en-US" altLang="ko-KR" sz="2000">
                <a:ea typeface="굴림" pitchFamily="50" charset="-127"/>
              </a:rPr>
              <a:t>Synchronous sequential logic – state changes occur in lock step across all storage elements (using a periodic waveform - the clock)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457200" y="3810000"/>
            <a:ext cx="3810000" cy="1752600"/>
            <a:chOff x="6048" y="-144"/>
            <a:chExt cx="3648" cy="1536"/>
          </a:xfrm>
        </p:grpSpPr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7104" y="-144"/>
              <a:ext cx="15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endParaRPr lang="ko-KR" altLang="en-US" b="1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>
              <a:off x="6048" y="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6048" y="14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>
              <a:off x="6048" y="-9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7" name="Line 9"/>
            <p:cNvSpPr>
              <a:spLocks noChangeShapeType="1"/>
            </p:cNvSpPr>
            <p:nvPr/>
          </p:nvSpPr>
          <p:spPr bwMode="auto">
            <a:xfrm>
              <a:off x="6432" y="2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8" name="Line 10"/>
            <p:cNvSpPr>
              <a:spLocks noChangeShapeType="1"/>
            </p:cNvSpPr>
            <p:nvPr/>
          </p:nvSpPr>
          <p:spPr bwMode="auto">
            <a:xfrm>
              <a:off x="6576" y="38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>
              <a:off x="6672" y="4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>
              <a:off x="8640" y="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>
              <a:off x="8640" y="14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>
              <a:off x="8640" y="-9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8640" y="2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>
              <a:off x="8640" y="38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5" name="Line 17"/>
            <p:cNvSpPr>
              <a:spLocks noChangeShapeType="1"/>
            </p:cNvSpPr>
            <p:nvPr/>
          </p:nvSpPr>
          <p:spPr bwMode="auto">
            <a:xfrm>
              <a:off x="8640" y="48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6" name="Line 18"/>
            <p:cNvSpPr>
              <a:spLocks noChangeShapeType="1"/>
            </p:cNvSpPr>
            <p:nvPr/>
          </p:nvSpPr>
          <p:spPr bwMode="auto">
            <a:xfrm>
              <a:off x="7920" y="76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 flipV="1">
              <a:off x="7920" y="100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>
              <a:off x="7920" y="13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>
              <a:off x="6672" y="76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>
              <a:off x="6576" y="100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>
              <a:off x="6432" y="1392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2" name="Line 24"/>
            <p:cNvSpPr>
              <a:spLocks noChangeShapeType="1"/>
            </p:cNvSpPr>
            <p:nvPr/>
          </p:nvSpPr>
          <p:spPr bwMode="auto">
            <a:xfrm>
              <a:off x="9120" y="4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3" name="Line 25"/>
            <p:cNvSpPr>
              <a:spLocks noChangeShapeType="1"/>
            </p:cNvSpPr>
            <p:nvPr/>
          </p:nvSpPr>
          <p:spPr bwMode="auto">
            <a:xfrm>
              <a:off x="9216" y="38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>
              <a:off x="9360" y="240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5" name="Line 27"/>
            <p:cNvSpPr>
              <a:spLocks noChangeShapeType="1"/>
            </p:cNvSpPr>
            <p:nvPr/>
          </p:nvSpPr>
          <p:spPr bwMode="auto">
            <a:xfrm flipV="1">
              <a:off x="6672" y="4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6" name="Line 28"/>
            <p:cNvSpPr>
              <a:spLocks noChangeShapeType="1"/>
            </p:cNvSpPr>
            <p:nvPr/>
          </p:nvSpPr>
          <p:spPr bwMode="auto">
            <a:xfrm>
              <a:off x="6576" y="38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7" name="Line 29"/>
            <p:cNvSpPr>
              <a:spLocks noChangeShapeType="1"/>
            </p:cNvSpPr>
            <p:nvPr/>
          </p:nvSpPr>
          <p:spPr bwMode="auto">
            <a:xfrm>
              <a:off x="6432" y="240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3998" name="Group 30"/>
          <p:cNvGrpSpPr>
            <a:grpSpLocks/>
          </p:cNvGrpSpPr>
          <p:nvPr/>
        </p:nvGrpSpPr>
        <p:grpSpPr bwMode="auto">
          <a:xfrm>
            <a:off x="4648200" y="3810000"/>
            <a:ext cx="4114800" cy="2205038"/>
            <a:chOff x="6096" y="1728"/>
            <a:chExt cx="3648" cy="1957"/>
          </a:xfrm>
        </p:grpSpPr>
        <p:sp>
          <p:nvSpPr>
            <p:cNvPr id="83999" name="Rectangle 31"/>
            <p:cNvSpPr>
              <a:spLocks noChangeArrowheads="1"/>
            </p:cNvSpPr>
            <p:nvPr/>
          </p:nvSpPr>
          <p:spPr bwMode="auto">
            <a:xfrm>
              <a:off x="7152" y="1728"/>
              <a:ext cx="15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endParaRPr lang="ko-KR" altLang="en-US" b="1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84000" name="Line 32"/>
            <p:cNvSpPr>
              <a:spLocks noChangeShapeType="1"/>
            </p:cNvSpPr>
            <p:nvPr/>
          </p:nvSpPr>
          <p:spPr bwMode="auto">
            <a:xfrm>
              <a:off x="6096" y="187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1" name="Line 33"/>
            <p:cNvSpPr>
              <a:spLocks noChangeShapeType="1"/>
            </p:cNvSpPr>
            <p:nvPr/>
          </p:nvSpPr>
          <p:spPr bwMode="auto">
            <a:xfrm>
              <a:off x="6096" y="201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2" name="Line 34"/>
            <p:cNvSpPr>
              <a:spLocks noChangeShapeType="1"/>
            </p:cNvSpPr>
            <p:nvPr/>
          </p:nvSpPr>
          <p:spPr bwMode="auto">
            <a:xfrm>
              <a:off x="6096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>
              <a:off x="6480" y="211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4" name="Line 36"/>
            <p:cNvSpPr>
              <a:spLocks noChangeShapeType="1"/>
            </p:cNvSpPr>
            <p:nvPr/>
          </p:nvSpPr>
          <p:spPr bwMode="auto">
            <a:xfrm>
              <a:off x="6624" y="225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5" name="Line 37"/>
            <p:cNvSpPr>
              <a:spLocks noChangeShapeType="1"/>
            </p:cNvSpPr>
            <p:nvPr/>
          </p:nvSpPr>
          <p:spPr bwMode="auto">
            <a:xfrm>
              <a:off x="6720" y="235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>
              <a:off x="8688" y="187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7" name="Line 39"/>
            <p:cNvSpPr>
              <a:spLocks noChangeShapeType="1"/>
            </p:cNvSpPr>
            <p:nvPr/>
          </p:nvSpPr>
          <p:spPr bwMode="auto">
            <a:xfrm>
              <a:off x="8688" y="201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8" name="Line 40"/>
            <p:cNvSpPr>
              <a:spLocks noChangeShapeType="1"/>
            </p:cNvSpPr>
            <p:nvPr/>
          </p:nvSpPr>
          <p:spPr bwMode="auto">
            <a:xfrm>
              <a:off x="8688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>
              <a:off x="8688" y="211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0" name="Line 42"/>
            <p:cNvSpPr>
              <a:spLocks noChangeShapeType="1"/>
            </p:cNvSpPr>
            <p:nvPr/>
          </p:nvSpPr>
          <p:spPr bwMode="auto">
            <a:xfrm>
              <a:off x="8688" y="225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1" name="Line 43"/>
            <p:cNvSpPr>
              <a:spLocks noChangeShapeType="1"/>
            </p:cNvSpPr>
            <p:nvPr/>
          </p:nvSpPr>
          <p:spPr bwMode="auto">
            <a:xfrm>
              <a:off x="8688" y="235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2" name="Line 44"/>
            <p:cNvSpPr>
              <a:spLocks noChangeShapeType="1"/>
            </p:cNvSpPr>
            <p:nvPr/>
          </p:nvSpPr>
          <p:spPr bwMode="auto">
            <a:xfrm>
              <a:off x="8112" y="25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3" name="Line 45"/>
            <p:cNvSpPr>
              <a:spLocks noChangeShapeType="1"/>
            </p:cNvSpPr>
            <p:nvPr/>
          </p:nvSpPr>
          <p:spPr bwMode="auto">
            <a:xfrm>
              <a:off x="8112" y="283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4" name="Line 46"/>
            <p:cNvSpPr>
              <a:spLocks noChangeShapeType="1"/>
            </p:cNvSpPr>
            <p:nvPr/>
          </p:nvSpPr>
          <p:spPr bwMode="auto">
            <a:xfrm>
              <a:off x="8112" y="321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5" name="Rectangle 47"/>
            <p:cNvSpPr>
              <a:spLocks noChangeArrowheads="1"/>
            </p:cNvSpPr>
            <p:nvPr/>
          </p:nvSpPr>
          <p:spPr bwMode="auto">
            <a:xfrm>
              <a:off x="7776" y="2544"/>
              <a:ext cx="33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6" name="Rectangle 48"/>
            <p:cNvSpPr>
              <a:spLocks noChangeArrowheads="1"/>
            </p:cNvSpPr>
            <p:nvPr/>
          </p:nvSpPr>
          <p:spPr bwMode="auto">
            <a:xfrm>
              <a:off x="7776" y="2784"/>
              <a:ext cx="33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7" name="Rectangle 49"/>
            <p:cNvSpPr>
              <a:spLocks noChangeArrowheads="1"/>
            </p:cNvSpPr>
            <p:nvPr/>
          </p:nvSpPr>
          <p:spPr bwMode="auto">
            <a:xfrm>
              <a:off x="7776" y="3168"/>
              <a:ext cx="33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8" name="Line 50"/>
            <p:cNvSpPr>
              <a:spLocks noChangeShapeType="1"/>
            </p:cNvSpPr>
            <p:nvPr/>
          </p:nvSpPr>
          <p:spPr bwMode="auto">
            <a:xfrm>
              <a:off x="6720" y="264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9" name="Line 51"/>
            <p:cNvSpPr>
              <a:spLocks noChangeShapeType="1"/>
            </p:cNvSpPr>
            <p:nvPr/>
          </p:nvSpPr>
          <p:spPr bwMode="auto">
            <a:xfrm>
              <a:off x="6624" y="2880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0" name="Line 52"/>
            <p:cNvSpPr>
              <a:spLocks noChangeShapeType="1"/>
            </p:cNvSpPr>
            <p:nvPr/>
          </p:nvSpPr>
          <p:spPr bwMode="auto">
            <a:xfrm>
              <a:off x="6480" y="326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1" name="Line 53"/>
            <p:cNvSpPr>
              <a:spLocks noChangeShapeType="1"/>
            </p:cNvSpPr>
            <p:nvPr/>
          </p:nvSpPr>
          <p:spPr bwMode="auto">
            <a:xfrm>
              <a:off x="9168" y="235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2" name="Line 54"/>
            <p:cNvSpPr>
              <a:spLocks noChangeShapeType="1"/>
            </p:cNvSpPr>
            <p:nvPr/>
          </p:nvSpPr>
          <p:spPr bwMode="auto">
            <a:xfrm>
              <a:off x="9264" y="225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3" name="Line 55"/>
            <p:cNvSpPr>
              <a:spLocks noChangeShapeType="1"/>
            </p:cNvSpPr>
            <p:nvPr/>
          </p:nvSpPr>
          <p:spPr bwMode="auto">
            <a:xfrm>
              <a:off x="9408" y="211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4" name="Line 56"/>
            <p:cNvSpPr>
              <a:spLocks noChangeShapeType="1"/>
            </p:cNvSpPr>
            <p:nvPr/>
          </p:nvSpPr>
          <p:spPr bwMode="auto">
            <a:xfrm flipV="1">
              <a:off x="6720" y="23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5" name="Line 57"/>
            <p:cNvSpPr>
              <a:spLocks noChangeShapeType="1"/>
            </p:cNvSpPr>
            <p:nvPr/>
          </p:nvSpPr>
          <p:spPr bwMode="auto">
            <a:xfrm>
              <a:off x="6624" y="2256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6" name="Line 58"/>
            <p:cNvSpPr>
              <a:spLocks noChangeShapeType="1"/>
            </p:cNvSpPr>
            <p:nvPr/>
          </p:nvSpPr>
          <p:spPr bwMode="auto">
            <a:xfrm>
              <a:off x="6480" y="2112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7" name="Line 59"/>
            <p:cNvSpPr>
              <a:spLocks noChangeShapeType="1"/>
            </p:cNvSpPr>
            <p:nvPr/>
          </p:nvSpPr>
          <p:spPr bwMode="auto">
            <a:xfrm>
              <a:off x="8112" y="268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8" name="Line 60"/>
            <p:cNvSpPr>
              <a:spLocks noChangeShapeType="1"/>
            </p:cNvSpPr>
            <p:nvPr/>
          </p:nvSpPr>
          <p:spPr bwMode="auto">
            <a:xfrm>
              <a:off x="8112" y="29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9" name="Line 61"/>
            <p:cNvSpPr>
              <a:spLocks noChangeShapeType="1"/>
            </p:cNvSpPr>
            <p:nvPr/>
          </p:nvSpPr>
          <p:spPr bwMode="auto">
            <a:xfrm>
              <a:off x="8112" y="33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30" name="Line 62"/>
            <p:cNvSpPr>
              <a:spLocks noChangeShapeType="1"/>
            </p:cNvSpPr>
            <p:nvPr/>
          </p:nvSpPr>
          <p:spPr bwMode="auto">
            <a:xfrm>
              <a:off x="8448" y="268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31" name="Text Box 63"/>
            <p:cNvSpPr txBox="1">
              <a:spLocks noChangeArrowheads="1"/>
            </p:cNvSpPr>
            <p:nvPr/>
          </p:nvSpPr>
          <p:spPr bwMode="auto">
            <a:xfrm>
              <a:off x="8448" y="3360"/>
              <a:ext cx="713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b="1">
                  <a:latin typeface="Tahoma" pitchFamily="34" charset="0"/>
                  <a:ea typeface="굴림" pitchFamily="50" charset="-127"/>
                </a:rPr>
                <a:t>Clock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056-E064-415E-9862-386629C0A10F}" type="slidenum">
              <a:rPr lang="en-US" altLang="en-US"/>
              <a:pPr/>
              <a:t>40</a:t>
            </a:fld>
            <a:endParaRPr lang="en-US" altLang="en-US"/>
          </a:p>
        </p:txBody>
      </p:sp>
      <p:pic>
        <p:nvPicPr>
          <p:cNvPr id="49162" name="Picture 1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700" y="3702050"/>
            <a:ext cx="3416300" cy="73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9163" name="Picture 1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6150" y="4281488"/>
            <a:ext cx="36576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916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Mealy and Moore examples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Recognize A,B = 0,1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Mealy or Moore?</a:t>
            </a:r>
          </a:p>
        </p:txBody>
      </p:sp>
      <p:sp>
        <p:nvSpPr>
          <p:cNvPr id="49168" name="AutoShape 16"/>
          <p:cNvSpPr>
            <a:spLocks noChangeAspect="1" noChangeArrowheads="1" noTextEdit="1"/>
          </p:cNvSpPr>
          <p:nvPr/>
        </p:nvSpPr>
        <p:spPr bwMode="auto">
          <a:xfrm>
            <a:off x="4635500" y="2330450"/>
            <a:ext cx="274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5588000" y="2393950"/>
            <a:ext cx="3048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5588000" y="2698750"/>
            <a:ext cx="317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V="1">
            <a:off x="5588000" y="2393950"/>
            <a:ext cx="1588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73" name="Freeform 21"/>
          <p:cNvSpPr>
            <a:spLocks/>
          </p:cNvSpPr>
          <p:nvPr/>
        </p:nvSpPr>
        <p:spPr bwMode="auto">
          <a:xfrm>
            <a:off x="5892800" y="2406650"/>
            <a:ext cx="139700" cy="152400"/>
          </a:xfrm>
          <a:custGeom>
            <a:avLst/>
            <a:gdLst/>
            <a:ahLst/>
            <a:cxnLst>
              <a:cxn ang="0">
                <a:pos x="11" y="12"/>
              </a:cxn>
              <a:cxn ang="0">
                <a:pos x="0" y="0"/>
              </a:cxn>
              <a:cxn ang="0">
                <a:pos x="0" y="12"/>
              </a:cxn>
              <a:cxn ang="0">
                <a:pos x="11" y="12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5"/>
                  <a:pt x="6" y="0"/>
                  <a:pt x="0" y="0"/>
                </a:cubicBezTo>
                <a:lnTo>
                  <a:pt x="0" y="12"/>
                </a:lnTo>
                <a:lnTo>
                  <a:pt x="11" y="12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74" name="Arc 22"/>
          <p:cNvSpPr>
            <a:spLocks/>
          </p:cNvSpPr>
          <p:nvPr/>
        </p:nvSpPr>
        <p:spPr bwMode="auto">
          <a:xfrm>
            <a:off x="5892800" y="2400300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75" name="Freeform 23"/>
          <p:cNvSpPr>
            <a:spLocks/>
          </p:cNvSpPr>
          <p:nvPr/>
        </p:nvSpPr>
        <p:spPr bwMode="auto">
          <a:xfrm>
            <a:off x="5892800" y="2546350"/>
            <a:ext cx="139700" cy="152400"/>
          </a:xfrm>
          <a:custGeom>
            <a:avLst/>
            <a:gdLst/>
            <a:ahLst/>
            <a:cxnLst>
              <a:cxn ang="0">
                <a:pos x="0" y="11"/>
              </a:cxn>
              <a:cxn ang="0">
                <a:pos x="11" y="0"/>
              </a:cxn>
              <a:cxn ang="0">
                <a:pos x="0" y="0"/>
              </a:cxn>
              <a:cxn ang="0">
                <a:pos x="0" y="11"/>
              </a:cxn>
            </a:cxnLst>
            <a:rect l="0" t="0" r="r" b="b"/>
            <a:pathLst>
              <a:path w="11" h="12">
                <a:moveTo>
                  <a:pt x="0" y="11"/>
                </a:moveTo>
                <a:cubicBezTo>
                  <a:pt x="6" y="12"/>
                  <a:pt x="11" y="6"/>
                  <a:pt x="11" y="0"/>
                </a:cubicBez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76" name="Arc 24"/>
          <p:cNvSpPr>
            <a:spLocks/>
          </p:cNvSpPr>
          <p:nvPr/>
        </p:nvSpPr>
        <p:spPr bwMode="auto">
          <a:xfrm>
            <a:off x="5892800" y="25463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5016500" y="2355850"/>
            <a:ext cx="1905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 flipV="1">
            <a:off x="5016500" y="2482850"/>
            <a:ext cx="1905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5016500" y="2355850"/>
            <a:ext cx="1588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5213350" y="2463800"/>
            <a:ext cx="508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>
            <a:off x="5461000" y="2609850"/>
            <a:ext cx="1270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>
            <a:off x="5461000" y="2609850"/>
            <a:ext cx="1588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>
            <a:off x="4635500" y="2736850"/>
            <a:ext cx="825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4724400" y="2609850"/>
            <a:ext cx="76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900">
                <a:solidFill>
                  <a:srgbClr val="0000D4"/>
                </a:solidFill>
                <a:latin typeface="Geneva" charset="0"/>
                <a:ea typeface="굴림" pitchFamily="50" charset="-127"/>
              </a:rPr>
              <a:t>B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4889500" y="2482850"/>
            <a:ext cx="1270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>
            <a:off x="4699000" y="2482850"/>
            <a:ext cx="190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4724400" y="2355850"/>
            <a:ext cx="76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900">
                <a:solidFill>
                  <a:srgbClr val="0000D4"/>
                </a:solidFill>
                <a:latin typeface="Geneva" charset="0"/>
                <a:ea typeface="굴림" pitchFamily="50" charset="-127"/>
              </a:rPr>
              <a:t>A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5461000" y="2482850"/>
            <a:ext cx="1270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5270500" y="2482850"/>
            <a:ext cx="1270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5397500" y="2482850"/>
            <a:ext cx="63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99" name="Line 47"/>
          <p:cNvSpPr>
            <a:spLocks noChangeShapeType="1"/>
          </p:cNvSpPr>
          <p:nvPr/>
        </p:nvSpPr>
        <p:spPr bwMode="auto">
          <a:xfrm>
            <a:off x="6032500" y="2546350"/>
            <a:ext cx="1270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205" name="Line 53"/>
          <p:cNvSpPr>
            <a:spLocks noChangeShapeType="1"/>
          </p:cNvSpPr>
          <p:nvPr/>
        </p:nvSpPr>
        <p:spPr bwMode="auto">
          <a:xfrm>
            <a:off x="6083300" y="2546350"/>
            <a:ext cx="317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206" name="Rectangle 54"/>
          <p:cNvSpPr>
            <a:spLocks noChangeArrowheads="1"/>
          </p:cNvSpPr>
          <p:nvPr/>
        </p:nvSpPr>
        <p:spPr bwMode="auto">
          <a:xfrm>
            <a:off x="6172200" y="2419350"/>
            <a:ext cx="158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900">
                <a:solidFill>
                  <a:srgbClr val="0000D4"/>
                </a:solidFill>
                <a:latin typeface="Geneva" charset="0"/>
                <a:ea typeface="굴림" pitchFamily="50" charset="-127"/>
              </a:rPr>
              <a:t>out</a:t>
            </a:r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8653-AC3F-4667-971C-5A032FA9E1EE}" type="slidenum">
              <a:rPr lang="en-US" altLang="en-US"/>
              <a:pPr/>
              <a:t>41</a:t>
            </a:fld>
            <a:endParaRPr lang="en-US" altLang="en-US"/>
          </a:p>
        </p:txBody>
      </p:sp>
      <p:pic>
        <p:nvPicPr>
          <p:cNvPr id="51209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900" y="4392613"/>
            <a:ext cx="5753100" cy="201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1210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7788" y="2241550"/>
            <a:ext cx="49530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12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Mealy and Moore examples (cont’d)</a:t>
            </a:r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Recognize A,B = 1,0 then 0,1</a:t>
            </a:r>
          </a:p>
          <a:p>
            <a:pPr lvl="1"/>
            <a:r>
              <a:rPr lang="en-US" altLang="ko-KR">
                <a:ea typeface="굴림" pitchFamily="50" charset="-127"/>
              </a:rPr>
              <a:t>Mealy or Moore?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D10-CF19-4470-BEB7-9562E520FAF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Hardware Description Languages 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and Sequential Logic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Flip-flops</a:t>
            </a:r>
          </a:p>
          <a:p>
            <a:pPr lvl="1"/>
            <a:r>
              <a:rPr lang="en-US" altLang="ko-KR">
                <a:ea typeface="굴림" pitchFamily="50" charset="-127"/>
              </a:rPr>
              <a:t>representation of clocks - timing of state changes</a:t>
            </a:r>
          </a:p>
          <a:p>
            <a:pPr lvl="1"/>
            <a:r>
              <a:rPr lang="en-US" altLang="ko-KR">
                <a:ea typeface="굴림" pitchFamily="50" charset="-127"/>
              </a:rPr>
              <a:t>asynchronous vs. synchronous</a:t>
            </a:r>
          </a:p>
          <a:p>
            <a:r>
              <a:rPr lang="en-US" altLang="ko-KR">
                <a:ea typeface="굴림" pitchFamily="50" charset="-127"/>
              </a:rPr>
              <a:t>FSMs</a:t>
            </a:r>
          </a:p>
          <a:p>
            <a:pPr lvl="1"/>
            <a:r>
              <a:rPr lang="en-US" altLang="ko-KR">
                <a:ea typeface="굴림" pitchFamily="50" charset="-127"/>
              </a:rPr>
              <a:t>structural view (FFs separate from combinational logic)</a:t>
            </a:r>
          </a:p>
          <a:p>
            <a:pPr lvl="1"/>
            <a:r>
              <a:rPr lang="en-US" altLang="ko-KR">
                <a:ea typeface="굴림" pitchFamily="50" charset="-127"/>
              </a:rPr>
              <a:t>behavioral view (synthesis of sequencers – not in this course)</a:t>
            </a:r>
          </a:p>
          <a:p>
            <a:r>
              <a:rPr lang="en-US" altLang="ko-KR">
                <a:ea typeface="굴림" pitchFamily="50" charset="-127"/>
              </a:rPr>
              <a:t>Data-paths = data computation (e.g., ALUs, comparators) + registers</a:t>
            </a:r>
          </a:p>
          <a:p>
            <a:pPr lvl="1"/>
            <a:r>
              <a:rPr lang="en-US" altLang="ko-KR">
                <a:ea typeface="굴림" pitchFamily="50" charset="-127"/>
              </a:rPr>
              <a:t>use of arithmetic/logical operators</a:t>
            </a:r>
          </a:p>
          <a:p>
            <a:pPr lvl="1"/>
            <a:r>
              <a:rPr lang="en-US" altLang="ko-KR">
                <a:ea typeface="굴림" pitchFamily="50" charset="-127"/>
              </a:rPr>
              <a:t>control of storage elements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0C02-705A-4C5E-B142-55FB21C0702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reduce-1-string-by-1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Remove one 1 from every string of 1s on the input</a:t>
            </a:r>
          </a:p>
        </p:txBody>
      </p:sp>
      <p:grpSp>
        <p:nvGrpSpPr>
          <p:cNvPr id="212996" name="Group 4"/>
          <p:cNvGrpSpPr>
            <a:grpSpLocks/>
          </p:cNvGrpSpPr>
          <p:nvPr/>
        </p:nvGrpSpPr>
        <p:grpSpPr bwMode="auto">
          <a:xfrm>
            <a:off x="1600200" y="3200400"/>
            <a:ext cx="2176463" cy="2743200"/>
            <a:chOff x="4080" y="1776"/>
            <a:chExt cx="1371" cy="1728"/>
          </a:xfrm>
        </p:grpSpPr>
        <p:sp>
          <p:nvSpPr>
            <p:cNvPr id="212997" name="Rectangle 5"/>
            <p:cNvSpPr>
              <a:spLocks noChangeArrowheads="1"/>
            </p:cNvSpPr>
            <p:nvPr/>
          </p:nvSpPr>
          <p:spPr bwMode="auto">
            <a:xfrm>
              <a:off x="4711" y="2190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12998" name="Rectangle 6"/>
            <p:cNvSpPr>
              <a:spLocks noChangeArrowheads="1"/>
            </p:cNvSpPr>
            <p:nvPr/>
          </p:nvSpPr>
          <p:spPr bwMode="auto">
            <a:xfrm>
              <a:off x="4080" y="2826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12999" name="Rectangle 7"/>
            <p:cNvSpPr>
              <a:spLocks noChangeArrowheads="1"/>
            </p:cNvSpPr>
            <p:nvPr/>
          </p:nvSpPr>
          <p:spPr bwMode="auto">
            <a:xfrm>
              <a:off x="4245" y="2415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13000" name="Rectangle 8"/>
            <p:cNvSpPr>
              <a:spLocks noChangeArrowheads="1"/>
            </p:cNvSpPr>
            <p:nvPr/>
          </p:nvSpPr>
          <p:spPr bwMode="auto">
            <a:xfrm>
              <a:off x="5058" y="2179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13001" name="Rectangle 9"/>
            <p:cNvSpPr>
              <a:spLocks noChangeArrowheads="1"/>
            </p:cNvSpPr>
            <p:nvPr/>
          </p:nvSpPr>
          <p:spPr bwMode="auto">
            <a:xfrm>
              <a:off x="5067" y="2971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13002" name="Rectangle 10"/>
            <p:cNvSpPr>
              <a:spLocks noChangeArrowheads="1"/>
            </p:cNvSpPr>
            <p:nvPr/>
          </p:nvSpPr>
          <p:spPr bwMode="auto">
            <a:xfrm>
              <a:off x="4711" y="2851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13003" name="Oval 11"/>
            <p:cNvSpPr>
              <a:spLocks noChangeArrowheads="1"/>
            </p:cNvSpPr>
            <p:nvPr/>
          </p:nvSpPr>
          <p:spPr bwMode="auto">
            <a:xfrm>
              <a:off x="4480" y="177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zero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13004" name="Oval 12"/>
            <p:cNvSpPr>
              <a:spLocks noChangeArrowheads="1"/>
            </p:cNvSpPr>
            <p:nvPr/>
          </p:nvSpPr>
          <p:spPr bwMode="auto">
            <a:xfrm>
              <a:off x="4480" y="244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one1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13005" name="Oval 13"/>
            <p:cNvSpPr>
              <a:spLocks noChangeArrowheads="1"/>
            </p:cNvSpPr>
            <p:nvPr/>
          </p:nvSpPr>
          <p:spPr bwMode="auto">
            <a:xfrm>
              <a:off x="4480" y="31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two1s</a:t>
              </a:r>
            </a:p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[1]</a:t>
              </a:r>
            </a:p>
          </p:txBody>
        </p:sp>
        <p:cxnSp>
          <p:nvCxnSpPr>
            <p:cNvPr id="213006" name="AutoShape 14"/>
            <p:cNvCxnSpPr>
              <a:cxnSpLocks noChangeShapeType="1"/>
              <a:stCxn id="213003" idx="4"/>
              <a:endCxn id="213004" idx="0"/>
            </p:cNvCxnSpPr>
            <p:nvPr/>
          </p:nvCxnSpPr>
          <p:spPr bwMode="auto">
            <a:xfrm>
              <a:off x="4672" y="2160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07" name="AutoShape 15"/>
            <p:cNvCxnSpPr>
              <a:cxnSpLocks noChangeShapeType="1"/>
              <a:stCxn id="213004" idx="4"/>
              <a:endCxn id="213005" idx="0"/>
            </p:cNvCxnSpPr>
            <p:nvPr/>
          </p:nvCxnSpPr>
          <p:spPr bwMode="auto">
            <a:xfrm>
              <a:off x="4672" y="2832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08" name="AutoShape 16"/>
            <p:cNvCxnSpPr>
              <a:cxnSpLocks noChangeShapeType="1"/>
              <a:stCxn id="213004" idx="2"/>
              <a:endCxn id="213003" idx="2"/>
            </p:cNvCxnSpPr>
            <p:nvPr/>
          </p:nvCxnSpPr>
          <p:spPr bwMode="auto">
            <a:xfrm rot="10800000" flipH="1">
              <a:off x="4480" y="1968"/>
              <a:ext cx="1" cy="672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09" name="AutoShape 17"/>
            <p:cNvCxnSpPr>
              <a:cxnSpLocks noChangeShapeType="1"/>
              <a:stCxn id="213005" idx="2"/>
              <a:endCxn id="213003" idx="2"/>
            </p:cNvCxnSpPr>
            <p:nvPr/>
          </p:nvCxnSpPr>
          <p:spPr bwMode="auto">
            <a:xfrm rot="10800000" flipH="1">
              <a:off x="4480" y="1968"/>
              <a:ext cx="1" cy="1344"/>
            </a:xfrm>
            <a:prstGeom prst="curvedConnector3">
              <a:avLst>
                <a:gd name="adj1" fmla="val -317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0" name="AutoShape 18"/>
            <p:cNvCxnSpPr>
              <a:cxnSpLocks noChangeShapeType="1"/>
              <a:stCxn id="213003" idx="5"/>
              <a:endCxn id="213003" idx="7"/>
            </p:cNvCxnSpPr>
            <p:nvPr/>
          </p:nvCxnSpPr>
          <p:spPr bwMode="auto">
            <a:xfrm rot="5400000" flipH="1" flipV="1">
              <a:off x="4673" y="1967"/>
              <a:ext cx="272" cy="1"/>
            </a:xfrm>
            <a:prstGeom prst="curvedConnector5">
              <a:avLst>
                <a:gd name="adj1" fmla="val -73528"/>
                <a:gd name="adj2" fmla="val 29199995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1" name="AutoShape 19"/>
            <p:cNvCxnSpPr>
              <a:cxnSpLocks noChangeShapeType="1"/>
              <a:stCxn id="213005" idx="5"/>
              <a:endCxn id="213005" idx="7"/>
            </p:cNvCxnSpPr>
            <p:nvPr/>
          </p:nvCxnSpPr>
          <p:spPr bwMode="auto">
            <a:xfrm rot="5400000" flipH="1" flipV="1">
              <a:off x="4673" y="3311"/>
              <a:ext cx="272" cy="1"/>
            </a:xfrm>
            <a:prstGeom prst="curvedConnector5">
              <a:avLst>
                <a:gd name="adj1" fmla="val -73528"/>
                <a:gd name="adj2" fmla="val 28199995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13012" name="Group 20"/>
          <p:cNvGrpSpPr>
            <a:grpSpLocks/>
          </p:cNvGrpSpPr>
          <p:nvPr/>
        </p:nvGrpSpPr>
        <p:grpSpPr bwMode="auto">
          <a:xfrm>
            <a:off x="5257800" y="3429000"/>
            <a:ext cx="2133600" cy="1993900"/>
            <a:chOff x="5952" y="1440"/>
            <a:chExt cx="1344" cy="1256"/>
          </a:xfrm>
        </p:grpSpPr>
        <p:sp>
          <p:nvSpPr>
            <p:cNvPr id="213013" name="Rectangle 21"/>
            <p:cNvSpPr>
              <a:spLocks noChangeArrowheads="1"/>
            </p:cNvSpPr>
            <p:nvPr/>
          </p:nvSpPr>
          <p:spPr bwMode="auto">
            <a:xfrm>
              <a:off x="6583" y="1950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5952" y="1968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  <p:sp>
          <p:nvSpPr>
            <p:cNvPr id="213015" name="Rectangle 23"/>
            <p:cNvSpPr>
              <a:spLocks noChangeArrowheads="1"/>
            </p:cNvSpPr>
            <p:nvPr/>
          </p:nvSpPr>
          <p:spPr bwMode="auto">
            <a:xfrm>
              <a:off x="6912" y="1440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  <p:sp>
          <p:nvSpPr>
            <p:cNvPr id="213016" name="Rectangle 24"/>
            <p:cNvSpPr>
              <a:spLocks noChangeArrowheads="1"/>
            </p:cNvSpPr>
            <p:nvPr/>
          </p:nvSpPr>
          <p:spPr bwMode="auto">
            <a:xfrm>
              <a:off x="6912" y="2448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1/1</a:t>
              </a:r>
            </a:p>
          </p:txBody>
        </p:sp>
        <p:sp>
          <p:nvSpPr>
            <p:cNvPr id="213017" name="Oval 25"/>
            <p:cNvSpPr>
              <a:spLocks noChangeArrowheads="1"/>
            </p:cNvSpPr>
            <p:nvPr/>
          </p:nvSpPr>
          <p:spPr bwMode="auto">
            <a:xfrm>
              <a:off x="6352" y="15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zero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13018" name="Oval 26"/>
            <p:cNvSpPr>
              <a:spLocks noChangeArrowheads="1"/>
            </p:cNvSpPr>
            <p:nvPr/>
          </p:nvSpPr>
          <p:spPr bwMode="auto">
            <a:xfrm>
              <a:off x="6352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one1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cxnSp>
          <p:nvCxnSpPr>
            <p:cNvPr id="213019" name="AutoShape 27"/>
            <p:cNvCxnSpPr>
              <a:cxnSpLocks noChangeShapeType="1"/>
              <a:stCxn id="213017" idx="4"/>
              <a:endCxn id="213018" idx="0"/>
            </p:cNvCxnSpPr>
            <p:nvPr/>
          </p:nvCxnSpPr>
          <p:spPr bwMode="auto">
            <a:xfrm>
              <a:off x="6544" y="1920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20" name="AutoShape 28"/>
            <p:cNvCxnSpPr>
              <a:cxnSpLocks noChangeShapeType="1"/>
              <a:stCxn id="213018" idx="2"/>
              <a:endCxn id="213017" idx="2"/>
            </p:cNvCxnSpPr>
            <p:nvPr/>
          </p:nvCxnSpPr>
          <p:spPr bwMode="auto">
            <a:xfrm rot="10800000" flipH="1">
              <a:off x="6352" y="1728"/>
              <a:ext cx="1" cy="672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21" name="AutoShape 29"/>
            <p:cNvCxnSpPr>
              <a:cxnSpLocks noChangeShapeType="1"/>
              <a:stCxn id="213018" idx="4"/>
              <a:endCxn id="213018" idx="6"/>
            </p:cNvCxnSpPr>
            <p:nvPr/>
          </p:nvCxnSpPr>
          <p:spPr bwMode="auto">
            <a:xfrm rot="5400000" flipH="1" flipV="1">
              <a:off x="6544" y="2400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22" name="AutoShape 30"/>
            <p:cNvCxnSpPr>
              <a:cxnSpLocks noChangeShapeType="1"/>
              <a:stCxn id="213017" idx="6"/>
              <a:endCxn id="213017" idx="0"/>
            </p:cNvCxnSpPr>
            <p:nvPr/>
          </p:nvCxnSpPr>
          <p:spPr bwMode="auto">
            <a:xfrm flipH="1" flipV="1">
              <a:off x="6544" y="1536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3023" name="Rectangle 31"/>
          <p:cNvSpPr>
            <a:spLocks noChangeArrowheads="1"/>
          </p:cNvSpPr>
          <p:nvPr/>
        </p:nvSpPr>
        <p:spPr bwMode="auto">
          <a:xfrm>
            <a:off x="2133600" y="2514600"/>
            <a:ext cx="81121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algn="r" eaLnBrk="0" hangingPunct="0"/>
            <a:r>
              <a:rPr kumimoji="1" lang="en-US" altLang="ko-KR">
                <a:latin typeface="Tahoma" pitchFamily="34" charset="0"/>
                <a:ea typeface="굴림" pitchFamily="50" charset="-127"/>
              </a:rPr>
              <a:t>Moore</a:t>
            </a:r>
          </a:p>
        </p:txBody>
      </p:sp>
      <p:sp>
        <p:nvSpPr>
          <p:cNvPr id="213024" name="Rectangle 32"/>
          <p:cNvSpPr>
            <a:spLocks noChangeArrowheads="1"/>
          </p:cNvSpPr>
          <p:nvPr/>
        </p:nvSpPr>
        <p:spPr bwMode="auto">
          <a:xfrm>
            <a:off x="5834063" y="2514600"/>
            <a:ext cx="768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algn="r" eaLnBrk="0" hangingPunct="0"/>
            <a:r>
              <a:rPr kumimoji="1" lang="en-US" altLang="ko-KR">
                <a:latin typeface="Tahoma" pitchFamily="34" charset="0"/>
                <a:ea typeface="굴림" pitchFamily="50" charset="-127"/>
              </a:rPr>
              <a:t>Mealy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B09F-5B5F-4AE0-89C1-33BAA003F0D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914400" y="2133600"/>
            <a:ext cx="7391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  <a:tab pos="26781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reduce (clk, reset, in, out);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input clk, reset, in;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output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  <a:tab pos="26781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  parameter zero  = 2’b00;</a:t>
            </a:r>
            <a:br>
              <a:rPr lang="en-US" altLang="ko-KR" sz="14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  parameter one1  = 2’b01;</a:t>
            </a:r>
            <a:br>
              <a:rPr lang="en-US" altLang="ko-KR" sz="14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  parameter two1s = 2’b10;</a:t>
            </a:r>
            <a:br>
              <a:rPr lang="en-US" altLang="ko-KR" sz="14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[2:1] state;	// state variables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[2:1] next_state;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always @(posedge clk)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if (reset) 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else       state = next_state;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6159500" y="1568450"/>
            <a:ext cx="1854200" cy="1035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state assignment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(easy to change,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if in one place)</a:t>
            </a:r>
          </a:p>
        </p:txBody>
      </p:sp>
      <p:sp>
        <p:nvSpPr>
          <p:cNvPr id="208900" name="Line 4"/>
          <p:cNvSpPr>
            <a:spLocks noChangeShapeType="1"/>
          </p:cNvSpPr>
          <p:nvPr/>
        </p:nvSpPr>
        <p:spPr bwMode="auto">
          <a:xfrm flipH="1">
            <a:off x="3873500" y="1873250"/>
            <a:ext cx="2286000" cy="129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Verilog FSM - Reduce 1s </a:t>
            </a:r>
            <a:r>
              <a:rPr lang="en-US" altLang="ko-KR" dirty="0" smtClean="0">
                <a:ea typeface="굴림" pitchFamily="50" charset="-127"/>
              </a:rPr>
              <a:t>example (</a:t>
            </a:r>
            <a:r>
              <a:rPr lang="ko-KR" altLang="en-US" dirty="0" smtClean="0">
                <a:solidFill>
                  <a:srgbClr val="FF0000"/>
                </a:solidFill>
                <a:ea typeface="굴림" pitchFamily="50" charset="-127"/>
              </a:rPr>
              <a:t>교재 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8.4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Moore machine</a:t>
            </a:r>
          </a:p>
        </p:txBody>
      </p:sp>
      <p:grpSp>
        <p:nvGrpSpPr>
          <p:cNvPr id="208903" name="Group 7"/>
          <p:cNvGrpSpPr>
            <a:grpSpLocks/>
          </p:cNvGrpSpPr>
          <p:nvPr/>
        </p:nvGrpSpPr>
        <p:grpSpPr bwMode="auto">
          <a:xfrm>
            <a:off x="6553200" y="3276600"/>
            <a:ext cx="2176463" cy="2743200"/>
            <a:chOff x="4080" y="1776"/>
            <a:chExt cx="1371" cy="1728"/>
          </a:xfrm>
        </p:grpSpPr>
        <p:sp>
          <p:nvSpPr>
            <p:cNvPr id="208904" name="Rectangle 8"/>
            <p:cNvSpPr>
              <a:spLocks noChangeArrowheads="1"/>
            </p:cNvSpPr>
            <p:nvPr/>
          </p:nvSpPr>
          <p:spPr bwMode="auto">
            <a:xfrm>
              <a:off x="4711" y="2190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08905" name="Rectangle 9"/>
            <p:cNvSpPr>
              <a:spLocks noChangeArrowheads="1"/>
            </p:cNvSpPr>
            <p:nvPr/>
          </p:nvSpPr>
          <p:spPr bwMode="auto">
            <a:xfrm>
              <a:off x="4080" y="2826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8906" name="Rectangle 10"/>
            <p:cNvSpPr>
              <a:spLocks noChangeArrowheads="1"/>
            </p:cNvSpPr>
            <p:nvPr/>
          </p:nvSpPr>
          <p:spPr bwMode="auto">
            <a:xfrm>
              <a:off x="4245" y="2415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5058" y="2179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5067" y="2971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08909" name="Rectangle 13"/>
            <p:cNvSpPr>
              <a:spLocks noChangeArrowheads="1"/>
            </p:cNvSpPr>
            <p:nvPr/>
          </p:nvSpPr>
          <p:spPr bwMode="auto">
            <a:xfrm>
              <a:off x="4711" y="2851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480" y="177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zero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480" y="244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one1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480" y="31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two1s</a:t>
              </a:r>
            </a:p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[1]</a:t>
              </a:r>
            </a:p>
          </p:txBody>
        </p:sp>
        <p:cxnSp>
          <p:nvCxnSpPr>
            <p:cNvPr id="208913" name="AutoShape 17"/>
            <p:cNvCxnSpPr>
              <a:cxnSpLocks noChangeShapeType="1"/>
              <a:stCxn id="208910" idx="4"/>
              <a:endCxn id="208911" idx="0"/>
            </p:cNvCxnSpPr>
            <p:nvPr/>
          </p:nvCxnSpPr>
          <p:spPr bwMode="auto">
            <a:xfrm>
              <a:off x="4672" y="2160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4" name="AutoShape 18"/>
            <p:cNvCxnSpPr>
              <a:cxnSpLocks noChangeShapeType="1"/>
              <a:stCxn id="208911" idx="4"/>
              <a:endCxn id="208912" idx="0"/>
            </p:cNvCxnSpPr>
            <p:nvPr/>
          </p:nvCxnSpPr>
          <p:spPr bwMode="auto">
            <a:xfrm>
              <a:off x="4672" y="2832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5" name="AutoShape 19"/>
            <p:cNvCxnSpPr>
              <a:cxnSpLocks noChangeShapeType="1"/>
              <a:stCxn id="208911" idx="2"/>
              <a:endCxn id="208910" idx="2"/>
            </p:cNvCxnSpPr>
            <p:nvPr/>
          </p:nvCxnSpPr>
          <p:spPr bwMode="auto">
            <a:xfrm rot="10800000" flipH="1">
              <a:off x="4480" y="1968"/>
              <a:ext cx="1" cy="672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6" name="AutoShape 20"/>
            <p:cNvCxnSpPr>
              <a:cxnSpLocks noChangeShapeType="1"/>
              <a:stCxn id="208912" idx="2"/>
              <a:endCxn id="208910" idx="2"/>
            </p:cNvCxnSpPr>
            <p:nvPr/>
          </p:nvCxnSpPr>
          <p:spPr bwMode="auto">
            <a:xfrm rot="10800000" flipH="1">
              <a:off x="4480" y="1968"/>
              <a:ext cx="1" cy="1344"/>
            </a:xfrm>
            <a:prstGeom prst="curvedConnector3">
              <a:avLst>
                <a:gd name="adj1" fmla="val -317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10" idx="5"/>
              <a:endCxn id="208910" idx="7"/>
            </p:cNvCxnSpPr>
            <p:nvPr/>
          </p:nvCxnSpPr>
          <p:spPr bwMode="auto">
            <a:xfrm rot="5400000" flipH="1" flipV="1">
              <a:off x="4673" y="1967"/>
              <a:ext cx="272" cy="1"/>
            </a:xfrm>
            <a:prstGeom prst="curvedConnector5">
              <a:avLst>
                <a:gd name="adj1" fmla="val -73528"/>
                <a:gd name="adj2" fmla="val 29199995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12" idx="5"/>
              <a:endCxn id="208912" idx="7"/>
            </p:cNvCxnSpPr>
            <p:nvPr/>
          </p:nvCxnSpPr>
          <p:spPr bwMode="auto">
            <a:xfrm rot="5400000" flipH="1" flipV="1">
              <a:off x="4673" y="3311"/>
              <a:ext cx="272" cy="1"/>
            </a:xfrm>
            <a:prstGeom prst="curvedConnector5">
              <a:avLst>
                <a:gd name="adj1" fmla="val -73528"/>
                <a:gd name="adj2" fmla="val 28199995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" name="직사각형 1"/>
          <p:cNvSpPr/>
          <p:nvPr/>
        </p:nvSpPr>
        <p:spPr bwMode="auto">
          <a:xfrm>
            <a:off x="914400" y="4540250"/>
            <a:ext cx="3873500" cy="79692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C8AB-8B70-487F-8C81-B2C611A9116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404813" y="1460500"/>
            <a:ext cx="8472487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always @(in or state)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case (state)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zero:	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// last input was a zero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begin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if (in)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next_state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= one1;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else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next_state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= zero;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end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one1:	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// we've seen one 1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begin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if (in)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next_state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= two1s;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else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next_state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= zero;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end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two1s:	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// we've seen at least 2 ones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begin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if (in)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next_state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= two1s;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else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next_state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= zero;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end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endcase</a:t>
            </a:r>
            <a:endParaRPr lang="en-US" altLang="ko-KR" sz="1400" dirty="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400" dirty="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400" dirty="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9924" name="Line 4"/>
          <p:cNvSpPr>
            <a:spLocks noChangeShapeType="1"/>
          </p:cNvSpPr>
          <p:nvPr/>
        </p:nvSpPr>
        <p:spPr bwMode="auto">
          <a:xfrm flipH="1" flipV="1">
            <a:off x="2895600" y="1600200"/>
            <a:ext cx="2406650" cy="260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5486400" y="1600200"/>
            <a:ext cx="2768600" cy="119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crucial to include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all signals that are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input to state determination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Moore Verilog FSM (cont’d)</a:t>
            </a: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6248400" y="3200400"/>
            <a:ext cx="2768600" cy="119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note that output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depends only on state</a:t>
            </a:r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4953000" y="4572000"/>
            <a:ext cx="39624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ko-KR" altLang="en-US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always @(state)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case (state)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zero: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one1: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two1s: out = 1;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endcase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 flipH="1">
            <a:off x="6324600" y="3810000"/>
            <a:ext cx="762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23850" y="1339850"/>
            <a:ext cx="4083050" cy="4876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933950" y="4389639"/>
            <a:ext cx="2520950" cy="151586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1EF7-64ED-405F-B41A-365FEBD36B3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533400" y="1136650"/>
            <a:ext cx="8458200" cy="546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25638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reduce (clk, reset, in, out);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input clk, reset, in;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output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state;	// state variables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next_state;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always @(posedge clk)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if (reset) 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else       state = next_state;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always @(in or state)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case (state)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zero:		// last input was a zero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if (in) next_state = one;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else    next_state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end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one:		// we've seen one 1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if (in)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next_state = one; out = 1;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end else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next_state = zero;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end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endcase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Mealy Verilog FSM</a:t>
            </a:r>
          </a:p>
        </p:txBody>
      </p:sp>
      <p:grpSp>
        <p:nvGrpSpPr>
          <p:cNvPr id="210949" name="Group 5"/>
          <p:cNvGrpSpPr>
            <a:grpSpLocks/>
          </p:cNvGrpSpPr>
          <p:nvPr/>
        </p:nvGrpSpPr>
        <p:grpSpPr bwMode="auto">
          <a:xfrm>
            <a:off x="6324600" y="2971800"/>
            <a:ext cx="2133600" cy="1993900"/>
            <a:chOff x="5952" y="1440"/>
            <a:chExt cx="1344" cy="1256"/>
          </a:xfrm>
        </p:grpSpPr>
        <p:sp>
          <p:nvSpPr>
            <p:cNvPr id="210950" name="Rectangle 6"/>
            <p:cNvSpPr>
              <a:spLocks noChangeArrowheads="1"/>
            </p:cNvSpPr>
            <p:nvPr/>
          </p:nvSpPr>
          <p:spPr bwMode="auto">
            <a:xfrm>
              <a:off x="6583" y="1950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5952" y="1968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  <p:sp>
          <p:nvSpPr>
            <p:cNvPr id="210952" name="Rectangle 8"/>
            <p:cNvSpPr>
              <a:spLocks noChangeArrowheads="1"/>
            </p:cNvSpPr>
            <p:nvPr/>
          </p:nvSpPr>
          <p:spPr bwMode="auto">
            <a:xfrm>
              <a:off x="6912" y="1440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6912" y="2448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1/1</a:t>
              </a:r>
            </a:p>
          </p:txBody>
        </p:sp>
        <p:sp>
          <p:nvSpPr>
            <p:cNvPr id="210954" name="Oval 10"/>
            <p:cNvSpPr>
              <a:spLocks noChangeArrowheads="1"/>
            </p:cNvSpPr>
            <p:nvPr/>
          </p:nvSpPr>
          <p:spPr bwMode="auto">
            <a:xfrm>
              <a:off x="6352" y="15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zero</a:t>
              </a:r>
              <a:br>
                <a:rPr lang="en-US" altLang="ko-KR" sz="1400" b="1"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10955" name="Oval 11"/>
            <p:cNvSpPr>
              <a:spLocks noChangeArrowheads="1"/>
            </p:cNvSpPr>
            <p:nvPr/>
          </p:nvSpPr>
          <p:spPr bwMode="auto">
            <a:xfrm>
              <a:off x="6352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one1</a:t>
              </a:r>
              <a:br>
                <a:rPr lang="en-US" altLang="ko-KR" sz="1400" b="1"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cxnSp>
          <p:nvCxnSpPr>
            <p:cNvPr id="210956" name="AutoShape 12"/>
            <p:cNvCxnSpPr>
              <a:cxnSpLocks noChangeShapeType="1"/>
              <a:stCxn id="210954" idx="4"/>
              <a:endCxn id="210955" idx="0"/>
            </p:cNvCxnSpPr>
            <p:nvPr/>
          </p:nvCxnSpPr>
          <p:spPr bwMode="auto">
            <a:xfrm>
              <a:off x="6544" y="1920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0957" name="AutoShape 13"/>
            <p:cNvCxnSpPr>
              <a:cxnSpLocks noChangeShapeType="1"/>
              <a:stCxn id="210955" idx="2"/>
              <a:endCxn id="210954" idx="2"/>
            </p:cNvCxnSpPr>
            <p:nvPr/>
          </p:nvCxnSpPr>
          <p:spPr bwMode="auto">
            <a:xfrm rot="10800000" flipH="1">
              <a:off x="6352" y="1728"/>
              <a:ext cx="1" cy="672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0958" name="AutoShape 14"/>
            <p:cNvCxnSpPr>
              <a:cxnSpLocks noChangeShapeType="1"/>
              <a:stCxn id="210955" idx="4"/>
              <a:endCxn id="210955" idx="6"/>
            </p:cNvCxnSpPr>
            <p:nvPr/>
          </p:nvCxnSpPr>
          <p:spPr bwMode="auto">
            <a:xfrm rot="5400000" flipH="1" flipV="1">
              <a:off x="6544" y="2400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0959" name="AutoShape 15"/>
            <p:cNvCxnSpPr>
              <a:cxnSpLocks noChangeShapeType="1"/>
              <a:stCxn id="210954" idx="6"/>
              <a:endCxn id="210954" idx="0"/>
            </p:cNvCxnSpPr>
            <p:nvPr/>
          </p:nvCxnSpPr>
          <p:spPr bwMode="auto">
            <a:xfrm flipH="1" flipV="1">
              <a:off x="6544" y="1536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9257-A85E-472C-ACC6-90D44ECBF55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1854200" y="1524000"/>
            <a:ext cx="7289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533400" y="1339850"/>
            <a:ext cx="81788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reduce (clk, reset, in, out);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input clk, reset, in;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output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state;	// state variables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always @(posedge clk)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if (reset) 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else 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case (state)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zero:		// last input was a zero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if (in) state = one;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  else    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end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one:		// we've seen one 1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if (in)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state = one; out = 1;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end else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state = zero;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 end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endcase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Synchronous Mealy Machine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 smtClean="0"/>
              <a:t>A </a:t>
            </a:r>
            <a:r>
              <a:rPr lang="en-US" altLang="ko-KR" sz="4800" dirty="0" err="1" smtClean="0">
                <a:solidFill>
                  <a:srgbClr val="FF0000"/>
                </a:solidFill>
                <a:latin typeface="+mn-lt"/>
              </a:rPr>
              <a:t>reg</a:t>
            </a:r>
            <a:r>
              <a:rPr lang="en-US" altLang="ko-KR" sz="4800" dirty="0" smtClean="0"/>
              <a:t> is not a flip-flop in Verilog</a:t>
            </a:r>
            <a:endParaRPr lang="ko-KR" altLang="en-US" sz="4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6656-72E0-420F-B590-0C4773906991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2100" y="2080150"/>
            <a:ext cx="9070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Variables that are used during the simulator’s program execution.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Can be used for sequential or combinational outputs.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36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300" y="2570163"/>
            <a:ext cx="8343900" cy="3954462"/>
          </a:xfrm>
        </p:spPr>
        <p:txBody>
          <a:bodyPr/>
          <a:lstStyle/>
          <a:p>
            <a:r>
              <a:rPr lang="en-US" altLang="ko-KR" dirty="0" smtClean="0"/>
              <a:t>Always Use </a:t>
            </a:r>
            <a:r>
              <a:rPr lang="en-US" altLang="ko-KR" dirty="0" err="1" smtClean="0"/>
              <a:t>Nonblocking</a:t>
            </a:r>
            <a:r>
              <a:rPr lang="en-US" altLang="ko-KR" dirty="0" smtClean="0"/>
              <a:t> Assignments in Sequential </a:t>
            </a:r>
            <a:r>
              <a:rPr lang="en-US" altLang="ko-KR" dirty="0" smtClean="0">
                <a:solidFill>
                  <a:srgbClr val="FF0000"/>
                </a:solidFill>
              </a:rPr>
              <a:t>always</a:t>
            </a:r>
            <a:r>
              <a:rPr lang="en-US" altLang="ko-KR" dirty="0" smtClean="0"/>
              <a:t> Blocks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6656-72E0-420F-B590-0C4773906991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4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9F6D-C8FB-4BB7-AAB0-1A60AEDC523E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2616200" y="4940300"/>
            <a:ext cx="4279900" cy="1504950"/>
            <a:chOff x="1648" y="2884"/>
            <a:chExt cx="2696" cy="948"/>
          </a:xfrm>
        </p:grpSpPr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4036" y="2884"/>
              <a:ext cx="288" cy="2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0" name="Oval 10"/>
            <p:cNvSpPr>
              <a:spLocks noChangeArrowheads="1"/>
            </p:cNvSpPr>
            <p:nvPr/>
          </p:nvSpPr>
          <p:spPr bwMode="auto">
            <a:xfrm>
              <a:off x="2884" y="2884"/>
              <a:ext cx="288" cy="2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2308" y="3460"/>
              <a:ext cx="288" cy="2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3460" y="3460"/>
              <a:ext cx="288" cy="2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1732" y="2884"/>
              <a:ext cx="288" cy="2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2020" y="3024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3172" y="3024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H="1">
              <a:off x="3716" y="3148"/>
              <a:ext cx="376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H="1">
              <a:off x="2588" y="360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 flipV="1">
              <a:off x="1956" y="3140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V="1">
              <a:off x="2564" y="3140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H="1" flipV="1">
              <a:off x="3108" y="3140"/>
              <a:ext cx="40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1648" y="3304"/>
              <a:ext cx="56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In = 0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792" y="3576"/>
              <a:ext cx="56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In = 1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72" y="3144"/>
              <a:ext cx="56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In = 0</a:t>
              </a: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2272" y="3144"/>
              <a:ext cx="56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In = 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2296" y="3488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100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2872" y="2912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010</a:t>
              </a:r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3448" y="3488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110</a:t>
              </a:r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4024" y="2912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111</a:t>
              </a: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720" y="2928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001</a:t>
              </a:r>
            </a:p>
          </p:txBody>
        </p:sp>
      </p:grpSp>
      <p:sp>
        <p:nvSpPr>
          <p:cNvPr id="1027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Finite state machine representations</a:t>
            </a:r>
          </a:p>
        </p:txBody>
      </p:sp>
      <p:sp>
        <p:nvSpPr>
          <p:cNvPr id="1027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States: determined by possible values in sequential storage elements</a:t>
            </a:r>
          </a:p>
          <a:p>
            <a:r>
              <a:rPr lang="en-US" altLang="ko-KR" sz="2000">
                <a:ea typeface="굴림" pitchFamily="50" charset="-127"/>
              </a:rPr>
              <a:t>Transitions: change of state</a:t>
            </a:r>
          </a:p>
          <a:p>
            <a:r>
              <a:rPr lang="en-US" altLang="ko-KR" sz="2000">
                <a:ea typeface="굴림" pitchFamily="50" charset="-127"/>
              </a:rPr>
              <a:t>Clock: controls when state can change by controlling storage elements</a:t>
            </a:r>
            <a:br>
              <a:rPr lang="en-US" altLang="ko-KR" sz="2000">
                <a:ea typeface="굴림" pitchFamily="50" charset="-127"/>
              </a:rPr>
            </a:br>
            <a:endParaRPr lang="en-US" altLang="ko-KR" sz="2000">
              <a:ea typeface="굴림" pitchFamily="50" charset="-127"/>
            </a:endParaRPr>
          </a:p>
          <a:p>
            <a:r>
              <a:rPr lang="en-US" altLang="ko-KR" sz="2000">
                <a:ea typeface="굴림" pitchFamily="50" charset="-127"/>
              </a:rPr>
              <a:t>Sequential logic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sequences through a series of states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based on sequence of values on input signals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clock period defines elements of sequence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E6D-BE4A-466A-BFBB-1BA9D830160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1282700" y="4159250"/>
            <a:ext cx="33528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always @(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posedge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CLK)</a:t>
            </a:r>
            <a:b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begin</a:t>
            </a:r>
            <a:b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temp = B;</a:t>
            </a:r>
            <a:b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B = A;</a:t>
            </a:r>
            <a:b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A = temp;</a:t>
            </a:r>
            <a:b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end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5245100" y="4159250"/>
            <a:ext cx="23622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always @(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posedge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CLK)</a:t>
            </a:r>
            <a:b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begin</a:t>
            </a:r>
            <a:b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A &lt;= B;</a:t>
            </a:r>
            <a:b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B &lt;= A;</a:t>
            </a:r>
            <a:b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end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Blocking and Non-Blocking Assignments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91513" cy="22098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Blocking assignments (X=A)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completes the assignment before continuing on to next statement</a:t>
            </a:r>
          </a:p>
          <a:p>
            <a:r>
              <a:rPr lang="en-US" altLang="ko-KR">
                <a:ea typeface="굴림" pitchFamily="50" charset="-127"/>
              </a:rPr>
              <a:t>Non-blocking assignments (X&lt;=A)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completes in zero time and doesn’t change the value of the target until a blocking point (delay/wait) is encountered</a:t>
            </a:r>
          </a:p>
          <a:p>
            <a:r>
              <a:rPr lang="en-US" altLang="ko-KR">
                <a:ea typeface="굴림" pitchFamily="50" charset="-127"/>
              </a:rPr>
              <a:t>Example: swap</a:t>
            </a:r>
          </a:p>
        </p:txBody>
      </p:sp>
    </p:spTree>
    <p:extLst>
      <p:ext uri="{BB962C8B-B14F-4D97-AF65-F5344CB8AC3E}">
        <p14:creationId xmlns:p14="http://schemas.microsoft.com/office/powerpoint/2010/main" val="1544205809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AAF4-741E-4A00-BE11-B998D5152B4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533400" y="3219450"/>
            <a:ext cx="3719513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343400" y="4648200"/>
            <a:ext cx="4038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Register-transfer-level (RTL) Assignment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Non-blocking assignment is also known as an RTL assignment</a:t>
            </a:r>
          </a:p>
          <a:p>
            <a:pPr lvl="1"/>
            <a:r>
              <a:rPr lang="en-US" altLang="ko-KR">
                <a:ea typeface="굴림" pitchFamily="50" charset="-127"/>
              </a:rPr>
              <a:t>if used in an always block triggered by a clock edge</a:t>
            </a:r>
          </a:p>
          <a:p>
            <a:pPr lvl="1"/>
            <a:r>
              <a:rPr lang="en-US" altLang="ko-KR">
                <a:ea typeface="굴림" pitchFamily="50" charset="-127"/>
              </a:rPr>
              <a:t>all flip-flops change together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609600" y="3284538"/>
            <a:ext cx="45720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// B,C,D all get the value of A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always @(posedge clk)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begin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B = A;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C = B;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D = C;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end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4419600" y="4724400"/>
            <a:ext cx="41910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// implements a shift register too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always @(posedge clk)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begin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B &lt;= A;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C &lt;= B;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D &lt;= C;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end</a:t>
            </a:r>
          </a:p>
        </p:txBody>
      </p:sp>
    </p:spTree>
    <p:extLst>
      <p:ext uri="{BB962C8B-B14F-4D97-AF65-F5344CB8AC3E}">
        <p14:creationId xmlns:p14="http://schemas.microsoft.com/office/powerpoint/2010/main" val="11473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BEB-AFB7-42E1-BDAF-6E82D404815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Finite state machines summary</a:t>
            </a:r>
          </a:p>
        </p:txBody>
      </p:sp>
      <p:sp>
        <p:nvSpPr>
          <p:cNvPr id="7783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Models for representing sequential circuits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abstraction of sequential elements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finite state machines and their state diagrams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inputs/outputs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Mealy, Moore, and synchronous Mealy machines</a:t>
            </a:r>
          </a:p>
          <a:p>
            <a:r>
              <a:rPr lang="en-US" altLang="ko-KR" dirty="0">
                <a:ea typeface="굴림" pitchFamily="50" charset="-127"/>
              </a:rPr>
              <a:t>Finite state machine design procedure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deriving state diagram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deriving state transition table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determining next state and output functions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implementing combinational logic</a:t>
            </a:r>
          </a:p>
          <a:p>
            <a:r>
              <a:rPr lang="en-US" altLang="ko-KR" dirty="0">
                <a:ea typeface="굴림" pitchFamily="50" charset="-127"/>
              </a:rPr>
              <a:t>Hardware description languages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9FC-5784-49D3-A0AF-B2E1714959D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344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 finite state machine diagram</a:t>
            </a:r>
          </a:p>
        </p:txBody>
      </p:sp>
      <p:sp>
        <p:nvSpPr>
          <p:cNvPr id="12345" name="Rectangle 5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Combination lock from introduction to course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5 states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5 self-transitions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6 other transitions between states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1 reset transition (from all states) to state S1</a:t>
            </a:r>
          </a:p>
          <a:p>
            <a:pPr lvl="1"/>
            <a:endParaRPr lang="ko-KR" altLang="en-US" sz="1800">
              <a:ea typeface="굴림" pitchFamily="50" charset="-127"/>
            </a:endParaRPr>
          </a:p>
        </p:txBody>
      </p:sp>
      <p:grpSp>
        <p:nvGrpSpPr>
          <p:cNvPr id="12406" name="Group 118"/>
          <p:cNvGrpSpPr>
            <a:grpSpLocks/>
          </p:cNvGrpSpPr>
          <p:nvPr/>
        </p:nvGrpSpPr>
        <p:grpSpPr bwMode="auto">
          <a:xfrm>
            <a:off x="838200" y="3397250"/>
            <a:ext cx="7162800" cy="2735263"/>
            <a:chOff x="528" y="1814"/>
            <a:chExt cx="4512" cy="1723"/>
          </a:xfrm>
        </p:grpSpPr>
        <p:sp>
          <p:nvSpPr>
            <p:cNvPr id="12347" name="Oval 59"/>
            <p:cNvSpPr>
              <a:spLocks noChangeArrowheads="1"/>
            </p:cNvSpPr>
            <p:nvPr/>
          </p:nvSpPr>
          <p:spPr bwMode="auto">
            <a:xfrm>
              <a:off x="1233" y="2690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48" name="Line 60"/>
            <p:cNvSpPr>
              <a:spLocks noChangeShapeType="1"/>
            </p:cNvSpPr>
            <p:nvPr/>
          </p:nvSpPr>
          <p:spPr bwMode="auto">
            <a:xfrm>
              <a:off x="949" y="2899"/>
              <a:ext cx="2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55" name="Rectangle 67"/>
            <p:cNvSpPr>
              <a:spLocks noChangeArrowheads="1"/>
            </p:cNvSpPr>
            <p:nvPr/>
          </p:nvSpPr>
          <p:spPr bwMode="auto">
            <a:xfrm>
              <a:off x="528" y="2805"/>
              <a:ext cx="449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</a:t>
              </a:r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3516" y="2663"/>
              <a:ext cx="41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</a:t>
              </a:r>
            </a:p>
          </p:txBody>
        </p:sp>
        <p:sp>
          <p:nvSpPr>
            <p:cNvPr id="12380" name="Oval 92"/>
            <p:cNvSpPr>
              <a:spLocks noChangeArrowheads="1"/>
            </p:cNvSpPr>
            <p:nvPr/>
          </p:nvSpPr>
          <p:spPr bwMode="auto">
            <a:xfrm>
              <a:off x="2228" y="2690"/>
              <a:ext cx="425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84" name="Oval 96"/>
            <p:cNvSpPr>
              <a:spLocks noChangeArrowheads="1"/>
            </p:cNvSpPr>
            <p:nvPr/>
          </p:nvSpPr>
          <p:spPr bwMode="auto">
            <a:xfrm>
              <a:off x="3221" y="2690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88" name="Oval 100"/>
            <p:cNvSpPr>
              <a:spLocks noChangeArrowheads="1"/>
            </p:cNvSpPr>
            <p:nvPr/>
          </p:nvSpPr>
          <p:spPr bwMode="auto">
            <a:xfrm>
              <a:off x="4216" y="2690"/>
              <a:ext cx="426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53" name="Rectangle 65"/>
            <p:cNvSpPr>
              <a:spLocks noChangeArrowheads="1"/>
            </p:cNvSpPr>
            <p:nvPr/>
          </p:nvSpPr>
          <p:spPr bwMode="auto">
            <a:xfrm>
              <a:off x="4271" y="1981"/>
              <a:ext cx="354" cy="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closed</a:t>
              </a:r>
            </a:p>
          </p:txBody>
        </p:sp>
        <p:sp>
          <p:nvSpPr>
            <p:cNvPr id="12354" name="Rectangle 66"/>
            <p:cNvSpPr>
              <a:spLocks noChangeArrowheads="1"/>
            </p:cNvSpPr>
            <p:nvPr/>
          </p:nvSpPr>
          <p:spPr bwMode="auto">
            <a:xfrm>
              <a:off x="1256" y="2771"/>
              <a:ext cx="435" cy="3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mux=C1</a:t>
              </a:r>
            </a:p>
          </p:txBody>
        </p:sp>
        <p:sp>
          <p:nvSpPr>
            <p:cNvPr id="12356" name="Rectangle 68"/>
            <p:cNvSpPr>
              <a:spLocks noChangeArrowheads="1"/>
            </p:cNvSpPr>
            <p:nvPr/>
          </p:nvSpPr>
          <p:spPr bwMode="auto">
            <a:xfrm>
              <a:off x="1501" y="2881"/>
              <a:ext cx="947" cy="3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 new</a:t>
              </a:r>
            </a:p>
          </p:txBody>
        </p:sp>
        <p:sp>
          <p:nvSpPr>
            <p:cNvPr id="12357" name="Rectangle 69"/>
            <p:cNvSpPr>
              <a:spLocks noChangeArrowheads="1"/>
            </p:cNvSpPr>
            <p:nvPr/>
          </p:nvSpPr>
          <p:spPr bwMode="auto">
            <a:xfrm>
              <a:off x="2088" y="2289"/>
              <a:ext cx="946" cy="3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 new</a:t>
              </a:r>
            </a:p>
          </p:txBody>
        </p:sp>
        <p:sp>
          <p:nvSpPr>
            <p:cNvPr id="12358" name="Rectangle 70"/>
            <p:cNvSpPr>
              <a:spLocks noChangeArrowheads="1"/>
            </p:cNvSpPr>
            <p:nvPr/>
          </p:nvSpPr>
          <p:spPr bwMode="auto">
            <a:xfrm>
              <a:off x="3061" y="2337"/>
              <a:ext cx="947" cy="3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 new</a:t>
              </a:r>
            </a:p>
          </p:txBody>
        </p:sp>
        <p:sp>
          <p:nvSpPr>
            <p:cNvPr id="12359" name="Rectangle 71"/>
            <p:cNvSpPr>
              <a:spLocks noChangeArrowheads="1"/>
            </p:cNvSpPr>
            <p:nvPr/>
          </p:nvSpPr>
          <p:spPr bwMode="auto">
            <a:xfrm>
              <a:off x="3782" y="2385"/>
              <a:ext cx="946" cy="3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 new</a:t>
              </a:r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3237" y="3324"/>
              <a:ext cx="504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not new</a:t>
              </a:r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2243" y="3324"/>
              <a:ext cx="505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not new</a:t>
              </a:r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1248" y="3324"/>
              <a:ext cx="505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not new</a:t>
              </a:r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1529" y="2667"/>
              <a:ext cx="41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2524" y="2667"/>
              <a:ext cx="409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</a:t>
              </a:r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4630" y="2667"/>
              <a:ext cx="41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OPEN</a:t>
              </a:r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4536" y="1814"/>
              <a:ext cx="504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ERR</a:t>
              </a:r>
            </a:p>
          </p:txBody>
        </p:sp>
        <p:sp>
          <p:nvSpPr>
            <p:cNvPr id="12381" name="Rectangle 93"/>
            <p:cNvSpPr>
              <a:spLocks noChangeArrowheads="1"/>
            </p:cNvSpPr>
            <p:nvPr/>
          </p:nvSpPr>
          <p:spPr bwMode="auto">
            <a:xfrm>
              <a:off x="2251" y="2771"/>
              <a:ext cx="433" cy="3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mux=C2</a:t>
              </a:r>
            </a:p>
          </p:txBody>
        </p:sp>
        <p:sp>
          <p:nvSpPr>
            <p:cNvPr id="12383" name="Rectangle 95"/>
            <p:cNvSpPr>
              <a:spLocks noChangeArrowheads="1"/>
            </p:cNvSpPr>
            <p:nvPr/>
          </p:nvSpPr>
          <p:spPr bwMode="auto">
            <a:xfrm>
              <a:off x="2495" y="2881"/>
              <a:ext cx="946" cy="3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 new</a:t>
              </a:r>
            </a:p>
          </p:txBody>
        </p:sp>
        <p:sp>
          <p:nvSpPr>
            <p:cNvPr id="12385" name="Rectangle 97"/>
            <p:cNvSpPr>
              <a:spLocks noChangeArrowheads="1"/>
            </p:cNvSpPr>
            <p:nvPr/>
          </p:nvSpPr>
          <p:spPr bwMode="auto">
            <a:xfrm>
              <a:off x="3244" y="2771"/>
              <a:ext cx="435" cy="3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mux=C3</a:t>
              </a:r>
            </a:p>
          </p:txBody>
        </p:sp>
        <p:sp>
          <p:nvSpPr>
            <p:cNvPr id="12387" name="Rectangle 99"/>
            <p:cNvSpPr>
              <a:spLocks noChangeArrowheads="1"/>
            </p:cNvSpPr>
            <p:nvPr/>
          </p:nvSpPr>
          <p:spPr bwMode="auto">
            <a:xfrm>
              <a:off x="3489" y="2881"/>
              <a:ext cx="947" cy="3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 new</a:t>
              </a:r>
            </a:p>
          </p:txBody>
        </p:sp>
        <p:sp>
          <p:nvSpPr>
            <p:cNvPr id="12389" name="Rectangle 101"/>
            <p:cNvSpPr>
              <a:spLocks noChangeArrowheads="1"/>
            </p:cNvSpPr>
            <p:nvPr/>
          </p:nvSpPr>
          <p:spPr bwMode="auto">
            <a:xfrm>
              <a:off x="4309" y="2834"/>
              <a:ext cx="292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open</a:t>
              </a:r>
            </a:p>
          </p:txBody>
        </p: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4216" y="1837"/>
              <a:ext cx="426" cy="42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2395" name="AutoShape 107"/>
            <p:cNvCxnSpPr>
              <a:cxnSpLocks noChangeShapeType="1"/>
              <a:stCxn id="12347" idx="7"/>
              <a:endCxn id="12390" idx="2"/>
            </p:cNvCxnSpPr>
            <p:nvPr/>
          </p:nvCxnSpPr>
          <p:spPr bwMode="auto">
            <a:xfrm rot="16200000">
              <a:off x="2555" y="1092"/>
              <a:ext cx="703" cy="2619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6" name="AutoShape 108"/>
            <p:cNvCxnSpPr>
              <a:cxnSpLocks noChangeShapeType="1"/>
              <a:stCxn id="12380" idx="7"/>
              <a:endCxn id="12390" idx="2"/>
            </p:cNvCxnSpPr>
            <p:nvPr/>
          </p:nvCxnSpPr>
          <p:spPr bwMode="auto">
            <a:xfrm rot="16200000">
              <a:off x="3052" y="1589"/>
              <a:ext cx="703" cy="162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7" name="AutoShape 109"/>
            <p:cNvCxnSpPr>
              <a:cxnSpLocks noChangeShapeType="1"/>
              <a:stCxn id="12384" idx="7"/>
              <a:endCxn id="12390" idx="2"/>
            </p:cNvCxnSpPr>
            <p:nvPr/>
          </p:nvCxnSpPr>
          <p:spPr bwMode="auto">
            <a:xfrm rot="16200000">
              <a:off x="3549" y="2086"/>
              <a:ext cx="703" cy="6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8" name="AutoShape 110"/>
            <p:cNvCxnSpPr>
              <a:cxnSpLocks noChangeShapeType="1"/>
              <a:stCxn id="12347" idx="6"/>
              <a:endCxn id="12380" idx="2"/>
            </p:cNvCxnSpPr>
            <p:nvPr/>
          </p:nvCxnSpPr>
          <p:spPr bwMode="auto">
            <a:xfrm>
              <a:off x="1660" y="2904"/>
              <a:ext cx="5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9" name="AutoShape 111"/>
            <p:cNvCxnSpPr>
              <a:cxnSpLocks noChangeShapeType="1"/>
              <a:stCxn id="12380" idx="6"/>
              <a:endCxn id="12384" idx="2"/>
            </p:cNvCxnSpPr>
            <p:nvPr/>
          </p:nvCxnSpPr>
          <p:spPr bwMode="auto">
            <a:xfrm>
              <a:off x="2653" y="2904"/>
              <a:ext cx="5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0" name="AutoShape 112"/>
            <p:cNvCxnSpPr>
              <a:cxnSpLocks noChangeShapeType="1"/>
              <a:stCxn id="12384" idx="6"/>
              <a:endCxn id="12388" idx="2"/>
            </p:cNvCxnSpPr>
            <p:nvPr/>
          </p:nvCxnSpPr>
          <p:spPr bwMode="auto">
            <a:xfrm>
              <a:off x="3648" y="2904"/>
              <a:ext cx="5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1" name="AutoShape 113"/>
            <p:cNvCxnSpPr>
              <a:cxnSpLocks noChangeShapeType="1"/>
              <a:stCxn id="12347" idx="3"/>
              <a:endCxn id="12347" idx="5"/>
            </p:cNvCxnSpPr>
            <p:nvPr/>
          </p:nvCxnSpPr>
          <p:spPr bwMode="auto">
            <a:xfrm rot="16200000" flipH="1">
              <a:off x="1446" y="2904"/>
              <a:ext cx="1" cy="301"/>
            </a:xfrm>
            <a:prstGeom prst="curvedConnector3">
              <a:avLst>
                <a:gd name="adj1" fmla="val 207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2" name="AutoShape 114"/>
            <p:cNvCxnSpPr>
              <a:cxnSpLocks noChangeShapeType="1"/>
              <a:stCxn id="12380" idx="3"/>
              <a:endCxn id="12380" idx="5"/>
            </p:cNvCxnSpPr>
            <p:nvPr/>
          </p:nvCxnSpPr>
          <p:spPr bwMode="auto">
            <a:xfrm rot="16200000" flipH="1">
              <a:off x="2440" y="2904"/>
              <a:ext cx="1" cy="301"/>
            </a:xfrm>
            <a:prstGeom prst="curvedConnector3">
              <a:avLst>
                <a:gd name="adj1" fmla="val 207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3" name="AutoShape 115"/>
            <p:cNvCxnSpPr>
              <a:cxnSpLocks noChangeShapeType="1"/>
              <a:stCxn id="12384" idx="3"/>
              <a:endCxn id="12384" idx="5"/>
            </p:cNvCxnSpPr>
            <p:nvPr/>
          </p:nvCxnSpPr>
          <p:spPr bwMode="auto">
            <a:xfrm rot="16200000" flipH="1">
              <a:off x="3434" y="2904"/>
              <a:ext cx="1" cy="301"/>
            </a:xfrm>
            <a:prstGeom prst="curvedConnector3">
              <a:avLst>
                <a:gd name="adj1" fmla="val 207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4" name="AutoShape 116"/>
            <p:cNvCxnSpPr>
              <a:cxnSpLocks noChangeShapeType="1"/>
              <a:stCxn id="12388" idx="3"/>
              <a:endCxn id="12388" idx="5"/>
            </p:cNvCxnSpPr>
            <p:nvPr/>
          </p:nvCxnSpPr>
          <p:spPr bwMode="auto">
            <a:xfrm rot="16200000" flipH="1">
              <a:off x="4428" y="2904"/>
              <a:ext cx="1" cy="302"/>
            </a:xfrm>
            <a:prstGeom prst="curvedConnector3">
              <a:avLst>
                <a:gd name="adj1" fmla="val 207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" name="AutoShape 117"/>
            <p:cNvCxnSpPr>
              <a:cxnSpLocks noChangeShapeType="1"/>
              <a:stCxn id="12390" idx="7"/>
              <a:endCxn id="12390" idx="1"/>
            </p:cNvCxnSpPr>
            <p:nvPr/>
          </p:nvCxnSpPr>
          <p:spPr bwMode="auto">
            <a:xfrm rot="16200000" flipH="1" flipV="1">
              <a:off x="4428" y="1749"/>
              <a:ext cx="1" cy="302"/>
            </a:xfrm>
            <a:prstGeom prst="curvedConnector3">
              <a:avLst>
                <a:gd name="adj1" fmla="val -206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5CF9-36AA-4325-949E-813F6EB27F5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442" name="Rectangle 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Can any sequential system be represented with a state diagram?</a:t>
            </a:r>
          </a:p>
        </p:txBody>
      </p:sp>
      <p:sp>
        <p:nvSpPr>
          <p:cNvPr id="14443" name="Rectangle 10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Shift register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input value shown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on transition arcs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output values shown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within state node</a:t>
            </a:r>
          </a:p>
        </p:txBody>
      </p:sp>
      <p:grpSp>
        <p:nvGrpSpPr>
          <p:cNvPr id="14580" name="Group 244"/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14578" name="Group 242"/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14455" name="Oval 119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0" name="Text Box 134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100</a:t>
                </a:r>
              </a:p>
            </p:txBody>
          </p:sp>
        </p:grpSp>
        <p:grpSp>
          <p:nvGrpSpPr>
            <p:cNvPr id="14573" name="Group 237"/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14444" name="Oval 108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1" name="Text Box 135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110</a:t>
                </a:r>
              </a:p>
            </p:txBody>
          </p:sp>
        </p:grpSp>
        <p:grpSp>
          <p:nvGrpSpPr>
            <p:cNvPr id="14574" name="Group 238"/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14447" name="Oval 111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2" name="Text Box 136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111</a:t>
                </a:r>
              </a:p>
            </p:txBody>
          </p:sp>
        </p:grpSp>
        <p:grpSp>
          <p:nvGrpSpPr>
            <p:cNvPr id="14575" name="Group 239"/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14446" name="Oval 110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3" name="Text Box 137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011</a:t>
                </a:r>
              </a:p>
            </p:txBody>
          </p:sp>
        </p:grpSp>
        <p:grpSp>
          <p:nvGrpSpPr>
            <p:cNvPr id="14572" name="Group 236"/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14448" name="Oval 112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4" name="Text Box 138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101</a:t>
                </a:r>
              </a:p>
            </p:txBody>
          </p:sp>
        </p:grpSp>
        <p:grpSp>
          <p:nvGrpSpPr>
            <p:cNvPr id="14577" name="Group 241"/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14457" name="Oval 1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5" name="Text Box 139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010</a:t>
                </a:r>
              </a:p>
            </p:txBody>
          </p:sp>
        </p:grpSp>
        <p:grpSp>
          <p:nvGrpSpPr>
            <p:cNvPr id="14579" name="Group 243"/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14458" name="Oval 122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6" name="Text Box 140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000</a:t>
                </a:r>
              </a:p>
            </p:txBody>
          </p:sp>
        </p:grpSp>
        <p:grpSp>
          <p:nvGrpSpPr>
            <p:cNvPr id="14576" name="Group 240"/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14456" name="Oval 120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7" name="Text Box 141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001</a:t>
                </a:r>
              </a:p>
            </p:txBody>
          </p:sp>
        </p:grpSp>
      </p:grpSp>
      <p:grpSp>
        <p:nvGrpSpPr>
          <p:cNvPr id="14509" name="Group 173"/>
          <p:cNvGrpSpPr>
            <a:grpSpLocks/>
          </p:cNvGrpSpPr>
          <p:nvPr/>
        </p:nvGrpSpPr>
        <p:grpSpPr bwMode="auto">
          <a:xfrm>
            <a:off x="3348038" y="3721100"/>
            <a:ext cx="2743200" cy="336550"/>
            <a:chOff x="2016" y="2603"/>
            <a:chExt cx="1728" cy="212"/>
          </a:xfrm>
        </p:grpSpPr>
        <p:cxnSp>
          <p:nvCxnSpPr>
            <p:cNvPr id="14464" name="AutoShape 128"/>
            <p:cNvCxnSpPr>
              <a:cxnSpLocks noChangeShapeType="1"/>
              <a:stCxn id="14455" idx="6"/>
              <a:endCxn id="14444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79" name="Text Box 143"/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</p:grpSp>
      <p:grpSp>
        <p:nvGrpSpPr>
          <p:cNvPr id="14495" name="Group 159"/>
          <p:cNvGrpSpPr>
            <a:grpSpLocks/>
          </p:cNvGrpSpPr>
          <p:nvPr/>
        </p:nvGrpSpPr>
        <p:grpSpPr bwMode="auto">
          <a:xfrm>
            <a:off x="4173538" y="4349750"/>
            <a:ext cx="1092200" cy="358775"/>
            <a:chOff x="2536" y="2999"/>
            <a:chExt cx="688" cy="226"/>
          </a:xfrm>
        </p:grpSpPr>
        <p:cxnSp>
          <p:nvCxnSpPr>
            <p:cNvPr id="14467" name="AutoShape 131"/>
            <p:cNvCxnSpPr>
              <a:cxnSpLocks noChangeShapeType="1"/>
              <a:stCxn id="14457" idx="7"/>
              <a:endCxn id="14448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80" name="Text Box 144"/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</p:grpSp>
      <p:grpSp>
        <p:nvGrpSpPr>
          <p:cNvPr id="14504" name="Group 168"/>
          <p:cNvGrpSpPr>
            <a:grpSpLocks/>
          </p:cNvGrpSpPr>
          <p:nvPr/>
        </p:nvGrpSpPr>
        <p:grpSpPr bwMode="auto">
          <a:xfrm>
            <a:off x="2797175" y="4313238"/>
            <a:ext cx="295275" cy="1219200"/>
            <a:chOff x="1669" y="2976"/>
            <a:chExt cx="186" cy="768"/>
          </a:xfrm>
        </p:grpSpPr>
        <p:cxnSp>
          <p:nvCxnSpPr>
            <p:cNvPr id="14463" name="AutoShape 127"/>
            <p:cNvCxnSpPr>
              <a:cxnSpLocks noChangeShapeType="1"/>
              <a:stCxn id="14456" idx="0"/>
              <a:endCxn id="14455" idx="4"/>
            </p:cNvCxnSpPr>
            <p:nvPr/>
          </p:nvCxnSpPr>
          <p:spPr bwMode="auto">
            <a:xfrm flipV="1">
              <a:off x="1824" y="2976"/>
              <a:ext cx="0" cy="7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83" name="Text Box 147"/>
            <p:cNvSpPr txBox="1">
              <a:spLocks noChangeArrowheads="1"/>
            </p:cNvSpPr>
            <p:nvPr/>
          </p:nvSpPr>
          <p:spPr bwMode="auto">
            <a:xfrm>
              <a:off x="1669" y="3255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</p:grpSp>
      <p:grpSp>
        <p:nvGrpSpPr>
          <p:cNvPr id="14506" name="Group 170"/>
          <p:cNvGrpSpPr>
            <a:grpSpLocks/>
          </p:cNvGrpSpPr>
          <p:nvPr/>
        </p:nvGrpSpPr>
        <p:grpSpPr bwMode="auto">
          <a:xfrm>
            <a:off x="2344738" y="4219575"/>
            <a:ext cx="482600" cy="487363"/>
            <a:chOff x="1384" y="2917"/>
            <a:chExt cx="304" cy="307"/>
          </a:xfrm>
        </p:grpSpPr>
        <p:cxnSp>
          <p:nvCxnSpPr>
            <p:cNvPr id="14462" name="AutoShape 126"/>
            <p:cNvCxnSpPr>
              <a:cxnSpLocks noChangeShapeType="1"/>
              <a:stCxn id="14458" idx="7"/>
              <a:endCxn id="14455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84" name="Text Box 148"/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</p:grpSp>
      <p:grpSp>
        <p:nvGrpSpPr>
          <p:cNvPr id="14503" name="Group 167"/>
          <p:cNvGrpSpPr>
            <a:grpSpLocks/>
          </p:cNvGrpSpPr>
          <p:nvPr/>
        </p:nvGrpSpPr>
        <p:grpSpPr bwMode="auto">
          <a:xfrm>
            <a:off x="3259138" y="5138738"/>
            <a:ext cx="482600" cy="512762"/>
            <a:chOff x="1960" y="3496"/>
            <a:chExt cx="304" cy="323"/>
          </a:xfrm>
        </p:grpSpPr>
        <p:cxnSp>
          <p:nvCxnSpPr>
            <p:cNvPr id="14460" name="AutoShape 124"/>
            <p:cNvCxnSpPr>
              <a:cxnSpLocks noChangeShapeType="1"/>
              <a:stCxn id="14457" idx="3"/>
              <a:endCxn id="14456" idx="7"/>
            </p:cNvCxnSpPr>
            <p:nvPr/>
          </p:nvCxnSpPr>
          <p:spPr bwMode="auto">
            <a:xfrm flipH="1">
              <a:off x="1960" y="3496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87" name="Text Box 151"/>
            <p:cNvSpPr txBox="1">
              <a:spLocks noChangeArrowheads="1"/>
            </p:cNvSpPr>
            <p:nvPr/>
          </p:nvSpPr>
          <p:spPr bwMode="auto">
            <a:xfrm>
              <a:off x="2071" y="3607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</p:grpSp>
      <p:grpSp>
        <p:nvGrpSpPr>
          <p:cNvPr id="14508" name="Group 172"/>
          <p:cNvGrpSpPr>
            <a:grpSpLocks/>
          </p:cNvGrpSpPr>
          <p:nvPr/>
        </p:nvGrpSpPr>
        <p:grpSpPr bwMode="auto">
          <a:xfrm>
            <a:off x="3259138" y="4186238"/>
            <a:ext cx="482600" cy="520700"/>
            <a:chOff x="1960" y="2896"/>
            <a:chExt cx="304" cy="328"/>
          </a:xfrm>
        </p:grpSpPr>
        <p:cxnSp>
          <p:nvCxnSpPr>
            <p:cNvPr id="14459" name="AutoShape 123"/>
            <p:cNvCxnSpPr>
              <a:cxnSpLocks noChangeShapeType="1"/>
              <a:stCxn id="14455" idx="5"/>
              <a:endCxn id="14457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88" name="Text Box 152"/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</p:grpSp>
      <p:grpSp>
        <p:nvGrpSpPr>
          <p:cNvPr id="14507" name="Group 171"/>
          <p:cNvGrpSpPr>
            <a:grpSpLocks/>
          </p:cNvGrpSpPr>
          <p:nvPr/>
        </p:nvGrpSpPr>
        <p:grpSpPr bwMode="auto">
          <a:xfrm>
            <a:off x="2344738" y="5138738"/>
            <a:ext cx="482600" cy="490537"/>
            <a:chOff x="1384" y="3496"/>
            <a:chExt cx="304" cy="309"/>
          </a:xfrm>
        </p:grpSpPr>
        <p:cxnSp>
          <p:nvCxnSpPr>
            <p:cNvPr id="14461" name="AutoShape 125"/>
            <p:cNvCxnSpPr>
              <a:cxnSpLocks noChangeShapeType="1"/>
              <a:stCxn id="14456" idx="1"/>
              <a:endCxn id="14458" idx="5"/>
            </p:cNvCxnSpPr>
            <p:nvPr/>
          </p:nvCxnSpPr>
          <p:spPr bwMode="auto">
            <a:xfrm flipH="1" flipV="1">
              <a:off x="1384" y="3496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89" name="Text Box 153"/>
            <p:cNvSpPr txBox="1">
              <a:spLocks noChangeArrowheads="1"/>
            </p:cNvSpPr>
            <p:nvPr/>
          </p:nvSpPr>
          <p:spPr bwMode="auto">
            <a:xfrm>
              <a:off x="1393" y="3593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</p:grpSp>
      <p:grpSp>
        <p:nvGrpSpPr>
          <p:cNvPr id="14582" name="Group 246"/>
          <p:cNvGrpSpPr>
            <a:grpSpLocks/>
          </p:cNvGrpSpPr>
          <p:nvPr/>
        </p:nvGrpSpPr>
        <p:grpSpPr bwMode="auto">
          <a:xfrm>
            <a:off x="3348038" y="4186238"/>
            <a:ext cx="4799012" cy="1938337"/>
            <a:chOff x="2109" y="2637"/>
            <a:chExt cx="3023" cy="1221"/>
          </a:xfrm>
        </p:grpSpPr>
        <p:grpSp>
          <p:nvGrpSpPr>
            <p:cNvPr id="14494" name="Group 158"/>
            <p:cNvGrpSpPr>
              <a:grpSpLocks/>
            </p:cNvGrpSpPr>
            <p:nvPr/>
          </p:nvGrpSpPr>
          <p:grpSpPr bwMode="auto">
            <a:xfrm>
              <a:off x="2629" y="3237"/>
              <a:ext cx="688" cy="224"/>
              <a:chOff x="2536" y="3496"/>
              <a:chExt cx="688" cy="224"/>
            </a:xfrm>
          </p:grpSpPr>
          <p:cxnSp>
            <p:nvCxnSpPr>
              <p:cNvPr id="14466" name="AutoShape 130"/>
              <p:cNvCxnSpPr>
                <a:cxnSpLocks noChangeShapeType="1"/>
                <a:stCxn id="14448" idx="3"/>
                <a:endCxn id="14457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4478" name="Text Box 142"/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</a:t>
                </a:r>
              </a:p>
            </p:txBody>
          </p:sp>
        </p:grpSp>
        <p:grpSp>
          <p:nvGrpSpPr>
            <p:cNvPr id="14496" name="Group 160"/>
            <p:cNvGrpSpPr>
              <a:grpSpLocks/>
            </p:cNvGrpSpPr>
            <p:nvPr/>
          </p:nvGrpSpPr>
          <p:grpSpPr bwMode="auto">
            <a:xfrm>
              <a:off x="3588" y="2661"/>
              <a:ext cx="305" cy="304"/>
              <a:chOff x="3495" y="2920"/>
              <a:chExt cx="305" cy="304"/>
            </a:xfrm>
          </p:grpSpPr>
          <p:cxnSp>
            <p:nvCxnSpPr>
              <p:cNvPr id="14453" name="AutoShape 117"/>
              <p:cNvCxnSpPr>
                <a:cxnSpLocks noChangeShapeType="1"/>
                <a:stCxn id="14448" idx="7"/>
                <a:endCxn id="14444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4481" name="Text Box 145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1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</a:t>
                </a:r>
              </a:p>
            </p:txBody>
          </p:sp>
        </p:grpSp>
        <p:grpSp>
          <p:nvGrpSpPr>
            <p:cNvPr id="14500" name="Group 164"/>
            <p:cNvGrpSpPr>
              <a:grpSpLocks/>
            </p:cNvGrpSpPr>
            <p:nvPr/>
          </p:nvGrpSpPr>
          <p:grpSpPr bwMode="auto">
            <a:xfrm>
              <a:off x="4741" y="2965"/>
              <a:ext cx="391" cy="272"/>
              <a:chOff x="4648" y="3224"/>
              <a:chExt cx="391" cy="272"/>
            </a:xfrm>
          </p:grpSpPr>
          <p:cxnSp>
            <p:nvCxnSpPr>
              <p:cNvPr id="14469" name="AutoShape 133"/>
              <p:cNvCxnSpPr>
                <a:cxnSpLocks noChangeShapeType="1"/>
                <a:stCxn id="14447" idx="5"/>
                <a:endCxn id="14447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95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4482" name="Text Box 146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1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</a:t>
                </a:r>
              </a:p>
            </p:txBody>
          </p:sp>
        </p:grpSp>
        <p:grpSp>
          <p:nvGrpSpPr>
            <p:cNvPr id="14497" name="Group 161"/>
            <p:cNvGrpSpPr>
              <a:grpSpLocks/>
            </p:cNvGrpSpPr>
            <p:nvPr/>
          </p:nvGrpSpPr>
          <p:grpSpPr bwMode="auto">
            <a:xfrm>
              <a:off x="3589" y="3237"/>
              <a:ext cx="304" cy="304"/>
              <a:chOff x="3496" y="3496"/>
              <a:chExt cx="304" cy="304"/>
            </a:xfrm>
          </p:grpSpPr>
          <p:cxnSp>
            <p:nvCxnSpPr>
              <p:cNvPr id="14452" name="AutoShape 116"/>
              <p:cNvCxnSpPr>
                <a:cxnSpLocks noChangeShapeType="1"/>
                <a:stCxn id="14446" idx="1"/>
                <a:endCxn id="14448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4485" name="Text Box 149"/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</a:t>
                </a:r>
              </a:p>
            </p:txBody>
          </p:sp>
        </p:grpSp>
        <p:grpSp>
          <p:nvGrpSpPr>
            <p:cNvPr id="14502" name="Group 166"/>
            <p:cNvGrpSpPr>
              <a:grpSpLocks/>
            </p:cNvGrpSpPr>
            <p:nvPr/>
          </p:nvGrpSpPr>
          <p:grpSpPr bwMode="auto">
            <a:xfrm>
              <a:off x="2109" y="3646"/>
              <a:ext cx="1728" cy="212"/>
              <a:chOff x="2016" y="3905"/>
              <a:chExt cx="1728" cy="212"/>
            </a:xfrm>
          </p:grpSpPr>
          <p:cxnSp>
            <p:nvCxnSpPr>
              <p:cNvPr id="14465" name="AutoShape 129"/>
              <p:cNvCxnSpPr>
                <a:cxnSpLocks noChangeShapeType="1"/>
                <a:stCxn id="14446" idx="2"/>
                <a:endCxn id="14456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4486" name="Text Box 150"/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</a:t>
                </a:r>
              </a:p>
            </p:txBody>
          </p:sp>
        </p:grpSp>
        <p:grpSp>
          <p:nvGrpSpPr>
            <p:cNvPr id="14501" name="Group 165"/>
            <p:cNvGrpSpPr>
              <a:grpSpLocks/>
            </p:cNvGrpSpPr>
            <p:nvPr/>
          </p:nvGrpSpPr>
          <p:grpSpPr bwMode="auto">
            <a:xfrm>
              <a:off x="4165" y="3237"/>
              <a:ext cx="344" cy="304"/>
              <a:chOff x="4072" y="3496"/>
              <a:chExt cx="344" cy="304"/>
            </a:xfrm>
          </p:grpSpPr>
          <p:cxnSp>
            <p:nvCxnSpPr>
              <p:cNvPr id="14451" name="AutoShape 115"/>
              <p:cNvCxnSpPr>
                <a:cxnSpLocks noChangeShapeType="1"/>
                <a:stCxn id="14447" idx="3"/>
                <a:endCxn id="14446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4490" name="Text Box 154"/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</a:t>
                </a:r>
              </a:p>
            </p:txBody>
          </p:sp>
        </p:grpSp>
        <p:grpSp>
          <p:nvGrpSpPr>
            <p:cNvPr id="14499" name="Group 163"/>
            <p:cNvGrpSpPr>
              <a:grpSpLocks/>
            </p:cNvGrpSpPr>
            <p:nvPr/>
          </p:nvGrpSpPr>
          <p:grpSpPr bwMode="auto">
            <a:xfrm>
              <a:off x="4165" y="2637"/>
              <a:ext cx="315" cy="328"/>
              <a:chOff x="4072" y="2896"/>
              <a:chExt cx="315" cy="328"/>
            </a:xfrm>
          </p:grpSpPr>
          <p:cxnSp>
            <p:nvCxnSpPr>
              <p:cNvPr id="14450" name="AutoShape 114"/>
              <p:cNvCxnSpPr>
                <a:cxnSpLocks noChangeShapeType="1"/>
                <a:stCxn id="14444" idx="5"/>
                <a:endCxn id="14447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1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1</a:t>
                </a:r>
              </a:p>
            </p:txBody>
          </p:sp>
        </p:grpSp>
        <p:grpSp>
          <p:nvGrpSpPr>
            <p:cNvPr id="14498" name="Group 162"/>
            <p:cNvGrpSpPr>
              <a:grpSpLocks/>
            </p:cNvGrpSpPr>
            <p:nvPr/>
          </p:nvGrpSpPr>
          <p:grpSpPr bwMode="auto">
            <a:xfrm>
              <a:off x="4007" y="2717"/>
              <a:ext cx="186" cy="768"/>
              <a:chOff x="3914" y="2976"/>
              <a:chExt cx="186" cy="768"/>
            </a:xfrm>
          </p:grpSpPr>
          <p:cxnSp>
            <p:nvCxnSpPr>
              <p:cNvPr id="14454" name="AutoShape 118"/>
              <p:cNvCxnSpPr>
                <a:cxnSpLocks noChangeShapeType="1"/>
                <a:stCxn id="14444" idx="4"/>
                <a:endCxn id="14446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4492" name="Text Box 156"/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1424" tIns="45711" rIns="91424" bIns="45711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</a:t>
                </a:r>
              </a:p>
            </p:txBody>
          </p:sp>
        </p:grpSp>
      </p:grpSp>
      <p:grpSp>
        <p:nvGrpSpPr>
          <p:cNvPr id="14505" name="Group 169"/>
          <p:cNvGrpSpPr>
            <a:grpSpLocks/>
          </p:cNvGrpSpPr>
          <p:nvPr/>
        </p:nvGrpSpPr>
        <p:grpSpPr bwMode="auto">
          <a:xfrm>
            <a:off x="1277938" y="4706938"/>
            <a:ext cx="636587" cy="431800"/>
            <a:chOff x="712" y="3224"/>
            <a:chExt cx="401" cy="272"/>
          </a:xfrm>
        </p:grpSpPr>
        <p:cxnSp>
          <p:nvCxnSpPr>
            <p:cNvPr id="14468" name="AutoShape 132"/>
            <p:cNvCxnSpPr>
              <a:cxnSpLocks noChangeShapeType="1"/>
              <a:stCxn id="14458" idx="3"/>
              <a:endCxn id="14458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05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93" name="Text Box 157"/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</p:grpSp>
      <p:grpSp>
        <p:nvGrpSpPr>
          <p:cNvPr id="14571" name="Group 235"/>
          <p:cNvGrpSpPr>
            <a:grpSpLocks/>
          </p:cNvGrpSpPr>
          <p:nvPr/>
        </p:nvGrpSpPr>
        <p:grpSpPr bwMode="auto">
          <a:xfrm>
            <a:off x="3522663" y="1843088"/>
            <a:ext cx="5461000" cy="1422400"/>
            <a:chOff x="1206" y="1719"/>
            <a:chExt cx="3440" cy="896"/>
          </a:xfrm>
        </p:grpSpPr>
        <p:sp>
          <p:nvSpPr>
            <p:cNvPr id="14511" name="Rectangle 175"/>
            <p:cNvSpPr>
              <a:spLocks noChangeArrowheads="1"/>
            </p:cNvSpPr>
            <p:nvPr/>
          </p:nvSpPr>
          <p:spPr bwMode="auto">
            <a:xfrm>
              <a:off x="1986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2" name="Line 176"/>
            <p:cNvSpPr>
              <a:spLocks noChangeShapeType="1"/>
            </p:cNvSpPr>
            <p:nvPr/>
          </p:nvSpPr>
          <p:spPr bwMode="auto">
            <a:xfrm flipV="1">
              <a:off x="2106" y="231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3" name="Line 177"/>
            <p:cNvSpPr>
              <a:spLocks noChangeShapeType="1"/>
            </p:cNvSpPr>
            <p:nvPr/>
          </p:nvSpPr>
          <p:spPr bwMode="auto">
            <a:xfrm flipH="1" flipV="1">
              <a:off x="2146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4" name="Rectangle 178"/>
            <p:cNvSpPr>
              <a:spLocks noChangeArrowheads="1"/>
            </p:cNvSpPr>
            <p:nvPr/>
          </p:nvSpPr>
          <p:spPr bwMode="auto">
            <a:xfrm>
              <a:off x="1998" y="2143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4515" name="Rectangle 179"/>
            <p:cNvSpPr>
              <a:spLocks noChangeArrowheads="1"/>
            </p:cNvSpPr>
            <p:nvPr/>
          </p:nvSpPr>
          <p:spPr bwMode="auto">
            <a:xfrm>
              <a:off x="2166" y="2143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4516" name="Rectangle 180"/>
            <p:cNvSpPr>
              <a:spLocks noChangeArrowheads="1"/>
            </p:cNvSpPr>
            <p:nvPr/>
          </p:nvSpPr>
          <p:spPr bwMode="auto">
            <a:xfrm>
              <a:off x="2810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7" name="Line 181"/>
            <p:cNvSpPr>
              <a:spLocks noChangeShapeType="1"/>
            </p:cNvSpPr>
            <p:nvPr/>
          </p:nvSpPr>
          <p:spPr bwMode="auto">
            <a:xfrm flipV="1">
              <a:off x="2930" y="2315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8" name="Line 182"/>
            <p:cNvSpPr>
              <a:spLocks noChangeShapeType="1"/>
            </p:cNvSpPr>
            <p:nvPr/>
          </p:nvSpPr>
          <p:spPr bwMode="auto">
            <a:xfrm flipH="1" flipV="1">
              <a:off x="2962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9" name="Rectangle 183"/>
            <p:cNvSpPr>
              <a:spLocks noChangeArrowheads="1"/>
            </p:cNvSpPr>
            <p:nvPr/>
          </p:nvSpPr>
          <p:spPr bwMode="auto">
            <a:xfrm>
              <a:off x="2822" y="2143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4520" name="Rectangle 184"/>
            <p:cNvSpPr>
              <a:spLocks noChangeArrowheads="1"/>
            </p:cNvSpPr>
            <p:nvPr/>
          </p:nvSpPr>
          <p:spPr bwMode="auto">
            <a:xfrm>
              <a:off x="2982" y="2143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4521" name="Rectangle 185"/>
            <p:cNvSpPr>
              <a:spLocks noChangeArrowheads="1"/>
            </p:cNvSpPr>
            <p:nvPr/>
          </p:nvSpPr>
          <p:spPr bwMode="auto">
            <a:xfrm>
              <a:off x="3626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2" name="Line 186"/>
            <p:cNvSpPr>
              <a:spLocks noChangeShapeType="1"/>
            </p:cNvSpPr>
            <p:nvPr/>
          </p:nvSpPr>
          <p:spPr bwMode="auto">
            <a:xfrm flipV="1">
              <a:off x="3746" y="231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3" name="Line 187"/>
            <p:cNvSpPr>
              <a:spLocks noChangeShapeType="1"/>
            </p:cNvSpPr>
            <p:nvPr/>
          </p:nvSpPr>
          <p:spPr bwMode="auto">
            <a:xfrm flipH="1" flipV="1">
              <a:off x="3786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4" name="Rectangle 188"/>
            <p:cNvSpPr>
              <a:spLocks noChangeArrowheads="1"/>
            </p:cNvSpPr>
            <p:nvPr/>
          </p:nvSpPr>
          <p:spPr bwMode="auto">
            <a:xfrm>
              <a:off x="3638" y="2143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4525" name="Rectangle 189"/>
            <p:cNvSpPr>
              <a:spLocks noChangeArrowheads="1"/>
            </p:cNvSpPr>
            <p:nvPr/>
          </p:nvSpPr>
          <p:spPr bwMode="auto">
            <a:xfrm>
              <a:off x="3806" y="2143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4531" name="Line 195"/>
            <p:cNvSpPr>
              <a:spLocks noChangeShapeType="1"/>
            </p:cNvSpPr>
            <p:nvPr/>
          </p:nvSpPr>
          <p:spPr bwMode="auto">
            <a:xfrm>
              <a:off x="1906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2" name="Line 196"/>
            <p:cNvSpPr>
              <a:spLocks noChangeShapeType="1"/>
            </p:cNvSpPr>
            <p:nvPr/>
          </p:nvSpPr>
          <p:spPr bwMode="auto">
            <a:xfrm>
              <a:off x="1578" y="2231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3" name="Rectangle 197"/>
            <p:cNvSpPr>
              <a:spLocks noChangeArrowheads="1"/>
            </p:cNvSpPr>
            <p:nvPr/>
          </p:nvSpPr>
          <p:spPr bwMode="auto">
            <a:xfrm>
              <a:off x="1206" y="2159"/>
              <a:ext cx="33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</a:t>
              </a:r>
            </a:p>
          </p:txBody>
        </p:sp>
        <p:sp>
          <p:nvSpPr>
            <p:cNvPr id="14534" name="Line 198"/>
            <p:cNvSpPr>
              <a:spLocks noChangeShapeType="1"/>
            </p:cNvSpPr>
            <p:nvPr/>
          </p:nvSpPr>
          <p:spPr bwMode="auto">
            <a:xfrm>
              <a:off x="2314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5" name="Line 199"/>
            <p:cNvSpPr>
              <a:spLocks noChangeShapeType="1"/>
            </p:cNvSpPr>
            <p:nvPr/>
          </p:nvSpPr>
          <p:spPr bwMode="auto">
            <a:xfrm>
              <a:off x="2722" y="2231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6" name="Line 200"/>
            <p:cNvSpPr>
              <a:spLocks noChangeShapeType="1"/>
            </p:cNvSpPr>
            <p:nvPr/>
          </p:nvSpPr>
          <p:spPr bwMode="auto">
            <a:xfrm>
              <a:off x="2394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7" name="Rectangle 201"/>
            <p:cNvSpPr>
              <a:spLocks noChangeArrowheads="1"/>
            </p:cNvSpPr>
            <p:nvPr/>
          </p:nvSpPr>
          <p:spPr bwMode="auto">
            <a:xfrm>
              <a:off x="2550" y="2223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8" name="Line 202"/>
            <p:cNvSpPr>
              <a:spLocks noChangeShapeType="1"/>
            </p:cNvSpPr>
            <p:nvPr/>
          </p:nvSpPr>
          <p:spPr bwMode="auto">
            <a:xfrm>
              <a:off x="2562" y="2231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9" name="Line 203"/>
            <p:cNvSpPr>
              <a:spLocks noChangeShapeType="1"/>
            </p:cNvSpPr>
            <p:nvPr/>
          </p:nvSpPr>
          <p:spPr bwMode="auto">
            <a:xfrm>
              <a:off x="2558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0" name="Rectangle 204"/>
            <p:cNvSpPr>
              <a:spLocks noChangeArrowheads="1"/>
            </p:cNvSpPr>
            <p:nvPr/>
          </p:nvSpPr>
          <p:spPr bwMode="auto">
            <a:xfrm>
              <a:off x="2558" y="1719"/>
              <a:ext cx="4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OUT1</a:t>
              </a:r>
            </a:p>
          </p:txBody>
        </p:sp>
        <p:sp>
          <p:nvSpPr>
            <p:cNvPr id="14541" name="Line 205"/>
            <p:cNvSpPr>
              <a:spLocks noChangeShapeType="1"/>
            </p:cNvSpPr>
            <p:nvPr/>
          </p:nvSpPr>
          <p:spPr bwMode="auto">
            <a:xfrm>
              <a:off x="3138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2" name="Line 206"/>
            <p:cNvSpPr>
              <a:spLocks noChangeShapeType="1"/>
            </p:cNvSpPr>
            <p:nvPr/>
          </p:nvSpPr>
          <p:spPr bwMode="auto">
            <a:xfrm>
              <a:off x="3546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3" name="Line 207"/>
            <p:cNvSpPr>
              <a:spLocks noChangeShapeType="1"/>
            </p:cNvSpPr>
            <p:nvPr/>
          </p:nvSpPr>
          <p:spPr bwMode="auto">
            <a:xfrm>
              <a:off x="3218" y="2231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4" name="Rectangle 208"/>
            <p:cNvSpPr>
              <a:spLocks noChangeArrowheads="1"/>
            </p:cNvSpPr>
            <p:nvPr/>
          </p:nvSpPr>
          <p:spPr bwMode="auto">
            <a:xfrm>
              <a:off x="3366" y="2223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5" name="Line 209"/>
            <p:cNvSpPr>
              <a:spLocks noChangeShapeType="1"/>
            </p:cNvSpPr>
            <p:nvPr/>
          </p:nvSpPr>
          <p:spPr bwMode="auto">
            <a:xfrm>
              <a:off x="3378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6" name="Line 210"/>
            <p:cNvSpPr>
              <a:spLocks noChangeShapeType="1"/>
            </p:cNvSpPr>
            <p:nvPr/>
          </p:nvSpPr>
          <p:spPr bwMode="auto">
            <a:xfrm>
              <a:off x="3374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7" name="Rectangle 211"/>
            <p:cNvSpPr>
              <a:spLocks noChangeArrowheads="1"/>
            </p:cNvSpPr>
            <p:nvPr/>
          </p:nvSpPr>
          <p:spPr bwMode="auto">
            <a:xfrm>
              <a:off x="3374" y="1719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OUT2</a:t>
              </a:r>
            </a:p>
          </p:txBody>
        </p:sp>
        <p:sp>
          <p:nvSpPr>
            <p:cNvPr id="14549" name="Line 213"/>
            <p:cNvSpPr>
              <a:spLocks noChangeShapeType="1"/>
            </p:cNvSpPr>
            <p:nvPr/>
          </p:nvSpPr>
          <p:spPr bwMode="auto">
            <a:xfrm>
              <a:off x="3954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0" name="Line 214"/>
            <p:cNvSpPr>
              <a:spLocks noChangeShapeType="1"/>
            </p:cNvSpPr>
            <p:nvPr/>
          </p:nvSpPr>
          <p:spPr bwMode="auto">
            <a:xfrm>
              <a:off x="4034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3" name="Line 217"/>
            <p:cNvSpPr>
              <a:spLocks noChangeShapeType="1"/>
            </p:cNvSpPr>
            <p:nvPr/>
          </p:nvSpPr>
          <p:spPr bwMode="auto">
            <a:xfrm>
              <a:off x="4198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4" name="Rectangle 218"/>
            <p:cNvSpPr>
              <a:spLocks noChangeArrowheads="1"/>
            </p:cNvSpPr>
            <p:nvPr/>
          </p:nvSpPr>
          <p:spPr bwMode="auto">
            <a:xfrm>
              <a:off x="4198" y="1719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OUT3</a:t>
              </a:r>
            </a:p>
          </p:txBody>
        </p:sp>
        <p:sp>
          <p:nvSpPr>
            <p:cNvPr id="14559" name="Line 223"/>
            <p:cNvSpPr>
              <a:spLocks noChangeShapeType="1"/>
            </p:cNvSpPr>
            <p:nvPr/>
          </p:nvSpPr>
          <p:spPr bwMode="auto">
            <a:xfrm>
              <a:off x="2150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0" name="Rectangle 224"/>
            <p:cNvSpPr>
              <a:spLocks noChangeArrowheads="1"/>
            </p:cNvSpPr>
            <p:nvPr/>
          </p:nvSpPr>
          <p:spPr bwMode="auto">
            <a:xfrm>
              <a:off x="2134" y="2487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1" name="Line 225"/>
            <p:cNvSpPr>
              <a:spLocks noChangeShapeType="1"/>
            </p:cNvSpPr>
            <p:nvPr/>
          </p:nvSpPr>
          <p:spPr bwMode="auto">
            <a:xfrm>
              <a:off x="2966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2" name="Rectangle 226"/>
            <p:cNvSpPr>
              <a:spLocks noChangeArrowheads="1"/>
            </p:cNvSpPr>
            <p:nvPr/>
          </p:nvSpPr>
          <p:spPr bwMode="auto">
            <a:xfrm>
              <a:off x="2958" y="2487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3" name="Line 227"/>
            <p:cNvSpPr>
              <a:spLocks noChangeShapeType="1"/>
            </p:cNvSpPr>
            <p:nvPr/>
          </p:nvSpPr>
          <p:spPr bwMode="auto">
            <a:xfrm>
              <a:off x="3790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6" name="Line 230"/>
            <p:cNvSpPr>
              <a:spLocks noChangeShapeType="1"/>
            </p:cNvSpPr>
            <p:nvPr/>
          </p:nvSpPr>
          <p:spPr bwMode="auto">
            <a:xfrm>
              <a:off x="1578" y="2495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7" name="Line 231"/>
            <p:cNvSpPr>
              <a:spLocks noChangeShapeType="1"/>
            </p:cNvSpPr>
            <p:nvPr/>
          </p:nvSpPr>
          <p:spPr bwMode="auto">
            <a:xfrm>
              <a:off x="2154" y="2495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8" name="Line 232"/>
            <p:cNvSpPr>
              <a:spLocks noChangeShapeType="1"/>
            </p:cNvSpPr>
            <p:nvPr/>
          </p:nvSpPr>
          <p:spPr bwMode="auto">
            <a:xfrm>
              <a:off x="2970" y="2495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70" name="Rectangle 234"/>
            <p:cNvSpPr>
              <a:spLocks noChangeArrowheads="1"/>
            </p:cNvSpPr>
            <p:nvPr/>
          </p:nvSpPr>
          <p:spPr bwMode="auto">
            <a:xfrm>
              <a:off x="1254" y="2399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3911-5F16-481A-BBC7-EEF1BE41A17E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1684338" y="3862388"/>
            <a:ext cx="5994400" cy="2305050"/>
            <a:chOff x="1040" y="2020"/>
            <a:chExt cx="3776" cy="1452"/>
          </a:xfrm>
        </p:grpSpPr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3932" y="2020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4508" y="2596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2780" y="2020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2780" y="317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7" name="Oval 13"/>
            <p:cNvSpPr>
              <a:spLocks noChangeArrowheads="1"/>
            </p:cNvSpPr>
            <p:nvPr/>
          </p:nvSpPr>
          <p:spPr bwMode="auto">
            <a:xfrm>
              <a:off x="1628" y="2020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916" y="216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 flipV="1">
              <a:off x="4172" y="2252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84" y="2260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2768" y="2048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010</a:t>
              </a: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4496" y="2624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100</a:t>
              </a:r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2768" y="3200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110</a:t>
              </a: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3920" y="2048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011</a:t>
              </a:r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1616" y="2064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001</a:t>
              </a:r>
            </a:p>
          </p:txBody>
        </p:sp>
        <p:sp>
          <p:nvSpPr>
            <p:cNvPr id="16406" name="Oval 22"/>
            <p:cNvSpPr>
              <a:spLocks noChangeArrowheads="1"/>
            </p:cNvSpPr>
            <p:nvPr/>
          </p:nvSpPr>
          <p:spPr bwMode="auto">
            <a:xfrm>
              <a:off x="3932" y="317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7" name="Oval 23"/>
            <p:cNvSpPr>
              <a:spLocks noChangeArrowheads="1"/>
            </p:cNvSpPr>
            <p:nvPr/>
          </p:nvSpPr>
          <p:spPr bwMode="auto">
            <a:xfrm>
              <a:off x="1052" y="2596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8" name="Oval 24"/>
            <p:cNvSpPr>
              <a:spLocks noChangeArrowheads="1"/>
            </p:cNvSpPr>
            <p:nvPr/>
          </p:nvSpPr>
          <p:spPr bwMode="auto">
            <a:xfrm>
              <a:off x="1628" y="317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3068" y="3312"/>
              <a:ext cx="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1040" y="2624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</a:t>
              </a:r>
            </a:p>
          </p:txBody>
        </p:sp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3920" y="3200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101</a:t>
              </a:r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>
              <a:off x="1616" y="3216"/>
              <a:ext cx="32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111</a:t>
              </a:r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3068" y="2152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1924" y="3312"/>
              <a:ext cx="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5" name="Rectangle 31"/>
            <p:cNvSpPr>
              <a:spLocks noChangeArrowheads="1"/>
            </p:cNvSpPr>
            <p:nvPr/>
          </p:nvSpPr>
          <p:spPr bwMode="auto">
            <a:xfrm>
              <a:off x="2288" y="2656"/>
              <a:ext cx="1288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3-bit up-counter</a:t>
              </a:r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flipH="1" flipV="1">
              <a:off x="1276" y="2844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4180" y="2844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41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Counters are simple finite state machines</a:t>
            </a:r>
          </a:p>
        </p:txBody>
      </p:sp>
      <p:sp>
        <p:nvSpPr>
          <p:cNvPr id="16420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Counters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proceed through well-defined sequence of states in response to enable</a:t>
            </a:r>
          </a:p>
          <a:p>
            <a:r>
              <a:rPr lang="en-US" altLang="ko-KR" sz="2000">
                <a:ea typeface="굴림" pitchFamily="50" charset="-127"/>
              </a:rPr>
              <a:t>Many types of counters: binary, BCD, Gray-code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3-bit up-counter: 000, 001, 010, 011, 100, 101, 110, 111, 000, ...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3-bit down-counter:  111, 110, 101, 100, 011, 010, 001, 000, 111, 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7C25-F2F3-4B85-A6FD-F175327BE35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548" name="Rectangle 1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How do we turn a state diagram into logic?</a:t>
            </a:r>
          </a:p>
        </p:txBody>
      </p:sp>
      <p:sp>
        <p:nvSpPr>
          <p:cNvPr id="18549" name="Rectangle 1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Counter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3 flip-flops to hold state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logic to compute next state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clock signal controls when flip-flop memory can change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wait long enough for combinational logic to compute new value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don't wait too long as that is low performance</a:t>
            </a:r>
          </a:p>
        </p:txBody>
      </p:sp>
      <p:grpSp>
        <p:nvGrpSpPr>
          <p:cNvPr id="18706" name="Group 274"/>
          <p:cNvGrpSpPr>
            <a:grpSpLocks/>
          </p:cNvGrpSpPr>
          <p:nvPr/>
        </p:nvGrpSpPr>
        <p:grpSpPr bwMode="auto">
          <a:xfrm>
            <a:off x="4025900" y="3590925"/>
            <a:ext cx="5203825" cy="2930525"/>
            <a:chOff x="889" y="2357"/>
            <a:chExt cx="3278" cy="1846"/>
          </a:xfrm>
        </p:grpSpPr>
        <p:sp>
          <p:nvSpPr>
            <p:cNvPr id="18551" name="Rectangle 119"/>
            <p:cNvSpPr>
              <a:spLocks noChangeArrowheads="1"/>
            </p:cNvSpPr>
            <p:nvPr/>
          </p:nvSpPr>
          <p:spPr bwMode="auto">
            <a:xfrm>
              <a:off x="1621" y="2663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2" name="Line 120"/>
            <p:cNvSpPr>
              <a:spLocks noChangeShapeType="1"/>
            </p:cNvSpPr>
            <p:nvPr/>
          </p:nvSpPr>
          <p:spPr bwMode="auto">
            <a:xfrm flipV="1">
              <a:off x="1741" y="2911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3" name="Line 121"/>
            <p:cNvSpPr>
              <a:spLocks noChangeShapeType="1"/>
            </p:cNvSpPr>
            <p:nvPr/>
          </p:nvSpPr>
          <p:spPr bwMode="auto">
            <a:xfrm flipH="1" flipV="1">
              <a:off x="1781" y="2911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4" name="Rectangle 122"/>
            <p:cNvSpPr>
              <a:spLocks noChangeArrowheads="1"/>
            </p:cNvSpPr>
            <p:nvPr/>
          </p:nvSpPr>
          <p:spPr bwMode="auto">
            <a:xfrm>
              <a:off x="1633" y="2739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555" name="Rectangle 123"/>
            <p:cNvSpPr>
              <a:spLocks noChangeArrowheads="1"/>
            </p:cNvSpPr>
            <p:nvPr/>
          </p:nvSpPr>
          <p:spPr bwMode="auto">
            <a:xfrm>
              <a:off x="1801" y="2739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8556" name="Rectangle 124"/>
            <p:cNvSpPr>
              <a:spLocks noChangeArrowheads="1"/>
            </p:cNvSpPr>
            <p:nvPr/>
          </p:nvSpPr>
          <p:spPr bwMode="auto">
            <a:xfrm>
              <a:off x="2445" y="2663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7" name="Line 125"/>
            <p:cNvSpPr>
              <a:spLocks noChangeShapeType="1"/>
            </p:cNvSpPr>
            <p:nvPr/>
          </p:nvSpPr>
          <p:spPr bwMode="auto">
            <a:xfrm flipV="1">
              <a:off x="2565" y="2911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8" name="Line 126"/>
            <p:cNvSpPr>
              <a:spLocks noChangeShapeType="1"/>
            </p:cNvSpPr>
            <p:nvPr/>
          </p:nvSpPr>
          <p:spPr bwMode="auto">
            <a:xfrm flipH="1" flipV="1">
              <a:off x="2597" y="2911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9" name="Rectangle 127"/>
            <p:cNvSpPr>
              <a:spLocks noChangeArrowheads="1"/>
            </p:cNvSpPr>
            <p:nvPr/>
          </p:nvSpPr>
          <p:spPr bwMode="auto">
            <a:xfrm>
              <a:off x="2457" y="2739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560" name="Rectangle 128"/>
            <p:cNvSpPr>
              <a:spLocks noChangeArrowheads="1"/>
            </p:cNvSpPr>
            <p:nvPr/>
          </p:nvSpPr>
          <p:spPr bwMode="auto">
            <a:xfrm>
              <a:off x="2617" y="2739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8561" name="Rectangle 129"/>
            <p:cNvSpPr>
              <a:spLocks noChangeArrowheads="1"/>
            </p:cNvSpPr>
            <p:nvPr/>
          </p:nvSpPr>
          <p:spPr bwMode="auto">
            <a:xfrm>
              <a:off x="3261" y="2663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62" name="Line 130"/>
            <p:cNvSpPr>
              <a:spLocks noChangeShapeType="1"/>
            </p:cNvSpPr>
            <p:nvPr/>
          </p:nvSpPr>
          <p:spPr bwMode="auto">
            <a:xfrm flipV="1">
              <a:off x="3381" y="2911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63" name="Line 131"/>
            <p:cNvSpPr>
              <a:spLocks noChangeShapeType="1"/>
            </p:cNvSpPr>
            <p:nvPr/>
          </p:nvSpPr>
          <p:spPr bwMode="auto">
            <a:xfrm flipH="1" flipV="1">
              <a:off x="3421" y="2911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64" name="Rectangle 132"/>
            <p:cNvSpPr>
              <a:spLocks noChangeArrowheads="1"/>
            </p:cNvSpPr>
            <p:nvPr/>
          </p:nvSpPr>
          <p:spPr bwMode="auto">
            <a:xfrm>
              <a:off x="3273" y="2739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565" name="Rectangle 133"/>
            <p:cNvSpPr>
              <a:spLocks noChangeArrowheads="1"/>
            </p:cNvSpPr>
            <p:nvPr/>
          </p:nvSpPr>
          <p:spPr bwMode="auto">
            <a:xfrm>
              <a:off x="3441" y="2739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8571" name="Line 139"/>
            <p:cNvSpPr>
              <a:spLocks noChangeShapeType="1"/>
            </p:cNvSpPr>
            <p:nvPr/>
          </p:nvSpPr>
          <p:spPr bwMode="auto">
            <a:xfrm>
              <a:off x="1541" y="282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2" name="Line 140"/>
            <p:cNvSpPr>
              <a:spLocks noChangeShapeType="1"/>
            </p:cNvSpPr>
            <p:nvPr/>
          </p:nvSpPr>
          <p:spPr bwMode="auto">
            <a:xfrm>
              <a:off x="1509" y="2827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3" name="Line 141"/>
            <p:cNvSpPr>
              <a:spLocks noChangeShapeType="1"/>
            </p:cNvSpPr>
            <p:nvPr/>
          </p:nvSpPr>
          <p:spPr bwMode="auto">
            <a:xfrm>
              <a:off x="1949" y="282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4" name="Line 142"/>
            <p:cNvSpPr>
              <a:spLocks noChangeShapeType="1"/>
            </p:cNvSpPr>
            <p:nvPr/>
          </p:nvSpPr>
          <p:spPr bwMode="auto">
            <a:xfrm>
              <a:off x="2373" y="282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5" name="Rectangle 143"/>
            <p:cNvSpPr>
              <a:spLocks noChangeArrowheads="1"/>
            </p:cNvSpPr>
            <p:nvPr/>
          </p:nvSpPr>
          <p:spPr bwMode="auto">
            <a:xfrm>
              <a:off x="2033" y="2819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6" name="Line 144"/>
            <p:cNvSpPr>
              <a:spLocks noChangeShapeType="1"/>
            </p:cNvSpPr>
            <p:nvPr/>
          </p:nvSpPr>
          <p:spPr bwMode="auto">
            <a:xfrm>
              <a:off x="2041" y="2447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7" name="Rectangle 145"/>
            <p:cNvSpPr>
              <a:spLocks noChangeArrowheads="1"/>
            </p:cNvSpPr>
            <p:nvPr/>
          </p:nvSpPr>
          <p:spPr bwMode="auto">
            <a:xfrm>
              <a:off x="2071" y="2357"/>
              <a:ext cx="4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OUT1</a:t>
              </a:r>
            </a:p>
          </p:txBody>
        </p:sp>
        <p:sp>
          <p:nvSpPr>
            <p:cNvPr id="18578" name="Line 146"/>
            <p:cNvSpPr>
              <a:spLocks noChangeShapeType="1"/>
            </p:cNvSpPr>
            <p:nvPr/>
          </p:nvSpPr>
          <p:spPr bwMode="auto">
            <a:xfrm>
              <a:off x="2773" y="282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9" name="Line 147"/>
            <p:cNvSpPr>
              <a:spLocks noChangeShapeType="1"/>
            </p:cNvSpPr>
            <p:nvPr/>
          </p:nvSpPr>
          <p:spPr bwMode="auto">
            <a:xfrm>
              <a:off x="3197" y="2827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0" name="Rectangle 148"/>
            <p:cNvSpPr>
              <a:spLocks noChangeArrowheads="1"/>
            </p:cNvSpPr>
            <p:nvPr/>
          </p:nvSpPr>
          <p:spPr bwMode="auto">
            <a:xfrm>
              <a:off x="2857" y="2819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1" name="Line 149"/>
            <p:cNvSpPr>
              <a:spLocks noChangeShapeType="1"/>
            </p:cNvSpPr>
            <p:nvPr/>
          </p:nvSpPr>
          <p:spPr bwMode="auto">
            <a:xfrm>
              <a:off x="2865" y="2447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2" name="Rectangle 150"/>
            <p:cNvSpPr>
              <a:spLocks noChangeArrowheads="1"/>
            </p:cNvSpPr>
            <p:nvPr/>
          </p:nvSpPr>
          <p:spPr bwMode="auto">
            <a:xfrm>
              <a:off x="2895" y="2357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OUT2</a:t>
              </a:r>
            </a:p>
          </p:txBody>
        </p:sp>
        <p:sp>
          <p:nvSpPr>
            <p:cNvPr id="18584" name="Line 152"/>
            <p:cNvSpPr>
              <a:spLocks noChangeShapeType="1"/>
            </p:cNvSpPr>
            <p:nvPr/>
          </p:nvSpPr>
          <p:spPr bwMode="auto">
            <a:xfrm>
              <a:off x="3589" y="282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5" name="Rectangle 153"/>
            <p:cNvSpPr>
              <a:spLocks noChangeArrowheads="1"/>
            </p:cNvSpPr>
            <p:nvPr/>
          </p:nvSpPr>
          <p:spPr bwMode="auto">
            <a:xfrm>
              <a:off x="3681" y="2819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6" name="Line 154"/>
            <p:cNvSpPr>
              <a:spLocks noChangeShapeType="1"/>
            </p:cNvSpPr>
            <p:nvPr/>
          </p:nvSpPr>
          <p:spPr bwMode="auto">
            <a:xfrm>
              <a:off x="3689" y="2447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7" name="Rectangle 155"/>
            <p:cNvSpPr>
              <a:spLocks noChangeArrowheads="1"/>
            </p:cNvSpPr>
            <p:nvPr/>
          </p:nvSpPr>
          <p:spPr bwMode="auto">
            <a:xfrm>
              <a:off x="3719" y="2357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OUT3</a:t>
              </a:r>
            </a:p>
          </p:txBody>
        </p:sp>
        <p:sp>
          <p:nvSpPr>
            <p:cNvPr id="18592" name="Line 160"/>
            <p:cNvSpPr>
              <a:spLocks noChangeShapeType="1"/>
            </p:cNvSpPr>
            <p:nvPr/>
          </p:nvSpPr>
          <p:spPr bwMode="auto">
            <a:xfrm>
              <a:off x="1785" y="3007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93" name="Rectangle 161"/>
            <p:cNvSpPr>
              <a:spLocks noChangeArrowheads="1"/>
            </p:cNvSpPr>
            <p:nvPr/>
          </p:nvSpPr>
          <p:spPr bwMode="auto">
            <a:xfrm>
              <a:off x="1769" y="3083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94" name="Line 162"/>
            <p:cNvSpPr>
              <a:spLocks noChangeShapeType="1"/>
            </p:cNvSpPr>
            <p:nvPr/>
          </p:nvSpPr>
          <p:spPr bwMode="auto">
            <a:xfrm>
              <a:off x="2601" y="3007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95" name="Rectangle 163"/>
            <p:cNvSpPr>
              <a:spLocks noChangeArrowheads="1"/>
            </p:cNvSpPr>
            <p:nvPr/>
          </p:nvSpPr>
          <p:spPr bwMode="auto">
            <a:xfrm>
              <a:off x="2593" y="3083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96" name="Line 164"/>
            <p:cNvSpPr>
              <a:spLocks noChangeShapeType="1"/>
            </p:cNvSpPr>
            <p:nvPr/>
          </p:nvSpPr>
          <p:spPr bwMode="auto">
            <a:xfrm>
              <a:off x="3425" y="3007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99" name="Line 167"/>
            <p:cNvSpPr>
              <a:spLocks noChangeShapeType="1"/>
            </p:cNvSpPr>
            <p:nvPr/>
          </p:nvSpPr>
          <p:spPr bwMode="auto">
            <a:xfrm>
              <a:off x="1213" y="3091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0" name="Line 168"/>
            <p:cNvSpPr>
              <a:spLocks noChangeShapeType="1"/>
            </p:cNvSpPr>
            <p:nvPr/>
          </p:nvSpPr>
          <p:spPr bwMode="auto">
            <a:xfrm>
              <a:off x="1789" y="3091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1" name="Line 169"/>
            <p:cNvSpPr>
              <a:spLocks noChangeShapeType="1"/>
            </p:cNvSpPr>
            <p:nvPr/>
          </p:nvSpPr>
          <p:spPr bwMode="auto">
            <a:xfrm>
              <a:off x="2605" y="3091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3" name="Rectangle 171"/>
            <p:cNvSpPr>
              <a:spLocks noChangeArrowheads="1"/>
            </p:cNvSpPr>
            <p:nvPr/>
          </p:nvSpPr>
          <p:spPr bwMode="auto">
            <a:xfrm>
              <a:off x="889" y="2995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sp>
          <p:nvSpPr>
            <p:cNvPr id="18604" name="Arc 172"/>
            <p:cNvSpPr>
              <a:spLocks/>
            </p:cNvSpPr>
            <p:nvPr/>
          </p:nvSpPr>
          <p:spPr bwMode="auto">
            <a:xfrm>
              <a:off x="2286" y="3480"/>
              <a:ext cx="92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5" name="Arc 173"/>
            <p:cNvSpPr>
              <a:spLocks/>
            </p:cNvSpPr>
            <p:nvPr/>
          </p:nvSpPr>
          <p:spPr bwMode="auto">
            <a:xfrm>
              <a:off x="2369" y="3480"/>
              <a:ext cx="92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6" name="Line 174"/>
            <p:cNvSpPr>
              <a:spLocks noChangeShapeType="1"/>
            </p:cNvSpPr>
            <p:nvPr/>
          </p:nvSpPr>
          <p:spPr bwMode="auto">
            <a:xfrm flipV="1">
              <a:off x="2329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7" name="Line 175"/>
            <p:cNvSpPr>
              <a:spLocks noChangeShapeType="1"/>
            </p:cNvSpPr>
            <p:nvPr/>
          </p:nvSpPr>
          <p:spPr bwMode="auto">
            <a:xfrm flipV="1">
              <a:off x="2409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8" name="Arc 176"/>
            <p:cNvSpPr>
              <a:spLocks/>
            </p:cNvSpPr>
            <p:nvPr/>
          </p:nvSpPr>
          <p:spPr bwMode="auto">
            <a:xfrm>
              <a:off x="2286" y="3440"/>
              <a:ext cx="84" cy="44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43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9" name="Arc 177"/>
            <p:cNvSpPr>
              <a:spLocks/>
            </p:cNvSpPr>
            <p:nvPr/>
          </p:nvSpPr>
          <p:spPr bwMode="auto">
            <a:xfrm>
              <a:off x="2286" y="3184"/>
              <a:ext cx="92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0" name="Arc 178"/>
            <p:cNvSpPr>
              <a:spLocks/>
            </p:cNvSpPr>
            <p:nvPr/>
          </p:nvSpPr>
          <p:spPr bwMode="auto">
            <a:xfrm>
              <a:off x="2369" y="3184"/>
              <a:ext cx="92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1" name="Arc 179"/>
            <p:cNvSpPr>
              <a:spLocks/>
            </p:cNvSpPr>
            <p:nvPr/>
          </p:nvSpPr>
          <p:spPr bwMode="auto">
            <a:xfrm>
              <a:off x="2369" y="3440"/>
              <a:ext cx="92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2" name="Arc 180"/>
            <p:cNvSpPr>
              <a:spLocks/>
            </p:cNvSpPr>
            <p:nvPr/>
          </p:nvSpPr>
          <p:spPr bwMode="auto">
            <a:xfrm>
              <a:off x="3102" y="3480"/>
              <a:ext cx="96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3" name="Arc 181"/>
            <p:cNvSpPr>
              <a:spLocks/>
            </p:cNvSpPr>
            <p:nvPr/>
          </p:nvSpPr>
          <p:spPr bwMode="auto">
            <a:xfrm>
              <a:off x="3189" y="3480"/>
              <a:ext cx="96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4" name="Line 182"/>
            <p:cNvSpPr>
              <a:spLocks noChangeShapeType="1"/>
            </p:cNvSpPr>
            <p:nvPr/>
          </p:nvSpPr>
          <p:spPr bwMode="auto">
            <a:xfrm flipV="1">
              <a:off x="3153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5" name="Line 183"/>
            <p:cNvSpPr>
              <a:spLocks noChangeShapeType="1"/>
            </p:cNvSpPr>
            <p:nvPr/>
          </p:nvSpPr>
          <p:spPr bwMode="auto">
            <a:xfrm flipV="1">
              <a:off x="3233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6" name="Arc 184"/>
            <p:cNvSpPr>
              <a:spLocks/>
            </p:cNvSpPr>
            <p:nvPr/>
          </p:nvSpPr>
          <p:spPr bwMode="auto">
            <a:xfrm>
              <a:off x="3102" y="3440"/>
              <a:ext cx="88" cy="44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5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7" name="Arc 185"/>
            <p:cNvSpPr>
              <a:spLocks/>
            </p:cNvSpPr>
            <p:nvPr/>
          </p:nvSpPr>
          <p:spPr bwMode="auto">
            <a:xfrm>
              <a:off x="3102" y="3184"/>
              <a:ext cx="96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8" name="Arc 186"/>
            <p:cNvSpPr>
              <a:spLocks/>
            </p:cNvSpPr>
            <p:nvPr/>
          </p:nvSpPr>
          <p:spPr bwMode="auto">
            <a:xfrm>
              <a:off x="3189" y="3184"/>
              <a:ext cx="96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9" name="Arc 187"/>
            <p:cNvSpPr>
              <a:spLocks/>
            </p:cNvSpPr>
            <p:nvPr/>
          </p:nvSpPr>
          <p:spPr bwMode="auto">
            <a:xfrm>
              <a:off x="3189" y="3440"/>
              <a:ext cx="96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28" name="Line 196"/>
            <p:cNvSpPr>
              <a:spLocks noChangeShapeType="1"/>
            </p:cNvSpPr>
            <p:nvPr/>
          </p:nvSpPr>
          <p:spPr bwMode="auto">
            <a:xfrm flipV="1">
              <a:off x="3009" y="3751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29" name="Line 197"/>
            <p:cNvSpPr>
              <a:spLocks noChangeShapeType="1"/>
            </p:cNvSpPr>
            <p:nvPr/>
          </p:nvSpPr>
          <p:spPr bwMode="auto">
            <a:xfrm flipV="1">
              <a:off x="3209" y="3743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>
              <a:off x="3005" y="394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1" name="Arc 199"/>
            <p:cNvSpPr>
              <a:spLocks/>
            </p:cNvSpPr>
            <p:nvPr/>
          </p:nvSpPr>
          <p:spPr bwMode="auto">
            <a:xfrm>
              <a:off x="3018" y="3668"/>
              <a:ext cx="100" cy="88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84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2" name="Arc 200"/>
            <p:cNvSpPr>
              <a:spLocks/>
            </p:cNvSpPr>
            <p:nvPr/>
          </p:nvSpPr>
          <p:spPr bwMode="auto">
            <a:xfrm>
              <a:off x="3014" y="3664"/>
              <a:ext cx="104" cy="9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92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3" name="Arc 201"/>
            <p:cNvSpPr>
              <a:spLocks/>
            </p:cNvSpPr>
            <p:nvPr/>
          </p:nvSpPr>
          <p:spPr bwMode="auto">
            <a:xfrm>
              <a:off x="3109" y="3668"/>
              <a:ext cx="100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4" name="Arc 202"/>
            <p:cNvSpPr>
              <a:spLocks/>
            </p:cNvSpPr>
            <p:nvPr/>
          </p:nvSpPr>
          <p:spPr bwMode="auto">
            <a:xfrm>
              <a:off x="3109" y="3664"/>
              <a:ext cx="104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2" name="Arc 210"/>
            <p:cNvSpPr>
              <a:spLocks/>
            </p:cNvSpPr>
            <p:nvPr/>
          </p:nvSpPr>
          <p:spPr bwMode="auto">
            <a:xfrm>
              <a:off x="1422" y="3480"/>
              <a:ext cx="92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3" name="Arc 211"/>
            <p:cNvSpPr>
              <a:spLocks/>
            </p:cNvSpPr>
            <p:nvPr/>
          </p:nvSpPr>
          <p:spPr bwMode="auto">
            <a:xfrm>
              <a:off x="1505" y="3480"/>
              <a:ext cx="92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4" name="Line 212"/>
            <p:cNvSpPr>
              <a:spLocks noChangeShapeType="1"/>
            </p:cNvSpPr>
            <p:nvPr/>
          </p:nvSpPr>
          <p:spPr bwMode="auto">
            <a:xfrm flipV="1">
              <a:off x="1465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5" name="Line 213"/>
            <p:cNvSpPr>
              <a:spLocks noChangeShapeType="1"/>
            </p:cNvSpPr>
            <p:nvPr/>
          </p:nvSpPr>
          <p:spPr bwMode="auto">
            <a:xfrm flipV="1">
              <a:off x="1545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6" name="Arc 214"/>
            <p:cNvSpPr>
              <a:spLocks/>
            </p:cNvSpPr>
            <p:nvPr/>
          </p:nvSpPr>
          <p:spPr bwMode="auto">
            <a:xfrm>
              <a:off x="1422" y="3440"/>
              <a:ext cx="84" cy="44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43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7" name="Arc 215"/>
            <p:cNvSpPr>
              <a:spLocks/>
            </p:cNvSpPr>
            <p:nvPr/>
          </p:nvSpPr>
          <p:spPr bwMode="auto">
            <a:xfrm>
              <a:off x="1422" y="3184"/>
              <a:ext cx="92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8" name="Arc 216"/>
            <p:cNvSpPr>
              <a:spLocks/>
            </p:cNvSpPr>
            <p:nvPr/>
          </p:nvSpPr>
          <p:spPr bwMode="auto">
            <a:xfrm>
              <a:off x="1505" y="3184"/>
              <a:ext cx="92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9" name="Arc 217"/>
            <p:cNvSpPr>
              <a:spLocks/>
            </p:cNvSpPr>
            <p:nvPr/>
          </p:nvSpPr>
          <p:spPr bwMode="auto">
            <a:xfrm>
              <a:off x="1505" y="3440"/>
              <a:ext cx="92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3" name="Line 221"/>
            <p:cNvSpPr>
              <a:spLocks noChangeShapeType="1"/>
            </p:cNvSpPr>
            <p:nvPr/>
          </p:nvSpPr>
          <p:spPr bwMode="auto">
            <a:xfrm>
              <a:off x="2369" y="31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5" name="Line 223"/>
            <p:cNvSpPr>
              <a:spLocks noChangeShapeType="1"/>
            </p:cNvSpPr>
            <p:nvPr/>
          </p:nvSpPr>
          <p:spPr bwMode="auto">
            <a:xfrm>
              <a:off x="3065" y="395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6" name="Line 224"/>
            <p:cNvSpPr>
              <a:spLocks noChangeShapeType="1"/>
            </p:cNvSpPr>
            <p:nvPr/>
          </p:nvSpPr>
          <p:spPr bwMode="auto">
            <a:xfrm>
              <a:off x="2409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7" name="Line 225"/>
            <p:cNvSpPr>
              <a:spLocks noChangeShapeType="1"/>
            </p:cNvSpPr>
            <p:nvPr/>
          </p:nvSpPr>
          <p:spPr bwMode="auto">
            <a:xfrm>
              <a:off x="2865" y="2831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8" name="Rectangle 226"/>
            <p:cNvSpPr>
              <a:spLocks noChangeArrowheads="1"/>
            </p:cNvSpPr>
            <p:nvPr/>
          </p:nvSpPr>
          <p:spPr bwMode="auto">
            <a:xfrm>
              <a:off x="2857" y="3579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9" name="Line 227"/>
            <p:cNvSpPr>
              <a:spLocks noChangeShapeType="1"/>
            </p:cNvSpPr>
            <p:nvPr/>
          </p:nvSpPr>
          <p:spPr bwMode="auto">
            <a:xfrm>
              <a:off x="2865" y="3591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0" name="Line 228"/>
            <p:cNvSpPr>
              <a:spLocks noChangeShapeType="1"/>
            </p:cNvSpPr>
            <p:nvPr/>
          </p:nvSpPr>
          <p:spPr bwMode="auto">
            <a:xfrm>
              <a:off x="2413" y="3587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1" name="Line 229"/>
            <p:cNvSpPr>
              <a:spLocks noChangeShapeType="1"/>
            </p:cNvSpPr>
            <p:nvPr/>
          </p:nvSpPr>
          <p:spPr bwMode="auto">
            <a:xfrm>
              <a:off x="2869" y="4107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3065" y="403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6" name="Line 234"/>
            <p:cNvSpPr>
              <a:spLocks noChangeShapeType="1"/>
            </p:cNvSpPr>
            <p:nvPr/>
          </p:nvSpPr>
          <p:spPr bwMode="auto">
            <a:xfrm>
              <a:off x="3193" y="31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8" name="Line 236"/>
            <p:cNvSpPr>
              <a:spLocks noChangeShapeType="1"/>
            </p:cNvSpPr>
            <p:nvPr/>
          </p:nvSpPr>
          <p:spPr bwMode="auto">
            <a:xfrm>
              <a:off x="3233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9" name="Line 237"/>
            <p:cNvSpPr>
              <a:spLocks noChangeShapeType="1"/>
            </p:cNvSpPr>
            <p:nvPr/>
          </p:nvSpPr>
          <p:spPr bwMode="auto">
            <a:xfrm>
              <a:off x="3689" y="2831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72" name="Line 240"/>
            <p:cNvSpPr>
              <a:spLocks noChangeShapeType="1"/>
            </p:cNvSpPr>
            <p:nvPr/>
          </p:nvSpPr>
          <p:spPr bwMode="auto">
            <a:xfrm>
              <a:off x="3237" y="3587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75" name="Line 243"/>
            <p:cNvSpPr>
              <a:spLocks noChangeShapeType="1"/>
            </p:cNvSpPr>
            <p:nvPr/>
          </p:nvSpPr>
          <p:spPr bwMode="auto">
            <a:xfrm>
              <a:off x="3153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76" name="Line 244"/>
            <p:cNvSpPr>
              <a:spLocks noChangeShapeType="1"/>
            </p:cNvSpPr>
            <p:nvPr/>
          </p:nvSpPr>
          <p:spPr bwMode="auto">
            <a:xfrm>
              <a:off x="3105" y="359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77" name="Line 245"/>
            <p:cNvSpPr>
              <a:spLocks noChangeShapeType="1"/>
            </p:cNvSpPr>
            <p:nvPr/>
          </p:nvSpPr>
          <p:spPr bwMode="auto">
            <a:xfrm>
              <a:off x="3109" y="3587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1" name="Line 249"/>
            <p:cNvSpPr>
              <a:spLocks noChangeShapeType="1"/>
            </p:cNvSpPr>
            <p:nvPr/>
          </p:nvSpPr>
          <p:spPr bwMode="auto">
            <a:xfrm>
              <a:off x="1465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2" name="Line 250"/>
            <p:cNvSpPr>
              <a:spLocks noChangeShapeType="1"/>
            </p:cNvSpPr>
            <p:nvPr/>
          </p:nvSpPr>
          <p:spPr bwMode="auto">
            <a:xfrm>
              <a:off x="1465" y="3591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3" name="Rectangle 251"/>
            <p:cNvSpPr>
              <a:spLocks noChangeArrowheads="1"/>
            </p:cNvSpPr>
            <p:nvPr/>
          </p:nvSpPr>
          <p:spPr bwMode="auto">
            <a:xfrm>
              <a:off x="1329" y="3875"/>
              <a:ext cx="29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"1"</a:t>
              </a:r>
            </a:p>
          </p:txBody>
        </p:sp>
        <p:sp>
          <p:nvSpPr>
            <p:cNvPr id="18685" name="Line 253"/>
            <p:cNvSpPr>
              <a:spLocks noChangeShapeType="1"/>
            </p:cNvSpPr>
            <p:nvPr/>
          </p:nvSpPr>
          <p:spPr bwMode="auto">
            <a:xfrm>
              <a:off x="3153" y="395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6" name="Line 254"/>
            <p:cNvSpPr>
              <a:spLocks noChangeShapeType="1"/>
            </p:cNvSpPr>
            <p:nvPr/>
          </p:nvSpPr>
          <p:spPr bwMode="auto">
            <a:xfrm>
              <a:off x="2329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7" name="Line 255"/>
            <p:cNvSpPr>
              <a:spLocks noChangeShapeType="1"/>
            </p:cNvSpPr>
            <p:nvPr/>
          </p:nvSpPr>
          <p:spPr bwMode="auto">
            <a:xfrm>
              <a:off x="1545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9" name="Line 257"/>
            <p:cNvSpPr>
              <a:spLocks noChangeShapeType="1"/>
            </p:cNvSpPr>
            <p:nvPr/>
          </p:nvSpPr>
          <p:spPr bwMode="auto">
            <a:xfrm>
              <a:off x="2045" y="4187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0" name="Rectangle 258"/>
            <p:cNvSpPr>
              <a:spLocks noChangeArrowheads="1"/>
            </p:cNvSpPr>
            <p:nvPr/>
          </p:nvSpPr>
          <p:spPr bwMode="auto">
            <a:xfrm>
              <a:off x="2321" y="4179"/>
              <a:ext cx="24" cy="24"/>
            </a:xfrm>
            <a:prstGeom prst="rect">
              <a:avLst/>
            </a:prstGeom>
            <a:solidFill>
              <a:srgbClr val="D5000A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1" name="Line 259"/>
            <p:cNvSpPr>
              <a:spLocks noChangeShapeType="1"/>
            </p:cNvSpPr>
            <p:nvPr/>
          </p:nvSpPr>
          <p:spPr bwMode="auto">
            <a:xfrm>
              <a:off x="2333" y="4187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4" name="Line 262"/>
            <p:cNvSpPr>
              <a:spLocks noChangeShapeType="1"/>
            </p:cNvSpPr>
            <p:nvPr/>
          </p:nvSpPr>
          <p:spPr bwMode="auto">
            <a:xfrm>
              <a:off x="3153" y="4031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5" name="Line 263"/>
            <p:cNvSpPr>
              <a:spLocks noChangeShapeType="1"/>
            </p:cNvSpPr>
            <p:nvPr/>
          </p:nvSpPr>
          <p:spPr bwMode="auto">
            <a:xfrm>
              <a:off x="2329" y="3591"/>
              <a:ext cx="0" cy="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6" name="Line 264"/>
            <p:cNvSpPr>
              <a:spLocks noChangeShapeType="1"/>
            </p:cNvSpPr>
            <p:nvPr/>
          </p:nvSpPr>
          <p:spPr bwMode="auto">
            <a:xfrm>
              <a:off x="2041" y="2831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7" name="Rectangle 265"/>
            <p:cNvSpPr>
              <a:spLocks noChangeArrowheads="1"/>
            </p:cNvSpPr>
            <p:nvPr/>
          </p:nvSpPr>
          <p:spPr bwMode="auto">
            <a:xfrm>
              <a:off x="2033" y="3579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8" name="Line 266"/>
            <p:cNvSpPr>
              <a:spLocks noChangeShapeType="1"/>
            </p:cNvSpPr>
            <p:nvPr/>
          </p:nvSpPr>
          <p:spPr bwMode="auto">
            <a:xfrm>
              <a:off x="2041" y="3591"/>
              <a:ext cx="0" cy="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9" name="Line 267"/>
            <p:cNvSpPr>
              <a:spLocks noChangeShapeType="1"/>
            </p:cNvSpPr>
            <p:nvPr/>
          </p:nvSpPr>
          <p:spPr bwMode="auto">
            <a:xfrm>
              <a:off x="1549" y="3587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0" name="Line 268"/>
            <p:cNvSpPr>
              <a:spLocks noChangeShapeType="1"/>
            </p:cNvSpPr>
            <p:nvPr/>
          </p:nvSpPr>
          <p:spPr bwMode="auto">
            <a:xfrm>
              <a:off x="1505" y="31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1" name="Line 269"/>
            <p:cNvSpPr>
              <a:spLocks noChangeShapeType="1"/>
            </p:cNvSpPr>
            <p:nvPr/>
          </p:nvSpPr>
          <p:spPr bwMode="auto">
            <a:xfrm>
              <a:off x="2369" y="2831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2" name="Line 270"/>
            <p:cNvSpPr>
              <a:spLocks noChangeShapeType="1"/>
            </p:cNvSpPr>
            <p:nvPr/>
          </p:nvSpPr>
          <p:spPr bwMode="auto">
            <a:xfrm>
              <a:off x="3193" y="2831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4" name="Line 272"/>
            <p:cNvSpPr>
              <a:spLocks noChangeShapeType="1"/>
            </p:cNvSpPr>
            <p:nvPr/>
          </p:nvSpPr>
          <p:spPr bwMode="auto">
            <a:xfrm>
              <a:off x="1505" y="2831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05-CombEx</Template>
  <TotalTime>5072</TotalTime>
  <Pages>37</Pages>
  <Words>2404</Words>
  <Application>Microsoft Office PowerPoint</Application>
  <PresentationFormat>사용자 지정</PresentationFormat>
  <Paragraphs>931</Paragraphs>
  <Slides>52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4" baseType="lpstr">
      <vt:lpstr>Courier</vt:lpstr>
      <vt:lpstr>Geneva</vt:lpstr>
      <vt:lpstr>굴림</vt:lpstr>
      <vt:lpstr>맑은 고딕</vt:lpstr>
      <vt:lpstr>Arial</vt:lpstr>
      <vt:lpstr>Courier New</vt:lpstr>
      <vt:lpstr>Garamond</vt:lpstr>
      <vt:lpstr>Symbol</vt:lpstr>
      <vt:lpstr>Tahoma</vt:lpstr>
      <vt:lpstr>Times New Roman</vt:lpstr>
      <vt:lpstr>Wingdings</vt:lpstr>
      <vt:lpstr>Edge</vt:lpstr>
      <vt:lpstr>Chapter 7: Finite State Machines</vt:lpstr>
      <vt:lpstr>Finite State Machines</vt:lpstr>
      <vt:lpstr>Abstraction of state elements</vt:lpstr>
      <vt:lpstr>Forms of sequential logic</vt:lpstr>
      <vt:lpstr>Finite state machine representations</vt:lpstr>
      <vt:lpstr>Example finite state machine diagram</vt:lpstr>
      <vt:lpstr>Can any sequential system be represented with a state diagram?</vt:lpstr>
      <vt:lpstr>Counters are simple finite state machines</vt:lpstr>
      <vt:lpstr>How do we turn a state diagram into logic?</vt:lpstr>
      <vt:lpstr>FSM design procedure</vt:lpstr>
      <vt:lpstr>FSM design procedure: state diagram to encoded state transition table</vt:lpstr>
      <vt:lpstr>Implementation</vt:lpstr>
      <vt:lpstr>Back to the shift register</vt:lpstr>
      <vt:lpstr>More complex counter example</vt:lpstr>
      <vt:lpstr>More complex counter example (cont’d)</vt:lpstr>
      <vt:lpstr>Self-starting counters (cont’d)</vt:lpstr>
      <vt:lpstr>Self-starting counters</vt:lpstr>
      <vt:lpstr>Activity</vt:lpstr>
      <vt:lpstr>Activity (cont’d)</vt:lpstr>
      <vt:lpstr>Counter/shift-register model</vt:lpstr>
      <vt:lpstr>General state machine model</vt:lpstr>
      <vt:lpstr>State machine model (cont’d)</vt:lpstr>
      <vt:lpstr> Comparison of Mealy and Moore machines</vt:lpstr>
      <vt:lpstr>Comparison of Mealy and Moore machines (cont’d)</vt:lpstr>
      <vt:lpstr>Specifying outputs for a Moore machine</vt:lpstr>
      <vt:lpstr>Specifying outputs for a Mealy machine</vt:lpstr>
      <vt:lpstr>Registered Mealy machine (really Moore)</vt:lpstr>
      <vt:lpstr>가상서울대에서 15원자판기를 만들려고 한다면 …</vt:lpstr>
      <vt:lpstr>Example: vending machine</vt:lpstr>
      <vt:lpstr>Example: vending machine (cont’d)</vt:lpstr>
      <vt:lpstr>Example: vending machine (cont’d)</vt:lpstr>
      <vt:lpstr>Example: vending machine (cont’d)</vt:lpstr>
      <vt:lpstr>Example: Moore implementation</vt:lpstr>
      <vt:lpstr>Example: vending machine (cont’d)</vt:lpstr>
      <vt:lpstr>Equivalent Mealy and Moore state diagrams</vt:lpstr>
      <vt:lpstr>Example: Mealy implementation</vt:lpstr>
      <vt:lpstr>Example: Mealy implementation</vt:lpstr>
      <vt:lpstr>Vending machine: Moore to synch. Mealy</vt:lpstr>
      <vt:lpstr>Vending machine: Mealy to synch. Mealy</vt:lpstr>
      <vt:lpstr>Mealy and Moore examples</vt:lpstr>
      <vt:lpstr>Mealy and Moore examples (cont’d)</vt:lpstr>
      <vt:lpstr>Hardware Description Languages  and Sequential Logic</vt:lpstr>
      <vt:lpstr>Example: reduce-1-string-by-1</vt:lpstr>
      <vt:lpstr>Verilog FSM - Reduce 1s example (교재 8.4)</vt:lpstr>
      <vt:lpstr>Moore Verilog FSM (cont’d)</vt:lpstr>
      <vt:lpstr>Mealy Verilog FSM</vt:lpstr>
      <vt:lpstr>Synchronous Mealy Machine</vt:lpstr>
      <vt:lpstr>A reg is not a flip-flop in Verilog</vt:lpstr>
      <vt:lpstr>Always Use Nonblocking Assignments in Sequential always Blocks</vt:lpstr>
      <vt:lpstr>Blocking and Non-Blocking Assignments</vt:lpstr>
      <vt:lpstr>Register-transfer-level (RTL) Assignment</vt:lpstr>
      <vt:lpstr>Finite state machines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 implementation</dc:title>
  <dc:creator>Gaetano Borriello</dc:creator>
  <cp:lastModifiedBy>jihong</cp:lastModifiedBy>
  <cp:revision>45</cp:revision>
  <cp:lastPrinted>2000-05-11T19:00:15Z</cp:lastPrinted>
  <dcterms:created xsi:type="dcterms:W3CDTF">1997-03-21T12:03:47Z</dcterms:created>
  <dcterms:modified xsi:type="dcterms:W3CDTF">2017-11-06T08:03:04Z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www.cs.washington.edu/education/courses/370/00sp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C:\WINNT\Profiles\gaetano\Desktop</vt:lpwstr>
  </property>
</Properties>
</file>