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61"/>
  </p:notesMasterIdLst>
  <p:handoutMasterIdLst>
    <p:handoutMasterId r:id="rId62"/>
  </p:handoutMasterIdLst>
  <p:sldIdLst>
    <p:sldId id="349" r:id="rId2"/>
    <p:sldId id="357" r:id="rId3"/>
    <p:sldId id="358" r:id="rId4"/>
    <p:sldId id="332" r:id="rId5"/>
    <p:sldId id="333" r:id="rId6"/>
    <p:sldId id="402" r:id="rId7"/>
    <p:sldId id="404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85" r:id="rId18"/>
    <p:sldId id="386" r:id="rId19"/>
    <p:sldId id="387" r:id="rId20"/>
    <p:sldId id="403" r:id="rId21"/>
    <p:sldId id="368" r:id="rId22"/>
    <p:sldId id="38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89" r:id="rId31"/>
    <p:sldId id="376" r:id="rId32"/>
    <p:sldId id="377" r:id="rId33"/>
    <p:sldId id="382" r:id="rId34"/>
    <p:sldId id="383" r:id="rId35"/>
    <p:sldId id="384" r:id="rId36"/>
    <p:sldId id="342" r:id="rId37"/>
    <p:sldId id="378" r:id="rId38"/>
    <p:sldId id="343" r:id="rId39"/>
    <p:sldId id="392" r:id="rId40"/>
    <p:sldId id="393" r:id="rId41"/>
    <p:sldId id="401" r:id="rId42"/>
    <p:sldId id="394" r:id="rId43"/>
    <p:sldId id="345" r:id="rId44"/>
    <p:sldId id="395" r:id="rId45"/>
    <p:sldId id="396" r:id="rId46"/>
    <p:sldId id="397" r:id="rId47"/>
    <p:sldId id="398" r:id="rId48"/>
    <p:sldId id="399" r:id="rId49"/>
    <p:sldId id="400" r:id="rId50"/>
    <p:sldId id="344" r:id="rId51"/>
    <p:sldId id="347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292" r:id="rId60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6294" autoAdjust="0"/>
  </p:normalViewPr>
  <p:slideViewPr>
    <p:cSldViewPr snapToGrid="0">
      <p:cViewPr>
        <p:scale>
          <a:sx n="30" d="100"/>
          <a:sy n="30" d="100"/>
        </p:scale>
        <p:origin x="465" y="41"/>
      </p:cViewPr>
      <p:guideLst>
        <p:guide orient="horz" pos="2176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100"/>
        <a:sy n="39" d="100"/>
      </p:scale>
      <p:origin x="0" y="-13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48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3-11-10T11:48:19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1EAB5D8-A5B8-4E40-97FC-9254A036ACB1}" emma:medium="tactile" emma:mode="ink">
          <msink:context xmlns:msink="http://schemas.microsoft.com/ink/2010/main" type="inkDrawing"/>
        </emma:interpretation>
      </emma:emma>
    </inkml:annotationXML>
    <inkml:trace contextRef="#ctx0" brushRef="#br0">16039 14400,'0'0,"0"0,0 0,0 0,0-24,0 24,0 0,0 0,0-24,0 24,0 0,0 0,24 0,-24 0,0 0,0 0,0 0,0 0,24-24,-24 24,0 0,25 24,-1-48,-24 48,24-24,0 0,0 0,0 0,0 0,0 0,1 0,-1 0,24 24,-24-24,24 0,0 0,-23 0,23 24,-24-24,24 0,-24 0,25 24,-1-24,-24 0,24 0,0 0,-23 0,23 0,-24 0,24 0,-24 0,0 0,25 0,-25 0,24 0,0 0,-24 0,25 0,-1 0,-24 0,24 0,0 0,1 0,-1 0,0 0,0 0,1 25,-1-25,-24 0,24 0,-24 0,25 24,-1-24,0 0,-24 0,24 0,1 0,-25 0,24 0,-24 0,24 0,1 0,-1 0,-24 0,24 0,0 0,-23 0,23 0,-24 0,0 0,24 0,0 0,-23 0,23 0,0 0,0 0,-24 0,25 0,-1 0,-24-24,24 24,-24 0,25 0,-49 0,48 24,-48-24,24 0,-24 0,0 24</inkml:trace>
    <inkml:trace contextRef="#ctx0" brushRef="#br0" timeOffset="704.04">19730 14424,'0'0,"24"25,0-25,-24 0,48 0,-24-25,24 25,-24 0,25 0,-25 0,0 0,24 0,-24 0,0 0,-24 0,25 0,-1 0,-24 0</inkml:trace>
    <inkml:trace contextRef="#ctx0" brushRef="#br0" timeOffset="1005.0574">19705 14593,'0'24,"25"-24,-1 0,0 0,0 0,0-24,24 24,0 0,1-24,-1 24,0 0,0-24,-23 24,-1 0,24 0,-24 0,0 0,-24 0,24 0,-24 0,0 0</inkml:trace>
    <inkml:trace contextRef="#ctx0" brushRef="#br0" timeOffset="3005.1719">21297 14039,'24'0,"-24"0,0 0,0 0,-24 24,24-24,-24 24,24 0,-24 0,0 0,0 24,0 1,-25 23,25-24,0 0,-24 25,24-25,0 24,0-23,0-1,-1-24,25 24,-24-24,24-24,0 25,0-25,0 24,0-24,0 0,-24 0,24 0,0-24,0 24</inkml:trace>
    <inkml:trace contextRef="#ctx0" brushRef="#br0" timeOffset="3381.1934">20767 14256,'0'-49,"0"49,-24 0,24 0,0 0,0 0,24 0,-24 0,24 24,0 1,0-1,0 0,0 24,0 0,1-24,23 25,-24-1,24-24,0 24,1-24,-25 25,24-25,-24 0,0 0,0 0,0 0,-24 0,25 1,-25-25,0 0,24 0,-24 0</inkml:trace>
    <inkml:trace contextRef="#ctx0" brushRef="#br0" timeOffset="3981.2277">21731 14111,'25'0,"-25"0,0 24,0 0,0-24,0 24,0 0,-25 0,25 25,0-25,-24 24,24 24,-24-47,24 47,0 0,0-23,0 23,0-24,0 0,24 1,-24-1,24-24,25 0,-25-24,24 24,0-24,-24-24,25 24,-1-24,-24 0,24 0,0 0,-23-25,-1 1,0 0,0 0,-24-25,24 25,-24-24,-24 23,0-23,0 24,0-25,-25 49,1 0,0 0,0 0,-1 24,1 0,0 24,24 0,-24 0,23 0,1 1,24-1,0 0,0 24,0-24,0-24</inkml:trace>
    <inkml:trace contextRef="#ctx0" brushRef="#br0" timeOffset="4373.2501">21756 14714,'0'0,"-25"0,25 0,0-24,0 0,0 0,25-1,-25 1,24 0,-24 24,24-24,0 24,0 0,0 0,0 0,0 24,1 0,-1 0,0 1,0 23,0-24,24 0,-24 0,0 24,1-23,23-25,-24 24,0-24,0 0,0 24,0-48,1 24,-1-24,0 24</inkml:trace>
    <inkml:trace contextRef="#ctx0" brushRef="#br0" timeOffset="6003.3432">22552 14642,'0'0,"0"0,0 0,0 0,0 0,0 0,-25 0,25 0,0 0,0 24,-24-24,24 24,-24-24,24 24,0 0,-24 0,24 0,0-24,0 24,0 1,0-1,0-24,0 24,0 0,0-24,24 24,-24-24,0 24,0-24,24 0,-24 0,24 0,1-24,-25 24,24 0,-24-24,24 24,-24-24,24 24,-24-24,24 0,-24-1,0 25,24-24,-24 0,0 0,0 0,0 24,0-24,0 0,0 24,0 0,-24-24,0 24,24 0,-24 0,0 24,0-24,-1 24,1-24</inkml:trace>
    <inkml:trace contextRef="#ctx0" brushRef="#br0" timeOffset="13410.767">15943 15582,'0'0,"0"0,0 0,0 0,-24 0,24 0,0 0,0 0,0 0,0 0,0 0,0 0,0 0,0 0,24-24,-24 24,0 0,24 0,0 0,-24 0,24 0,0 0,0 0,0 0,25 0,-25 0,0 0,0 0,0 0,24 0,-48 0,49 0,-25 0,0 0,24 0,-24 0,0 0,25 24,-25-24,24 0,-24 0,24 24,-24-24,25 0,-25 0,24 25,-24-25,24 0,-23 0,23 0,-24 0,24 0,-24 24,0-24,0 0,25 0,-25 0,24 0,-24 0,24 0,-23 0,23 0,-24 0,24 0,0 0,1 0,-1 0,0 0,0-24,1 24,-1 0,0 0,0 0,-24 0,25 0,-1 0,0 0,-24-25,24 25,-23 0,-1 0,0 0,0 0,0 0,0 0,-24 0,24 0,-24 0,24 0,-24-24,25 24,-25-24</inkml:trace>
    <inkml:trace contextRef="#ctx0" brushRef="#br0" timeOffset="14236.8143">19730 15703,'0'24,"0"-24,0 0,0 0,24 0,-24 0,24 0,-24 0,24 0,0 0,0 0,24 0,-24 0,1 0,23 0,0 0,-24 0,24 0,-23 0,-1 0,0 0,0-24,0 48,-24-24,0 0,0 0</inkml:trace>
    <inkml:trace contextRef="#ctx0" brushRef="#br0" timeOffset="14605.8354">19705 15896,'25'24,"-25"-24,24 0,-24 0,24-24,0 24,24 0,-24 0,24 0,1-24,-25 24,24 0,0 0,1-24,-25 24,0 0,24 0,-24 0,0-25,0 25,1 0</inkml:trace>
    <inkml:trace contextRef="#ctx0" brushRef="#br0" timeOffset="15304.8754">21442 15462,'0'0,"0"0,0 0,0 0,0 0,0-24,0 24,0 0,0 0,0 0,0 0,-24 24,24 0,-24-24,24 24,-24 24,0-24,-25 25,25-1,0 0,0 0,0 25,-24-25,23-24,1 24,0-24,0 0,24 1,-24-25,24 0,0 24,0-24,0 0,0 0,0 0,0 24,0-24,0 0,0 0,0 0,0-24</inkml:trace>
    <inkml:trace contextRef="#ctx0" brushRef="#br0" timeOffset="15911.9101">20911 15462,'0'0,"0"0,0 0,0-24,0 24,0 0,0 0,0 0,0 0,0 0,0 0,0 0,0 0,0 24,0-24,25 0,-25 24,0-24,24 24,0 0,0 0,-24 0,48 0,-24 1,0 23,25-24,-25 0,24 0,0 0,-24 24,0-23,25-1,-1 24,-24-24,0 0,0 0,0 0,0-24,1 25,-1-25,-24 24,0-24,24 0,-24 0,0 0,0 0,0 0,0 0,-24 0,0-24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28" tIns="46975" rIns="95628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3488" y="727075"/>
            <a:ext cx="4849812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380159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01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59969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14735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077140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329034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14671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449013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0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1646570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2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288057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4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4228338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65143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459962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120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55748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4281925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307985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419739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906048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649174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161868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9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712480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52905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62591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4031642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4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33527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537680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8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1295303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183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1785014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384632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5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1276730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0280497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6620554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66358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5804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421079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40387004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2143499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099224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8784840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9563377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41075696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Next state logic</a:t>
            </a:r>
            <a:r>
              <a:rPr lang="en-US" altLang="ko-KR" baseline="0" dirty="0" smtClean="0"/>
              <a:t> and outputs get simpler because each state is represented by one bit without </a:t>
            </a:r>
            <a:r>
              <a:rPr lang="en-US" altLang="ko-KR" baseline="0" dirty="0" err="1" smtClean="0"/>
              <a:t>endcoding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12564172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01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4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33867490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337309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059792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7550126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0806398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7038134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92229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9127595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321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53" tIns="46938" rIns="95553" bIns="46938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4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  <p:extLst>
      <p:ext uri="{BB962C8B-B14F-4D97-AF65-F5344CB8AC3E}">
        <p14:creationId xmlns:p14="http://schemas.microsoft.com/office/powerpoint/2010/main" val="99662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943089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67513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8157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CFDFBB-C6AF-40D6-8AD9-AAA9E1A112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BB50D-A85A-4C4D-B99E-CAB390AF62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B9170-8CDC-420D-B3F3-B9194E3434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24EB2-3B2A-4BF0-874B-D69E64196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5207D-D8E3-4C9B-AB8C-76247202D1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E004B-AC31-4356-B8B3-305EC808E3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02AFB-345C-4C36-AA0B-B64B76D386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B2D22-F3ED-4B9D-82DA-BE8A6A9220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3335DB-3797-4D61-BE30-252E541FBA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5A6E1-B845-489E-BB2A-A488133B9F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D0017-CADA-4208-9A4D-92A2166BC1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324600"/>
            <a:ext cx="2163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329363"/>
            <a:ext cx="38623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03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324600"/>
            <a:ext cx="21637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79EF95C3-170E-4EEA-9676-1B5DDAF915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271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8084142-B07C-440D-A788-066443DCF65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Chapter 8: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Working with Finite State Machines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568325" y="823913"/>
            <a:ext cx="25558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Row Matching Method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427163" y="1141413"/>
            <a:ext cx="32543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Initial State Transition Table:</a:t>
            </a:r>
          </a:p>
        </p:txBody>
      </p:sp>
      <p:pic>
        <p:nvPicPr>
          <p:cNvPr id="24064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075" y="1273175"/>
            <a:ext cx="63928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674688" y="788988"/>
            <a:ext cx="25558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Row Matching Method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1366838" y="1189038"/>
            <a:ext cx="32543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Initial State Transition Table:</a:t>
            </a:r>
          </a:p>
        </p:txBody>
      </p:sp>
      <p:pic>
        <p:nvPicPr>
          <p:cNvPr id="242693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288" y="1312863"/>
            <a:ext cx="639286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569913" y="919163"/>
            <a:ext cx="25558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Row Matching Method</a:t>
            </a:r>
          </a:p>
        </p:txBody>
      </p:sp>
      <p:pic>
        <p:nvPicPr>
          <p:cNvPr id="244740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638" y="958850"/>
            <a:ext cx="6651625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793750" y="847725"/>
            <a:ext cx="2555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Row Matching Method</a:t>
            </a:r>
          </a:p>
        </p:txBody>
      </p:sp>
      <p:pic>
        <p:nvPicPr>
          <p:cNvPr id="246788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638" y="958850"/>
            <a:ext cx="6651625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593725" y="1095375"/>
            <a:ext cx="2555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Row Matching Method</a:t>
            </a:r>
          </a:p>
        </p:txBody>
      </p:sp>
      <p:pic>
        <p:nvPicPr>
          <p:cNvPr id="248836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200" y="1708150"/>
            <a:ext cx="65532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60413" y="1155700"/>
            <a:ext cx="2555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Row Matching Method</a:t>
            </a:r>
          </a:p>
        </p:txBody>
      </p:sp>
      <p:pic>
        <p:nvPicPr>
          <p:cNvPr id="250884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200" y="1708150"/>
            <a:ext cx="65532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744538" y="952500"/>
            <a:ext cx="2555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Row Matching Method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611188" y="1485900"/>
            <a:ext cx="2562225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b="1">
                <a:ea typeface="돋움" pitchFamily="50" charset="-127"/>
              </a:rPr>
              <a:t>Final Reduced </a:t>
            </a:r>
          </a:p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b="1">
                <a:ea typeface="돋움" pitchFamily="50" charset="-127"/>
              </a:rPr>
              <a:t>State Transition Table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862013" y="4598988"/>
            <a:ext cx="2433637" cy="5540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b="1">
                <a:ea typeface="돋움" pitchFamily="50" charset="-127"/>
              </a:rPr>
              <a:t>Corresponding State</a:t>
            </a:r>
          </a:p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b="1">
                <a:ea typeface="돋움" pitchFamily="50" charset="-127"/>
              </a:rPr>
              <a:t>Diagram</a:t>
            </a:r>
          </a:p>
        </p:txBody>
      </p:sp>
      <p:pic>
        <p:nvPicPr>
          <p:cNvPr id="252934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213" y="884238"/>
            <a:ext cx="4913312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2935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3650" y="3238500"/>
            <a:ext cx="3000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1C97-1393-44F4-AB9F-7E2AB82C23FA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289794" name="Group 2"/>
          <p:cNvGrpSpPr>
            <a:grpSpLocks/>
          </p:cNvGrpSpPr>
          <p:nvPr/>
        </p:nvGrpSpPr>
        <p:grpSpPr bwMode="auto">
          <a:xfrm>
            <a:off x="2479675" y="2303463"/>
            <a:ext cx="6343650" cy="2159000"/>
            <a:chOff x="1468" y="944"/>
            <a:chExt cx="3996" cy="1360"/>
          </a:xfrm>
        </p:grpSpPr>
        <p:sp>
          <p:nvSpPr>
            <p:cNvPr id="289795" name="Rectangle 3"/>
            <p:cNvSpPr>
              <a:spLocks noChangeArrowheads="1"/>
            </p:cNvSpPr>
            <p:nvPr/>
          </p:nvSpPr>
          <p:spPr bwMode="auto">
            <a:xfrm>
              <a:off x="1544" y="944"/>
              <a:ext cx="3920" cy="13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		     Next State	       Output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Sequence	Present State	X=0	X=1	X=0	X=1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	S0	S1	S2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S1	S3	S4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S2	S5	S6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	S3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	S4	S0	S0	1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	S5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	S6	S0	S0	1	0</a:t>
              </a:r>
            </a:p>
          </p:txBody>
        </p:sp>
        <p:sp>
          <p:nvSpPr>
            <p:cNvPr id="289796" name="Line 4"/>
            <p:cNvSpPr>
              <a:spLocks noChangeShapeType="1"/>
            </p:cNvSpPr>
            <p:nvPr/>
          </p:nvSpPr>
          <p:spPr bwMode="auto">
            <a:xfrm>
              <a:off x="1476" y="1280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797" name="Line 5"/>
            <p:cNvSpPr>
              <a:spLocks noChangeShapeType="1"/>
            </p:cNvSpPr>
            <p:nvPr/>
          </p:nvSpPr>
          <p:spPr bwMode="auto">
            <a:xfrm>
              <a:off x="4288" y="956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798" name="Line 6"/>
            <p:cNvSpPr>
              <a:spLocks noChangeShapeType="1"/>
            </p:cNvSpPr>
            <p:nvPr/>
          </p:nvSpPr>
          <p:spPr bwMode="auto">
            <a:xfrm>
              <a:off x="3240" y="948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799" name="Line 7"/>
            <p:cNvSpPr>
              <a:spLocks noChangeShapeType="1"/>
            </p:cNvSpPr>
            <p:nvPr/>
          </p:nvSpPr>
          <p:spPr bwMode="auto">
            <a:xfrm>
              <a:off x="2296" y="956"/>
              <a:ext cx="0" cy="1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00" name="Rectangle 8"/>
            <p:cNvSpPr>
              <a:spLocks noChangeArrowheads="1"/>
            </p:cNvSpPr>
            <p:nvPr/>
          </p:nvSpPr>
          <p:spPr bwMode="auto">
            <a:xfrm>
              <a:off x="1468" y="956"/>
              <a:ext cx="3928" cy="132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98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State minimization example</a:t>
            </a:r>
          </a:p>
        </p:txBody>
      </p:sp>
      <p:sp>
        <p:nvSpPr>
          <p:cNvPr id="28980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Sequence detector for 010 or 110 </a:t>
            </a:r>
          </a:p>
        </p:txBody>
      </p:sp>
      <p:grpSp>
        <p:nvGrpSpPr>
          <p:cNvPr id="289803" name="Group 11"/>
          <p:cNvGrpSpPr>
            <a:grpSpLocks/>
          </p:cNvGrpSpPr>
          <p:nvPr/>
        </p:nvGrpSpPr>
        <p:grpSpPr bwMode="auto">
          <a:xfrm>
            <a:off x="650875" y="4284663"/>
            <a:ext cx="2922588" cy="2265362"/>
            <a:chOff x="2976" y="2557"/>
            <a:chExt cx="1841" cy="1427"/>
          </a:xfrm>
        </p:grpSpPr>
        <p:sp>
          <p:nvSpPr>
            <p:cNvPr id="289804" name="Oval 12"/>
            <p:cNvSpPr>
              <a:spLocks noChangeArrowheads="1"/>
            </p:cNvSpPr>
            <p:nvPr/>
          </p:nvSpPr>
          <p:spPr bwMode="auto">
            <a:xfrm>
              <a:off x="3792" y="2688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S0</a:t>
              </a:r>
            </a:p>
          </p:txBody>
        </p:sp>
        <p:sp>
          <p:nvSpPr>
            <p:cNvPr id="289805" name="Oval 13"/>
            <p:cNvSpPr>
              <a:spLocks noChangeArrowheads="1"/>
            </p:cNvSpPr>
            <p:nvPr/>
          </p:nvSpPr>
          <p:spPr bwMode="auto">
            <a:xfrm>
              <a:off x="3216" y="3456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S3</a:t>
              </a:r>
            </a:p>
          </p:txBody>
        </p:sp>
        <p:sp>
          <p:nvSpPr>
            <p:cNvPr id="289806" name="Oval 14"/>
            <p:cNvSpPr>
              <a:spLocks noChangeArrowheads="1"/>
            </p:cNvSpPr>
            <p:nvPr/>
          </p:nvSpPr>
          <p:spPr bwMode="auto">
            <a:xfrm>
              <a:off x="4176" y="3072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S2</a:t>
              </a:r>
            </a:p>
          </p:txBody>
        </p:sp>
        <p:sp>
          <p:nvSpPr>
            <p:cNvPr id="289807" name="Oval 15"/>
            <p:cNvSpPr>
              <a:spLocks noChangeArrowheads="1"/>
            </p:cNvSpPr>
            <p:nvPr/>
          </p:nvSpPr>
          <p:spPr bwMode="auto">
            <a:xfrm>
              <a:off x="3408" y="3072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S1</a:t>
              </a:r>
            </a:p>
          </p:txBody>
        </p:sp>
        <p:sp>
          <p:nvSpPr>
            <p:cNvPr id="289808" name="Oval 16"/>
            <p:cNvSpPr>
              <a:spLocks noChangeArrowheads="1"/>
            </p:cNvSpPr>
            <p:nvPr/>
          </p:nvSpPr>
          <p:spPr bwMode="auto">
            <a:xfrm>
              <a:off x="3984" y="3456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S5</a:t>
              </a:r>
            </a:p>
          </p:txBody>
        </p:sp>
        <p:sp>
          <p:nvSpPr>
            <p:cNvPr id="289809" name="Oval 17"/>
            <p:cNvSpPr>
              <a:spLocks noChangeArrowheads="1"/>
            </p:cNvSpPr>
            <p:nvPr/>
          </p:nvSpPr>
          <p:spPr bwMode="auto">
            <a:xfrm>
              <a:off x="4368" y="3456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S6</a:t>
              </a:r>
            </a:p>
          </p:txBody>
        </p:sp>
        <p:sp>
          <p:nvSpPr>
            <p:cNvPr id="289810" name="Oval 18"/>
            <p:cNvSpPr>
              <a:spLocks noChangeArrowheads="1"/>
            </p:cNvSpPr>
            <p:nvPr/>
          </p:nvSpPr>
          <p:spPr bwMode="auto">
            <a:xfrm>
              <a:off x="3600" y="3456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S4</a:t>
              </a:r>
            </a:p>
          </p:txBody>
        </p:sp>
        <p:cxnSp>
          <p:nvCxnSpPr>
            <p:cNvPr id="289811" name="AutoShape 19"/>
            <p:cNvCxnSpPr>
              <a:cxnSpLocks noChangeShapeType="1"/>
              <a:stCxn id="289804" idx="3"/>
              <a:endCxn id="289807" idx="7"/>
            </p:cNvCxnSpPr>
            <p:nvPr/>
          </p:nvCxnSpPr>
          <p:spPr bwMode="auto">
            <a:xfrm flipH="1">
              <a:off x="3613" y="2893"/>
              <a:ext cx="214" cy="2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9812" name="AutoShape 20"/>
            <p:cNvCxnSpPr>
              <a:cxnSpLocks noChangeShapeType="1"/>
              <a:stCxn id="289807" idx="3"/>
              <a:endCxn id="289805" idx="0"/>
            </p:cNvCxnSpPr>
            <p:nvPr/>
          </p:nvCxnSpPr>
          <p:spPr bwMode="auto">
            <a:xfrm flipH="1">
              <a:off x="3336" y="3277"/>
              <a:ext cx="107" cy="1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9813" name="AutoShape 21"/>
            <p:cNvCxnSpPr>
              <a:cxnSpLocks noChangeShapeType="1"/>
              <a:stCxn id="289807" idx="5"/>
              <a:endCxn id="289810" idx="0"/>
            </p:cNvCxnSpPr>
            <p:nvPr/>
          </p:nvCxnSpPr>
          <p:spPr bwMode="auto">
            <a:xfrm>
              <a:off x="3613" y="3277"/>
              <a:ext cx="107" cy="1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9814" name="AutoShape 22"/>
            <p:cNvCxnSpPr>
              <a:cxnSpLocks noChangeShapeType="1"/>
              <a:stCxn id="289806" idx="3"/>
              <a:endCxn id="289808" idx="0"/>
            </p:cNvCxnSpPr>
            <p:nvPr/>
          </p:nvCxnSpPr>
          <p:spPr bwMode="auto">
            <a:xfrm flipH="1">
              <a:off x="4104" y="3277"/>
              <a:ext cx="107" cy="1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9815" name="AutoShape 23"/>
            <p:cNvCxnSpPr>
              <a:cxnSpLocks noChangeShapeType="1"/>
              <a:stCxn id="289806" idx="5"/>
              <a:endCxn id="289809" idx="0"/>
            </p:cNvCxnSpPr>
            <p:nvPr/>
          </p:nvCxnSpPr>
          <p:spPr bwMode="auto">
            <a:xfrm>
              <a:off x="4381" y="3277"/>
              <a:ext cx="107" cy="1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9816" name="AutoShape 24"/>
            <p:cNvCxnSpPr>
              <a:cxnSpLocks noChangeShapeType="1"/>
              <a:stCxn id="289804" idx="5"/>
              <a:endCxn id="289806" idx="1"/>
            </p:cNvCxnSpPr>
            <p:nvPr/>
          </p:nvCxnSpPr>
          <p:spPr bwMode="auto">
            <a:xfrm>
              <a:off x="3997" y="2893"/>
              <a:ext cx="214" cy="2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9817" name="AutoShape 25"/>
            <p:cNvCxnSpPr>
              <a:cxnSpLocks noChangeShapeType="1"/>
              <a:endCxn id="289804" idx="1"/>
            </p:cNvCxnSpPr>
            <p:nvPr/>
          </p:nvCxnSpPr>
          <p:spPr bwMode="auto">
            <a:xfrm>
              <a:off x="3661" y="2557"/>
              <a:ext cx="166" cy="1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9818" name="AutoShape 26"/>
            <p:cNvCxnSpPr>
              <a:cxnSpLocks noChangeShapeType="1"/>
              <a:endCxn id="289804" idx="2"/>
            </p:cNvCxnSpPr>
            <p:nvPr/>
          </p:nvCxnSpPr>
          <p:spPr bwMode="auto">
            <a:xfrm rot="16200000">
              <a:off x="2808" y="2976"/>
              <a:ext cx="1152" cy="81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89819" name="Line 27"/>
            <p:cNvSpPr>
              <a:spLocks noChangeShapeType="1"/>
            </p:cNvSpPr>
            <p:nvPr/>
          </p:nvSpPr>
          <p:spPr bwMode="auto">
            <a:xfrm flipH="1">
              <a:off x="2976" y="3984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20" name="Text Box 28"/>
            <p:cNvSpPr txBox="1">
              <a:spLocks noChangeArrowheads="1"/>
            </p:cNvSpPr>
            <p:nvPr/>
          </p:nvSpPr>
          <p:spPr bwMode="auto">
            <a:xfrm>
              <a:off x="4080" y="2815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289821" name="Text Box 29"/>
            <p:cNvSpPr txBox="1">
              <a:spLocks noChangeArrowheads="1"/>
            </p:cNvSpPr>
            <p:nvPr/>
          </p:nvSpPr>
          <p:spPr bwMode="auto">
            <a:xfrm>
              <a:off x="3456" y="2815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4368" y="3199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289823" name="Text Box 31"/>
            <p:cNvSpPr txBox="1">
              <a:spLocks noChangeArrowheads="1"/>
            </p:cNvSpPr>
            <p:nvPr/>
          </p:nvSpPr>
          <p:spPr bwMode="auto">
            <a:xfrm>
              <a:off x="4512" y="3583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289824" name="Text Box 32"/>
            <p:cNvSpPr txBox="1">
              <a:spLocks noChangeArrowheads="1"/>
            </p:cNvSpPr>
            <p:nvPr/>
          </p:nvSpPr>
          <p:spPr bwMode="auto">
            <a:xfrm>
              <a:off x="4320" y="3727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0/1</a:t>
              </a:r>
            </a:p>
          </p:txBody>
        </p:sp>
        <p:sp>
          <p:nvSpPr>
            <p:cNvPr id="289825" name="Line 33"/>
            <p:cNvSpPr>
              <a:spLocks noChangeShapeType="1"/>
            </p:cNvSpPr>
            <p:nvPr/>
          </p:nvSpPr>
          <p:spPr bwMode="auto">
            <a:xfrm flipH="1">
              <a:off x="3168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26" name="Line 34"/>
            <p:cNvSpPr>
              <a:spLocks noChangeShapeType="1"/>
            </p:cNvSpPr>
            <p:nvPr/>
          </p:nvSpPr>
          <p:spPr bwMode="auto">
            <a:xfrm>
              <a:off x="3408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27" name="Line 35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28" name="Line 36"/>
            <p:cNvSpPr>
              <a:spLocks noChangeShapeType="1"/>
            </p:cNvSpPr>
            <p:nvPr/>
          </p:nvSpPr>
          <p:spPr bwMode="auto">
            <a:xfrm>
              <a:off x="3792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29" name="Line 37"/>
            <p:cNvSpPr>
              <a:spLocks noChangeShapeType="1"/>
            </p:cNvSpPr>
            <p:nvPr/>
          </p:nvSpPr>
          <p:spPr bwMode="auto">
            <a:xfrm flipH="1">
              <a:off x="3936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30" name="Line 38"/>
            <p:cNvSpPr>
              <a:spLocks noChangeShapeType="1"/>
            </p:cNvSpPr>
            <p:nvPr/>
          </p:nvSpPr>
          <p:spPr bwMode="auto">
            <a:xfrm>
              <a:off x="4176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31" name="Line 39"/>
            <p:cNvSpPr>
              <a:spLocks noChangeShapeType="1"/>
            </p:cNvSpPr>
            <p:nvPr/>
          </p:nvSpPr>
          <p:spPr bwMode="auto">
            <a:xfrm flipH="1">
              <a:off x="4320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32" name="Line 40"/>
            <p:cNvSpPr>
              <a:spLocks noChangeShapeType="1"/>
            </p:cNvSpPr>
            <p:nvPr/>
          </p:nvSpPr>
          <p:spPr bwMode="auto">
            <a:xfrm>
              <a:off x="4560" y="3648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33" name="Text Box 41"/>
            <p:cNvSpPr txBox="1">
              <a:spLocks noChangeArrowheads="1"/>
            </p:cNvSpPr>
            <p:nvPr/>
          </p:nvSpPr>
          <p:spPr bwMode="auto">
            <a:xfrm>
              <a:off x="3936" y="3199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  <p:sp>
          <p:nvSpPr>
            <p:cNvPr id="289834" name="Text Box 42"/>
            <p:cNvSpPr txBox="1">
              <a:spLocks noChangeArrowheads="1"/>
            </p:cNvSpPr>
            <p:nvPr/>
          </p:nvSpPr>
          <p:spPr bwMode="auto">
            <a:xfrm>
              <a:off x="3600" y="3199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289835" name="Text Box 43"/>
            <p:cNvSpPr txBox="1">
              <a:spLocks noChangeArrowheads="1"/>
            </p:cNvSpPr>
            <p:nvPr/>
          </p:nvSpPr>
          <p:spPr bwMode="auto">
            <a:xfrm>
              <a:off x="3120" y="3199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  <p:sp>
          <p:nvSpPr>
            <p:cNvPr id="289836" name="Text Box 44"/>
            <p:cNvSpPr txBox="1">
              <a:spLocks noChangeArrowheads="1"/>
            </p:cNvSpPr>
            <p:nvPr/>
          </p:nvSpPr>
          <p:spPr bwMode="auto">
            <a:xfrm>
              <a:off x="4128" y="3583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289837" name="Text Box 45"/>
            <p:cNvSpPr txBox="1">
              <a:spLocks noChangeArrowheads="1"/>
            </p:cNvSpPr>
            <p:nvPr/>
          </p:nvSpPr>
          <p:spPr bwMode="auto">
            <a:xfrm>
              <a:off x="3936" y="3727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  <p:sp>
          <p:nvSpPr>
            <p:cNvPr id="289838" name="Text Box 46"/>
            <p:cNvSpPr txBox="1">
              <a:spLocks noChangeArrowheads="1"/>
            </p:cNvSpPr>
            <p:nvPr/>
          </p:nvSpPr>
          <p:spPr bwMode="auto">
            <a:xfrm>
              <a:off x="3744" y="3583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289839" name="Text Box 47"/>
            <p:cNvSpPr txBox="1">
              <a:spLocks noChangeArrowheads="1"/>
            </p:cNvSpPr>
            <p:nvPr/>
          </p:nvSpPr>
          <p:spPr bwMode="auto">
            <a:xfrm>
              <a:off x="3552" y="3727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0/1</a:t>
              </a:r>
            </a:p>
          </p:txBody>
        </p:sp>
        <p:sp>
          <p:nvSpPr>
            <p:cNvPr id="289840" name="Text Box 48"/>
            <p:cNvSpPr txBox="1">
              <a:spLocks noChangeArrowheads="1"/>
            </p:cNvSpPr>
            <p:nvPr/>
          </p:nvSpPr>
          <p:spPr bwMode="auto">
            <a:xfrm>
              <a:off x="3360" y="3583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289841" name="Text Box 49"/>
            <p:cNvSpPr txBox="1">
              <a:spLocks noChangeArrowheads="1"/>
            </p:cNvSpPr>
            <p:nvPr/>
          </p:nvSpPr>
          <p:spPr bwMode="auto">
            <a:xfrm>
              <a:off x="3168" y="3727"/>
              <a:ext cx="3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D4B8-5FC6-4CA0-B385-1FAC8B9E2CB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1771650" y="4140200"/>
            <a:ext cx="5600700" cy="215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 S0 S1 S2 S3 S4 S5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 S0 S1 S2 S3 S5 )   ( S4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 S0 S3 S5 )   ( S1 S2 )   ( S4 S6 )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0413" algn="l"/>
                <a:tab pos="5029200" algn="l"/>
                <a:tab pos="5486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 S0 )   ( S3 S5 )   ( S1 S2 )   ( S4 S6 )</a:t>
            </a:r>
          </a:p>
        </p:txBody>
      </p:sp>
      <p:grpSp>
        <p:nvGrpSpPr>
          <p:cNvPr id="291843" name="Group 3"/>
          <p:cNvGrpSpPr>
            <a:grpSpLocks/>
          </p:cNvGrpSpPr>
          <p:nvPr/>
        </p:nvGrpSpPr>
        <p:grpSpPr bwMode="auto">
          <a:xfrm>
            <a:off x="1600200" y="1676400"/>
            <a:ext cx="6343650" cy="2159000"/>
            <a:chOff x="1516" y="728"/>
            <a:chExt cx="3996" cy="1360"/>
          </a:xfrm>
        </p:grpSpPr>
        <p:sp>
          <p:nvSpPr>
            <p:cNvPr id="291844" name="Rectangle 4"/>
            <p:cNvSpPr>
              <a:spLocks noChangeArrowheads="1"/>
            </p:cNvSpPr>
            <p:nvPr/>
          </p:nvSpPr>
          <p:spPr bwMode="auto">
            <a:xfrm>
              <a:off x="1592" y="728"/>
              <a:ext cx="3920" cy="13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		     Next State	       Output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Sequence	Present State	X=0	X=1	X=0	X=1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	S0	S1	S2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S1	S3	S4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S2	S5	S6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	S3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	S4	S0	S0	1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	S5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	S6	S0	S0	1	0</a:t>
              </a:r>
            </a:p>
          </p:txBody>
        </p:sp>
        <p:sp>
          <p:nvSpPr>
            <p:cNvPr id="291845" name="Line 5"/>
            <p:cNvSpPr>
              <a:spLocks noChangeShapeType="1"/>
            </p:cNvSpPr>
            <p:nvPr/>
          </p:nvSpPr>
          <p:spPr bwMode="auto">
            <a:xfrm>
              <a:off x="1524" y="1064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46" name="Line 6"/>
            <p:cNvSpPr>
              <a:spLocks noChangeShapeType="1"/>
            </p:cNvSpPr>
            <p:nvPr/>
          </p:nvSpPr>
          <p:spPr bwMode="auto">
            <a:xfrm>
              <a:off x="4336" y="740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>
              <a:off x="3288" y="732"/>
              <a:ext cx="0" cy="1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48" name="Line 8"/>
            <p:cNvSpPr>
              <a:spLocks noChangeShapeType="1"/>
            </p:cNvSpPr>
            <p:nvPr/>
          </p:nvSpPr>
          <p:spPr bwMode="auto">
            <a:xfrm>
              <a:off x="2344" y="740"/>
              <a:ext cx="0" cy="1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49" name="Rectangle 9"/>
            <p:cNvSpPr>
              <a:spLocks noChangeArrowheads="1"/>
            </p:cNvSpPr>
            <p:nvPr/>
          </p:nvSpPr>
          <p:spPr bwMode="auto">
            <a:xfrm>
              <a:off x="1516" y="740"/>
              <a:ext cx="3928" cy="132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1850" name="Rectangle 10"/>
          <p:cNvSpPr>
            <a:spLocks noChangeArrowheads="1"/>
          </p:cNvSpPr>
          <p:nvPr/>
        </p:nvSpPr>
        <p:spPr bwMode="auto">
          <a:xfrm>
            <a:off x="5791200" y="4419600"/>
            <a:ext cx="2438400" cy="119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S1 is equivalent to S2</a:t>
            </a:r>
          </a:p>
          <a:p>
            <a:pPr eaLnBrk="0" hangingPunct="0">
              <a:lnSpc>
                <a:spcPts val="1600"/>
              </a:lnSpc>
              <a:spcBef>
                <a:spcPts val="1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S3 is equivalent to S5</a:t>
            </a:r>
          </a:p>
          <a:p>
            <a:pPr eaLnBrk="0" hangingPunct="0">
              <a:lnSpc>
                <a:spcPts val="1600"/>
              </a:lnSpc>
              <a:spcBef>
                <a:spcPts val="1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S4 is equivalent to S6</a:t>
            </a:r>
          </a:p>
        </p:txBody>
      </p:sp>
      <p:sp>
        <p:nvSpPr>
          <p:cNvPr id="2918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  <a:ea typeface="굴림" pitchFamily="50" charset="-127"/>
              </a:rPr>
              <a:t>Category 2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en-US" altLang="ko-KR" b="1" dirty="0" smtClean="0">
                <a:ea typeface="굴림" pitchFamily="50" charset="-127"/>
              </a:rPr>
              <a:t>Method </a:t>
            </a:r>
            <a:r>
              <a:rPr lang="en-US" altLang="ko-KR" b="1" dirty="0">
                <a:ea typeface="굴림" pitchFamily="50" charset="-127"/>
              </a:rPr>
              <a:t>of successive partitions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 build="p" autoUpdateAnimBg="0"/>
      <p:bldP spid="2918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22DA-27B2-4BF5-BE3F-20A826140B6C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293890" name="Group 2"/>
          <p:cNvGrpSpPr>
            <a:grpSpLocks/>
          </p:cNvGrpSpPr>
          <p:nvPr/>
        </p:nvGrpSpPr>
        <p:grpSpPr bwMode="auto">
          <a:xfrm>
            <a:off x="2590800" y="2133600"/>
            <a:ext cx="6178550" cy="1568450"/>
            <a:chOff x="1532" y="1124"/>
            <a:chExt cx="3892" cy="988"/>
          </a:xfrm>
        </p:grpSpPr>
        <p:sp>
          <p:nvSpPr>
            <p:cNvPr id="293891" name="Rectangle 3"/>
            <p:cNvSpPr>
              <a:spLocks noChangeArrowheads="1"/>
            </p:cNvSpPr>
            <p:nvPr/>
          </p:nvSpPr>
          <p:spPr bwMode="auto">
            <a:xfrm>
              <a:off x="1552" y="1136"/>
              <a:ext cx="3872" cy="9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		     Next State	       Output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Sequence	Present State	X=0	X=1	X=0	X=1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endPara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Reset	S0	S1'	S1'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+ 1	S1'	S3'	S4'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X0	S3'	S0	S0	0	0</a:t>
              </a:r>
            </a:p>
            <a:p>
              <a:pPr eaLnBrk="0" hangingPunct="0">
                <a:lnSpc>
                  <a:spcPts val="1600"/>
                </a:lnSpc>
                <a:tabLst>
                  <a:tab pos="1370013" algn="l"/>
                  <a:tab pos="2743200" algn="l"/>
                  <a:tab pos="3656013" algn="l"/>
                  <a:tab pos="4570413" algn="l"/>
                  <a:tab pos="54864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X1	S4'	S0	S0	1	0</a:t>
              </a:r>
            </a:p>
          </p:txBody>
        </p:sp>
        <p:sp>
          <p:nvSpPr>
            <p:cNvPr id="293892" name="Line 4"/>
            <p:cNvSpPr>
              <a:spLocks noChangeShapeType="1"/>
            </p:cNvSpPr>
            <p:nvPr/>
          </p:nvSpPr>
          <p:spPr bwMode="auto">
            <a:xfrm>
              <a:off x="1532" y="1448"/>
              <a:ext cx="3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893" name="Line 5"/>
            <p:cNvSpPr>
              <a:spLocks noChangeShapeType="1"/>
            </p:cNvSpPr>
            <p:nvPr/>
          </p:nvSpPr>
          <p:spPr bwMode="auto">
            <a:xfrm>
              <a:off x="4272" y="1124"/>
              <a:ext cx="0" cy="9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894" name="Line 6"/>
            <p:cNvSpPr>
              <a:spLocks noChangeShapeType="1"/>
            </p:cNvSpPr>
            <p:nvPr/>
          </p:nvSpPr>
          <p:spPr bwMode="auto">
            <a:xfrm>
              <a:off x="3224" y="1124"/>
              <a:ext cx="0" cy="9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895" name="Line 7"/>
            <p:cNvSpPr>
              <a:spLocks noChangeShapeType="1"/>
            </p:cNvSpPr>
            <p:nvPr/>
          </p:nvSpPr>
          <p:spPr bwMode="auto">
            <a:xfrm>
              <a:off x="2288" y="1132"/>
              <a:ext cx="0" cy="9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896" name="Rectangle 8"/>
            <p:cNvSpPr>
              <a:spLocks noChangeArrowheads="1"/>
            </p:cNvSpPr>
            <p:nvPr/>
          </p:nvSpPr>
          <p:spPr bwMode="auto">
            <a:xfrm>
              <a:off x="1532" y="1124"/>
              <a:ext cx="3776" cy="9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38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Minimized FSM</a:t>
            </a:r>
          </a:p>
        </p:txBody>
      </p:sp>
      <p:sp>
        <p:nvSpPr>
          <p:cNvPr id="29389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State minimized sequence detector for 010 or 110 </a:t>
            </a:r>
          </a:p>
        </p:txBody>
      </p:sp>
      <p:grpSp>
        <p:nvGrpSpPr>
          <p:cNvPr id="293899" name="Group 11"/>
          <p:cNvGrpSpPr>
            <a:grpSpLocks/>
          </p:cNvGrpSpPr>
          <p:nvPr/>
        </p:nvGrpSpPr>
        <p:grpSpPr bwMode="auto">
          <a:xfrm>
            <a:off x="800100" y="3773488"/>
            <a:ext cx="3027363" cy="2493962"/>
            <a:chOff x="2832" y="2269"/>
            <a:chExt cx="1907" cy="1571"/>
          </a:xfrm>
        </p:grpSpPr>
        <p:sp>
          <p:nvSpPr>
            <p:cNvPr id="293900" name="Oval 12"/>
            <p:cNvSpPr>
              <a:spLocks noChangeArrowheads="1"/>
            </p:cNvSpPr>
            <p:nvPr/>
          </p:nvSpPr>
          <p:spPr bwMode="auto">
            <a:xfrm>
              <a:off x="3840" y="2400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S0</a:t>
              </a:r>
            </a:p>
          </p:txBody>
        </p:sp>
        <p:sp>
          <p:nvSpPr>
            <p:cNvPr id="293901" name="Oval 13"/>
            <p:cNvSpPr>
              <a:spLocks noChangeArrowheads="1"/>
            </p:cNvSpPr>
            <p:nvPr/>
          </p:nvSpPr>
          <p:spPr bwMode="auto">
            <a:xfrm>
              <a:off x="3840" y="2928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S1’</a:t>
              </a:r>
            </a:p>
          </p:txBody>
        </p:sp>
        <p:sp>
          <p:nvSpPr>
            <p:cNvPr id="293902" name="Oval 14"/>
            <p:cNvSpPr>
              <a:spLocks noChangeArrowheads="1"/>
            </p:cNvSpPr>
            <p:nvPr/>
          </p:nvSpPr>
          <p:spPr bwMode="auto">
            <a:xfrm>
              <a:off x="3456" y="3312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S3’</a:t>
              </a:r>
            </a:p>
          </p:txBody>
        </p:sp>
        <p:sp>
          <p:nvSpPr>
            <p:cNvPr id="293903" name="Oval 15"/>
            <p:cNvSpPr>
              <a:spLocks noChangeArrowheads="1"/>
            </p:cNvSpPr>
            <p:nvPr/>
          </p:nvSpPr>
          <p:spPr bwMode="auto">
            <a:xfrm>
              <a:off x="4224" y="3299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S4’</a:t>
              </a:r>
            </a:p>
          </p:txBody>
        </p:sp>
        <p:cxnSp>
          <p:nvCxnSpPr>
            <p:cNvPr id="293904" name="AutoShape 16"/>
            <p:cNvCxnSpPr>
              <a:cxnSpLocks noChangeShapeType="1"/>
              <a:stCxn id="293901" idx="3"/>
              <a:endCxn id="293902" idx="0"/>
            </p:cNvCxnSpPr>
            <p:nvPr/>
          </p:nvCxnSpPr>
          <p:spPr bwMode="auto">
            <a:xfrm flipH="1">
              <a:off x="3576" y="3133"/>
              <a:ext cx="299" cy="1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3905" name="AutoShape 17"/>
            <p:cNvCxnSpPr>
              <a:cxnSpLocks noChangeShapeType="1"/>
              <a:stCxn id="293901" idx="5"/>
              <a:endCxn id="293903" idx="0"/>
            </p:cNvCxnSpPr>
            <p:nvPr/>
          </p:nvCxnSpPr>
          <p:spPr bwMode="auto">
            <a:xfrm>
              <a:off x="4045" y="3133"/>
              <a:ext cx="299" cy="1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3906" name="AutoShape 18"/>
            <p:cNvCxnSpPr>
              <a:cxnSpLocks noChangeShapeType="1"/>
              <a:stCxn id="293900" idx="4"/>
              <a:endCxn id="293901" idx="0"/>
            </p:cNvCxnSpPr>
            <p:nvPr/>
          </p:nvCxnSpPr>
          <p:spPr bwMode="auto">
            <a:xfrm>
              <a:off x="3960" y="2640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3907" name="AutoShape 19"/>
            <p:cNvCxnSpPr>
              <a:cxnSpLocks noChangeShapeType="1"/>
              <a:endCxn id="293900" idx="1"/>
            </p:cNvCxnSpPr>
            <p:nvPr/>
          </p:nvCxnSpPr>
          <p:spPr bwMode="auto">
            <a:xfrm>
              <a:off x="3709" y="2269"/>
              <a:ext cx="166" cy="1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3908" name="AutoShape 20"/>
            <p:cNvCxnSpPr>
              <a:cxnSpLocks noChangeShapeType="1"/>
              <a:stCxn id="293909" idx="1"/>
              <a:endCxn id="293900" idx="2"/>
            </p:cNvCxnSpPr>
            <p:nvPr/>
          </p:nvCxnSpPr>
          <p:spPr bwMode="auto">
            <a:xfrm rot="5400000" flipH="1" flipV="1">
              <a:off x="2682" y="2670"/>
              <a:ext cx="1307" cy="1008"/>
            </a:xfrm>
            <a:prstGeom prst="bentConnector4">
              <a:avLst>
                <a:gd name="adj1" fmla="val 99921"/>
                <a:gd name="adj2" fmla="val 85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93909" name="Line 21"/>
            <p:cNvSpPr>
              <a:spLocks noChangeShapeType="1"/>
            </p:cNvSpPr>
            <p:nvPr/>
          </p:nvSpPr>
          <p:spPr bwMode="auto">
            <a:xfrm flipH="1">
              <a:off x="2832" y="3827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10" name="Text Box 22"/>
            <p:cNvSpPr txBox="1">
              <a:spLocks noChangeArrowheads="1"/>
            </p:cNvSpPr>
            <p:nvPr/>
          </p:nvSpPr>
          <p:spPr bwMode="auto">
            <a:xfrm>
              <a:off x="3936" y="2675"/>
              <a:ext cx="32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X/0</a:t>
              </a:r>
            </a:p>
          </p:txBody>
        </p:sp>
        <p:sp>
          <p:nvSpPr>
            <p:cNvPr id="293911" name="Text Box 23"/>
            <p:cNvSpPr txBox="1">
              <a:spLocks noChangeArrowheads="1"/>
            </p:cNvSpPr>
            <p:nvPr/>
          </p:nvSpPr>
          <p:spPr bwMode="auto">
            <a:xfrm>
              <a:off x="4128" y="3072"/>
              <a:ext cx="32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293912" name="Text Box 24"/>
            <p:cNvSpPr txBox="1">
              <a:spLocks noChangeArrowheads="1"/>
            </p:cNvSpPr>
            <p:nvPr/>
          </p:nvSpPr>
          <p:spPr bwMode="auto">
            <a:xfrm>
              <a:off x="4416" y="3552"/>
              <a:ext cx="32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1/0</a:t>
              </a:r>
            </a:p>
          </p:txBody>
        </p:sp>
        <p:sp>
          <p:nvSpPr>
            <p:cNvPr id="293913" name="Text Box 25"/>
            <p:cNvSpPr txBox="1">
              <a:spLocks noChangeArrowheads="1"/>
            </p:cNvSpPr>
            <p:nvPr/>
          </p:nvSpPr>
          <p:spPr bwMode="auto">
            <a:xfrm>
              <a:off x="3936" y="3552"/>
              <a:ext cx="32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0/1</a:t>
              </a:r>
            </a:p>
          </p:txBody>
        </p:sp>
        <p:sp>
          <p:nvSpPr>
            <p:cNvPr id="293914" name="Line 26"/>
            <p:cNvSpPr>
              <a:spLocks noChangeShapeType="1"/>
            </p:cNvSpPr>
            <p:nvPr/>
          </p:nvSpPr>
          <p:spPr bwMode="auto">
            <a:xfrm>
              <a:off x="3576" y="35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15" name="Line 27"/>
            <p:cNvSpPr>
              <a:spLocks noChangeShapeType="1"/>
            </p:cNvSpPr>
            <p:nvPr/>
          </p:nvSpPr>
          <p:spPr bwMode="auto">
            <a:xfrm flipH="1">
              <a:off x="4176" y="3491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16" name="Line 28"/>
            <p:cNvSpPr>
              <a:spLocks noChangeShapeType="1"/>
            </p:cNvSpPr>
            <p:nvPr/>
          </p:nvSpPr>
          <p:spPr bwMode="auto">
            <a:xfrm>
              <a:off x="4416" y="3491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17" name="Text Box 29"/>
            <p:cNvSpPr txBox="1">
              <a:spLocks noChangeArrowheads="1"/>
            </p:cNvSpPr>
            <p:nvPr/>
          </p:nvSpPr>
          <p:spPr bwMode="auto">
            <a:xfrm>
              <a:off x="3504" y="3072"/>
              <a:ext cx="32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0/0</a:t>
              </a:r>
            </a:p>
          </p:txBody>
        </p:sp>
        <p:sp>
          <p:nvSpPr>
            <p:cNvPr id="293918" name="Text Box 30"/>
            <p:cNvSpPr txBox="1">
              <a:spLocks noChangeArrowheads="1"/>
            </p:cNvSpPr>
            <p:nvPr/>
          </p:nvSpPr>
          <p:spPr bwMode="auto">
            <a:xfrm>
              <a:off x="3552" y="3540"/>
              <a:ext cx="32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400" b="1">
                  <a:latin typeface="Tahoma" pitchFamily="34" charset="0"/>
                  <a:ea typeface="굴림" pitchFamily="50" charset="-127"/>
                </a:rPr>
                <a:t>X/0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435100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Motivation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1068388" y="1616075"/>
            <a:ext cx="5019675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Basic FSM Design Procedure: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 i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(1)  Understand the problem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(2)  Obtain a formal description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(3)  Minimize number of states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(4)  Encode the states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(5)  Choose FFs to implement state register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(6)  Implement the FSM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1211263" y="2986088"/>
            <a:ext cx="5021262" cy="1300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            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en-US" altLang="ko-KR" sz="3600" dirty="0" smtClean="0"/>
              <a:t>Category 1       vs.      Category 2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74784" y="2155762"/>
            <a:ext cx="5515320" cy="280028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Q: Are they equivalent?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Q: Is Category 1 better than Category 2?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Q: Is Category 2 better than Category 1?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4EB2-3B2A-4BF0-874B-D69E64196EC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8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912813" y="657225"/>
            <a:ext cx="2555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Row Matching Method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1352550" y="965200"/>
            <a:ext cx="603885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Straightforward to understand and easy to implement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Problem: does not yield the most reduced state table!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1042988" y="1943100"/>
            <a:ext cx="41989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Example: 3 State Odd Parity Checker</a:t>
            </a: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2554288" y="4438650"/>
            <a:ext cx="4160837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b="1">
                <a:ea typeface="돋움" pitchFamily="50" charset="-127"/>
              </a:rPr>
              <a:t>No way to combine states S0 and S2</a:t>
            </a:r>
          </a:p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b="1">
                <a:ea typeface="돋움" pitchFamily="50" charset="-127"/>
              </a:rPr>
              <a:t>based on Next State Criterion!</a:t>
            </a:r>
          </a:p>
        </p:txBody>
      </p:sp>
      <p:pic>
        <p:nvPicPr>
          <p:cNvPr id="254983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300" y="2727325"/>
            <a:ext cx="36703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D5A7-D4AA-4914-8C05-6E644BC048E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4660900" y="5283200"/>
            <a:ext cx="30226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symbolic state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transition table</a:t>
            </a:r>
          </a:p>
        </p:txBody>
      </p:sp>
      <p:grpSp>
        <p:nvGrpSpPr>
          <p:cNvPr id="295939" name="Group 3"/>
          <p:cNvGrpSpPr>
            <a:grpSpLocks/>
          </p:cNvGrpSpPr>
          <p:nvPr/>
        </p:nvGrpSpPr>
        <p:grpSpPr bwMode="auto">
          <a:xfrm>
            <a:off x="4533900" y="3213100"/>
            <a:ext cx="4254500" cy="2108200"/>
            <a:chOff x="2856" y="2024"/>
            <a:chExt cx="2680" cy="1328"/>
          </a:xfrm>
        </p:grpSpPr>
        <p:sp>
          <p:nvSpPr>
            <p:cNvPr id="295940" name="Rectangle 4"/>
            <p:cNvSpPr>
              <a:spLocks noChangeArrowheads="1"/>
            </p:cNvSpPr>
            <p:nvPr/>
          </p:nvSpPr>
          <p:spPr bwMode="auto">
            <a:xfrm>
              <a:off x="2880" y="2024"/>
              <a:ext cx="2656" cy="1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1143000" algn="l"/>
                  <a:tab pos="1598613" algn="l"/>
                  <a:tab pos="2057400" algn="l"/>
                  <a:tab pos="2514600" algn="l"/>
                  <a:tab pos="3200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present	        next state            output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state	00	01	10	11	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 S0	S0	S1	S2	S3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 S1	S0	S3	S1	S4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 S2	S1	S3	S2	S4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 S3	S1	S0	S4	S5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 S4	S0	S1	S2	S5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 S5	S1	S4	S0	S5	0</a:t>
              </a:r>
            </a:p>
          </p:txBody>
        </p:sp>
        <p:sp>
          <p:nvSpPr>
            <p:cNvPr id="295941" name="Line 5"/>
            <p:cNvSpPr>
              <a:spLocks noChangeShapeType="1"/>
            </p:cNvSpPr>
            <p:nvPr/>
          </p:nvSpPr>
          <p:spPr bwMode="auto">
            <a:xfrm>
              <a:off x="2856" y="2328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42" name="Line 6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43" name="Line 7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4610100" y="2133600"/>
            <a:ext cx="299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inputs here</a:t>
            </a:r>
          </a:p>
        </p:txBody>
      </p:sp>
      <p:sp>
        <p:nvSpPr>
          <p:cNvPr id="2959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More complex state minimization</a:t>
            </a:r>
          </a:p>
        </p:txBody>
      </p:sp>
      <p:sp>
        <p:nvSpPr>
          <p:cNvPr id="29594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Multiple input example</a:t>
            </a:r>
          </a:p>
        </p:txBody>
      </p:sp>
      <p:grpSp>
        <p:nvGrpSpPr>
          <p:cNvPr id="295947" name="Group 11"/>
          <p:cNvGrpSpPr>
            <a:grpSpLocks/>
          </p:cNvGrpSpPr>
          <p:nvPr/>
        </p:nvGrpSpPr>
        <p:grpSpPr bwMode="auto">
          <a:xfrm>
            <a:off x="1216025" y="2730500"/>
            <a:ext cx="2281238" cy="3140075"/>
            <a:chOff x="407" y="1528"/>
            <a:chExt cx="1436" cy="1978"/>
          </a:xfrm>
        </p:grpSpPr>
        <p:sp>
          <p:nvSpPr>
            <p:cNvPr id="295948" name="Rectangle 12"/>
            <p:cNvSpPr>
              <a:spLocks noChangeArrowheads="1"/>
            </p:cNvSpPr>
            <p:nvPr/>
          </p:nvSpPr>
          <p:spPr bwMode="auto">
            <a:xfrm>
              <a:off x="619" y="1964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49" name="Rectangle 13"/>
            <p:cNvSpPr>
              <a:spLocks noChangeArrowheads="1"/>
            </p:cNvSpPr>
            <p:nvPr/>
          </p:nvSpPr>
          <p:spPr bwMode="auto">
            <a:xfrm>
              <a:off x="957" y="1832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50" name="Rectangle 14"/>
            <p:cNvSpPr>
              <a:spLocks noChangeArrowheads="1"/>
            </p:cNvSpPr>
            <p:nvPr/>
          </p:nvSpPr>
          <p:spPr bwMode="auto">
            <a:xfrm>
              <a:off x="910" y="2064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51" name="Rectangle 15"/>
            <p:cNvSpPr>
              <a:spLocks noChangeArrowheads="1"/>
            </p:cNvSpPr>
            <p:nvPr/>
          </p:nvSpPr>
          <p:spPr bwMode="auto">
            <a:xfrm>
              <a:off x="830" y="1528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52" name="Rectangle 16"/>
            <p:cNvSpPr>
              <a:spLocks noChangeArrowheads="1"/>
            </p:cNvSpPr>
            <p:nvPr/>
          </p:nvSpPr>
          <p:spPr bwMode="auto">
            <a:xfrm>
              <a:off x="810" y="2268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53" name="Rectangle 17"/>
            <p:cNvSpPr>
              <a:spLocks noChangeArrowheads="1"/>
            </p:cNvSpPr>
            <p:nvPr/>
          </p:nvSpPr>
          <p:spPr bwMode="auto">
            <a:xfrm>
              <a:off x="911" y="2504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54" name="Rectangle 18"/>
            <p:cNvSpPr>
              <a:spLocks noChangeArrowheads="1"/>
            </p:cNvSpPr>
            <p:nvPr/>
          </p:nvSpPr>
          <p:spPr bwMode="auto">
            <a:xfrm>
              <a:off x="798" y="2691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55" name="Rectangle 19"/>
            <p:cNvSpPr>
              <a:spLocks noChangeArrowheads="1"/>
            </p:cNvSpPr>
            <p:nvPr/>
          </p:nvSpPr>
          <p:spPr bwMode="auto">
            <a:xfrm>
              <a:off x="467" y="2663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56" name="Rectangle 20"/>
            <p:cNvSpPr>
              <a:spLocks noChangeArrowheads="1"/>
            </p:cNvSpPr>
            <p:nvPr/>
          </p:nvSpPr>
          <p:spPr bwMode="auto">
            <a:xfrm>
              <a:off x="581" y="2940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57" name="Rectangle 21"/>
            <p:cNvSpPr>
              <a:spLocks noChangeArrowheads="1"/>
            </p:cNvSpPr>
            <p:nvPr/>
          </p:nvSpPr>
          <p:spPr bwMode="auto">
            <a:xfrm>
              <a:off x="978" y="2778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58" name="Rectangle 22"/>
            <p:cNvSpPr>
              <a:spLocks noChangeArrowheads="1"/>
            </p:cNvSpPr>
            <p:nvPr/>
          </p:nvSpPr>
          <p:spPr bwMode="auto">
            <a:xfrm>
              <a:off x="947" y="3101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59" name="Rectangle 23"/>
            <p:cNvSpPr>
              <a:spLocks noChangeArrowheads="1"/>
            </p:cNvSpPr>
            <p:nvPr/>
          </p:nvSpPr>
          <p:spPr bwMode="auto">
            <a:xfrm>
              <a:off x="407" y="3143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60" name="Rectangle 24"/>
            <p:cNvSpPr>
              <a:spLocks noChangeArrowheads="1"/>
            </p:cNvSpPr>
            <p:nvPr/>
          </p:nvSpPr>
          <p:spPr bwMode="auto">
            <a:xfrm>
              <a:off x="1582" y="1528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61" name="Rectangle 25"/>
            <p:cNvSpPr>
              <a:spLocks noChangeArrowheads="1"/>
            </p:cNvSpPr>
            <p:nvPr/>
          </p:nvSpPr>
          <p:spPr bwMode="auto">
            <a:xfrm>
              <a:off x="1213" y="1655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62" name="Rectangle 26"/>
            <p:cNvSpPr>
              <a:spLocks noChangeArrowheads="1"/>
            </p:cNvSpPr>
            <p:nvPr/>
          </p:nvSpPr>
          <p:spPr bwMode="auto">
            <a:xfrm>
              <a:off x="1625" y="1991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63" name="Rectangle 27"/>
            <p:cNvSpPr>
              <a:spLocks noChangeArrowheads="1"/>
            </p:cNvSpPr>
            <p:nvPr/>
          </p:nvSpPr>
          <p:spPr bwMode="auto">
            <a:xfrm>
              <a:off x="1371" y="2148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64" name="Rectangle 28"/>
            <p:cNvSpPr>
              <a:spLocks noChangeArrowheads="1"/>
            </p:cNvSpPr>
            <p:nvPr/>
          </p:nvSpPr>
          <p:spPr bwMode="auto">
            <a:xfrm>
              <a:off x="1510" y="2681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65" name="Rectangle 29"/>
            <p:cNvSpPr>
              <a:spLocks noChangeArrowheads="1"/>
            </p:cNvSpPr>
            <p:nvPr/>
          </p:nvSpPr>
          <p:spPr bwMode="auto">
            <a:xfrm>
              <a:off x="1219" y="2627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66" name="Rectangle 30"/>
            <p:cNvSpPr>
              <a:spLocks noChangeArrowheads="1"/>
            </p:cNvSpPr>
            <p:nvPr/>
          </p:nvSpPr>
          <p:spPr bwMode="auto">
            <a:xfrm>
              <a:off x="1325" y="2248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67" name="Rectangle 31"/>
            <p:cNvSpPr>
              <a:spLocks noChangeArrowheads="1"/>
            </p:cNvSpPr>
            <p:nvPr/>
          </p:nvSpPr>
          <p:spPr bwMode="auto">
            <a:xfrm>
              <a:off x="1211" y="2912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68" name="Rectangle 32"/>
            <p:cNvSpPr>
              <a:spLocks noChangeArrowheads="1"/>
            </p:cNvSpPr>
            <p:nvPr/>
          </p:nvSpPr>
          <p:spPr bwMode="auto">
            <a:xfrm>
              <a:off x="1605" y="3391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69" name="Rectangle 33"/>
            <p:cNvSpPr>
              <a:spLocks noChangeArrowheads="1"/>
            </p:cNvSpPr>
            <p:nvPr/>
          </p:nvSpPr>
          <p:spPr bwMode="auto">
            <a:xfrm>
              <a:off x="1223" y="3277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70" name="Rectangle 34"/>
            <p:cNvSpPr>
              <a:spLocks noChangeArrowheads="1"/>
            </p:cNvSpPr>
            <p:nvPr/>
          </p:nvSpPr>
          <p:spPr bwMode="auto">
            <a:xfrm>
              <a:off x="1739" y="3124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5971" name="Oval 35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S0</a:t>
              </a:r>
              <a:br>
                <a:rPr lang="en-US" altLang="ko-KR" sz="12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[1]</a:t>
              </a:r>
            </a:p>
          </p:txBody>
        </p:sp>
        <p:sp>
          <p:nvSpPr>
            <p:cNvPr id="295972" name="Oval 36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S2</a:t>
              </a:r>
              <a:br>
                <a:rPr lang="en-US" altLang="ko-KR" sz="12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[1]</a:t>
              </a:r>
            </a:p>
          </p:txBody>
        </p:sp>
        <p:sp>
          <p:nvSpPr>
            <p:cNvPr id="295973" name="Oval 37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S4</a:t>
              </a:r>
              <a:br>
                <a:rPr lang="en-US" altLang="ko-KR" sz="12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[1]</a:t>
              </a:r>
            </a:p>
          </p:txBody>
        </p:sp>
        <p:sp>
          <p:nvSpPr>
            <p:cNvPr id="295974" name="Oval 38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S1</a:t>
              </a:r>
            </a:p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95975" name="Oval 39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S3</a:t>
              </a:r>
            </a:p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95976" name="Oval 40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S5</a:t>
              </a:r>
            </a:p>
            <a:p>
              <a:pPr algn="ctr" eaLnBrk="0" hangingPunct="0"/>
              <a:r>
                <a:rPr lang="en-US" altLang="ko-KR" sz="12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95977" name="Line 41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78" name="Line 42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79" name="Line 43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80" name="Line 44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81" name="Line 45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82" name="Line 46"/>
            <p:cNvSpPr>
              <a:spLocks noChangeShapeType="1"/>
            </p:cNvSpPr>
            <p:nvPr/>
          </p:nvSpPr>
          <p:spPr bwMode="auto">
            <a:xfrm flipV="1">
              <a:off x="145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83" name="Line 47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84" name="Line 48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85" name="Line 49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86" name="Line 50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87" name="Line 51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88" name="Line 52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89" name="Line 53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90" name="Line 54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91" name="Line 55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92" name="Line 56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5993" name="Line 57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95994" name="AutoShape 58"/>
            <p:cNvCxnSpPr>
              <a:cxnSpLocks noChangeShapeType="1"/>
              <a:stCxn id="295976" idx="5"/>
              <a:endCxn id="295976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5995" name="AutoShape 59"/>
            <p:cNvCxnSpPr>
              <a:cxnSpLocks noChangeShapeType="1"/>
              <a:stCxn id="295974" idx="7"/>
              <a:endCxn id="295974" idx="1"/>
            </p:cNvCxnSpPr>
            <p:nvPr/>
          </p:nvCxnSpPr>
          <p:spPr bwMode="auto">
            <a:xfrm rot="16200000" flipH="1" flipV="1">
              <a:off x="1499" y="1591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5996" name="AutoShape 60"/>
            <p:cNvCxnSpPr>
              <a:cxnSpLocks noChangeShapeType="1"/>
              <a:stCxn id="295971" idx="7"/>
              <a:endCxn id="295971" idx="1"/>
            </p:cNvCxnSpPr>
            <p:nvPr/>
          </p:nvCxnSpPr>
          <p:spPr bwMode="auto">
            <a:xfrm rot="16200000" flipH="1" flipV="1">
              <a:off x="731" y="1591"/>
              <a:ext cx="1" cy="204"/>
            </a:xfrm>
            <a:prstGeom prst="curvedConnector3">
              <a:avLst>
                <a:gd name="adj1" fmla="val -186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5997" name="AutoShape 61"/>
            <p:cNvCxnSpPr>
              <a:cxnSpLocks noChangeShapeType="1"/>
              <a:stCxn id="295973" idx="2"/>
              <a:endCxn id="295971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5998" name="AutoShape 62"/>
            <p:cNvCxnSpPr>
              <a:cxnSpLocks noChangeShapeType="1"/>
              <a:stCxn id="295972" idx="3"/>
              <a:endCxn id="295972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5999" name="AutoShape 63"/>
            <p:cNvCxnSpPr>
              <a:cxnSpLocks noChangeShapeType="1"/>
              <a:stCxn id="295974" idx="6"/>
              <a:endCxn id="295976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6000" name="AutoShape 64"/>
            <p:cNvCxnSpPr>
              <a:cxnSpLocks noChangeShapeType="1"/>
              <a:stCxn id="295976" idx="6"/>
              <a:endCxn id="295974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6001" name="Rectangle 65"/>
            <p:cNvSpPr>
              <a:spLocks noChangeArrowheads="1"/>
            </p:cNvSpPr>
            <p:nvPr/>
          </p:nvSpPr>
          <p:spPr bwMode="auto">
            <a:xfrm>
              <a:off x="1559" y="2128"/>
              <a:ext cx="1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</a:t>
              </a:r>
              <a:endParaRPr lang="en-US" altLang="ko-KR" sz="1200"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5334000" y="2438400"/>
            <a:ext cx="4953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869950" y="869950"/>
            <a:ext cx="5706807" cy="36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2400" b="1" i="1" dirty="0" smtClean="0">
                <a:solidFill>
                  <a:srgbClr val="FF0000"/>
                </a:solidFill>
                <a:ea typeface="돋움" pitchFamily="50" charset="-127"/>
              </a:rPr>
              <a:t>Category 2:</a:t>
            </a:r>
            <a:r>
              <a:rPr kumimoji="1" lang="en-US" altLang="ko-KR" b="1" i="1" dirty="0" smtClean="0">
                <a:ea typeface="돋움" pitchFamily="50" charset="-127"/>
              </a:rPr>
              <a:t>   </a:t>
            </a:r>
            <a:r>
              <a:rPr kumimoji="1" lang="en-US" altLang="ko-KR" sz="2400" b="1" i="1" dirty="0" smtClean="0">
                <a:ea typeface="돋움" pitchFamily="50" charset="-127"/>
              </a:rPr>
              <a:t>Implication </a:t>
            </a:r>
            <a:r>
              <a:rPr kumimoji="1" lang="en-US" altLang="ko-KR" sz="2400" b="1" i="1" dirty="0">
                <a:ea typeface="돋움" pitchFamily="50" charset="-127"/>
              </a:rPr>
              <a:t>Chart Method</a:t>
            </a:r>
          </a:p>
        </p:txBody>
      </p:sp>
      <p:grpSp>
        <p:nvGrpSpPr>
          <p:cNvPr id="257031" name="Group 7"/>
          <p:cNvGrpSpPr>
            <a:grpSpLocks/>
          </p:cNvGrpSpPr>
          <p:nvPr/>
        </p:nvGrpSpPr>
        <p:grpSpPr bwMode="auto">
          <a:xfrm>
            <a:off x="1119188" y="1457325"/>
            <a:ext cx="7178675" cy="5187950"/>
            <a:chOff x="787" y="575"/>
            <a:chExt cx="4522" cy="3268"/>
          </a:xfrm>
        </p:grpSpPr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787" y="575"/>
              <a:ext cx="4522" cy="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351" tIns="25740" rIns="64351" bIns="25740">
              <a:spAutoFit/>
            </a:bodyPr>
            <a:lstStyle/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 dirty="0">
                  <a:ea typeface="돋움" pitchFamily="50" charset="-127"/>
                </a:rPr>
                <a:t>New example FSM:</a:t>
              </a:r>
            </a:p>
            <a:p>
              <a:pPr defTabSz="927100" eaLnBrk="0" hangingPunct="0">
                <a:lnSpc>
                  <a:spcPct val="85000"/>
                </a:lnSpc>
              </a:pPr>
              <a:endParaRPr kumimoji="1" lang="en-US" altLang="ko-KR" b="1" dirty="0">
                <a:ea typeface="돋움" pitchFamily="50" charset="-127"/>
              </a:endParaRPr>
            </a:p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 dirty="0">
                  <a:ea typeface="돋움" pitchFamily="50" charset="-127"/>
                </a:rPr>
                <a:t>      Single input X, Single output Z</a:t>
              </a:r>
            </a:p>
            <a:p>
              <a:pPr defTabSz="927100" eaLnBrk="0" hangingPunct="0">
                <a:lnSpc>
                  <a:spcPct val="85000"/>
                </a:lnSpc>
              </a:pPr>
              <a:endParaRPr kumimoji="1" lang="en-US" altLang="ko-KR" b="1" dirty="0">
                <a:ea typeface="돋움" pitchFamily="50" charset="-127"/>
              </a:endParaRPr>
            </a:p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 dirty="0">
                  <a:ea typeface="돋움" pitchFamily="50" charset="-127"/>
                </a:rPr>
                <a:t>      Output a 1 whenever the serial sequence 010 or 110 has been</a:t>
              </a:r>
            </a:p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 dirty="0">
                  <a:ea typeface="돋움" pitchFamily="50" charset="-127"/>
                </a:rPr>
                <a:t>      observed at the inputs</a:t>
              </a: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803" y="1645"/>
              <a:ext cx="155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351" tIns="25740" rIns="64351" bIns="25740">
              <a:spAutoFit/>
            </a:bodyPr>
            <a:lstStyle/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State transition table:</a:t>
              </a:r>
            </a:p>
          </p:txBody>
        </p:sp>
        <p:pic>
          <p:nvPicPr>
            <p:cNvPr id="257030" name="Picture 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1" y="1967"/>
              <a:ext cx="4250" cy="1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1081088" y="488950"/>
            <a:ext cx="29098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Implication Chart Method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390650" y="823913"/>
            <a:ext cx="73802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Enumerate all possible combinations of states taken two at a time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2136775" y="4875213"/>
            <a:ext cx="36576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Naive Data Structure: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Xij will be the same as Xji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Also, can eliminate the diagonal</a:t>
            </a:r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6586538" y="4953000"/>
            <a:ext cx="20208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Implication Chart</a:t>
            </a:r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219075" y="2160588"/>
            <a:ext cx="167322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Next States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Under all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Input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Combinations</a:t>
            </a:r>
          </a:p>
        </p:txBody>
      </p:sp>
      <p:pic>
        <p:nvPicPr>
          <p:cNvPr id="259080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0438" y="1392238"/>
            <a:ext cx="6816725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9081" name="Line 9"/>
          <p:cNvSpPr>
            <a:spLocks noChangeShapeType="1"/>
          </p:cNvSpPr>
          <p:nvPr/>
        </p:nvSpPr>
        <p:spPr bwMode="auto">
          <a:xfrm>
            <a:off x="1223963" y="2611438"/>
            <a:ext cx="191135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17588" y="488950"/>
            <a:ext cx="20208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Implication Chart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1249363" y="823913"/>
            <a:ext cx="34512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Filling in the Implication Chart</a:t>
            </a: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481138" y="1196975"/>
            <a:ext cx="7121525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Entry Xij: Row is Si, Column is Sj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Si is equivalent to Sj if outputs are the same and 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next states are equivalent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Xij contains the next states of Si, Sj which must be equivalent if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Si and Sj are equivalent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If Si, Sj have different output behavior, then Xij is crossed out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274763" y="3884613"/>
            <a:ext cx="6967537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Example: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S0 transitions to S1 on 0, S2 on 1;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S1 transitions to S3 on 0, S4 on 1;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So square X&lt;0,1&gt; contains entries S1-S3 (transition on zero)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                                                         S2-S4 (transition on one)</a:t>
            </a:r>
          </a:p>
        </p:txBody>
      </p:sp>
      <p:sp>
        <p:nvSpPr>
          <p:cNvPr id="261127" name="Rectangle 7"/>
          <p:cNvSpPr>
            <a:spLocks noChangeArrowheads="1"/>
          </p:cNvSpPr>
          <p:nvPr/>
        </p:nvSpPr>
        <p:spPr bwMode="auto">
          <a:xfrm>
            <a:off x="2941638" y="5667375"/>
            <a:ext cx="798512" cy="733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3309" tIns="46655" rIns="93309" bIns="46655" anchor="ctr"/>
          <a:lstStyle/>
          <a:p>
            <a:pPr algn="ctr" defTabSz="927100" eaLnBrk="0" hangingPunct="0"/>
            <a:r>
              <a:rPr kumimoji="1" lang="en-US" altLang="ko-KR" b="1">
                <a:ea typeface="돋움" pitchFamily="50" charset="-127"/>
              </a:rPr>
              <a:t>S1-S3</a:t>
            </a:r>
          </a:p>
          <a:p>
            <a:pPr algn="ctr" defTabSz="927100" eaLnBrk="0" hangingPunct="0"/>
            <a:r>
              <a:rPr kumimoji="1" lang="en-US" altLang="ko-KR" b="1">
                <a:ea typeface="돋움" pitchFamily="50" charset="-127"/>
              </a:rPr>
              <a:t>S2-S4</a:t>
            </a:r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2214563" y="5840413"/>
            <a:ext cx="4127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S0</a:t>
            </a:r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3141663" y="6496050"/>
            <a:ext cx="412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977900" y="514350"/>
            <a:ext cx="29114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Implication Chart Method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4217" y="1002400"/>
            <a:ext cx="6564313" cy="3989388"/>
            <a:chOff x="1908175" y="1193800"/>
            <a:chExt cx="6564313" cy="3989388"/>
          </a:xfrm>
        </p:grpSpPr>
        <p:sp>
          <p:nvSpPr>
            <p:cNvPr id="263172" name="Rectangle 4"/>
            <p:cNvSpPr>
              <a:spLocks noChangeArrowheads="1"/>
            </p:cNvSpPr>
            <p:nvPr/>
          </p:nvSpPr>
          <p:spPr bwMode="auto">
            <a:xfrm>
              <a:off x="2214563" y="4894263"/>
              <a:ext cx="2962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351" tIns="25740" rIns="64351" bIns="25740">
              <a:spAutoFit/>
            </a:bodyPr>
            <a:lstStyle/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Starting Implication Chart</a:t>
              </a:r>
            </a:p>
          </p:txBody>
        </p:sp>
        <p:sp>
          <p:nvSpPr>
            <p:cNvPr id="263173" name="Line 5"/>
            <p:cNvSpPr>
              <a:spLocks noChangeShapeType="1"/>
            </p:cNvSpPr>
            <p:nvPr/>
          </p:nvSpPr>
          <p:spPr bwMode="auto">
            <a:xfrm flipH="1">
              <a:off x="3773488" y="1428750"/>
              <a:ext cx="2857500" cy="1658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74" name="Rectangle 6"/>
            <p:cNvSpPr>
              <a:spLocks noChangeArrowheads="1"/>
            </p:cNvSpPr>
            <p:nvPr/>
          </p:nvSpPr>
          <p:spPr bwMode="auto">
            <a:xfrm>
              <a:off x="6534150" y="1273175"/>
              <a:ext cx="1649413" cy="760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351" tIns="25740" rIns="64351" bIns="25740">
              <a:spAutoFit/>
            </a:bodyPr>
            <a:lstStyle/>
            <a:p>
              <a:pPr algn="ctr"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S2 and S4 </a:t>
              </a:r>
            </a:p>
            <a:p>
              <a:pPr algn="ctr"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have different</a:t>
              </a:r>
            </a:p>
            <a:p>
              <a:pPr algn="ctr"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I/O behavior</a:t>
              </a:r>
            </a:p>
          </p:txBody>
        </p:sp>
        <p:sp>
          <p:nvSpPr>
            <p:cNvPr id="263175" name="Line 7"/>
            <p:cNvSpPr>
              <a:spLocks noChangeShapeType="1"/>
            </p:cNvSpPr>
            <p:nvPr/>
          </p:nvSpPr>
          <p:spPr bwMode="auto">
            <a:xfrm flipV="1">
              <a:off x="2884488" y="1389063"/>
              <a:ext cx="3786187" cy="141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76" name="Rectangle 8"/>
            <p:cNvSpPr>
              <a:spLocks noChangeArrowheads="1"/>
            </p:cNvSpPr>
            <p:nvPr/>
          </p:nvSpPr>
          <p:spPr bwMode="auto">
            <a:xfrm>
              <a:off x="6411913" y="2341563"/>
              <a:ext cx="2060575" cy="76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351" tIns="25740" rIns="64351" bIns="25740">
              <a:spAutoFit/>
            </a:bodyPr>
            <a:lstStyle/>
            <a:p>
              <a:pPr algn="ctr" defTabSz="927100" eaLnBrk="0" hangingPunct="0">
                <a:lnSpc>
                  <a:spcPct val="85000"/>
                </a:lnSpc>
              </a:pPr>
              <a:r>
                <a:rPr kumimoji="1" lang="en-US" altLang="ko-KR" b="1" dirty="0">
                  <a:ea typeface="돋움" pitchFamily="50" charset="-127"/>
                </a:rPr>
                <a:t>This implies that</a:t>
              </a:r>
            </a:p>
            <a:p>
              <a:pPr algn="ctr" defTabSz="927100" eaLnBrk="0" hangingPunct="0">
                <a:lnSpc>
                  <a:spcPct val="85000"/>
                </a:lnSpc>
              </a:pPr>
              <a:r>
                <a:rPr kumimoji="1" lang="en-US" altLang="ko-KR" b="1" dirty="0">
                  <a:ea typeface="돋움" pitchFamily="50" charset="-127"/>
                </a:rPr>
                <a:t>S1 and S0 cannot</a:t>
              </a:r>
            </a:p>
            <a:p>
              <a:pPr algn="ctr" defTabSz="927100" eaLnBrk="0" hangingPunct="0">
                <a:lnSpc>
                  <a:spcPct val="85000"/>
                </a:lnSpc>
              </a:pPr>
              <a:r>
                <a:rPr kumimoji="1" lang="en-US" altLang="ko-KR" b="1" dirty="0">
                  <a:ea typeface="돋움" pitchFamily="50" charset="-127"/>
                </a:rPr>
                <a:t>be combined</a:t>
              </a:r>
            </a:p>
          </p:txBody>
        </p:sp>
        <p:pic>
          <p:nvPicPr>
            <p:cNvPr id="263177" name="Picture 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8175" y="1193800"/>
              <a:ext cx="3676650" cy="3595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3637" y="4598088"/>
            <a:ext cx="6746875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030288" y="514350"/>
            <a:ext cx="29098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Implication Chart Method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695325" y="1711325"/>
            <a:ext cx="3375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Results of First Marking Pass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695325" y="2122488"/>
            <a:ext cx="446881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Second Pass Adds No New Information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952500" y="2457450"/>
            <a:ext cx="404495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S3 and S5 are equivalent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S4 and S6 are equivalent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This implies that S1 and S2 are too!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288925" y="5595938"/>
            <a:ext cx="1931988" cy="5540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b="1">
                <a:ea typeface="돋움" pitchFamily="50" charset="-127"/>
              </a:rPr>
              <a:t>Reduced State </a:t>
            </a:r>
          </a:p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b="1">
                <a:ea typeface="돋움" pitchFamily="50" charset="-127"/>
              </a:rPr>
              <a:t>Transition Table</a:t>
            </a:r>
          </a:p>
        </p:txBody>
      </p:sp>
      <p:pic>
        <p:nvPicPr>
          <p:cNvPr id="265224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0" y="4683125"/>
            <a:ext cx="6650038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5225" name="Picture 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0350" y="1014413"/>
            <a:ext cx="3636963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004888" y="514350"/>
            <a:ext cx="42751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Multiple Input State Diagram Example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1365250" y="5461000"/>
            <a:ext cx="16859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State Diagram</a:t>
            </a: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5381625" y="3987800"/>
            <a:ext cx="27828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Symbolic State Diagram</a:t>
            </a:r>
          </a:p>
        </p:txBody>
      </p:sp>
      <p:pic>
        <p:nvPicPr>
          <p:cNvPr id="267270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736725"/>
            <a:ext cx="4081463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7271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1243013"/>
            <a:ext cx="3736975" cy="415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977900" y="527050"/>
            <a:ext cx="26527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Multiple Input Example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828800" y="5840413"/>
            <a:ext cx="20208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Implication Chart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5910263" y="3294063"/>
            <a:ext cx="25495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Minimized State Table</a:t>
            </a:r>
          </a:p>
        </p:txBody>
      </p:sp>
      <p:pic>
        <p:nvPicPr>
          <p:cNvPr id="269318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4113" y="1504950"/>
            <a:ext cx="4106862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9319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38" y="996950"/>
            <a:ext cx="4757737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435100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Motivation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993775" y="979488"/>
            <a:ext cx="18700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State Reduction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738313" y="4502150"/>
            <a:ext cx="6799262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Odd Parity Checker: two alternative state diagrams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Identical output behavior on all input strings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FSMs are </a:t>
            </a:r>
            <a:r>
              <a:rPr kumimoji="1" lang="en-US" altLang="ko-KR" b="1" i="1">
                <a:ea typeface="돋움" pitchFamily="50" charset="-127"/>
              </a:rPr>
              <a:t>equivalent</a:t>
            </a:r>
            <a:r>
              <a:rPr kumimoji="1" lang="en-US" altLang="ko-KR" b="1">
                <a:ea typeface="돋움" pitchFamily="50" charset="-127"/>
              </a:rPr>
              <a:t>, but require different implementations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   </a:t>
            </a:r>
            <a:r>
              <a:rPr kumimoji="1" lang="en-US" altLang="ko-KR" b="1">
                <a:ea typeface="돋움" pitchFamily="50" charset="-127"/>
              </a:rPr>
              <a:t>Design state diagram without concern for # of states,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Reduce later</a:t>
            </a:r>
          </a:p>
        </p:txBody>
      </p:sp>
      <p:pic>
        <p:nvPicPr>
          <p:cNvPr id="234501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9075" y="846138"/>
            <a:ext cx="4371975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8DD-D23B-44AC-9479-C80A41B27EEB}" type="slidenum">
              <a:rPr lang="en-US" altLang="en-US"/>
              <a:pPr/>
              <a:t>30</a:t>
            </a:fld>
            <a:endParaRPr lang="en-US" altLang="en-US"/>
          </a:p>
        </p:txBody>
      </p:sp>
      <p:grpSp>
        <p:nvGrpSpPr>
          <p:cNvPr id="297986" name="Group 2"/>
          <p:cNvGrpSpPr>
            <a:grpSpLocks/>
          </p:cNvGrpSpPr>
          <p:nvPr/>
        </p:nvGrpSpPr>
        <p:grpSpPr bwMode="auto">
          <a:xfrm>
            <a:off x="1219200" y="3405188"/>
            <a:ext cx="523875" cy="731837"/>
            <a:chOff x="768" y="2145"/>
            <a:chExt cx="330" cy="461"/>
          </a:xfrm>
        </p:grpSpPr>
        <p:sp>
          <p:nvSpPr>
            <p:cNvPr id="297987" name="Rectangle 3"/>
            <p:cNvSpPr>
              <a:spLocks noChangeArrowheads="1"/>
            </p:cNvSpPr>
            <p:nvPr/>
          </p:nvSpPr>
          <p:spPr bwMode="auto">
            <a:xfrm>
              <a:off x="776" y="2145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S0-S1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7988" name="Rectangle 4"/>
            <p:cNvSpPr>
              <a:spLocks noChangeArrowheads="1"/>
            </p:cNvSpPr>
            <p:nvPr/>
          </p:nvSpPr>
          <p:spPr bwMode="auto">
            <a:xfrm>
              <a:off x="776" y="2257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S1-S3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768" y="2361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S2-S2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768" y="2472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S3-S4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297991" name="Group 7"/>
          <p:cNvGrpSpPr>
            <a:grpSpLocks/>
          </p:cNvGrpSpPr>
          <p:nvPr/>
        </p:nvGrpSpPr>
        <p:grpSpPr bwMode="auto">
          <a:xfrm>
            <a:off x="1219200" y="4775200"/>
            <a:ext cx="511175" cy="733425"/>
            <a:chOff x="768" y="3009"/>
            <a:chExt cx="322" cy="461"/>
          </a:xfrm>
        </p:grpSpPr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768" y="3009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S0-S0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768" y="3121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S1-S1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768" y="3225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S2-S2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768" y="3336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S3-S5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297996" name="Group 12"/>
          <p:cNvGrpSpPr>
            <a:grpSpLocks/>
          </p:cNvGrpSpPr>
          <p:nvPr/>
        </p:nvGrpSpPr>
        <p:grpSpPr bwMode="auto">
          <a:xfrm>
            <a:off x="1905000" y="4103688"/>
            <a:ext cx="511175" cy="719137"/>
            <a:chOff x="1200" y="2585"/>
            <a:chExt cx="322" cy="453"/>
          </a:xfrm>
        </p:grpSpPr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200" y="2585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S0-S1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7998" name="Rectangle 14"/>
            <p:cNvSpPr>
              <a:spLocks noChangeArrowheads="1"/>
            </p:cNvSpPr>
            <p:nvPr/>
          </p:nvSpPr>
          <p:spPr bwMode="auto">
            <a:xfrm>
              <a:off x="1200" y="2696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S3-S0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7999" name="Rectangle 15"/>
            <p:cNvSpPr>
              <a:spLocks noChangeArrowheads="1"/>
            </p:cNvSpPr>
            <p:nvPr/>
          </p:nvSpPr>
          <p:spPr bwMode="auto">
            <a:xfrm>
              <a:off x="1200" y="2792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S1-S4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00" name="Rectangle 16"/>
            <p:cNvSpPr>
              <a:spLocks noChangeArrowheads="1"/>
            </p:cNvSpPr>
            <p:nvPr/>
          </p:nvSpPr>
          <p:spPr bwMode="auto">
            <a:xfrm>
              <a:off x="1200" y="2904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S4-S5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298001" name="Group 17"/>
          <p:cNvGrpSpPr>
            <a:grpSpLocks/>
          </p:cNvGrpSpPr>
          <p:nvPr/>
        </p:nvGrpSpPr>
        <p:grpSpPr bwMode="auto">
          <a:xfrm>
            <a:off x="1905000" y="5475288"/>
            <a:ext cx="511175" cy="719137"/>
            <a:chOff x="1200" y="3449"/>
            <a:chExt cx="322" cy="453"/>
          </a:xfrm>
        </p:grpSpPr>
        <p:sp>
          <p:nvSpPr>
            <p:cNvPr id="298002" name="Rectangle 18"/>
            <p:cNvSpPr>
              <a:spLocks noChangeArrowheads="1"/>
            </p:cNvSpPr>
            <p:nvPr/>
          </p:nvSpPr>
          <p:spPr bwMode="auto">
            <a:xfrm>
              <a:off x="1200" y="3449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S0-S1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03" name="Rectangle 19"/>
            <p:cNvSpPr>
              <a:spLocks noChangeArrowheads="1"/>
            </p:cNvSpPr>
            <p:nvPr/>
          </p:nvSpPr>
          <p:spPr bwMode="auto">
            <a:xfrm>
              <a:off x="1200" y="3561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S3-S4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04" name="Rectangle 20"/>
            <p:cNvSpPr>
              <a:spLocks noChangeArrowheads="1"/>
            </p:cNvSpPr>
            <p:nvPr/>
          </p:nvSpPr>
          <p:spPr bwMode="auto">
            <a:xfrm>
              <a:off x="1200" y="3672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S1-S0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05" name="Rectangle 21"/>
            <p:cNvSpPr>
              <a:spLocks noChangeArrowheads="1"/>
            </p:cNvSpPr>
            <p:nvPr/>
          </p:nvSpPr>
          <p:spPr bwMode="auto">
            <a:xfrm>
              <a:off x="1200" y="3768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S4-S5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298006" name="Group 22"/>
          <p:cNvGrpSpPr>
            <a:grpSpLocks/>
          </p:cNvGrpSpPr>
          <p:nvPr/>
        </p:nvGrpSpPr>
        <p:grpSpPr bwMode="auto">
          <a:xfrm>
            <a:off x="2590800" y="4775200"/>
            <a:ext cx="523875" cy="733425"/>
            <a:chOff x="1632" y="3009"/>
            <a:chExt cx="330" cy="461"/>
          </a:xfrm>
        </p:grpSpPr>
        <p:sp>
          <p:nvSpPr>
            <p:cNvPr id="298007" name="Rectangle 23"/>
            <p:cNvSpPr>
              <a:spLocks noChangeArrowheads="1"/>
            </p:cNvSpPr>
            <p:nvPr/>
          </p:nvSpPr>
          <p:spPr bwMode="auto">
            <a:xfrm>
              <a:off x="1640" y="3009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S1-S0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08" name="Rectangle 24"/>
            <p:cNvSpPr>
              <a:spLocks noChangeArrowheads="1"/>
            </p:cNvSpPr>
            <p:nvPr/>
          </p:nvSpPr>
          <p:spPr bwMode="auto">
            <a:xfrm>
              <a:off x="1640" y="3121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S3-S1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09" name="Rectangle 25"/>
            <p:cNvSpPr>
              <a:spLocks noChangeArrowheads="1"/>
            </p:cNvSpPr>
            <p:nvPr/>
          </p:nvSpPr>
          <p:spPr bwMode="auto">
            <a:xfrm>
              <a:off x="1640" y="3225"/>
              <a:ext cx="2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S2-S2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10" name="Rectangle 26"/>
            <p:cNvSpPr>
              <a:spLocks noChangeArrowheads="1"/>
            </p:cNvSpPr>
            <p:nvPr/>
          </p:nvSpPr>
          <p:spPr bwMode="auto">
            <a:xfrm>
              <a:off x="1632" y="3336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S4-S5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298011" name="Group 27"/>
          <p:cNvGrpSpPr>
            <a:grpSpLocks/>
          </p:cNvGrpSpPr>
          <p:nvPr/>
        </p:nvGrpSpPr>
        <p:grpSpPr bwMode="auto">
          <a:xfrm>
            <a:off x="3276600" y="5475288"/>
            <a:ext cx="511175" cy="719137"/>
            <a:chOff x="2064" y="3449"/>
            <a:chExt cx="322" cy="453"/>
          </a:xfrm>
        </p:grpSpPr>
        <p:sp>
          <p:nvSpPr>
            <p:cNvPr id="298012" name="Rectangle 28"/>
            <p:cNvSpPr>
              <a:spLocks noChangeArrowheads="1"/>
            </p:cNvSpPr>
            <p:nvPr/>
          </p:nvSpPr>
          <p:spPr bwMode="auto">
            <a:xfrm>
              <a:off x="2064" y="3672"/>
              <a:ext cx="2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S4-S0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13" name="Rectangle 29"/>
            <p:cNvSpPr>
              <a:spLocks noChangeArrowheads="1"/>
            </p:cNvSpPr>
            <p:nvPr/>
          </p:nvSpPr>
          <p:spPr bwMode="auto">
            <a:xfrm>
              <a:off x="2064" y="3768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S5-S5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14" name="Rectangle 30"/>
            <p:cNvSpPr>
              <a:spLocks noChangeArrowheads="1"/>
            </p:cNvSpPr>
            <p:nvPr/>
          </p:nvSpPr>
          <p:spPr bwMode="auto">
            <a:xfrm>
              <a:off x="2064" y="3449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S1-S1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15" name="Rectangle 31"/>
            <p:cNvSpPr>
              <a:spLocks noChangeArrowheads="1"/>
            </p:cNvSpPr>
            <p:nvPr/>
          </p:nvSpPr>
          <p:spPr bwMode="auto">
            <a:xfrm>
              <a:off x="2064" y="3561"/>
              <a:ext cx="3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S0-S4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298016" name="Group 32"/>
          <p:cNvGrpSpPr>
            <a:grpSpLocks/>
          </p:cNvGrpSpPr>
          <p:nvPr/>
        </p:nvGrpSpPr>
        <p:grpSpPr bwMode="auto">
          <a:xfrm>
            <a:off x="4633913" y="3346450"/>
            <a:ext cx="4254500" cy="2006600"/>
            <a:chOff x="2848" y="1792"/>
            <a:chExt cx="2680" cy="1264"/>
          </a:xfrm>
        </p:grpSpPr>
        <p:sp>
          <p:nvSpPr>
            <p:cNvPr id="298017" name="Rectangle 33"/>
            <p:cNvSpPr>
              <a:spLocks noChangeArrowheads="1"/>
            </p:cNvSpPr>
            <p:nvPr/>
          </p:nvSpPr>
          <p:spPr bwMode="auto">
            <a:xfrm>
              <a:off x="3360" y="2832"/>
              <a:ext cx="172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minimized state table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(S0==S4) (S3==S5)</a:t>
              </a:r>
            </a:p>
          </p:txBody>
        </p:sp>
        <p:sp>
          <p:nvSpPr>
            <p:cNvPr id="298018" name="Rectangle 34"/>
            <p:cNvSpPr>
              <a:spLocks noChangeArrowheads="1"/>
            </p:cNvSpPr>
            <p:nvPr/>
          </p:nvSpPr>
          <p:spPr bwMode="auto">
            <a:xfrm>
              <a:off x="2872" y="1792"/>
              <a:ext cx="2656" cy="10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1143000" algn="l"/>
                  <a:tab pos="1598613" algn="l"/>
                  <a:tab pos="2057400" algn="l"/>
                  <a:tab pos="2514600" algn="l"/>
                  <a:tab pos="3200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present	        next state            output</a:t>
              </a:r>
              <a:b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  state	00	01	10	11	</a:t>
              </a:r>
              <a:b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    S0'	S0'	S1	S2	S3'	1</a:t>
              </a:r>
              <a:b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    S1	S0'	S3'	S1	S3'	0</a:t>
              </a:r>
              <a:b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    S2	S1	S3'	S2	S0'	1</a:t>
              </a:r>
              <a:b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ea typeface="굴림" pitchFamily="50" charset="-127"/>
                </a:rPr>
                <a:t>    S3'	S1	S0'	S0'	S3'	0</a:t>
              </a:r>
            </a:p>
          </p:txBody>
        </p:sp>
        <p:sp>
          <p:nvSpPr>
            <p:cNvPr id="298019" name="Line 35"/>
            <p:cNvSpPr>
              <a:spLocks noChangeShapeType="1"/>
            </p:cNvSpPr>
            <p:nvPr/>
          </p:nvSpPr>
          <p:spPr bwMode="auto">
            <a:xfrm>
              <a:off x="2848" y="206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020" name="Line 36"/>
            <p:cNvSpPr>
              <a:spLocks noChangeShapeType="1"/>
            </p:cNvSpPr>
            <p:nvPr/>
          </p:nvSpPr>
          <p:spPr bwMode="auto">
            <a:xfrm>
              <a:off x="4704" y="1832"/>
              <a:ext cx="0" cy="8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021" name="Line 37"/>
            <p:cNvSpPr>
              <a:spLocks noChangeShapeType="1"/>
            </p:cNvSpPr>
            <p:nvPr/>
          </p:nvSpPr>
          <p:spPr bwMode="auto">
            <a:xfrm>
              <a:off x="3568" y="1832"/>
              <a:ext cx="0" cy="8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8022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Minimized FSM</a:t>
            </a:r>
          </a:p>
        </p:txBody>
      </p:sp>
      <p:sp>
        <p:nvSpPr>
          <p:cNvPr id="298023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Implication chart method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cross out incompatible states based on outputs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then cross out more cells if indexed chart entries are already crossed out</a:t>
            </a:r>
          </a:p>
        </p:txBody>
      </p:sp>
      <p:grpSp>
        <p:nvGrpSpPr>
          <p:cNvPr id="298024" name="Group 40"/>
          <p:cNvGrpSpPr>
            <a:grpSpLocks/>
          </p:cNvGrpSpPr>
          <p:nvPr/>
        </p:nvGrpSpPr>
        <p:grpSpPr bwMode="auto">
          <a:xfrm>
            <a:off x="825500" y="2743200"/>
            <a:ext cx="3746500" cy="3717925"/>
            <a:chOff x="520" y="1728"/>
            <a:chExt cx="2360" cy="2342"/>
          </a:xfrm>
        </p:grpSpPr>
        <p:sp>
          <p:nvSpPr>
            <p:cNvPr id="298025" name="Rectangle 41"/>
            <p:cNvSpPr>
              <a:spLocks noChangeArrowheads="1"/>
            </p:cNvSpPr>
            <p:nvPr/>
          </p:nvSpPr>
          <p:spPr bwMode="auto">
            <a:xfrm>
              <a:off x="528" y="1862"/>
              <a:ext cx="1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26" name="Rectangle 42"/>
            <p:cNvSpPr>
              <a:spLocks noChangeArrowheads="1"/>
            </p:cNvSpPr>
            <p:nvPr/>
          </p:nvSpPr>
          <p:spPr bwMode="auto">
            <a:xfrm>
              <a:off x="528" y="2292"/>
              <a:ext cx="1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27" name="Rectangle 43"/>
            <p:cNvSpPr>
              <a:spLocks noChangeArrowheads="1"/>
            </p:cNvSpPr>
            <p:nvPr/>
          </p:nvSpPr>
          <p:spPr bwMode="auto">
            <a:xfrm>
              <a:off x="520" y="2731"/>
              <a:ext cx="1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28" name="Rectangle 44"/>
            <p:cNvSpPr>
              <a:spLocks noChangeArrowheads="1"/>
            </p:cNvSpPr>
            <p:nvPr/>
          </p:nvSpPr>
          <p:spPr bwMode="auto">
            <a:xfrm>
              <a:off x="528" y="3161"/>
              <a:ext cx="1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S4 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29" name="Rectangle 45"/>
            <p:cNvSpPr>
              <a:spLocks noChangeArrowheads="1"/>
            </p:cNvSpPr>
            <p:nvPr/>
          </p:nvSpPr>
          <p:spPr bwMode="auto">
            <a:xfrm>
              <a:off x="528" y="3600"/>
              <a:ext cx="1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S5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30" name="Rectangle 46"/>
            <p:cNvSpPr>
              <a:spLocks noChangeArrowheads="1"/>
            </p:cNvSpPr>
            <p:nvPr/>
          </p:nvSpPr>
          <p:spPr bwMode="auto">
            <a:xfrm>
              <a:off x="850" y="3936"/>
              <a:ext cx="1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31" name="Rectangle 47"/>
            <p:cNvSpPr>
              <a:spLocks noChangeArrowheads="1"/>
            </p:cNvSpPr>
            <p:nvPr/>
          </p:nvSpPr>
          <p:spPr bwMode="auto">
            <a:xfrm>
              <a:off x="1296" y="3936"/>
              <a:ext cx="1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32" name="Rectangle 48"/>
            <p:cNvSpPr>
              <a:spLocks noChangeArrowheads="1"/>
            </p:cNvSpPr>
            <p:nvPr/>
          </p:nvSpPr>
          <p:spPr bwMode="auto">
            <a:xfrm>
              <a:off x="1759" y="3936"/>
              <a:ext cx="1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33" name="Rectangle 49"/>
            <p:cNvSpPr>
              <a:spLocks noChangeArrowheads="1"/>
            </p:cNvSpPr>
            <p:nvPr/>
          </p:nvSpPr>
          <p:spPr bwMode="auto">
            <a:xfrm>
              <a:off x="2181" y="3936"/>
              <a:ext cx="1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8034" name="Rectangle 50"/>
            <p:cNvSpPr>
              <a:spLocks noChangeArrowheads="1"/>
            </p:cNvSpPr>
            <p:nvPr/>
          </p:nvSpPr>
          <p:spPr bwMode="auto">
            <a:xfrm>
              <a:off x="2588" y="3936"/>
              <a:ext cx="1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S4</a:t>
              </a:r>
              <a:endParaRPr lang="en-US" altLang="ko-KR" sz="1400">
                <a:latin typeface="Tahoma" pitchFamily="34" charset="0"/>
                <a:ea typeface="굴림" pitchFamily="50" charset="-127"/>
              </a:endParaRPr>
            </a:p>
          </p:txBody>
        </p:sp>
        <p:grpSp>
          <p:nvGrpSpPr>
            <p:cNvPr id="298035" name="Group 51"/>
            <p:cNvGrpSpPr>
              <a:grpSpLocks/>
            </p:cNvGrpSpPr>
            <p:nvPr/>
          </p:nvGrpSpPr>
          <p:grpSpPr bwMode="auto">
            <a:xfrm>
              <a:off x="720" y="1728"/>
              <a:ext cx="2160" cy="2160"/>
              <a:chOff x="2976" y="1536"/>
              <a:chExt cx="2160" cy="2160"/>
            </a:xfrm>
          </p:grpSpPr>
          <p:sp>
            <p:nvSpPr>
              <p:cNvPr id="298036" name="Rectangle 52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216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37" name="Rectangle 53"/>
              <p:cNvSpPr>
                <a:spLocks noChangeArrowheads="1"/>
              </p:cNvSpPr>
              <p:nvPr/>
            </p:nvSpPr>
            <p:spPr bwMode="auto">
              <a:xfrm>
                <a:off x="2976" y="2832"/>
                <a:ext cx="17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38" name="Rectangle 54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129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39" name="Rectangle 55"/>
              <p:cNvSpPr>
                <a:spLocks noChangeArrowheads="1"/>
              </p:cNvSpPr>
              <p:nvPr/>
            </p:nvSpPr>
            <p:spPr bwMode="auto">
              <a:xfrm>
                <a:off x="2976" y="1968"/>
                <a:ext cx="864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40" name="Rectangle 56"/>
              <p:cNvSpPr>
                <a:spLocks noChangeArrowheads="1"/>
              </p:cNvSpPr>
              <p:nvPr/>
            </p:nvSpPr>
            <p:spPr bwMode="auto">
              <a:xfrm>
                <a:off x="2976" y="1536"/>
                <a:ext cx="432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41" name="Rectangle 57"/>
              <p:cNvSpPr>
                <a:spLocks noChangeArrowheads="1"/>
              </p:cNvSpPr>
              <p:nvPr/>
            </p:nvSpPr>
            <p:spPr bwMode="auto">
              <a:xfrm>
                <a:off x="2976" y="1536"/>
                <a:ext cx="432" cy="2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42" name="Rectangle 58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432" cy="17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43" name="Rectangle 59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432" cy="12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44" name="Rectangle 60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432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45" name="Rectangle 61"/>
              <p:cNvSpPr>
                <a:spLocks noChangeArrowheads="1"/>
              </p:cNvSpPr>
              <p:nvPr/>
            </p:nvSpPr>
            <p:spPr bwMode="auto">
              <a:xfrm>
                <a:off x="4704" y="3264"/>
                <a:ext cx="432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98046" name="Group 62"/>
          <p:cNvGrpSpPr>
            <a:grpSpLocks/>
          </p:cNvGrpSpPr>
          <p:nvPr/>
        </p:nvGrpSpPr>
        <p:grpSpPr bwMode="auto">
          <a:xfrm>
            <a:off x="1828800" y="3429000"/>
            <a:ext cx="685800" cy="685800"/>
            <a:chOff x="1152" y="2160"/>
            <a:chExt cx="432" cy="432"/>
          </a:xfrm>
        </p:grpSpPr>
        <p:sp>
          <p:nvSpPr>
            <p:cNvPr id="298047" name="Line 63"/>
            <p:cNvSpPr>
              <a:spLocks noChangeShapeType="1"/>
            </p:cNvSpPr>
            <p:nvPr/>
          </p:nvSpPr>
          <p:spPr bwMode="auto">
            <a:xfrm>
              <a:off x="1152" y="216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048" name="Line 64"/>
            <p:cNvSpPr>
              <a:spLocks noChangeShapeType="1"/>
            </p:cNvSpPr>
            <p:nvPr/>
          </p:nvSpPr>
          <p:spPr bwMode="auto">
            <a:xfrm flipH="1">
              <a:off x="1152" y="216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8049" name="Group 65"/>
          <p:cNvGrpSpPr>
            <a:grpSpLocks/>
          </p:cNvGrpSpPr>
          <p:nvPr/>
        </p:nvGrpSpPr>
        <p:grpSpPr bwMode="auto">
          <a:xfrm>
            <a:off x="1143000" y="4114800"/>
            <a:ext cx="3429000" cy="2057400"/>
            <a:chOff x="720" y="2592"/>
            <a:chExt cx="2160" cy="1296"/>
          </a:xfrm>
        </p:grpSpPr>
        <p:grpSp>
          <p:nvGrpSpPr>
            <p:cNvPr id="298050" name="Group 66"/>
            <p:cNvGrpSpPr>
              <a:grpSpLocks/>
            </p:cNvGrpSpPr>
            <p:nvPr/>
          </p:nvGrpSpPr>
          <p:grpSpPr bwMode="auto">
            <a:xfrm>
              <a:off x="720" y="3456"/>
              <a:ext cx="432" cy="432"/>
              <a:chOff x="720" y="3456"/>
              <a:chExt cx="432" cy="432"/>
            </a:xfrm>
          </p:grpSpPr>
          <p:sp>
            <p:nvSpPr>
              <p:cNvPr id="298051" name="Line 67"/>
              <p:cNvSpPr>
                <a:spLocks noChangeShapeType="1"/>
              </p:cNvSpPr>
              <p:nvPr/>
            </p:nvSpPr>
            <p:spPr bwMode="auto">
              <a:xfrm>
                <a:off x="720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52" name="Line 68"/>
              <p:cNvSpPr>
                <a:spLocks noChangeShapeType="1"/>
              </p:cNvSpPr>
              <p:nvPr/>
            </p:nvSpPr>
            <p:spPr bwMode="auto">
              <a:xfrm flipH="1">
                <a:off x="720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98053" name="Group 69"/>
            <p:cNvGrpSpPr>
              <a:grpSpLocks/>
            </p:cNvGrpSpPr>
            <p:nvPr/>
          </p:nvGrpSpPr>
          <p:grpSpPr bwMode="auto">
            <a:xfrm>
              <a:off x="1584" y="3456"/>
              <a:ext cx="432" cy="432"/>
              <a:chOff x="1584" y="3456"/>
              <a:chExt cx="432" cy="432"/>
            </a:xfrm>
          </p:grpSpPr>
          <p:sp>
            <p:nvSpPr>
              <p:cNvPr id="298054" name="Line 70"/>
              <p:cNvSpPr>
                <a:spLocks noChangeShapeType="1"/>
              </p:cNvSpPr>
              <p:nvPr/>
            </p:nvSpPr>
            <p:spPr bwMode="auto">
              <a:xfrm>
                <a:off x="1584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55" name="Line 71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98056" name="Group 72"/>
            <p:cNvGrpSpPr>
              <a:grpSpLocks/>
            </p:cNvGrpSpPr>
            <p:nvPr/>
          </p:nvGrpSpPr>
          <p:grpSpPr bwMode="auto">
            <a:xfrm>
              <a:off x="2016" y="3024"/>
              <a:ext cx="432" cy="432"/>
              <a:chOff x="2016" y="3024"/>
              <a:chExt cx="432" cy="432"/>
            </a:xfrm>
          </p:grpSpPr>
          <p:sp>
            <p:nvSpPr>
              <p:cNvPr id="298057" name="Line 7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58" name="Line 74"/>
              <p:cNvSpPr>
                <a:spLocks noChangeShapeType="1"/>
              </p:cNvSpPr>
              <p:nvPr/>
            </p:nvSpPr>
            <p:spPr bwMode="auto">
              <a:xfrm flipH="1">
                <a:off x="2016" y="3024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98059" name="Group 75"/>
            <p:cNvGrpSpPr>
              <a:grpSpLocks/>
            </p:cNvGrpSpPr>
            <p:nvPr/>
          </p:nvGrpSpPr>
          <p:grpSpPr bwMode="auto">
            <a:xfrm>
              <a:off x="2448" y="3456"/>
              <a:ext cx="432" cy="432"/>
              <a:chOff x="2448" y="3456"/>
              <a:chExt cx="432" cy="432"/>
            </a:xfrm>
          </p:grpSpPr>
          <p:sp>
            <p:nvSpPr>
              <p:cNvPr id="298060" name="Line 76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61" name="Line 77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98062" name="Group 78"/>
            <p:cNvGrpSpPr>
              <a:grpSpLocks/>
            </p:cNvGrpSpPr>
            <p:nvPr/>
          </p:nvGrpSpPr>
          <p:grpSpPr bwMode="auto">
            <a:xfrm>
              <a:off x="1584" y="2592"/>
              <a:ext cx="432" cy="432"/>
              <a:chOff x="1584" y="2592"/>
              <a:chExt cx="432" cy="432"/>
            </a:xfrm>
          </p:grpSpPr>
          <p:sp>
            <p:nvSpPr>
              <p:cNvPr id="298063" name="Line 79"/>
              <p:cNvSpPr>
                <a:spLocks noChangeShapeType="1"/>
              </p:cNvSpPr>
              <p:nvPr/>
            </p:nvSpPr>
            <p:spPr bwMode="auto">
              <a:xfrm>
                <a:off x="1584" y="2592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64" name="Line 80"/>
              <p:cNvSpPr>
                <a:spLocks noChangeShapeType="1"/>
              </p:cNvSpPr>
              <p:nvPr/>
            </p:nvSpPr>
            <p:spPr bwMode="auto">
              <a:xfrm flipH="1">
                <a:off x="1584" y="2592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98065" name="Group 81"/>
            <p:cNvGrpSpPr>
              <a:grpSpLocks/>
            </p:cNvGrpSpPr>
            <p:nvPr/>
          </p:nvGrpSpPr>
          <p:grpSpPr bwMode="auto">
            <a:xfrm>
              <a:off x="720" y="2592"/>
              <a:ext cx="432" cy="432"/>
              <a:chOff x="720" y="2592"/>
              <a:chExt cx="432" cy="432"/>
            </a:xfrm>
          </p:grpSpPr>
          <p:sp>
            <p:nvSpPr>
              <p:cNvPr id="298066" name="Line 82"/>
              <p:cNvSpPr>
                <a:spLocks noChangeShapeType="1"/>
              </p:cNvSpPr>
              <p:nvPr/>
            </p:nvSpPr>
            <p:spPr bwMode="auto">
              <a:xfrm>
                <a:off x="720" y="2592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67" name="Line 83"/>
              <p:cNvSpPr>
                <a:spLocks noChangeShapeType="1"/>
              </p:cNvSpPr>
              <p:nvPr/>
            </p:nvSpPr>
            <p:spPr bwMode="auto">
              <a:xfrm flipH="1">
                <a:off x="720" y="2592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98068" name="Group 84"/>
            <p:cNvGrpSpPr>
              <a:grpSpLocks/>
            </p:cNvGrpSpPr>
            <p:nvPr/>
          </p:nvGrpSpPr>
          <p:grpSpPr bwMode="auto">
            <a:xfrm>
              <a:off x="1152" y="3024"/>
              <a:ext cx="432" cy="432"/>
              <a:chOff x="1152" y="3024"/>
              <a:chExt cx="432" cy="432"/>
            </a:xfrm>
          </p:grpSpPr>
          <p:sp>
            <p:nvSpPr>
              <p:cNvPr id="298069" name="Line 85"/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070" name="Line 86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432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98071" name="Group 87"/>
          <p:cNvGrpSpPr>
            <a:grpSpLocks/>
          </p:cNvGrpSpPr>
          <p:nvPr/>
        </p:nvGrpSpPr>
        <p:grpSpPr bwMode="auto">
          <a:xfrm>
            <a:off x="1143000" y="2743200"/>
            <a:ext cx="685800" cy="685800"/>
            <a:chOff x="720" y="1728"/>
            <a:chExt cx="432" cy="432"/>
          </a:xfrm>
        </p:grpSpPr>
        <p:sp>
          <p:nvSpPr>
            <p:cNvPr id="298072" name="Line 88"/>
            <p:cNvSpPr>
              <a:spLocks noChangeShapeType="1"/>
            </p:cNvSpPr>
            <p:nvPr/>
          </p:nvSpPr>
          <p:spPr bwMode="auto">
            <a:xfrm>
              <a:off x="720" y="1728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073" name="Line 89"/>
            <p:cNvSpPr>
              <a:spLocks noChangeShapeType="1"/>
            </p:cNvSpPr>
            <p:nvPr/>
          </p:nvSpPr>
          <p:spPr bwMode="auto">
            <a:xfrm flipH="1">
              <a:off x="720" y="1728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8074" name="Group 90"/>
          <p:cNvGrpSpPr>
            <a:grpSpLocks/>
          </p:cNvGrpSpPr>
          <p:nvPr/>
        </p:nvGrpSpPr>
        <p:grpSpPr bwMode="auto">
          <a:xfrm>
            <a:off x="1143000" y="3429000"/>
            <a:ext cx="685800" cy="685800"/>
            <a:chOff x="720" y="2160"/>
            <a:chExt cx="432" cy="432"/>
          </a:xfrm>
        </p:grpSpPr>
        <p:sp>
          <p:nvSpPr>
            <p:cNvPr id="298075" name="Line 91"/>
            <p:cNvSpPr>
              <a:spLocks noChangeShapeType="1"/>
            </p:cNvSpPr>
            <p:nvPr/>
          </p:nvSpPr>
          <p:spPr bwMode="auto">
            <a:xfrm>
              <a:off x="720" y="2160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076" name="Line 92"/>
            <p:cNvSpPr>
              <a:spLocks noChangeShapeType="1"/>
            </p:cNvSpPr>
            <p:nvPr/>
          </p:nvSpPr>
          <p:spPr bwMode="auto">
            <a:xfrm flipH="1">
              <a:off x="720" y="2160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8077" name="Group 93"/>
          <p:cNvGrpSpPr>
            <a:grpSpLocks/>
          </p:cNvGrpSpPr>
          <p:nvPr/>
        </p:nvGrpSpPr>
        <p:grpSpPr bwMode="auto">
          <a:xfrm>
            <a:off x="1828800" y="4114800"/>
            <a:ext cx="685800" cy="685800"/>
            <a:chOff x="1152" y="2592"/>
            <a:chExt cx="432" cy="432"/>
          </a:xfrm>
        </p:grpSpPr>
        <p:sp>
          <p:nvSpPr>
            <p:cNvPr id="298078" name="Line 94"/>
            <p:cNvSpPr>
              <a:spLocks noChangeShapeType="1"/>
            </p:cNvSpPr>
            <p:nvPr/>
          </p:nvSpPr>
          <p:spPr bwMode="auto">
            <a:xfrm>
              <a:off x="1152" y="2592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079" name="Line 95"/>
            <p:cNvSpPr>
              <a:spLocks noChangeShapeType="1"/>
            </p:cNvSpPr>
            <p:nvPr/>
          </p:nvSpPr>
          <p:spPr bwMode="auto">
            <a:xfrm flipH="1">
              <a:off x="1152" y="2592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8080" name="Group 96"/>
          <p:cNvGrpSpPr>
            <a:grpSpLocks/>
          </p:cNvGrpSpPr>
          <p:nvPr/>
        </p:nvGrpSpPr>
        <p:grpSpPr bwMode="auto">
          <a:xfrm>
            <a:off x="2514600" y="4800600"/>
            <a:ext cx="685800" cy="685800"/>
            <a:chOff x="1584" y="3024"/>
            <a:chExt cx="432" cy="432"/>
          </a:xfrm>
        </p:grpSpPr>
        <p:sp>
          <p:nvSpPr>
            <p:cNvPr id="298081" name="Line 97"/>
            <p:cNvSpPr>
              <a:spLocks noChangeShapeType="1"/>
            </p:cNvSpPr>
            <p:nvPr/>
          </p:nvSpPr>
          <p:spPr bwMode="auto">
            <a:xfrm>
              <a:off x="1584" y="3024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082" name="Line 98"/>
            <p:cNvSpPr>
              <a:spLocks noChangeShapeType="1"/>
            </p:cNvSpPr>
            <p:nvPr/>
          </p:nvSpPr>
          <p:spPr bwMode="auto">
            <a:xfrm flipH="1">
              <a:off x="1584" y="3024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8083" name="Group 99"/>
          <p:cNvGrpSpPr>
            <a:grpSpLocks/>
          </p:cNvGrpSpPr>
          <p:nvPr/>
        </p:nvGrpSpPr>
        <p:grpSpPr bwMode="auto">
          <a:xfrm>
            <a:off x="1828800" y="5486400"/>
            <a:ext cx="685800" cy="685800"/>
            <a:chOff x="1152" y="3456"/>
            <a:chExt cx="432" cy="432"/>
          </a:xfrm>
        </p:grpSpPr>
        <p:sp>
          <p:nvSpPr>
            <p:cNvPr id="298084" name="Line 100"/>
            <p:cNvSpPr>
              <a:spLocks noChangeShapeType="1"/>
            </p:cNvSpPr>
            <p:nvPr/>
          </p:nvSpPr>
          <p:spPr bwMode="auto">
            <a:xfrm>
              <a:off x="1152" y="3456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8085" name="Line 101"/>
            <p:cNvSpPr>
              <a:spLocks noChangeShapeType="1"/>
            </p:cNvSpPr>
            <p:nvPr/>
          </p:nvSpPr>
          <p:spPr bwMode="auto">
            <a:xfrm flipH="1">
              <a:off x="1152" y="3456"/>
              <a:ext cx="43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1017588" y="488950"/>
            <a:ext cx="29098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Implication Chart Method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274763" y="874713"/>
            <a:ext cx="72644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Does the method solve the problem with the odd parity checker?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766762" y="1659732"/>
            <a:ext cx="2035175" cy="319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92000"/>
              </a:lnSpc>
            </a:pPr>
            <a:r>
              <a:rPr kumimoji="1" lang="en-US" altLang="ko-KR" b="1" dirty="0">
                <a:ea typeface="돋움" pitchFamily="50" charset="-127"/>
              </a:rPr>
              <a:t>Implication Chart</a:t>
            </a: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 flipV="1">
            <a:off x="2100263" y="3133725"/>
            <a:ext cx="1365250" cy="655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398780" y="3920332"/>
            <a:ext cx="459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b="1" dirty="0">
                <a:ea typeface="돋움" pitchFamily="50" charset="-127"/>
              </a:rPr>
              <a:t>S0 is equivalent to S2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b="1" dirty="0">
                <a:ea typeface="돋움" pitchFamily="50" charset="-127"/>
              </a:rPr>
              <a:t>since nothing contradicts this assertion!</a:t>
            </a:r>
          </a:p>
        </p:txBody>
      </p:sp>
      <p:pic>
        <p:nvPicPr>
          <p:cNvPr id="271368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850" y="1456532"/>
            <a:ext cx="222726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2093" y="2723357"/>
            <a:ext cx="39878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1081088" y="552450"/>
            <a:ext cx="2909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Implication Chart Method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120775" y="900113"/>
            <a:ext cx="26781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The detailed algorithm:</a:t>
            </a:r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09675" y="1543050"/>
            <a:ext cx="7751763" cy="4722813"/>
          </a:xfrm>
          <a:noFill/>
          <a:ln/>
        </p:spPr>
        <p:txBody>
          <a:bodyPr lIns="64351" tIns="25740" rIns="64351" bIns="25740">
            <a:spAutoFit/>
          </a:bodyPr>
          <a:lstStyle/>
          <a:p>
            <a:pPr marL="342900" indent="-342900" algn="just" defTabSz="91440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1.	Construct implication chart, one square for each combination of states taken two at a time</a:t>
            </a:r>
          </a:p>
          <a:p>
            <a:pPr marL="342900" indent="-342900" algn="just" defTabSz="91440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altLang="ko-KR" sz="1800">
              <a:ea typeface="굴림" pitchFamily="50" charset="-127"/>
            </a:endParaRPr>
          </a:p>
          <a:p>
            <a:pPr marL="342900" indent="-342900" algn="just" defTabSz="91440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2.	Square labeled Si, Sj, if outputs differ than square gets "X". Otherwise write down implied state pairs for all input combinations</a:t>
            </a:r>
          </a:p>
          <a:p>
            <a:pPr marL="342900" indent="-342900" algn="just" defTabSz="91440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altLang="ko-KR" sz="1800">
              <a:ea typeface="굴림" pitchFamily="50" charset="-127"/>
            </a:endParaRPr>
          </a:p>
          <a:p>
            <a:pPr marL="342900" indent="-342900" algn="just" defTabSz="91440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3.	Advance through chart top-to-bottom and left-to-right.  If square Si, Sj contains next state pair Sm, Sn and that pair labels a square already labeled "X", then Si, Sj is labeled "X".</a:t>
            </a:r>
          </a:p>
          <a:p>
            <a:pPr marL="342900" indent="-342900" algn="just" defTabSz="91440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altLang="ko-KR" sz="1800">
              <a:ea typeface="굴림" pitchFamily="50" charset="-127"/>
            </a:endParaRPr>
          </a:p>
          <a:p>
            <a:pPr marL="342900" indent="-342900" algn="just" defTabSz="91440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4.	Continue executing Step 3 until no new squares are marked with "X".</a:t>
            </a:r>
          </a:p>
          <a:p>
            <a:pPr marL="342900" indent="-342900" algn="just" defTabSz="91440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altLang="ko-KR" sz="1800">
              <a:ea typeface="굴림" pitchFamily="50" charset="-127"/>
            </a:endParaRPr>
          </a:p>
          <a:p>
            <a:pPr marL="342900" indent="-342900" algn="just" defTabSz="91440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5.	For each remaining unmarked square Si, Sj, then Si and Sj are equivalent.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23AA-4B55-4A66-A77F-A04D4B730FC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Minimizing incompletely specified FSMs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343900" cy="3387725"/>
          </a:xfrm>
        </p:spPr>
        <p:txBody>
          <a:bodyPr/>
          <a:lstStyle/>
          <a:p>
            <a:r>
              <a:rPr lang="en-US" altLang="ko-KR" sz="2000">
                <a:ea typeface="굴림" pitchFamily="50" charset="-127"/>
              </a:rPr>
              <a:t>Equivalence of states is transitive when machine is fully specified</a:t>
            </a:r>
          </a:p>
          <a:p>
            <a:r>
              <a:rPr lang="en-US" altLang="ko-KR" sz="2000">
                <a:ea typeface="굴림" pitchFamily="50" charset="-127"/>
              </a:rPr>
              <a:t>But its not transitive when don't cares are present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/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 b="1">
                <a:ea typeface="굴림" pitchFamily="50" charset="-127"/>
              </a:rPr>
              <a:t>	</a:t>
            </a:r>
            <a:r>
              <a:rPr lang="en-US" altLang="ko-KR" sz="1800">
                <a:ea typeface="굴림" pitchFamily="50" charset="-127"/>
              </a:rPr>
              <a:t>e.g.,	state	output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	S0	– 0	S1 is compatible with both S0 and S2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	S1	1 –	but S0 and S2 are incompatible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	S2	– 1</a:t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r>
              <a:rPr lang="en-US" altLang="ko-KR" sz="2000">
                <a:ea typeface="굴림" pitchFamily="50" charset="-127"/>
              </a:rPr>
              <a:t>No polynomial time algorithm exists for determining best grouping of states into equivalent sets that will yield the smallest number of final states</a:t>
            </a:r>
            <a:br>
              <a:rPr lang="en-US" altLang="ko-KR" sz="2000">
                <a:ea typeface="굴림" pitchFamily="50" charset="-127"/>
              </a:rPr>
            </a:br>
            <a:endParaRPr lang="en-US" altLang="ko-KR" sz="2000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FAB1-C10C-44DD-AF16-91C4F141166B}" type="slidenum">
              <a:rPr lang="en-US" altLang="en-US"/>
              <a:pPr/>
              <a:t>34</a:t>
            </a:fld>
            <a:endParaRPr lang="en-US" altLang="en-US"/>
          </a:p>
        </p:txBody>
      </p:sp>
      <p:grpSp>
        <p:nvGrpSpPr>
          <p:cNvPr id="285698" name="Group 2"/>
          <p:cNvGrpSpPr>
            <a:grpSpLocks/>
          </p:cNvGrpSpPr>
          <p:nvPr/>
        </p:nvGrpSpPr>
        <p:grpSpPr bwMode="auto">
          <a:xfrm>
            <a:off x="5029200" y="2362200"/>
            <a:ext cx="2540000" cy="2286000"/>
            <a:chOff x="3128" y="1056"/>
            <a:chExt cx="1600" cy="1440"/>
          </a:xfrm>
        </p:grpSpPr>
        <p:sp>
          <p:nvSpPr>
            <p:cNvPr id="285699" name="Rectangle 3"/>
            <p:cNvSpPr>
              <a:spLocks noChangeArrowheads="1"/>
            </p:cNvSpPr>
            <p:nvPr/>
          </p:nvSpPr>
          <p:spPr bwMode="auto">
            <a:xfrm>
              <a:off x="3168" y="1056"/>
              <a:ext cx="1440" cy="13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484313" algn="l"/>
                  <a:tab pos="19431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	Q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Q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Q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r>
                <a:rPr lang="en-US" altLang="ko-KR" sz="1600" baseline="30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	Q</a:t>
              </a:r>
              <a:r>
                <a:rPr lang="en-US" altLang="ko-KR" sz="1600" baseline="-25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r>
                <a:rPr lang="en-US" altLang="ko-KR" sz="1600" baseline="30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</a:t>
              </a:r>
              <a:br>
                <a:rPr lang="en-US" altLang="ko-KR" sz="1600" baseline="300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–	1	0	0	0</a:t>
              </a:r>
            </a:p>
          </p:txBody>
        </p:sp>
        <p:sp>
          <p:nvSpPr>
            <p:cNvPr id="285700" name="Line 4"/>
            <p:cNvSpPr>
              <a:spLocks noChangeShapeType="1"/>
            </p:cNvSpPr>
            <p:nvPr/>
          </p:nvSpPr>
          <p:spPr bwMode="auto">
            <a:xfrm>
              <a:off x="3128" y="1264"/>
              <a:ext cx="160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01" name="Line 5"/>
            <p:cNvSpPr>
              <a:spLocks noChangeShapeType="1"/>
            </p:cNvSpPr>
            <p:nvPr/>
          </p:nvSpPr>
          <p:spPr bwMode="auto">
            <a:xfrm>
              <a:off x="3984" y="1056"/>
              <a:ext cx="1" cy="14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5105400" y="4953000"/>
            <a:ext cx="22733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r>
              <a:rPr lang="en-US" altLang="ko-KR" sz="1600" baseline="30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= X  (Q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xor Q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)</a:t>
            </a:r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5118100" y="5397500"/>
            <a:ext cx="19304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Q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r>
              <a:rPr lang="en-US" altLang="ko-KR" sz="1600" baseline="30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= X  Q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’ Q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’</a:t>
            </a:r>
            <a:endParaRPr lang="en-US" altLang="ko-KR" sz="1600" baseline="-250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857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Minimizing states may not yield best circuit</a:t>
            </a:r>
          </a:p>
        </p:txBody>
      </p:sp>
      <p:sp>
        <p:nvSpPr>
          <p:cNvPr id="2857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514850"/>
          </a:xfrm>
        </p:spPr>
        <p:txBody>
          <a:bodyPr/>
          <a:lstStyle/>
          <a:p>
            <a:r>
              <a:rPr lang="en-US" altLang="ko-KR" sz="2000">
                <a:ea typeface="굴림" pitchFamily="50" charset="-127"/>
              </a:rPr>
              <a:t>Example: edge detector - outputs 1 when last two input changes from 0 to 1</a:t>
            </a:r>
          </a:p>
        </p:txBody>
      </p:sp>
      <p:grpSp>
        <p:nvGrpSpPr>
          <p:cNvPr id="285706" name="Group 10"/>
          <p:cNvGrpSpPr>
            <a:grpSpLocks/>
          </p:cNvGrpSpPr>
          <p:nvPr/>
        </p:nvGrpSpPr>
        <p:grpSpPr bwMode="auto">
          <a:xfrm>
            <a:off x="1143000" y="2590800"/>
            <a:ext cx="2286000" cy="2851150"/>
            <a:chOff x="576" y="1776"/>
            <a:chExt cx="1440" cy="1796"/>
          </a:xfrm>
        </p:grpSpPr>
        <p:sp>
          <p:nvSpPr>
            <p:cNvPr id="285707" name="Oval 11"/>
            <p:cNvSpPr>
              <a:spLocks noChangeArrowheads="1"/>
            </p:cNvSpPr>
            <p:nvPr/>
          </p:nvSpPr>
          <p:spPr bwMode="auto">
            <a:xfrm>
              <a:off x="720" y="2064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00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85708" name="Oval 12"/>
            <p:cNvSpPr>
              <a:spLocks noChangeArrowheads="1"/>
            </p:cNvSpPr>
            <p:nvPr/>
          </p:nvSpPr>
          <p:spPr bwMode="auto">
            <a:xfrm>
              <a:off x="720" y="2976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11</a:t>
              </a:r>
            </a:p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85709" name="Oval 13"/>
            <p:cNvSpPr>
              <a:spLocks noChangeArrowheads="1"/>
            </p:cNvSpPr>
            <p:nvPr/>
          </p:nvSpPr>
          <p:spPr bwMode="auto">
            <a:xfrm>
              <a:off x="1680" y="2496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01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[1]</a:t>
              </a:r>
            </a:p>
          </p:txBody>
        </p:sp>
        <p:cxnSp>
          <p:nvCxnSpPr>
            <p:cNvPr id="285710" name="AutoShape 14"/>
            <p:cNvCxnSpPr>
              <a:cxnSpLocks noChangeShapeType="1"/>
              <a:stCxn id="285709" idx="4"/>
              <a:endCxn id="285708" idx="6"/>
            </p:cNvCxnSpPr>
            <p:nvPr/>
          </p:nvCxnSpPr>
          <p:spPr bwMode="auto">
            <a:xfrm rot="5400000">
              <a:off x="1296" y="2592"/>
              <a:ext cx="312" cy="79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5711" name="AutoShape 15"/>
            <p:cNvCxnSpPr>
              <a:cxnSpLocks noChangeShapeType="1"/>
              <a:stCxn id="285708" idx="5"/>
              <a:endCxn id="285708" idx="3"/>
            </p:cNvCxnSpPr>
            <p:nvPr/>
          </p:nvCxnSpPr>
          <p:spPr bwMode="auto">
            <a:xfrm rot="5400000">
              <a:off x="887" y="3145"/>
              <a:ext cx="1" cy="238"/>
            </a:xfrm>
            <a:prstGeom prst="curvedConnector3">
              <a:avLst>
                <a:gd name="adj1" fmla="val 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5712" name="AutoShape 16"/>
            <p:cNvCxnSpPr>
              <a:cxnSpLocks noChangeShapeType="1"/>
              <a:stCxn id="285708" idx="1"/>
              <a:endCxn id="285707" idx="3"/>
            </p:cNvCxnSpPr>
            <p:nvPr/>
          </p:nvCxnSpPr>
          <p:spPr bwMode="auto">
            <a:xfrm rot="16200000">
              <a:off x="432" y="2688"/>
              <a:ext cx="67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5713" name="AutoShape 17"/>
            <p:cNvCxnSpPr>
              <a:cxnSpLocks noChangeShapeType="1"/>
              <a:stCxn id="285707" idx="4"/>
              <a:endCxn id="285709" idx="2"/>
            </p:cNvCxnSpPr>
            <p:nvPr/>
          </p:nvCxnSpPr>
          <p:spPr bwMode="auto">
            <a:xfrm rot="16200000" flipH="1">
              <a:off x="1152" y="2136"/>
              <a:ext cx="264" cy="79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5714" name="AutoShape 18"/>
            <p:cNvCxnSpPr>
              <a:cxnSpLocks noChangeShapeType="1"/>
              <a:stCxn id="285709" idx="0"/>
              <a:endCxn id="285707" idx="6"/>
            </p:cNvCxnSpPr>
            <p:nvPr/>
          </p:nvCxnSpPr>
          <p:spPr bwMode="auto">
            <a:xfrm rot="5400000" flipH="1">
              <a:off x="1320" y="1968"/>
              <a:ext cx="264" cy="79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5715" name="AutoShape 19"/>
            <p:cNvCxnSpPr>
              <a:cxnSpLocks noChangeShapeType="1"/>
              <a:stCxn id="285707" idx="7"/>
              <a:endCxn id="285707" idx="1"/>
            </p:cNvCxnSpPr>
            <p:nvPr/>
          </p:nvCxnSpPr>
          <p:spPr bwMode="auto">
            <a:xfrm rot="16200000" flipH="1" flipV="1">
              <a:off x="887" y="1995"/>
              <a:ext cx="1" cy="238"/>
            </a:xfrm>
            <a:prstGeom prst="curvedConnector3">
              <a:avLst>
                <a:gd name="adj1" fmla="val -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85716" name="Text Box 20"/>
            <p:cNvSpPr txBox="1">
              <a:spLocks noChangeArrowheads="1"/>
            </p:cNvSpPr>
            <p:nvPr/>
          </p:nvSpPr>
          <p:spPr bwMode="auto">
            <a:xfrm>
              <a:off x="576" y="2640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X’</a:t>
              </a:r>
            </a:p>
          </p:txBody>
        </p:sp>
        <p:sp>
          <p:nvSpPr>
            <p:cNvPr id="285717" name="Text Box 21"/>
            <p:cNvSpPr txBox="1">
              <a:spLocks noChangeArrowheads="1"/>
            </p:cNvSpPr>
            <p:nvPr/>
          </p:nvSpPr>
          <p:spPr bwMode="auto">
            <a:xfrm>
              <a:off x="1440" y="2064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X’</a:t>
              </a:r>
            </a:p>
          </p:txBody>
        </p:sp>
        <p:sp>
          <p:nvSpPr>
            <p:cNvPr id="285718" name="Text Box 22"/>
            <p:cNvSpPr txBox="1">
              <a:spLocks noChangeArrowheads="1"/>
            </p:cNvSpPr>
            <p:nvPr/>
          </p:nvSpPr>
          <p:spPr bwMode="auto">
            <a:xfrm>
              <a:off x="912" y="1776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X’</a:t>
              </a:r>
            </a:p>
          </p:txBody>
        </p:sp>
        <p:sp>
          <p:nvSpPr>
            <p:cNvPr id="285719" name="Text Box 23"/>
            <p:cNvSpPr txBox="1">
              <a:spLocks noChangeArrowheads="1"/>
            </p:cNvSpPr>
            <p:nvPr/>
          </p:nvSpPr>
          <p:spPr bwMode="auto">
            <a:xfrm>
              <a:off x="1056" y="2592"/>
              <a:ext cx="19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285720" name="Text Box 24"/>
            <p:cNvSpPr txBox="1">
              <a:spLocks noChangeArrowheads="1"/>
            </p:cNvSpPr>
            <p:nvPr/>
          </p:nvSpPr>
          <p:spPr bwMode="auto">
            <a:xfrm>
              <a:off x="912" y="3360"/>
              <a:ext cx="19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285721" name="Text Box 25"/>
            <p:cNvSpPr txBox="1">
              <a:spLocks noChangeArrowheads="1"/>
            </p:cNvSpPr>
            <p:nvPr/>
          </p:nvSpPr>
          <p:spPr bwMode="auto">
            <a:xfrm>
              <a:off x="1488" y="3024"/>
              <a:ext cx="19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5730840" y="5054040"/>
              <a:ext cx="2431440" cy="7383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480" y="5044680"/>
                <a:ext cx="2450160" cy="75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84D-3A30-44B8-ADD2-6C19BB68A1A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Another implementation of edge detector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"Ad hoc" solution - not minimal but cheap and fast</a:t>
            </a:r>
          </a:p>
        </p:txBody>
      </p:sp>
      <p:grpSp>
        <p:nvGrpSpPr>
          <p:cNvPr id="287748" name="Group 4"/>
          <p:cNvGrpSpPr>
            <a:grpSpLocks/>
          </p:cNvGrpSpPr>
          <p:nvPr/>
        </p:nvGrpSpPr>
        <p:grpSpPr bwMode="auto">
          <a:xfrm>
            <a:off x="990600" y="2286000"/>
            <a:ext cx="2971800" cy="3613150"/>
            <a:chOff x="6096" y="1008"/>
            <a:chExt cx="1872" cy="2276"/>
          </a:xfrm>
        </p:grpSpPr>
        <p:sp>
          <p:nvSpPr>
            <p:cNvPr id="287749" name="Oval 5"/>
            <p:cNvSpPr>
              <a:spLocks noChangeArrowheads="1"/>
            </p:cNvSpPr>
            <p:nvPr/>
          </p:nvSpPr>
          <p:spPr bwMode="auto">
            <a:xfrm>
              <a:off x="6864" y="1344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00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87750" name="Oval 6"/>
            <p:cNvSpPr>
              <a:spLocks noChangeArrowheads="1"/>
            </p:cNvSpPr>
            <p:nvPr/>
          </p:nvSpPr>
          <p:spPr bwMode="auto">
            <a:xfrm>
              <a:off x="6096" y="196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10</a:t>
              </a:r>
            </a:p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sp>
          <p:nvSpPr>
            <p:cNvPr id="287751" name="Oval 7"/>
            <p:cNvSpPr>
              <a:spLocks noChangeArrowheads="1"/>
            </p:cNvSpPr>
            <p:nvPr/>
          </p:nvSpPr>
          <p:spPr bwMode="auto">
            <a:xfrm>
              <a:off x="7632" y="196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01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[1]</a:t>
              </a:r>
            </a:p>
          </p:txBody>
        </p:sp>
        <p:cxnSp>
          <p:nvCxnSpPr>
            <p:cNvPr id="287752" name="AutoShape 8"/>
            <p:cNvCxnSpPr>
              <a:cxnSpLocks noChangeShapeType="1"/>
              <a:stCxn id="287751" idx="3"/>
              <a:endCxn id="287750" idx="5"/>
            </p:cNvCxnSpPr>
            <p:nvPr/>
          </p:nvCxnSpPr>
          <p:spPr bwMode="auto">
            <a:xfrm rot="5400000">
              <a:off x="7031" y="1607"/>
              <a:ext cx="1" cy="1298"/>
            </a:xfrm>
            <a:prstGeom prst="curvedConnector3">
              <a:avLst>
                <a:gd name="adj1" fmla="val 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7753" name="AutoShape 9"/>
            <p:cNvCxnSpPr>
              <a:cxnSpLocks noChangeShapeType="1"/>
              <a:stCxn id="287750" idx="0"/>
              <a:endCxn id="287749" idx="2"/>
            </p:cNvCxnSpPr>
            <p:nvPr/>
          </p:nvCxnSpPr>
          <p:spPr bwMode="auto">
            <a:xfrm rot="16200000">
              <a:off x="6336" y="1440"/>
              <a:ext cx="456" cy="6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7754" name="AutoShape 10"/>
            <p:cNvCxnSpPr>
              <a:cxnSpLocks noChangeShapeType="1"/>
              <a:stCxn id="287749" idx="6"/>
              <a:endCxn id="287751" idx="0"/>
            </p:cNvCxnSpPr>
            <p:nvPr/>
          </p:nvCxnSpPr>
          <p:spPr bwMode="auto">
            <a:xfrm>
              <a:off x="7200" y="1512"/>
              <a:ext cx="600" cy="45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7755" name="AutoShape 11"/>
            <p:cNvCxnSpPr>
              <a:cxnSpLocks noChangeShapeType="1"/>
              <a:stCxn id="287749" idx="7"/>
              <a:endCxn id="287749" idx="1"/>
            </p:cNvCxnSpPr>
            <p:nvPr/>
          </p:nvCxnSpPr>
          <p:spPr bwMode="auto">
            <a:xfrm rot="16200000" flipH="1" flipV="1">
              <a:off x="7031" y="1275"/>
              <a:ext cx="1" cy="238"/>
            </a:xfrm>
            <a:prstGeom prst="curvedConnector3">
              <a:avLst>
                <a:gd name="adj1" fmla="val -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87756" name="Text Box 12"/>
            <p:cNvSpPr txBox="1">
              <a:spLocks noChangeArrowheads="1"/>
            </p:cNvSpPr>
            <p:nvPr/>
          </p:nvSpPr>
          <p:spPr bwMode="auto">
            <a:xfrm>
              <a:off x="6240" y="1488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X’</a:t>
              </a:r>
            </a:p>
          </p:txBody>
        </p:sp>
        <p:sp>
          <p:nvSpPr>
            <p:cNvPr id="287757" name="Text Box 13"/>
            <p:cNvSpPr txBox="1">
              <a:spLocks noChangeArrowheads="1"/>
            </p:cNvSpPr>
            <p:nvPr/>
          </p:nvSpPr>
          <p:spPr bwMode="auto">
            <a:xfrm>
              <a:off x="7584" y="1488"/>
              <a:ext cx="19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287758" name="Text Box 14"/>
            <p:cNvSpPr txBox="1">
              <a:spLocks noChangeArrowheads="1"/>
            </p:cNvSpPr>
            <p:nvPr/>
          </p:nvSpPr>
          <p:spPr bwMode="auto">
            <a:xfrm>
              <a:off x="6912" y="1008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X’</a:t>
              </a:r>
            </a:p>
          </p:txBody>
        </p:sp>
        <p:sp>
          <p:nvSpPr>
            <p:cNvPr id="287759" name="Text Box 15"/>
            <p:cNvSpPr txBox="1">
              <a:spLocks noChangeArrowheads="1"/>
            </p:cNvSpPr>
            <p:nvPr/>
          </p:nvSpPr>
          <p:spPr bwMode="auto">
            <a:xfrm>
              <a:off x="6960" y="1824"/>
              <a:ext cx="19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287760" name="Text Box 16"/>
            <p:cNvSpPr txBox="1">
              <a:spLocks noChangeArrowheads="1"/>
            </p:cNvSpPr>
            <p:nvPr/>
          </p:nvSpPr>
          <p:spPr bwMode="auto">
            <a:xfrm>
              <a:off x="6960" y="3072"/>
              <a:ext cx="19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287761" name="Text Box 17"/>
            <p:cNvSpPr txBox="1">
              <a:spLocks noChangeArrowheads="1"/>
            </p:cNvSpPr>
            <p:nvPr/>
          </p:nvSpPr>
          <p:spPr bwMode="auto">
            <a:xfrm>
              <a:off x="7584" y="2592"/>
              <a:ext cx="19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</a:t>
              </a:r>
            </a:p>
          </p:txBody>
        </p:sp>
        <p:cxnSp>
          <p:nvCxnSpPr>
            <p:cNvPr id="287762" name="AutoShape 18"/>
            <p:cNvCxnSpPr>
              <a:cxnSpLocks noChangeShapeType="1"/>
              <a:stCxn id="287750" idx="7"/>
              <a:endCxn id="287751" idx="1"/>
            </p:cNvCxnSpPr>
            <p:nvPr/>
          </p:nvCxnSpPr>
          <p:spPr bwMode="auto">
            <a:xfrm rot="5400000" flipV="1">
              <a:off x="7031" y="1369"/>
              <a:ext cx="1" cy="1298"/>
            </a:xfrm>
            <a:prstGeom prst="curvedConnector3">
              <a:avLst>
                <a:gd name="adj1" fmla="val -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87763" name="Oval 19"/>
            <p:cNvSpPr>
              <a:spLocks noChangeArrowheads="1"/>
            </p:cNvSpPr>
            <p:nvPr/>
          </p:nvSpPr>
          <p:spPr bwMode="auto">
            <a:xfrm>
              <a:off x="6864" y="259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11</a:t>
              </a:r>
              <a:br>
                <a:rPr lang="en-US" altLang="ko-KR" sz="1600"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[0]</a:t>
              </a:r>
            </a:p>
          </p:txBody>
        </p:sp>
        <p:cxnSp>
          <p:nvCxnSpPr>
            <p:cNvPr id="287764" name="AutoShape 20"/>
            <p:cNvCxnSpPr>
              <a:cxnSpLocks noChangeShapeType="1"/>
              <a:stCxn id="287763" idx="2"/>
              <a:endCxn id="287750" idx="4"/>
            </p:cNvCxnSpPr>
            <p:nvPr/>
          </p:nvCxnSpPr>
          <p:spPr bwMode="auto">
            <a:xfrm rot="10800000">
              <a:off x="6264" y="2304"/>
              <a:ext cx="600" cy="45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7765" name="AutoShape 21"/>
            <p:cNvCxnSpPr>
              <a:cxnSpLocks noChangeShapeType="1"/>
              <a:stCxn id="287751" idx="4"/>
              <a:endCxn id="287763" idx="6"/>
            </p:cNvCxnSpPr>
            <p:nvPr/>
          </p:nvCxnSpPr>
          <p:spPr bwMode="auto">
            <a:xfrm rot="5400000">
              <a:off x="7272" y="2232"/>
              <a:ext cx="456" cy="6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7766" name="AutoShape 22"/>
            <p:cNvCxnSpPr>
              <a:cxnSpLocks noChangeShapeType="1"/>
              <a:stCxn id="287763" idx="3"/>
              <a:endCxn id="287763" idx="5"/>
            </p:cNvCxnSpPr>
            <p:nvPr/>
          </p:nvCxnSpPr>
          <p:spPr bwMode="auto">
            <a:xfrm rot="16200000" flipH="1">
              <a:off x="7031" y="2761"/>
              <a:ext cx="1" cy="238"/>
            </a:xfrm>
            <a:prstGeom prst="curvedConnector3">
              <a:avLst>
                <a:gd name="adj1" fmla="val 19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87767" name="Text Box 23"/>
            <p:cNvSpPr txBox="1">
              <a:spLocks noChangeArrowheads="1"/>
            </p:cNvSpPr>
            <p:nvPr/>
          </p:nvSpPr>
          <p:spPr bwMode="auto">
            <a:xfrm>
              <a:off x="6960" y="2256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X’</a:t>
              </a:r>
            </a:p>
          </p:txBody>
        </p: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6288" y="2592"/>
              <a:ext cx="21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pitchFamily="50" charset="-127"/>
                </a:rPr>
                <a:t>X’</a:t>
              </a:r>
            </a:p>
          </p:txBody>
        </p:sp>
      </p:grpSp>
      <p:pic>
        <p:nvPicPr>
          <p:cNvPr id="287769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200400"/>
            <a:ext cx="4410075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E61-14F3-4244-A5F5-A14F2471B94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State assignment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Choose bit vectors to assign to each “symbolic” state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with n state bits for m states there are 2</a:t>
            </a:r>
            <a:r>
              <a:rPr lang="en-US" altLang="ko-KR" sz="2400" baseline="30000" dirty="0">
                <a:ea typeface="굴림" pitchFamily="50" charset="-127"/>
              </a:rPr>
              <a:t>n</a:t>
            </a:r>
            <a:r>
              <a:rPr lang="en-US" altLang="ko-KR" sz="1800" dirty="0">
                <a:ea typeface="굴림" pitchFamily="50" charset="-127"/>
              </a:rPr>
              <a:t>! / (2</a:t>
            </a:r>
            <a:r>
              <a:rPr lang="en-US" altLang="ko-KR" sz="2400" baseline="30000" dirty="0">
                <a:ea typeface="굴림" pitchFamily="50" charset="-127"/>
              </a:rPr>
              <a:t>n</a:t>
            </a:r>
            <a:r>
              <a:rPr lang="en-US" altLang="ko-KR" sz="1800" dirty="0">
                <a:ea typeface="굴림" pitchFamily="50" charset="-127"/>
              </a:rPr>
              <a:t> – m)!    </a:t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		</a:t>
            </a:r>
            <a:r>
              <a:rPr lang="en-US" altLang="ko-KR" sz="1800" smtClean="0">
                <a:ea typeface="굴림" pitchFamily="50" charset="-127"/>
              </a:rPr>
              <a:t>[m </a:t>
            </a:r>
            <a:r>
              <a:rPr lang="en-US" altLang="ko-KR" sz="1800" dirty="0">
                <a:ea typeface="굴림" pitchFamily="50" charset="-127"/>
              </a:rPr>
              <a:t>&lt;=  2</a:t>
            </a:r>
            <a:r>
              <a:rPr lang="en-US" altLang="ko-KR" sz="2400" baseline="30000" dirty="0">
                <a:ea typeface="굴림" pitchFamily="50" charset="-127"/>
              </a:rPr>
              <a:t>n</a:t>
            </a:r>
            <a:r>
              <a:rPr lang="en-US" altLang="ko-KR" sz="1800" dirty="0">
                <a:ea typeface="굴림" pitchFamily="50" charset="-127"/>
              </a:rPr>
              <a:t>]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2</a:t>
            </a:r>
            <a:r>
              <a:rPr lang="en-US" altLang="ko-KR" sz="2400" baseline="30000" dirty="0">
                <a:ea typeface="굴림" pitchFamily="50" charset="-127"/>
              </a:rPr>
              <a:t>n</a:t>
            </a:r>
            <a:r>
              <a:rPr lang="en-US" altLang="ko-KR" sz="1800" dirty="0">
                <a:ea typeface="굴림" pitchFamily="50" charset="-127"/>
              </a:rPr>
              <a:t> codes possible for 1st state, 2</a:t>
            </a:r>
            <a:r>
              <a:rPr lang="en-US" altLang="ko-KR" sz="2400" baseline="30000" dirty="0">
                <a:ea typeface="굴림" pitchFamily="50" charset="-127"/>
              </a:rPr>
              <a:t>n</a:t>
            </a:r>
            <a:r>
              <a:rPr lang="en-US" altLang="ko-KR" sz="1800" dirty="0">
                <a:ea typeface="굴림" pitchFamily="50" charset="-127"/>
              </a:rPr>
              <a:t>–1 for 2nd, 2</a:t>
            </a:r>
            <a:r>
              <a:rPr lang="en-US" altLang="ko-KR" sz="2400" baseline="30000" dirty="0">
                <a:ea typeface="굴림" pitchFamily="50" charset="-127"/>
              </a:rPr>
              <a:t>n</a:t>
            </a:r>
            <a:r>
              <a:rPr lang="en-US" altLang="ko-KR" sz="1800" dirty="0">
                <a:ea typeface="굴림" pitchFamily="50" charset="-127"/>
              </a:rPr>
              <a:t>–2 for 3rd, …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huge number even for small values of n and m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intractable for state machines of any size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heuristics are necessary for practical solutions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optimize some metric for the combinational logic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size (amount of logic and number of FFs)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speed (depth of logic and </a:t>
            </a:r>
            <a:r>
              <a:rPr lang="en-US" altLang="ko-KR" sz="1600" dirty="0" err="1">
                <a:ea typeface="굴림" pitchFamily="50" charset="-127"/>
              </a:rPr>
              <a:t>fanout</a:t>
            </a:r>
            <a:r>
              <a:rPr lang="en-US" altLang="ko-KR" sz="1600" dirty="0">
                <a:ea typeface="굴림" pitchFamily="50" charset="-127"/>
              </a:rPr>
              <a:t>)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dependencies (decomposition)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2178050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Assignment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876300" y="681038"/>
            <a:ext cx="808513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When FSM implemented with gate logic, number of gates will depend on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mapping between symbolic state names and binary encodings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889000" y="1492250"/>
            <a:ext cx="7604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4 states = 4 choices for first state, 3 for second, 2 for third, 1 for last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        = 24 different encodings (4!)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862013" y="2714625"/>
            <a:ext cx="6129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Example for State Assignment: Traffic Light Controller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4249738" y="6046788"/>
            <a:ext cx="44307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Symbolic State Names: HG, HY, FG, FY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939800" y="5680075"/>
            <a:ext cx="2473325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24 state assignments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for the traffic light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controller</a:t>
            </a:r>
          </a:p>
        </p:txBody>
      </p:sp>
      <p:pic>
        <p:nvPicPr>
          <p:cNvPr id="275464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3375025"/>
            <a:ext cx="348456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5465" name="Picture 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6875" y="3332163"/>
            <a:ext cx="4487863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3CE8-1722-475D-8606-B2821BC795C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State assignment strategies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Possible strategies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sequential – just number states as they appear in the state table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random – pick random codes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one-hot – use as many state bits as there are states (bit=1 –&gt; state)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output – use outputs to help encode states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heuristic – rules of thumb that seem to work in most cases</a:t>
            </a:r>
          </a:p>
          <a:p>
            <a:r>
              <a:rPr lang="en-US" altLang="ko-KR" sz="2000">
                <a:ea typeface="굴림" pitchFamily="50" charset="-127"/>
              </a:rPr>
              <a:t>No guarantee of optimality – another intractable problem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20859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Assignment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1055688" y="488950"/>
            <a:ext cx="38258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Pencil &amp; Paper Heuristic Methods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1093788" y="925513"/>
            <a:ext cx="7550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State Maps: similar in concept to K-maps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If state X transitions to state Y, then assign "close" assignments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to X and Y</a:t>
            </a:r>
          </a:p>
        </p:txBody>
      </p:sp>
      <p:grpSp>
        <p:nvGrpSpPr>
          <p:cNvPr id="304133" name="Group 5"/>
          <p:cNvGrpSpPr>
            <a:grpSpLocks/>
          </p:cNvGrpSpPr>
          <p:nvPr/>
        </p:nvGrpSpPr>
        <p:grpSpPr bwMode="auto">
          <a:xfrm>
            <a:off x="309563" y="2316163"/>
            <a:ext cx="2690812" cy="2960687"/>
            <a:chOff x="248" y="1425"/>
            <a:chExt cx="1672" cy="1841"/>
          </a:xfrm>
        </p:grpSpPr>
        <p:sp>
          <p:nvSpPr>
            <p:cNvPr id="304134" name="Rectangle 6"/>
            <p:cNvSpPr>
              <a:spLocks noChangeArrowheads="1"/>
            </p:cNvSpPr>
            <p:nvPr/>
          </p:nvSpPr>
          <p:spPr bwMode="auto">
            <a:xfrm>
              <a:off x="932" y="1567"/>
              <a:ext cx="500" cy="14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35" name="Rectangle 7"/>
            <p:cNvSpPr>
              <a:spLocks noChangeArrowheads="1"/>
            </p:cNvSpPr>
            <p:nvPr/>
          </p:nvSpPr>
          <p:spPr bwMode="auto">
            <a:xfrm>
              <a:off x="445" y="2271"/>
              <a:ext cx="500" cy="13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36" name="Rectangle 8"/>
            <p:cNvSpPr>
              <a:spLocks noChangeArrowheads="1"/>
            </p:cNvSpPr>
            <p:nvPr/>
          </p:nvSpPr>
          <p:spPr bwMode="auto">
            <a:xfrm>
              <a:off x="1433" y="2271"/>
              <a:ext cx="487" cy="13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37" name="Line 9"/>
            <p:cNvSpPr>
              <a:spLocks noChangeShapeType="1"/>
            </p:cNvSpPr>
            <p:nvPr/>
          </p:nvSpPr>
          <p:spPr bwMode="auto">
            <a:xfrm flipH="1">
              <a:off x="681" y="2020"/>
              <a:ext cx="24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38" name="Line 10"/>
            <p:cNvSpPr>
              <a:spLocks noChangeShapeType="1"/>
            </p:cNvSpPr>
            <p:nvPr/>
          </p:nvSpPr>
          <p:spPr bwMode="auto">
            <a:xfrm>
              <a:off x="1399" y="2020"/>
              <a:ext cx="2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39" name="Rectangle 11"/>
            <p:cNvSpPr>
              <a:spLocks noChangeArrowheads="1"/>
            </p:cNvSpPr>
            <p:nvPr/>
          </p:nvSpPr>
          <p:spPr bwMode="auto">
            <a:xfrm>
              <a:off x="959" y="2677"/>
              <a:ext cx="500" cy="13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40" name="Rectangle 12"/>
            <p:cNvSpPr>
              <a:spLocks noChangeArrowheads="1"/>
            </p:cNvSpPr>
            <p:nvPr/>
          </p:nvSpPr>
          <p:spPr bwMode="auto">
            <a:xfrm>
              <a:off x="959" y="3029"/>
              <a:ext cx="500" cy="14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04141" name="Group 13"/>
            <p:cNvGrpSpPr>
              <a:grpSpLocks/>
            </p:cNvGrpSpPr>
            <p:nvPr/>
          </p:nvGrpSpPr>
          <p:grpSpPr bwMode="auto">
            <a:xfrm>
              <a:off x="803" y="1425"/>
              <a:ext cx="134" cy="153"/>
              <a:chOff x="803" y="1425"/>
              <a:chExt cx="134" cy="153"/>
            </a:xfrm>
          </p:grpSpPr>
          <p:sp>
            <p:nvSpPr>
              <p:cNvPr id="304142" name="Rectangle 14"/>
              <p:cNvSpPr>
                <a:spLocks noChangeArrowheads="1"/>
              </p:cNvSpPr>
              <p:nvPr/>
            </p:nvSpPr>
            <p:spPr bwMode="auto">
              <a:xfrm>
                <a:off x="803" y="1425"/>
                <a:ext cx="10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27100" eaLnBrk="0" hangingPunct="0">
                  <a:lnSpc>
                    <a:spcPct val="90000"/>
                  </a:lnSpc>
                </a:pPr>
                <a:r>
                  <a:rPr kumimoji="1" lang="en-US" altLang="ko-KR" sz="1400">
                    <a:solidFill>
                      <a:srgbClr val="000000"/>
                    </a:solidFill>
                    <a:ea typeface="돋움" pitchFamily="50" charset="-127"/>
                  </a:rPr>
                  <a:t>S </a:t>
                </a:r>
                <a:endParaRPr kumimoji="1" lang="en-US" altLang="ko-KR" b="1">
                  <a:ea typeface="돋움" pitchFamily="50" charset="-127"/>
                </a:endParaRPr>
              </a:p>
            </p:txBody>
          </p:sp>
          <p:sp>
            <p:nvSpPr>
              <p:cNvPr id="304143" name="Rectangle 15"/>
              <p:cNvSpPr>
                <a:spLocks noChangeArrowheads="1"/>
              </p:cNvSpPr>
              <p:nvPr/>
            </p:nvSpPr>
            <p:spPr bwMode="auto">
              <a:xfrm>
                <a:off x="871" y="1492"/>
                <a:ext cx="66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27100" eaLnBrk="0" hangingPunct="0">
                  <a:lnSpc>
                    <a:spcPct val="90000"/>
                  </a:lnSpc>
                </a:pPr>
                <a:r>
                  <a:rPr kumimoji="1" lang="en-US" altLang="ko-KR" sz="1000">
                    <a:solidFill>
                      <a:srgbClr val="000000"/>
                    </a:solidFill>
                    <a:ea typeface="돋움" pitchFamily="50" charset="-127"/>
                  </a:rPr>
                  <a:t>0 </a:t>
                </a:r>
                <a:endParaRPr kumimoji="1" lang="en-US" altLang="ko-KR" b="1">
                  <a:ea typeface="돋움" pitchFamily="50" charset="-127"/>
                </a:endParaRPr>
              </a:p>
            </p:txBody>
          </p:sp>
        </p:grpSp>
        <p:grpSp>
          <p:nvGrpSpPr>
            <p:cNvPr id="304144" name="Group 16"/>
            <p:cNvGrpSpPr>
              <a:grpSpLocks/>
            </p:cNvGrpSpPr>
            <p:nvPr/>
          </p:nvGrpSpPr>
          <p:grpSpPr bwMode="auto">
            <a:xfrm>
              <a:off x="356" y="2088"/>
              <a:ext cx="134" cy="153"/>
              <a:chOff x="356" y="2088"/>
              <a:chExt cx="134" cy="153"/>
            </a:xfrm>
          </p:grpSpPr>
          <p:sp>
            <p:nvSpPr>
              <p:cNvPr id="304145" name="Rectangle 17"/>
              <p:cNvSpPr>
                <a:spLocks noChangeArrowheads="1"/>
              </p:cNvSpPr>
              <p:nvPr/>
            </p:nvSpPr>
            <p:spPr bwMode="auto">
              <a:xfrm>
                <a:off x="356" y="2088"/>
                <a:ext cx="10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27100" eaLnBrk="0" hangingPunct="0">
                  <a:lnSpc>
                    <a:spcPct val="90000"/>
                  </a:lnSpc>
                </a:pPr>
                <a:r>
                  <a:rPr kumimoji="1" lang="en-US" altLang="ko-KR" sz="1400">
                    <a:solidFill>
                      <a:srgbClr val="000000"/>
                    </a:solidFill>
                    <a:ea typeface="돋움" pitchFamily="50" charset="-127"/>
                  </a:rPr>
                  <a:t>S </a:t>
                </a:r>
                <a:endParaRPr kumimoji="1" lang="en-US" altLang="ko-KR" b="1">
                  <a:ea typeface="돋움" pitchFamily="50" charset="-127"/>
                </a:endParaRPr>
              </a:p>
            </p:txBody>
          </p:sp>
          <p:sp>
            <p:nvSpPr>
              <p:cNvPr id="304146" name="Rectangle 18"/>
              <p:cNvSpPr>
                <a:spLocks noChangeArrowheads="1"/>
              </p:cNvSpPr>
              <p:nvPr/>
            </p:nvSpPr>
            <p:spPr bwMode="auto">
              <a:xfrm>
                <a:off x="424" y="2155"/>
                <a:ext cx="66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27100" eaLnBrk="0" hangingPunct="0">
                  <a:lnSpc>
                    <a:spcPct val="90000"/>
                  </a:lnSpc>
                </a:pPr>
                <a:r>
                  <a:rPr kumimoji="1" lang="en-US" altLang="ko-KR" sz="1000">
                    <a:solidFill>
                      <a:srgbClr val="000000"/>
                    </a:solidFill>
                    <a:ea typeface="돋움" pitchFamily="50" charset="-127"/>
                  </a:rPr>
                  <a:t>1 </a:t>
                </a:r>
                <a:endParaRPr kumimoji="1" lang="en-US" altLang="ko-KR" b="1">
                  <a:ea typeface="돋움" pitchFamily="50" charset="-127"/>
                </a:endParaRPr>
              </a:p>
            </p:txBody>
          </p:sp>
        </p:grpSp>
        <p:grpSp>
          <p:nvGrpSpPr>
            <p:cNvPr id="304147" name="Group 19"/>
            <p:cNvGrpSpPr>
              <a:grpSpLocks/>
            </p:cNvGrpSpPr>
            <p:nvPr/>
          </p:nvGrpSpPr>
          <p:grpSpPr bwMode="auto">
            <a:xfrm>
              <a:off x="1372" y="2088"/>
              <a:ext cx="133" cy="153"/>
              <a:chOff x="1372" y="2088"/>
              <a:chExt cx="133" cy="153"/>
            </a:xfrm>
          </p:grpSpPr>
          <p:sp>
            <p:nvSpPr>
              <p:cNvPr id="304148" name="Rectangle 20"/>
              <p:cNvSpPr>
                <a:spLocks noChangeArrowheads="1"/>
              </p:cNvSpPr>
              <p:nvPr/>
            </p:nvSpPr>
            <p:spPr bwMode="auto">
              <a:xfrm>
                <a:off x="1372" y="2088"/>
                <a:ext cx="10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27100" eaLnBrk="0" hangingPunct="0">
                  <a:lnSpc>
                    <a:spcPct val="90000"/>
                  </a:lnSpc>
                </a:pPr>
                <a:r>
                  <a:rPr kumimoji="1" lang="en-US" altLang="ko-KR" sz="1400">
                    <a:solidFill>
                      <a:srgbClr val="000000"/>
                    </a:solidFill>
                    <a:ea typeface="돋움" pitchFamily="50" charset="-127"/>
                  </a:rPr>
                  <a:t>S </a:t>
                </a:r>
                <a:endParaRPr kumimoji="1" lang="en-US" altLang="ko-KR" b="1">
                  <a:ea typeface="돋움" pitchFamily="50" charset="-127"/>
                </a:endParaRPr>
              </a:p>
            </p:txBody>
          </p:sp>
          <p:sp>
            <p:nvSpPr>
              <p:cNvPr id="304149" name="Rectangle 21"/>
              <p:cNvSpPr>
                <a:spLocks noChangeArrowheads="1"/>
              </p:cNvSpPr>
              <p:nvPr/>
            </p:nvSpPr>
            <p:spPr bwMode="auto">
              <a:xfrm>
                <a:off x="1439" y="2155"/>
                <a:ext cx="66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27100" eaLnBrk="0" hangingPunct="0">
                  <a:lnSpc>
                    <a:spcPct val="90000"/>
                  </a:lnSpc>
                </a:pPr>
                <a:r>
                  <a:rPr kumimoji="1" lang="en-US" altLang="ko-KR" sz="1000">
                    <a:solidFill>
                      <a:srgbClr val="000000"/>
                    </a:solidFill>
                    <a:ea typeface="돋움" pitchFamily="50" charset="-127"/>
                  </a:rPr>
                  <a:t>2 </a:t>
                </a:r>
                <a:endParaRPr kumimoji="1" lang="en-US" altLang="ko-KR" b="1">
                  <a:ea typeface="돋움" pitchFamily="50" charset="-127"/>
                </a:endParaRPr>
              </a:p>
            </p:txBody>
          </p:sp>
        </p:grpSp>
        <p:grpSp>
          <p:nvGrpSpPr>
            <p:cNvPr id="304150" name="Group 22"/>
            <p:cNvGrpSpPr>
              <a:grpSpLocks/>
            </p:cNvGrpSpPr>
            <p:nvPr/>
          </p:nvGrpSpPr>
          <p:grpSpPr bwMode="auto">
            <a:xfrm>
              <a:off x="803" y="2508"/>
              <a:ext cx="134" cy="153"/>
              <a:chOff x="803" y="2508"/>
              <a:chExt cx="134" cy="153"/>
            </a:xfrm>
          </p:grpSpPr>
          <p:sp>
            <p:nvSpPr>
              <p:cNvPr id="304151" name="Rectangle 23"/>
              <p:cNvSpPr>
                <a:spLocks noChangeArrowheads="1"/>
              </p:cNvSpPr>
              <p:nvPr/>
            </p:nvSpPr>
            <p:spPr bwMode="auto">
              <a:xfrm>
                <a:off x="803" y="2508"/>
                <a:ext cx="10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27100" eaLnBrk="0" hangingPunct="0">
                  <a:lnSpc>
                    <a:spcPct val="90000"/>
                  </a:lnSpc>
                </a:pPr>
                <a:r>
                  <a:rPr kumimoji="1" lang="en-US" altLang="ko-KR" sz="1400">
                    <a:solidFill>
                      <a:srgbClr val="000000"/>
                    </a:solidFill>
                    <a:ea typeface="돋움" pitchFamily="50" charset="-127"/>
                  </a:rPr>
                  <a:t>S </a:t>
                </a:r>
                <a:endParaRPr kumimoji="1" lang="en-US" altLang="ko-KR" b="1">
                  <a:ea typeface="돋움" pitchFamily="50" charset="-127"/>
                </a:endParaRPr>
              </a:p>
            </p:txBody>
          </p:sp>
          <p:sp>
            <p:nvSpPr>
              <p:cNvPr id="304152" name="Rectangle 24"/>
              <p:cNvSpPr>
                <a:spLocks noChangeArrowheads="1"/>
              </p:cNvSpPr>
              <p:nvPr/>
            </p:nvSpPr>
            <p:spPr bwMode="auto">
              <a:xfrm>
                <a:off x="871" y="2575"/>
                <a:ext cx="66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27100" eaLnBrk="0" hangingPunct="0">
                  <a:lnSpc>
                    <a:spcPct val="90000"/>
                  </a:lnSpc>
                </a:pPr>
                <a:r>
                  <a:rPr kumimoji="1" lang="en-US" altLang="ko-KR" sz="1000">
                    <a:solidFill>
                      <a:srgbClr val="000000"/>
                    </a:solidFill>
                    <a:ea typeface="돋움" pitchFamily="50" charset="-127"/>
                  </a:rPr>
                  <a:t>3 </a:t>
                </a:r>
                <a:endParaRPr kumimoji="1" lang="en-US" altLang="ko-KR" b="1">
                  <a:ea typeface="돋움" pitchFamily="50" charset="-127"/>
                </a:endParaRPr>
              </a:p>
            </p:txBody>
          </p:sp>
        </p:grpSp>
        <p:grpSp>
          <p:nvGrpSpPr>
            <p:cNvPr id="304153" name="Group 25"/>
            <p:cNvGrpSpPr>
              <a:grpSpLocks/>
            </p:cNvGrpSpPr>
            <p:nvPr/>
          </p:nvGrpSpPr>
          <p:grpSpPr bwMode="auto">
            <a:xfrm>
              <a:off x="803" y="2901"/>
              <a:ext cx="134" cy="153"/>
              <a:chOff x="803" y="2901"/>
              <a:chExt cx="134" cy="153"/>
            </a:xfrm>
          </p:grpSpPr>
          <p:sp>
            <p:nvSpPr>
              <p:cNvPr id="304154" name="Rectangle 26"/>
              <p:cNvSpPr>
                <a:spLocks noChangeArrowheads="1"/>
              </p:cNvSpPr>
              <p:nvPr/>
            </p:nvSpPr>
            <p:spPr bwMode="auto">
              <a:xfrm>
                <a:off x="803" y="2901"/>
                <a:ext cx="10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27100" eaLnBrk="0" hangingPunct="0">
                  <a:lnSpc>
                    <a:spcPct val="90000"/>
                  </a:lnSpc>
                </a:pPr>
                <a:r>
                  <a:rPr kumimoji="1" lang="en-US" altLang="ko-KR" sz="1400">
                    <a:solidFill>
                      <a:srgbClr val="000000"/>
                    </a:solidFill>
                    <a:ea typeface="돋움" pitchFamily="50" charset="-127"/>
                  </a:rPr>
                  <a:t>S </a:t>
                </a:r>
                <a:endParaRPr kumimoji="1" lang="en-US" altLang="ko-KR" b="1">
                  <a:ea typeface="돋움" pitchFamily="50" charset="-127"/>
                </a:endParaRPr>
              </a:p>
            </p:txBody>
          </p:sp>
          <p:sp>
            <p:nvSpPr>
              <p:cNvPr id="304155" name="Rectangle 27"/>
              <p:cNvSpPr>
                <a:spLocks noChangeArrowheads="1"/>
              </p:cNvSpPr>
              <p:nvPr/>
            </p:nvSpPr>
            <p:spPr bwMode="auto">
              <a:xfrm>
                <a:off x="871" y="2968"/>
                <a:ext cx="66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27100" eaLnBrk="0" hangingPunct="0">
                  <a:lnSpc>
                    <a:spcPct val="90000"/>
                  </a:lnSpc>
                </a:pPr>
                <a:r>
                  <a:rPr kumimoji="1" lang="en-US" altLang="ko-KR" sz="1000">
                    <a:solidFill>
                      <a:srgbClr val="000000"/>
                    </a:solidFill>
                    <a:ea typeface="돋움" pitchFamily="50" charset="-127"/>
                  </a:rPr>
                  <a:t>4 </a:t>
                </a:r>
                <a:endParaRPr kumimoji="1" lang="en-US" altLang="ko-KR" b="1">
                  <a:ea typeface="돋움" pitchFamily="50" charset="-127"/>
                </a:endParaRPr>
              </a:p>
            </p:txBody>
          </p:sp>
        </p:grpSp>
        <p:sp>
          <p:nvSpPr>
            <p:cNvPr id="304156" name="Rectangle 28"/>
            <p:cNvSpPr>
              <a:spLocks noChangeArrowheads="1"/>
            </p:cNvSpPr>
            <p:nvPr/>
          </p:nvSpPr>
          <p:spPr bwMode="auto">
            <a:xfrm>
              <a:off x="803" y="1858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>
                  <a:solidFill>
                    <a:srgbClr val="226577"/>
                  </a:solidFill>
                  <a:ea typeface="돋움" pitchFamily="50" charset="-127"/>
                </a:rPr>
                <a:t>0 </a:t>
              </a:r>
              <a:endParaRPr kumimoji="1" lang="en-US" altLang="ko-KR" b="1">
                <a:ea typeface="돋움" pitchFamily="50" charset="-127"/>
              </a:endParaRPr>
            </a:p>
          </p:txBody>
        </p:sp>
        <p:sp>
          <p:nvSpPr>
            <p:cNvPr id="304157" name="Rectangle 29"/>
            <p:cNvSpPr>
              <a:spLocks noChangeArrowheads="1"/>
            </p:cNvSpPr>
            <p:nvPr/>
          </p:nvSpPr>
          <p:spPr bwMode="auto">
            <a:xfrm>
              <a:off x="1493" y="1858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27100" eaLnBrk="0" hangingPunct="0">
                <a:lnSpc>
                  <a:spcPct val="90000"/>
                </a:lnSpc>
              </a:pPr>
              <a:r>
                <a:rPr kumimoji="1" lang="en-US" altLang="ko-KR" sz="1400">
                  <a:solidFill>
                    <a:srgbClr val="226577"/>
                  </a:solidFill>
                  <a:ea typeface="돋움" pitchFamily="50" charset="-127"/>
                </a:rPr>
                <a:t>1 </a:t>
              </a:r>
              <a:endParaRPr kumimoji="1" lang="en-US" altLang="ko-KR" b="1">
                <a:ea typeface="돋움" pitchFamily="50" charset="-127"/>
              </a:endParaRPr>
            </a:p>
          </p:txBody>
        </p:sp>
        <p:pic>
          <p:nvPicPr>
            <p:cNvPr id="30415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2" y="2968"/>
              <a:ext cx="27" cy="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4159" name="Freeform 31"/>
            <p:cNvSpPr>
              <a:spLocks/>
            </p:cNvSpPr>
            <p:nvPr/>
          </p:nvSpPr>
          <p:spPr bwMode="auto">
            <a:xfrm>
              <a:off x="1168" y="2955"/>
              <a:ext cx="41" cy="54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4" y="27"/>
                </a:cxn>
                <a:cxn ang="0">
                  <a:pos x="0" y="0"/>
                </a:cxn>
                <a:cxn ang="0">
                  <a:pos x="14" y="13"/>
                </a:cxn>
                <a:cxn ang="0">
                  <a:pos x="28" y="13"/>
                </a:cxn>
                <a:cxn ang="0">
                  <a:pos x="41" y="13"/>
                </a:cxn>
                <a:cxn ang="0">
                  <a:pos x="41" y="0"/>
                </a:cxn>
                <a:cxn ang="0">
                  <a:pos x="41" y="27"/>
                </a:cxn>
                <a:cxn ang="0">
                  <a:pos x="28" y="54"/>
                </a:cxn>
              </a:cxnLst>
              <a:rect l="0" t="0" r="r" b="b"/>
              <a:pathLst>
                <a:path w="41" h="54">
                  <a:moveTo>
                    <a:pt x="28" y="54"/>
                  </a:moveTo>
                  <a:lnTo>
                    <a:pt x="14" y="27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8" y="13"/>
                  </a:lnTo>
                  <a:lnTo>
                    <a:pt x="41" y="13"/>
                  </a:lnTo>
                  <a:lnTo>
                    <a:pt x="41" y="0"/>
                  </a:lnTo>
                  <a:lnTo>
                    <a:pt x="41" y="27"/>
                  </a:lnTo>
                  <a:lnTo>
                    <a:pt x="28" y="5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60" name="Line 32"/>
            <p:cNvSpPr>
              <a:spLocks noChangeShapeType="1"/>
            </p:cNvSpPr>
            <p:nvPr/>
          </p:nvSpPr>
          <p:spPr bwMode="auto">
            <a:xfrm flipV="1">
              <a:off x="1196" y="2819"/>
              <a:ext cx="1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304161" name="Picture 3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8" y="2603"/>
              <a:ext cx="27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4162" name="Freeform 34"/>
            <p:cNvSpPr>
              <a:spLocks/>
            </p:cNvSpPr>
            <p:nvPr/>
          </p:nvSpPr>
          <p:spPr bwMode="auto">
            <a:xfrm>
              <a:off x="1344" y="2603"/>
              <a:ext cx="41" cy="54"/>
            </a:xfrm>
            <a:custGeom>
              <a:avLst/>
              <a:gdLst/>
              <a:ahLst/>
              <a:cxnLst>
                <a:cxn ang="0">
                  <a:pos x="28" y="40"/>
                </a:cxn>
                <a:cxn ang="0">
                  <a:pos x="14" y="1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41" y="0"/>
                </a:cxn>
                <a:cxn ang="0">
                  <a:pos x="41" y="27"/>
                </a:cxn>
                <a:cxn ang="0">
                  <a:pos x="28" y="54"/>
                </a:cxn>
                <a:cxn ang="0">
                  <a:pos x="28" y="40"/>
                </a:cxn>
              </a:cxnLst>
              <a:rect l="0" t="0" r="r" b="b"/>
              <a:pathLst>
                <a:path w="41" h="54">
                  <a:moveTo>
                    <a:pt x="28" y="40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41" y="0"/>
                  </a:lnTo>
                  <a:lnTo>
                    <a:pt x="41" y="27"/>
                  </a:lnTo>
                  <a:lnTo>
                    <a:pt x="28" y="54"/>
                  </a:lnTo>
                  <a:lnTo>
                    <a:pt x="28" y="4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63" name="Freeform 35"/>
            <p:cNvSpPr>
              <a:spLocks/>
            </p:cNvSpPr>
            <p:nvPr/>
          </p:nvSpPr>
          <p:spPr bwMode="auto">
            <a:xfrm>
              <a:off x="1372" y="2399"/>
              <a:ext cx="284" cy="231"/>
            </a:xfrm>
            <a:custGeom>
              <a:avLst/>
              <a:gdLst/>
              <a:ahLst/>
              <a:cxnLst>
                <a:cxn ang="0">
                  <a:pos x="284" y="0"/>
                </a:cxn>
                <a:cxn ang="0">
                  <a:pos x="284" y="41"/>
                </a:cxn>
                <a:cxn ang="0">
                  <a:pos x="0" y="41"/>
                </a:cxn>
                <a:cxn ang="0">
                  <a:pos x="0" y="231"/>
                </a:cxn>
              </a:cxnLst>
              <a:rect l="0" t="0" r="r" b="b"/>
              <a:pathLst>
                <a:path w="284" h="231">
                  <a:moveTo>
                    <a:pt x="284" y="0"/>
                  </a:moveTo>
                  <a:lnTo>
                    <a:pt x="284" y="41"/>
                  </a:lnTo>
                  <a:lnTo>
                    <a:pt x="0" y="41"/>
                  </a:lnTo>
                  <a:lnTo>
                    <a:pt x="0" y="23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64" name="Rectangle 36"/>
            <p:cNvSpPr>
              <a:spLocks noChangeArrowheads="1"/>
            </p:cNvSpPr>
            <p:nvPr/>
          </p:nvSpPr>
          <p:spPr bwMode="auto">
            <a:xfrm>
              <a:off x="1006" y="2603"/>
              <a:ext cx="27" cy="4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65" name="Freeform 37"/>
            <p:cNvSpPr>
              <a:spLocks/>
            </p:cNvSpPr>
            <p:nvPr/>
          </p:nvSpPr>
          <p:spPr bwMode="auto">
            <a:xfrm>
              <a:off x="993" y="2603"/>
              <a:ext cx="40" cy="54"/>
            </a:xfrm>
            <a:custGeom>
              <a:avLst/>
              <a:gdLst/>
              <a:ahLst/>
              <a:cxnLst>
                <a:cxn ang="0">
                  <a:pos x="13" y="40"/>
                </a:cxn>
                <a:cxn ang="0">
                  <a:pos x="13" y="1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40" y="0"/>
                </a:cxn>
                <a:cxn ang="0">
                  <a:pos x="40" y="27"/>
                </a:cxn>
                <a:cxn ang="0">
                  <a:pos x="27" y="54"/>
                </a:cxn>
                <a:cxn ang="0">
                  <a:pos x="13" y="40"/>
                </a:cxn>
              </a:cxnLst>
              <a:rect l="0" t="0" r="r" b="b"/>
              <a:pathLst>
                <a:path w="40" h="54">
                  <a:moveTo>
                    <a:pt x="13" y="40"/>
                  </a:moveTo>
                  <a:lnTo>
                    <a:pt x="13" y="13"/>
                  </a:lnTo>
                  <a:lnTo>
                    <a:pt x="0" y="0"/>
                  </a:lnTo>
                  <a:lnTo>
                    <a:pt x="13" y="0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40" y="0"/>
                  </a:lnTo>
                  <a:lnTo>
                    <a:pt x="40" y="27"/>
                  </a:lnTo>
                  <a:lnTo>
                    <a:pt x="27" y="5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304166" name="Picture 3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" y="2196"/>
              <a:ext cx="27" cy="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4167" name="Freeform 39"/>
            <p:cNvSpPr>
              <a:spLocks/>
            </p:cNvSpPr>
            <p:nvPr/>
          </p:nvSpPr>
          <p:spPr bwMode="auto">
            <a:xfrm>
              <a:off x="654" y="2196"/>
              <a:ext cx="41" cy="54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14" y="14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  <a:cxn ang="0">
                  <a:pos x="41" y="0"/>
                </a:cxn>
                <a:cxn ang="0">
                  <a:pos x="27" y="14"/>
                </a:cxn>
                <a:cxn ang="0">
                  <a:pos x="27" y="54"/>
                </a:cxn>
                <a:cxn ang="0">
                  <a:pos x="14" y="41"/>
                </a:cxn>
              </a:cxnLst>
              <a:rect l="0" t="0" r="r" b="b"/>
              <a:pathLst>
                <a:path w="41" h="54">
                  <a:moveTo>
                    <a:pt x="14" y="41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27" y="14"/>
                  </a:lnTo>
                  <a:lnTo>
                    <a:pt x="27" y="54"/>
                  </a:lnTo>
                  <a:lnTo>
                    <a:pt x="14" y="41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68" name="Line 40"/>
            <p:cNvSpPr>
              <a:spLocks noChangeShapeType="1"/>
            </p:cNvSpPr>
            <p:nvPr/>
          </p:nvSpPr>
          <p:spPr bwMode="auto">
            <a:xfrm flipV="1">
              <a:off x="668" y="2034"/>
              <a:ext cx="1" cy="18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69" name="Freeform 41"/>
            <p:cNvSpPr>
              <a:spLocks/>
            </p:cNvSpPr>
            <p:nvPr/>
          </p:nvSpPr>
          <p:spPr bwMode="auto">
            <a:xfrm>
              <a:off x="668" y="2399"/>
              <a:ext cx="338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1"/>
                </a:cxn>
                <a:cxn ang="0">
                  <a:pos x="338" y="41"/>
                </a:cxn>
                <a:cxn ang="0">
                  <a:pos x="338" y="231"/>
                </a:cxn>
              </a:cxnLst>
              <a:rect l="0" t="0" r="r" b="b"/>
              <a:pathLst>
                <a:path w="338" h="231">
                  <a:moveTo>
                    <a:pt x="0" y="0"/>
                  </a:moveTo>
                  <a:lnTo>
                    <a:pt x="0" y="41"/>
                  </a:lnTo>
                  <a:lnTo>
                    <a:pt x="338" y="41"/>
                  </a:lnTo>
                  <a:lnTo>
                    <a:pt x="338" y="23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304170" name="Picture 4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3" y="2007"/>
              <a:ext cx="41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4171" name="Freeform 43"/>
            <p:cNvSpPr>
              <a:spLocks/>
            </p:cNvSpPr>
            <p:nvPr/>
          </p:nvSpPr>
          <p:spPr bwMode="auto">
            <a:xfrm>
              <a:off x="600" y="2007"/>
              <a:ext cx="54" cy="40"/>
            </a:xfrm>
            <a:custGeom>
              <a:avLst/>
              <a:gdLst/>
              <a:ahLst/>
              <a:cxnLst>
                <a:cxn ang="0">
                  <a:pos x="54" y="13"/>
                </a:cxn>
                <a:cxn ang="0">
                  <a:pos x="27" y="27"/>
                </a:cxn>
                <a:cxn ang="0">
                  <a:pos x="13" y="40"/>
                </a:cxn>
                <a:cxn ang="0">
                  <a:pos x="0" y="40"/>
                </a:cxn>
                <a:cxn ang="0">
                  <a:pos x="13" y="27"/>
                </a:cxn>
                <a:cxn ang="0">
                  <a:pos x="13" y="13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  <a:cxn ang="0">
                  <a:pos x="54" y="13"/>
                </a:cxn>
              </a:cxnLst>
              <a:rect l="0" t="0" r="r" b="b"/>
              <a:pathLst>
                <a:path w="54" h="40">
                  <a:moveTo>
                    <a:pt x="54" y="13"/>
                  </a:moveTo>
                  <a:lnTo>
                    <a:pt x="27" y="27"/>
                  </a:lnTo>
                  <a:lnTo>
                    <a:pt x="13" y="40"/>
                  </a:lnTo>
                  <a:lnTo>
                    <a:pt x="0" y="40"/>
                  </a:lnTo>
                  <a:lnTo>
                    <a:pt x="13" y="27"/>
                  </a:lnTo>
                  <a:lnTo>
                    <a:pt x="13" y="13"/>
                  </a:ln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27" y="0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304172" name="Picture 4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55" y="1885"/>
              <a:ext cx="27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4173" name="Freeform 45"/>
            <p:cNvSpPr>
              <a:spLocks/>
            </p:cNvSpPr>
            <p:nvPr/>
          </p:nvSpPr>
          <p:spPr bwMode="auto">
            <a:xfrm>
              <a:off x="1141" y="1885"/>
              <a:ext cx="41" cy="54"/>
            </a:xfrm>
            <a:custGeom>
              <a:avLst/>
              <a:gdLst/>
              <a:ahLst/>
              <a:cxnLst>
                <a:cxn ang="0">
                  <a:pos x="27" y="40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  <a:cxn ang="0">
                  <a:pos x="41" y="0"/>
                </a:cxn>
                <a:cxn ang="0">
                  <a:pos x="41" y="13"/>
                </a:cxn>
                <a:cxn ang="0">
                  <a:pos x="27" y="54"/>
                </a:cxn>
                <a:cxn ang="0">
                  <a:pos x="27" y="40"/>
                </a:cxn>
              </a:cxnLst>
              <a:rect l="0" t="0" r="r" b="b"/>
              <a:pathLst>
                <a:path w="41" h="54">
                  <a:moveTo>
                    <a:pt x="27" y="40"/>
                  </a:moveTo>
                  <a:lnTo>
                    <a:pt x="14" y="1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41" y="13"/>
                  </a:lnTo>
                  <a:lnTo>
                    <a:pt x="27" y="54"/>
                  </a:lnTo>
                  <a:lnTo>
                    <a:pt x="27" y="4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74" name="Line 46"/>
            <p:cNvSpPr>
              <a:spLocks noChangeShapeType="1"/>
            </p:cNvSpPr>
            <p:nvPr/>
          </p:nvSpPr>
          <p:spPr bwMode="auto">
            <a:xfrm flipV="1">
              <a:off x="1168" y="1709"/>
              <a:ext cx="1" cy="2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304175" name="Picture 4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56" y="2196"/>
              <a:ext cx="27" cy="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4176" name="Freeform 48"/>
            <p:cNvSpPr>
              <a:spLocks/>
            </p:cNvSpPr>
            <p:nvPr/>
          </p:nvSpPr>
          <p:spPr bwMode="auto">
            <a:xfrm>
              <a:off x="1642" y="2196"/>
              <a:ext cx="41" cy="54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14" y="14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  <a:cxn ang="0">
                  <a:pos x="41" y="0"/>
                </a:cxn>
                <a:cxn ang="0">
                  <a:pos x="27" y="14"/>
                </a:cxn>
                <a:cxn ang="0">
                  <a:pos x="14" y="54"/>
                </a:cxn>
                <a:cxn ang="0">
                  <a:pos x="14" y="41"/>
                </a:cxn>
              </a:cxnLst>
              <a:rect l="0" t="0" r="r" b="b"/>
              <a:pathLst>
                <a:path w="41" h="54">
                  <a:moveTo>
                    <a:pt x="14" y="41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27" y="14"/>
                  </a:lnTo>
                  <a:lnTo>
                    <a:pt x="14" y="54"/>
                  </a:lnTo>
                  <a:lnTo>
                    <a:pt x="14" y="41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77" name="Line 49"/>
            <p:cNvSpPr>
              <a:spLocks noChangeShapeType="1"/>
            </p:cNvSpPr>
            <p:nvPr/>
          </p:nvSpPr>
          <p:spPr bwMode="auto">
            <a:xfrm flipV="1">
              <a:off x="1656" y="2034"/>
              <a:ext cx="1" cy="18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78" name="Freeform 50"/>
            <p:cNvSpPr>
              <a:spLocks/>
            </p:cNvSpPr>
            <p:nvPr/>
          </p:nvSpPr>
          <p:spPr bwMode="auto">
            <a:xfrm>
              <a:off x="925" y="1953"/>
              <a:ext cx="460" cy="148"/>
            </a:xfrm>
            <a:custGeom>
              <a:avLst/>
              <a:gdLst/>
              <a:ahLst/>
              <a:cxnLst>
                <a:cxn ang="0">
                  <a:pos x="406" y="148"/>
                </a:cxn>
                <a:cxn ang="0">
                  <a:pos x="81" y="148"/>
                </a:cxn>
                <a:cxn ang="0">
                  <a:pos x="0" y="67"/>
                </a:cxn>
                <a:cxn ang="0">
                  <a:pos x="81" y="0"/>
                </a:cxn>
                <a:cxn ang="0">
                  <a:pos x="379" y="0"/>
                </a:cxn>
                <a:cxn ang="0">
                  <a:pos x="460" y="67"/>
                </a:cxn>
                <a:cxn ang="0">
                  <a:pos x="406" y="148"/>
                </a:cxn>
              </a:cxnLst>
              <a:rect l="0" t="0" r="r" b="b"/>
              <a:pathLst>
                <a:path w="460" h="148">
                  <a:moveTo>
                    <a:pt x="406" y="148"/>
                  </a:moveTo>
                  <a:lnTo>
                    <a:pt x="81" y="148"/>
                  </a:lnTo>
                  <a:lnTo>
                    <a:pt x="0" y="67"/>
                  </a:lnTo>
                  <a:lnTo>
                    <a:pt x="81" y="0"/>
                  </a:lnTo>
                  <a:lnTo>
                    <a:pt x="379" y="0"/>
                  </a:lnTo>
                  <a:lnTo>
                    <a:pt x="460" y="67"/>
                  </a:lnTo>
                  <a:lnTo>
                    <a:pt x="406" y="148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179" name="Freeform 51"/>
            <p:cNvSpPr>
              <a:spLocks/>
            </p:cNvSpPr>
            <p:nvPr/>
          </p:nvSpPr>
          <p:spPr bwMode="auto">
            <a:xfrm>
              <a:off x="248" y="2020"/>
              <a:ext cx="948" cy="1246"/>
            </a:xfrm>
            <a:custGeom>
              <a:avLst/>
              <a:gdLst/>
              <a:ahLst/>
              <a:cxnLst>
                <a:cxn ang="0">
                  <a:pos x="948" y="1151"/>
                </a:cxn>
                <a:cxn ang="0">
                  <a:pos x="948" y="1246"/>
                </a:cxn>
                <a:cxn ang="0">
                  <a:pos x="0" y="1246"/>
                </a:cxn>
                <a:cxn ang="0">
                  <a:pos x="0" y="0"/>
                </a:cxn>
                <a:cxn ang="0">
                  <a:pos x="393" y="0"/>
                </a:cxn>
              </a:cxnLst>
              <a:rect l="0" t="0" r="r" b="b"/>
              <a:pathLst>
                <a:path w="948" h="1246">
                  <a:moveTo>
                    <a:pt x="948" y="1151"/>
                  </a:moveTo>
                  <a:lnTo>
                    <a:pt x="948" y="1246"/>
                  </a:lnTo>
                  <a:lnTo>
                    <a:pt x="0" y="1246"/>
                  </a:lnTo>
                  <a:lnTo>
                    <a:pt x="0" y="0"/>
                  </a:lnTo>
                  <a:lnTo>
                    <a:pt x="39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04180" name="Picture 52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8038" y="2263775"/>
            <a:ext cx="2511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4181" name="Picture 53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32525" y="2297113"/>
            <a:ext cx="2484438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84F7-87C3-4CA7-9BDE-321E3AFF858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Finite state machine optimization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State minimization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fewer states require fewer state bits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fewer bits require fewer logic equations</a:t>
            </a:r>
          </a:p>
          <a:p>
            <a:r>
              <a:rPr lang="en-US" altLang="ko-KR" sz="2400" dirty="0">
                <a:ea typeface="굴림" pitchFamily="50" charset="-127"/>
              </a:rPr>
              <a:t>Encodings: state, inputs, outputs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state encoding with fewer bits has fewer equations to implement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however, each may be more complex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state encoding with more bits (e.g., one-hot) has simpler equations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complexity directly related to complexity of state diagram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input/output encoding may or may not be under designer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20859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Assignment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1055688" y="514350"/>
            <a:ext cx="30130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Paper and Pencil Methods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1274763" y="900113"/>
            <a:ext cx="35798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Minimum Bit Distance Criterion</a:t>
            </a:r>
          </a:p>
        </p:txBody>
      </p:sp>
      <p:sp>
        <p:nvSpPr>
          <p:cNvPr id="306181" name="Line 5"/>
          <p:cNvSpPr>
            <a:spLocks noChangeShapeType="1"/>
          </p:cNvSpPr>
          <p:nvPr/>
        </p:nvSpPr>
        <p:spPr bwMode="auto">
          <a:xfrm>
            <a:off x="3849688" y="3627438"/>
            <a:ext cx="579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3914775" y="3768725"/>
            <a:ext cx="3857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13</a:t>
            </a:r>
          </a:p>
        </p:txBody>
      </p:sp>
      <p:sp>
        <p:nvSpPr>
          <p:cNvPr id="306183" name="Line 7"/>
          <p:cNvSpPr>
            <a:spLocks noChangeShapeType="1"/>
          </p:cNvSpPr>
          <p:nvPr/>
        </p:nvSpPr>
        <p:spPr bwMode="auto">
          <a:xfrm>
            <a:off x="5975350" y="3614738"/>
            <a:ext cx="539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6103938" y="3743325"/>
            <a:ext cx="2571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7</a:t>
            </a:r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1312863" y="4927600"/>
            <a:ext cx="7186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Traffic light controller: HG = 00, HY = 01, FG = 11, FY = 10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yields minimum distance encoding but not best assignment!</a:t>
            </a:r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1741488" y="1771650"/>
            <a:ext cx="1306512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algn="r" defTabSz="927100" eaLnBrk="0" hangingPunct="0">
              <a:lnSpc>
                <a:spcPct val="90000"/>
              </a:lnSpc>
            </a:pPr>
            <a:r>
              <a:rPr kumimoji="1" lang="en-US" altLang="ko-KR" b="1" i="1">
                <a:ea typeface="돋움" pitchFamily="50" charset="-127"/>
              </a:rPr>
              <a:t>Transition</a:t>
            </a:r>
            <a:endParaRPr kumimoji="1" lang="en-US" altLang="ko-KR" b="1">
              <a:ea typeface="돋움" pitchFamily="50" charset="-127"/>
            </a:endParaRPr>
          </a:p>
          <a:p>
            <a:pPr algn="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S0 to S1:</a:t>
            </a:r>
          </a:p>
          <a:p>
            <a:pPr algn="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S0 to S2:</a:t>
            </a:r>
          </a:p>
          <a:p>
            <a:pPr algn="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S1 to S3:</a:t>
            </a:r>
          </a:p>
          <a:p>
            <a:pPr algn="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S2 to S3:</a:t>
            </a:r>
          </a:p>
          <a:p>
            <a:pPr algn="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S3 to S4:</a:t>
            </a:r>
          </a:p>
          <a:p>
            <a:pPr algn="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S4 to S1:</a:t>
            </a:r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3094038" y="1520825"/>
            <a:ext cx="2079625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 i="1">
                <a:ea typeface="돋움" pitchFamily="50" charset="-127"/>
              </a:rPr>
              <a:t>First Assignment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 i="1">
                <a:ea typeface="돋움" pitchFamily="50" charset="-127"/>
              </a:rPr>
              <a:t>Bit Changes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2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3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3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2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1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2</a:t>
            </a:r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5064125" y="1520825"/>
            <a:ext cx="2414588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 i="1">
                <a:ea typeface="돋움" pitchFamily="50" charset="-127"/>
              </a:rPr>
              <a:t>Second Assignment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 i="1">
                <a:ea typeface="돋움" pitchFamily="50" charset="-127"/>
              </a:rPr>
              <a:t>Bit Changes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1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1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1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1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1</a:t>
            </a:r>
          </a:p>
          <a:p>
            <a:pPr algn="ctr" defTabSz="927100" eaLnBrk="0" hangingPunct="0">
              <a:lnSpc>
                <a:spcPct val="90000"/>
              </a:lnSpc>
            </a:pPr>
            <a:r>
              <a:rPr kumimoji="1" lang="en-US" altLang="ko-KR" b="1">
                <a:ea typeface="돋움" pitchFamily="50" charset="-127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2944832" cy="42131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Why State Assignment?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965200" y="622300"/>
            <a:ext cx="3438622" cy="28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 dirty="0">
                <a:ea typeface="돋움" pitchFamily="50" charset="-127"/>
              </a:rPr>
              <a:t>Effect of </a:t>
            </a:r>
            <a:r>
              <a:rPr kumimoji="1" lang="en-US" altLang="ko-KR" b="1" i="1" dirty="0" smtClean="0">
                <a:ea typeface="돋움" pitchFamily="50" charset="-127"/>
              </a:rPr>
              <a:t>Two State Encodings</a:t>
            </a:r>
            <a:endParaRPr kumimoji="1" lang="en-US" altLang="ko-KR" b="1" i="1" dirty="0">
              <a:ea typeface="돋움" pitchFamily="50" charset="-127"/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842963" y="5435600"/>
            <a:ext cx="77692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First encoding exhibits a better clustering of 1's in the next state map</a:t>
            </a:r>
          </a:p>
        </p:txBody>
      </p:sp>
      <p:pic>
        <p:nvPicPr>
          <p:cNvPr id="318469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" y="1331913"/>
            <a:ext cx="8640763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0192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20859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Assignment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977900" y="527050"/>
            <a:ext cx="2768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Paper &amp; Pencil Methods</a:t>
            </a: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1249363" y="925513"/>
            <a:ext cx="73152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Alternative heuristics based on input and output behavior as well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as transitions: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3489325" y="1646238"/>
            <a:ext cx="29495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Adjacent assignments to:</a:t>
            </a:r>
          </a:p>
        </p:txBody>
      </p: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3902075" y="2019300"/>
            <a:ext cx="434022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states that share a common next state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(group 1's in next state map)</a:t>
            </a:r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3902075" y="3563938"/>
            <a:ext cx="4829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states that share a common ancestor state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(group 1's in next state map)</a:t>
            </a:r>
          </a:p>
        </p:txBody>
      </p:sp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3798888" y="5275263"/>
            <a:ext cx="4725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states that have common output behavior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(group 1's in output map)</a:t>
            </a:r>
          </a:p>
        </p:txBody>
      </p:sp>
      <p:pic>
        <p:nvPicPr>
          <p:cNvPr id="308233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7588" y="1579563"/>
            <a:ext cx="1957387" cy="486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B6FD-2425-4C5B-8ABF-04F54C57403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1879600" y="2286000"/>
            <a:ext cx="2565400" cy="125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	Q	Q</a:t>
            </a:r>
            <a:r>
              <a:rPr lang="en-US" altLang="ko-KR" sz="1600" baseline="30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O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	a	c	j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	b	c	k</a:t>
            </a:r>
          </a:p>
        </p:txBody>
      </p:sp>
      <p:sp>
        <p:nvSpPr>
          <p:cNvPr id="188419" name="Line 3"/>
          <p:cNvSpPr>
            <a:spLocks noChangeShapeType="1"/>
          </p:cNvSpPr>
          <p:nvPr/>
        </p:nvSpPr>
        <p:spPr bwMode="auto">
          <a:xfrm>
            <a:off x="2667000" y="22860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0" name="Line 4"/>
          <p:cNvSpPr>
            <a:spLocks noChangeShapeType="1"/>
          </p:cNvSpPr>
          <p:nvPr/>
        </p:nvSpPr>
        <p:spPr bwMode="auto">
          <a:xfrm flipV="1">
            <a:off x="1752600" y="2590800"/>
            <a:ext cx="1905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1847850" y="3886200"/>
            <a:ext cx="2565400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	Q	Q</a:t>
            </a:r>
            <a:r>
              <a:rPr lang="en-US" altLang="ko-KR" sz="1600" baseline="30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O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	a	b	j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k	a	c	l</a:t>
            </a:r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>
            <a:off x="2667000" y="38862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3" name="Line 7"/>
          <p:cNvSpPr>
            <a:spLocks noChangeShapeType="1"/>
          </p:cNvSpPr>
          <p:nvPr/>
        </p:nvSpPr>
        <p:spPr bwMode="auto">
          <a:xfrm>
            <a:off x="1828800" y="4191000"/>
            <a:ext cx="172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1879600" y="5384800"/>
            <a:ext cx="2565400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	Q	Q</a:t>
            </a:r>
            <a:r>
              <a:rPr lang="en-US" altLang="ko-KR" sz="1600" baseline="30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O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	a	b	j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	c	d	j</a:t>
            </a:r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>
            <a:off x="2667000" y="54229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1752600" y="5727700"/>
            <a:ext cx="172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4419600" y="2438400"/>
            <a:ext cx="15367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 = i * a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+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i * b</a:t>
            </a: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4419600" y="3962400"/>
            <a:ext cx="15367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 = i  * a</a:t>
            </a:r>
            <a: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 baseline="-250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 = k * a</a:t>
            </a:r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4419600" y="5486400"/>
            <a:ext cx="15367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Bef>
                <a:spcPts val="800"/>
              </a:spcBef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j = i  * a +  i  * c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 = i * a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 = i * c</a:t>
            </a:r>
          </a:p>
        </p:txBody>
      </p:sp>
      <p:grpSp>
        <p:nvGrpSpPr>
          <p:cNvPr id="188430" name="Group 14"/>
          <p:cNvGrpSpPr>
            <a:grpSpLocks/>
          </p:cNvGrpSpPr>
          <p:nvPr/>
        </p:nvGrpSpPr>
        <p:grpSpPr bwMode="auto">
          <a:xfrm>
            <a:off x="6858000" y="1998663"/>
            <a:ext cx="2032000" cy="1155700"/>
            <a:chOff x="4440" y="728"/>
            <a:chExt cx="1280" cy="728"/>
          </a:xfrm>
        </p:grpSpPr>
        <p:sp>
          <p:nvSpPr>
            <p:cNvPr id="188431" name="Oval 15"/>
            <p:cNvSpPr>
              <a:spLocks noChangeArrowheads="1"/>
            </p:cNvSpPr>
            <p:nvPr/>
          </p:nvSpPr>
          <p:spPr bwMode="auto">
            <a:xfrm>
              <a:off x="4580" y="740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32" name="Oval 16"/>
            <p:cNvSpPr>
              <a:spLocks noChangeArrowheads="1"/>
            </p:cNvSpPr>
            <p:nvPr/>
          </p:nvSpPr>
          <p:spPr bwMode="auto">
            <a:xfrm>
              <a:off x="5156" y="740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33" name="Oval 17"/>
            <p:cNvSpPr>
              <a:spLocks noChangeArrowheads="1"/>
            </p:cNvSpPr>
            <p:nvPr/>
          </p:nvSpPr>
          <p:spPr bwMode="auto">
            <a:xfrm>
              <a:off x="4868" y="1172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34" name="Line 18"/>
            <p:cNvSpPr>
              <a:spLocks noChangeShapeType="1"/>
            </p:cNvSpPr>
            <p:nvPr/>
          </p:nvSpPr>
          <p:spPr bwMode="auto">
            <a:xfrm flipH="1">
              <a:off x="5076" y="956"/>
              <a:ext cx="152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35" name="Line 19"/>
            <p:cNvSpPr>
              <a:spLocks noChangeShapeType="1"/>
            </p:cNvSpPr>
            <p:nvPr/>
          </p:nvSpPr>
          <p:spPr bwMode="auto">
            <a:xfrm>
              <a:off x="4724" y="956"/>
              <a:ext cx="136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36" name="Rectangle 20"/>
            <p:cNvSpPr>
              <a:spLocks noChangeArrowheads="1"/>
            </p:cNvSpPr>
            <p:nvPr/>
          </p:nvSpPr>
          <p:spPr bwMode="auto">
            <a:xfrm>
              <a:off x="4440" y="976"/>
              <a:ext cx="47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 / j</a:t>
              </a:r>
            </a:p>
          </p:txBody>
        </p:sp>
        <p:sp>
          <p:nvSpPr>
            <p:cNvPr id="188437" name="Rectangle 21"/>
            <p:cNvSpPr>
              <a:spLocks noChangeArrowheads="1"/>
            </p:cNvSpPr>
            <p:nvPr/>
          </p:nvSpPr>
          <p:spPr bwMode="auto">
            <a:xfrm>
              <a:off x="5208" y="1008"/>
              <a:ext cx="51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 / k</a:t>
              </a:r>
            </a:p>
          </p:txBody>
        </p: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4616" y="728"/>
              <a:ext cx="3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8439" name="Rectangle 23"/>
            <p:cNvSpPr>
              <a:spLocks noChangeArrowheads="1"/>
            </p:cNvSpPr>
            <p:nvPr/>
          </p:nvSpPr>
          <p:spPr bwMode="auto">
            <a:xfrm>
              <a:off x="5184" y="744"/>
              <a:ext cx="3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8440" name="Rectangle 24"/>
            <p:cNvSpPr>
              <a:spLocks noChangeArrowheads="1"/>
            </p:cNvSpPr>
            <p:nvPr/>
          </p:nvSpPr>
          <p:spPr bwMode="auto">
            <a:xfrm>
              <a:off x="4904" y="1168"/>
              <a:ext cx="3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</p:grpSp>
      <p:grpSp>
        <p:nvGrpSpPr>
          <p:cNvPr id="188441" name="Group 25"/>
          <p:cNvGrpSpPr>
            <a:grpSpLocks/>
          </p:cNvGrpSpPr>
          <p:nvPr/>
        </p:nvGrpSpPr>
        <p:grpSpPr bwMode="auto">
          <a:xfrm>
            <a:off x="6889750" y="3581400"/>
            <a:ext cx="1966913" cy="1143000"/>
            <a:chOff x="4488" y="1848"/>
            <a:chExt cx="1240" cy="720"/>
          </a:xfrm>
        </p:grpSpPr>
        <p:sp>
          <p:nvSpPr>
            <p:cNvPr id="188442" name="Oval 26"/>
            <p:cNvSpPr>
              <a:spLocks noChangeArrowheads="1"/>
            </p:cNvSpPr>
            <p:nvPr/>
          </p:nvSpPr>
          <p:spPr bwMode="auto">
            <a:xfrm>
              <a:off x="4604" y="2284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43" name="Oval 27"/>
            <p:cNvSpPr>
              <a:spLocks noChangeArrowheads="1"/>
            </p:cNvSpPr>
            <p:nvPr/>
          </p:nvSpPr>
          <p:spPr bwMode="auto">
            <a:xfrm>
              <a:off x="5180" y="2284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44" name="Oval 28"/>
            <p:cNvSpPr>
              <a:spLocks noChangeArrowheads="1"/>
            </p:cNvSpPr>
            <p:nvPr/>
          </p:nvSpPr>
          <p:spPr bwMode="auto">
            <a:xfrm>
              <a:off x="4892" y="1852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45" name="Line 29"/>
            <p:cNvSpPr>
              <a:spLocks noChangeShapeType="1"/>
            </p:cNvSpPr>
            <p:nvPr/>
          </p:nvSpPr>
          <p:spPr bwMode="auto">
            <a:xfrm flipH="1">
              <a:off x="4740" y="1996"/>
              <a:ext cx="152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46" name="Line 30"/>
            <p:cNvSpPr>
              <a:spLocks noChangeShapeType="1"/>
            </p:cNvSpPr>
            <p:nvPr/>
          </p:nvSpPr>
          <p:spPr bwMode="auto">
            <a:xfrm>
              <a:off x="5108" y="1996"/>
              <a:ext cx="136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47" name="Rectangle 31"/>
            <p:cNvSpPr>
              <a:spLocks noChangeArrowheads="1"/>
            </p:cNvSpPr>
            <p:nvPr/>
          </p:nvSpPr>
          <p:spPr bwMode="auto">
            <a:xfrm>
              <a:off x="4920" y="1848"/>
              <a:ext cx="3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8448" name="Rectangle 32"/>
            <p:cNvSpPr>
              <a:spLocks noChangeArrowheads="1"/>
            </p:cNvSpPr>
            <p:nvPr/>
          </p:nvSpPr>
          <p:spPr bwMode="auto">
            <a:xfrm>
              <a:off x="4632" y="2280"/>
              <a:ext cx="3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8449" name="Rectangle 33"/>
            <p:cNvSpPr>
              <a:spLocks noChangeArrowheads="1"/>
            </p:cNvSpPr>
            <p:nvPr/>
          </p:nvSpPr>
          <p:spPr bwMode="auto">
            <a:xfrm>
              <a:off x="5208" y="2280"/>
              <a:ext cx="3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8450" name="Rectangle 34"/>
            <p:cNvSpPr>
              <a:spLocks noChangeArrowheads="1"/>
            </p:cNvSpPr>
            <p:nvPr/>
          </p:nvSpPr>
          <p:spPr bwMode="auto">
            <a:xfrm>
              <a:off x="4488" y="1992"/>
              <a:ext cx="47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 / j</a:t>
              </a:r>
            </a:p>
          </p:txBody>
        </p:sp>
        <p:sp>
          <p:nvSpPr>
            <p:cNvPr id="188451" name="Rectangle 35"/>
            <p:cNvSpPr>
              <a:spLocks noChangeArrowheads="1"/>
            </p:cNvSpPr>
            <p:nvPr/>
          </p:nvSpPr>
          <p:spPr bwMode="auto">
            <a:xfrm>
              <a:off x="5216" y="2024"/>
              <a:ext cx="51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k / l</a:t>
              </a:r>
            </a:p>
          </p:txBody>
        </p:sp>
      </p:grpSp>
      <p:grpSp>
        <p:nvGrpSpPr>
          <p:cNvPr id="188452" name="Group 36"/>
          <p:cNvGrpSpPr>
            <a:grpSpLocks/>
          </p:cNvGrpSpPr>
          <p:nvPr/>
        </p:nvGrpSpPr>
        <p:grpSpPr bwMode="auto">
          <a:xfrm>
            <a:off x="6648450" y="5207000"/>
            <a:ext cx="2622550" cy="1168400"/>
            <a:chOff x="4188" y="2952"/>
            <a:chExt cx="1652" cy="736"/>
          </a:xfrm>
        </p:grpSpPr>
        <p:sp>
          <p:nvSpPr>
            <p:cNvPr id="188453" name="Rectangle 37"/>
            <p:cNvSpPr>
              <a:spLocks noChangeArrowheads="1"/>
            </p:cNvSpPr>
            <p:nvPr/>
          </p:nvSpPr>
          <p:spPr bwMode="auto">
            <a:xfrm>
              <a:off x="4512" y="3400"/>
              <a:ext cx="3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8454" name="Rectangle 38"/>
            <p:cNvSpPr>
              <a:spLocks noChangeArrowheads="1"/>
            </p:cNvSpPr>
            <p:nvPr/>
          </p:nvSpPr>
          <p:spPr bwMode="auto">
            <a:xfrm>
              <a:off x="5352" y="3400"/>
              <a:ext cx="3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8455" name="Oval 39"/>
            <p:cNvSpPr>
              <a:spLocks noChangeArrowheads="1"/>
            </p:cNvSpPr>
            <p:nvPr/>
          </p:nvSpPr>
          <p:spPr bwMode="auto">
            <a:xfrm>
              <a:off x="4476" y="3428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56" name="Oval 40"/>
            <p:cNvSpPr>
              <a:spLocks noChangeArrowheads="1"/>
            </p:cNvSpPr>
            <p:nvPr/>
          </p:nvSpPr>
          <p:spPr bwMode="auto">
            <a:xfrm>
              <a:off x="4188" y="2996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57" name="Line 41"/>
            <p:cNvSpPr>
              <a:spLocks noChangeShapeType="1"/>
            </p:cNvSpPr>
            <p:nvPr/>
          </p:nvSpPr>
          <p:spPr bwMode="auto">
            <a:xfrm>
              <a:off x="4404" y="3140"/>
              <a:ext cx="136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58" name="Oval 42"/>
            <p:cNvSpPr>
              <a:spLocks noChangeArrowheads="1"/>
            </p:cNvSpPr>
            <p:nvPr/>
          </p:nvSpPr>
          <p:spPr bwMode="auto">
            <a:xfrm>
              <a:off x="5340" y="3428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59" name="Oval 43"/>
            <p:cNvSpPr>
              <a:spLocks noChangeArrowheads="1"/>
            </p:cNvSpPr>
            <p:nvPr/>
          </p:nvSpPr>
          <p:spPr bwMode="auto">
            <a:xfrm>
              <a:off x="5052" y="2996"/>
              <a:ext cx="216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60" name="Line 44"/>
            <p:cNvSpPr>
              <a:spLocks noChangeShapeType="1"/>
            </p:cNvSpPr>
            <p:nvPr/>
          </p:nvSpPr>
          <p:spPr bwMode="auto">
            <a:xfrm>
              <a:off x="5268" y="3140"/>
              <a:ext cx="136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461" name="Rectangle 45"/>
            <p:cNvSpPr>
              <a:spLocks noChangeArrowheads="1"/>
            </p:cNvSpPr>
            <p:nvPr/>
          </p:nvSpPr>
          <p:spPr bwMode="auto">
            <a:xfrm>
              <a:off x="4480" y="3160"/>
              <a:ext cx="47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 / j</a:t>
              </a:r>
            </a:p>
          </p:txBody>
        </p:sp>
        <p:sp>
          <p:nvSpPr>
            <p:cNvPr id="188462" name="Rectangle 46"/>
            <p:cNvSpPr>
              <a:spLocks noChangeArrowheads="1"/>
            </p:cNvSpPr>
            <p:nvPr/>
          </p:nvSpPr>
          <p:spPr bwMode="auto">
            <a:xfrm>
              <a:off x="4232" y="2952"/>
              <a:ext cx="3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8463" name="Rectangle 47"/>
            <p:cNvSpPr>
              <a:spLocks noChangeArrowheads="1"/>
            </p:cNvSpPr>
            <p:nvPr/>
          </p:nvSpPr>
          <p:spPr bwMode="auto">
            <a:xfrm>
              <a:off x="5088" y="2968"/>
              <a:ext cx="3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8464" name="Rectangle 48"/>
            <p:cNvSpPr>
              <a:spLocks noChangeArrowheads="1"/>
            </p:cNvSpPr>
            <p:nvPr/>
          </p:nvSpPr>
          <p:spPr bwMode="auto">
            <a:xfrm>
              <a:off x="5368" y="3136"/>
              <a:ext cx="47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 / j</a:t>
              </a:r>
            </a:p>
          </p:txBody>
        </p:sp>
      </p:grpSp>
      <p:sp>
        <p:nvSpPr>
          <p:cNvPr id="188465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Heuristics for state assignment</a:t>
            </a:r>
          </a:p>
        </p:txBody>
      </p:sp>
      <p:sp>
        <p:nvSpPr>
          <p:cNvPr id="18846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45500" cy="4862513"/>
          </a:xfrm>
        </p:spPr>
        <p:txBody>
          <a:bodyPr/>
          <a:lstStyle/>
          <a:p>
            <a:r>
              <a:rPr lang="en-US" altLang="ko-KR" sz="2000">
                <a:ea typeface="굴림" pitchFamily="50" charset="-127"/>
              </a:rPr>
              <a:t>Adjacent codes to states that share a common next state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group 1's in next state map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r>
              <a:rPr lang="en-US" altLang="ko-KR" sz="2000">
                <a:ea typeface="굴림" pitchFamily="50" charset="-127"/>
              </a:rPr>
              <a:t>Adjacent codes to states that share a common ancestor state 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group 1's in next state map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r>
              <a:rPr lang="en-US" altLang="ko-KR" sz="2000">
                <a:ea typeface="굴림" pitchFamily="50" charset="-127"/>
              </a:rPr>
              <a:t>Adjacent codes to states that have a common output behavior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group 1's in output map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20859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Assignment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1042988" y="488950"/>
            <a:ext cx="30130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Pencil and Paper Methods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209675" y="862013"/>
            <a:ext cx="38782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Example: 3-bit Sequence Detector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4789488" y="2225675"/>
            <a:ext cx="2982912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Highest Priority: (S3', S4')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Medium Priority: (S3', S4')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Lowest Priority: 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0/0: (S0, S1', S3')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1/0: (S0, S1', S3', S4')</a:t>
            </a:r>
          </a:p>
        </p:txBody>
      </p:sp>
      <p:pic>
        <p:nvPicPr>
          <p:cNvPr id="310278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1543050"/>
            <a:ext cx="4211638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80988"/>
            <a:ext cx="20859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Assignment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952500" y="527050"/>
            <a:ext cx="30130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Paper and Pencil Methods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4610100" y="2997200"/>
            <a:ext cx="19129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Reset State = 00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4570413" y="3576638"/>
            <a:ext cx="30797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Highest Priority Adjacency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4500563" y="4946650"/>
            <a:ext cx="3849687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b="1">
                <a:ea typeface="돋움" pitchFamily="50" charset="-127"/>
              </a:rPr>
              <a:t>Not much difference in these two </a:t>
            </a:r>
          </a:p>
          <a:p>
            <a:pPr algn="ctr" defTabSz="927100" eaLnBrk="0" hangingPunct="0">
              <a:lnSpc>
                <a:spcPct val="88000"/>
              </a:lnSpc>
            </a:pPr>
            <a:r>
              <a:rPr kumimoji="1" lang="en-US" altLang="ko-KR" b="1">
                <a:ea typeface="돋움" pitchFamily="50" charset="-127"/>
              </a:rPr>
              <a:t>assignments</a:t>
            </a:r>
          </a:p>
        </p:txBody>
      </p:sp>
      <p:pic>
        <p:nvPicPr>
          <p:cNvPr id="3123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57275" y="1066800"/>
            <a:ext cx="3432175" cy="46672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20859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Assignment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927100" y="527050"/>
            <a:ext cx="2768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Paper &amp; Pencil Methods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4829175" y="1570038"/>
            <a:ext cx="4175125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Highest Priority: (S3', S4'), (S7', S10')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Medium Priority: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(S1, S2), 2x(S3', S4'), (S7', S10')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Lowest Priority: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0/0: (S0, S1, S2, S3', S4', S7')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1/0: (S0, S1, S2, S3', S4', S7')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1184275" y="952500"/>
            <a:ext cx="47005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Another Example: 4 bit String Recognizer</a:t>
            </a:r>
          </a:p>
        </p:txBody>
      </p:sp>
      <p:pic>
        <p:nvPicPr>
          <p:cNvPr id="314374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1560513"/>
            <a:ext cx="3000375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20859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Assignment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965200" y="527050"/>
            <a:ext cx="2768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Paper &amp; Pencil Methods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756275" y="1041400"/>
            <a:ext cx="328612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00 = Reset = S0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(S1, S2), (S3', S4'), (S7', S10')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placed adjacently</a:t>
            </a:r>
          </a:p>
        </p:txBody>
      </p:sp>
      <p:pic>
        <p:nvPicPr>
          <p:cNvPr id="316421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1003300"/>
            <a:ext cx="5008563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20859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Assignment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965200" y="514350"/>
            <a:ext cx="45481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Effect of Adjacencies on Next State Map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842963" y="5435600"/>
            <a:ext cx="77692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First encoding exhibits a better clustering of 1's in the next state map</a:t>
            </a:r>
          </a:p>
        </p:txBody>
      </p:sp>
      <p:pic>
        <p:nvPicPr>
          <p:cNvPr id="318469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" y="1331913"/>
            <a:ext cx="8640763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20859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Assignment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977900" y="514350"/>
            <a:ext cx="22796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One Hot Encodings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1287463" y="990600"/>
            <a:ext cx="34639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n states encoded in n flipflops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1249363" y="1530350"/>
            <a:ext cx="1255712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HG = 0001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HY = 0010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FG = 0100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FY = 1000</a:t>
            </a: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1171575" y="2778125"/>
            <a:ext cx="3373438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.i 7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.o 9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.ilb c tl ts q3 q2 q1 q0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.ob p3 p2 p1 p0 st h1 h0 f1 f0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.p 10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0-- 0001 0001 00010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-0- 0001 0001 00010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11- 0001 0010 10010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--0 0010 0010 00110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--1 0010 0100 10110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10- 0100 0100 01000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0-- 0100 1000 11000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-1- 0100 1000 11000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--0 0010 1000 01001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--1 0010 0001 11001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.e</a:t>
            </a: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1622425" y="6097588"/>
            <a:ext cx="19319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Espresso Inputs</a:t>
            </a:r>
          </a:p>
        </p:txBody>
      </p:sp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4764088" y="2792413"/>
            <a:ext cx="3373437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.i 7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.o 9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.ilb c tl ts q3 q2 q1 q0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.ob p3 p2 p1 p0 st h1 h0 f1 f0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.p 8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10-0100 010001000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11-0001 001010010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-0-0001 000100010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0--0001 000100010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0--0100 100011000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-1-0100 100011000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--00010 101001111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--10010 010111111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latin typeface="Courier New" pitchFamily="49" charset="0"/>
                <a:ea typeface="돋움" pitchFamily="50" charset="-127"/>
              </a:rPr>
              <a:t>.e</a:t>
            </a:r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5164138" y="6110288"/>
            <a:ext cx="21240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Espresso Outputs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7CBD-75D1-41EE-9A6A-6A24EB8B3A9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Algorithmic approach to state minimization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Goal – identify and combine states that have equivalent behavior</a:t>
            </a:r>
          </a:p>
          <a:p>
            <a:r>
              <a:rPr lang="en-US" altLang="ko-KR" sz="2000" dirty="0">
                <a:ea typeface="굴림" pitchFamily="50" charset="-127"/>
              </a:rPr>
              <a:t>Equivalent states: 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same output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for all input combinations, states transition to same or equivalent states</a:t>
            </a:r>
          </a:p>
          <a:p>
            <a:endParaRPr lang="en-US" altLang="ko-KR" sz="2000" dirty="0" smtClean="0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C4-3E50-468F-AFB2-F4622557028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86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One-hot state assignment</a:t>
            </a:r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Simple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easy to encode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easy to debug</a:t>
            </a:r>
          </a:p>
          <a:p>
            <a:r>
              <a:rPr lang="en-US" altLang="ko-KR" sz="2000">
                <a:ea typeface="굴림" pitchFamily="50" charset="-127"/>
              </a:rPr>
              <a:t>Small logic functions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each state function requires only predecessor state bits as input</a:t>
            </a:r>
          </a:p>
          <a:p>
            <a:r>
              <a:rPr lang="en-US" altLang="ko-KR" sz="2000">
                <a:ea typeface="굴림" pitchFamily="50" charset="-127"/>
              </a:rPr>
              <a:t>Good for programmable devices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lots of flip-flops readily available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simple functions with small support (signals its dependent upon)</a:t>
            </a:r>
          </a:p>
          <a:p>
            <a:r>
              <a:rPr lang="en-US" altLang="ko-KR" sz="2000">
                <a:ea typeface="굴림" pitchFamily="50" charset="-127"/>
              </a:rPr>
              <a:t>Impractical for large machines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too many states require too many flip-flops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decompose FSMs into smaller pieces that can be one-hot encoded</a:t>
            </a:r>
          </a:p>
          <a:p>
            <a:r>
              <a:rPr lang="en-US" altLang="ko-KR" sz="2000">
                <a:ea typeface="굴림" pitchFamily="50" charset="-127"/>
              </a:rPr>
              <a:t>Many slight variations to one-hot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one-hot + encoded</a:t>
            </a:r>
            <a:endParaRPr lang="ko-KR" altLang="en-US" sz="1800"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C48E-E199-4F5D-8765-14FFF062A6D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Output-based encoding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487488"/>
            <a:ext cx="8343900" cy="4589462"/>
          </a:xfrm>
        </p:spPr>
        <p:txBody>
          <a:bodyPr/>
          <a:lstStyle/>
          <a:p>
            <a:r>
              <a:rPr lang="en-US" altLang="ko-KR" sz="2000">
                <a:ea typeface="굴림" pitchFamily="50" charset="-127"/>
              </a:rPr>
              <a:t>Reuse outputs as state bits - use outputs to help distinguish states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why create new functions for state bits when output can serve as well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fits in nicely with synchronous Mealy implementations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350838" y="5529263"/>
            <a:ext cx="41275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HG = ST’ H1’ H0’ F1 F0’ + ST H1 H0’ F1’ F0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HY = ST H1’ H0’ F1 F0’ + ST’ H1’ H0 F1 F0’ 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FG = ST H1’ H0 F1 F0’ + ST’ H1 H0’ F1’ F0’ </a:t>
            </a:r>
            <a:b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FY </a:t>
            </a:r>
            <a:r>
              <a:rPr lang="en-US" altLang="ko-KR" sz="14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= ST H1 H0’ F1’ F0’ + ST’ H1 H0’ F1’ F0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37088" y="5521325"/>
            <a:ext cx="4351337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Output patterns are unique to states, we do not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need ANY state bits – implement 5 functions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(one for each output) instead of 7 (outputs plus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 state bits)</a:t>
            </a:r>
          </a:p>
        </p:txBody>
      </p:sp>
      <p:grpSp>
        <p:nvGrpSpPr>
          <p:cNvPr id="192518" name="Group 6"/>
          <p:cNvGrpSpPr>
            <a:grpSpLocks/>
          </p:cNvGrpSpPr>
          <p:nvPr/>
        </p:nvGrpSpPr>
        <p:grpSpPr bwMode="auto">
          <a:xfrm>
            <a:off x="460375" y="2665413"/>
            <a:ext cx="8489950" cy="2978150"/>
            <a:chOff x="180" y="1652"/>
            <a:chExt cx="5348" cy="1876"/>
          </a:xfrm>
        </p:grpSpPr>
        <p:sp>
          <p:nvSpPr>
            <p:cNvPr id="192519" name="Rectangle 7"/>
            <p:cNvSpPr>
              <a:spLocks noChangeArrowheads="1"/>
            </p:cNvSpPr>
            <p:nvPr/>
          </p:nvSpPr>
          <p:spPr bwMode="auto">
            <a:xfrm>
              <a:off x="240" y="1680"/>
              <a:ext cx="5288" cy="18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828800" algn="l"/>
                  <a:tab pos="2286000" algn="l"/>
                  <a:tab pos="2743200" algn="l"/>
                  <a:tab pos="3200400" algn="l"/>
                  <a:tab pos="3656013" algn="l"/>
                  <a:tab pos="4113213" algn="l"/>
                  <a:tab pos="4570413" algn="l"/>
                  <a:tab pos="5029200" algn="l"/>
                  <a:tab pos="5942013" algn="l"/>
                  <a:tab pos="6399213" algn="l"/>
                  <a:tab pos="7313613" algn="l"/>
                </a:tabLst>
              </a:pP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Inputs		Present State		Next State			Outputs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	TL	TS									ST	H	F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–	–		HG				HG			0	00	10 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–	0	–		HG				HG			0	00	10 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–		HG				HY			1	00	10 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–	–	0		HY				HY			0	01	10 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–	–	1		HY				FG			1	01	10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–		FG				FG			0	10 	00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–	–		FG				FY			1	10 	00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–	1	–		FG				FY			1	10 	00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–	–	0		FY				FY			0	10 	01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–	–	1		FY				HG			1	10 	01</a:t>
              </a:r>
              <a:br>
                <a:rPr lang="en-US" altLang="ko-KR" sz="1400" dirty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endParaRPr lang="en-US" altLang="ko-KR" sz="1400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92520" name="Line 8"/>
            <p:cNvSpPr>
              <a:spLocks noChangeShapeType="1"/>
            </p:cNvSpPr>
            <p:nvPr/>
          </p:nvSpPr>
          <p:spPr bwMode="auto">
            <a:xfrm>
              <a:off x="180" y="1968"/>
              <a:ext cx="5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2521" name="Line 9"/>
            <p:cNvSpPr>
              <a:spLocks noChangeShapeType="1"/>
            </p:cNvSpPr>
            <p:nvPr/>
          </p:nvSpPr>
          <p:spPr bwMode="auto">
            <a:xfrm>
              <a:off x="2352" y="1660"/>
              <a:ext cx="0" cy="1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2522" name="Line 10"/>
            <p:cNvSpPr>
              <a:spLocks noChangeShapeType="1"/>
            </p:cNvSpPr>
            <p:nvPr/>
          </p:nvSpPr>
          <p:spPr bwMode="auto">
            <a:xfrm>
              <a:off x="3672" y="1660"/>
              <a:ext cx="0" cy="1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2523" name="Line 11"/>
            <p:cNvSpPr>
              <a:spLocks noChangeShapeType="1"/>
            </p:cNvSpPr>
            <p:nvPr/>
          </p:nvSpPr>
          <p:spPr bwMode="auto">
            <a:xfrm>
              <a:off x="1192" y="1652"/>
              <a:ext cx="0" cy="17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40163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Finite State Machine Partitioning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749300" y="777875"/>
            <a:ext cx="17430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Why Partition?</a:t>
            </a: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09675" y="1041400"/>
            <a:ext cx="7623175" cy="1250950"/>
          </a:xfrm>
          <a:noFill/>
          <a:ln/>
        </p:spPr>
        <p:txBody>
          <a:bodyPr lIns="64351" tIns="25740" rIns="64351" bIns="25740">
            <a:spAutoFit/>
          </a:bodyPr>
          <a:lstStyle/>
          <a:p>
            <a:pPr marL="228600" indent="-228600" defTabSz="914400">
              <a:lnSpc>
                <a:spcPct val="87000"/>
              </a:lnSpc>
              <a:spcBef>
                <a:spcPct val="41000"/>
              </a:spcBef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mapping FSMs onto programmable logic components:</a:t>
            </a:r>
          </a:p>
          <a:p>
            <a:pPr marL="228600" indent="-228600" defTabSz="914400">
              <a:lnSpc>
                <a:spcPct val="87000"/>
              </a:lnSpc>
              <a:spcBef>
                <a:spcPct val="41000"/>
              </a:spcBef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limited number of input/output pins</a:t>
            </a:r>
          </a:p>
          <a:p>
            <a:pPr marL="228600" indent="-228600" defTabSz="914400">
              <a:lnSpc>
                <a:spcPct val="87000"/>
              </a:lnSpc>
              <a:spcBef>
                <a:spcPct val="41000"/>
              </a:spcBef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limited number of product terms or other programmable resources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939800" y="5776913"/>
            <a:ext cx="67992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Example of Input/Output Partitioning: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5 outputs depend on 15 inputs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5 outputs depend on different overlapping set of 15 inputs</a:t>
            </a:r>
          </a:p>
        </p:txBody>
      </p:sp>
      <p:pic>
        <p:nvPicPr>
          <p:cNvPr id="217094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388" y="2601913"/>
            <a:ext cx="8504237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40163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Finite State Machine Partitioning</a:t>
            </a: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631825" y="906463"/>
            <a:ext cx="29495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Introduction of Idle States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431925" y="1609725"/>
            <a:ext cx="21875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Before Partitioning</a:t>
            </a:r>
          </a:p>
        </p:txBody>
      </p:sp>
      <p:pic>
        <p:nvPicPr>
          <p:cNvPr id="219141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1530350"/>
            <a:ext cx="5241925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40163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Finite State Machine Partitioning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1341438" y="1446213"/>
            <a:ext cx="19970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After Partitioning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708025" y="858838"/>
            <a:ext cx="29495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Introduction of Idle States</a:t>
            </a:r>
          </a:p>
        </p:txBody>
      </p:sp>
      <p:sp>
        <p:nvSpPr>
          <p:cNvPr id="221189" name="Line 5"/>
          <p:cNvSpPr>
            <a:spLocks noChangeShapeType="1"/>
          </p:cNvSpPr>
          <p:nvPr/>
        </p:nvSpPr>
        <p:spPr bwMode="auto">
          <a:xfrm>
            <a:off x="3933825" y="194945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1190" name="Oval 6"/>
          <p:cNvSpPr>
            <a:spLocks noChangeArrowheads="1"/>
          </p:cNvSpPr>
          <p:nvPr/>
        </p:nvSpPr>
        <p:spPr bwMode="auto">
          <a:xfrm>
            <a:off x="1487488" y="2659063"/>
            <a:ext cx="523875" cy="5270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1560513" y="2786063"/>
            <a:ext cx="4079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S1</a:t>
            </a:r>
          </a:p>
        </p:txBody>
      </p:sp>
      <p:sp>
        <p:nvSpPr>
          <p:cNvPr id="221192" name="Oval 8"/>
          <p:cNvSpPr>
            <a:spLocks noChangeArrowheads="1"/>
          </p:cNvSpPr>
          <p:nvPr/>
        </p:nvSpPr>
        <p:spPr bwMode="auto">
          <a:xfrm>
            <a:off x="2005013" y="3602038"/>
            <a:ext cx="527050" cy="5238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2079625" y="3729038"/>
            <a:ext cx="4064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S2</a:t>
            </a:r>
          </a:p>
        </p:txBody>
      </p:sp>
      <p:sp>
        <p:nvSpPr>
          <p:cNvPr id="221194" name="Oval 10"/>
          <p:cNvSpPr>
            <a:spLocks noChangeArrowheads="1"/>
          </p:cNvSpPr>
          <p:nvPr/>
        </p:nvSpPr>
        <p:spPr bwMode="auto">
          <a:xfrm>
            <a:off x="1447800" y="4562475"/>
            <a:ext cx="527050" cy="5254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1522413" y="4691063"/>
            <a:ext cx="4079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S3</a:t>
            </a:r>
          </a:p>
        </p:txBody>
      </p:sp>
      <p:grpSp>
        <p:nvGrpSpPr>
          <p:cNvPr id="221196" name="Group 12"/>
          <p:cNvGrpSpPr>
            <a:grpSpLocks/>
          </p:cNvGrpSpPr>
          <p:nvPr/>
        </p:nvGrpSpPr>
        <p:grpSpPr bwMode="auto">
          <a:xfrm>
            <a:off x="1846263" y="3133725"/>
            <a:ext cx="268287" cy="519113"/>
            <a:chOff x="1147" y="1949"/>
            <a:chExt cx="167" cy="323"/>
          </a:xfrm>
        </p:grpSpPr>
        <p:sp>
          <p:nvSpPr>
            <p:cNvPr id="221197" name="Freeform 13"/>
            <p:cNvSpPr>
              <a:spLocks/>
            </p:cNvSpPr>
            <p:nvPr/>
          </p:nvSpPr>
          <p:spPr bwMode="auto">
            <a:xfrm>
              <a:off x="1147" y="1949"/>
              <a:ext cx="10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95"/>
                </a:cxn>
                <a:cxn ang="0">
                  <a:pos x="36" y="83"/>
                </a:cxn>
                <a:cxn ang="0">
                  <a:pos x="12" y="143"/>
                </a:cxn>
                <a:cxn ang="0">
                  <a:pos x="0" y="0"/>
                </a:cxn>
              </a:cxnLst>
              <a:rect l="0" t="0" r="r" b="b"/>
              <a:pathLst>
                <a:path w="108" h="144">
                  <a:moveTo>
                    <a:pt x="0" y="0"/>
                  </a:moveTo>
                  <a:lnTo>
                    <a:pt x="107" y="95"/>
                  </a:lnTo>
                  <a:lnTo>
                    <a:pt x="36" y="83"/>
                  </a:lnTo>
                  <a:lnTo>
                    <a:pt x="12" y="14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198" name="Line 14"/>
            <p:cNvSpPr>
              <a:spLocks noChangeShapeType="1"/>
            </p:cNvSpPr>
            <p:nvPr/>
          </p:nvSpPr>
          <p:spPr bwMode="auto">
            <a:xfrm flipH="1" flipV="1">
              <a:off x="1183" y="2034"/>
              <a:ext cx="131" cy="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199" name="Group 15"/>
          <p:cNvGrpSpPr>
            <a:grpSpLocks/>
          </p:cNvGrpSpPr>
          <p:nvPr/>
        </p:nvGrpSpPr>
        <p:grpSpPr bwMode="auto">
          <a:xfrm>
            <a:off x="1884363" y="4113213"/>
            <a:ext cx="309562" cy="517525"/>
            <a:chOff x="1171" y="2558"/>
            <a:chExt cx="192" cy="322"/>
          </a:xfrm>
        </p:grpSpPr>
        <p:sp>
          <p:nvSpPr>
            <p:cNvPr id="221200" name="Freeform 16"/>
            <p:cNvSpPr>
              <a:spLocks/>
            </p:cNvSpPr>
            <p:nvPr/>
          </p:nvSpPr>
          <p:spPr bwMode="auto">
            <a:xfrm>
              <a:off x="1242" y="2558"/>
              <a:ext cx="121" cy="14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84" y="144"/>
                </a:cxn>
                <a:cxn ang="0">
                  <a:pos x="60" y="72"/>
                </a:cxn>
                <a:cxn ang="0">
                  <a:pos x="0" y="96"/>
                </a:cxn>
                <a:cxn ang="0">
                  <a:pos x="120" y="0"/>
                </a:cxn>
              </a:cxnLst>
              <a:rect l="0" t="0" r="r" b="b"/>
              <a:pathLst>
                <a:path w="121" h="145">
                  <a:moveTo>
                    <a:pt x="120" y="0"/>
                  </a:moveTo>
                  <a:lnTo>
                    <a:pt x="84" y="144"/>
                  </a:lnTo>
                  <a:lnTo>
                    <a:pt x="60" y="72"/>
                  </a:lnTo>
                  <a:lnTo>
                    <a:pt x="0" y="96"/>
                  </a:lnTo>
                  <a:lnTo>
                    <a:pt x="12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01" name="Line 17"/>
            <p:cNvSpPr>
              <a:spLocks noChangeShapeType="1"/>
            </p:cNvSpPr>
            <p:nvPr/>
          </p:nvSpPr>
          <p:spPr bwMode="auto">
            <a:xfrm flipV="1">
              <a:off x="1171" y="2630"/>
              <a:ext cx="131" cy="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202" name="Group 18"/>
          <p:cNvGrpSpPr>
            <a:grpSpLocks/>
          </p:cNvGrpSpPr>
          <p:nvPr/>
        </p:nvGrpSpPr>
        <p:grpSpPr bwMode="auto">
          <a:xfrm>
            <a:off x="885825" y="2844800"/>
            <a:ext cx="576263" cy="155575"/>
            <a:chOff x="550" y="1769"/>
            <a:chExt cx="358" cy="97"/>
          </a:xfrm>
        </p:grpSpPr>
        <p:sp>
          <p:nvSpPr>
            <p:cNvPr id="221203" name="Freeform 19"/>
            <p:cNvSpPr>
              <a:spLocks/>
            </p:cNvSpPr>
            <p:nvPr/>
          </p:nvSpPr>
          <p:spPr bwMode="auto">
            <a:xfrm>
              <a:off x="550" y="1769"/>
              <a:ext cx="144" cy="9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3" y="0"/>
                </a:cxn>
                <a:cxn ang="0">
                  <a:pos x="95" y="48"/>
                </a:cxn>
                <a:cxn ang="0">
                  <a:pos x="143" y="96"/>
                </a:cxn>
                <a:cxn ang="0">
                  <a:pos x="0" y="48"/>
                </a:cxn>
              </a:cxnLst>
              <a:rect l="0" t="0" r="r" b="b"/>
              <a:pathLst>
                <a:path w="144" h="97">
                  <a:moveTo>
                    <a:pt x="0" y="48"/>
                  </a:moveTo>
                  <a:lnTo>
                    <a:pt x="143" y="0"/>
                  </a:lnTo>
                  <a:lnTo>
                    <a:pt x="95" y="48"/>
                  </a:lnTo>
                  <a:lnTo>
                    <a:pt x="143" y="96"/>
                  </a:lnTo>
                  <a:lnTo>
                    <a:pt x="0" y="4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04" name="Line 20"/>
            <p:cNvSpPr>
              <a:spLocks noChangeShapeType="1"/>
            </p:cNvSpPr>
            <p:nvPr/>
          </p:nvSpPr>
          <p:spPr bwMode="auto">
            <a:xfrm flipH="1">
              <a:off x="645" y="1817"/>
              <a:ext cx="2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205" name="Group 21"/>
          <p:cNvGrpSpPr>
            <a:grpSpLocks/>
          </p:cNvGrpSpPr>
          <p:nvPr/>
        </p:nvGrpSpPr>
        <p:grpSpPr bwMode="auto">
          <a:xfrm>
            <a:off x="904875" y="4767263"/>
            <a:ext cx="538163" cy="155575"/>
            <a:chOff x="562" y="2965"/>
            <a:chExt cx="335" cy="96"/>
          </a:xfrm>
        </p:grpSpPr>
        <p:sp>
          <p:nvSpPr>
            <p:cNvPr id="221206" name="Freeform 22"/>
            <p:cNvSpPr>
              <a:spLocks/>
            </p:cNvSpPr>
            <p:nvPr/>
          </p:nvSpPr>
          <p:spPr bwMode="auto">
            <a:xfrm>
              <a:off x="753" y="2965"/>
              <a:ext cx="144" cy="96"/>
            </a:xfrm>
            <a:custGeom>
              <a:avLst/>
              <a:gdLst/>
              <a:ahLst/>
              <a:cxnLst>
                <a:cxn ang="0">
                  <a:pos x="143" y="48"/>
                </a:cxn>
                <a:cxn ang="0">
                  <a:pos x="0" y="95"/>
                </a:cxn>
                <a:cxn ang="0">
                  <a:pos x="48" y="48"/>
                </a:cxn>
                <a:cxn ang="0">
                  <a:pos x="0" y="0"/>
                </a:cxn>
                <a:cxn ang="0">
                  <a:pos x="143" y="48"/>
                </a:cxn>
              </a:cxnLst>
              <a:rect l="0" t="0" r="r" b="b"/>
              <a:pathLst>
                <a:path w="144" h="96">
                  <a:moveTo>
                    <a:pt x="143" y="48"/>
                  </a:moveTo>
                  <a:lnTo>
                    <a:pt x="0" y="95"/>
                  </a:lnTo>
                  <a:lnTo>
                    <a:pt x="48" y="48"/>
                  </a:lnTo>
                  <a:lnTo>
                    <a:pt x="0" y="0"/>
                  </a:lnTo>
                  <a:lnTo>
                    <a:pt x="143" y="4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07" name="Line 23"/>
            <p:cNvSpPr>
              <a:spLocks noChangeShapeType="1"/>
            </p:cNvSpPr>
            <p:nvPr/>
          </p:nvSpPr>
          <p:spPr bwMode="auto">
            <a:xfrm>
              <a:off x="562" y="3013"/>
              <a:ext cx="2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1208" name="Line 24"/>
          <p:cNvSpPr>
            <a:spLocks noChangeShapeType="1"/>
          </p:cNvSpPr>
          <p:nvPr/>
        </p:nvSpPr>
        <p:spPr bwMode="auto">
          <a:xfrm flipV="1">
            <a:off x="1981200" y="4230688"/>
            <a:ext cx="671513" cy="557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1209" name="Group 25"/>
          <p:cNvGrpSpPr>
            <a:grpSpLocks/>
          </p:cNvGrpSpPr>
          <p:nvPr/>
        </p:nvGrpSpPr>
        <p:grpSpPr bwMode="auto">
          <a:xfrm>
            <a:off x="2652713" y="2998788"/>
            <a:ext cx="482600" cy="1230312"/>
            <a:chOff x="1648" y="1865"/>
            <a:chExt cx="300" cy="765"/>
          </a:xfrm>
        </p:grpSpPr>
        <p:sp>
          <p:nvSpPr>
            <p:cNvPr id="221210" name="Freeform 26"/>
            <p:cNvSpPr>
              <a:spLocks/>
            </p:cNvSpPr>
            <p:nvPr/>
          </p:nvSpPr>
          <p:spPr bwMode="auto">
            <a:xfrm>
              <a:off x="1839" y="1865"/>
              <a:ext cx="109" cy="14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96" y="144"/>
                </a:cxn>
                <a:cxn ang="0">
                  <a:pos x="72" y="84"/>
                </a:cxn>
                <a:cxn ang="0">
                  <a:pos x="0" y="108"/>
                </a:cxn>
                <a:cxn ang="0">
                  <a:pos x="108" y="0"/>
                </a:cxn>
              </a:cxnLst>
              <a:rect l="0" t="0" r="r" b="b"/>
              <a:pathLst>
                <a:path w="109" h="145">
                  <a:moveTo>
                    <a:pt x="108" y="0"/>
                  </a:moveTo>
                  <a:lnTo>
                    <a:pt x="96" y="144"/>
                  </a:lnTo>
                  <a:lnTo>
                    <a:pt x="72" y="84"/>
                  </a:lnTo>
                  <a:lnTo>
                    <a:pt x="0" y="108"/>
                  </a:lnTo>
                  <a:lnTo>
                    <a:pt x="108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11" name="Line 27"/>
            <p:cNvSpPr>
              <a:spLocks noChangeShapeType="1"/>
            </p:cNvSpPr>
            <p:nvPr/>
          </p:nvSpPr>
          <p:spPr bwMode="auto">
            <a:xfrm flipV="1">
              <a:off x="1648" y="1949"/>
              <a:ext cx="262" cy="6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1981200" y="2827338"/>
            <a:ext cx="873125" cy="173037"/>
            <a:chOff x="1231" y="1758"/>
            <a:chExt cx="542" cy="108"/>
          </a:xfrm>
        </p:grpSpPr>
        <p:sp>
          <p:nvSpPr>
            <p:cNvPr id="221213" name="Freeform 29"/>
            <p:cNvSpPr>
              <a:spLocks/>
            </p:cNvSpPr>
            <p:nvPr/>
          </p:nvSpPr>
          <p:spPr bwMode="auto">
            <a:xfrm>
              <a:off x="1231" y="1769"/>
              <a:ext cx="144" cy="97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31" y="0"/>
                </a:cxn>
                <a:cxn ang="0">
                  <a:pos x="83" y="48"/>
                </a:cxn>
                <a:cxn ang="0">
                  <a:pos x="143" y="96"/>
                </a:cxn>
                <a:cxn ang="0">
                  <a:pos x="0" y="72"/>
                </a:cxn>
              </a:cxnLst>
              <a:rect l="0" t="0" r="r" b="b"/>
              <a:pathLst>
                <a:path w="144" h="97">
                  <a:moveTo>
                    <a:pt x="0" y="72"/>
                  </a:moveTo>
                  <a:lnTo>
                    <a:pt x="131" y="0"/>
                  </a:lnTo>
                  <a:lnTo>
                    <a:pt x="83" y="48"/>
                  </a:lnTo>
                  <a:lnTo>
                    <a:pt x="143" y="96"/>
                  </a:lnTo>
                  <a:lnTo>
                    <a:pt x="0" y="7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14" name="Line 30"/>
            <p:cNvSpPr>
              <a:spLocks noChangeShapeType="1"/>
            </p:cNvSpPr>
            <p:nvPr/>
          </p:nvSpPr>
          <p:spPr bwMode="auto">
            <a:xfrm flipH="1">
              <a:off x="1314" y="1758"/>
              <a:ext cx="459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215" name="Group 31"/>
          <p:cNvGrpSpPr>
            <a:grpSpLocks/>
          </p:cNvGrpSpPr>
          <p:nvPr/>
        </p:nvGrpSpPr>
        <p:grpSpPr bwMode="auto">
          <a:xfrm>
            <a:off x="2460625" y="2901950"/>
            <a:ext cx="539750" cy="788988"/>
            <a:chOff x="1529" y="1805"/>
            <a:chExt cx="335" cy="490"/>
          </a:xfrm>
        </p:grpSpPr>
        <p:sp>
          <p:nvSpPr>
            <p:cNvPr id="221216" name="Freeform 32"/>
            <p:cNvSpPr>
              <a:spLocks/>
            </p:cNvSpPr>
            <p:nvPr/>
          </p:nvSpPr>
          <p:spPr bwMode="auto">
            <a:xfrm>
              <a:off x="1732" y="1805"/>
              <a:ext cx="132" cy="145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84" y="144"/>
                </a:cxn>
                <a:cxn ang="0">
                  <a:pos x="72" y="72"/>
                </a:cxn>
                <a:cxn ang="0">
                  <a:pos x="0" y="84"/>
                </a:cxn>
                <a:cxn ang="0">
                  <a:pos x="131" y="0"/>
                </a:cxn>
              </a:cxnLst>
              <a:rect l="0" t="0" r="r" b="b"/>
              <a:pathLst>
                <a:path w="132" h="145">
                  <a:moveTo>
                    <a:pt x="131" y="0"/>
                  </a:moveTo>
                  <a:lnTo>
                    <a:pt x="84" y="144"/>
                  </a:lnTo>
                  <a:lnTo>
                    <a:pt x="72" y="72"/>
                  </a:lnTo>
                  <a:lnTo>
                    <a:pt x="0" y="84"/>
                  </a:lnTo>
                  <a:lnTo>
                    <a:pt x="131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17" name="Line 33"/>
            <p:cNvSpPr>
              <a:spLocks noChangeShapeType="1"/>
            </p:cNvSpPr>
            <p:nvPr/>
          </p:nvSpPr>
          <p:spPr bwMode="auto">
            <a:xfrm flipV="1">
              <a:off x="1529" y="1877"/>
              <a:ext cx="275" cy="4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218" name="Group 34"/>
          <p:cNvGrpSpPr>
            <a:grpSpLocks/>
          </p:cNvGrpSpPr>
          <p:nvPr/>
        </p:nvGrpSpPr>
        <p:grpSpPr bwMode="auto">
          <a:xfrm>
            <a:off x="1903413" y="2517775"/>
            <a:ext cx="1001712" cy="174625"/>
            <a:chOff x="1183" y="1566"/>
            <a:chExt cx="622" cy="108"/>
          </a:xfrm>
        </p:grpSpPr>
        <p:sp>
          <p:nvSpPr>
            <p:cNvPr id="221219" name="Freeform 35"/>
            <p:cNvSpPr>
              <a:spLocks/>
            </p:cNvSpPr>
            <p:nvPr/>
          </p:nvSpPr>
          <p:spPr bwMode="auto">
            <a:xfrm>
              <a:off x="1648" y="1566"/>
              <a:ext cx="157" cy="97"/>
            </a:xfrm>
            <a:custGeom>
              <a:avLst/>
              <a:gdLst/>
              <a:ahLst/>
              <a:cxnLst>
                <a:cxn ang="0">
                  <a:pos x="156" y="36"/>
                </a:cxn>
                <a:cxn ang="0">
                  <a:pos x="12" y="96"/>
                </a:cxn>
                <a:cxn ang="0">
                  <a:pos x="60" y="36"/>
                </a:cxn>
                <a:cxn ang="0">
                  <a:pos x="0" y="0"/>
                </a:cxn>
                <a:cxn ang="0">
                  <a:pos x="156" y="36"/>
                </a:cxn>
              </a:cxnLst>
              <a:rect l="0" t="0" r="r" b="b"/>
              <a:pathLst>
                <a:path w="157" h="97">
                  <a:moveTo>
                    <a:pt x="156" y="36"/>
                  </a:moveTo>
                  <a:lnTo>
                    <a:pt x="12" y="96"/>
                  </a:lnTo>
                  <a:lnTo>
                    <a:pt x="60" y="36"/>
                  </a:lnTo>
                  <a:lnTo>
                    <a:pt x="0" y="0"/>
                  </a:lnTo>
                  <a:lnTo>
                    <a:pt x="156" y="3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20" name="Line 36"/>
            <p:cNvSpPr>
              <a:spLocks noChangeShapeType="1"/>
            </p:cNvSpPr>
            <p:nvPr/>
          </p:nvSpPr>
          <p:spPr bwMode="auto">
            <a:xfrm flipV="1">
              <a:off x="1183" y="1603"/>
              <a:ext cx="525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1221" name="Rectangle 37"/>
          <p:cNvSpPr>
            <a:spLocks noChangeArrowheads="1"/>
          </p:cNvSpPr>
          <p:nvPr/>
        </p:nvSpPr>
        <p:spPr bwMode="auto">
          <a:xfrm>
            <a:off x="2347913" y="4459288"/>
            <a:ext cx="4175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C4</a:t>
            </a:r>
          </a:p>
        </p:txBody>
      </p:sp>
      <p:sp>
        <p:nvSpPr>
          <p:cNvPr id="221222" name="Rectangle 38"/>
          <p:cNvSpPr>
            <a:spLocks noChangeArrowheads="1"/>
          </p:cNvSpPr>
          <p:nvPr/>
        </p:nvSpPr>
        <p:spPr bwMode="auto">
          <a:xfrm>
            <a:off x="2117725" y="2363788"/>
            <a:ext cx="41751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C1</a:t>
            </a:r>
          </a:p>
        </p:txBody>
      </p:sp>
      <p:sp>
        <p:nvSpPr>
          <p:cNvPr id="221223" name="Rectangle 39"/>
          <p:cNvSpPr>
            <a:spLocks noChangeArrowheads="1"/>
          </p:cNvSpPr>
          <p:nvPr/>
        </p:nvSpPr>
        <p:spPr bwMode="auto">
          <a:xfrm>
            <a:off x="2117725" y="3017838"/>
            <a:ext cx="7540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C3+C5</a:t>
            </a:r>
          </a:p>
        </p:txBody>
      </p:sp>
      <p:sp>
        <p:nvSpPr>
          <p:cNvPr id="221224" name="Oval 40"/>
          <p:cNvSpPr>
            <a:spLocks noChangeArrowheads="1"/>
          </p:cNvSpPr>
          <p:nvPr/>
        </p:nvSpPr>
        <p:spPr bwMode="auto">
          <a:xfrm>
            <a:off x="2871788" y="2486025"/>
            <a:ext cx="523875" cy="5254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1225" name="Rectangle 41"/>
          <p:cNvSpPr>
            <a:spLocks noChangeArrowheads="1"/>
          </p:cNvSpPr>
          <p:nvPr/>
        </p:nvSpPr>
        <p:spPr bwMode="auto">
          <a:xfrm>
            <a:off x="2924175" y="2614613"/>
            <a:ext cx="4381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SA</a:t>
            </a:r>
          </a:p>
        </p:txBody>
      </p:sp>
      <p:sp>
        <p:nvSpPr>
          <p:cNvPr id="221226" name="Rectangle 42"/>
          <p:cNvSpPr>
            <a:spLocks noChangeArrowheads="1"/>
          </p:cNvSpPr>
          <p:nvPr/>
        </p:nvSpPr>
        <p:spPr bwMode="auto">
          <a:xfrm>
            <a:off x="2098675" y="2651125"/>
            <a:ext cx="7000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C2•S6</a:t>
            </a:r>
          </a:p>
        </p:txBody>
      </p:sp>
      <p:sp>
        <p:nvSpPr>
          <p:cNvPr id="221227" name="Freeform 43"/>
          <p:cNvSpPr>
            <a:spLocks/>
          </p:cNvSpPr>
          <p:nvPr/>
        </p:nvSpPr>
        <p:spPr bwMode="auto">
          <a:xfrm>
            <a:off x="2941638" y="2036763"/>
            <a:ext cx="366712" cy="482600"/>
          </a:xfrm>
          <a:custGeom>
            <a:avLst/>
            <a:gdLst/>
            <a:ahLst/>
            <a:cxnLst>
              <a:cxn ang="0">
                <a:pos x="203" y="299"/>
              </a:cxn>
              <a:cxn ang="0">
                <a:pos x="214" y="275"/>
              </a:cxn>
              <a:cxn ang="0">
                <a:pos x="226" y="228"/>
              </a:cxn>
              <a:cxn ang="0">
                <a:pos x="226" y="192"/>
              </a:cxn>
              <a:cxn ang="0">
                <a:pos x="226" y="132"/>
              </a:cxn>
              <a:cxn ang="0">
                <a:pos x="226" y="120"/>
              </a:cxn>
              <a:cxn ang="0">
                <a:pos x="226" y="96"/>
              </a:cxn>
              <a:cxn ang="0">
                <a:pos x="214" y="60"/>
              </a:cxn>
              <a:cxn ang="0">
                <a:pos x="191" y="24"/>
              </a:cxn>
              <a:cxn ang="0">
                <a:pos x="167" y="12"/>
              </a:cxn>
              <a:cxn ang="0">
                <a:pos x="155" y="12"/>
              </a:cxn>
              <a:cxn ang="0">
                <a:pos x="143" y="12"/>
              </a:cxn>
              <a:cxn ang="0">
                <a:pos x="107" y="0"/>
              </a:cxn>
              <a:cxn ang="0">
                <a:pos x="71" y="12"/>
              </a:cxn>
              <a:cxn ang="0">
                <a:pos x="47" y="24"/>
              </a:cxn>
              <a:cxn ang="0">
                <a:pos x="35" y="36"/>
              </a:cxn>
              <a:cxn ang="0">
                <a:pos x="23" y="48"/>
              </a:cxn>
              <a:cxn ang="0">
                <a:pos x="11" y="72"/>
              </a:cxn>
              <a:cxn ang="0">
                <a:pos x="0" y="96"/>
              </a:cxn>
              <a:cxn ang="0">
                <a:pos x="0" y="132"/>
              </a:cxn>
              <a:cxn ang="0">
                <a:pos x="0" y="156"/>
              </a:cxn>
              <a:cxn ang="0">
                <a:pos x="0" y="168"/>
              </a:cxn>
              <a:cxn ang="0">
                <a:pos x="11" y="204"/>
              </a:cxn>
              <a:cxn ang="0">
                <a:pos x="23" y="228"/>
              </a:cxn>
              <a:cxn ang="0">
                <a:pos x="35" y="251"/>
              </a:cxn>
              <a:cxn ang="0">
                <a:pos x="47" y="263"/>
              </a:cxn>
            </a:cxnLst>
            <a:rect l="0" t="0" r="r" b="b"/>
            <a:pathLst>
              <a:path w="227" h="300">
                <a:moveTo>
                  <a:pt x="203" y="299"/>
                </a:moveTo>
                <a:lnTo>
                  <a:pt x="214" y="275"/>
                </a:lnTo>
                <a:lnTo>
                  <a:pt x="226" y="228"/>
                </a:lnTo>
                <a:lnTo>
                  <a:pt x="226" y="192"/>
                </a:lnTo>
                <a:lnTo>
                  <a:pt x="226" y="132"/>
                </a:lnTo>
                <a:lnTo>
                  <a:pt x="226" y="120"/>
                </a:lnTo>
                <a:lnTo>
                  <a:pt x="226" y="96"/>
                </a:lnTo>
                <a:lnTo>
                  <a:pt x="214" y="60"/>
                </a:lnTo>
                <a:lnTo>
                  <a:pt x="191" y="24"/>
                </a:lnTo>
                <a:lnTo>
                  <a:pt x="167" y="12"/>
                </a:lnTo>
                <a:lnTo>
                  <a:pt x="155" y="12"/>
                </a:lnTo>
                <a:lnTo>
                  <a:pt x="143" y="12"/>
                </a:lnTo>
                <a:lnTo>
                  <a:pt x="107" y="0"/>
                </a:lnTo>
                <a:lnTo>
                  <a:pt x="71" y="12"/>
                </a:lnTo>
                <a:lnTo>
                  <a:pt x="47" y="24"/>
                </a:lnTo>
                <a:lnTo>
                  <a:pt x="35" y="36"/>
                </a:lnTo>
                <a:lnTo>
                  <a:pt x="23" y="48"/>
                </a:lnTo>
                <a:lnTo>
                  <a:pt x="11" y="72"/>
                </a:lnTo>
                <a:lnTo>
                  <a:pt x="0" y="96"/>
                </a:lnTo>
                <a:lnTo>
                  <a:pt x="0" y="132"/>
                </a:lnTo>
                <a:lnTo>
                  <a:pt x="0" y="156"/>
                </a:lnTo>
                <a:lnTo>
                  <a:pt x="0" y="168"/>
                </a:lnTo>
                <a:lnTo>
                  <a:pt x="11" y="204"/>
                </a:lnTo>
                <a:lnTo>
                  <a:pt x="23" y="228"/>
                </a:lnTo>
                <a:lnTo>
                  <a:pt x="35" y="251"/>
                </a:lnTo>
                <a:lnTo>
                  <a:pt x="47" y="26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2865438" y="2230438"/>
            <a:ext cx="173037" cy="250825"/>
            <a:chOff x="1780" y="1387"/>
            <a:chExt cx="108" cy="156"/>
          </a:xfrm>
        </p:grpSpPr>
        <p:sp>
          <p:nvSpPr>
            <p:cNvPr id="221229" name="Freeform 45"/>
            <p:cNvSpPr>
              <a:spLocks/>
            </p:cNvSpPr>
            <p:nvPr/>
          </p:nvSpPr>
          <p:spPr bwMode="auto">
            <a:xfrm>
              <a:off x="1780" y="1387"/>
              <a:ext cx="108" cy="156"/>
            </a:xfrm>
            <a:custGeom>
              <a:avLst/>
              <a:gdLst/>
              <a:ahLst/>
              <a:cxnLst>
                <a:cxn ang="0">
                  <a:pos x="107" y="155"/>
                </a:cxn>
                <a:cxn ang="0">
                  <a:pos x="0" y="48"/>
                </a:cxn>
                <a:cxn ang="0">
                  <a:pos x="59" y="72"/>
                </a:cxn>
                <a:cxn ang="0">
                  <a:pos x="83" y="0"/>
                </a:cxn>
                <a:cxn ang="0">
                  <a:pos x="107" y="155"/>
                </a:cxn>
              </a:cxnLst>
              <a:rect l="0" t="0" r="r" b="b"/>
              <a:pathLst>
                <a:path w="108" h="156">
                  <a:moveTo>
                    <a:pt x="107" y="155"/>
                  </a:moveTo>
                  <a:lnTo>
                    <a:pt x="0" y="48"/>
                  </a:lnTo>
                  <a:lnTo>
                    <a:pt x="59" y="72"/>
                  </a:lnTo>
                  <a:lnTo>
                    <a:pt x="83" y="0"/>
                  </a:lnTo>
                  <a:lnTo>
                    <a:pt x="107" y="15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30" name="Line 46"/>
            <p:cNvSpPr>
              <a:spLocks noChangeShapeType="1"/>
            </p:cNvSpPr>
            <p:nvPr/>
          </p:nvSpPr>
          <p:spPr bwMode="auto">
            <a:xfrm>
              <a:off x="1839" y="1447"/>
              <a:ext cx="0" cy="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1231" name="Rectangle 47"/>
          <p:cNvSpPr>
            <a:spLocks noChangeArrowheads="1"/>
          </p:cNvSpPr>
          <p:nvPr/>
        </p:nvSpPr>
        <p:spPr bwMode="auto">
          <a:xfrm>
            <a:off x="2809875" y="1825625"/>
            <a:ext cx="7000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400" b="1">
                <a:solidFill>
                  <a:srgbClr val="000000"/>
                </a:solidFill>
                <a:ea typeface="돋움" pitchFamily="50" charset="-127"/>
              </a:rPr>
              <a:t>C2•S6</a:t>
            </a:r>
          </a:p>
        </p:txBody>
      </p:sp>
      <p:sp>
        <p:nvSpPr>
          <p:cNvPr id="221232" name="Line 48"/>
          <p:cNvSpPr>
            <a:spLocks noChangeShapeType="1"/>
          </p:cNvSpPr>
          <p:nvPr/>
        </p:nvSpPr>
        <p:spPr bwMode="auto">
          <a:xfrm>
            <a:off x="2846388" y="1846263"/>
            <a:ext cx="555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1233" name="Oval 49"/>
          <p:cNvSpPr>
            <a:spLocks noChangeArrowheads="1"/>
          </p:cNvSpPr>
          <p:nvPr/>
        </p:nvSpPr>
        <p:spPr bwMode="auto">
          <a:xfrm>
            <a:off x="7696200" y="2257425"/>
            <a:ext cx="527050" cy="5238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1234" name="Rectangle 50"/>
          <p:cNvSpPr>
            <a:spLocks noChangeArrowheads="1"/>
          </p:cNvSpPr>
          <p:nvPr/>
        </p:nvSpPr>
        <p:spPr bwMode="auto">
          <a:xfrm>
            <a:off x="7770813" y="2393950"/>
            <a:ext cx="390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S6</a:t>
            </a:r>
          </a:p>
        </p:txBody>
      </p:sp>
      <p:sp>
        <p:nvSpPr>
          <p:cNvPr id="221235" name="Oval 51"/>
          <p:cNvSpPr>
            <a:spLocks noChangeArrowheads="1"/>
          </p:cNvSpPr>
          <p:nvPr/>
        </p:nvSpPr>
        <p:spPr bwMode="auto">
          <a:xfrm>
            <a:off x="7118350" y="3179763"/>
            <a:ext cx="527050" cy="5238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1236" name="Rectangle 52"/>
          <p:cNvSpPr>
            <a:spLocks noChangeArrowheads="1"/>
          </p:cNvSpPr>
          <p:nvPr/>
        </p:nvSpPr>
        <p:spPr bwMode="auto">
          <a:xfrm>
            <a:off x="7192963" y="3316288"/>
            <a:ext cx="390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S5</a:t>
            </a:r>
          </a:p>
        </p:txBody>
      </p:sp>
      <p:sp>
        <p:nvSpPr>
          <p:cNvPr id="221237" name="Oval 53"/>
          <p:cNvSpPr>
            <a:spLocks noChangeArrowheads="1"/>
          </p:cNvSpPr>
          <p:nvPr/>
        </p:nvSpPr>
        <p:spPr bwMode="auto">
          <a:xfrm>
            <a:off x="7773988" y="4178300"/>
            <a:ext cx="527050" cy="5238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1238" name="Rectangle 54"/>
          <p:cNvSpPr>
            <a:spLocks noChangeArrowheads="1"/>
          </p:cNvSpPr>
          <p:nvPr/>
        </p:nvSpPr>
        <p:spPr bwMode="auto">
          <a:xfrm>
            <a:off x="7848600" y="4314825"/>
            <a:ext cx="390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S4</a:t>
            </a:r>
          </a:p>
        </p:txBody>
      </p:sp>
      <p:grpSp>
        <p:nvGrpSpPr>
          <p:cNvPr id="221239" name="Group 55"/>
          <p:cNvGrpSpPr>
            <a:grpSpLocks/>
          </p:cNvGrpSpPr>
          <p:nvPr/>
        </p:nvGrpSpPr>
        <p:grpSpPr bwMode="auto">
          <a:xfrm>
            <a:off x="8191500" y="2424113"/>
            <a:ext cx="577850" cy="155575"/>
            <a:chOff x="5089" y="1507"/>
            <a:chExt cx="359" cy="97"/>
          </a:xfrm>
        </p:grpSpPr>
        <p:sp>
          <p:nvSpPr>
            <p:cNvPr id="221240" name="Freeform 56"/>
            <p:cNvSpPr>
              <a:spLocks/>
            </p:cNvSpPr>
            <p:nvPr/>
          </p:nvSpPr>
          <p:spPr bwMode="auto">
            <a:xfrm>
              <a:off x="5089" y="1507"/>
              <a:ext cx="145" cy="9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0"/>
                </a:cxn>
                <a:cxn ang="0">
                  <a:pos x="96" y="48"/>
                </a:cxn>
                <a:cxn ang="0">
                  <a:pos x="144" y="96"/>
                </a:cxn>
                <a:cxn ang="0">
                  <a:pos x="0" y="48"/>
                </a:cxn>
              </a:cxnLst>
              <a:rect l="0" t="0" r="r" b="b"/>
              <a:pathLst>
                <a:path w="145" h="97">
                  <a:moveTo>
                    <a:pt x="0" y="48"/>
                  </a:moveTo>
                  <a:lnTo>
                    <a:pt x="144" y="0"/>
                  </a:lnTo>
                  <a:lnTo>
                    <a:pt x="96" y="48"/>
                  </a:lnTo>
                  <a:lnTo>
                    <a:pt x="144" y="96"/>
                  </a:lnTo>
                  <a:lnTo>
                    <a:pt x="0" y="4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41" name="Line 57"/>
            <p:cNvSpPr>
              <a:spLocks noChangeShapeType="1"/>
            </p:cNvSpPr>
            <p:nvPr/>
          </p:nvSpPr>
          <p:spPr bwMode="auto">
            <a:xfrm flipH="1">
              <a:off x="5185" y="1555"/>
              <a:ext cx="2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242" name="Group 58"/>
          <p:cNvGrpSpPr>
            <a:grpSpLocks/>
          </p:cNvGrpSpPr>
          <p:nvPr/>
        </p:nvGrpSpPr>
        <p:grpSpPr bwMode="auto">
          <a:xfrm>
            <a:off x="7497763" y="2730500"/>
            <a:ext cx="307975" cy="463550"/>
            <a:chOff x="4658" y="1698"/>
            <a:chExt cx="192" cy="288"/>
          </a:xfrm>
        </p:grpSpPr>
        <p:sp>
          <p:nvSpPr>
            <p:cNvPr id="221243" name="Freeform 59"/>
            <p:cNvSpPr>
              <a:spLocks/>
            </p:cNvSpPr>
            <p:nvPr/>
          </p:nvSpPr>
          <p:spPr bwMode="auto">
            <a:xfrm>
              <a:off x="4658" y="1842"/>
              <a:ext cx="121" cy="14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36" y="0"/>
                </a:cxn>
                <a:cxn ang="0">
                  <a:pos x="48" y="59"/>
                </a:cxn>
                <a:cxn ang="0">
                  <a:pos x="120" y="47"/>
                </a:cxn>
                <a:cxn ang="0">
                  <a:pos x="0" y="143"/>
                </a:cxn>
              </a:cxnLst>
              <a:rect l="0" t="0" r="r" b="b"/>
              <a:pathLst>
                <a:path w="121" h="144">
                  <a:moveTo>
                    <a:pt x="0" y="143"/>
                  </a:moveTo>
                  <a:lnTo>
                    <a:pt x="36" y="0"/>
                  </a:lnTo>
                  <a:lnTo>
                    <a:pt x="48" y="59"/>
                  </a:lnTo>
                  <a:lnTo>
                    <a:pt x="120" y="47"/>
                  </a:lnTo>
                  <a:lnTo>
                    <a:pt x="0" y="14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44" name="Line 60"/>
            <p:cNvSpPr>
              <a:spLocks noChangeShapeType="1"/>
            </p:cNvSpPr>
            <p:nvPr/>
          </p:nvSpPr>
          <p:spPr bwMode="auto">
            <a:xfrm flipH="1">
              <a:off x="4706" y="1698"/>
              <a:ext cx="144" cy="2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245" name="Group 61"/>
          <p:cNvGrpSpPr>
            <a:grpSpLocks/>
          </p:cNvGrpSpPr>
          <p:nvPr/>
        </p:nvGrpSpPr>
        <p:grpSpPr bwMode="auto">
          <a:xfrm>
            <a:off x="7573963" y="3614738"/>
            <a:ext cx="406400" cy="558800"/>
            <a:chOff x="4706" y="2248"/>
            <a:chExt cx="252" cy="347"/>
          </a:xfrm>
        </p:grpSpPr>
        <p:sp>
          <p:nvSpPr>
            <p:cNvPr id="221246" name="Freeform 62"/>
            <p:cNvSpPr>
              <a:spLocks/>
            </p:cNvSpPr>
            <p:nvPr/>
          </p:nvSpPr>
          <p:spPr bwMode="auto">
            <a:xfrm>
              <a:off x="4838" y="2450"/>
              <a:ext cx="120" cy="145"/>
            </a:xfrm>
            <a:custGeom>
              <a:avLst/>
              <a:gdLst/>
              <a:ahLst/>
              <a:cxnLst>
                <a:cxn ang="0">
                  <a:pos x="119" y="144"/>
                </a:cxn>
                <a:cxn ang="0">
                  <a:pos x="0" y="60"/>
                </a:cxn>
                <a:cxn ang="0">
                  <a:pos x="60" y="72"/>
                </a:cxn>
                <a:cxn ang="0">
                  <a:pos x="72" y="0"/>
                </a:cxn>
                <a:cxn ang="0">
                  <a:pos x="119" y="144"/>
                </a:cxn>
              </a:cxnLst>
              <a:rect l="0" t="0" r="r" b="b"/>
              <a:pathLst>
                <a:path w="120" h="145">
                  <a:moveTo>
                    <a:pt x="119" y="144"/>
                  </a:moveTo>
                  <a:lnTo>
                    <a:pt x="0" y="60"/>
                  </a:lnTo>
                  <a:lnTo>
                    <a:pt x="60" y="72"/>
                  </a:lnTo>
                  <a:lnTo>
                    <a:pt x="72" y="0"/>
                  </a:lnTo>
                  <a:lnTo>
                    <a:pt x="119" y="14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47" name="Line 63"/>
            <p:cNvSpPr>
              <a:spLocks noChangeShapeType="1"/>
            </p:cNvSpPr>
            <p:nvPr/>
          </p:nvSpPr>
          <p:spPr bwMode="auto">
            <a:xfrm>
              <a:off x="4706" y="2248"/>
              <a:ext cx="190" cy="2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248" name="Group 64"/>
          <p:cNvGrpSpPr>
            <a:grpSpLocks/>
          </p:cNvGrpSpPr>
          <p:nvPr/>
        </p:nvGrpSpPr>
        <p:grpSpPr bwMode="auto">
          <a:xfrm>
            <a:off x="7343775" y="3690938"/>
            <a:ext cx="442913" cy="595312"/>
            <a:chOff x="4563" y="2295"/>
            <a:chExt cx="275" cy="370"/>
          </a:xfrm>
        </p:grpSpPr>
        <p:sp>
          <p:nvSpPr>
            <p:cNvPr id="221249" name="Freeform 65"/>
            <p:cNvSpPr>
              <a:spLocks/>
            </p:cNvSpPr>
            <p:nvPr/>
          </p:nvSpPr>
          <p:spPr bwMode="auto">
            <a:xfrm>
              <a:off x="4563" y="2295"/>
              <a:ext cx="120" cy="1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" y="84"/>
                </a:cxn>
                <a:cxn ang="0">
                  <a:pos x="59" y="72"/>
                </a:cxn>
                <a:cxn ang="0">
                  <a:pos x="47" y="144"/>
                </a:cxn>
                <a:cxn ang="0">
                  <a:pos x="0" y="0"/>
                </a:cxn>
              </a:cxnLst>
              <a:rect l="0" t="0" r="r" b="b"/>
              <a:pathLst>
                <a:path w="120" h="145">
                  <a:moveTo>
                    <a:pt x="0" y="0"/>
                  </a:moveTo>
                  <a:lnTo>
                    <a:pt x="119" y="84"/>
                  </a:lnTo>
                  <a:lnTo>
                    <a:pt x="59" y="72"/>
                  </a:lnTo>
                  <a:lnTo>
                    <a:pt x="47" y="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50" name="Line 66"/>
            <p:cNvSpPr>
              <a:spLocks noChangeShapeType="1"/>
            </p:cNvSpPr>
            <p:nvPr/>
          </p:nvSpPr>
          <p:spPr bwMode="auto">
            <a:xfrm flipH="1" flipV="1">
              <a:off x="4624" y="2367"/>
              <a:ext cx="214" cy="2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251" name="Group 67"/>
          <p:cNvGrpSpPr>
            <a:grpSpLocks/>
          </p:cNvGrpSpPr>
          <p:nvPr/>
        </p:nvGrpSpPr>
        <p:grpSpPr bwMode="auto">
          <a:xfrm>
            <a:off x="7632700" y="3344863"/>
            <a:ext cx="598488" cy="155575"/>
            <a:chOff x="4742" y="2080"/>
            <a:chExt cx="372" cy="97"/>
          </a:xfrm>
        </p:grpSpPr>
        <p:sp>
          <p:nvSpPr>
            <p:cNvPr id="221252" name="Freeform 68"/>
            <p:cNvSpPr>
              <a:spLocks/>
            </p:cNvSpPr>
            <p:nvPr/>
          </p:nvSpPr>
          <p:spPr bwMode="auto">
            <a:xfrm>
              <a:off x="4969" y="2080"/>
              <a:ext cx="145" cy="97"/>
            </a:xfrm>
            <a:custGeom>
              <a:avLst/>
              <a:gdLst/>
              <a:ahLst/>
              <a:cxnLst>
                <a:cxn ang="0">
                  <a:pos x="144" y="48"/>
                </a:cxn>
                <a:cxn ang="0">
                  <a:pos x="0" y="96"/>
                </a:cxn>
                <a:cxn ang="0">
                  <a:pos x="48" y="48"/>
                </a:cxn>
                <a:cxn ang="0">
                  <a:pos x="0" y="0"/>
                </a:cxn>
                <a:cxn ang="0">
                  <a:pos x="144" y="48"/>
                </a:cxn>
              </a:cxnLst>
              <a:rect l="0" t="0" r="r" b="b"/>
              <a:pathLst>
                <a:path w="145" h="97">
                  <a:moveTo>
                    <a:pt x="144" y="48"/>
                  </a:moveTo>
                  <a:lnTo>
                    <a:pt x="0" y="96"/>
                  </a:lnTo>
                  <a:lnTo>
                    <a:pt x="48" y="48"/>
                  </a:lnTo>
                  <a:lnTo>
                    <a:pt x="0" y="0"/>
                  </a:lnTo>
                  <a:lnTo>
                    <a:pt x="144" y="4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53" name="Line 69"/>
            <p:cNvSpPr>
              <a:spLocks noChangeShapeType="1"/>
            </p:cNvSpPr>
            <p:nvPr/>
          </p:nvSpPr>
          <p:spPr bwMode="auto">
            <a:xfrm>
              <a:off x="4742" y="2128"/>
              <a:ext cx="2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1254" name="Rectangle 70"/>
          <p:cNvSpPr>
            <a:spLocks noChangeArrowheads="1"/>
          </p:cNvSpPr>
          <p:nvPr/>
        </p:nvSpPr>
        <p:spPr bwMode="auto">
          <a:xfrm>
            <a:off x="6904038" y="4333875"/>
            <a:ext cx="663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C5•S2</a:t>
            </a:r>
          </a:p>
        </p:txBody>
      </p:sp>
      <p:sp>
        <p:nvSpPr>
          <p:cNvPr id="221255" name="Rectangle 71"/>
          <p:cNvSpPr>
            <a:spLocks noChangeArrowheads="1"/>
          </p:cNvSpPr>
          <p:nvPr/>
        </p:nvSpPr>
        <p:spPr bwMode="auto">
          <a:xfrm>
            <a:off x="7173913" y="2798763"/>
            <a:ext cx="400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C2</a:t>
            </a:r>
          </a:p>
        </p:txBody>
      </p:sp>
      <p:sp>
        <p:nvSpPr>
          <p:cNvPr id="221256" name="Oval 72"/>
          <p:cNvSpPr>
            <a:spLocks noChangeArrowheads="1"/>
          </p:cNvSpPr>
          <p:nvPr/>
        </p:nvSpPr>
        <p:spPr bwMode="auto">
          <a:xfrm>
            <a:off x="5692775" y="3159125"/>
            <a:ext cx="528638" cy="5254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1257" name="Rectangle 73"/>
          <p:cNvSpPr>
            <a:spLocks noChangeArrowheads="1"/>
          </p:cNvSpPr>
          <p:nvPr/>
        </p:nvSpPr>
        <p:spPr bwMode="auto">
          <a:xfrm>
            <a:off x="5748338" y="3297238"/>
            <a:ext cx="4175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SB</a:t>
            </a:r>
          </a:p>
        </p:txBody>
      </p:sp>
      <p:grpSp>
        <p:nvGrpSpPr>
          <p:cNvPr id="221258" name="Group 74"/>
          <p:cNvGrpSpPr>
            <a:grpSpLocks/>
          </p:cNvGrpSpPr>
          <p:nvPr/>
        </p:nvGrpSpPr>
        <p:grpSpPr bwMode="auto">
          <a:xfrm>
            <a:off x="6169025" y="2635250"/>
            <a:ext cx="1536700" cy="673100"/>
            <a:chOff x="3833" y="1639"/>
            <a:chExt cx="955" cy="418"/>
          </a:xfrm>
        </p:grpSpPr>
        <p:sp>
          <p:nvSpPr>
            <p:cNvPr id="221259" name="Freeform 75"/>
            <p:cNvSpPr>
              <a:spLocks/>
            </p:cNvSpPr>
            <p:nvPr/>
          </p:nvSpPr>
          <p:spPr bwMode="auto">
            <a:xfrm>
              <a:off x="3833" y="1949"/>
              <a:ext cx="144" cy="108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107" y="0"/>
                </a:cxn>
                <a:cxn ang="0">
                  <a:pos x="83" y="60"/>
                </a:cxn>
                <a:cxn ang="0">
                  <a:pos x="143" y="84"/>
                </a:cxn>
                <a:cxn ang="0">
                  <a:pos x="0" y="107"/>
                </a:cxn>
              </a:cxnLst>
              <a:rect l="0" t="0" r="r" b="b"/>
              <a:pathLst>
                <a:path w="144" h="108">
                  <a:moveTo>
                    <a:pt x="0" y="107"/>
                  </a:moveTo>
                  <a:lnTo>
                    <a:pt x="107" y="0"/>
                  </a:lnTo>
                  <a:lnTo>
                    <a:pt x="83" y="60"/>
                  </a:lnTo>
                  <a:lnTo>
                    <a:pt x="143" y="84"/>
                  </a:lnTo>
                  <a:lnTo>
                    <a:pt x="0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60" name="Line 76"/>
            <p:cNvSpPr>
              <a:spLocks noChangeShapeType="1"/>
            </p:cNvSpPr>
            <p:nvPr/>
          </p:nvSpPr>
          <p:spPr bwMode="auto">
            <a:xfrm flipH="1">
              <a:off x="3916" y="1639"/>
              <a:ext cx="872" cy="3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261" name="Group 77"/>
          <p:cNvGrpSpPr>
            <a:grpSpLocks/>
          </p:cNvGrpSpPr>
          <p:nvPr/>
        </p:nvGrpSpPr>
        <p:grpSpPr bwMode="auto">
          <a:xfrm>
            <a:off x="5764213" y="3632200"/>
            <a:ext cx="446087" cy="482600"/>
            <a:chOff x="3581" y="2259"/>
            <a:chExt cx="277" cy="300"/>
          </a:xfrm>
        </p:grpSpPr>
        <p:sp>
          <p:nvSpPr>
            <p:cNvPr id="221262" name="Freeform 78"/>
            <p:cNvSpPr>
              <a:spLocks/>
            </p:cNvSpPr>
            <p:nvPr/>
          </p:nvSpPr>
          <p:spPr bwMode="auto">
            <a:xfrm>
              <a:off x="3581" y="2259"/>
              <a:ext cx="229" cy="3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4"/>
                </a:cxn>
                <a:cxn ang="0">
                  <a:pos x="0" y="72"/>
                </a:cxn>
                <a:cxn ang="0">
                  <a:pos x="0" y="108"/>
                </a:cxn>
                <a:cxn ang="0">
                  <a:pos x="0" y="156"/>
                </a:cxn>
                <a:cxn ang="0">
                  <a:pos x="0" y="180"/>
                </a:cxn>
                <a:cxn ang="0">
                  <a:pos x="0" y="191"/>
                </a:cxn>
                <a:cxn ang="0">
                  <a:pos x="12" y="227"/>
                </a:cxn>
                <a:cxn ang="0">
                  <a:pos x="36" y="263"/>
                </a:cxn>
                <a:cxn ang="0">
                  <a:pos x="60" y="287"/>
                </a:cxn>
                <a:cxn ang="0">
                  <a:pos x="72" y="287"/>
                </a:cxn>
                <a:cxn ang="0">
                  <a:pos x="84" y="299"/>
                </a:cxn>
                <a:cxn ang="0">
                  <a:pos x="120" y="299"/>
                </a:cxn>
                <a:cxn ang="0">
                  <a:pos x="132" y="287"/>
                </a:cxn>
                <a:cxn ang="0">
                  <a:pos x="168" y="263"/>
                </a:cxn>
                <a:cxn ang="0">
                  <a:pos x="180" y="251"/>
                </a:cxn>
                <a:cxn ang="0">
                  <a:pos x="192" y="239"/>
                </a:cxn>
                <a:cxn ang="0">
                  <a:pos x="216" y="215"/>
                </a:cxn>
                <a:cxn ang="0">
                  <a:pos x="228" y="180"/>
                </a:cxn>
                <a:cxn ang="0">
                  <a:pos x="228" y="156"/>
                </a:cxn>
                <a:cxn ang="0">
                  <a:pos x="228" y="132"/>
                </a:cxn>
                <a:cxn ang="0">
                  <a:pos x="228" y="120"/>
                </a:cxn>
                <a:cxn ang="0">
                  <a:pos x="216" y="84"/>
                </a:cxn>
                <a:cxn ang="0">
                  <a:pos x="204" y="60"/>
                </a:cxn>
                <a:cxn ang="0">
                  <a:pos x="192" y="48"/>
                </a:cxn>
                <a:cxn ang="0">
                  <a:pos x="180" y="36"/>
                </a:cxn>
              </a:cxnLst>
              <a:rect l="0" t="0" r="r" b="b"/>
              <a:pathLst>
                <a:path w="229" h="300">
                  <a:moveTo>
                    <a:pt x="24" y="0"/>
                  </a:moveTo>
                  <a:lnTo>
                    <a:pt x="12" y="24"/>
                  </a:lnTo>
                  <a:lnTo>
                    <a:pt x="0" y="72"/>
                  </a:lnTo>
                  <a:lnTo>
                    <a:pt x="0" y="108"/>
                  </a:lnTo>
                  <a:lnTo>
                    <a:pt x="0" y="156"/>
                  </a:lnTo>
                  <a:lnTo>
                    <a:pt x="0" y="180"/>
                  </a:lnTo>
                  <a:lnTo>
                    <a:pt x="0" y="191"/>
                  </a:lnTo>
                  <a:lnTo>
                    <a:pt x="12" y="227"/>
                  </a:lnTo>
                  <a:lnTo>
                    <a:pt x="36" y="263"/>
                  </a:lnTo>
                  <a:lnTo>
                    <a:pt x="60" y="287"/>
                  </a:lnTo>
                  <a:lnTo>
                    <a:pt x="72" y="287"/>
                  </a:lnTo>
                  <a:lnTo>
                    <a:pt x="84" y="299"/>
                  </a:lnTo>
                  <a:lnTo>
                    <a:pt x="120" y="299"/>
                  </a:lnTo>
                  <a:lnTo>
                    <a:pt x="132" y="287"/>
                  </a:lnTo>
                  <a:lnTo>
                    <a:pt x="168" y="263"/>
                  </a:lnTo>
                  <a:lnTo>
                    <a:pt x="180" y="251"/>
                  </a:lnTo>
                  <a:lnTo>
                    <a:pt x="192" y="239"/>
                  </a:lnTo>
                  <a:lnTo>
                    <a:pt x="216" y="215"/>
                  </a:lnTo>
                  <a:lnTo>
                    <a:pt x="228" y="180"/>
                  </a:lnTo>
                  <a:lnTo>
                    <a:pt x="228" y="156"/>
                  </a:lnTo>
                  <a:lnTo>
                    <a:pt x="228" y="132"/>
                  </a:lnTo>
                  <a:lnTo>
                    <a:pt x="228" y="120"/>
                  </a:lnTo>
                  <a:lnTo>
                    <a:pt x="216" y="84"/>
                  </a:lnTo>
                  <a:lnTo>
                    <a:pt x="204" y="60"/>
                  </a:lnTo>
                  <a:lnTo>
                    <a:pt x="192" y="48"/>
                  </a:lnTo>
                  <a:lnTo>
                    <a:pt x="180" y="3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21263" name="Group 79"/>
            <p:cNvGrpSpPr>
              <a:grpSpLocks/>
            </p:cNvGrpSpPr>
            <p:nvPr/>
          </p:nvGrpSpPr>
          <p:grpSpPr bwMode="auto">
            <a:xfrm>
              <a:off x="3749" y="2283"/>
              <a:ext cx="109" cy="145"/>
              <a:chOff x="3749" y="2283"/>
              <a:chExt cx="109" cy="145"/>
            </a:xfrm>
          </p:grpSpPr>
          <p:sp>
            <p:nvSpPr>
              <p:cNvPr id="221264" name="Freeform 80"/>
              <p:cNvSpPr>
                <a:spLocks/>
              </p:cNvSpPr>
              <p:nvPr/>
            </p:nvSpPr>
            <p:spPr bwMode="auto">
              <a:xfrm>
                <a:off x="3749" y="2283"/>
                <a:ext cx="109" cy="1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08"/>
                  </a:cxn>
                  <a:cxn ang="0">
                    <a:pos x="36" y="84"/>
                  </a:cxn>
                  <a:cxn ang="0">
                    <a:pos x="12" y="144"/>
                  </a:cxn>
                  <a:cxn ang="0">
                    <a:pos x="0" y="0"/>
                  </a:cxn>
                </a:cxnLst>
                <a:rect l="0" t="0" r="r" b="b"/>
                <a:pathLst>
                  <a:path w="109" h="145">
                    <a:moveTo>
                      <a:pt x="0" y="0"/>
                    </a:moveTo>
                    <a:lnTo>
                      <a:pt x="108" y="108"/>
                    </a:lnTo>
                    <a:lnTo>
                      <a:pt x="36" y="84"/>
                    </a:lnTo>
                    <a:lnTo>
                      <a:pt x="12" y="1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265" name="Line 81"/>
              <p:cNvSpPr>
                <a:spLocks noChangeShapeType="1"/>
              </p:cNvSpPr>
              <p:nvPr/>
            </p:nvSpPr>
            <p:spPr bwMode="auto">
              <a:xfrm flipH="1" flipV="1">
                <a:off x="3785" y="2367"/>
                <a:ext cx="12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1266" name="Group 82"/>
          <p:cNvGrpSpPr>
            <a:grpSpLocks/>
          </p:cNvGrpSpPr>
          <p:nvPr/>
        </p:nvGrpSpPr>
        <p:grpSpPr bwMode="auto">
          <a:xfrm>
            <a:off x="5976938" y="2403475"/>
            <a:ext cx="1714500" cy="749300"/>
            <a:chOff x="3713" y="1495"/>
            <a:chExt cx="1066" cy="466"/>
          </a:xfrm>
        </p:grpSpPr>
        <p:sp>
          <p:nvSpPr>
            <p:cNvPr id="221267" name="Freeform 83"/>
            <p:cNvSpPr>
              <a:spLocks/>
            </p:cNvSpPr>
            <p:nvPr/>
          </p:nvSpPr>
          <p:spPr bwMode="auto">
            <a:xfrm>
              <a:off x="4622" y="1495"/>
              <a:ext cx="157" cy="97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48" y="96"/>
                </a:cxn>
                <a:cxn ang="0">
                  <a:pos x="72" y="36"/>
                </a:cxn>
                <a:cxn ang="0">
                  <a:pos x="0" y="12"/>
                </a:cxn>
                <a:cxn ang="0">
                  <a:pos x="156" y="0"/>
                </a:cxn>
              </a:cxnLst>
              <a:rect l="0" t="0" r="r" b="b"/>
              <a:pathLst>
                <a:path w="157" h="97">
                  <a:moveTo>
                    <a:pt x="156" y="0"/>
                  </a:moveTo>
                  <a:lnTo>
                    <a:pt x="48" y="96"/>
                  </a:lnTo>
                  <a:lnTo>
                    <a:pt x="72" y="36"/>
                  </a:lnTo>
                  <a:lnTo>
                    <a:pt x="0" y="12"/>
                  </a:lnTo>
                  <a:lnTo>
                    <a:pt x="156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68" name="Line 84"/>
            <p:cNvSpPr>
              <a:spLocks noChangeShapeType="1"/>
            </p:cNvSpPr>
            <p:nvPr/>
          </p:nvSpPr>
          <p:spPr bwMode="auto">
            <a:xfrm flipV="1">
              <a:off x="3713" y="1531"/>
              <a:ext cx="981" cy="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1269" name="Rectangle 85"/>
          <p:cNvSpPr>
            <a:spLocks noChangeArrowheads="1"/>
          </p:cNvSpPr>
          <p:nvPr/>
        </p:nvSpPr>
        <p:spPr bwMode="auto">
          <a:xfrm>
            <a:off x="5727700" y="2778125"/>
            <a:ext cx="6651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C1•S1</a:t>
            </a:r>
          </a:p>
        </p:txBody>
      </p:sp>
      <p:grpSp>
        <p:nvGrpSpPr>
          <p:cNvPr id="221270" name="Group 86"/>
          <p:cNvGrpSpPr>
            <a:grpSpLocks/>
          </p:cNvGrpSpPr>
          <p:nvPr/>
        </p:nvGrpSpPr>
        <p:grpSpPr bwMode="auto">
          <a:xfrm>
            <a:off x="6072188" y="3632200"/>
            <a:ext cx="1697037" cy="885825"/>
            <a:chOff x="3773" y="2259"/>
            <a:chExt cx="1054" cy="551"/>
          </a:xfrm>
        </p:grpSpPr>
        <p:sp>
          <p:nvSpPr>
            <p:cNvPr id="221271" name="Freeform 87"/>
            <p:cNvSpPr>
              <a:spLocks/>
            </p:cNvSpPr>
            <p:nvPr/>
          </p:nvSpPr>
          <p:spPr bwMode="auto">
            <a:xfrm>
              <a:off x="4682" y="2701"/>
              <a:ext cx="145" cy="109"/>
            </a:xfrm>
            <a:custGeom>
              <a:avLst/>
              <a:gdLst/>
              <a:ahLst/>
              <a:cxnLst>
                <a:cxn ang="0">
                  <a:pos x="144" y="108"/>
                </a:cxn>
                <a:cxn ang="0">
                  <a:pos x="0" y="84"/>
                </a:cxn>
                <a:cxn ang="0">
                  <a:pos x="60" y="60"/>
                </a:cxn>
                <a:cxn ang="0">
                  <a:pos x="36" y="0"/>
                </a:cxn>
                <a:cxn ang="0">
                  <a:pos x="144" y="108"/>
                </a:cxn>
              </a:cxnLst>
              <a:rect l="0" t="0" r="r" b="b"/>
              <a:pathLst>
                <a:path w="145" h="109">
                  <a:moveTo>
                    <a:pt x="144" y="108"/>
                  </a:moveTo>
                  <a:lnTo>
                    <a:pt x="0" y="84"/>
                  </a:lnTo>
                  <a:lnTo>
                    <a:pt x="60" y="60"/>
                  </a:lnTo>
                  <a:lnTo>
                    <a:pt x="36" y="0"/>
                  </a:lnTo>
                  <a:lnTo>
                    <a:pt x="144" y="10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72" name="Line 88"/>
            <p:cNvSpPr>
              <a:spLocks noChangeShapeType="1"/>
            </p:cNvSpPr>
            <p:nvPr/>
          </p:nvSpPr>
          <p:spPr bwMode="auto">
            <a:xfrm>
              <a:off x="3773" y="2259"/>
              <a:ext cx="969" cy="5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1273" name="Group 89"/>
          <p:cNvGrpSpPr>
            <a:grpSpLocks/>
          </p:cNvGrpSpPr>
          <p:nvPr/>
        </p:nvGrpSpPr>
        <p:grpSpPr bwMode="auto">
          <a:xfrm>
            <a:off x="6208713" y="3344863"/>
            <a:ext cx="885825" cy="155575"/>
            <a:chOff x="3857" y="2080"/>
            <a:chExt cx="551" cy="97"/>
          </a:xfrm>
        </p:grpSpPr>
        <p:sp>
          <p:nvSpPr>
            <p:cNvPr id="221274" name="Freeform 90"/>
            <p:cNvSpPr>
              <a:spLocks/>
            </p:cNvSpPr>
            <p:nvPr/>
          </p:nvSpPr>
          <p:spPr bwMode="auto">
            <a:xfrm>
              <a:off x="4263" y="2080"/>
              <a:ext cx="145" cy="97"/>
            </a:xfrm>
            <a:custGeom>
              <a:avLst/>
              <a:gdLst/>
              <a:ahLst/>
              <a:cxnLst>
                <a:cxn ang="0">
                  <a:pos x="144" y="48"/>
                </a:cxn>
                <a:cxn ang="0">
                  <a:pos x="0" y="96"/>
                </a:cxn>
                <a:cxn ang="0">
                  <a:pos x="48" y="48"/>
                </a:cxn>
                <a:cxn ang="0">
                  <a:pos x="0" y="0"/>
                </a:cxn>
                <a:cxn ang="0">
                  <a:pos x="144" y="48"/>
                </a:cxn>
              </a:cxnLst>
              <a:rect l="0" t="0" r="r" b="b"/>
              <a:pathLst>
                <a:path w="145" h="97">
                  <a:moveTo>
                    <a:pt x="144" y="48"/>
                  </a:moveTo>
                  <a:lnTo>
                    <a:pt x="0" y="96"/>
                  </a:lnTo>
                  <a:lnTo>
                    <a:pt x="48" y="48"/>
                  </a:lnTo>
                  <a:lnTo>
                    <a:pt x="0" y="0"/>
                  </a:lnTo>
                  <a:lnTo>
                    <a:pt x="144" y="4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275" name="Line 91"/>
            <p:cNvSpPr>
              <a:spLocks noChangeShapeType="1"/>
            </p:cNvSpPr>
            <p:nvPr/>
          </p:nvSpPr>
          <p:spPr bwMode="auto">
            <a:xfrm>
              <a:off x="3857" y="2128"/>
              <a:ext cx="4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1276" name="Rectangle 92"/>
          <p:cNvSpPr>
            <a:spLocks noChangeArrowheads="1"/>
          </p:cNvSpPr>
          <p:nvPr/>
        </p:nvSpPr>
        <p:spPr bwMode="auto">
          <a:xfrm>
            <a:off x="6267450" y="3413125"/>
            <a:ext cx="854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C3•S2 + </a:t>
            </a:r>
          </a:p>
        </p:txBody>
      </p:sp>
      <p:sp>
        <p:nvSpPr>
          <p:cNvPr id="221277" name="Rectangle 93"/>
          <p:cNvSpPr>
            <a:spLocks noChangeArrowheads="1"/>
          </p:cNvSpPr>
          <p:nvPr/>
        </p:nvSpPr>
        <p:spPr bwMode="auto">
          <a:xfrm>
            <a:off x="6267450" y="362267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C4•S3</a:t>
            </a:r>
          </a:p>
        </p:txBody>
      </p:sp>
      <p:sp>
        <p:nvSpPr>
          <p:cNvPr id="221278" name="Rectangle 94"/>
          <p:cNvSpPr>
            <a:spLocks noChangeArrowheads="1"/>
          </p:cNvSpPr>
          <p:nvPr/>
        </p:nvSpPr>
        <p:spPr bwMode="auto">
          <a:xfrm>
            <a:off x="4168775" y="4160838"/>
            <a:ext cx="2668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C1•S1 + C3•S2 + C4•S3 + C5•S2</a:t>
            </a:r>
          </a:p>
        </p:txBody>
      </p:sp>
      <p:sp>
        <p:nvSpPr>
          <p:cNvPr id="221279" name="Line 95"/>
          <p:cNvSpPr>
            <a:spLocks noChangeShapeType="1"/>
          </p:cNvSpPr>
          <p:nvPr/>
        </p:nvSpPr>
        <p:spPr bwMode="auto">
          <a:xfrm>
            <a:off x="4262438" y="4151313"/>
            <a:ext cx="2598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40163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Finite State Machine Partitioning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649288" y="774700"/>
            <a:ext cx="24542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Rules for Partitioning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977900" y="1131888"/>
            <a:ext cx="65055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Rule #1: Source State Transformation; SA is the Idle State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901700" y="3178175"/>
            <a:ext cx="47513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Rule #2: Destination State Transformation</a:t>
            </a:r>
          </a:p>
        </p:txBody>
      </p:sp>
      <p:pic>
        <p:nvPicPr>
          <p:cNvPr id="223238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563" y="1671638"/>
            <a:ext cx="6323012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3239" name="Oval 7"/>
          <p:cNvSpPr>
            <a:spLocks noChangeArrowheads="1"/>
          </p:cNvSpPr>
          <p:nvPr/>
        </p:nvSpPr>
        <p:spPr bwMode="auto">
          <a:xfrm>
            <a:off x="1412875" y="4241800"/>
            <a:ext cx="520700" cy="5143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1577975" y="4384675"/>
            <a:ext cx="288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S1</a:t>
            </a:r>
            <a:endParaRPr kumimoji="1" lang="en-US" altLang="ko-KR" b="1">
              <a:ea typeface="돋움" pitchFamily="50" charset="-127"/>
            </a:endParaRPr>
          </a:p>
        </p:txBody>
      </p:sp>
      <p:sp>
        <p:nvSpPr>
          <p:cNvPr id="223241" name="Oval 9"/>
          <p:cNvSpPr>
            <a:spLocks noChangeArrowheads="1"/>
          </p:cNvSpPr>
          <p:nvPr/>
        </p:nvSpPr>
        <p:spPr bwMode="auto">
          <a:xfrm>
            <a:off x="3609975" y="4222750"/>
            <a:ext cx="520700" cy="5143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3775075" y="4365625"/>
            <a:ext cx="288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S6</a:t>
            </a:r>
            <a:endParaRPr kumimoji="1" lang="en-US" altLang="ko-KR" b="1">
              <a:ea typeface="돋움" pitchFamily="50" charset="-127"/>
            </a:endParaRPr>
          </a:p>
        </p:txBody>
      </p:sp>
      <p:grpSp>
        <p:nvGrpSpPr>
          <p:cNvPr id="223243" name="Group 11"/>
          <p:cNvGrpSpPr>
            <a:grpSpLocks/>
          </p:cNvGrpSpPr>
          <p:nvPr/>
        </p:nvGrpSpPr>
        <p:grpSpPr bwMode="auto">
          <a:xfrm>
            <a:off x="1924050" y="4443413"/>
            <a:ext cx="1695450" cy="150812"/>
            <a:chOff x="1195" y="2763"/>
            <a:chExt cx="1054" cy="94"/>
          </a:xfrm>
        </p:grpSpPr>
        <p:sp>
          <p:nvSpPr>
            <p:cNvPr id="223244" name="Freeform 12"/>
            <p:cNvSpPr>
              <a:spLocks/>
            </p:cNvSpPr>
            <p:nvPr/>
          </p:nvSpPr>
          <p:spPr bwMode="auto">
            <a:xfrm>
              <a:off x="1195" y="2763"/>
              <a:ext cx="144" cy="9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44" y="0"/>
                </a:cxn>
                <a:cxn ang="0">
                  <a:pos x="96" y="47"/>
                </a:cxn>
                <a:cxn ang="0">
                  <a:pos x="144" y="94"/>
                </a:cxn>
                <a:cxn ang="0">
                  <a:pos x="0" y="47"/>
                </a:cxn>
              </a:cxnLst>
              <a:rect l="0" t="0" r="r" b="b"/>
              <a:pathLst>
                <a:path w="144" h="94">
                  <a:moveTo>
                    <a:pt x="0" y="47"/>
                  </a:moveTo>
                  <a:lnTo>
                    <a:pt x="144" y="0"/>
                  </a:lnTo>
                  <a:lnTo>
                    <a:pt x="96" y="47"/>
                  </a:lnTo>
                  <a:lnTo>
                    <a:pt x="144" y="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>
              <a:off x="1291" y="2810"/>
              <a:ext cx="95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2578100" y="4232275"/>
            <a:ext cx="3095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C2</a:t>
            </a:r>
            <a:endParaRPr kumimoji="1" lang="en-US" altLang="ko-KR" b="1">
              <a:ea typeface="돋움" pitchFamily="50" charset="-127"/>
            </a:endParaRPr>
          </a:p>
        </p:txBody>
      </p:sp>
      <p:sp>
        <p:nvSpPr>
          <p:cNvPr id="223247" name="Oval 15"/>
          <p:cNvSpPr>
            <a:spLocks noChangeArrowheads="1"/>
          </p:cNvSpPr>
          <p:nvPr/>
        </p:nvSpPr>
        <p:spPr bwMode="auto">
          <a:xfrm>
            <a:off x="7118350" y="4222750"/>
            <a:ext cx="520700" cy="5143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3248" name="Rectangle 16"/>
          <p:cNvSpPr>
            <a:spLocks noChangeArrowheads="1"/>
          </p:cNvSpPr>
          <p:nvPr/>
        </p:nvSpPr>
        <p:spPr bwMode="auto">
          <a:xfrm>
            <a:off x="7264400" y="4365625"/>
            <a:ext cx="288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SA</a:t>
            </a:r>
            <a:endParaRPr kumimoji="1" lang="en-US" altLang="ko-KR" b="1">
              <a:ea typeface="돋움" pitchFamily="50" charset="-127"/>
            </a:endParaRPr>
          </a:p>
        </p:txBody>
      </p:sp>
      <p:sp>
        <p:nvSpPr>
          <p:cNvPr id="223249" name="Freeform 17"/>
          <p:cNvSpPr>
            <a:spLocks/>
          </p:cNvSpPr>
          <p:nvPr/>
        </p:nvSpPr>
        <p:spPr bwMode="auto">
          <a:xfrm>
            <a:off x="7186613" y="3795713"/>
            <a:ext cx="365125" cy="474662"/>
          </a:xfrm>
          <a:custGeom>
            <a:avLst/>
            <a:gdLst/>
            <a:ahLst/>
            <a:cxnLst>
              <a:cxn ang="0">
                <a:pos x="203" y="296"/>
              </a:cxn>
              <a:cxn ang="0">
                <a:pos x="215" y="272"/>
              </a:cxn>
              <a:cxn ang="0">
                <a:pos x="227" y="225"/>
              </a:cxn>
              <a:cxn ang="0">
                <a:pos x="227" y="177"/>
              </a:cxn>
              <a:cxn ang="0">
                <a:pos x="227" y="130"/>
              </a:cxn>
              <a:cxn ang="0">
                <a:pos x="227" y="106"/>
              </a:cxn>
              <a:cxn ang="0">
                <a:pos x="227" y="94"/>
              </a:cxn>
              <a:cxn ang="0">
                <a:pos x="215" y="59"/>
              </a:cxn>
              <a:cxn ang="0">
                <a:pos x="191" y="23"/>
              </a:cxn>
              <a:cxn ang="0">
                <a:pos x="179" y="11"/>
              </a:cxn>
              <a:cxn ang="0">
                <a:pos x="155" y="0"/>
              </a:cxn>
              <a:cxn ang="0">
                <a:pos x="143" y="0"/>
              </a:cxn>
              <a:cxn ang="0">
                <a:pos x="107" y="0"/>
              </a:cxn>
              <a:cxn ang="0">
                <a:pos x="83" y="11"/>
              </a:cxn>
              <a:cxn ang="0">
                <a:pos x="60" y="23"/>
              </a:cxn>
              <a:cxn ang="0">
                <a:pos x="48" y="35"/>
              </a:cxn>
              <a:cxn ang="0">
                <a:pos x="36" y="47"/>
              </a:cxn>
              <a:cxn ang="0">
                <a:pos x="12" y="71"/>
              </a:cxn>
              <a:cxn ang="0">
                <a:pos x="0" y="106"/>
              </a:cxn>
              <a:cxn ang="0">
                <a:pos x="0" y="130"/>
              </a:cxn>
              <a:cxn ang="0">
                <a:pos x="0" y="154"/>
              </a:cxn>
              <a:cxn ang="0">
                <a:pos x="0" y="165"/>
              </a:cxn>
              <a:cxn ang="0">
                <a:pos x="12" y="201"/>
              </a:cxn>
              <a:cxn ang="0">
                <a:pos x="24" y="225"/>
              </a:cxn>
              <a:cxn ang="0">
                <a:pos x="36" y="237"/>
              </a:cxn>
              <a:cxn ang="0">
                <a:pos x="48" y="248"/>
              </a:cxn>
            </a:cxnLst>
            <a:rect l="0" t="0" r="r" b="b"/>
            <a:pathLst>
              <a:path w="227" h="296">
                <a:moveTo>
                  <a:pt x="203" y="296"/>
                </a:moveTo>
                <a:lnTo>
                  <a:pt x="215" y="272"/>
                </a:lnTo>
                <a:lnTo>
                  <a:pt x="227" y="225"/>
                </a:lnTo>
                <a:lnTo>
                  <a:pt x="227" y="177"/>
                </a:lnTo>
                <a:lnTo>
                  <a:pt x="227" y="130"/>
                </a:lnTo>
                <a:lnTo>
                  <a:pt x="227" y="106"/>
                </a:lnTo>
                <a:lnTo>
                  <a:pt x="227" y="94"/>
                </a:lnTo>
                <a:lnTo>
                  <a:pt x="215" y="59"/>
                </a:lnTo>
                <a:lnTo>
                  <a:pt x="191" y="23"/>
                </a:lnTo>
                <a:lnTo>
                  <a:pt x="179" y="11"/>
                </a:lnTo>
                <a:lnTo>
                  <a:pt x="155" y="0"/>
                </a:lnTo>
                <a:lnTo>
                  <a:pt x="143" y="0"/>
                </a:lnTo>
                <a:lnTo>
                  <a:pt x="107" y="0"/>
                </a:lnTo>
                <a:lnTo>
                  <a:pt x="83" y="11"/>
                </a:lnTo>
                <a:lnTo>
                  <a:pt x="60" y="23"/>
                </a:lnTo>
                <a:lnTo>
                  <a:pt x="48" y="35"/>
                </a:lnTo>
                <a:lnTo>
                  <a:pt x="36" y="47"/>
                </a:lnTo>
                <a:lnTo>
                  <a:pt x="12" y="71"/>
                </a:lnTo>
                <a:lnTo>
                  <a:pt x="0" y="106"/>
                </a:lnTo>
                <a:lnTo>
                  <a:pt x="0" y="130"/>
                </a:lnTo>
                <a:lnTo>
                  <a:pt x="0" y="154"/>
                </a:lnTo>
                <a:lnTo>
                  <a:pt x="0" y="165"/>
                </a:lnTo>
                <a:lnTo>
                  <a:pt x="12" y="201"/>
                </a:lnTo>
                <a:lnTo>
                  <a:pt x="24" y="225"/>
                </a:lnTo>
                <a:lnTo>
                  <a:pt x="36" y="237"/>
                </a:lnTo>
                <a:lnTo>
                  <a:pt x="48" y="248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23250" name="Group 18"/>
          <p:cNvGrpSpPr>
            <a:grpSpLocks/>
          </p:cNvGrpSpPr>
          <p:nvPr/>
        </p:nvGrpSpPr>
        <p:grpSpPr bwMode="auto">
          <a:xfrm>
            <a:off x="7108825" y="3984625"/>
            <a:ext cx="174625" cy="247650"/>
            <a:chOff x="4417" y="2478"/>
            <a:chExt cx="108" cy="154"/>
          </a:xfrm>
        </p:grpSpPr>
        <p:sp>
          <p:nvSpPr>
            <p:cNvPr id="223251" name="Freeform 19"/>
            <p:cNvSpPr>
              <a:spLocks/>
            </p:cNvSpPr>
            <p:nvPr/>
          </p:nvSpPr>
          <p:spPr bwMode="auto">
            <a:xfrm>
              <a:off x="4417" y="2478"/>
              <a:ext cx="108" cy="154"/>
            </a:xfrm>
            <a:custGeom>
              <a:avLst/>
              <a:gdLst/>
              <a:ahLst/>
              <a:cxnLst>
                <a:cxn ang="0">
                  <a:pos x="108" y="154"/>
                </a:cxn>
                <a:cxn ang="0">
                  <a:pos x="0" y="36"/>
                </a:cxn>
                <a:cxn ang="0">
                  <a:pos x="60" y="59"/>
                </a:cxn>
                <a:cxn ang="0">
                  <a:pos x="84" y="0"/>
                </a:cxn>
                <a:cxn ang="0">
                  <a:pos x="108" y="154"/>
                </a:cxn>
              </a:cxnLst>
              <a:rect l="0" t="0" r="r" b="b"/>
              <a:pathLst>
                <a:path w="108" h="154">
                  <a:moveTo>
                    <a:pt x="108" y="154"/>
                  </a:moveTo>
                  <a:lnTo>
                    <a:pt x="0" y="36"/>
                  </a:lnTo>
                  <a:lnTo>
                    <a:pt x="60" y="59"/>
                  </a:lnTo>
                  <a:lnTo>
                    <a:pt x="84" y="0"/>
                  </a:lnTo>
                  <a:lnTo>
                    <a:pt x="108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3252" name="Line 20"/>
            <p:cNvSpPr>
              <a:spLocks noChangeShapeType="1"/>
            </p:cNvSpPr>
            <p:nvPr/>
          </p:nvSpPr>
          <p:spPr bwMode="auto">
            <a:xfrm>
              <a:off x="4477" y="2525"/>
              <a:ext cx="1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3253" name="Oval 21"/>
          <p:cNvSpPr>
            <a:spLocks noChangeArrowheads="1"/>
          </p:cNvSpPr>
          <p:nvPr/>
        </p:nvSpPr>
        <p:spPr bwMode="auto">
          <a:xfrm>
            <a:off x="5035550" y="4222750"/>
            <a:ext cx="522288" cy="5143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5200650" y="4365625"/>
            <a:ext cx="288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S1</a:t>
            </a:r>
            <a:endParaRPr kumimoji="1" lang="en-US" altLang="ko-KR" b="1">
              <a:ea typeface="돋움" pitchFamily="50" charset="-127"/>
            </a:endParaRPr>
          </a:p>
        </p:txBody>
      </p:sp>
      <p:grpSp>
        <p:nvGrpSpPr>
          <p:cNvPr id="223255" name="Group 23"/>
          <p:cNvGrpSpPr>
            <a:grpSpLocks/>
          </p:cNvGrpSpPr>
          <p:nvPr/>
        </p:nvGrpSpPr>
        <p:grpSpPr bwMode="auto">
          <a:xfrm>
            <a:off x="5548313" y="4405313"/>
            <a:ext cx="1560512" cy="152400"/>
            <a:chOff x="3447" y="2739"/>
            <a:chExt cx="970" cy="95"/>
          </a:xfrm>
        </p:grpSpPr>
        <p:sp>
          <p:nvSpPr>
            <p:cNvPr id="223256" name="Freeform 24"/>
            <p:cNvSpPr>
              <a:spLocks/>
            </p:cNvSpPr>
            <p:nvPr/>
          </p:nvSpPr>
          <p:spPr bwMode="auto">
            <a:xfrm>
              <a:off x="3447" y="2739"/>
              <a:ext cx="143" cy="95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43" y="0"/>
                </a:cxn>
                <a:cxn ang="0">
                  <a:pos x="96" y="47"/>
                </a:cxn>
                <a:cxn ang="0">
                  <a:pos x="143" y="95"/>
                </a:cxn>
                <a:cxn ang="0">
                  <a:pos x="0" y="47"/>
                </a:cxn>
              </a:cxnLst>
              <a:rect l="0" t="0" r="r" b="b"/>
              <a:pathLst>
                <a:path w="143" h="95">
                  <a:moveTo>
                    <a:pt x="0" y="47"/>
                  </a:moveTo>
                  <a:lnTo>
                    <a:pt x="143" y="0"/>
                  </a:lnTo>
                  <a:lnTo>
                    <a:pt x="96" y="47"/>
                  </a:lnTo>
                  <a:lnTo>
                    <a:pt x="143" y="95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3257" name="Line 25"/>
            <p:cNvSpPr>
              <a:spLocks noChangeShapeType="1"/>
            </p:cNvSpPr>
            <p:nvPr/>
          </p:nvSpPr>
          <p:spPr bwMode="auto">
            <a:xfrm>
              <a:off x="3543" y="2786"/>
              <a:ext cx="87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3258" name="Rectangle 26"/>
          <p:cNvSpPr>
            <a:spLocks noChangeArrowheads="1"/>
          </p:cNvSpPr>
          <p:nvPr/>
        </p:nvSpPr>
        <p:spPr bwMode="auto">
          <a:xfrm>
            <a:off x="6183313" y="4213225"/>
            <a:ext cx="6175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C2•S6</a:t>
            </a:r>
            <a:endParaRPr kumimoji="1" lang="en-US" altLang="ko-KR" b="1">
              <a:ea typeface="돋움" pitchFamily="50" charset="-127"/>
            </a:endParaRPr>
          </a:p>
        </p:txBody>
      </p:sp>
      <p:grpSp>
        <p:nvGrpSpPr>
          <p:cNvPr id="223259" name="Group 27"/>
          <p:cNvGrpSpPr>
            <a:grpSpLocks/>
          </p:cNvGrpSpPr>
          <p:nvPr/>
        </p:nvGrpSpPr>
        <p:grpSpPr bwMode="auto">
          <a:xfrm>
            <a:off x="4332288" y="4346575"/>
            <a:ext cx="541337" cy="228600"/>
            <a:chOff x="2692" y="2703"/>
            <a:chExt cx="336" cy="142"/>
          </a:xfrm>
        </p:grpSpPr>
        <p:sp>
          <p:nvSpPr>
            <p:cNvPr id="223260" name="Freeform 28"/>
            <p:cNvSpPr>
              <a:spLocks/>
            </p:cNvSpPr>
            <p:nvPr/>
          </p:nvSpPr>
          <p:spPr bwMode="auto">
            <a:xfrm>
              <a:off x="2824" y="2703"/>
              <a:ext cx="204" cy="142"/>
            </a:xfrm>
            <a:custGeom>
              <a:avLst/>
              <a:gdLst/>
              <a:ahLst/>
              <a:cxnLst>
                <a:cxn ang="0">
                  <a:pos x="204" y="71"/>
                </a:cxn>
                <a:cxn ang="0">
                  <a:pos x="0" y="142"/>
                </a:cxn>
                <a:cxn ang="0">
                  <a:pos x="72" y="71"/>
                </a:cxn>
                <a:cxn ang="0">
                  <a:pos x="0" y="0"/>
                </a:cxn>
                <a:cxn ang="0">
                  <a:pos x="204" y="71"/>
                </a:cxn>
              </a:cxnLst>
              <a:rect l="0" t="0" r="r" b="b"/>
              <a:pathLst>
                <a:path w="204" h="142">
                  <a:moveTo>
                    <a:pt x="204" y="71"/>
                  </a:moveTo>
                  <a:lnTo>
                    <a:pt x="0" y="142"/>
                  </a:lnTo>
                  <a:lnTo>
                    <a:pt x="72" y="71"/>
                  </a:lnTo>
                  <a:lnTo>
                    <a:pt x="0" y="0"/>
                  </a:lnTo>
                  <a:lnTo>
                    <a:pt x="20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3261" name="Line 29"/>
            <p:cNvSpPr>
              <a:spLocks noChangeShapeType="1"/>
            </p:cNvSpPr>
            <p:nvPr/>
          </p:nvSpPr>
          <p:spPr bwMode="auto">
            <a:xfrm>
              <a:off x="2692" y="2774"/>
              <a:ext cx="21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40163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Finite State Machine Partitioning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577850" y="704850"/>
            <a:ext cx="24542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Rules for Partitioning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965200" y="1068388"/>
            <a:ext cx="69675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Rule #3: Multiple Transitions with Same Source or Destination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901700" y="3768725"/>
            <a:ext cx="4222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Rule #4: Hold Condition for Idle State</a:t>
            </a: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1330325" y="1754188"/>
            <a:ext cx="528638" cy="5238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1404938" y="1890713"/>
            <a:ext cx="3921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S2</a:t>
            </a:r>
          </a:p>
        </p:txBody>
      </p:sp>
      <p:sp>
        <p:nvSpPr>
          <p:cNvPr id="225288" name="Oval 8"/>
          <p:cNvSpPr>
            <a:spLocks noChangeArrowheads="1"/>
          </p:cNvSpPr>
          <p:nvPr/>
        </p:nvSpPr>
        <p:spPr bwMode="auto">
          <a:xfrm>
            <a:off x="792163" y="2732088"/>
            <a:ext cx="525462" cy="5222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865188" y="2867025"/>
            <a:ext cx="3921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S3</a:t>
            </a:r>
          </a:p>
        </p:txBody>
      </p:sp>
      <p:grpSp>
        <p:nvGrpSpPr>
          <p:cNvPr id="225290" name="Group 10"/>
          <p:cNvGrpSpPr>
            <a:grpSpLocks/>
          </p:cNvGrpSpPr>
          <p:nvPr/>
        </p:nvGrpSpPr>
        <p:grpSpPr bwMode="auto">
          <a:xfrm>
            <a:off x="1209675" y="2265363"/>
            <a:ext cx="309563" cy="515937"/>
            <a:chOff x="752" y="1409"/>
            <a:chExt cx="192" cy="321"/>
          </a:xfrm>
        </p:grpSpPr>
        <p:sp>
          <p:nvSpPr>
            <p:cNvPr id="225291" name="Freeform 11"/>
            <p:cNvSpPr>
              <a:spLocks/>
            </p:cNvSpPr>
            <p:nvPr/>
          </p:nvSpPr>
          <p:spPr bwMode="auto">
            <a:xfrm>
              <a:off x="823" y="1409"/>
              <a:ext cx="121" cy="144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84" y="143"/>
                </a:cxn>
                <a:cxn ang="0">
                  <a:pos x="72" y="83"/>
                </a:cxn>
                <a:cxn ang="0">
                  <a:pos x="0" y="95"/>
                </a:cxn>
                <a:cxn ang="0">
                  <a:pos x="120" y="0"/>
                </a:cxn>
              </a:cxnLst>
              <a:rect l="0" t="0" r="r" b="b"/>
              <a:pathLst>
                <a:path w="121" h="144">
                  <a:moveTo>
                    <a:pt x="120" y="0"/>
                  </a:moveTo>
                  <a:lnTo>
                    <a:pt x="84" y="143"/>
                  </a:lnTo>
                  <a:lnTo>
                    <a:pt x="72" y="83"/>
                  </a:lnTo>
                  <a:lnTo>
                    <a:pt x="0" y="95"/>
                  </a:lnTo>
                  <a:lnTo>
                    <a:pt x="12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292" name="Line 12"/>
            <p:cNvSpPr>
              <a:spLocks noChangeShapeType="1"/>
            </p:cNvSpPr>
            <p:nvPr/>
          </p:nvSpPr>
          <p:spPr bwMode="auto">
            <a:xfrm flipV="1">
              <a:off x="752" y="1493"/>
              <a:ext cx="143" cy="2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293" name="Oval 13"/>
          <p:cNvSpPr>
            <a:spLocks noChangeArrowheads="1"/>
          </p:cNvSpPr>
          <p:nvPr/>
        </p:nvSpPr>
        <p:spPr bwMode="auto">
          <a:xfrm>
            <a:off x="2449513" y="1735138"/>
            <a:ext cx="528637" cy="5238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294" name="Rectangle 14"/>
          <p:cNvSpPr>
            <a:spLocks noChangeArrowheads="1"/>
          </p:cNvSpPr>
          <p:nvPr/>
        </p:nvSpPr>
        <p:spPr bwMode="auto">
          <a:xfrm>
            <a:off x="2524125" y="1871663"/>
            <a:ext cx="390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S5</a:t>
            </a:r>
          </a:p>
        </p:txBody>
      </p:sp>
      <p:sp>
        <p:nvSpPr>
          <p:cNvPr id="225295" name="Oval 15"/>
          <p:cNvSpPr>
            <a:spLocks noChangeArrowheads="1"/>
          </p:cNvSpPr>
          <p:nvPr/>
        </p:nvSpPr>
        <p:spPr bwMode="auto">
          <a:xfrm>
            <a:off x="3106738" y="2732088"/>
            <a:ext cx="525462" cy="5222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3178175" y="2867025"/>
            <a:ext cx="392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S4</a:t>
            </a:r>
          </a:p>
        </p:txBody>
      </p:sp>
      <p:grpSp>
        <p:nvGrpSpPr>
          <p:cNvPr id="225297" name="Group 17"/>
          <p:cNvGrpSpPr>
            <a:grpSpLocks/>
          </p:cNvGrpSpPr>
          <p:nvPr/>
        </p:nvGrpSpPr>
        <p:grpSpPr bwMode="auto">
          <a:xfrm>
            <a:off x="2906713" y="2168525"/>
            <a:ext cx="406400" cy="558800"/>
            <a:chOff x="1806" y="1349"/>
            <a:chExt cx="252" cy="347"/>
          </a:xfrm>
        </p:grpSpPr>
        <p:sp>
          <p:nvSpPr>
            <p:cNvPr id="225298" name="Freeform 18"/>
            <p:cNvSpPr>
              <a:spLocks/>
            </p:cNvSpPr>
            <p:nvPr/>
          </p:nvSpPr>
          <p:spPr bwMode="auto">
            <a:xfrm>
              <a:off x="1938" y="1552"/>
              <a:ext cx="120" cy="144"/>
            </a:xfrm>
            <a:custGeom>
              <a:avLst/>
              <a:gdLst/>
              <a:ahLst/>
              <a:cxnLst>
                <a:cxn ang="0">
                  <a:pos x="119" y="143"/>
                </a:cxn>
                <a:cxn ang="0">
                  <a:pos x="0" y="59"/>
                </a:cxn>
                <a:cxn ang="0">
                  <a:pos x="59" y="71"/>
                </a:cxn>
                <a:cxn ang="0">
                  <a:pos x="71" y="0"/>
                </a:cxn>
                <a:cxn ang="0">
                  <a:pos x="119" y="143"/>
                </a:cxn>
              </a:cxnLst>
              <a:rect l="0" t="0" r="r" b="b"/>
              <a:pathLst>
                <a:path w="120" h="144">
                  <a:moveTo>
                    <a:pt x="119" y="143"/>
                  </a:moveTo>
                  <a:lnTo>
                    <a:pt x="0" y="59"/>
                  </a:lnTo>
                  <a:lnTo>
                    <a:pt x="59" y="71"/>
                  </a:lnTo>
                  <a:lnTo>
                    <a:pt x="71" y="0"/>
                  </a:lnTo>
                  <a:lnTo>
                    <a:pt x="119" y="14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299" name="Line 19"/>
            <p:cNvSpPr>
              <a:spLocks noChangeShapeType="1"/>
            </p:cNvSpPr>
            <p:nvPr/>
          </p:nvSpPr>
          <p:spPr bwMode="auto">
            <a:xfrm>
              <a:off x="1806" y="1349"/>
              <a:ext cx="191" cy="2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300" name="Group 20"/>
          <p:cNvGrpSpPr>
            <a:grpSpLocks/>
          </p:cNvGrpSpPr>
          <p:nvPr/>
        </p:nvGrpSpPr>
        <p:grpSpPr bwMode="auto">
          <a:xfrm>
            <a:off x="2674938" y="2246313"/>
            <a:ext cx="461962" cy="612775"/>
            <a:chOff x="1662" y="1397"/>
            <a:chExt cx="287" cy="381"/>
          </a:xfrm>
        </p:grpSpPr>
        <p:sp>
          <p:nvSpPr>
            <p:cNvPr id="225301" name="Freeform 21"/>
            <p:cNvSpPr>
              <a:spLocks/>
            </p:cNvSpPr>
            <p:nvPr/>
          </p:nvSpPr>
          <p:spPr bwMode="auto">
            <a:xfrm>
              <a:off x="1662" y="1397"/>
              <a:ext cx="121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83"/>
                </a:cxn>
                <a:cxn ang="0">
                  <a:pos x="60" y="71"/>
                </a:cxn>
                <a:cxn ang="0">
                  <a:pos x="48" y="143"/>
                </a:cxn>
                <a:cxn ang="0">
                  <a:pos x="0" y="0"/>
                </a:cxn>
              </a:cxnLst>
              <a:rect l="0" t="0" r="r" b="b"/>
              <a:pathLst>
                <a:path w="121" h="144">
                  <a:moveTo>
                    <a:pt x="0" y="0"/>
                  </a:moveTo>
                  <a:lnTo>
                    <a:pt x="120" y="83"/>
                  </a:lnTo>
                  <a:lnTo>
                    <a:pt x="60" y="71"/>
                  </a:lnTo>
                  <a:lnTo>
                    <a:pt x="48" y="14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02" name="Line 22"/>
            <p:cNvSpPr>
              <a:spLocks noChangeShapeType="1"/>
            </p:cNvSpPr>
            <p:nvPr/>
          </p:nvSpPr>
          <p:spPr bwMode="auto">
            <a:xfrm flipH="1" flipV="1">
              <a:off x="1722" y="1470"/>
              <a:ext cx="227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303" name="Group 23"/>
          <p:cNvGrpSpPr>
            <a:grpSpLocks/>
          </p:cNvGrpSpPr>
          <p:nvPr/>
        </p:nvGrpSpPr>
        <p:grpSpPr bwMode="auto">
          <a:xfrm>
            <a:off x="1827213" y="1785938"/>
            <a:ext cx="636587" cy="155575"/>
            <a:chOff x="1135" y="1111"/>
            <a:chExt cx="396" cy="96"/>
          </a:xfrm>
        </p:grpSpPr>
        <p:sp>
          <p:nvSpPr>
            <p:cNvPr id="225304" name="Freeform 24"/>
            <p:cNvSpPr>
              <a:spLocks/>
            </p:cNvSpPr>
            <p:nvPr/>
          </p:nvSpPr>
          <p:spPr bwMode="auto">
            <a:xfrm>
              <a:off x="1386" y="1111"/>
              <a:ext cx="145" cy="96"/>
            </a:xfrm>
            <a:custGeom>
              <a:avLst/>
              <a:gdLst/>
              <a:ahLst/>
              <a:cxnLst>
                <a:cxn ang="0">
                  <a:pos x="144" y="48"/>
                </a:cxn>
                <a:cxn ang="0">
                  <a:pos x="0" y="95"/>
                </a:cxn>
                <a:cxn ang="0">
                  <a:pos x="48" y="48"/>
                </a:cxn>
                <a:cxn ang="0">
                  <a:pos x="0" y="0"/>
                </a:cxn>
                <a:cxn ang="0">
                  <a:pos x="144" y="48"/>
                </a:cxn>
              </a:cxnLst>
              <a:rect l="0" t="0" r="r" b="b"/>
              <a:pathLst>
                <a:path w="145" h="96">
                  <a:moveTo>
                    <a:pt x="144" y="48"/>
                  </a:moveTo>
                  <a:lnTo>
                    <a:pt x="0" y="95"/>
                  </a:lnTo>
                  <a:lnTo>
                    <a:pt x="48" y="48"/>
                  </a:lnTo>
                  <a:lnTo>
                    <a:pt x="0" y="0"/>
                  </a:lnTo>
                  <a:lnTo>
                    <a:pt x="144" y="4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05" name="Line 25"/>
            <p:cNvSpPr>
              <a:spLocks noChangeShapeType="1"/>
            </p:cNvSpPr>
            <p:nvPr/>
          </p:nvSpPr>
          <p:spPr bwMode="auto">
            <a:xfrm>
              <a:off x="1135" y="1159"/>
              <a:ext cx="2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306" name="Group 26"/>
          <p:cNvGrpSpPr>
            <a:grpSpLocks/>
          </p:cNvGrpSpPr>
          <p:nvPr/>
        </p:nvGrpSpPr>
        <p:grpSpPr bwMode="auto">
          <a:xfrm>
            <a:off x="1787525" y="2189163"/>
            <a:ext cx="1333500" cy="804862"/>
            <a:chOff x="1111" y="1361"/>
            <a:chExt cx="828" cy="501"/>
          </a:xfrm>
        </p:grpSpPr>
        <p:sp>
          <p:nvSpPr>
            <p:cNvPr id="225307" name="Freeform 27"/>
            <p:cNvSpPr>
              <a:spLocks/>
            </p:cNvSpPr>
            <p:nvPr/>
          </p:nvSpPr>
          <p:spPr bwMode="auto">
            <a:xfrm>
              <a:off x="1794" y="1742"/>
              <a:ext cx="145" cy="120"/>
            </a:xfrm>
            <a:custGeom>
              <a:avLst/>
              <a:gdLst/>
              <a:ahLst/>
              <a:cxnLst>
                <a:cxn ang="0">
                  <a:pos x="144" y="119"/>
                </a:cxn>
                <a:cxn ang="0">
                  <a:pos x="0" y="84"/>
                </a:cxn>
                <a:cxn ang="0">
                  <a:pos x="60" y="72"/>
                </a:cxn>
                <a:cxn ang="0">
                  <a:pos x="48" y="0"/>
                </a:cxn>
                <a:cxn ang="0">
                  <a:pos x="144" y="119"/>
                </a:cxn>
              </a:cxnLst>
              <a:rect l="0" t="0" r="r" b="b"/>
              <a:pathLst>
                <a:path w="145" h="120">
                  <a:moveTo>
                    <a:pt x="144" y="119"/>
                  </a:moveTo>
                  <a:lnTo>
                    <a:pt x="0" y="84"/>
                  </a:lnTo>
                  <a:lnTo>
                    <a:pt x="60" y="72"/>
                  </a:lnTo>
                  <a:lnTo>
                    <a:pt x="48" y="0"/>
                  </a:lnTo>
                  <a:lnTo>
                    <a:pt x="144" y="11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08" name="Line 28"/>
            <p:cNvSpPr>
              <a:spLocks noChangeShapeType="1"/>
            </p:cNvSpPr>
            <p:nvPr/>
          </p:nvSpPr>
          <p:spPr bwMode="auto">
            <a:xfrm>
              <a:off x="1111" y="1361"/>
              <a:ext cx="743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309" name="Group 29"/>
          <p:cNvGrpSpPr>
            <a:grpSpLocks/>
          </p:cNvGrpSpPr>
          <p:nvPr/>
        </p:nvGrpSpPr>
        <p:grpSpPr bwMode="auto">
          <a:xfrm>
            <a:off x="1306513" y="2149475"/>
            <a:ext cx="1138237" cy="862013"/>
            <a:chOff x="812" y="1337"/>
            <a:chExt cx="707" cy="536"/>
          </a:xfrm>
        </p:grpSpPr>
        <p:sp>
          <p:nvSpPr>
            <p:cNvPr id="225310" name="Freeform 30"/>
            <p:cNvSpPr>
              <a:spLocks/>
            </p:cNvSpPr>
            <p:nvPr/>
          </p:nvSpPr>
          <p:spPr bwMode="auto">
            <a:xfrm>
              <a:off x="1374" y="1337"/>
              <a:ext cx="145" cy="12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60" y="119"/>
                </a:cxn>
                <a:cxn ang="0">
                  <a:pos x="72" y="60"/>
                </a:cxn>
                <a:cxn ang="0">
                  <a:pos x="0" y="48"/>
                </a:cxn>
                <a:cxn ang="0">
                  <a:pos x="144" y="0"/>
                </a:cxn>
              </a:cxnLst>
              <a:rect l="0" t="0" r="r" b="b"/>
              <a:pathLst>
                <a:path w="145" h="120">
                  <a:moveTo>
                    <a:pt x="144" y="0"/>
                  </a:moveTo>
                  <a:lnTo>
                    <a:pt x="60" y="119"/>
                  </a:lnTo>
                  <a:lnTo>
                    <a:pt x="72" y="60"/>
                  </a:lnTo>
                  <a:lnTo>
                    <a:pt x="0" y="48"/>
                  </a:lnTo>
                  <a:lnTo>
                    <a:pt x="14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11" name="Line 31"/>
            <p:cNvSpPr>
              <a:spLocks noChangeShapeType="1"/>
            </p:cNvSpPr>
            <p:nvPr/>
          </p:nvSpPr>
          <p:spPr bwMode="auto">
            <a:xfrm flipV="1">
              <a:off x="812" y="1398"/>
              <a:ext cx="634" cy="4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12" name="Rectangle 32"/>
          <p:cNvSpPr>
            <a:spLocks noChangeArrowheads="1"/>
          </p:cNvSpPr>
          <p:nvPr/>
        </p:nvSpPr>
        <p:spPr bwMode="auto">
          <a:xfrm>
            <a:off x="1598613" y="2733675"/>
            <a:ext cx="400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C4</a:t>
            </a:r>
          </a:p>
        </p:txBody>
      </p:sp>
      <p:sp>
        <p:nvSpPr>
          <p:cNvPr id="225313" name="Rectangle 33"/>
          <p:cNvSpPr>
            <a:spLocks noChangeArrowheads="1"/>
          </p:cNvSpPr>
          <p:nvPr/>
        </p:nvSpPr>
        <p:spPr bwMode="auto">
          <a:xfrm>
            <a:off x="2408238" y="2752725"/>
            <a:ext cx="400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C5</a:t>
            </a:r>
          </a:p>
        </p:txBody>
      </p:sp>
      <p:sp>
        <p:nvSpPr>
          <p:cNvPr id="225314" name="Rectangle 34"/>
          <p:cNvSpPr>
            <a:spLocks noChangeArrowheads="1"/>
          </p:cNvSpPr>
          <p:nvPr/>
        </p:nvSpPr>
        <p:spPr bwMode="auto">
          <a:xfrm>
            <a:off x="1830388" y="1584325"/>
            <a:ext cx="400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C3</a:t>
            </a:r>
          </a:p>
        </p:txBody>
      </p:sp>
      <p:grpSp>
        <p:nvGrpSpPr>
          <p:cNvPr id="225315" name="Group 35"/>
          <p:cNvGrpSpPr>
            <a:grpSpLocks/>
          </p:cNvGrpSpPr>
          <p:nvPr/>
        </p:nvGrpSpPr>
        <p:grpSpPr bwMode="auto">
          <a:xfrm>
            <a:off x="3754438" y="2130425"/>
            <a:ext cx="541337" cy="231775"/>
            <a:chOff x="2333" y="1325"/>
            <a:chExt cx="336" cy="144"/>
          </a:xfrm>
        </p:grpSpPr>
        <p:sp>
          <p:nvSpPr>
            <p:cNvPr id="225316" name="Freeform 36"/>
            <p:cNvSpPr>
              <a:spLocks/>
            </p:cNvSpPr>
            <p:nvPr/>
          </p:nvSpPr>
          <p:spPr bwMode="auto">
            <a:xfrm>
              <a:off x="2465" y="1325"/>
              <a:ext cx="204" cy="144"/>
            </a:xfrm>
            <a:custGeom>
              <a:avLst/>
              <a:gdLst/>
              <a:ahLst/>
              <a:cxnLst>
                <a:cxn ang="0">
                  <a:pos x="203" y="72"/>
                </a:cxn>
                <a:cxn ang="0">
                  <a:pos x="0" y="143"/>
                </a:cxn>
                <a:cxn ang="0">
                  <a:pos x="60" y="72"/>
                </a:cxn>
                <a:cxn ang="0">
                  <a:pos x="0" y="0"/>
                </a:cxn>
                <a:cxn ang="0">
                  <a:pos x="203" y="72"/>
                </a:cxn>
              </a:cxnLst>
              <a:rect l="0" t="0" r="r" b="b"/>
              <a:pathLst>
                <a:path w="204" h="144">
                  <a:moveTo>
                    <a:pt x="203" y="72"/>
                  </a:moveTo>
                  <a:lnTo>
                    <a:pt x="0" y="143"/>
                  </a:lnTo>
                  <a:lnTo>
                    <a:pt x="60" y="72"/>
                  </a:lnTo>
                  <a:lnTo>
                    <a:pt x="0" y="0"/>
                  </a:lnTo>
                  <a:lnTo>
                    <a:pt x="203" y="7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17" name="Line 37"/>
            <p:cNvSpPr>
              <a:spLocks noChangeShapeType="1"/>
            </p:cNvSpPr>
            <p:nvPr/>
          </p:nvSpPr>
          <p:spPr bwMode="auto">
            <a:xfrm>
              <a:off x="2333" y="1397"/>
              <a:ext cx="204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18" name="Oval 38"/>
          <p:cNvSpPr>
            <a:spLocks noChangeArrowheads="1"/>
          </p:cNvSpPr>
          <p:nvPr/>
        </p:nvSpPr>
        <p:spPr bwMode="auto">
          <a:xfrm>
            <a:off x="4454525" y="1601788"/>
            <a:ext cx="528638" cy="5222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19" name="Rectangle 39"/>
          <p:cNvSpPr>
            <a:spLocks noChangeArrowheads="1"/>
          </p:cNvSpPr>
          <p:nvPr/>
        </p:nvSpPr>
        <p:spPr bwMode="auto">
          <a:xfrm>
            <a:off x="4529138" y="1736725"/>
            <a:ext cx="390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S2</a:t>
            </a:r>
          </a:p>
        </p:txBody>
      </p:sp>
      <p:sp>
        <p:nvSpPr>
          <p:cNvPr id="225320" name="Oval 40"/>
          <p:cNvSpPr>
            <a:spLocks noChangeArrowheads="1"/>
          </p:cNvSpPr>
          <p:nvPr/>
        </p:nvSpPr>
        <p:spPr bwMode="auto">
          <a:xfrm>
            <a:off x="4475163" y="2751138"/>
            <a:ext cx="527050" cy="5222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21" name="Rectangle 41"/>
          <p:cNvSpPr>
            <a:spLocks noChangeArrowheads="1"/>
          </p:cNvSpPr>
          <p:nvPr/>
        </p:nvSpPr>
        <p:spPr bwMode="auto">
          <a:xfrm>
            <a:off x="4548188" y="2886075"/>
            <a:ext cx="3921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S3</a:t>
            </a:r>
          </a:p>
        </p:txBody>
      </p:sp>
      <p:grpSp>
        <p:nvGrpSpPr>
          <p:cNvPr id="225322" name="Group 42"/>
          <p:cNvGrpSpPr>
            <a:grpSpLocks/>
          </p:cNvGrpSpPr>
          <p:nvPr/>
        </p:nvGrpSpPr>
        <p:grpSpPr bwMode="auto">
          <a:xfrm>
            <a:off x="4973638" y="1882775"/>
            <a:ext cx="788987" cy="384175"/>
            <a:chOff x="3090" y="1171"/>
            <a:chExt cx="490" cy="239"/>
          </a:xfrm>
        </p:grpSpPr>
        <p:sp>
          <p:nvSpPr>
            <p:cNvPr id="225323" name="Freeform 43"/>
            <p:cNvSpPr>
              <a:spLocks/>
            </p:cNvSpPr>
            <p:nvPr/>
          </p:nvSpPr>
          <p:spPr bwMode="auto">
            <a:xfrm>
              <a:off x="3423" y="1302"/>
              <a:ext cx="157" cy="108"/>
            </a:xfrm>
            <a:custGeom>
              <a:avLst/>
              <a:gdLst/>
              <a:ahLst/>
              <a:cxnLst>
                <a:cxn ang="0">
                  <a:pos x="156" y="107"/>
                </a:cxn>
                <a:cxn ang="0">
                  <a:pos x="0" y="83"/>
                </a:cxn>
                <a:cxn ang="0">
                  <a:pos x="72" y="59"/>
                </a:cxn>
                <a:cxn ang="0">
                  <a:pos x="48" y="0"/>
                </a:cxn>
                <a:cxn ang="0">
                  <a:pos x="156" y="107"/>
                </a:cxn>
              </a:cxnLst>
              <a:rect l="0" t="0" r="r" b="b"/>
              <a:pathLst>
                <a:path w="157" h="108">
                  <a:moveTo>
                    <a:pt x="156" y="107"/>
                  </a:moveTo>
                  <a:lnTo>
                    <a:pt x="0" y="83"/>
                  </a:lnTo>
                  <a:lnTo>
                    <a:pt x="72" y="59"/>
                  </a:lnTo>
                  <a:lnTo>
                    <a:pt x="48" y="0"/>
                  </a:lnTo>
                  <a:lnTo>
                    <a:pt x="156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24" name="Line 44"/>
            <p:cNvSpPr>
              <a:spLocks noChangeShapeType="1"/>
            </p:cNvSpPr>
            <p:nvPr/>
          </p:nvSpPr>
          <p:spPr bwMode="auto">
            <a:xfrm>
              <a:off x="3090" y="1171"/>
              <a:ext cx="405" cy="1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25" name="Oval 45"/>
          <p:cNvSpPr>
            <a:spLocks noChangeArrowheads="1"/>
          </p:cNvSpPr>
          <p:nvPr/>
        </p:nvSpPr>
        <p:spPr bwMode="auto">
          <a:xfrm>
            <a:off x="5689600" y="2176463"/>
            <a:ext cx="527050" cy="5238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26" name="Rectangle 46"/>
          <p:cNvSpPr>
            <a:spLocks noChangeArrowheads="1"/>
          </p:cNvSpPr>
          <p:nvPr/>
        </p:nvSpPr>
        <p:spPr bwMode="auto">
          <a:xfrm>
            <a:off x="5745163" y="2312988"/>
            <a:ext cx="4175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SA</a:t>
            </a:r>
          </a:p>
        </p:txBody>
      </p:sp>
      <p:sp>
        <p:nvSpPr>
          <p:cNvPr id="225327" name="Freeform 47"/>
          <p:cNvSpPr>
            <a:spLocks/>
          </p:cNvSpPr>
          <p:nvPr/>
        </p:nvSpPr>
        <p:spPr bwMode="auto">
          <a:xfrm>
            <a:off x="5761038" y="1728788"/>
            <a:ext cx="366712" cy="481012"/>
          </a:xfrm>
          <a:custGeom>
            <a:avLst/>
            <a:gdLst/>
            <a:ahLst/>
            <a:cxnLst>
              <a:cxn ang="0">
                <a:pos x="203" y="298"/>
              </a:cxn>
              <a:cxn ang="0">
                <a:pos x="215" y="274"/>
              </a:cxn>
              <a:cxn ang="0">
                <a:pos x="227" y="227"/>
              </a:cxn>
              <a:cxn ang="0">
                <a:pos x="227" y="191"/>
              </a:cxn>
              <a:cxn ang="0">
                <a:pos x="227" y="131"/>
              </a:cxn>
              <a:cxn ang="0">
                <a:pos x="227" y="119"/>
              </a:cxn>
              <a:cxn ang="0">
                <a:pos x="227" y="96"/>
              </a:cxn>
              <a:cxn ang="0">
                <a:pos x="215" y="60"/>
              </a:cxn>
              <a:cxn ang="0">
                <a:pos x="192" y="24"/>
              </a:cxn>
              <a:cxn ang="0">
                <a:pos x="168" y="12"/>
              </a:cxn>
              <a:cxn ang="0">
                <a:pos x="156" y="12"/>
              </a:cxn>
              <a:cxn ang="0">
                <a:pos x="144" y="12"/>
              </a:cxn>
              <a:cxn ang="0">
                <a:pos x="108" y="0"/>
              </a:cxn>
              <a:cxn ang="0">
                <a:pos x="84" y="12"/>
              </a:cxn>
              <a:cxn ang="0">
                <a:pos x="60" y="24"/>
              </a:cxn>
              <a:cxn ang="0">
                <a:pos x="48" y="36"/>
              </a:cxn>
              <a:cxn ang="0">
                <a:pos x="36" y="48"/>
              </a:cxn>
              <a:cxn ang="0">
                <a:pos x="12" y="72"/>
              </a:cxn>
              <a:cxn ang="0">
                <a:pos x="0" y="107"/>
              </a:cxn>
              <a:cxn ang="0">
                <a:pos x="0" y="131"/>
              </a:cxn>
              <a:cxn ang="0">
                <a:pos x="0" y="155"/>
              </a:cxn>
              <a:cxn ang="0">
                <a:pos x="12" y="179"/>
              </a:cxn>
              <a:cxn ang="0">
                <a:pos x="24" y="215"/>
              </a:cxn>
              <a:cxn ang="0">
                <a:pos x="36" y="238"/>
              </a:cxn>
              <a:cxn ang="0">
                <a:pos x="48" y="262"/>
              </a:cxn>
            </a:cxnLst>
            <a:rect l="0" t="0" r="r" b="b"/>
            <a:pathLst>
              <a:path w="228" h="299">
                <a:moveTo>
                  <a:pt x="203" y="298"/>
                </a:moveTo>
                <a:lnTo>
                  <a:pt x="215" y="274"/>
                </a:lnTo>
                <a:lnTo>
                  <a:pt x="227" y="227"/>
                </a:lnTo>
                <a:lnTo>
                  <a:pt x="227" y="191"/>
                </a:lnTo>
                <a:lnTo>
                  <a:pt x="227" y="131"/>
                </a:lnTo>
                <a:lnTo>
                  <a:pt x="227" y="119"/>
                </a:lnTo>
                <a:lnTo>
                  <a:pt x="227" y="96"/>
                </a:lnTo>
                <a:lnTo>
                  <a:pt x="215" y="60"/>
                </a:lnTo>
                <a:lnTo>
                  <a:pt x="192" y="24"/>
                </a:lnTo>
                <a:lnTo>
                  <a:pt x="168" y="12"/>
                </a:lnTo>
                <a:lnTo>
                  <a:pt x="156" y="12"/>
                </a:lnTo>
                <a:lnTo>
                  <a:pt x="144" y="12"/>
                </a:lnTo>
                <a:lnTo>
                  <a:pt x="108" y="0"/>
                </a:lnTo>
                <a:lnTo>
                  <a:pt x="84" y="12"/>
                </a:lnTo>
                <a:lnTo>
                  <a:pt x="60" y="24"/>
                </a:lnTo>
                <a:lnTo>
                  <a:pt x="48" y="36"/>
                </a:lnTo>
                <a:lnTo>
                  <a:pt x="36" y="48"/>
                </a:lnTo>
                <a:lnTo>
                  <a:pt x="12" y="72"/>
                </a:lnTo>
                <a:lnTo>
                  <a:pt x="0" y="107"/>
                </a:lnTo>
                <a:lnTo>
                  <a:pt x="0" y="131"/>
                </a:lnTo>
                <a:lnTo>
                  <a:pt x="0" y="155"/>
                </a:lnTo>
                <a:lnTo>
                  <a:pt x="12" y="179"/>
                </a:lnTo>
                <a:lnTo>
                  <a:pt x="24" y="215"/>
                </a:lnTo>
                <a:lnTo>
                  <a:pt x="36" y="238"/>
                </a:lnTo>
                <a:lnTo>
                  <a:pt x="48" y="2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225328" name="Group 48"/>
          <p:cNvGrpSpPr>
            <a:grpSpLocks/>
          </p:cNvGrpSpPr>
          <p:nvPr/>
        </p:nvGrpSpPr>
        <p:grpSpPr bwMode="auto">
          <a:xfrm>
            <a:off x="5683250" y="1919288"/>
            <a:ext cx="176213" cy="252412"/>
            <a:chOff x="3531" y="1194"/>
            <a:chExt cx="109" cy="156"/>
          </a:xfrm>
        </p:grpSpPr>
        <p:sp>
          <p:nvSpPr>
            <p:cNvPr id="225329" name="Freeform 49"/>
            <p:cNvSpPr>
              <a:spLocks/>
            </p:cNvSpPr>
            <p:nvPr/>
          </p:nvSpPr>
          <p:spPr bwMode="auto">
            <a:xfrm>
              <a:off x="3531" y="1194"/>
              <a:ext cx="109" cy="156"/>
            </a:xfrm>
            <a:custGeom>
              <a:avLst/>
              <a:gdLst/>
              <a:ahLst/>
              <a:cxnLst>
                <a:cxn ang="0">
                  <a:pos x="108" y="155"/>
                </a:cxn>
                <a:cxn ang="0">
                  <a:pos x="0" y="48"/>
                </a:cxn>
                <a:cxn ang="0">
                  <a:pos x="72" y="72"/>
                </a:cxn>
                <a:cxn ang="0">
                  <a:pos x="96" y="0"/>
                </a:cxn>
                <a:cxn ang="0">
                  <a:pos x="108" y="155"/>
                </a:cxn>
              </a:cxnLst>
              <a:rect l="0" t="0" r="r" b="b"/>
              <a:pathLst>
                <a:path w="109" h="156">
                  <a:moveTo>
                    <a:pt x="108" y="155"/>
                  </a:moveTo>
                  <a:lnTo>
                    <a:pt x="0" y="48"/>
                  </a:lnTo>
                  <a:lnTo>
                    <a:pt x="72" y="72"/>
                  </a:lnTo>
                  <a:lnTo>
                    <a:pt x="96" y="0"/>
                  </a:lnTo>
                  <a:lnTo>
                    <a:pt x="108" y="15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30" name="Line 50"/>
            <p:cNvSpPr>
              <a:spLocks noChangeShapeType="1"/>
            </p:cNvSpPr>
            <p:nvPr/>
          </p:nvSpPr>
          <p:spPr bwMode="auto">
            <a:xfrm>
              <a:off x="3591" y="1254"/>
              <a:ext cx="12" cy="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331" name="Group 51"/>
          <p:cNvGrpSpPr>
            <a:grpSpLocks/>
          </p:cNvGrpSpPr>
          <p:nvPr/>
        </p:nvGrpSpPr>
        <p:grpSpPr bwMode="auto">
          <a:xfrm>
            <a:off x="5008563" y="2552700"/>
            <a:ext cx="773112" cy="365125"/>
            <a:chOff x="3112" y="1587"/>
            <a:chExt cx="480" cy="227"/>
          </a:xfrm>
        </p:grpSpPr>
        <p:sp>
          <p:nvSpPr>
            <p:cNvPr id="225332" name="Freeform 52"/>
            <p:cNvSpPr>
              <a:spLocks/>
            </p:cNvSpPr>
            <p:nvPr/>
          </p:nvSpPr>
          <p:spPr bwMode="auto">
            <a:xfrm>
              <a:off x="3435" y="1587"/>
              <a:ext cx="157" cy="109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36" y="108"/>
                </a:cxn>
                <a:cxn ang="0">
                  <a:pos x="60" y="36"/>
                </a:cxn>
                <a:cxn ang="0">
                  <a:pos x="0" y="24"/>
                </a:cxn>
                <a:cxn ang="0">
                  <a:pos x="156" y="0"/>
                </a:cxn>
              </a:cxnLst>
              <a:rect l="0" t="0" r="r" b="b"/>
              <a:pathLst>
                <a:path w="157" h="109">
                  <a:moveTo>
                    <a:pt x="156" y="0"/>
                  </a:moveTo>
                  <a:lnTo>
                    <a:pt x="36" y="108"/>
                  </a:lnTo>
                  <a:lnTo>
                    <a:pt x="60" y="36"/>
                  </a:lnTo>
                  <a:lnTo>
                    <a:pt x="0" y="24"/>
                  </a:lnTo>
                  <a:lnTo>
                    <a:pt x="156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33" name="Line 53"/>
            <p:cNvSpPr>
              <a:spLocks noChangeShapeType="1"/>
            </p:cNvSpPr>
            <p:nvPr/>
          </p:nvSpPr>
          <p:spPr bwMode="auto">
            <a:xfrm flipV="1">
              <a:off x="3112" y="1624"/>
              <a:ext cx="38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34" name="Rectangle 54"/>
          <p:cNvSpPr>
            <a:spLocks noChangeArrowheads="1"/>
          </p:cNvSpPr>
          <p:nvPr/>
        </p:nvSpPr>
        <p:spPr bwMode="auto">
          <a:xfrm>
            <a:off x="4973638" y="1717675"/>
            <a:ext cx="7127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C3+C5</a:t>
            </a:r>
          </a:p>
        </p:txBody>
      </p:sp>
      <p:sp>
        <p:nvSpPr>
          <p:cNvPr id="225335" name="Rectangle 55"/>
          <p:cNvSpPr>
            <a:spLocks noChangeArrowheads="1"/>
          </p:cNvSpPr>
          <p:nvPr/>
        </p:nvSpPr>
        <p:spPr bwMode="auto">
          <a:xfrm>
            <a:off x="5203825" y="2771775"/>
            <a:ext cx="400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C4</a:t>
            </a:r>
          </a:p>
        </p:txBody>
      </p:sp>
      <p:sp>
        <p:nvSpPr>
          <p:cNvPr id="225336" name="Oval 56"/>
          <p:cNvSpPr>
            <a:spLocks noChangeArrowheads="1"/>
          </p:cNvSpPr>
          <p:nvPr/>
        </p:nvSpPr>
        <p:spPr bwMode="auto">
          <a:xfrm>
            <a:off x="7907338" y="1658938"/>
            <a:ext cx="527050" cy="5238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37" name="Rectangle 57"/>
          <p:cNvSpPr>
            <a:spLocks noChangeArrowheads="1"/>
          </p:cNvSpPr>
          <p:nvPr/>
        </p:nvSpPr>
        <p:spPr bwMode="auto">
          <a:xfrm>
            <a:off x="7980363" y="1793875"/>
            <a:ext cx="390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S5</a:t>
            </a:r>
          </a:p>
        </p:txBody>
      </p:sp>
      <p:sp>
        <p:nvSpPr>
          <p:cNvPr id="225338" name="Oval 58"/>
          <p:cNvSpPr>
            <a:spLocks noChangeArrowheads="1"/>
          </p:cNvSpPr>
          <p:nvPr/>
        </p:nvSpPr>
        <p:spPr bwMode="auto">
          <a:xfrm>
            <a:off x="7947025" y="2787650"/>
            <a:ext cx="525463" cy="5254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39" name="Rectangle 59"/>
          <p:cNvSpPr>
            <a:spLocks noChangeArrowheads="1"/>
          </p:cNvSpPr>
          <p:nvPr/>
        </p:nvSpPr>
        <p:spPr bwMode="auto">
          <a:xfrm>
            <a:off x="8018463" y="2925763"/>
            <a:ext cx="3921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S4</a:t>
            </a:r>
          </a:p>
        </p:txBody>
      </p:sp>
      <p:grpSp>
        <p:nvGrpSpPr>
          <p:cNvPr id="225340" name="Group 60"/>
          <p:cNvGrpSpPr>
            <a:grpSpLocks/>
          </p:cNvGrpSpPr>
          <p:nvPr/>
        </p:nvGrpSpPr>
        <p:grpSpPr bwMode="auto">
          <a:xfrm>
            <a:off x="8247063" y="2149475"/>
            <a:ext cx="157162" cy="692150"/>
            <a:chOff x="5124" y="1337"/>
            <a:chExt cx="97" cy="430"/>
          </a:xfrm>
        </p:grpSpPr>
        <p:sp>
          <p:nvSpPr>
            <p:cNvPr id="225341" name="Freeform 61"/>
            <p:cNvSpPr>
              <a:spLocks/>
            </p:cNvSpPr>
            <p:nvPr/>
          </p:nvSpPr>
          <p:spPr bwMode="auto">
            <a:xfrm>
              <a:off x="5124" y="1623"/>
              <a:ext cx="97" cy="144"/>
            </a:xfrm>
            <a:custGeom>
              <a:avLst/>
              <a:gdLst/>
              <a:ahLst/>
              <a:cxnLst>
                <a:cxn ang="0">
                  <a:pos x="48" y="143"/>
                </a:cxn>
                <a:cxn ang="0">
                  <a:pos x="0" y="0"/>
                </a:cxn>
                <a:cxn ang="0">
                  <a:pos x="48" y="48"/>
                </a:cxn>
                <a:cxn ang="0">
                  <a:pos x="96" y="0"/>
                </a:cxn>
                <a:cxn ang="0">
                  <a:pos x="48" y="143"/>
                </a:cxn>
              </a:cxnLst>
              <a:rect l="0" t="0" r="r" b="b"/>
              <a:pathLst>
                <a:path w="97" h="144">
                  <a:moveTo>
                    <a:pt x="48" y="143"/>
                  </a:moveTo>
                  <a:lnTo>
                    <a:pt x="0" y="0"/>
                  </a:lnTo>
                  <a:lnTo>
                    <a:pt x="48" y="48"/>
                  </a:lnTo>
                  <a:lnTo>
                    <a:pt x="96" y="0"/>
                  </a:lnTo>
                  <a:lnTo>
                    <a:pt x="48" y="14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42" name="Line 62"/>
            <p:cNvSpPr>
              <a:spLocks noChangeShapeType="1"/>
            </p:cNvSpPr>
            <p:nvPr/>
          </p:nvSpPr>
          <p:spPr bwMode="auto">
            <a:xfrm>
              <a:off x="5172" y="1337"/>
              <a:ext cx="0" cy="3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343" name="Group 63"/>
          <p:cNvGrpSpPr>
            <a:grpSpLocks/>
          </p:cNvGrpSpPr>
          <p:nvPr/>
        </p:nvGrpSpPr>
        <p:grpSpPr bwMode="auto">
          <a:xfrm>
            <a:off x="7940675" y="2130425"/>
            <a:ext cx="153988" cy="747713"/>
            <a:chOff x="4933" y="1325"/>
            <a:chExt cx="96" cy="465"/>
          </a:xfrm>
        </p:grpSpPr>
        <p:sp>
          <p:nvSpPr>
            <p:cNvPr id="225344" name="Freeform 64"/>
            <p:cNvSpPr>
              <a:spLocks/>
            </p:cNvSpPr>
            <p:nvPr/>
          </p:nvSpPr>
          <p:spPr bwMode="auto">
            <a:xfrm>
              <a:off x="4933" y="1325"/>
              <a:ext cx="96" cy="14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95" y="143"/>
                </a:cxn>
                <a:cxn ang="0">
                  <a:pos x="47" y="96"/>
                </a:cxn>
                <a:cxn ang="0">
                  <a:pos x="0" y="143"/>
                </a:cxn>
                <a:cxn ang="0">
                  <a:pos x="59" y="0"/>
                </a:cxn>
              </a:cxnLst>
              <a:rect l="0" t="0" r="r" b="b"/>
              <a:pathLst>
                <a:path w="96" h="144">
                  <a:moveTo>
                    <a:pt x="59" y="0"/>
                  </a:moveTo>
                  <a:lnTo>
                    <a:pt x="95" y="143"/>
                  </a:lnTo>
                  <a:lnTo>
                    <a:pt x="47" y="96"/>
                  </a:lnTo>
                  <a:lnTo>
                    <a:pt x="0" y="143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45" name="Line 65"/>
            <p:cNvSpPr>
              <a:spLocks noChangeShapeType="1"/>
            </p:cNvSpPr>
            <p:nvPr/>
          </p:nvSpPr>
          <p:spPr bwMode="auto">
            <a:xfrm flipV="1">
              <a:off x="4980" y="1421"/>
              <a:ext cx="0" cy="3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46" name="Rectangle 66"/>
          <p:cNvSpPr>
            <a:spLocks noChangeArrowheads="1"/>
          </p:cNvSpPr>
          <p:nvPr/>
        </p:nvSpPr>
        <p:spPr bwMode="auto">
          <a:xfrm>
            <a:off x="7035800" y="2925763"/>
            <a:ext cx="663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C5•S2</a:t>
            </a:r>
          </a:p>
        </p:txBody>
      </p:sp>
      <p:sp>
        <p:nvSpPr>
          <p:cNvPr id="225347" name="Oval 67"/>
          <p:cNvSpPr>
            <a:spLocks noChangeArrowheads="1"/>
          </p:cNvSpPr>
          <p:nvPr/>
        </p:nvSpPr>
        <p:spPr bwMode="auto">
          <a:xfrm>
            <a:off x="6596063" y="2176463"/>
            <a:ext cx="525462" cy="5238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48" name="Rectangle 68"/>
          <p:cNvSpPr>
            <a:spLocks noChangeArrowheads="1"/>
          </p:cNvSpPr>
          <p:nvPr/>
        </p:nvSpPr>
        <p:spPr bwMode="auto">
          <a:xfrm>
            <a:off x="6650038" y="2312988"/>
            <a:ext cx="419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SB</a:t>
            </a:r>
          </a:p>
        </p:txBody>
      </p:sp>
      <p:grpSp>
        <p:nvGrpSpPr>
          <p:cNvPr id="225349" name="Group 69"/>
          <p:cNvGrpSpPr>
            <a:grpSpLocks/>
          </p:cNvGrpSpPr>
          <p:nvPr/>
        </p:nvGrpSpPr>
        <p:grpSpPr bwMode="auto">
          <a:xfrm>
            <a:off x="6667500" y="2647950"/>
            <a:ext cx="442913" cy="481013"/>
            <a:chOff x="4142" y="1647"/>
            <a:chExt cx="276" cy="299"/>
          </a:xfrm>
        </p:grpSpPr>
        <p:sp>
          <p:nvSpPr>
            <p:cNvPr id="225350" name="Freeform 70"/>
            <p:cNvSpPr>
              <a:spLocks/>
            </p:cNvSpPr>
            <p:nvPr/>
          </p:nvSpPr>
          <p:spPr bwMode="auto">
            <a:xfrm>
              <a:off x="4142" y="1647"/>
              <a:ext cx="240" cy="299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48"/>
                </a:cxn>
                <a:cxn ang="0">
                  <a:pos x="0" y="131"/>
                </a:cxn>
                <a:cxn ang="0">
                  <a:pos x="0" y="179"/>
                </a:cxn>
                <a:cxn ang="0">
                  <a:pos x="0" y="191"/>
                </a:cxn>
                <a:cxn ang="0">
                  <a:pos x="12" y="226"/>
                </a:cxn>
                <a:cxn ang="0">
                  <a:pos x="36" y="262"/>
                </a:cxn>
                <a:cxn ang="0">
                  <a:pos x="60" y="286"/>
                </a:cxn>
                <a:cxn ang="0">
                  <a:pos x="72" y="286"/>
                </a:cxn>
                <a:cxn ang="0">
                  <a:pos x="96" y="298"/>
                </a:cxn>
                <a:cxn ang="0">
                  <a:pos x="120" y="298"/>
                </a:cxn>
                <a:cxn ang="0">
                  <a:pos x="156" y="286"/>
                </a:cxn>
                <a:cxn ang="0">
                  <a:pos x="180" y="274"/>
                </a:cxn>
                <a:cxn ang="0">
                  <a:pos x="192" y="262"/>
                </a:cxn>
                <a:cxn ang="0">
                  <a:pos x="204" y="250"/>
                </a:cxn>
                <a:cxn ang="0">
                  <a:pos x="228" y="214"/>
                </a:cxn>
                <a:cxn ang="0">
                  <a:pos x="239" y="179"/>
                </a:cxn>
                <a:cxn ang="0">
                  <a:pos x="239" y="155"/>
                </a:cxn>
                <a:cxn ang="0">
                  <a:pos x="228" y="131"/>
                </a:cxn>
                <a:cxn ang="0">
                  <a:pos x="228" y="107"/>
                </a:cxn>
                <a:cxn ang="0">
                  <a:pos x="204" y="60"/>
                </a:cxn>
                <a:cxn ang="0">
                  <a:pos x="180" y="36"/>
                </a:cxn>
              </a:cxnLst>
              <a:rect l="0" t="0" r="r" b="b"/>
              <a:pathLst>
                <a:path w="240" h="299">
                  <a:moveTo>
                    <a:pt x="24" y="0"/>
                  </a:moveTo>
                  <a:lnTo>
                    <a:pt x="12" y="48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0" y="191"/>
                  </a:lnTo>
                  <a:lnTo>
                    <a:pt x="12" y="226"/>
                  </a:lnTo>
                  <a:lnTo>
                    <a:pt x="36" y="262"/>
                  </a:lnTo>
                  <a:lnTo>
                    <a:pt x="60" y="286"/>
                  </a:lnTo>
                  <a:lnTo>
                    <a:pt x="72" y="286"/>
                  </a:lnTo>
                  <a:lnTo>
                    <a:pt x="96" y="298"/>
                  </a:lnTo>
                  <a:lnTo>
                    <a:pt x="120" y="298"/>
                  </a:lnTo>
                  <a:lnTo>
                    <a:pt x="156" y="286"/>
                  </a:lnTo>
                  <a:lnTo>
                    <a:pt x="180" y="274"/>
                  </a:lnTo>
                  <a:lnTo>
                    <a:pt x="192" y="262"/>
                  </a:lnTo>
                  <a:lnTo>
                    <a:pt x="204" y="250"/>
                  </a:lnTo>
                  <a:lnTo>
                    <a:pt x="228" y="214"/>
                  </a:lnTo>
                  <a:lnTo>
                    <a:pt x="239" y="179"/>
                  </a:lnTo>
                  <a:lnTo>
                    <a:pt x="239" y="155"/>
                  </a:lnTo>
                  <a:lnTo>
                    <a:pt x="228" y="131"/>
                  </a:lnTo>
                  <a:lnTo>
                    <a:pt x="228" y="107"/>
                  </a:lnTo>
                  <a:lnTo>
                    <a:pt x="204" y="60"/>
                  </a:lnTo>
                  <a:lnTo>
                    <a:pt x="180" y="3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25351" name="Group 71"/>
            <p:cNvGrpSpPr>
              <a:grpSpLocks/>
            </p:cNvGrpSpPr>
            <p:nvPr/>
          </p:nvGrpSpPr>
          <p:grpSpPr bwMode="auto">
            <a:xfrm>
              <a:off x="4322" y="1671"/>
              <a:ext cx="96" cy="144"/>
              <a:chOff x="4322" y="1671"/>
              <a:chExt cx="96" cy="144"/>
            </a:xfrm>
          </p:grpSpPr>
          <p:sp>
            <p:nvSpPr>
              <p:cNvPr id="225352" name="Freeform 72"/>
              <p:cNvSpPr>
                <a:spLocks/>
              </p:cNvSpPr>
              <p:nvPr/>
            </p:nvSpPr>
            <p:spPr bwMode="auto">
              <a:xfrm>
                <a:off x="4322" y="1671"/>
                <a:ext cx="96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107"/>
                  </a:cxn>
                  <a:cxn ang="0">
                    <a:pos x="36" y="83"/>
                  </a:cxn>
                  <a:cxn ang="0">
                    <a:pos x="12" y="143"/>
                  </a:cxn>
                  <a:cxn ang="0">
                    <a:pos x="0" y="0"/>
                  </a:cxn>
                </a:cxnLst>
                <a:rect l="0" t="0" r="r" b="b"/>
                <a:pathLst>
                  <a:path w="96" h="144">
                    <a:moveTo>
                      <a:pt x="0" y="0"/>
                    </a:moveTo>
                    <a:lnTo>
                      <a:pt x="95" y="107"/>
                    </a:lnTo>
                    <a:lnTo>
                      <a:pt x="36" y="83"/>
                    </a:lnTo>
                    <a:lnTo>
                      <a:pt x="12" y="14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353" name="Line 73"/>
              <p:cNvSpPr>
                <a:spLocks noChangeShapeType="1"/>
              </p:cNvSpPr>
              <p:nvPr/>
            </p:nvSpPr>
            <p:spPr bwMode="auto">
              <a:xfrm flipH="1" flipV="1">
                <a:off x="4358" y="1754"/>
                <a:ext cx="12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5354" name="Group 74"/>
          <p:cNvGrpSpPr>
            <a:grpSpLocks/>
          </p:cNvGrpSpPr>
          <p:nvPr/>
        </p:nvGrpSpPr>
        <p:grpSpPr bwMode="auto">
          <a:xfrm>
            <a:off x="7034213" y="2571750"/>
            <a:ext cx="887412" cy="538163"/>
            <a:chOff x="4370" y="1599"/>
            <a:chExt cx="552" cy="335"/>
          </a:xfrm>
        </p:grpSpPr>
        <p:sp>
          <p:nvSpPr>
            <p:cNvPr id="225355" name="Freeform 75"/>
            <p:cNvSpPr>
              <a:spLocks/>
            </p:cNvSpPr>
            <p:nvPr/>
          </p:nvSpPr>
          <p:spPr bwMode="auto">
            <a:xfrm>
              <a:off x="4765" y="1826"/>
              <a:ext cx="157" cy="108"/>
            </a:xfrm>
            <a:custGeom>
              <a:avLst/>
              <a:gdLst/>
              <a:ahLst/>
              <a:cxnLst>
                <a:cxn ang="0">
                  <a:pos x="156" y="107"/>
                </a:cxn>
                <a:cxn ang="0">
                  <a:pos x="0" y="71"/>
                </a:cxn>
                <a:cxn ang="0">
                  <a:pos x="72" y="59"/>
                </a:cxn>
                <a:cxn ang="0">
                  <a:pos x="48" y="0"/>
                </a:cxn>
                <a:cxn ang="0">
                  <a:pos x="156" y="107"/>
                </a:cxn>
              </a:cxnLst>
              <a:rect l="0" t="0" r="r" b="b"/>
              <a:pathLst>
                <a:path w="157" h="108">
                  <a:moveTo>
                    <a:pt x="156" y="107"/>
                  </a:moveTo>
                  <a:lnTo>
                    <a:pt x="0" y="71"/>
                  </a:lnTo>
                  <a:lnTo>
                    <a:pt x="72" y="59"/>
                  </a:lnTo>
                  <a:lnTo>
                    <a:pt x="48" y="0"/>
                  </a:lnTo>
                  <a:lnTo>
                    <a:pt x="156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56" name="Line 76"/>
            <p:cNvSpPr>
              <a:spLocks noChangeShapeType="1"/>
            </p:cNvSpPr>
            <p:nvPr/>
          </p:nvSpPr>
          <p:spPr bwMode="auto">
            <a:xfrm>
              <a:off x="4370" y="1599"/>
              <a:ext cx="467" cy="2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357" name="Group 77"/>
          <p:cNvGrpSpPr>
            <a:grpSpLocks/>
          </p:cNvGrpSpPr>
          <p:nvPr/>
        </p:nvGrpSpPr>
        <p:grpSpPr bwMode="auto">
          <a:xfrm>
            <a:off x="7051675" y="2035175"/>
            <a:ext cx="869950" cy="249238"/>
            <a:chOff x="4381" y="1266"/>
            <a:chExt cx="541" cy="155"/>
          </a:xfrm>
        </p:grpSpPr>
        <p:sp>
          <p:nvSpPr>
            <p:cNvPr id="225358" name="Freeform 78"/>
            <p:cNvSpPr>
              <a:spLocks/>
            </p:cNvSpPr>
            <p:nvPr/>
          </p:nvSpPr>
          <p:spPr bwMode="auto">
            <a:xfrm>
              <a:off x="4765" y="1266"/>
              <a:ext cx="157" cy="96"/>
            </a:xfrm>
            <a:custGeom>
              <a:avLst/>
              <a:gdLst/>
              <a:ahLst/>
              <a:cxnLst>
                <a:cxn ang="0">
                  <a:pos x="156" y="12"/>
                </a:cxn>
                <a:cxn ang="0">
                  <a:pos x="24" y="95"/>
                </a:cxn>
                <a:cxn ang="0">
                  <a:pos x="60" y="36"/>
                </a:cxn>
                <a:cxn ang="0">
                  <a:pos x="0" y="0"/>
                </a:cxn>
                <a:cxn ang="0">
                  <a:pos x="156" y="12"/>
                </a:cxn>
              </a:cxnLst>
              <a:rect l="0" t="0" r="r" b="b"/>
              <a:pathLst>
                <a:path w="157" h="96">
                  <a:moveTo>
                    <a:pt x="156" y="12"/>
                  </a:moveTo>
                  <a:lnTo>
                    <a:pt x="24" y="95"/>
                  </a:lnTo>
                  <a:lnTo>
                    <a:pt x="60" y="36"/>
                  </a:lnTo>
                  <a:lnTo>
                    <a:pt x="0" y="0"/>
                  </a:lnTo>
                  <a:lnTo>
                    <a:pt x="156" y="1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59" name="Line 79"/>
            <p:cNvSpPr>
              <a:spLocks noChangeShapeType="1"/>
            </p:cNvSpPr>
            <p:nvPr/>
          </p:nvSpPr>
          <p:spPr bwMode="auto">
            <a:xfrm flipV="1">
              <a:off x="4381" y="1302"/>
              <a:ext cx="44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60" name="Rectangle 80"/>
          <p:cNvSpPr>
            <a:spLocks noChangeArrowheads="1"/>
          </p:cNvSpPr>
          <p:nvPr/>
        </p:nvSpPr>
        <p:spPr bwMode="auto">
          <a:xfrm>
            <a:off x="6921500" y="1736725"/>
            <a:ext cx="854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C3•S2 + </a:t>
            </a:r>
          </a:p>
        </p:txBody>
      </p:sp>
      <p:sp>
        <p:nvSpPr>
          <p:cNvPr id="225361" name="Rectangle 81"/>
          <p:cNvSpPr>
            <a:spLocks noChangeArrowheads="1"/>
          </p:cNvSpPr>
          <p:nvPr/>
        </p:nvSpPr>
        <p:spPr bwMode="auto">
          <a:xfrm>
            <a:off x="6921500" y="1947863"/>
            <a:ext cx="663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C4•S3</a:t>
            </a:r>
          </a:p>
        </p:txBody>
      </p:sp>
      <p:sp>
        <p:nvSpPr>
          <p:cNvPr id="225362" name="Oval 82"/>
          <p:cNvSpPr>
            <a:spLocks noChangeArrowheads="1"/>
          </p:cNvSpPr>
          <p:nvPr/>
        </p:nvSpPr>
        <p:spPr bwMode="auto">
          <a:xfrm>
            <a:off x="5186363" y="5070475"/>
            <a:ext cx="523875" cy="52228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63" name="Rectangle 83"/>
          <p:cNvSpPr>
            <a:spLocks noChangeArrowheads="1"/>
          </p:cNvSpPr>
          <p:nvPr/>
        </p:nvSpPr>
        <p:spPr bwMode="auto">
          <a:xfrm>
            <a:off x="5238750" y="5205413"/>
            <a:ext cx="419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SA</a:t>
            </a:r>
          </a:p>
        </p:txBody>
      </p:sp>
      <p:sp>
        <p:nvSpPr>
          <p:cNvPr id="225364" name="Freeform 84"/>
          <p:cNvSpPr>
            <a:spLocks/>
          </p:cNvSpPr>
          <p:nvPr/>
        </p:nvSpPr>
        <p:spPr bwMode="auto">
          <a:xfrm>
            <a:off x="5254625" y="4624388"/>
            <a:ext cx="368300" cy="479425"/>
          </a:xfrm>
          <a:custGeom>
            <a:avLst/>
            <a:gdLst/>
            <a:ahLst/>
            <a:cxnLst>
              <a:cxn ang="0">
                <a:pos x="204" y="297"/>
              </a:cxn>
              <a:cxn ang="0">
                <a:pos x="215" y="273"/>
              </a:cxn>
              <a:cxn ang="0">
                <a:pos x="227" y="226"/>
              </a:cxn>
              <a:cxn ang="0">
                <a:pos x="227" y="190"/>
              </a:cxn>
              <a:cxn ang="0">
                <a:pos x="227" y="143"/>
              </a:cxn>
              <a:cxn ang="0">
                <a:pos x="227" y="119"/>
              </a:cxn>
              <a:cxn ang="0">
                <a:pos x="227" y="107"/>
              </a:cxn>
              <a:cxn ang="0">
                <a:pos x="215" y="72"/>
              </a:cxn>
              <a:cxn ang="0">
                <a:pos x="192" y="36"/>
              </a:cxn>
              <a:cxn ang="0">
                <a:pos x="180" y="24"/>
              </a:cxn>
              <a:cxn ang="0">
                <a:pos x="156" y="12"/>
              </a:cxn>
              <a:cxn ang="0">
                <a:pos x="144" y="12"/>
              </a:cxn>
              <a:cxn ang="0">
                <a:pos x="108" y="0"/>
              </a:cxn>
              <a:cxn ang="0">
                <a:pos x="84" y="12"/>
              </a:cxn>
              <a:cxn ang="0">
                <a:pos x="60" y="24"/>
              </a:cxn>
              <a:cxn ang="0">
                <a:pos x="48" y="36"/>
              </a:cxn>
              <a:cxn ang="0">
                <a:pos x="36" y="48"/>
              </a:cxn>
              <a:cxn ang="0">
                <a:pos x="12" y="83"/>
              </a:cxn>
              <a:cxn ang="0">
                <a:pos x="0" y="119"/>
              </a:cxn>
              <a:cxn ang="0">
                <a:pos x="0" y="143"/>
              </a:cxn>
              <a:cxn ang="0">
                <a:pos x="0" y="167"/>
              </a:cxn>
              <a:cxn ang="0">
                <a:pos x="12" y="202"/>
              </a:cxn>
              <a:cxn ang="0">
                <a:pos x="36" y="250"/>
              </a:cxn>
              <a:cxn ang="0">
                <a:pos x="48" y="262"/>
              </a:cxn>
            </a:cxnLst>
            <a:rect l="0" t="0" r="r" b="b"/>
            <a:pathLst>
              <a:path w="228" h="298">
                <a:moveTo>
                  <a:pt x="204" y="297"/>
                </a:moveTo>
                <a:lnTo>
                  <a:pt x="215" y="273"/>
                </a:lnTo>
                <a:lnTo>
                  <a:pt x="227" y="226"/>
                </a:lnTo>
                <a:lnTo>
                  <a:pt x="227" y="190"/>
                </a:lnTo>
                <a:lnTo>
                  <a:pt x="227" y="143"/>
                </a:lnTo>
                <a:lnTo>
                  <a:pt x="227" y="119"/>
                </a:lnTo>
                <a:lnTo>
                  <a:pt x="227" y="107"/>
                </a:lnTo>
                <a:lnTo>
                  <a:pt x="215" y="72"/>
                </a:lnTo>
                <a:lnTo>
                  <a:pt x="192" y="36"/>
                </a:lnTo>
                <a:lnTo>
                  <a:pt x="180" y="24"/>
                </a:lnTo>
                <a:lnTo>
                  <a:pt x="156" y="12"/>
                </a:lnTo>
                <a:lnTo>
                  <a:pt x="144" y="12"/>
                </a:lnTo>
                <a:lnTo>
                  <a:pt x="108" y="0"/>
                </a:lnTo>
                <a:lnTo>
                  <a:pt x="84" y="12"/>
                </a:lnTo>
                <a:lnTo>
                  <a:pt x="60" y="24"/>
                </a:lnTo>
                <a:lnTo>
                  <a:pt x="48" y="36"/>
                </a:lnTo>
                <a:lnTo>
                  <a:pt x="36" y="48"/>
                </a:lnTo>
                <a:lnTo>
                  <a:pt x="12" y="83"/>
                </a:lnTo>
                <a:lnTo>
                  <a:pt x="0" y="119"/>
                </a:lnTo>
                <a:lnTo>
                  <a:pt x="0" y="143"/>
                </a:lnTo>
                <a:lnTo>
                  <a:pt x="0" y="167"/>
                </a:lnTo>
                <a:lnTo>
                  <a:pt x="12" y="202"/>
                </a:lnTo>
                <a:lnTo>
                  <a:pt x="36" y="250"/>
                </a:lnTo>
                <a:lnTo>
                  <a:pt x="48" y="2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225365" name="Group 85"/>
          <p:cNvGrpSpPr>
            <a:grpSpLocks/>
          </p:cNvGrpSpPr>
          <p:nvPr/>
        </p:nvGrpSpPr>
        <p:grpSpPr bwMode="auto">
          <a:xfrm>
            <a:off x="5180013" y="4835525"/>
            <a:ext cx="173037" cy="230188"/>
            <a:chOff x="3218" y="3007"/>
            <a:chExt cx="108" cy="143"/>
          </a:xfrm>
        </p:grpSpPr>
        <p:sp>
          <p:nvSpPr>
            <p:cNvPr id="225366" name="Freeform 86"/>
            <p:cNvSpPr>
              <a:spLocks/>
            </p:cNvSpPr>
            <p:nvPr/>
          </p:nvSpPr>
          <p:spPr bwMode="auto">
            <a:xfrm>
              <a:off x="3218" y="3007"/>
              <a:ext cx="108" cy="143"/>
            </a:xfrm>
            <a:custGeom>
              <a:avLst/>
              <a:gdLst/>
              <a:ahLst/>
              <a:cxnLst>
                <a:cxn ang="0">
                  <a:pos x="107" y="142"/>
                </a:cxn>
                <a:cxn ang="0">
                  <a:pos x="0" y="36"/>
                </a:cxn>
                <a:cxn ang="0">
                  <a:pos x="59" y="59"/>
                </a:cxn>
                <a:cxn ang="0">
                  <a:pos x="83" y="0"/>
                </a:cxn>
                <a:cxn ang="0">
                  <a:pos x="107" y="142"/>
                </a:cxn>
              </a:cxnLst>
              <a:rect l="0" t="0" r="r" b="b"/>
              <a:pathLst>
                <a:path w="108" h="143">
                  <a:moveTo>
                    <a:pt x="107" y="142"/>
                  </a:moveTo>
                  <a:lnTo>
                    <a:pt x="0" y="36"/>
                  </a:lnTo>
                  <a:lnTo>
                    <a:pt x="59" y="59"/>
                  </a:lnTo>
                  <a:lnTo>
                    <a:pt x="83" y="0"/>
                  </a:lnTo>
                  <a:lnTo>
                    <a:pt x="107" y="14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67" name="Line 87"/>
            <p:cNvSpPr>
              <a:spLocks noChangeShapeType="1"/>
            </p:cNvSpPr>
            <p:nvPr/>
          </p:nvSpPr>
          <p:spPr bwMode="auto">
            <a:xfrm>
              <a:off x="3277" y="3054"/>
              <a:ext cx="0" cy="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68" name="Oval 88"/>
          <p:cNvSpPr>
            <a:spLocks noChangeArrowheads="1"/>
          </p:cNvSpPr>
          <p:nvPr/>
        </p:nvSpPr>
        <p:spPr bwMode="auto">
          <a:xfrm>
            <a:off x="3109913" y="5070475"/>
            <a:ext cx="523875" cy="52228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69" name="Rectangle 89"/>
          <p:cNvSpPr>
            <a:spLocks noChangeArrowheads="1"/>
          </p:cNvSpPr>
          <p:nvPr/>
        </p:nvSpPr>
        <p:spPr bwMode="auto">
          <a:xfrm>
            <a:off x="3181350" y="5205413"/>
            <a:ext cx="392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S1</a:t>
            </a:r>
          </a:p>
        </p:txBody>
      </p:sp>
      <p:grpSp>
        <p:nvGrpSpPr>
          <p:cNvPr id="225370" name="Group 90"/>
          <p:cNvGrpSpPr>
            <a:grpSpLocks/>
          </p:cNvGrpSpPr>
          <p:nvPr/>
        </p:nvGrpSpPr>
        <p:grpSpPr bwMode="auto">
          <a:xfrm>
            <a:off x="3621088" y="5254625"/>
            <a:ext cx="1558925" cy="155575"/>
            <a:chOff x="2250" y="3268"/>
            <a:chExt cx="968" cy="96"/>
          </a:xfrm>
        </p:grpSpPr>
        <p:sp>
          <p:nvSpPr>
            <p:cNvPr id="225371" name="Freeform 91"/>
            <p:cNvSpPr>
              <a:spLocks/>
            </p:cNvSpPr>
            <p:nvPr/>
          </p:nvSpPr>
          <p:spPr bwMode="auto">
            <a:xfrm>
              <a:off x="2250" y="3268"/>
              <a:ext cx="145" cy="9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0"/>
                </a:cxn>
                <a:cxn ang="0">
                  <a:pos x="96" y="48"/>
                </a:cxn>
                <a:cxn ang="0">
                  <a:pos x="144" y="95"/>
                </a:cxn>
                <a:cxn ang="0">
                  <a:pos x="0" y="48"/>
                </a:cxn>
              </a:cxnLst>
              <a:rect l="0" t="0" r="r" b="b"/>
              <a:pathLst>
                <a:path w="145" h="96">
                  <a:moveTo>
                    <a:pt x="0" y="48"/>
                  </a:moveTo>
                  <a:lnTo>
                    <a:pt x="144" y="0"/>
                  </a:lnTo>
                  <a:lnTo>
                    <a:pt x="96" y="48"/>
                  </a:lnTo>
                  <a:lnTo>
                    <a:pt x="144" y="95"/>
                  </a:lnTo>
                  <a:lnTo>
                    <a:pt x="0" y="4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72" name="Line 92"/>
            <p:cNvSpPr>
              <a:spLocks noChangeShapeType="1"/>
            </p:cNvSpPr>
            <p:nvPr/>
          </p:nvSpPr>
          <p:spPr bwMode="auto">
            <a:xfrm>
              <a:off x="2346" y="3316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73" name="Rectangle 93"/>
          <p:cNvSpPr>
            <a:spLocks noChangeArrowheads="1"/>
          </p:cNvSpPr>
          <p:nvPr/>
        </p:nvSpPr>
        <p:spPr bwMode="auto">
          <a:xfrm>
            <a:off x="4162425" y="5053013"/>
            <a:ext cx="6651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C2•S6</a:t>
            </a:r>
          </a:p>
        </p:txBody>
      </p:sp>
      <p:sp>
        <p:nvSpPr>
          <p:cNvPr id="225374" name="Rectangle 94"/>
          <p:cNvSpPr>
            <a:spLocks noChangeArrowheads="1"/>
          </p:cNvSpPr>
          <p:nvPr/>
        </p:nvSpPr>
        <p:spPr bwMode="auto">
          <a:xfrm>
            <a:off x="5105400" y="4384675"/>
            <a:ext cx="6651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300" b="1">
                <a:solidFill>
                  <a:srgbClr val="000000"/>
                </a:solidFill>
                <a:ea typeface="돋움" pitchFamily="50" charset="-127"/>
              </a:rPr>
              <a:t>C2•S6</a:t>
            </a:r>
          </a:p>
        </p:txBody>
      </p:sp>
      <p:sp>
        <p:nvSpPr>
          <p:cNvPr id="225375" name="Line 95"/>
          <p:cNvSpPr>
            <a:spLocks noChangeShapeType="1"/>
          </p:cNvSpPr>
          <p:nvPr/>
        </p:nvSpPr>
        <p:spPr bwMode="auto">
          <a:xfrm>
            <a:off x="5160963" y="4395788"/>
            <a:ext cx="555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40163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Finite State Machine Partitioning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687388" y="1014413"/>
            <a:ext cx="20097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Another Example</a:t>
            </a:r>
          </a:p>
        </p:txBody>
      </p:sp>
      <p:pic>
        <p:nvPicPr>
          <p:cNvPr id="227332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1428750"/>
            <a:ext cx="3013075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2124075" y="5172075"/>
            <a:ext cx="5273675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6 state up/down counter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building block has 2 FFs + combinational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40163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Finite State Machine Partitioning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568325" y="977900"/>
            <a:ext cx="28733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6 State Up/Down Counter</a:t>
            </a:r>
          </a:p>
        </p:txBody>
      </p:sp>
      <p:sp>
        <p:nvSpPr>
          <p:cNvPr id="229380" name="Oval 4"/>
          <p:cNvSpPr>
            <a:spLocks noChangeArrowheads="1"/>
          </p:cNvSpPr>
          <p:nvPr/>
        </p:nvSpPr>
        <p:spPr bwMode="auto">
          <a:xfrm>
            <a:off x="2419350" y="1357313"/>
            <a:ext cx="498475" cy="4810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2466975" y="1436688"/>
            <a:ext cx="3762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S0</a:t>
            </a:r>
          </a:p>
        </p:txBody>
      </p:sp>
      <p:sp>
        <p:nvSpPr>
          <p:cNvPr id="229382" name="Oval 6"/>
          <p:cNvSpPr>
            <a:spLocks noChangeArrowheads="1"/>
          </p:cNvSpPr>
          <p:nvPr/>
        </p:nvSpPr>
        <p:spPr bwMode="auto">
          <a:xfrm>
            <a:off x="1822450" y="2343150"/>
            <a:ext cx="476250" cy="4810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1849438" y="2422525"/>
            <a:ext cx="3746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S1</a:t>
            </a:r>
          </a:p>
        </p:txBody>
      </p:sp>
      <p:sp>
        <p:nvSpPr>
          <p:cNvPr id="229384" name="Oval 8"/>
          <p:cNvSpPr>
            <a:spLocks noChangeArrowheads="1"/>
          </p:cNvSpPr>
          <p:nvPr/>
        </p:nvSpPr>
        <p:spPr bwMode="auto">
          <a:xfrm>
            <a:off x="2439988" y="3330575"/>
            <a:ext cx="477837" cy="4794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2489200" y="3430588"/>
            <a:ext cx="3762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S2</a:t>
            </a:r>
          </a:p>
        </p:txBody>
      </p:sp>
      <p:grpSp>
        <p:nvGrpSpPr>
          <p:cNvPr id="229386" name="Group 10"/>
          <p:cNvGrpSpPr>
            <a:grpSpLocks/>
          </p:cNvGrpSpPr>
          <p:nvPr/>
        </p:nvGrpSpPr>
        <p:grpSpPr bwMode="auto">
          <a:xfrm>
            <a:off x="2198688" y="1801813"/>
            <a:ext cx="361950" cy="579437"/>
            <a:chOff x="1366" y="1120"/>
            <a:chExt cx="225" cy="361"/>
          </a:xfrm>
        </p:grpSpPr>
        <p:sp>
          <p:nvSpPr>
            <p:cNvPr id="229387" name="Freeform 11"/>
            <p:cNvSpPr>
              <a:spLocks/>
            </p:cNvSpPr>
            <p:nvPr/>
          </p:nvSpPr>
          <p:spPr bwMode="auto">
            <a:xfrm>
              <a:off x="1366" y="1347"/>
              <a:ext cx="94" cy="134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27" y="0"/>
                </a:cxn>
                <a:cxn ang="0">
                  <a:pos x="40" y="66"/>
                </a:cxn>
                <a:cxn ang="0">
                  <a:pos x="93" y="40"/>
                </a:cxn>
                <a:cxn ang="0">
                  <a:pos x="0" y="133"/>
                </a:cxn>
              </a:cxnLst>
              <a:rect l="0" t="0" r="r" b="b"/>
              <a:pathLst>
                <a:path w="94" h="134">
                  <a:moveTo>
                    <a:pt x="0" y="133"/>
                  </a:moveTo>
                  <a:lnTo>
                    <a:pt x="27" y="0"/>
                  </a:lnTo>
                  <a:lnTo>
                    <a:pt x="40" y="66"/>
                  </a:lnTo>
                  <a:lnTo>
                    <a:pt x="93" y="40"/>
                  </a:lnTo>
                  <a:lnTo>
                    <a:pt x="0" y="13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88" name="Line 12"/>
            <p:cNvSpPr>
              <a:spLocks noChangeShapeType="1"/>
            </p:cNvSpPr>
            <p:nvPr/>
          </p:nvSpPr>
          <p:spPr bwMode="auto">
            <a:xfrm flipH="1">
              <a:off x="1406" y="1120"/>
              <a:ext cx="185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389" name="Group 13"/>
          <p:cNvGrpSpPr>
            <a:grpSpLocks/>
          </p:cNvGrpSpPr>
          <p:nvPr/>
        </p:nvGrpSpPr>
        <p:grpSpPr bwMode="auto">
          <a:xfrm>
            <a:off x="2027238" y="1693863"/>
            <a:ext cx="407987" cy="622300"/>
            <a:chOff x="1260" y="1053"/>
            <a:chExt cx="253" cy="387"/>
          </a:xfrm>
        </p:grpSpPr>
        <p:sp>
          <p:nvSpPr>
            <p:cNvPr id="229390" name="Freeform 14"/>
            <p:cNvSpPr>
              <a:spLocks/>
            </p:cNvSpPr>
            <p:nvPr/>
          </p:nvSpPr>
          <p:spPr bwMode="auto">
            <a:xfrm>
              <a:off x="1406" y="1053"/>
              <a:ext cx="107" cy="121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79" y="120"/>
                </a:cxn>
                <a:cxn ang="0">
                  <a:pos x="53" y="54"/>
                </a:cxn>
                <a:cxn ang="0">
                  <a:pos x="0" y="80"/>
                </a:cxn>
                <a:cxn ang="0">
                  <a:pos x="106" y="0"/>
                </a:cxn>
              </a:cxnLst>
              <a:rect l="0" t="0" r="r" b="b"/>
              <a:pathLst>
                <a:path w="107" h="121">
                  <a:moveTo>
                    <a:pt x="106" y="0"/>
                  </a:moveTo>
                  <a:lnTo>
                    <a:pt x="79" y="120"/>
                  </a:lnTo>
                  <a:lnTo>
                    <a:pt x="53" y="54"/>
                  </a:lnTo>
                  <a:lnTo>
                    <a:pt x="0" y="80"/>
                  </a:lnTo>
                  <a:lnTo>
                    <a:pt x="106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91" name="Line 15"/>
            <p:cNvSpPr>
              <a:spLocks noChangeShapeType="1"/>
            </p:cNvSpPr>
            <p:nvPr/>
          </p:nvSpPr>
          <p:spPr bwMode="auto">
            <a:xfrm flipV="1">
              <a:off x="1260" y="1107"/>
              <a:ext cx="199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392" name="Group 16"/>
          <p:cNvGrpSpPr>
            <a:grpSpLocks/>
          </p:cNvGrpSpPr>
          <p:nvPr/>
        </p:nvGrpSpPr>
        <p:grpSpPr bwMode="auto">
          <a:xfrm>
            <a:off x="2241550" y="2701925"/>
            <a:ext cx="428625" cy="644525"/>
            <a:chOff x="1393" y="1680"/>
            <a:chExt cx="266" cy="401"/>
          </a:xfrm>
        </p:grpSpPr>
        <p:sp>
          <p:nvSpPr>
            <p:cNvPr id="229393" name="Freeform 17"/>
            <p:cNvSpPr>
              <a:spLocks/>
            </p:cNvSpPr>
            <p:nvPr/>
          </p:nvSpPr>
          <p:spPr bwMode="auto">
            <a:xfrm>
              <a:off x="1552" y="1933"/>
              <a:ext cx="107" cy="148"/>
            </a:xfrm>
            <a:custGeom>
              <a:avLst/>
              <a:gdLst/>
              <a:ahLst/>
              <a:cxnLst>
                <a:cxn ang="0">
                  <a:pos x="106" y="147"/>
                </a:cxn>
                <a:cxn ang="0">
                  <a:pos x="0" y="54"/>
                </a:cxn>
                <a:cxn ang="0">
                  <a:pos x="53" y="67"/>
                </a:cxn>
                <a:cxn ang="0">
                  <a:pos x="53" y="0"/>
                </a:cxn>
                <a:cxn ang="0">
                  <a:pos x="106" y="147"/>
                </a:cxn>
              </a:cxnLst>
              <a:rect l="0" t="0" r="r" b="b"/>
              <a:pathLst>
                <a:path w="107" h="148">
                  <a:moveTo>
                    <a:pt x="106" y="147"/>
                  </a:moveTo>
                  <a:lnTo>
                    <a:pt x="0" y="54"/>
                  </a:lnTo>
                  <a:lnTo>
                    <a:pt x="53" y="67"/>
                  </a:lnTo>
                  <a:lnTo>
                    <a:pt x="53" y="0"/>
                  </a:lnTo>
                  <a:lnTo>
                    <a:pt x="106" y="14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94" name="Line 18"/>
            <p:cNvSpPr>
              <a:spLocks noChangeShapeType="1"/>
            </p:cNvSpPr>
            <p:nvPr/>
          </p:nvSpPr>
          <p:spPr bwMode="auto">
            <a:xfrm>
              <a:off x="1393" y="1680"/>
              <a:ext cx="212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395" name="Group 19"/>
          <p:cNvGrpSpPr>
            <a:grpSpLocks/>
          </p:cNvGrpSpPr>
          <p:nvPr/>
        </p:nvGrpSpPr>
        <p:grpSpPr bwMode="auto">
          <a:xfrm>
            <a:off x="2071688" y="2809875"/>
            <a:ext cx="427037" cy="620713"/>
            <a:chOff x="1287" y="1747"/>
            <a:chExt cx="265" cy="386"/>
          </a:xfrm>
        </p:grpSpPr>
        <p:sp>
          <p:nvSpPr>
            <p:cNvPr id="229396" name="Freeform 20"/>
            <p:cNvSpPr>
              <a:spLocks/>
            </p:cNvSpPr>
            <p:nvPr/>
          </p:nvSpPr>
          <p:spPr bwMode="auto">
            <a:xfrm>
              <a:off x="1287" y="1747"/>
              <a:ext cx="107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80"/>
                </a:cxn>
                <a:cxn ang="0">
                  <a:pos x="53" y="80"/>
                </a:cxn>
                <a:cxn ang="0">
                  <a:pos x="39" y="133"/>
                </a:cxn>
                <a:cxn ang="0">
                  <a:pos x="0" y="0"/>
                </a:cxn>
              </a:cxnLst>
              <a:rect l="0" t="0" r="r" b="b"/>
              <a:pathLst>
                <a:path w="107" h="134">
                  <a:moveTo>
                    <a:pt x="0" y="0"/>
                  </a:moveTo>
                  <a:lnTo>
                    <a:pt x="106" y="80"/>
                  </a:lnTo>
                  <a:lnTo>
                    <a:pt x="53" y="80"/>
                  </a:lnTo>
                  <a:lnTo>
                    <a:pt x="39" y="1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97" name="Line 21"/>
            <p:cNvSpPr>
              <a:spLocks noChangeShapeType="1"/>
            </p:cNvSpPr>
            <p:nvPr/>
          </p:nvSpPr>
          <p:spPr bwMode="auto">
            <a:xfrm flipH="1" flipV="1">
              <a:off x="1340" y="1827"/>
              <a:ext cx="212" cy="3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9398" name="Rectangle 22"/>
          <p:cNvSpPr>
            <a:spLocks noChangeArrowheads="1"/>
          </p:cNvSpPr>
          <p:nvPr/>
        </p:nvSpPr>
        <p:spPr bwMode="auto">
          <a:xfrm>
            <a:off x="2019300" y="3108325"/>
            <a:ext cx="298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D</a:t>
            </a:r>
          </a:p>
        </p:txBody>
      </p:sp>
      <p:sp>
        <p:nvSpPr>
          <p:cNvPr id="229399" name="Rectangle 23"/>
          <p:cNvSpPr>
            <a:spLocks noChangeArrowheads="1"/>
          </p:cNvSpPr>
          <p:nvPr/>
        </p:nvSpPr>
        <p:spPr bwMode="auto">
          <a:xfrm>
            <a:off x="1935163" y="1843088"/>
            <a:ext cx="2968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D</a:t>
            </a: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2339975" y="1993900"/>
            <a:ext cx="298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U</a:t>
            </a:r>
          </a:p>
        </p:txBody>
      </p:sp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2360613" y="2830513"/>
            <a:ext cx="298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U</a:t>
            </a:r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143250" y="2322513"/>
            <a:ext cx="477838" cy="4810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3" name="Rectangle 27"/>
          <p:cNvSpPr>
            <a:spLocks noChangeArrowheads="1"/>
          </p:cNvSpPr>
          <p:nvPr/>
        </p:nvSpPr>
        <p:spPr bwMode="auto">
          <a:xfrm>
            <a:off x="3171825" y="2422525"/>
            <a:ext cx="4016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SA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2901950" y="1693863"/>
            <a:ext cx="450850" cy="623887"/>
            <a:chOff x="1803" y="1053"/>
            <a:chExt cx="280" cy="388"/>
          </a:xfrm>
        </p:grpSpPr>
        <p:sp>
          <p:nvSpPr>
            <p:cNvPr id="229405" name="Freeform 29"/>
            <p:cNvSpPr>
              <a:spLocks/>
            </p:cNvSpPr>
            <p:nvPr/>
          </p:nvSpPr>
          <p:spPr bwMode="auto">
            <a:xfrm>
              <a:off x="1976" y="1307"/>
              <a:ext cx="107" cy="134"/>
            </a:xfrm>
            <a:custGeom>
              <a:avLst/>
              <a:gdLst/>
              <a:ahLst/>
              <a:cxnLst>
                <a:cxn ang="0">
                  <a:pos x="106" y="133"/>
                </a:cxn>
                <a:cxn ang="0">
                  <a:pos x="0" y="53"/>
                </a:cxn>
                <a:cxn ang="0">
                  <a:pos x="53" y="53"/>
                </a:cxn>
                <a:cxn ang="0">
                  <a:pos x="66" y="0"/>
                </a:cxn>
                <a:cxn ang="0">
                  <a:pos x="106" y="133"/>
                </a:cxn>
              </a:cxnLst>
              <a:rect l="0" t="0" r="r" b="b"/>
              <a:pathLst>
                <a:path w="107" h="134">
                  <a:moveTo>
                    <a:pt x="106" y="133"/>
                  </a:moveTo>
                  <a:lnTo>
                    <a:pt x="0" y="53"/>
                  </a:lnTo>
                  <a:lnTo>
                    <a:pt x="53" y="53"/>
                  </a:lnTo>
                  <a:lnTo>
                    <a:pt x="66" y="0"/>
                  </a:lnTo>
                  <a:lnTo>
                    <a:pt x="106" y="13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6" name="Line 30"/>
            <p:cNvSpPr>
              <a:spLocks noChangeShapeType="1"/>
            </p:cNvSpPr>
            <p:nvPr/>
          </p:nvSpPr>
          <p:spPr bwMode="auto">
            <a:xfrm>
              <a:off x="1803" y="1053"/>
              <a:ext cx="226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407" name="Group 31"/>
          <p:cNvGrpSpPr>
            <a:grpSpLocks/>
          </p:cNvGrpSpPr>
          <p:nvPr/>
        </p:nvGrpSpPr>
        <p:grpSpPr bwMode="auto">
          <a:xfrm>
            <a:off x="2774950" y="1801813"/>
            <a:ext cx="404813" cy="557212"/>
            <a:chOff x="1724" y="1120"/>
            <a:chExt cx="252" cy="347"/>
          </a:xfrm>
        </p:grpSpPr>
        <p:sp>
          <p:nvSpPr>
            <p:cNvPr id="229408" name="Freeform 32"/>
            <p:cNvSpPr>
              <a:spLocks/>
            </p:cNvSpPr>
            <p:nvPr/>
          </p:nvSpPr>
          <p:spPr bwMode="auto">
            <a:xfrm>
              <a:off x="1724" y="1120"/>
              <a:ext cx="107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80"/>
                </a:cxn>
                <a:cxn ang="0">
                  <a:pos x="40" y="67"/>
                </a:cxn>
                <a:cxn ang="0">
                  <a:pos x="40" y="133"/>
                </a:cxn>
                <a:cxn ang="0">
                  <a:pos x="0" y="0"/>
                </a:cxn>
              </a:cxnLst>
              <a:rect l="0" t="0" r="r" b="b"/>
              <a:pathLst>
                <a:path w="107" h="134">
                  <a:moveTo>
                    <a:pt x="0" y="0"/>
                  </a:moveTo>
                  <a:lnTo>
                    <a:pt x="106" y="80"/>
                  </a:lnTo>
                  <a:lnTo>
                    <a:pt x="40" y="67"/>
                  </a:lnTo>
                  <a:lnTo>
                    <a:pt x="40" y="1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9" name="Line 33"/>
            <p:cNvSpPr>
              <a:spLocks noChangeShapeType="1"/>
            </p:cNvSpPr>
            <p:nvPr/>
          </p:nvSpPr>
          <p:spPr bwMode="auto">
            <a:xfrm flipH="1" flipV="1">
              <a:off x="1764" y="1187"/>
              <a:ext cx="212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410" name="Group 34"/>
          <p:cNvGrpSpPr>
            <a:grpSpLocks/>
          </p:cNvGrpSpPr>
          <p:nvPr/>
        </p:nvGrpSpPr>
        <p:grpSpPr bwMode="auto">
          <a:xfrm>
            <a:off x="2881313" y="2786063"/>
            <a:ext cx="469900" cy="623887"/>
            <a:chOff x="1790" y="1733"/>
            <a:chExt cx="292" cy="388"/>
          </a:xfrm>
        </p:grpSpPr>
        <p:sp>
          <p:nvSpPr>
            <p:cNvPr id="229411" name="Freeform 35"/>
            <p:cNvSpPr>
              <a:spLocks/>
            </p:cNvSpPr>
            <p:nvPr/>
          </p:nvSpPr>
          <p:spPr bwMode="auto">
            <a:xfrm>
              <a:off x="1790" y="1987"/>
              <a:ext cx="107" cy="134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40" y="0"/>
                </a:cxn>
                <a:cxn ang="0">
                  <a:pos x="40" y="53"/>
                </a:cxn>
                <a:cxn ang="0">
                  <a:pos x="106" y="53"/>
                </a:cxn>
                <a:cxn ang="0">
                  <a:pos x="0" y="133"/>
                </a:cxn>
              </a:cxnLst>
              <a:rect l="0" t="0" r="r" b="b"/>
              <a:pathLst>
                <a:path w="107" h="134">
                  <a:moveTo>
                    <a:pt x="0" y="133"/>
                  </a:moveTo>
                  <a:lnTo>
                    <a:pt x="40" y="0"/>
                  </a:lnTo>
                  <a:lnTo>
                    <a:pt x="40" y="53"/>
                  </a:lnTo>
                  <a:lnTo>
                    <a:pt x="106" y="53"/>
                  </a:lnTo>
                  <a:lnTo>
                    <a:pt x="0" y="13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2" name="Line 36"/>
            <p:cNvSpPr>
              <a:spLocks noChangeShapeType="1"/>
            </p:cNvSpPr>
            <p:nvPr/>
          </p:nvSpPr>
          <p:spPr bwMode="auto">
            <a:xfrm flipH="1">
              <a:off x="1830" y="1733"/>
              <a:ext cx="252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413" name="Group 37"/>
          <p:cNvGrpSpPr>
            <a:grpSpLocks/>
          </p:cNvGrpSpPr>
          <p:nvPr/>
        </p:nvGrpSpPr>
        <p:grpSpPr bwMode="auto">
          <a:xfrm>
            <a:off x="2732088" y="2722563"/>
            <a:ext cx="471487" cy="601662"/>
            <a:chOff x="1697" y="1693"/>
            <a:chExt cx="293" cy="374"/>
          </a:xfrm>
        </p:grpSpPr>
        <p:sp>
          <p:nvSpPr>
            <p:cNvPr id="229414" name="Freeform 38"/>
            <p:cNvSpPr>
              <a:spLocks/>
            </p:cNvSpPr>
            <p:nvPr/>
          </p:nvSpPr>
          <p:spPr bwMode="auto">
            <a:xfrm>
              <a:off x="1870" y="1693"/>
              <a:ext cx="120" cy="1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79" y="134"/>
                </a:cxn>
                <a:cxn ang="0">
                  <a:pos x="66" y="67"/>
                </a:cxn>
                <a:cxn ang="0">
                  <a:pos x="0" y="80"/>
                </a:cxn>
                <a:cxn ang="0">
                  <a:pos x="119" y="0"/>
                </a:cxn>
              </a:cxnLst>
              <a:rect l="0" t="0" r="r" b="b"/>
              <a:pathLst>
                <a:path w="120" h="135">
                  <a:moveTo>
                    <a:pt x="119" y="0"/>
                  </a:moveTo>
                  <a:lnTo>
                    <a:pt x="79" y="134"/>
                  </a:lnTo>
                  <a:lnTo>
                    <a:pt x="66" y="67"/>
                  </a:lnTo>
                  <a:lnTo>
                    <a:pt x="0" y="80"/>
                  </a:lnTo>
                  <a:lnTo>
                    <a:pt x="119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5" name="Line 39"/>
            <p:cNvSpPr>
              <a:spLocks noChangeShapeType="1"/>
            </p:cNvSpPr>
            <p:nvPr/>
          </p:nvSpPr>
          <p:spPr bwMode="auto">
            <a:xfrm flipV="1">
              <a:off x="1697" y="1760"/>
              <a:ext cx="239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416" name="Group 40"/>
          <p:cNvGrpSpPr>
            <a:grpSpLocks/>
          </p:cNvGrpSpPr>
          <p:nvPr/>
        </p:nvGrpSpPr>
        <p:grpSpPr bwMode="auto">
          <a:xfrm>
            <a:off x="3498850" y="2122488"/>
            <a:ext cx="407988" cy="431800"/>
            <a:chOff x="2174" y="1320"/>
            <a:chExt cx="253" cy="268"/>
          </a:xfrm>
        </p:grpSpPr>
        <p:sp>
          <p:nvSpPr>
            <p:cNvPr id="229417" name="Freeform 41"/>
            <p:cNvSpPr>
              <a:spLocks/>
            </p:cNvSpPr>
            <p:nvPr/>
          </p:nvSpPr>
          <p:spPr bwMode="auto">
            <a:xfrm>
              <a:off x="2174" y="1320"/>
              <a:ext cx="253" cy="241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93"/>
                </a:cxn>
                <a:cxn ang="0">
                  <a:pos x="14" y="67"/>
                </a:cxn>
                <a:cxn ang="0">
                  <a:pos x="27" y="40"/>
                </a:cxn>
                <a:cxn ang="0">
                  <a:pos x="53" y="27"/>
                </a:cxn>
                <a:cxn ang="0">
                  <a:pos x="53" y="13"/>
                </a:cxn>
                <a:cxn ang="0">
                  <a:pos x="67" y="13"/>
                </a:cxn>
                <a:cxn ang="0">
                  <a:pos x="93" y="0"/>
                </a:cxn>
                <a:cxn ang="0">
                  <a:pos x="106" y="0"/>
                </a:cxn>
                <a:cxn ang="0">
                  <a:pos x="146" y="0"/>
                </a:cxn>
                <a:cxn ang="0">
                  <a:pos x="159" y="0"/>
                </a:cxn>
                <a:cxn ang="0">
                  <a:pos x="199" y="13"/>
                </a:cxn>
                <a:cxn ang="0">
                  <a:pos x="212" y="27"/>
                </a:cxn>
                <a:cxn ang="0">
                  <a:pos x="226" y="40"/>
                </a:cxn>
                <a:cxn ang="0">
                  <a:pos x="239" y="40"/>
                </a:cxn>
                <a:cxn ang="0">
                  <a:pos x="252" y="53"/>
                </a:cxn>
                <a:cxn ang="0">
                  <a:pos x="252" y="67"/>
                </a:cxn>
                <a:cxn ang="0">
                  <a:pos x="252" y="93"/>
                </a:cxn>
                <a:cxn ang="0">
                  <a:pos x="252" y="120"/>
                </a:cxn>
                <a:cxn ang="0">
                  <a:pos x="252" y="133"/>
                </a:cxn>
                <a:cxn ang="0">
                  <a:pos x="252" y="147"/>
                </a:cxn>
                <a:cxn ang="0">
                  <a:pos x="239" y="147"/>
                </a:cxn>
                <a:cxn ang="0">
                  <a:pos x="226" y="173"/>
                </a:cxn>
                <a:cxn ang="0">
                  <a:pos x="212" y="187"/>
                </a:cxn>
                <a:cxn ang="0">
                  <a:pos x="212" y="200"/>
                </a:cxn>
                <a:cxn ang="0">
                  <a:pos x="173" y="227"/>
                </a:cxn>
                <a:cxn ang="0">
                  <a:pos x="159" y="227"/>
                </a:cxn>
                <a:cxn ang="0">
                  <a:pos x="146" y="240"/>
                </a:cxn>
                <a:cxn ang="0">
                  <a:pos x="106" y="240"/>
                </a:cxn>
                <a:cxn ang="0">
                  <a:pos x="67" y="240"/>
                </a:cxn>
              </a:cxnLst>
              <a:rect l="0" t="0" r="r" b="b"/>
              <a:pathLst>
                <a:path w="253" h="241">
                  <a:moveTo>
                    <a:pt x="0" y="133"/>
                  </a:moveTo>
                  <a:lnTo>
                    <a:pt x="0" y="93"/>
                  </a:lnTo>
                  <a:lnTo>
                    <a:pt x="14" y="67"/>
                  </a:lnTo>
                  <a:lnTo>
                    <a:pt x="27" y="40"/>
                  </a:lnTo>
                  <a:lnTo>
                    <a:pt x="53" y="27"/>
                  </a:lnTo>
                  <a:lnTo>
                    <a:pt x="53" y="13"/>
                  </a:lnTo>
                  <a:lnTo>
                    <a:pt x="67" y="13"/>
                  </a:lnTo>
                  <a:lnTo>
                    <a:pt x="93" y="0"/>
                  </a:lnTo>
                  <a:lnTo>
                    <a:pt x="106" y="0"/>
                  </a:lnTo>
                  <a:lnTo>
                    <a:pt x="146" y="0"/>
                  </a:lnTo>
                  <a:lnTo>
                    <a:pt x="159" y="0"/>
                  </a:lnTo>
                  <a:lnTo>
                    <a:pt x="199" y="13"/>
                  </a:lnTo>
                  <a:lnTo>
                    <a:pt x="212" y="27"/>
                  </a:lnTo>
                  <a:lnTo>
                    <a:pt x="226" y="40"/>
                  </a:lnTo>
                  <a:lnTo>
                    <a:pt x="239" y="40"/>
                  </a:lnTo>
                  <a:lnTo>
                    <a:pt x="252" y="53"/>
                  </a:lnTo>
                  <a:lnTo>
                    <a:pt x="252" y="67"/>
                  </a:lnTo>
                  <a:lnTo>
                    <a:pt x="252" y="93"/>
                  </a:lnTo>
                  <a:lnTo>
                    <a:pt x="252" y="120"/>
                  </a:lnTo>
                  <a:lnTo>
                    <a:pt x="252" y="133"/>
                  </a:lnTo>
                  <a:lnTo>
                    <a:pt x="252" y="147"/>
                  </a:lnTo>
                  <a:lnTo>
                    <a:pt x="239" y="147"/>
                  </a:lnTo>
                  <a:lnTo>
                    <a:pt x="226" y="173"/>
                  </a:lnTo>
                  <a:lnTo>
                    <a:pt x="212" y="187"/>
                  </a:lnTo>
                  <a:lnTo>
                    <a:pt x="212" y="200"/>
                  </a:lnTo>
                  <a:lnTo>
                    <a:pt x="173" y="227"/>
                  </a:lnTo>
                  <a:lnTo>
                    <a:pt x="159" y="227"/>
                  </a:lnTo>
                  <a:lnTo>
                    <a:pt x="146" y="240"/>
                  </a:lnTo>
                  <a:lnTo>
                    <a:pt x="106" y="240"/>
                  </a:lnTo>
                  <a:lnTo>
                    <a:pt x="67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29418" name="Group 42"/>
            <p:cNvGrpSpPr>
              <a:grpSpLocks/>
            </p:cNvGrpSpPr>
            <p:nvPr/>
          </p:nvGrpSpPr>
          <p:grpSpPr bwMode="auto">
            <a:xfrm>
              <a:off x="2227" y="1507"/>
              <a:ext cx="134" cy="81"/>
              <a:chOff x="2227" y="1507"/>
              <a:chExt cx="134" cy="81"/>
            </a:xfrm>
          </p:grpSpPr>
          <p:sp>
            <p:nvSpPr>
              <p:cNvPr id="229419" name="Freeform 43"/>
              <p:cNvSpPr>
                <a:spLocks/>
              </p:cNvSpPr>
              <p:nvPr/>
            </p:nvSpPr>
            <p:spPr bwMode="auto">
              <a:xfrm>
                <a:off x="2227" y="1507"/>
                <a:ext cx="134" cy="81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33" y="0"/>
                  </a:cxn>
                  <a:cxn ang="0">
                    <a:pos x="93" y="40"/>
                  </a:cxn>
                  <a:cxn ang="0">
                    <a:pos x="133" y="80"/>
                  </a:cxn>
                  <a:cxn ang="0">
                    <a:pos x="0" y="40"/>
                  </a:cxn>
                </a:cxnLst>
                <a:rect l="0" t="0" r="r" b="b"/>
                <a:pathLst>
                  <a:path w="134" h="81">
                    <a:moveTo>
                      <a:pt x="0" y="40"/>
                    </a:moveTo>
                    <a:lnTo>
                      <a:pt x="133" y="0"/>
                    </a:lnTo>
                    <a:lnTo>
                      <a:pt x="93" y="40"/>
                    </a:lnTo>
                    <a:lnTo>
                      <a:pt x="133" y="8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20" name="Line 44"/>
              <p:cNvSpPr>
                <a:spLocks noChangeShapeType="1"/>
              </p:cNvSpPr>
              <p:nvPr/>
            </p:nvSpPr>
            <p:spPr bwMode="auto">
              <a:xfrm>
                <a:off x="2307" y="1547"/>
                <a:ext cx="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29421" name="Rectangle 45"/>
          <p:cNvSpPr>
            <a:spLocks noChangeArrowheads="1"/>
          </p:cNvSpPr>
          <p:nvPr/>
        </p:nvSpPr>
        <p:spPr bwMode="auto">
          <a:xfrm>
            <a:off x="3063875" y="1801813"/>
            <a:ext cx="298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D</a:t>
            </a:r>
          </a:p>
        </p:txBody>
      </p:sp>
      <p:sp>
        <p:nvSpPr>
          <p:cNvPr id="229422" name="Rectangle 46"/>
          <p:cNvSpPr>
            <a:spLocks noChangeArrowheads="1"/>
          </p:cNvSpPr>
          <p:nvPr/>
        </p:nvSpPr>
        <p:spPr bwMode="auto">
          <a:xfrm>
            <a:off x="2722563" y="2830513"/>
            <a:ext cx="298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U</a:t>
            </a:r>
          </a:p>
        </p:txBody>
      </p:sp>
      <p:sp>
        <p:nvSpPr>
          <p:cNvPr id="229423" name="Rectangle 47"/>
          <p:cNvSpPr>
            <a:spLocks noChangeArrowheads="1"/>
          </p:cNvSpPr>
          <p:nvPr/>
        </p:nvSpPr>
        <p:spPr bwMode="auto">
          <a:xfrm>
            <a:off x="3214688" y="2851150"/>
            <a:ext cx="6270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D • S3</a:t>
            </a:r>
          </a:p>
        </p:txBody>
      </p:sp>
      <p:sp>
        <p:nvSpPr>
          <p:cNvPr id="229424" name="Rectangle 48"/>
          <p:cNvSpPr>
            <a:spLocks noChangeArrowheads="1"/>
          </p:cNvSpPr>
          <p:nvPr/>
        </p:nvSpPr>
        <p:spPr bwMode="auto">
          <a:xfrm>
            <a:off x="2574925" y="2228850"/>
            <a:ext cx="6286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U • S5</a:t>
            </a:r>
          </a:p>
        </p:txBody>
      </p:sp>
      <p:sp>
        <p:nvSpPr>
          <p:cNvPr id="229425" name="Rectangle 49"/>
          <p:cNvSpPr>
            <a:spLocks noChangeArrowheads="1"/>
          </p:cNvSpPr>
          <p:nvPr/>
        </p:nvSpPr>
        <p:spPr bwMode="auto">
          <a:xfrm>
            <a:off x="3535363" y="1885950"/>
            <a:ext cx="12430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U • S5 + D • S3</a:t>
            </a:r>
          </a:p>
        </p:txBody>
      </p:sp>
      <p:sp>
        <p:nvSpPr>
          <p:cNvPr id="229426" name="Line 50"/>
          <p:cNvSpPr>
            <a:spLocks noChangeShapeType="1"/>
          </p:cNvSpPr>
          <p:nvPr/>
        </p:nvSpPr>
        <p:spPr bwMode="auto">
          <a:xfrm>
            <a:off x="3627438" y="1930400"/>
            <a:ext cx="1065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27" name="Oval 51"/>
          <p:cNvSpPr>
            <a:spLocks noChangeArrowheads="1"/>
          </p:cNvSpPr>
          <p:nvPr/>
        </p:nvSpPr>
        <p:spPr bwMode="auto">
          <a:xfrm>
            <a:off x="6661150" y="1357313"/>
            <a:ext cx="479425" cy="4810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28" name="Rectangle 52"/>
          <p:cNvSpPr>
            <a:spLocks noChangeArrowheads="1"/>
          </p:cNvSpPr>
          <p:nvPr/>
        </p:nvSpPr>
        <p:spPr bwMode="auto">
          <a:xfrm>
            <a:off x="6711950" y="1436688"/>
            <a:ext cx="3746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S5</a:t>
            </a:r>
          </a:p>
        </p:txBody>
      </p:sp>
      <p:sp>
        <p:nvSpPr>
          <p:cNvPr id="229429" name="Oval 53"/>
          <p:cNvSpPr>
            <a:spLocks noChangeArrowheads="1"/>
          </p:cNvSpPr>
          <p:nvPr/>
        </p:nvSpPr>
        <p:spPr bwMode="auto">
          <a:xfrm>
            <a:off x="7302500" y="2322513"/>
            <a:ext cx="477838" cy="4810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30" name="Rectangle 54"/>
          <p:cNvSpPr>
            <a:spLocks noChangeArrowheads="1"/>
          </p:cNvSpPr>
          <p:nvPr/>
        </p:nvSpPr>
        <p:spPr bwMode="auto">
          <a:xfrm>
            <a:off x="7329488" y="2422525"/>
            <a:ext cx="3746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S4</a:t>
            </a:r>
          </a:p>
        </p:txBody>
      </p:sp>
      <p:sp>
        <p:nvSpPr>
          <p:cNvPr id="229431" name="Oval 55"/>
          <p:cNvSpPr>
            <a:spLocks noChangeArrowheads="1"/>
          </p:cNvSpPr>
          <p:nvPr/>
        </p:nvSpPr>
        <p:spPr bwMode="auto">
          <a:xfrm>
            <a:off x="6684963" y="3330575"/>
            <a:ext cx="476250" cy="4794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32" name="Rectangle 56"/>
          <p:cNvSpPr>
            <a:spLocks noChangeArrowheads="1"/>
          </p:cNvSpPr>
          <p:nvPr/>
        </p:nvSpPr>
        <p:spPr bwMode="auto">
          <a:xfrm>
            <a:off x="6711950" y="3430588"/>
            <a:ext cx="3746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S3</a:t>
            </a:r>
          </a:p>
        </p:txBody>
      </p:sp>
      <p:grpSp>
        <p:nvGrpSpPr>
          <p:cNvPr id="229433" name="Group 57"/>
          <p:cNvGrpSpPr>
            <a:grpSpLocks/>
          </p:cNvGrpSpPr>
          <p:nvPr/>
        </p:nvGrpSpPr>
        <p:grpSpPr bwMode="auto">
          <a:xfrm>
            <a:off x="6954838" y="2722563"/>
            <a:ext cx="407987" cy="600075"/>
            <a:chOff x="4321" y="1693"/>
            <a:chExt cx="253" cy="373"/>
          </a:xfrm>
        </p:grpSpPr>
        <p:sp>
          <p:nvSpPr>
            <p:cNvPr id="229434" name="Freeform 58"/>
            <p:cNvSpPr>
              <a:spLocks/>
            </p:cNvSpPr>
            <p:nvPr/>
          </p:nvSpPr>
          <p:spPr bwMode="auto">
            <a:xfrm>
              <a:off x="4453" y="1693"/>
              <a:ext cx="121" cy="1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80" y="134"/>
                </a:cxn>
                <a:cxn ang="0">
                  <a:pos x="67" y="67"/>
                </a:cxn>
                <a:cxn ang="0">
                  <a:pos x="0" y="80"/>
                </a:cxn>
                <a:cxn ang="0">
                  <a:pos x="120" y="0"/>
                </a:cxn>
              </a:cxnLst>
              <a:rect l="0" t="0" r="r" b="b"/>
              <a:pathLst>
                <a:path w="121" h="135">
                  <a:moveTo>
                    <a:pt x="120" y="0"/>
                  </a:moveTo>
                  <a:lnTo>
                    <a:pt x="80" y="134"/>
                  </a:lnTo>
                  <a:lnTo>
                    <a:pt x="67" y="67"/>
                  </a:lnTo>
                  <a:lnTo>
                    <a:pt x="0" y="80"/>
                  </a:lnTo>
                  <a:lnTo>
                    <a:pt x="12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35" name="Line 59"/>
            <p:cNvSpPr>
              <a:spLocks noChangeShapeType="1"/>
            </p:cNvSpPr>
            <p:nvPr/>
          </p:nvSpPr>
          <p:spPr bwMode="auto">
            <a:xfrm flipV="1">
              <a:off x="4321" y="1760"/>
              <a:ext cx="198" cy="3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436" name="Group 60"/>
          <p:cNvGrpSpPr>
            <a:grpSpLocks/>
          </p:cNvGrpSpPr>
          <p:nvPr/>
        </p:nvGrpSpPr>
        <p:grpSpPr bwMode="auto">
          <a:xfrm>
            <a:off x="6975475" y="1801813"/>
            <a:ext cx="361950" cy="577850"/>
            <a:chOff x="4334" y="1120"/>
            <a:chExt cx="225" cy="360"/>
          </a:xfrm>
        </p:grpSpPr>
        <p:sp>
          <p:nvSpPr>
            <p:cNvPr id="229437" name="Freeform 61"/>
            <p:cNvSpPr>
              <a:spLocks/>
            </p:cNvSpPr>
            <p:nvPr/>
          </p:nvSpPr>
          <p:spPr bwMode="auto">
            <a:xfrm>
              <a:off x="4334" y="1120"/>
              <a:ext cx="94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80"/>
                </a:cxn>
                <a:cxn ang="0">
                  <a:pos x="40" y="67"/>
                </a:cxn>
                <a:cxn ang="0">
                  <a:pos x="27" y="133"/>
                </a:cxn>
                <a:cxn ang="0">
                  <a:pos x="0" y="0"/>
                </a:cxn>
              </a:cxnLst>
              <a:rect l="0" t="0" r="r" b="b"/>
              <a:pathLst>
                <a:path w="94" h="134">
                  <a:moveTo>
                    <a:pt x="0" y="0"/>
                  </a:moveTo>
                  <a:lnTo>
                    <a:pt x="93" y="80"/>
                  </a:lnTo>
                  <a:lnTo>
                    <a:pt x="40" y="67"/>
                  </a:lnTo>
                  <a:lnTo>
                    <a:pt x="27" y="1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38" name="Line 62"/>
            <p:cNvSpPr>
              <a:spLocks noChangeShapeType="1"/>
            </p:cNvSpPr>
            <p:nvPr/>
          </p:nvSpPr>
          <p:spPr bwMode="auto">
            <a:xfrm flipH="1" flipV="1">
              <a:off x="4374" y="1188"/>
              <a:ext cx="185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439" name="Group 63"/>
          <p:cNvGrpSpPr>
            <a:grpSpLocks/>
          </p:cNvGrpSpPr>
          <p:nvPr/>
        </p:nvGrpSpPr>
        <p:grpSpPr bwMode="auto">
          <a:xfrm>
            <a:off x="7124700" y="1695450"/>
            <a:ext cx="365125" cy="622300"/>
            <a:chOff x="4427" y="1054"/>
            <a:chExt cx="226" cy="387"/>
          </a:xfrm>
        </p:grpSpPr>
        <p:sp>
          <p:nvSpPr>
            <p:cNvPr id="229440" name="Freeform 64"/>
            <p:cNvSpPr>
              <a:spLocks/>
            </p:cNvSpPr>
            <p:nvPr/>
          </p:nvSpPr>
          <p:spPr bwMode="auto">
            <a:xfrm>
              <a:off x="4546" y="1307"/>
              <a:ext cx="107" cy="134"/>
            </a:xfrm>
            <a:custGeom>
              <a:avLst/>
              <a:gdLst/>
              <a:ahLst/>
              <a:cxnLst>
                <a:cxn ang="0">
                  <a:pos x="106" y="133"/>
                </a:cxn>
                <a:cxn ang="0">
                  <a:pos x="0" y="40"/>
                </a:cxn>
                <a:cxn ang="0">
                  <a:pos x="66" y="53"/>
                </a:cxn>
                <a:cxn ang="0">
                  <a:pos x="80" y="0"/>
                </a:cxn>
                <a:cxn ang="0">
                  <a:pos x="106" y="133"/>
                </a:cxn>
              </a:cxnLst>
              <a:rect l="0" t="0" r="r" b="b"/>
              <a:pathLst>
                <a:path w="107" h="134">
                  <a:moveTo>
                    <a:pt x="106" y="133"/>
                  </a:moveTo>
                  <a:lnTo>
                    <a:pt x="0" y="40"/>
                  </a:lnTo>
                  <a:lnTo>
                    <a:pt x="66" y="53"/>
                  </a:lnTo>
                  <a:lnTo>
                    <a:pt x="80" y="0"/>
                  </a:lnTo>
                  <a:lnTo>
                    <a:pt x="106" y="13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41" name="Line 65"/>
            <p:cNvSpPr>
              <a:spLocks noChangeShapeType="1"/>
            </p:cNvSpPr>
            <p:nvPr/>
          </p:nvSpPr>
          <p:spPr bwMode="auto">
            <a:xfrm>
              <a:off x="4427" y="1054"/>
              <a:ext cx="185" cy="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442" name="Group 66"/>
          <p:cNvGrpSpPr>
            <a:grpSpLocks/>
          </p:cNvGrpSpPr>
          <p:nvPr/>
        </p:nvGrpSpPr>
        <p:grpSpPr bwMode="auto">
          <a:xfrm>
            <a:off x="7104063" y="2765425"/>
            <a:ext cx="384175" cy="623888"/>
            <a:chOff x="4414" y="1720"/>
            <a:chExt cx="238" cy="388"/>
          </a:xfrm>
        </p:grpSpPr>
        <p:sp>
          <p:nvSpPr>
            <p:cNvPr id="229443" name="Freeform 67"/>
            <p:cNvSpPr>
              <a:spLocks/>
            </p:cNvSpPr>
            <p:nvPr/>
          </p:nvSpPr>
          <p:spPr bwMode="auto">
            <a:xfrm>
              <a:off x="4414" y="1987"/>
              <a:ext cx="93" cy="121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26" y="0"/>
                </a:cxn>
                <a:cxn ang="0">
                  <a:pos x="39" y="53"/>
                </a:cxn>
                <a:cxn ang="0">
                  <a:pos x="92" y="40"/>
                </a:cxn>
                <a:cxn ang="0">
                  <a:pos x="0" y="120"/>
                </a:cxn>
              </a:cxnLst>
              <a:rect l="0" t="0" r="r" b="b"/>
              <a:pathLst>
                <a:path w="93" h="121">
                  <a:moveTo>
                    <a:pt x="0" y="120"/>
                  </a:moveTo>
                  <a:lnTo>
                    <a:pt x="26" y="0"/>
                  </a:lnTo>
                  <a:lnTo>
                    <a:pt x="39" y="53"/>
                  </a:lnTo>
                  <a:lnTo>
                    <a:pt x="92" y="40"/>
                  </a:lnTo>
                  <a:lnTo>
                    <a:pt x="0" y="12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44" name="Line 68"/>
            <p:cNvSpPr>
              <a:spLocks noChangeShapeType="1"/>
            </p:cNvSpPr>
            <p:nvPr/>
          </p:nvSpPr>
          <p:spPr bwMode="auto">
            <a:xfrm flipH="1">
              <a:off x="4453" y="1720"/>
              <a:ext cx="199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9445" name="Rectangle 69"/>
          <p:cNvSpPr>
            <a:spLocks noChangeArrowheads="1"/>
          </p:cNvSpPr>
          <p:nvPr/>
        </p:nvSpPr>
        <p:spPr bwMode="auto">
          <a:xfrm>
            <a:off x="7223125" y="1757363"/>
            <a:ext cx="298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D</a:t>
            </a:r>
          </a:p>
        </p:txBody>
      </p:sp>
      <p:sp>
        <p:nvSpPr>
          <p:cNvPr id="229446" name="Rectangle 70"/>
          <p:cNvSpPr>
            <a:spLocks noChangeArrowheads="1"/>
          </p:cNvSpPr>
          <p:nvPr/>
        </p:nvSpPr>
        <p:spPr bwMode="auto">
          <a:xfrm>
            <a:off x="7267575" y="3022600"/>
            <a:ext cx="2968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D</a:t>
            </a:r>
          </a:p>
        </p:txBody>
      </p:sp>
      <p:sp>
        <p:nvSpPr>
          <p:cNvPr id="229447" name="Rectangle 71"/>
          <p:cNvSpPr>
            <a:spLocks noChangeArrowheads="1"/>
          </p:cNvSpPr>
          <p:nvPr/>
        </p:nvSpPr>
        <p:spPr bwMode="auto">
          <a:xfrm>
            <a:off x="6881813" y="2851150"/>
            <a:ext cx="298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U</a:t>
            </a:r>
          </a:p>
        </p:txBody>
      </p:sp>
      <p:sp>
        <p:nvSpPr>
          <p:cNvPr id="229448" name="Rectangle 72"/>
          <p:cNvSpPr>
            <a:spLocks noChangeArrowheads="1"/>
          </p:cNvSpPr>
          <p:nvPr/>
        </p:nvSpPr>
        <p:spPr bwMode="auto">
          <a:xfrm>
            <a:off x="6946900" y="2058988"/>
            <a:ext cx="298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U</a:t>
            </a:r>
          </a:p>
        </p:txBody>
      </p:sp>
      <p:sp>
        <p:nvSpPr>
          <p:cNvPr id="229449" name="Oval 73"/>
          <p:cNvSpPr>
            <a:spLocks noChangeArrowheads="1"/>
          </p:cNvSpPr>
          <p:nvPr/>
        </p:nvSpPr>
        <p:spPr bwMode="auto">
          <a:xfrm>
            <a:off x="5957888" y="2343150"/>
            <a:ext cx="479425" cy="4810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50" name="Rectangle 74"/>
          <p:cNvSpPr>
            <a:spLocks noChangeArrowheads="1"/>
          </p:cNvSpPr>
          <p:nvPr/>
        </p:nvSpPr>
        <p:spPr bwMode="auto">
          <a:xfrm>
            <a:off x="5964238" y="2422525"/>
            <a:ext cx="4016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SB</a:t>
            </a:r>
          </a:p>
        </p:txBody>
      </p:sp>
      <p:grpSp>
        <p:nvGrpSpPr>
          <p:cNvPr id="229451" name="Group 75"/>
          <p:cNvGrpSpPr>
            <a:grpSpLocks/>
          </p:cNvGrpSpPr>
          <p:nvPr/>
        </p:nvGrpSpPr>
        <p:grpSpPr bwMode="auto">
          <a:xfrm>
            <a:off x="5632450" y="2552700"/>
            <a:ext cx="427038" cy="450850"/>
            <a:chOff x="3499" y="1587"/>
            <a:chExt cx="266" cy="281"/>
          </a:xfrm>
        </p:grpSpPr>
        <p:sp>
          <p:nvSpPr>
            <p:cNvPr id="229452" name="Freeform 76"/>
            <p:cNvSpPr>
              <a:spLocks/>
            </p:cNvSpPr>
            <p:nvPr/>
          </p:nvSpPr>
          <p:spPr bwMode="auto">
            <a:xfrm>
              <a:off x="3499" y="1627"/>
              <a:ext cx="266" cy="241"/>
            </a:xfrm>
            <a:custGeom>
              <a:avLst/>
              <a:gdLst/>
              <a:ahLst/>
              <a:cxnLst>
                <a:cxn ang="0">
                  <a:pos x="265" y="106"/>
                </a:cxn>
                <a:cxn ang="0">
                  <a:pos x="265" y="133"/>
                </a:cxn>
                <a:cxn ang="0">
                  <a:pos x="252" y="160"/>
                </a:cxn>
                <a:cxn ang="0">
                  <a:pos x="239" y="200"/>
                </a:cxn>
                <a:cxn ang="0">
                  <a:pos x="212" y="226"/>
                </a:cxn>
                <a:cxn ang="0">
                  <a:pos x="186" y="240"/>
                </a:cxn>
                <a:cxn ang="0">
                  <a:pos x="173" y="240"/>
                </a:cxn>
                <a:cxn ang="0">
                  <a:pos x="146" y="240"/>
                </a:cxn>
                <a:cxn ang="0">
                  <a:pos x="106" y="240"/>
                </a:cxn>
                <a:cxn ang="0">
                  <a:pos x="93" y="240"/>
                </a:cxn>
                <a:cxn ang="0">
                  <a:pos x="67" y="226"/>
                </a:cxn>
                <a:cxn ang="0">
                  <a:pos x="53" y="213"/>
                </a:cxn>
                <a:cxn ang="0">
                  <a:pos x="40" y="200"/>
                </a:cxn>
                <a:cxn ang="0">
                  <a:pos x="27" y="186"/>
                </a:cxn>
                <a:cxn ang="0">
                  <a:pos x="14" y="173"/>
                </a:cxn>
                <a:cxn ang="0">
                  <a:pos x="0" y="133"/>
                </a:cxn>
                <a:cxn ang="0">
                  <a:pos x="0" y="106"/>
                </a:cxn>
                <a:cxn ang="0">
                  <a:pos x="14" y="93"/>
                </a:cxn>
                <a:cxn ang="0">
                  <a:pos x="27" y="66"/>
                </a:cxn>
                <a:cxn ang="0">
                  <a:pos x="40" y="40"/>
                </a:cxn>
                <a:cxn ang="0">
                  <a:pos x="53" y="40"/>
                </a:cxn>
                <a:cxn ang="0">
                  <a:pos x="80" y="13"/>
                </a:cxn>
                <a:cxn ang="0">
                  <a:pos x="106" y="0"/>
                </a:cxn>
                <a:cxn ang="0">
                  <a:pos x="120" y="0"/>
                </a:cxn>
                <a:cxn ang="0">
                  <a:pos x="159" y="0"/>
                </a:cxn>
                <a:cxn ang="0">
                  <a:pos x="186" y="0"/>
                </a:cxn>
              </a:cxnLst>
              <a:rect l="0" t="0" r="r" b="b"/>
              <a:pathLst>
                <a:path w="266" h="241">
                  <a:moveTo>
                    <a:pt x="265" y="106"/>
                  </a:moveTo>
                  <a:lnTo>
                    <a:pt x="265" y="133"/>
                  </a:lnTo>
                  <a:lnTo>
                    <a:pt x="252" y="160"/>
                  </a:lnTo>
                  <a:lnTo>
                    <a:pt x="239" y="200"/>
                  </a:lnTo>
                  <a:lnTo>
                    <a:pt x="212" y="226"/>
                  </a:lnTo>
                  <a:lnTo>
                    <a:pt x="186" y="240"/>
                  </a:lnTo>
                  <a:lnTo>
                    <a:pt x="173" y="240"/>
                  </a:lnTo>
                  <a:lnTo>
                    <a:pt x="146" y="240"/>
                  </a:lnTo>
                  <a:lnTo>
                    <a:pt x="106" y="240"/>
                  </a:lnTo>
                  <a:lnTo>
                    <a:pt x="93" y="240"/>
                  </a:lnTo>
                  <a:lnTo>
                    <a:pt x="67" y="226"/>
                  </a:lnTo>
                  <a:lnTo>
                    <a:pt x="53" y="213"/>
                  </a:lnTo>
                  <a:lnTo>
                    <a:pt x="40" y="200"/>
                  </a:lnTo>
                  <a:lnTo>
                    <a:pt x="27" y="186"/>
                  </a:lnTo>
                  <a:lnTo>
                    <a:pt x="14" y="173"/>
                  </a:lnTo>
                  <a:lnTo>
                    <a:pt x="0" y="133"/>
                  </a:lnTo>
                  <a:lnTo>
                    <a:pt x="0" y="106"/>
                  </a:lnTo>
                  <a:lnTo>
                    <a:pt x="14" y="93"/>
                  </a:lnTo>
                  <a:lnTo>
                    <a:pt x="27" y="66"/>
                  </a:lnTo>
                  <a:lnTo>
                    <a:pt x="40" y="40"/>
                  </a:lnTo>
                  <a:lnTo>
                    <a:pt x="53" y="40"/>
                  </a:lnTo>
                  <a:lnTo>
                    <a:pt x="80" y="13"/>
                  </a:lnTo>
                  <a:lnTo>
                    <a:pt x="106" y="0"/>
                  </a:lnTo>
                  <a:lnTo>
                    <a:pt x="120" y="0"/>
                  </a:lnTo>
                  <a:lnTo>
                    <a:pt x="159" y="0"/>
                  </a:lnTo>
                  <a:lnTo>
                    <a:pt x="18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29453" name="Group 77"/>
            <p:cNvGrpSpPr>
              <a:grpSpLocks/>
            </p:cNvGrpSpPr>
            <p:nvPr/>
          </p:nvGrpSpPr>
          <p:grpSpPr bwMode="auto">
            <a:xfrm>
              <a:off x="3566" y="1587"/>
              <a:ext cx="133" cy="81"/>
              <a:chOff x="3566" y="1587"/>
              <a:chExt cx="133" cy="81"/>
            </a:xfrm>
          </p:grpSpPr>
          <p:sp>
            <p:nvSpPr>
              <p:cNvPr id="229454" name="Freeform 78"/>
              <p:cNvSpPr>
                <a:spLocks/>
              </p:cNvSpPr>
              <p:nvPr/>
            </p:nvSpPr>
            <p:spPr bwMode="auto">
              <a:xfrm>
                <a:off x="3566" y="1587"/>
                <a:ext cx="133" cy="81"/>
              </a:xfrm>
              <a:custGeom>
                <a:avLst/>
                <a:gdLst/>
                <a:ahLst/>
                <a:cxnLst>
                  <a:cxn ang="0">
                    <a:pos x="132" y="40"/>
                  </a:cxn>
                  <a:cxn ang="0">
                    <a:pos x="0" y="80"/>
                  </a:cxn>
                  <a:cxn ang="0">
                    <a:pos x="39" y="40"/>
                  </a:cxn>
                  <a:cxn ang="0">
                    <a:pos x="0" y="0"/>
                  </a:cxn>
                  <a:cxn ang="0">
                    <a:pos x="132" y="40"/>
                  </a:cxn>
                </a:cxnLst>
                <a:rect l="0" t="0" r="r" b="b"/>
                <a:pathLst>
                  <a:path w="133" h="81">
                    <a:moveTo>
                      <a:pt x="132" y="40"/>
                    </a:moveTo>
                    <a:lnTo>
                      <a:pt x="0" y="80"/>
                    </a:lnTo>
                    <a:lnTo>
                      <a:pt x="39" y="40"/>
                    </a:lnTo>
                    <a:lnTo>
                      <a:pt x="0" y="0"/>
                    </a:lnTo>
                    <a:lnTo>
                      <a:pt x="132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55" name="Line 79"/>
              <p:cNvSpPr>
                <a:spLocks noChangeShapeType="1"/>
              </p:cNvSpPr>
              <p:nvPr/>
            </p:nvSpPr>
            <p:spPr bwMode="auto">
              <a:xfrm flipH="1">
                <a:off x="3605" y="1627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9456" name="Group 80"/>
          <p:cNvGrpSpPr>
            <a:grpSpLocks/>
          </p:cNvGrpSpPr>
          <p:nvPr/>
        </p:nvGrpSpPr>
        <p:grpSpPr bwMode="auto">
          <a:xfrm>
            <a:off x="6208713" y="1716088"/>
            <a:ext cx="512762" cy="600075"/>
            <a:chOff x="3857" y="1067"/>
            <a:chExt cx="319" cy="373"/>
          </a:xfrm>
        </p:grpSpPr>
        <p:sp>
          <p:nvSpPr>
            <p:cNvPr id="229457" name="Freeform 81"/>
            <p:cNvSpPr>
              <a:spLocks/>
            </p:cNvSpPr>
            <p:nvPr/>
          </p:nvSpPr>
          <p:spPr bwMode="auto">
            <a:xfrm>
              <a:off x="4056" y="1067"/>
              <a:ext cx="120" cy="121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66" y="120"/>
                </a:cxn>
                <a:cxn ang="0">
                  <a:pos x="53" y="66"/>
                </a:cxn>
                <a:cxn ang="0">
                  <a:pos x="0" y="66"/>
                </a:cxn>
                <a:cxn ang="0">
                  <a:pos x="119" y="0"/>
                </a:cxn>
              </a:cxnLst>
              <a:rect l="0" t="0" r="r" b="b"/>
              <a:pathLst>
                <a:path w="120" h="121">
                  <a:moveTo>
                    <a:pt x="119" y="0"/>
                  </a:moveTo>
                  <a:lnTo>
                    <a:pt x="66" y="120"/>
                  </a:lnTo>
                  <a:lnTo>
                    <a:pt x="53" y="66"/>
                  </a:lnTo>
                  <a:lnTo>
                    <a:pt x="0" y="66"/>
                  </a:lnTo>
                  <a:lnTo>
                    <a:pt x="119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58" name="Line 82"/>
            <p:cNvSpPr>
              <a:spLocks noChangeShapeType="1"/>
            </p:cNvSpPr>
            <p:nvPr/>
          </p:nvSpPr>
          <p:spPr bwMode="auto">
            <a:xfrm flipV="1">
              <a:off x="3857" y="1134"/>
              <a:ext cx="252" cy="3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459" name="Group 83"/>
          <p:cNvGrpSpPr>
            <a:grpSpLocks/>
          </p:cNvGrpSpPr>
          <p:nvPr/>
        </p:nvGrpSpPr>
        <p:grpSpPr bwMode="auto">
          <a:xfrm>
            <a:off x="6378575" y="1822450"/>
            <a:ext cx="469900" cy="603250"/>
            <a:chOff x="3963" y="1133"/>
            <a:chExt cx="292" cy="375"/>
          </a:xfrm>
        </p:grpSpPr>
        <p:sp>
          <p:nvSpPr>
            <p:cNvPr id="229460" name="Freeform 84"/>
            <p:cNvSpPr>
              <a:spLocks/>
            </p:cNvSpPr>
            <p:nvPr/>
          </p:nvSpPr>
          <p:spPr bwMode="auto">
            <a:xfrm>
              <a:off x="3963" y="1373"/>
              <a:ext cx="107" cy="135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40" y="0"/>
                </a:cxn>
                <a:cxn ang="0">
                  <a:pos x="53" y="67"/>
                </a:cxn>
                <a:cxn ang="0">
                  <a:pos x="106" y="54"/>
                </a:cxn>
                <a:cxn ang="0">
                  <a:pos x="0" y="134"/>
                </a:cxn>
              </a:cxnLst>
              <a:rect l="0" t="0" r="r" b="b"/>
              <a:pathLst>
                <a:path w="107" h="135">
                  <a:moveTo>
                    <a:pt x="0" y="134"/>
                  </a:moveTo>
                  <a:lnTo>
                    <a:pt x="40" y="0"/>
                  </a:lnTo>
                  <a:lnTo>
                    <a:pt x="53" y="67"/>
                  </a:lnTo>
                  <a:lnTo>
                    <a:pt x="106" y="54"/>
                  </a:lnTo>
                  <a:lnTo>
                    <a:pt x="0" y="13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61" name="Line 85"/>
            <p:cNvSpPr>
              <a:spLocks noChangeShapeType="1"/>
            </p:cNvSpPr>
            <p:nvPr/>
          </p:nvSpPr>
          <p:spPr bwMode="auto">
            <a:xfrm flipH="1">
              <a:off x="4016" y="1133"/>
              <a:ext cx="239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462" name="Group 86"/>
          <p:cNvGrpSpPr>
            <a:grpSpLocks/>
          </p:cNvGrpSpPr>
          <p:nvPr/>
        </p:nvGrpSpPr>
        <p:grpSpPr bwMode="auto">
          <a:xfrm>
            <a:off x="6186488" y="2786063"/>
            <a:ext cx="512762" cy="644525"/>
            <a:chOff x="3844" y="1733"/>
            <a:chExt cx="318" cy="400"/>
          </a:xfrm>
        </p:grpSpPr>
        <p:sp>
          <p:nvSpPr>
            <p:cNvPr id="229463" name="Freeform 87"/>
            <p:cNvSpPr>
              <a:spLocks/>
            </p:cNvSpPr>
            <p:nvPr/>
          </p:nvSpPr>
          <p:spPr bwMode="auto">
            <a:xfrm>
              <a:off x="3844" y="1733"/>
              <a:ext cx="120" cy="1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" y="80"/>
                </a:cxn>
                <a:cxn ang="0">
                  <a:pos x="53" y="67"/>
                </a:cxn>
                <a:cxn ang="0">
                  <a:pos x="40" y="134"/>
                </a:cxn>
                <a:cxn ang="0">
                  <a:pos x="0" y="0"/>
                </a:cxn>
              </a:cxnLst>
              <a:rect l="0" t="0" r="r" b="b"/>
              <a:pathLst>
                <a:path w="120" h="135">
                  <a:moveTo>
                    <a:pt x="0" y="0"/>
                  </a:moveTo>
                  <a:lnTo>
                    <a:pt x="119" y="80"/>
                  </a:lnTo>
                  <a:lnTo>
                    <a:pt x="53" y="67"/>
                  </a:lnTo>
                  <a:lnTo>
                    <a:pt x="40" y="13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64" name="Line 88"/>
            <p:cNvSpPr>
              <a:spLocks noChangeShapeType="1"/>
            </p:cNvSpPr>
            <p:nvPr/>
          </p:nvSpPr>
          <p:spPr bwMode="auto">
            <a:xfrm flipH="1" flipV="1">
              <a:off x="3897" y="1800"/>
              <a:ext cx="26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9465" name="Group 89"/>
          <p:cNvGrpSpPr>
            <a:grpSpLocks/>
          </p:cNvGrpSpPr>
          <p:nvPr/>
        </p:nvGrpSpPr>
        <p:grpSpPr bwMode="auto">
          <a:xfrm>
            <a:off x="6357938" y="2722563"/>
            <a:ext cx="449262" cy="623887"/>
            <a:chOff x="3950" y="1693"/>
            <a:chExt cx="279" cy="388"/>
          </a:xfrm>
        </p:grpSpPr>
        <p:sp>
          <p:nvSpPr>
            <p:cNvPr id="229466" name="Freeform 90"/>
            <p:cNvSpPr>
              <a:spLocks/>
            </p:cNvSpPr>
            <p:nvPr/>
          </p:nvSpPr>
          <p:spPr bwMode="auto">
            <a:xfrm>
              <a:off x="4122" y="1947"/>
              <a:ext cx="107" cy="134"/>
            </a:xfrm>
            <a:custGeom>
              <a:avLst/>
              <a:gdLst/>
              <a:ahLst/>
              <a:cxnLst>
                <a:cxn ang="0">
                  <a:pos x="106" y="133"/>
                </a:cxn>
                <a:cxn ang="0">
                  <a:pos x="0" y="40"/>
                </a:cxn>
                <a:cxn ang="0">
                  <a:pos x="53" y="53"/>
                </a:cxn>
                <a:cxn ang="0">
                  <a:pos x="66" y="0"/>
                </a:cxn>
                <a:cxn ang="0">
                  <a:pos x="106" y="133"/>
                </a:cxn>
              </a:cxnLst>
              <a:rect l="0" t="0" r="r" b="b"/>
              <a:pathLst>
                <a:path w="107" h="134">
                  <a:moveTo>
                    <a:pt x="106" y="133"/>
                  </a:moveTo>
                  <a:lnTo>
                    <a:pt x="0" y="40"/>
                  </a:lnTo>
                  <a:lnTo>
                    <a:pt x="53" y="53"/>
                  </a:lnTo>
                  <a:lnTo>
                    <a:pt x="66" y="0"/>
                  </a:lnTo>
                  <a:lnTo>
                    <a:pt x="106" y="13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67" name="Line 91"/>
            <p:cNvSpPr>
              <a:spLocks noChangeShapeType="1"/>
            </p:cNvSpPr>
            <p:nvPr/>
          </p:nvSpPr>
          <p:spPr bwMode="auto">
            <a:xfrm>
              <a:off x="3950" y="1693"/>
              <a:ext cx="225" cy="3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9468" name="Rectangle 92"/>
          <p:cNvSpPr>
            <a:spLocks noChangeArrowheads="1"/>
          </p:cNvSpPr>
          <p:nvPr/>
        </p:nvSpPr>
        <p:spPr bwMode="auto">
          <a:xfrm>
            <a:off x="6562725" y="2058988"/>
            <a:ext cx="2968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U</a:t>
            </a:r>
          </a:p>
        </p:txBody>
      </p:sp>
      <p:sp>
        <p:nvSpPr>
          <p:cNvPr id="229469" name="Rectangle 93"/>
          <p:cNvSpPr>
            <a:spLocks noChangeArrowheads="1"/>
          </p:cNvSpPr>
          <p:nvPr/>
        </p:nvSpPr>
        <p:spPr bwMode="auto">
          <a:xfrm>
            <a:off x="6221413" y="3173413"/>
            <a:ext cx="2968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D</a:t>
            </a:r>
          </a:p>
        </p:txBody>
      </p:sp>
      <p:sp>
        <p:nvSpPr>
          <p:cNvPr id="229470" name="Rectangle 94"/>
          <p:cNvSpPr>
            <a:spLocks noChangeArrowheads="1"/>
          </p:cNvSpPr>
          <p:nvPr/>
        </p:nvSpPr>
        <p:spPr bwMode="auto">
          <a:xfrm>
            <a:off x="5837238" y="1865313"/>
            <a:ext cx="6286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D • S0</a:t>
            </a:r>
          </a:p>
        </p:txBody>
      </p:sp>
      <p:sp>
        <p:nvSpPr>
          <p:cNvPr id="229471" name="Rectangle 95"/>
          <p:cNvSpPr>
            <a:spLocks noChangeArrowheads="1"/>
          </p:cNvSpPr>
          <p:nvPr/>
        </p:nvSpPr>
        <p:spPr bwMode="auto">
          <a:xfrm>
            <a:off x="6370638" y="2679700"/>
            <a:ext cx="6270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U • S2</a:t>
            </a:r>
          </a:p>
        </p:txBody>
      </p:sp>
      <p:sp>
        <p:nvSpPr>
          <p:cNvPr id="229472" name="Rectangle 96"/>
          <p:cNvSpPr>
            <a:spLocks noChangeArrowheads="1"/>
          </p:cNvSpPr>
          <p:nvPr/>
        </p:nvSpPr>
        <p:spPr bwMode="auto">
          <a:xfrm>
            <a:off x="4919663" y="3044825"/>
            <a:ext cx="1244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돋움" pitchFamily="50" charset="-127"/>
              </a:rPr>
              <a:t>D • S0 + U • S2</a:t>
            </a:r>
          </a:p>
        </p:txBody>
      </p:sp>
      <p:sp>
        <p:nvSpPr>
          <p:cNvPr id="229473" name="Line 97"/>
          <p:cNvSpPr>
            <a:spLocks noChangeShapeType="1"/>
          </p:cNvSpPr>
          <p:nvPr/>
        </p:nvSpPr>
        <p:spPr bwMode="auto">
          <a:xfrm>
            <a:off x="4992688" y="3087688"/>
            <a:ext cx="1065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74" name="Rectangle 98"/>
          <p:cNvSpPr>
            <a:spLocks noChangeArrowheads="1"/>
          </p:cNvSpPr>
          <p:nvPr/>
        </p:nvSpPr>
        <p:spPr bwMode="auto">
          <a:xfrm>
            <a:off x="2227263" y="4284663"/>
            <a:ext cx="49847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Introduction of the two idle state SA, SB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Count sequence S0, S1, S2, S3, S4, S5: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S2 goes to SA and holds, leaves after S5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      S5 goes to SB and holds, leaves after S2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Down sequence is similar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D12C-02F6-4E9C-8C42-CA252DF98A05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Sequential logic optimization summary</a:t>
            </a:r>
          </a:p>
        </p:txBody>
      </p:sp>
      <p:sp>
        <p:nvSpPr>
          <p:cNvPr id="7783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State minimization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straightforward in fully-specified machines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computationally intractable, in general (with don’t cares)</a:t>
            </a:r>
          </a:p>
          <a:p>
            <a:r>
              <a:rPr lang="en-US" altLang="ko-KR" sz="2000">
                <a:ea typeface="굴림" pitchFamily="50" charset="-127"/>
              </a:rPr>
              <a:t>State assignment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many heuristics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best-of-10-random just as good or better for most machines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output encoding can be attractive (especially for PAL implementations)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7CBD-75D1-41EE-9A6A-6A24EB8B3A9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Algorithmic approach to state minimization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Two approaches: </a:t>
            </a: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Category </a:t>
            </a:r>
            <a:r>
              <a:rPr lang="en-US" altLang="ko-KR" sz="1800" dirty="0">
                <a:ea typeface="굴림" pitchFamily="50" charset="-127"/>
              </a:rPr>
              <a:t>1:</a:t>
            </a:r>
          </a:p>
          <a:p>
            <a:pPr lvl="2"/>
            <a:r>
              <a:rPr lang="en-US" altLang="ko-KR" sz="1400" dirty="0">
                <a:ea typeface="굴림" pitchFamily="50" charset="-127"/>
              </a:rPr>
              <a:t>1. </a:t>
            </a:r>
            <a:r>
              <a:rPr lang="en-US" altLang="ko-KR" sz="1600" dirty="0">
                <a:solidFill>
                  <a:srgbClr val="FF0000"/>
                </a:solidFill>
                <a:ea typeface="굴림" pitchFamily="50" charset="-127"/>
              </a:rPr>
              <a:t>Assume that all states ARE NOT EQUIVALENT</a:t>
            </a:r>
            <a:r>
              <a:rPr lang="en-US" altLang="ko-KR" sz="1600" dirty="0" smtClean="0">
                <a:solidFill>
                  <a:srgbClr val="FF0000"/>
                </a:solidFill>
                <a:ea typeface="굴림" pitchFamily="50" charset="-127"/>
              </a:rPr>
              <a:t>.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ea typeface="굴림" pitchFamily="50" charset="-127"/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  <a:ea typeface="굴림" pitchFamily="50" charset="-127"/>
                <a:sym typeface="Wingdings" panose="05000000000000000000" pitchFamily="2" charset="2"/>
              </a:rPr>
              <a:t> Place all states in different sets.</a:t>
            </a:r>
            <a:endParaRPr lang="en-US" altLang="ko-KR" sz="1600" dirty="0">
              <a:solidFill>
                <a:srgbClr val="FF0000"/>
              </a:solidFill>
              <a:ea typeface="굴림" pitchFamily="50" charset="-127"/>
            </a:endParaRPr>
          </a:p>
          <a:p>
            <a:pPr lvl="2"/>
            <a:r>
              <a:rPr lang="en-US" altLang="ko-KR" sz="1400" dirty="0">
                <a:ea typeface="굴림" pitchFamily="50" charset="-127"/>
              </a:rPr>
              <a:t>2. </a:t>
            </a:r>
            <a:r>
              <a:rPr lang="en-US" altLang="ko-KR" sz="1600" dirty="0">
                <a:ea typeface="굴림" pitchFamily="50" charset="-127"/>
              </a:rPr>
              <a:t>Find two equivalent states and merge them into one state.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3. Repeat (2) until no equivalent states are found.</a:t>
            </a:r>
          </a:p>
          <a:p>
            <a:pPr marL="681038" lvl="2" indent="0">
              <a:buNone/>
            </a:pPr>
            <a:endParaRPr lang="en-US" altLang="ko-KR" sz="1400" dirty="0">
              <a:ea typeface="굴림" pitchFamily="50" charset="-127"/>
            </a:endParaRP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Category </a:t>
            </a:r>
            <a:r>
              <a:rPr lang="en-US" altLang="ko-KR" sz="1800" dirty="0">
                <a:ea typeface="굴림" pitchFamily="50" charset="-127"/>
              </a:rPr>
              <a:t>2: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1.  </a:t>
            </a:r>
            <a:r>
              <a:rPr lang="en-US" altLang="ko-KR" sz="1600" dirty="0">
                <a:solidFill>
                  <a:srgbClr val="FF0000"/>
                </a:solidFill>
                <a:ea typeface="굴림" pitchFamily="50" charset="-127"/>
              </a:rPr>
              <a:t>Assume that all states ARE EQUIVALENT.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ea typeface="굴림" pitchFamily="50" charset="-127"/>
                <a:sym typeface="Wingdings" panose="05000000000000000000" pitchFamily="2" charset="2"/>
              </a:rPr>
              <a:t> P</a:t>
            </a:r>
            <a:r>
              <a:rPr lang="en-US" altLang="ko-KR" sz="1600" dirty="0">
                <a:solidFill>
                  <a:srgbClr val="FF0000"/>
                </a:solidFill>
                <a:ea typeface="굴림" pitchFamily="50" charset="-127"/>
              </a:rPr>
              <a:t>lace all states in one set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2. </a:t>
            </a:r>
            <a:r>
              <a:rPr lang="en-US" altLang="ko-KR" dirty="0">
                <a:ea typeface="굴림" pitchFamily="50" charset="-127"/>
              </a:rPr>
              <a:t>initially partition set based on output behavior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3. successively partition resulting subsets based on next state transitions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4. repeat (3) until no further partitioning is </a:t>
            </a:r>
            <a:r>
              <a:rPr lang="en-US" altLang="ko-KR" sz="1600" dirty="0" smtClean="0">
                <a:ea typeface="굴림" pitchFamily="50" charset="-127"/>
              </a:rPr>
              <a:t>required</a:t>
            </a:r>
          </a:p>
          <a:p>
            <a:pPr lvl="1"/>
            <a:endParaRPr lang="en-US" altLang="ko-KR" sz="1800" dirty="0">
              <a:ea typeface="굴림" pitchFamily="50" charset="-127"/>
            </a:endParaRP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States </a:t>
            </a:r>
            <a:r>
              <a:rPr lang="en-US" altLang="ko-KR" sz="1800" dirty="0">
                <a:ea typeface="굴림" pitchFamily="50" charset="-127"/>
              </a:rPr>
              <a:t>left in </a:t>
            </a:r>
            <a:r>
              <a:rPr lang="en-US" altLang="ko-KR" sz="1800" dirty="0" smtClean="0">
                <a:ea typeface="굴림" pitchFamily="50" charset="-127"/>
              </a:rPr>
              <a:t>the </a:t>
            </a:r>
            <a:r>
              <a:rPr lang="en-US" altLang="ko-KR" sz="1800" dirty="0">
                <a:ea typeface="굴림" pitchFamily="50" charset="-127"/>
              </a:rPr>
              <a:t>same set are </a:t>
            </a:r>
            <a:r>
              <a:rPr lang="en-US" altLang="ko-KR" sz="1800" dirty="0" smtClean="0">
                <a:ea typeface="굴림" pitchFamily="50" charset="-127"/>
              </a:rPr>
              <a:t>equivalent</a:t>
            </a:r>
            <a:endParaRPr lang="en-US" altLang="ko-KR" sz="1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506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             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en-US" altLang="ko-KR" sz="3600" dirty="0" smtClean="0"/>
              <a:t>Category 1       vs.      Category 2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37624" y="2247202"/>
            <a:ext cx="5350728" cy="298316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Q: Are they equivalent?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Q: Is Category 1 better than Category 2?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Q: Is Category 2 better than Category 1?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4EB2-3B2A-4BF0-874B-D69E64196EC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8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973138" y="881063"/>
            <a:ext cx="5124916" cy="36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2400" b="1" i="1" dirty="0" smtClean="0">
                <a:solidFill>
                  <a:srgbClr val="FF0000"/>
                </a:solidFill>
                <a:ea typeface="돋움" pitchFamily="50" charset="-127"/>
              </a:rPr>
              <a:t>Category</a:t>
            </a:r>
            <a:r>
              <a:rPr kumimoji="1" lang="en-US" altLang="ko-KR" sz="2400" b="1" i="1" dirty="0" smtClean="0">
                <a:solidFill>
                  <a:srgbClr val="FF0000"/>
                </a:solidFill>
                <a:ea typeface="돋움" pitchFamily="50" charset="-127"/>
              </a:rPr>
              <a:t> 1</a:t>
            </a:r>
            <a:r>
              <a:rPr kumimoji="1" lang="en-US" altLang="ko-KR" b="1" i="1" dirty="0" smtClean="0">
                <a:ea typeface="돋움" pitchFamily="50" charset="-127"/>
              </a:rPr>
              <a:t>: </a:t>
            </a:r>
            <a:r>
              <a:rPr kumimoji="1" lang="en-US" altLang="ko-KR" sz="2400" b="1" i="1" dirty="0" smtClean="0">
                <a:ea typeface="돋움" pitchFamily="50" charset="-127"/>
              </a:rPr>
              <a:t>Row </a:t>
            </a:r>
            <a:r>
              <a:rPr kumimoji="1" lang="en-US" altLang="ko-KR" sz="2400" b="1" i="1" dirty="0">
                <a:ea typeface="돋움" pitchFamily="50" charset="-127"/>
              </a:rPr>
              <a:t>Matching Method</a:t>
            </a:r>
          </a:p>
        </p:txBody>
      </p:sp>
      <p:grpSp>
        <p:nvGrpSpPr>
          <p:cNvPr id="236551" name="Group 7"/>
          <p:cNvGrpSpPr>
            <a:grpSpLocks/>
          </p:cNvGrpSpPr>
          <p:nvPr/>
        </p:nvGrpSpPr>
        <p:grpSpPr bwMode="auto">
          <a:xfrm>
            <a:off x="1049338" y="1682750"/>
            <a:ext cx="7372350" cy="4437063"/>
            <a:chOff x="803" y="551"/>
            <a:chExt cx="4644" cy="2795"/>
          </a:xfrm>
        </p:grpSpPr>
        <p:sp>
          <p:nvSpPr>
            <p:cNvPr id="236548" name="Rectangle 4"/>
            <p:cNvSpPr>
              <a:spLocks noChangeArrowheads="1"/>
            </p:cNvSpPr>
            <p:nvPr/>
          </p:nvSpPr>
          <p:spPr bwMode="auto">
            <a:xfrm>
              <a:off x="803" y="551"/>
              <a:ext cx="200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351" tIns="25740" rIns="64351" bIns="25740">
              <a:spAutoFit/>
            </a:bodyPr>
            <a:lstStyle/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Example FSM Specification:</a:t>
              </a:r>
            </a:p>
          </p:txBody>
        </p:sp>
        <p:sp>
          <p:nvSpPr>
            <p:cNvPr id="236549" name="Rectangle 5"/>
            <p:cNvSpPr>
              <a:spLocks noChangeArrowheads="1"/>
            </p:cNvSpPr>
            <p:nvPr/>
          </p:nvSpPr>
          <p:spPr bwMode="auto">
            <a:xfrm>
              <a:off x="973" y="794"/>
              <a:ext cx="4474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351" tIns="25740" rIns="64351" bIns="25740">
              <a:spAutoFit/>
            </a:bodyPr>
            <a:lstStyle/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Single input X, output Z</a:t>
              </a:r>
            </a:p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Taking inputs grouped four at a time, output 1 if last four inputs </a:t>
              </a:r>
            </a:p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were the string 1010 or 0110</a:t>
              </a:r>
            </a:p>
            <a:p>
              <a:pPr defTabSz="927100" eaLnBrk="0" hangingPunct="0">
                <a:lnSpc>
                  <a:spcPct val="85000"/>
                </a:lnSpc>
              </a:pPr>
              <a:endParaRPr kumimoji="1" lang="en-US" altLang="ko-KR" b="1">
                <a:ea typeface="돋움" pitchFamily="50" charset="-127"/>
              </a:endParaRPr>
            </a:p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Example I/O Behavior:</a:t>
              </a:r>
            </a:p>
            <a:p>
              <a:pPr defTabSz="927100" eaLnBrk="0" hangingPunct="0">
                <a:lnSpc>
                  <a:spcPct val="85000"/>
                </a:lnSpc>
              </a:pPr>
              <a:endParaRPr kumimoji="1" lang="en-US" altLang="ko-KR" b="1">
                <a:ea typeface="돋움" pitchFamily="50" charset="-127"/>
              </a:endParaRPr>
            </a:p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      X = 0010 0110 1100 1010 0011  . . .</a:t>
              </a:r>
            </a:p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      Z = 0000 0001 0000 0001 0000  . . .</a:t>
              </a:r>
            </a:p>
          </p:txBody>
        </p:sp>
        <p:sp>
          <p:nvSpPr>
            <p:cNvPr id="236550" name="Rectangle 6"/>
            <p:cNvSpPr>
              <a:spLocks noChangeArrowheads="1"/>
            </p:cNvSpPr>
            <p:nvPr/>
          </p:nvSpPr>
          <p:spPr bwMode="auto">
            <a:xfrm>
              <a:off x="803" y="2285"/>
              <a:ext cx="3826" cy="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4351" tIns="25740" rIns="64351" bIns="25740">
              <a:spAutoFit/>
            </a:bodyPr>
            <a:lstStyle/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Upper bound on FSM complexity:</a:t>
              </a:r>
            </a:p>
            <a:p>
              <a:pPr defTabSz="927100" eaLnBrk="0" hangingPunct="0">
                <a:lnSpc>
                  <a:spcPct val="85000"/>
                </a:lnSpc>
              </a:pPr>
              <a:endParaRPr kumimoji="1" lang="en-US" altLang="ko-KR" b="1">
                <a:ea typeface="돋움" pitchFamily="50" charset="-127"/>
              </a:endParaRPr>
            </a:p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      Fifteen states (1 + 2 + 4 + 8)</a:t>
              </a:r>
            </a:p>
            <a:p>
              <a:pPr defTabSz="927100" eaLnBrk="0" hangingPunct="0">
                <a:lnSpc>
                  <a:spcPct val="85000"/>
                </a:lnSpc>
              </a:pPr>
              <a:endParaRPr kumimoji="1" lang="en-US" altLang="ko-KR" b="1">
                <a:ea typeface="돋움" pitchFamily="50" charset="-127"/>
              </a:endParaRPr>
            </a:p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      Thirty transitions (2 + 4 + 8 + 16)</a:t>
              </a:r>
            </a:p>
            <a:p>
              <a:pPr defTabSz="927100" eaLnBrk="0" hangingPunct="0">
                <a:lnSpc>
                  <a:spcPct val="85000"/>
                </a:lnSpc>
              </a:pPr>
              <a:endParaRPr kumimoji="1" lang="en-US" altLang="ko-KR" b="1">
                <a:ea typeface="돋움" pitchFamily="50" charset="-127"/>
              </a:endParaRPr>
            </a:p>
            <a:p>
              <a:pPr defTabSz="927100" eaLnBrk="0" hangingPunct="0">
                <a:lnSpc>
                  <a:spcPct val="85000"/>
                </a:lnSpc>
              </a:pPr>
              <a:r>
                <a:rPr kumimoji="1" lang="en-US" altLang="ko-KR" b="1">
                  <a:ea typeface="돋움" pitchFamily="50" charset="-127"/>
                </a:rPr>
                <a:t>sufficient to recognize any binary string of length four!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1997075" cy="415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State Reduction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917575" y="858838"/>
            <a:ext cx="25558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 i="1">
                <a:ea typeface="돋움" pitchFamily="50" charset="-127"/>
              </a:rPr>
              <a:t>Row Matching Method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371600" y="1292225"/>
            <a:ext cx="36607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b="1">
                <a:ea typeface="돋움" pitchFamily="50" charset="-127"/>
              </a:rPr>
              <a:t>State Diagram for Example FSM:</a:t>
            </a:r>
          </a:p>
        </p:txBody>
      </p:sp>
      <p:pic>
        <p:nvPicPr>
          <p:cNvPr id="23859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2063" y="1698625"/>
            <a:ext cx="6708775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05-CombEx</Template>
  <TotalTime>4032</TotalTime>
  <Pages>37</Pages>
  <Words>2616</Words>
  <Application>Microsoft Office PowerPoint</Application>
  <PresentationFormat>사용자 지정</PresentationFormat>
  <Paragraphs>739</Paragraphs>
  <Slides>59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9" baseType="lpstr">
      <vt:lpstr>굴림</vt:lpstr>
      <vt:lpstr>돋움</vt:lpstr>
      <vt:lpstr>맑은 고딕</vt:lpstr>
      <vt:lpstr>Arial</vt:lpstr>
      <vt:lpstr>Courier New</vt:lpstr>
      <vt:lpstr>Garamond</vt:lpstr>
      <vt:lpstr>Tahoma</vt:lpstr>
      <vt:lpstr>Times New Roman</vt:lpstr>
      <vt:lpstr>Wingdings</vt:lpstr>
      <vt:lpstr>Edge</vt:lpstr>
      <vt:lpstr>Chapter 8: Working with Finite State Machines</vt:lpstr>
      <vt:lpstr>Motivation</vt:lpstr>
      <vt:lpstr>Motivation</vt:lpstr>
      <vt:lpstr>Finite state machine optimization</vt:lpstr>
      <vt:lpstr>Algorithmic approach to state minimization</vt:lpstr>
      <vt:lpstr>Algorithmic approach to state minimization</vt:lpstr>
      <vt:lpstr>                                Category 1       vs.      Category 2</vt:lpstr>
      <vt:lpstr>State Reduction</vt:lpstr>
      <vt:lpstr>State Reduction</vt:lpstr>
      <vt:lpstr>State Reduction</vt:lpstr>
      <vt:lpstr>State Reduction</vt:lpstr>
      <vt:lpstr>State Reduction</vt:lpstr>
      <vt:lpstr>State Reduction</vt:lpstr>
      <vt:lpstr>State Reduction</vt:lpstr>
      <vt:lpstr>State Reduction</vt:lpstr>
      <vt:lpstr>State Reduction</vt:lpstr>
      <vt:lpstr>State minimization example</vt:lpstr>
      <vt:lpstr>Category 2: Method of successive partitions</vt:lpstr>
      <vt:lpstr>Minimized FSM</vt:lpstr>
      <vt:lpstr>                               Category 1       vs.      Category 2</vt:lpstr>
      <vt:lpstr>State Reduction</vt:lpstr>
      <vt:lpstr>More complex state minimization</vt:lpstr>
      <vt:lpstr>State Reduction</vt:lpstr>
      <vt:lpstr>State Reduction</vt:lpstr>
      <vt:lpstr>State Reduction</vt:lpstr>
      <vt:lpstr>State Reduction</vt:lpstr>
      <vt:lpstr>State Reduction</vt:lpstr>
      <vt:lpstr>State Reduction</vt:lpstr>
      <vt:lpstr>State Reduction</vt:lpstr>
      <vt:lpstr>Minimized FSM</vt:lpstr>
      <vt:lpstr>State Reduction</vt:lpstr>
      <vt:lpstr>State Reduction</vt:lpstr>
      <vt:lpstr>Minimizing incompletely specified FSMs</vt:lpstr>
      <vt:lpstr>Minimizing states may not yield best circuit</vt:lpstr>
      <vt:lpstr>Another implementation of edge detector</vt:lpstr>
      <vt:lpstr>State assignment</vt:lpstr>
      <vt:lpstr>State Assignment</vt:lpstr>
      <vt:lpstr>State assignment strategies</vt:lpstr>
      <vt:lpstr>State Assignment</vt:lpstr>
      <vt:lpstr>State Assignment</vt:lpstr>
      <vt:lpstr>Why State Assignment?</vt:lpstr>
      <vt:lpstr>State Assignment</vt:lpstr>
      <vt:lpstr>Heuristics for state assignment</vt:lpstr>
      <vt:lpstr>State Assignment</vt:lpstr>
      <vt:lpstr>State Assignment</vt:lpstr>
      <vt:lpstr>State Assignment</vt:lpstr>
      <vt:lpstr>State Assignment</vt:lpstr>
      <vt:lpstr>State Assignment</vt:lpstr>
      <vt:lpstr>State Assignment</vt:lpstr>
      <vt:lpstr>One-hot state assignment</vt:lpstr>
      <vt:lpstr>Output-based encoding</vt:lpstr>
      <vt:lpstr>Finite State Machine Partitioning</vt:lpstr>
      <vt:lpstr>Finite State Machine Partitioning</vt:lpstr>
      <vt:lpstr>Finite State Machine Partitioning</vt:lpstr>
      <vt:lpstr>Finite State Machine Partitioning</vt:lpstr>
      <vt:lpstr>Finite State Machine Partitioning</vt:lpstr>
      <vt:lpstr>Finite State Machine Partitioning</vt:lpstr>
      <vt:lpstr>Finite State Machine Partitioning</vt:lpstr>
      <vt:lpstr>Sequential logic optimization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 implementation</dc:title>
  <dc:creator>Gaetano Borriello</dc:creator>
  <cp:lastModifiedBy>Jihong Kim</cp:lastModifiedBy>
  <cp:revision>50</cp:revision>
  <cp:lastPrinted>2000-05-11T19:00:15Z</cp:lastPrinted>
  <dcterms:created xsi:type="dcterms:W3CDTF">1997-03-21T12:03:47Z</dcterms:created>
  <dcterms:modified xsi:type="dcterms:W3CDTF">2017-11-14T09:17:44Z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www.cs.washington.edu/education/courses/370/00sp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C:\WINNT\Profiles\gaetano\Desktop</vt:lpwstr>
  </property>
</Properties>
</file>