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</p:sldMasterIdLst>
  <p:notesMasterIdLst>
    <p:notesMasterId r:id="rId17"/>
  </p:notesMasterIdLst>
  <p:handoutMasterIdLst>
    <p:handoutMasterId r:id="rId18"/>
  </p:handoutMasterIdLst>
  <p:sldIdLst>
    <p:sldId id="340" r:id="rId2"/>
    <p:sldId id="256" r:id="rId3"/>
    <p:sldId id="332" r:id="rId4"/>
    <p:sldId id="333" r:id="rId5"/>
    <p:sldId id="334" r:id="rId6"/>
    <p:sldId id="335" r:id="rId7"/>
    <p:sldId id="352" r:id="rId8"/>
    <p:sldId id="357" r:id="rId9"/>
    <p:sldId id="358" r:id="rId10"/>
    <p:sldId id="353" r:id="rId11"/>
    <p:sldId id="354" r:id="rId12"/>
    <p:sldId id="356" r:id="rId13"/>
    <p:sldId id="341" r:id="rId14"/>
    <p:sldId id="344" r:id="rId15"/>
    <p:sldId id="345" r:id="rId16"/>
  </p:sldIdLst>
  <p:sldSz cx="9271000" cy="69469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29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FF"/>
    <a:srgbClr val="00FFFF"/>
    <a:srgbClr val="0000FF"/>
    <a:srgbClr val="00FF00"/>
    <a:srgbClr val="FF000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37" autoAdjust="0"/>
    <p:restoredTop sz="94693" autoAdjust="0"/>
  </p:normalViewPr>
  <p:slideViewPr>
    <p:cSldViewPr snapToGrid="0">
      <p:cViewPr varScale="1">
        <p:scale>
          <a:sx n="80" d="100"/>
          <a:sy n="80" d="100"/>
        </p:scale>
        <p:origin x="-342" y="-90"/>
      </p:cViewPr>
      <p:guideLst>
        <p:guide orient="horz" pos="2176"/>
        <p:guide pos="2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7693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9300"/>
            <a:ext cx="5362575" cy="432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627" tIns="46975" rIns="95627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0"/>
            <a:r>
              <a:rPr lang="en-US" altLang="ko-KR" smtClean="0"/>
              <a:t>Second level</a:t>
            </a:r>
          </a:p>
          <a:p>
            <a:pPr lvl="0"/>
            <a:r>
              <a:rPr lang="en-US" altLang="ko-KR" smtClean="0"/>
              <a:t>Third level</a:t>
            </a:r>
          </a:p>
          <a:p>
            <a:pPr lvl="0"/>
            <a:r>
              <a:rPr lang="en-US" altLang="ko-KR" smtClean="0"/>
              <a:t>Fourth level</a:t>
            </a:r>
          </a:p>
          <a:p>
            <a:pPr lvl="0"/>
            <a:r>
              <a:rPr lang="en-US" altLang="ko-KR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3488" y="727075"/>
            <a:ext cx="4849812" cy="36337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309908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1769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3532566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2456058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1706212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2142920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588195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1892970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13194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4461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656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4234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9856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790124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2479229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68197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7100" y="1543050"/>
            <a:ext cx="7729538" cy="1776413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08188" y="4013200"/>
            <a:ext cx="6645275" cy="1776413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21094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109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67063" y="6324600"/>
            <a:ext cx="2936875" cy="4635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1095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4EED55-05AA-4738-AC7D-950420184C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0951" name="Freeform 7"/>
          <p:cNvSpPr>
            <a:spLocks noChangeArrowheads="1"/>
          </p:cNvSpPr>
          <p:nvPr/>
        </p:nvSpPr>
        <p:spPr bwMode="auto">
          <a:xfrm>
            <a:off x="617538" y="1235075"/>
            <a:ext cx="8035925" cy="925513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0952" name="Line 8"/>
          <p:cNvSpPr>
            <a:spLocks noChangeShapeType="1"/>
          </p:cNvSpPr>
          <p:nvPr/>
        </p:nvSpPr>
        <p:spPr bwMode="auto">
          <a:xfrm>
            <a:off x="2008188" y="4013200"/>
            <a:ext cx="66024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0FD0-5468-4D0F-A186-130278550B7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21475" y="280988"/>
            <a:ext cx="2085975" cy="59293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3550" y="280988"/>
            <a:ext cx="6105525" cy="59293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5E754-A8D2-456B-BE85-32B9CF8C4D9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6AB430-EEB4-46B9-A172-E2C2CEB261C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1838" y="4464050"/>
            <a:ext cx="7880350" cy="137953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1838" y="2944813"/>
            <a:ext cx="7880350" cy="15192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BD0ED8-C2E4-4281-8BBF-2758DEB20A1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3550" y="1620838"/>
            <a:ext cx="4095750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11700" y="1620838"/>
            <a:ext cx="4095750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77EC5-4E5A-4819-86D9-427453CB6F5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3550" y="277813"/>
            <a:ext cx="8343900" cy="115887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3550" y="1555750"/>
            <a:ext cx="4095750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3550" y="2203450"/>
            <a:ext cx="4095750" cy="4002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10113" y="1555750"/>
            <a:ext cx="4097337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0113" y="2203450"/>
            <a:ext cx="4097337" cy="4002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46533-4F28-4EB1-B556-0E7EC0ABEC2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8670E3-7DD7-4208-A235-0D773FF7557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BECFFA-E6AC-477F-883B-5378D3832A6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3550" y="276225"/>
            <a:ext cx="3049588" cy="1177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24263" y="276225"/>
            <a:ext cx="5183187" cy="59293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3550" y="1454150"/>
            <a:ext cx="3049588" cy="47513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A89E56-A473-498B-BD1F-173BA20F275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7688" y="4862513"/>
            <a:ext cx="5562600" cy="5746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7688" y="620713"/>
            <a:ext cx="5562600" cy="4168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7688" y="5437188"/>
            <a:ext cx="5562600" cy="814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6E1F1D-CDA2-4539-B100-18457B3FADF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3550" y="280988"/>
            <a:ext cx="834390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2" tIns="46316" rIns="92632" bIns="463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620838"/>
            <a:ext cx="8343900" cy="458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2" tIns="46316" rIns="92632" bIns="463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99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3550" y="6324600"/>
            <a:ext cx="21637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2" tIns="46316" rIns="92632" bIns="46316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2099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9863" y="6329363"/>
            <a:ext cx="38623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2" tIns="46316" rIns="92632" bIns="46316" numCol="1" anchor="b" anchorCtr="0" compatLnSpc="1">
            <a:prstTxWarp prst="textNoShape">
              <a:avLst/>
            </a:prstTxWarp>
          </a:bodyPr>
          <a:lstStyle>
            <a:lvl1pPr algn="ctr" defTabSz="927100"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3688" y="6324600"/>
            <a:ext cx="21637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2" tIns="46316" rIns="92632" bIns="46316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+mj-lt"/>
              </a:defRPr>
            </a:lvl1pPr>
          </a:lstStyle>
          <a:p>
            <a:fld id="{D80F9555-AE59-42C0-83F6-30BFC4C8494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9927" name="Freeform 7"/>
          <p:cNvSpPr>
            <a:spLocks noChangeArrowheads="1"/>
          </p:cNvSpPr>
          <p:nvPr/>
        </p:nvSpPr>
        <p:spPr bwMode="auto">
          <a:xfrm>
            <a:off x="385763" y="231775"/>
            <a:ext cx="8343900" cy="617538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2pPr>
      <a:lvl3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3pPr>
      <a:lvl4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4pPr>
      <a:lvl5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5pPr>
      <a:lvl6pPr marL="4572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6pPr>
      <a:lvl7pPr marL="9144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7pPr>
      <a:lvl8pPr marL="13716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8pPr>
      <a:lvl9pPr marL="18288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9pPr>
    </p:titleStyle>
    <p:bodyStyle>
      <a:lvl1pPr marL="347663" indent="-347663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330200" algn="l" defTabSz="927100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2pPr>
      <a:lvl3pPr marL="1036638" indent="-355600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357313" indent="-319088" algn="l" defTabSz="927100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1600">
          <a:solidFill>
            <a:schemeClr val="tx1"/>
          </a:solidFill>
          <a:latin typeface="+mn-lt"/>
        </a:defRPr>
      </a:lvl4pPr>
      <a:lvl5pPr marL="17033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605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6177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749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321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74463793-B2BD-4313-AE55-B9FDDA0075C5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Chapter 9:</a:t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>Sequential Logic Technologies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7" name="Rectangle 3"/>
          <p:cNvSpPr>
            <a:spLocks noChangeArrowheads="1"/>
          </p:cNvSpPr>
          <p:nvPr/>
        </p:nvSpPr>
        <p:spPr bwMode="auto">
          <a:xfrm>
            <a:off x="1017588" y="552450"/>
            <a:ext cx="30638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 i="1">
                <a:ea typeface="돋움" pitchFamily="50" charset="-127"/>
              </a:rPr>
              <a:t>FSM Design with Counters</a:t>
            </a:r>
          </a:p>
        </p:txBody>
      </p:sp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1249363" y="900113"/>
            <a:ext cx="33750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Excess 3 Converter Revisited</a:t>
            </a:r>
          </a:p>
        </p:txBody>
      </p:sp>
      <p:sp>
        <p:nvSpPr>
          <p:cNvPr id="257029" name="Rectangle 5"/>
          <p:cNvSpPr>
            <a:spLocks noChangeArrowheads="1"/>
          </p:cNvSpPr>
          <p:nvPr/>
        </p:nvSpPr>
        <p:spPr bwMode="auto">
          <a:xfrm>
            <a:off x="5414963" y="2727325"/>
            <a:ext cx="3038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algn="ctr"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Note the sequential nature</a:t>
            </a:r>
          </a:p>
          <a:p>
            <a:pPr algn="ctr"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of the state assignments</a:t>
            </a:r>
          </a:p>
        </p:txBody>
      </p:sp>
      <p:pic>
        <p:nvPicPr>
          <p:cNvPr id="257030" name="Picture 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2188" y="1473200"/>
            <a:ext cx="3925887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5" name="Rectangle 3"/>
          <p:cNvSpPr>
            <a:spLocks noChangeArrowheads="1"/>
          </p:cNvSpPr>
          <p:nvPr/>
        </p:nvSpPr>
        <p:spPr bwMode="auto">
          <a:xfrm>
            <a:off x="1042988" y="527050"/>
            <a:ext cx="30638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 i="1">
                <a:ea typeface="돋움" pitchFamily="50" charset="-127"/>
              </a:rPr>
              <a:t>FSM Design with Counters</a:t>
            </a:r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1352550" y="939800"/>
            <a:ext cx="227965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Excess 3 Converter</a:t>
            </a:r>
          </a:p>
        </p:txBody>
      </p:sp>
      <p:sp>
        <p:nvSpPr>
          <p:cNvPr id="259077" name="Rectangle 5"/>
          <p:cNvSpPr>
            <a:spLocks noChangeArrowheads="1"/>
          </p:cNvSpPr>
          <p:nvPr/>
        </p:nvSpPr>
        <p:spPr bwMode="auto">
          <a:xfrm>
            <a:off x="1919288" y="5762625"/>
            <a:ext cx="5613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CLR signal dominates LD which dominates Count</a:t>
            </a:r>
          </a:p>
        </p:txBody>
      </p:sp>
      <p:grpSp>
        <p:nvGrpSpPr>
          <p:cNvPr id="259078" name="Group 6"/>
          <p:cNvGrpSpPr>
            <a:grpSpLocks/>
          </p:cNvGrpSpPr>
          <p:nvPr/>
        </p:nvGrpSpPr>
        <p:grpSpPr bwMode="auto">
          <a:xfrm>
            <a:off x="2217738" y="1325563"/>
            <a:ext cx="4951412" cy="4098925"/>
            <a:chOff x="1378" y="824"/>
            <a:chExt cx="3076" cy="2549"/>
          </a:xfrm>
        </p:grpSpPr>
        <p:sp>
          <p:nvSpPr>
            <p:cNvPr id="259079" name="Line 7"/>
            <p:cNvSpPr>
              <a:spLocks noChangeShapeType="1"/>
            </p:cNvSpPr>
            <p:nvPr/>
          </p:nvSpPr>
          <p:spPr bwMode="auto">
            <a:xfrm>
              <a:off x="1378" y="1231"/>
              <a:ext cx="306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9080" name="Line 8"/>
            <p:cNvSpPr>
              <a:spLocks noChangeShapeType="1"/>
            </p:cNvSpPr>
            <p:nvPr/>
          </p:nvSpPr>
          <p:spPr bwMode="auto">
            <a:xfrm>
              <a:off x="2204" y="824"/>
              <a:ext cx="1" cy="25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9081" name="Line 9"/>
            <p:cNvSpPr>
              <a:spLocks noChangeShapeType="1"/>
            </p:cNvSpPr>
            <p:nvPr/>
          </p:nvSpPr>
          <p:spPr bwMode="auto">
            <a:xfrm>
              <a:off x="2946" y="824"/>
              <a:ext cx="1" cy="25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9082" name="Rectangle 10"/>
            <p:cNvSpPr>
              <a:spLocks noChangeArrowheads="1"/>
            </p:cNvSpPr>
            <p:nvPr/>
          </p:nvSpPr>
          <p:spPr bwMode="auto">
            <a:xfrm>
              <a:off x="1378" y="2284"/>
              <a:ext cx="3076" cy="12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9083" name="Rectangle 11"/>
            <p:cNvSpPr>
              <a:spLocks noChangeArrowheads="1"/>
            </p:cNvSpPr>
            <p:nvPr/>
          </p:nvSpPr>
          <p:spPr bwMode="auto">
            <a:xfrm>
              <a:off x="1378" y="848"/>
              <a:ext cx="88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 i="1">
                  <a:solidFill>
                    <a:srgbClr val="000000"/>
                  </a:solidFill>
                  <a:ea typeface="돋움" pitchFamily="50" charset="-127"/>
                </a:rPr>
                <a:t>Inputs/Current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084" name="Rectangle 12"/>
            <p:cNvSpPr>
              <a:spLocks noChangeArrowheads="1"/>
            </p:cNvSpPr>
            <p:nvPr/>
          </p:nvSpPr>
          <p:spPr bwMode="auto">
            <a:xfrm>
              <a:off x="1617" y="979"/>
              <a:ext cx="31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 i="1">
                  <a:solidFill>
                    <a:srgbClr val="000000"/>
                  </a:solidFill>
                  <a:ea typeface="돋움" pitchFamily="50" charset="-127"/>
                </a:rPr>
                <a:t>State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085" name="Rectangle 13"/>
            <p:cNvSpPr>
              <a:spLocks noChangeArrowheads="1"/>
            </p:cNvSpPr>
            <p:nvPr/>
          </p:nvSpPr>
          <p:spPr bwMode="auto">
            <a:xfrm>
              <a:off x="2419" y="848"/>
              <a:ext cx="359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 i="1">
                  <a:solidFill>
                    <a:srgbClr val="000000"/>
                  </a:solidFill>
                  <a:ea typeface="돋움" pitchFamily="50" charset="-127"/>
                </a:rPr>
                <a:t>Next 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086" name="Rectangle 14"/>
            <p:cNvSpPr>
              <a:spLocks noChangeArrowheads="1"/>
            </p:cNvSpPr>
            <p:nvPr/>
          </p:nvSpPr>
          <p:spPr bwMode="auto">
            <a:xfrm>
              <a:off x="2419" y="979"/>
              <a:ext cx="31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 i="1">
                  <a:solidFill>
                    <a:srgbClr val="000000"/>
                  </a:solidFill>
                  <a:ea typeface="돋움" pitchFamily="50" charset="-127"/>
                </a:rPr>
                <a:t>State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087" name="Rectangle 15"/>
            <p:cNvSpPr>
              <a:spLocks noChangeArrowheads="1"/>
            </p:cNvSpPr>
            <p:nvPr/>
          </p:nvSpPr>
          <p:spPr bwMode="auto">
            <a:xfrm>
              <a:off x="3389" y="931"/>
              <a:ext cx="479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 i="1">
                  <a:solidFill>
                    <a:srgbClr val="000000"/>
                  </a:solidFill>
                  <a:ea typeface="돋움" pitchFamily="50" charset="-127"/>
                </a:rPr>
                <a:t>Outputs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088" name="Rectangle 16"/>
            <p:cNvSpPr>
              <a:spLocks noChangeArrowheads="1"/>
            </p:cNvSpPr>
            <p:nvPr/>
          </p:nvSpPr>
          <p:spPr bwMode="auto">
            <a:xfrm>
              <a:off x="1426" y="1111"/>
              <a:ext cx="15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X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089" name="Rectangle 17"/>
            <p:cNvSpPr>
              <a:spLocks noChangeArrowheads="1"/>
            </p:cNvSpPr>
            <p:nvPr/>
          </p:nvSpPr>
          <p:spPr bwMode="auto">
            <a:xfrm>
              <a:off x="1438" y="1242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090" name="Rectangle 18"/>
            <p:cNvSpPr>
              <a:spLocks noChangeArrowheads="1"/>
            </p:cNvSpPr>
            <p:nvPr/>
          </p:nvSpPr>
          <p:spPr bwMode="auto">
            <a:xfrm>
              <a:off x="1438" y="1374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091" name="Rectangle 19"/>
            <p:cNvSpPr>
              <a:spLocks noChangeArrowheads="1"/>
            </p:cNvSpPr>
            <p:nvPr/>
          </p:nvSpPr>
          <p:spPr bwMode="auto">
            <a:xfrm>
              <a:off x="1438" y="1506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092" name="Rectangle 20"/>
            <p:cNvSpPr>
              <a:spLocks noChangeArrowheads="1"/>
            </p:cNvSpPr>
            <p:nvPr/>
          </p:nvSpPr>
          <p:spPr bwMode="auto">
            <a:xfrm>
              <a:off x="1438" y="1637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093" name="Rectangle 21"/>
            <p:cNvSpPr>
              <a:spLocks noChangeArrowheads="1"/>
            </p:cNvSpPr>
            <p:nvPr/>
          </p:nvSpPr>
          <p:spPr bwMode="auto">
            <a:xfrm>
              <a:off x="1438" y="1769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094" name="Rectangle 22"/>
            <p:cNvSpPr>
              <a:spLocks noChangeArrowheads="1"/>
            </p:cNvSpPr>
            <p:nvPr/>
          </p:nvSpPr>
          <p:spPr bwMode="auto">
            <a:xfrm>
              <a:off x="1438" y="1900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095" name="Rectangle 23"/>
            <p:cNvSpPr>
              <a:spLocks noChangeArrowheads="1"/>
            </p:cNvSpPr>
            <p:nvPr/>
          </p:nvSpPr>
          <p:spPr bwMode="auto">
            <a:xfrm>
              <a:off x="1438" y="2032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096" name="Rectangle 24"/>
            <p:cNvSpPr>
              <a:spLocks noChangeArrowheads="1"/>
            </p:cNvSpPr>
            <p:nvPr/>
          </p:nvSpPr>
          <p:spPr bwMode="auto">
            <a:xfrm>
              <a:off x="1438" y="2164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097" name="Rectangle 25"/>
            <p:cNvSpPr>
              <a:spLocks noChangeArrowheads="1"/>
            </p:cNvSpPr>
            <p:nvPr/>
          </p:nvSpPr>
          <p:spPr bwMode="auto">
            <a:xfrm>
              <a:off x="1438" y="2295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098" name="Rectangle 26"/>
            <p:cNvSpPr>
              <a:spLocks noChangeArrowheads="1"/>
            </p:cNvSpPr>
            <p:nvPr/>
          </p:nvSpPr>
          <p:spPr bwMode="auto">
            <a:xfrm>
              <a:off x="1438" y="2427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099" name="Rectangle 27"/>
            <p:cNvSpPr>
              <a:spLocks noChangeArrowheads="1"/>
            </p:cNvSpPr>
            <p:nvPr/>
          </p:nvSpPr>
          <p:spPr bwMode="auto">
            <a:xfrm>
              <a:off x="1438" y="2558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00" name="Rectangle 28"/>
            <p:cNvSpPr>
              <a:spLocks noChangeArrowheads="1"/>
            </p:cNvSpPr>
            <p:nvPr/>
          </p:nvSpPr>
          <p:spPr bwMode="auto">
            <a:xfrm>
              <a:off x="1438" y="2690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01" name="Rectangle 29"/>
            <p:cNvSpPr>
              <a:spLocks noChangeArrowheads="1"/>
            </p:cNvSpPr>
            <p:nvPr/>
          </p:nvSpPr>
          <p:spPr bwMode="auto">
            <a:xfrm>
              <a:off x="1438" y="2822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02" name="Rectangle 30"/>
            <p:cNvSpPr>
              <a:spLocks noChangeArrowheads="1"/>
            </p:cNvSpPr>
            <p:nvPr/>
          </p:nvSpPr>
          <p:spPr bwMode="auto">
            <a:xfrm>
              <a:off x="1438" y="2953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03" name="Rectangle 31"/>
            <p:cNvSpPr>
              <a:spLocks noChangeArrowheads="1"/>
            </p:cNvSpPr>
            <p:nvPr/>
          </p:nvSpPr>
          <p:spPr bwMode="auto">
            <a:xfrm>
              <a:off x="1438" y="3085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04" name="Rectangle 32"/>
            <p:cNvSpPr>
              <a:spLocks noChangeArrowheads="1"/>
            </p:cNvSpPr>
            <p:nvPr/>
          </p:nvSpPr>
          <p:spPr bwMode="auto">
            <a:xfrm>
              <a:off x="1438" y="3217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05" name="Rectangle 33"/>
            <p:cNvSpPr>
              <a:spLocks noChangeArrowheads="1"/>
            </p:cNvSpPr>
            <p:nvPr/>
          </p:nvSpPr>
          <p:spPr bwMode="auto">
            <a:xfrm>
              <a:off x="1605" y="1111"/>
              <a:ext cx="227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Q2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06" name="Rectangle 34"/>
            <p:cNvSpPr>
              <a:spLocks noChangeArrowheads="1"/>
            </p:cNvSpPr>
            <p:nvPr/>
          </p:nvSpPr>
          <p:spPr bwMode="auto">
            <a:xfrm>
              <a:off x="1653" y="1242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07" name="Rectangle 35"/>
            <p:cNvSpPr>
              <a:spLocks noChangeArrowheads="1"/>
            </p:cNvSpPr>
            <p:nvPr/>
          </p:nvSpPr>
          <p:spPr bwMode="auto">
            <a:xfrm>
              <a:off x="1653" y="1374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08" name="Rectangle 36"/>
            <p:cNvSpPr>
              <a:spLocks noChangeArrowheads="1"/>
            </p:cNvSpPr>
            <p:nvPr/>
          </p:nvSpPr>
          <p:spPr bwMode="auto">
            <a:xfrm>
              <a:off x="1653" y="1506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09" name="Rectangle 37"/>
            <p:cNvSpPr>
              <a:spLocks noChangeArrowheads="1"/>
            </p:cNvSpPr>
            <p:nvPr/>
          </p:nvSpPr>
          <p:spPr bwMode="auto">
            <a:xfrm>
              <a:off x="1653" y="1637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10" name="Rectangle 38"/>
            <p:cNvSpPr>
              <a:spLocks noChangeArrowheads="1"/>
            </p:cNvSpPr>
            <p:nvPr/>
          </p:nvSpPr>
          <p:spPr bwMode="auto">
            <a:xfrm>
              <a:off x="1653" y="1769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11" name="Rectangle 39"/>
            <p:cNvSpPr>
              <a:spLocks noChangeArrowheads="1"/>
            </p:cNvSpPr>
            <p:nvPr/>
          </p:nvSpPr>
          <p:spPr bwMode="auto">
            <a:xfrm>
              <a:off x="1653" y="1900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12" name="Rectangle 40"/>
            <p:cNvSpPr>
              <a:spLocks noChangeArrowheads="1"/>
            </p:cNvSpPr>
            <p:nvPr/>
          </p:nvSpPr>
          <p:spPr bwMode="auto">
            <a:xfrm>
              <a:off x="1653" y="2032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13" name="Rectangle 41"/>
            <p:cNvSpPr>
              <a:spLocks noChangeArrowheads="1"/>
            </p:cNvSpPr>
            <p:nvPr/>
          </p:nvSpPr>
          <p:spPr bwMode="auto">
            <a:xfrm>
              <a:off x="1653" y="2164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14" name="Rectangle 42"/>
            <p:cNvSpPr>
              <a:spLocks noChangeArrowheads="1"/>
            </p:cNvSpPr>
            <p:nvPr/>
          </p:nvSpPr>
          <p:spPr bwMode="auto">
            <a:xfrm>
              <a:off x="1653" y="2295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15" name="Rectangle 43"/>
            <p:cNvSpPr>
              <a:spLocks noChangeArrowheads="1"/>
            </p:cNvSpPr>
            <p:nvPr/>
          </p:nvSpPr>
          <p:spPr bwMode="auto">
            <a:xfrm>
              <a:off x="1653" y="2427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16" name="Rectangle 44"/>
            <p:cNvSpPr>
              <a:spLocks noChangeArrowheads="1"/>
            </p:cNvSpPr>
            <p:nvPr/>
          </p:nvSpPr>
          <p:spPr bwMode="auto">
            <a:xfrm>
              <a:off x="1653" y="2558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17" name="Rectangle 45"/>
            <p:cNvSpPr>
              <a:spLocks noChangeArrowheads="1"/>
            </p:cNvSpPr>
            <p:nvPr/>
          </p:nvSpPr>
          <p:spPr bwMode="auto">
            <a:xfrm>
              <a:off x="1653" y="2690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18" name="Rectangle 46"/>
            <p:cNvSpPr>
              <a:spLocks noChangeArrowheads="1"/>
            </p:cNvSpPr>
            <p:nvPr/>
          </p:nvSpPr>
          <p:spPr bwMode="auto">
            <a:xfrm>
              <a:off x="1653" y="2822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19" name="Rectangle 47"/>
            <p:cNvSpPr>
              <a:spLocks noChangeArrowheads="1"/>
            </p:cNvSpPr>
            <p:nvPr/>
          </p:nvSpPr>
          <p:spPr bwMode="auto">
            <a:xfrm>
              <a:off x="1653" y="2953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20" name="Rectangle 48"/>
            <p:cNvSpPr>
              <a:spLocks noChangeArrowheads="1"/>
            </p:cNvSpPr>
            <p:nvPr/>
          </p:nvSpPr>
          <p:spPr bwMode="auto">
            <a:xfrm>
              <a:off x="1653" y="3085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21" name="Rectangle 49"/>
            <p:cNvSpPr>
              <a:spLocks noChangeArrowheads="1"/>
            </p:cNvSpPr>
            <p:nvPr/>
          </p:nvSpPr>
          <p:spPr bwMode="auto">
            <a:xfrm>
              <a:off x="1653" y="3217"/>
              <a:ext cx="108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22" name="Rectangle 50"/>
            <p:cNvSpPr>
              <a:spLocks noChangeArrowheads="1"/>
            </p:cNvSpPr>
            <p:nvPr/>
          </p:nvSpPr>
          <p:spPr bwMode="auto">
            <a:xfrm>
              <a:off x="1821" y="1111"/>
              <a:ext cx="227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Q1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23" name="Rectangle 51"/>
            <p:cNvSpPr>
              <a:spLocks noChangeArrowheads="1"/>
            </p:cNvSpPr>
            <p:nvPr/>
          </p:nvSpPr>
          <p:spPr bwMode="auto">
            <a:xfrm>
              <a:off x="1869" y="1242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24" name="Rectangle 52"/>
            <p:cNvSpPr>
              <a:spLocks noChangeArrowheads="1"/>
            </p:cNvSpPr>
            <p:nvPr/>
          </p:nvSpPr>
          <p:spPr bwMode="auto">
            <a:xfrm>
              <a:off x="1869" y="1374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25" name="Rectangle 53"/>
            <p:cNvSpPr>
              <a:spLocks noChangeArrowheads="1"/>
            </p:cNvSpPr>
            <p:nvPr/>
          </p:nvSpPr>
          <p:spPr bwMode="auto">
            <a:xfrm>
              <a:off x="1869" y="1506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26" name="Rectangle 54"/>
            <p:cNvSpPr>
              <a:spLocks noChangeArrowheads="1"/>
            </p:cNvSpPr>
            <p:nvPr/>
          </p:nvSpPr>
          <p:spPr bwMode="auto">
            <a:xfrm>
              <a:off x="1869" y="1637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27" name="Rectangle 55"/>
            <p:cNvSpPr>
              <a:spLocks noChangeArrowheads="1"/>
            </p:cNvSpPr>
            <p:nvPr/>
          </p:nvSpPr>
          <p:spPr bwMode="auto">
            <a:xfrm>
              <a:off x="1869" y="1769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28" name="Rectangle 56"/>
            <p:cNvSpPr>
              <a:spLocks noChangeArrowheads="1"/>
            </p:cNvSpPr>
            <p:nvPr/>
          </p:nvSpPr>
          <p:spPr bwMode="auto">
            <a:xfrm>
              <a:off x="1869" y="1900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29" name="Rectangle 57"/>
            <p:cNvSpPr>
              <a:spLocks noChangeArrowheads="1"/>
            </p:cNvSpPr>
            <p:nvPr/>
          </p:nvSpPr>
          <p:spPr bwMode="auto">
            <a:xfrm>
              <a:off x="1869" y="2032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30" name="Rectangle 58"/>
            <p:cNvSpPr>
              <a:spLocks noChangeArrowheads="1"/>
            </p:cNvSpPr>
            <p:nvPr/>
          </p:nvSpPr>
          <p:spPr bwMode="auto">
            <a:xfrm>
              <a:off x="1869" y="2164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31" name="Rectangle 59"/>
            <p:cNvSpPr>
              <a:spLocks noChangeArrowheads="1"/>
            </p:cNvSpPr>
            <p:nvPr/>
          </p:nvSpPr>
          <p:spPr bwMode="auto">
            <a:xfrm>
              <a:off x="1869" y="2295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32" name="Rectangle 60"/>
            <p:cNvSpPr>
              <a:spLocks noChangeArrowheads="1"/>
            </p:cNvSpPr>
            <p:nvPr/>
          </p:nvSpPr>
          <p:spPr bwMode="auto">
            <a:xfrm>
              <a:off x="1869" y="2427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33" name="Rectangle 61"/>
            <p:cNvSpPr>
              <a:spLocks noChangeArrowheads="1"/>
            </p:cNvSpPr>
            <p:nvPr/>
          </p:nvSpPr>
          <p:spPr bwMode="auto">
            <a:xfrm>
              <a:off x="1869" y="2558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34" name="Rectangle 62"/>
            <p:cNvSpPr>
              <a:spLocks noChangeArrowheads="1"/>
            </p:cNvSpPr>
            <p:nvPr/>
          </p:nvSpPr>
          <p:spPr bwMode="auto">
            <a:xfrm>
              <a:off x="1869" y="2690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35" name="Rectangle 63"/>
            <p:cNvSpPr>
              <a:spLocks noChangeArrowheads="1"/>
            </p:cNvSpPr>
            <p:nvPr/>
          </p:nvSpPr>
          <p:spPr bwMode="auto">
            <a:xfrm>
              <a:off x="1869" y="2822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36" name="Rectangle 64"/>
            <p:cNvSpPr>
              <a:spLocks noChangeArrowheads="1"/>
            </p:cNvSpPr>
            <p:nvPr/>
          </p:nvSpPr>
          <p:spPr bwMode="auto">
            <a:xfrm>
              <a:off x="1869" y="2953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37" name="Rectangle 65"/>
            <p:cNvSpPr>
              <a:spLocks noChangeArrowheads="1"/>
            </p:cNvSpPr>
            <p:nvPr/>
          </p:nvSpPr>
          <p:spPr bwMode="auto">
            <a:xfrm>
              <a:off x="1869" y="3085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38" name="Rectangle 66"/>
            <p:cNvSpPr>
              <a:spLocks noChangeArrowheads="1"/>
            </p:cNvSpPr>
            <p:nvPr/>
          </p:nvSpPr>
          <p:spPr bwMode="auto">
            <a:xfrm>
              <a:off x="1869" y="3217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39" name="Rectangle 67"/>
            <p:cNvSpPr>
              <a:spLocks noChangeArrowheads="1"/>
            </p:cNvSpPr>
            <p:nvPr/>
          </p:nvSpPr>
          <p:spPr bwMode="auto">
            <a:xfrm>
              <a:off x="2024" y="1111"/>
              <a:ext cx="227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Q0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40" name="Rectangle 68"/>
            <p:cNvSpPr>
              <a:spLocks noChangeArrowheads="1"/>
            </p:cNvSpPr>
            <p:nvPr/>
          </p:nvSpPr>
          <p:spPr bwMode="auto">
            <a:xfrm>
              <a:off x="2072" y="1242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41" name="Rectangle 69"/>
            <p:cNvSpPr>
              <a:spLocks noChangeArrowheads="1"/>
            </p:cNvSpPr>
            <p:nvPr/>
          </p:nvSpPr>
          <p:spPr bwMode="auto">
            <a:xfrm>
              <a:off x="2072" y="1374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42" name="Rectangle 70"/>
            <p:cNvSpPr>
              <a:spLocks noChangeArrowheads="1"/>
            </p:cNvSpPr>
            <p:nvPr/>
          </p:nvSpPr>
          <p:spPr bwMode="auto">
            <a:xfrm>
              <a:off x="2072" y="1506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43" name="Rectangle 71"/>
            <p:cNvSpPr>
              <a:spLocks noChangeArrowheads="1"/>
            </p:cNvSpPr>
            <p:nvPr/>
          </p:nvSpPr>
          <p:spPr bwMode="auto">
            <a:xfrm>
              <a:off x="2072" y="1637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44" name="Rectangle 72"/>
            <p:cNvSpPr>
              <a:spLocks noChangeArrowheads="1"/>
            </p:cNvSpPr>
            <p:nvPr/>
          </p:nvSpPr>
          <p:spPr bwMode="auto">
            <a:xfrm>
              <a:off x="2072" y="1769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45" name="Rectangle 73"/>
            <p:cNvSpPr>
              <a:spLocks noChangeArrowheads="1"/>
            </p:cNvSpPr>
            <p:nvPr/>
          </p:nvSpPr>
          <p:spPr bwMode="auto">
            <a:xfrm>
              <a:off x="2072" y="1900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46" name="Rectangle 74"/>
            <p:cNvSpPr>
              <a:spLocks noChangeArrowheads="1"/>
            </p:cNvSpPr>
            <p:nvPr/>
          </p:nvSpPr>
          <p:spPr bwMode="auto">
            <a:xfrm>
              <a:off x="2072" y="2032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47" name="Rectangle 75"/>
            <p:cNvSpPr>
              <a:spLocks noChangeArrowheads="1"/>
            </p:cNvSpPr>
            <p:nvPr/>
          </p:nvSpPr>
          <p:spPr bwMode="auto">
            <a:xfrm>
              <a:off x="2072" y="2164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48" name="Rectangle 76"/>
            <p:cNvSpPr>
              <a:spLocks noChangeArrowheads="1"/>
            </p:cNvSpPr>
            <p:nvPr/>
          </p:nvSpPr>
          <p:spPr bwMode="auto">
            <a:xfrm>
              <a:off x="2072" y="2295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49" name="Rectangle 77"/>
            <p:cNvSpPr>
              <a:spLocks noChangeArrowheads="1"/>
            </p:cNvSpPr>
            <p:nvPr/>
          </p:nvSpPr>
          <p:spPr bwMode="auto">
            <a:xfrm>
              <a:off x="2072" y="2427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50" name="Rectangle 78"/>
            <p:cNvSpPr>
              <a:spLocks noChangeArrowheads="1"/>
            </p:cNvSpPr>
            <p:nvPr/>
          </p:nvSpPr>
          <p:spPr bwMode="auto">
            <a:xfrm>
              <a:off x="2072" y="2558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51" name="Rectangle 79"/>
            <p:cNvSpPr>
              <a:spLocks noChangeArrowheads="1"/>
            </p:cNvSpPr>
            <p:nvPr/>
          </p:nvSpPr>
          <p:spPr bwMode="auto">
            <a:xfrm>
              <a:off x="2072" y="2690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52" name="Rectangle 80"/>
            <p:cNvSpPr>
              <a:spLocks noChangeArrowheads="1"/>
            </p:cNvSpPr>
            <p:nvPr/>
          </p:nvSpPr>
          <p:spPr bwMode="auto">
            <a:xfrm>
              <a:off x="2072" y="2822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53" name="Rectangle 81"/>
            <p:cNvSpPr>
              <a:spLocks noChangeArrowheads="1"/>
            </p:cNvSpPr>
            <p:nvPr/>
          </p:nvSpPr>
          <p:spPr bwMode="auto">
            <a:xfrm>
              <a:off x="2072" y="2953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54" name="Rectangle 82"/>
            <p:cNvSpPr>
              <a:spLocks noChangeArrowheads="1"/>
            </p:cNvSpPr>
            <p:nvPr/>
          </p:nvSpPr>
          <p:spPr bwMode="auto">
            <a:xfrm>
              <a:off x="2072" y="3085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55" name="Rectangle 83"/>
            <p:cNvSpPr>
              <a:spLocks noChangeArrowheads="1"/>
            </p:cNvSpPr>
            <p:nvPr/>
          </p:nvSpPr>
          <p:spPr bwMode="auto">
            <a:xfrm>
              <a:off x="2072" y="3217"/>
              <a:ext cx="108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56" name="Rectangle 84"/>
            <p:cNvSpPr>
              <a:spLocks noChangeArrowheads="1"/>
            </p:cNvSpPr>
            <p:nvPr/>
          </p:nvSpPr>
          <p:spPr bwMode="auto">
            <a:xfrm>
              <a:off x="2240" y="1111"/>
              <a:ext cx="287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Q2+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57" name="Rectangle 85"/>
            <p:cNvSpPr>
              <a:spLocks noChangeArrowheads="1"/>
            </p:cNvSpPr>
            <p:nvPr/>
          </p:nvSpPr>
          <p:spPr bwMode="auto">
            <a:xfrm>
              <a:off x="2311" y="1242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58" name="Rectangle 86"/>
            <p:cNvSpPr>
              <a:spLocks noChangeArrowheads="1"/>
            </p:cNvSpPr>
            <p:nvPr/>
          </p:nvSpPr>
          <p:spPr bwMode="auto">
            <a:xfrm>
              <a:off x="2311" y="1374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59" name="Rectangle 87"/>
            <p:cNvSpPr>
              <a:spLocks noChangeArrowheads="1"/>
            </p:cNvSpPr>
            <p:nvPr/>
          </p:nvSpPr>
          <p:spPr bwMode="auto">
            <a:xfrm>
              <a:off x="2311" y="1506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60" name="Rectangle 88"/>
            <p:cNvSpPr>
              <a:spLocks noChangeArrowheads="1"/>
            </p:cNvSpPr>
            <p:nvPr/>
          </p:nvSpPr>
          <p:spPr bwMode="auto">
            <a:xfrm>
              <a:off x="2311" y="1637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61" name="Rectangle 89"/>
            <p:cNvSpPr>
              <a:spLocks noChangeArrowheads="1"/>
            </p:cNvSpPr>
            <p:nvPr/>
          </p:nvSpPr>
          <p:spPr bwMode="auto">
            <a:xfrm>
              <a:off x="2311" y="1769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62" name="Rectangle 90"/>
            <p:cNvSpPr>
              <a:spLocks noChangeArrowheads="1"/>
            </p:cNvSpPr>
            <p:nvPr/>
          </p:nvSpPr>
          <p:spPr bwMode="auto">
            <a:xfrm>
              <a:off x="2311" y="1900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63" name="Rectangle 91"/>
            <p:cNvSpPr>
              <a:spLocks noChangeArrowheads="1"/>
            </p:cNvSpPr>
            <p:nvPr/>
          </p:nvSpPr>
          <p:spPr bwMode="auto">
            <a:xfrm>
              <a:off x="2311" y="2032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64" name="Rectangle 92"/>
            <p:cNvSpPr>
              <a:spLocks noChangeArrowheads="1"/>
            </p:cNvSpPr>
            <p:nvPr/>
          </p:nvSpPr>
          <p:spPr bwMode="auto">
            <a:xfrm>
              <a:off x="2311" y="2164"/>
              <a:ext cx="15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X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65" name="Rectangle 93"/>
            <p:cNvSpPr>
              <a:spLocks noChangeArrowheads="1"/>
            </p:cNvSpPr>
            <p:nvPr/>
          </p:nvSpPr>
          <p:spPr bwMode="auto">
            <a:xfrm>
              <a:off x="2311" y="2295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66" name="Rectangle 94"/>
            <p:cNvSpPr>
              <a:spLocks noChangeArrowheads="1"/>
            </p:cNvSpPr>
            <p:nvPr/>
          </p:nvSpPr>
          <p:spPr bwMode="auto">
            <a:xfrm>
              <a:off x="2311" y="2427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67" name="Rectangle 95"/>
            <p:cNvSpPr>
              <a:spLocks noChangeArrowheads="1"/>
            </p:cNvSpPr>
            <p:nvPr/>
          </p:nvSpPr>
          <p:spPr bwMode="auto">
            <a:xfrm>
              <a:off x="2311" y="2558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68" name="Rectangle 96"/>
            <p:cNvSpPr>
              <a:spLocks noChangeArrowheads="1"/>
            </p:cNvSpPr>
            <p:nvPr/>
          </p:nvSpPr>
          <p:spPr bwMode="auto">
            <a:xfrm>
              <a:off x="2311" y="2690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69" name="Rectangle 97"/>
            <p:cNvSpPr>
              <a:spLocks noChangeArrowheads="1"/>
            </p:cNvSpPr>
            <p:nvPr/>
          </p:nvSpPr>
          <p:spPr bwMode="auto">
            <a:xfrm>
              <a:off x="2311" y="2822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70" name="Rectangle 98"/>
            <p:cNvSpPr>
              <a:spLocks noChangeArrowheads="1"/>
            </p:cNvSpPr>
            <p:nvPr/>
          </p:nvSpPr>
          <p:spPr bwMode="auto">
            <a:xfrm>
              <a:off x="2311" y="2953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71" name="Rectangle 99"/>
            <p:cNvSpPr>
              <a:spLocks noChangeArrowheads="1"/>
            </p:cNvSpPr>
            <p:nvPr/>
          </p:nvSpPr>
          <p:spPr bwMode="auto">
            <a:xfrm>
              <a:off x="2311" y="3085"/>
              <a:ext cx="15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X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72" name="Rectangle 100"/>
            <p:cNvSpPr>
              <a:spLocks noChangeArrowheads="1"/>
            </p:cNvSpPr>
            <p:nvPr/>
          </p:nvSpPr>
          <p:spPr bwMode="auto">
            <a:xfrm>
              <a:off x="2311" y="3217"/>
              <a:ext cx="120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X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73" name="Rectangle 101"/>
            <p:cNvSpPr>
              <a:spLocks noChangeArrowheads="1"/>
            </p:cNvSpPr>
            <p:nvPr/>
          </p:nvSpPr>
          <p:spPr bwMode="auto">
            <a:xfrm>
              <a:off x="2479" y="1111"/>
              <a:ext cx="287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Q1+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74" name="Rectangle 102"/>
            <p:cNvSpPr>
              <a:spLocks noChangeArrowheads="1"/>
            </p:cNvSpPr>
            <p:nvPr/>
          </p:nvSpPr>
          <p:spPr bwMode="auto">
            <a:xfrm>
              <a:off x="2551" y="1242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75" name="Rectangle 103"/>
            <p:cNvSpPr>
              <a:spLocks noChangeArrowheads="1"/>
            </p:cNvSpPr>
            <p:nvPr/>
          </p:nvSpPr>
          <p:spPr bwMode="auto">
            <a:xfrm>
              <a:off x="2551" y="1374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76" name="Rectangle 104"/>
            <p:cNvSpPr>
              <a:spLocks noChangeArrowheads="1"/>
            </p:cNvSpPr>
            <p:nvPr/>
          </p:nvSpPr>
          <p:spPr bwMode="auto">
            <a:xfrm>
              <a:off x="2551" y="1506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77" name="Rectangle 105"/>
            <p:cNvSpPr>
              <a:spLocks noChangeArrowheads="1"/>
            </p:cNvSpPr>
            <p:nvPr/>
          </p:nvSpPr>
          <p:spPr bwMode="auto">
            <a:xfrm>
              <a:off x="2551" y="1637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78" name="Rectangle 106"/>
            <p:cNvSpPr>
              <a:spLocks noChangeArrowheads="1"/>
            </p:cNvSpPr>
            <p:nvPr/>
          </p:nvSpPr>
          <p:spPr bwMode="auto">
            <a:xfrm>
              <a:off x="2551" y="1769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79" name="Rectangle 107"/>
            <p:cNvSpPr>
              <a:spLocks noChangeArrowheads="1"/>
            </p:cNvSpPr>
            <p:nvPr/>
          </p:nvSpPr>
          <p:spPr bwMode="auto">
            <a:xfrm>
              <a:off x="2551" y="1900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80" name="Rectangle 108"/>
            <p:cNvSpPr>
              <a:spLocks noChangeArrowheads="1"/>
            </p:cNvSpPr>
            <p:nvPr/>
          </p:nvSpPr>
          <p:spPr bwMode="auto">
            <a:xfrm>
              <a:off x="2551" y="2032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81" name="Rectangle 109"/>
            <p:cNvSpPr>
              <a:spLocks noChangeArrowheads="1"/>
            </p:cNvSpPr>
            <p:nvPr/>
          </p:nvSpPr>
          <p:spPr bwMode="auto">
            <a:xfrm>
              <a:off x="2551" y="2164"/>
              <a:ext cx="15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X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82" name="Rectangle 110"/>
            <p:cNvSpPr>
              <a:spLocks noChangeArrowheads="1"/>
            </p:cNvSpPr>
            <p:nvPr/>
          </p:nvSpPr>
          <p:spPr bwMode="auto">
            <a:xfrm>
              <a:off x="2551" y="2295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83" name="Rectangle 111"/>
            <p:cNvSpPr>
              <a:spLocks noChangeArrowheads="1"/>
            </p:cNvSpPr>
            <p:nvPr/>
          </p:nvSpPr>
          <p:spPr bwMode="auto">
            <a:xfrm>
              <a:off x="2551" y="2427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84" name="Rectangle 112"/>
            <p:cNvSpPr>
              <a:spLocks noChangeArrowheads="1"/>
            </p:cNvSpPr>
            <p:nvPr/>
          </p:nvSpPr>
          <p:spPr bwMode="auto">
            <a:xfrm>
              <a:off x="2551" y="2558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85" name="Rectangle 113"/>
            <p:cNvSpPr>
              <a:spLocks noChangeArrowheads="1"/>
            </p:cNvSpPr>
            <p:nvPr/>
          </p:nvSpPr>
          <p:spPr bwMode="auto">
            <a:xfrm>
              <a:off x="2551" y="2690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86" name="Rectangle 114"/>
            <p:cNvSpPr>
              <a:spLocks noChangeArrowheads="1"/>
            </p:cNvSpPr>
            <p:nvPr/>
          </p:nvSpPr>
          <p:spPr bwMode="auto">
            <a:xfrm>
              <a:off x="2551" y="2822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87" name="Rectangle 115"/>
            <p:cNvSpPr>
              <a:spLocks noChangeArrowheads="1"/>
            </p:cNvSpPr>
            <p:nvPr/>
          </p:nvSpPr>
          <p:spPr bwMode="auto">
            <a:xfrm>
              <a:off x="2551" y="2953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88" name="Rectangle 116"/>
            <p:cNvSpPr>
              <a:spLocks noChangeArrowheads="1"/>
            </p:cNvSpPr>
            <p:nvPr/>
          </p:nvSpPr>
          <p:spPr bwMode="auto">
            <a:xfrm>
              <a:off x="2551" y="3085"/>
              <a:ext cx="15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X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89" name="Rectangle 117"/>
            <p:cNvSpPr>
              <a:spLocks noChangeArrowheads="1"/>
            </p:cNvSpPr>
            <p:nvPr/>
          </p:nvSpPr>
          <p:spPr bwMode="auto">
            <a:xfrm>
              <a:off x="2551" y="3217"/>
              <a:ext cx="120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X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90" name="Rectangle 118"/>
            <p:cNvSpPr>
              <a:spLocks noChangeArrowheads="1"/>
            </p:cNvSpPr>
            <p:nvPr/>
          </p:nvSpPr>
          <p:spPr bwMode="auto">
            <a:xfrm>
              <a:off x="2718" y="1111"/>
              <a:ext cx="287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Q0+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91" name="Rectangle 119"/>
            <p:cNvSpPr>
              <a:spLocks noChangeArrowheads="1"/>
            </p:cNvSpPr>
            <p:nvPr/>
          </p:nvSpPr>
          <p:spPr bwMode="auto">
            <a:xfrm>
              <a:off x="2790" y="1242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92" name="Rectangle 120"/>
            <p:cNvSpPr>
              <a:spLocks noChangeArrowheads="1"/>
            </p:cNvSpPr>
            <p:nvPr/>
          </p:nvSpPr>
          <p:spPr bwMode="auto">
            <a:xfrm>
              <a:off x="2790" y="1374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93" name="Rectangle 121"/>
            <p:cNvSpPr>
              <a:spLocks noChangeArrowheads="1"/>
            </p:cNvSpPr>
            <p:nvPr/>
          </p:nvSpPr>
          <p:spPr bwMode="auto">
            <a:xfrm>
              <a:off x="2790" y="1506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94" name="Rectangle 122"/>
            <p:cNvSpPr>
              <a:spLocks noChangeArrowheads="1"/>
            </p:cNvSpPr>
            <p:nvPr/>
          </p:nvSpPr>
          <p:spPr bwMode="auto">
            <a:xfrm>
              <a:off x="2790" y="1637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95" name="Rectangle 123"/>
            <p:cNvSpPr>
              <a:spLocks noChangeArrowheads="1"/>
            </p:cNvSpPr>
            <p:nvPr/>
          </p:nvSpPr>
          <p:spPr bwMode="auto">
            <a:xfrm>
              <a:off x="2790" y="1769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96" name="Rectangle 124"/>
            <p:cNvSpPr>
              <a:spLocks noChangeArrowheads="1"/>
            </p:cNvSpPr>
            <p:nvPr/>
          </p:nvSpPr>
          <p:spPr bwMode="auto">
            <a:xfrm>
              <a:off x="2790" y="1900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97" name="Rectangle 125"/>
            <p:cNvSpPr>
              <a:spLocks noChangeArrowheads="1"/>
            </p:cNvSpPr>
            <p:nvPr/>
          </p:nvSpPr>
          <p:spPr bwMode="auto">
            <a:xfrm>
              <a:off x="2790" y="2032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98" name="Rectangle 126"/>
            <p:cNvSpPr>
              <a:spLocks noChangeArrowheads="1"/>
            </p:cNvSpPr>
            <p:nvPr/>
          </p:nvSpPr>
          <p:spPr bwMode="auto">
            <a:xfrm>
              <a:off x="2790" y="2164"/>
              <a:ext cx="15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X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199" name="Rectangle 127"/>
            <p:cNvSpPr>
              <a:spLocks noChangeArrowheads="1"/>
            </p:cNvSpPr>
            <p:nvPr/>
          </p:nvSpPr>
          <p:spPr bwMode="auto">
            <a:xfrm>
              <a:off x="2790" y="2295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00" name="Rectangle 128"/>
            <p:cNvSpPr>
              <a:spLocks noChangeArrowheads="1"/>
            </p:cNvSpPr>
            <p:nvPr/>
          </p:nvSpPr>
          <p:spPr bwMode="auto">
            <a:xfrm>
              <a:off x="2790" y="2427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01" name="Rectangle 129"/>
            <p:cNvSpPr>
              <a:spLocks noChangeArrowheads="1"/>
            </p:cNvSpPr>
            <p:nvPr/>
          </p:nvSpPr>
          <p:spPr bwMode="auto">
            <a:xfrm>
              <a:off x="2790" y="2558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02" name="Rectangle 130"/>
            <p:cNvSpPr>
              <a:spLocks noChangeArrowheads="1"/>
            </p:cNvSpPr>
            <p:nvPr/>
          </p:nvSpPr>
          <p:spPr bwMode="auto">
            <a:xfrm>
              <a:off x="2790" y="2690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03" name="Rectangle 131"/>
            <p:cNvSpPr>
              <a:spLocks noChangeArrowheads="1"/>
            </p:cNvSpPr>
            <p:nvPr/>
          </p:nvSpPr>
          <p:spPr bwMode="auto">
            <a:xfrm>
              <a:off x="2790" y="2822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04" name="Rectangle 132"/>
            <p:cNvSpPr>
              <a:spLocks noChangeArrowheads="1"/>
            </p:cNvSpPr>
            <p:nvPr/>
          </p:nvSpPr>
          <p:spPr bwMode="auto">
            <a:xfrm>
              <a:off x="2790" y="2953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05" name="Rectangle 133"/>
            <p:cNvSpPr>
              <a:spLocks noChangeArrowheads="1"/>
            </p:cNvSpPr>
            <p:nvPr/>
          </p:nvSpPr>
          <p:spPr bwMode="auto">
            <a:xfrm>
              <a:off x="2790" y="3085"/>
              <a:ext cx="15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X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06" name="Rectangle 134"/>
            <p:cNvSpPr>
              <a:spLocks noChangeArrowheads="1"/>
            </p:cNvSpPr>
            <p:nvPr/>
          </p:nvSpPr>
          <p:spPr bwMode="auto">
            <a:xfrm>
              <a:off x="2790" y="3217"/>
              <a:ext cx="120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X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07" name="Rectangle 135"/>
            <p:cNvSpPr>
              <a:spLocks noChangeArrowheads="1"/>
            </p:cNvSpPr>
            <p:nvPr/>
          </p:nvSpPr>
          <p:spPr bwMode="auto">
            <a:xfrm>
              <a:off x="3030" y="1111"/>
              <a:ext cx="15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Z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08" name="Rectangle 136"/>
            <p:cNvSpPr>
              <a:spLocks noChangeArrowheads="1"/>
            </p:cNvSpPr>
            <p:nvPr/>
          </p:nvSpPr>
          <p:spPr bwMode="auto">
            <a:xfrm>
              <a:off x="3030" y="1242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09" name="Rectangle 137"/>
            <p:cNvSpPr>
              <a:spLocks noChangeArrowheads="1"/>
            </p:cNvSpPr>
            <p:nvPr/>
          </p:nvSpPr>
          <p:spPr bwMode="auto">
            <a:xfrm>
              <a:off x="3030" y="1374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10" name="Rectangle 138"/>
            <p:cNvSpPr>
              <a:spLocks noChangeArrowheads="1"/>
            </p:cNvSpPr>
            <p:nvPr/>
          </p:nvSpPr>
          <p:spPr bwMode="auto">
            <a:xfrm>
              <a:off x="3030" y="1506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11" name="Rectangle 139"/>
            <p:cNvSpPr>
              <a:spLocks noChangeArrowheads="1"/>
            </p:cNvSpPr>
            <p:nvPr/>
          </p:nvSpPr>
          <p:spPr bwMode="auto">
            <a:xfrm>
              <a:off x="3030" y="1637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12" name="Rectangle 140"/>
            <p:cNvSpPr>
              <a:spLocks noChangeArrowheads="1"/>
            </p:cNvSpPr>
            <p:nvPr/>
          </p:nvSpPr>
          <p:spPr bwMode="auto">
            <a:xfrm>
              <a:off x="3030" y="1769"/>
              <a:ext cx="9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13" name="Rectangle 141"/>
            <p:cNvSpPr>
              <a:spLocks noChangeArrowheads="1"/>
            </p:cNvSpPr>
            <p:nvPr/>
          </p:nvSpPr>
          <p:spPr bwMode="auto">
            <a:xfrm>
              <a:off x="3030" y="1900"/>
              <a:ext cx="9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14" name="Rectangle 142"/>
            <p:cNvSpPr>
              <a:spLocks noChangeArrowheads="1"/>
            </p:cNvSpPr>
            <p:nvPr/>
          </p:nvSpPr>
          <p:spPr bwMode="auto">
            <a:xfrm>
              <a:off x="3030" y="2032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15" name="Rectangle 143"/>
            <p:cNvSpPr>
              <a:spLocks noChangeArrowheads="1"/>
            </p:cNvSpPr>
            <p:nvPr/>
          </p:nvSpPr>
          <p:spPr bwMode="auto">
            <a:xfrm>
              <a:off x="3018" y="2164"/>
              <a:ext cx="15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X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16" name="Rectangle 144"/>
            <p:cNvSpPr>
              <a:spLocks noChangeArrowheads="1"/>
            </p:cNvSpPr>
            <p:nvPr/>
          </p:nvSpPr>
          <p:spPr bwMode="auto">
            <a:xfrm>
              <a:off x="3030" y="2295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17" name="Rectangle 145"/>
            <p:cNvSpPr>
              <a:spLocks noChangeArrowheads="1"/>
            </p:cNvSpPr>
            <p:nvPr/>
          </p:nvSpPr>
          <p:spPr bwMode="auto">
            <a:xfrm>
              <a:off x="3030" y="2427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18" name="Rectangle 146"/>
            <p:cNvSpPr>
              <a:spLocks noChangeArrowheads="1"/>
            </p:cNvSpPr>
            <p:nvPr/>
          </p:nvSpPr>
          <p:spPr bwMode="auto">
            <a:xfrm>
              <a:off x="3030" y="2558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19" name="Rectangle 147"/>
            <p:cNvSpPr>
              <a:spLocks noChangeArrowheads="1"/>
            </p:cNvSpPr>
            <p:nvPr/>
          </p:nvSpPr>
          <p:spPr bwMode="auto">
            <a:xfrm>
              <a:off x="3030" y="2690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20" name="Rectangle 148"/>
            <p:cNvSpPr>
              <a:spLocks noChangeArrowheads="1"/>
            </p:cNvSpPr>
            <p:nvPr/>
          </p:nvSpPr>
          <p:spPr bwMode="auto">
            <a:xfrm>
              <a:off x="3030" y="2822"/>
              <a:ext cx="9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21" name="Rectangle 149"/>
            <p:cNvSpPr>
              <a:spLocks noChangeArrowheads="1"/>
            </p:cNvSpPr>
            <p:nvPr/>
          </p:nvSpPr>
          <p:spPr bwMode="auto">
            <a:xfrm>
              <a:off x="3030" y="2953"/>
              <a:ext cx="9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22" name="Rectangle 150"/>
            <p:cNvSpPr>
              <a:spLocks noChangeArrowheads="1"/>
            </p:cNvSpPr>
            <p:nvPr/>
          </p:nvSpPr>
          <p:spPr bwMode="auto">
            <a:xfrm>
              <a:off x="3018" y="3085"/>
              <a:ext cx="15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X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23" name="Rectangle 151"/>
            <p:cNvSpPr>
              <a:spLocks noChangeArrowheads="1"/>
            </p:cNvSpPr>
            <p:nvPr/>
          </p:nvSpPr>
          <p:spPr bwMode="auto">
            <a:xfrm>
              <a:off x="3018" y="3217"/>
              <a:ext cx="120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X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24" name="Rectangle 152"/>
            <p:cNvSpPr>
              <a:spLocks noChangeArrowheads="1"/>
            </p:cNvSpPr>
            <p:nvPr/>
          </p:nvSpPr>
          <p:spPr bwMode="auto">
            <a:xfrm>
              <a:off x="3149" y="1111"/>
              <a:ext cx="323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CLR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25" name="Rectangle 153"/>
            <p:cNvSpPr>
              <a:spLocks noChangeArrowheads="1"/>
            </p:cNvSpPr>
            <p:nvPr/>
          </p:nvSpPr>
          <p:spPr bwMode="auto">
            <a:xfrm>
              <a:off x="3233" y="1242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26" name="Rectangle 154"/>
            <p:cNvSpPr>
              <a:spLocks noChangeArrowheads="1"/>
            </p:cNvSpPr>
            <p:nvPr/>
          </p:nvSpPr>
          <p:spPr bwMode="auto">
            <a:xfrm>
              <a:off x="3233" y="1374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27" name="Rectangle 155"/>
            <p:cNvSpPr>
              <a:spLocks noChangeArrowheads="1"/>
            </p:cNvSpPr>
            <p:nvPr/>
          </p:nvSpPr>
          <p:spPr bwMode="auto">
            <a:xfrm>
              <a:off x="3233" y="1506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28" name="Rectangle 156"/>
            <p:cNvSpPr>
              <a:spLocks noChangeArrowheads="1"/>
            </p:cNvSpPr>
            <p:nvPr/>
          </p:nvSpPr>
          <p:spPr bwMode="auto">
            <a:xfrm>
              <a:off x="3233" y="1637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29" name="Rectangle 157"/>
            <p:cNvSpPr>
              <a:spLocks noChangeArrowheads="1"/>
            </p:cNvSpPr>
            <p:nvPr/>
          </p:nvSpPr>
          <p:spPr bwMode="auto">
            <a:xfrm>
              <a:off x="3233" y="1769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30" name="Rectangle 158"/>
            <p:cNvSpPr>
              <a:spLocks noChangeArrowheads="1"/>
            </p:cNvSpPr>
            <p:nvPr/>
          </p:nvSpPr>
          <p:spPr bwMode="auto">
            <a:xfrm>
              <a:off x="3233" y="1900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31" name="Rectangle 159"/>
            <p:cNvSpPr>
              <a:spLocks noChangeArrowheads="1"/>
            </p:cNvSpPr>
            <p:nvPr/>
          </p:nvSpPr>
          <p:spPr bwMode="auto">
            <a:xfrm>
              <a:off x="3233" y="2032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32" name="Rectangle 160"/>
            <p:cNvSpPr>
              <a:spLocks noChangeArrowheads="1"/>
            </p:cNvSpPr>
            <p:nvPr/>
          </p:nvSpPr>
          <p:spPr bwMode="auto">
            <a:xfrm>
              <a:off x="3221" y="2164"/>
              <a:ext cx="15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X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33" name="Rectangle 161"/>
            <p:cNvSpPr>
              <a:spLocks noChangeArrowheads="1"/>
            </p:cNvSpPr>
            <p:nvPr/>
          </p:nvSpPr>
          <p:spPr bwMode="auto">
            <a:xfrm>
              <a:off x="3233" y="2295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34" name="Rectangle 162"/>
            <p:cNvSpPr>
              <a:spLocks noChangeArrowheads="1"/>
            </p:cNvSpPr>
            <p:nvPr/>
          </p:nvSpPr>
          <p:spPr bwMode="auto">
            <a:xfrm>
              <a:off x="3233" y="2427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35" name="Rectangle 163"/>
            <p:cNvSpPr>
              <a:spLocks noChangeArrowheads="1"/>
            </p:cNvSpPr>
            <p:nvPr/>
          </p:nvSpPr>
          <p:spPr bwMode="auto">
            <a:xfrm>
              <a:off x="3233" y="2558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36" name="Rectangle 164"/>
            <p:cNvSpPr>
              <a:spLocks noChangeArrowheads="1"/>
            </p:cNvSpPr>
            <p:nvPr/>
          </p:nvSpPr>
          <p:spPr bwMode="auto">
            <a:xfrm>
              <a:off x="3233" y="2690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37" name="Rectangle 165"/>
            <p:cNvSpPr>
              <a:spLocks noChangeArrowheads="1"/>
            </p:cNvSpPr>
            <p:nvPr/>
          </p:nvSpPr>
          <p:spPr bwMode="auto">
            <a:xfrm>
              <a:off x="3233" y="2822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38" name="Rectangle 166"/>
            <p:cNvSpPr>
              <a:spLocks noChangeArrowheads="1"/>
            </p:cNvSpPr>
            <p:nvPr/>
          </p:nvSpPr>
          <p:spPr bwMode="auto">
            <a:xfrm>
              <a:off x="3233" y="2953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39" name="Rectangle 167"/>
            <p:cNvSpPr>
              <a:spLocks noChangeArrowheads="1"/>
            </p:cNvSpPr>
            <p:nvPr/>
          </p:nvSpPr>
          <p:spPr bwMode="auto">
            <a:xfrm>
              <a:off x="3221" y="3085"/>
              <a:ext cx="15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X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40" name="Rectangle 168"/>
            <p:cNvSpPr>
              <a:spLocks noChangeArrowheads="1"/>
            </p:cNvSpPr>
            <p:nvPr/>
          </p:nvSpPr>
          <p:spPr bwMode="auto">
            <a:xfrm>
              <a:off x="3221" y="3217"/>
              <a:ext cx="15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X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41" name="Rectangle 169"/>
            <p:cNvSpPr>
              <a:spLocks noChangeArrowheads="1"/>
            </p:cNvSpPr>
            <p:nvPr/>
          </p:nvSpPr>
          <p:spPr bwMode="auto">
            <a:xfrm>
              <a:off x="3413" y="1111"/>
              <a:ext cx="239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LD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42" name="Rectangle 170"/>
            <p:cNvSpPr>
              <a:spLocks noChangeArrowheads="1"/>
            </p:cNvSpPr>
            <p:nvPr/>
          </p:nvSpPr>
          <p:spPr bwMode="auto">
            <a:xfrm>
              <a:off x="3449" y="1242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43" name="Rectangle 171"/>
            <p:cNvSpPr>
              <a:spLocks noChangeArrowheads="1"/>
            </p:cNvSpPr>
            <p:nvPr/>
          </p:nvSpPr>
          <p:spPr bwMode="auto">
            <a:xfrm>
              <a:off x="3449" y="1374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44" name="Rectangle 172"/>
            <p:cNvSpPr>
              <a:spLocks noChangeArrowheads="1"/>
            </p:cNvSpPr>
            <p:nvPr/>
          </p:nvSpPr>
          <p:spPr bwMode="auto">
            <a:xfrm>
              <a:off x="3449" y="1506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45" name="Rectangle 173"/>
            <p:cNvSpPr>
              <a:spLocks noChangeArrowheads="1"/>
            </p:cNvSpPr>
            <p:nvPr/>
          </p:nvSpPr>
          <p:spPr bwMode="auto">
            <a:xfrm>
              <a:off x="3449" y="1637"/>
              <a:ext cx="15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X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46" name="Rectangle 174"/>
            <p:cNvSpPr>
              <a:spLocks noChangeArrowheads="1"/>
            </p:cNvSpPr>
            <p:nvPr/>
          </p:nvSpPr>
          <p:spPr bwMode="auto">
            <a:xfrm>
              <a:off x="3449" y="1769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47" name="Rectangle 175"/>
            <p:cNvSpPr>
              <a:spLocks noChangeArrowheads="1"/>
            </p:cNvSpPr>
            <p:nvPr/>
          </p:nvSpPr>
          <p:spPr bwMode="auto">
            <a:xfrm>
              <a:off x="3449" y="1900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48" name="Rectangle 176"/>
            <p:cNvSpPr>
              <a:spLocks noChangeArrowheads="1"/>
            </p:cNvSpPr>
            <p:nvPr/>
          </p:nvSpPr>
          <p:spPr bwMode="auto">
            <a:xfrm>
              <a:off x="3449" y="2032"/>
              <a:ext cx="15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X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49" name="Rectangle 177"/>
            <p:cNvSpPr>
              <a:spLocks noChangeArrowheads="1"/>
            </p:cNvSpPr>
            <p:nvPr/>
          </p:nvSpPr>
          <p:spPr bwMode="auto">
            <a:xfrm>
              <a:off x="3449" y="2164"/>
              <a:ext cx="15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X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50" name="Rectangle 178"/>
            <p:cNvSpPr>
              <a:spLocks noChangeArrowheads="1"/>
            </p:cNvSpPr>
            <p:nvPr/>
          </p:nvSpPr>
          <p:spPr bwMode="auto">
            <a:xfrm>
              <a:off x="3449" y="2295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51" name="Rectangle 179"/>
            <p:cNvSpPr>
              <a:spLocks noChangeArrowheads="1"/>
            </p:cNvSpPr>
            <p:nvPr/>
          </p:nvSpPr>
          <p:spPr bwMode="auto">
            <a:xfrm>
              <a:off x="3449" y="2427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0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52" name="Rectangle 180"/>
            <p:cNvSpPr>
              <a:spLocks noChangeArrowheads="1"/>
            </p:cNvSpPr>
            <p:nvPr/>
          </p:nvSpPr>
          <p:spPr bwMode="auto">
            <a:xfrm>
              <a:off x="3449" y="2558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53" name="Rectangle 181"/>
            <p:cNvSpPr>
              <a:spLocks noChangeArrowheads="1"/>
            </p:cNvSpPr>
            <p:nvPr/>
          </p:nvSpPr>
          <p:spPr bwMode="auto">
            <a:xfrm>
              <a:off x="3449" y="2690"/>
              <a:ext cx="15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X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54" name="Rectangle 182"/>
            <p:cNvSpPr>
              <a:spLocks noChangeArrowheads="1"/>
            </p:cNvSpPr>
            <p:nvPr/>
          </p:nvSpPr>
          <p:spPr bwMode="auto">
            <a:xfrm>
              <a:off x="3449" y="2822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55" name="Rectangle 183"/>
            <p:cNvSpPr>
              <a:spLocks noChangeArrowheads="1"/>
            </p:cNvSpPr>
            <p:nvPr/>
          </p:nvSpPr>
          <p:spPr bwMode="auto">
            <a:xfrm>
              <a:off x="3449" y="2953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56" name="Rectangle 184"/>
            <p:cNvSpPr>
              <a:spLocks noChangeArrowheads="1"/>
            </p:cNvSpPr>
            <p:nvPr/>
          </p:nvSpPr>
          <p:spPr bwMode="auto">
            <a:xfrm>
              <a:off x="3449" y="3085"/>
              <a:ext cx="15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X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57" name="Rectangle 185"/>
            <p:cNvSpPr>
              <a:spLocks noChangeArrowheads="1"/>
            </p:cNvSpPr>
            <p:nvPr/>
          </p:nvSpPr>
          <p:spPr bwMode="auto">
            <a:xfrm>
              <a:off x="3449" y="3217"/>
              <a:ext cx="120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X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58" name="Line 186"/>
            <p:cNvSpPr>
              <a:spLocks noChangeShapeType="1"/>
            </p:cNvSpPr>
            <p:nvPr/>
          </p:nvSpPr>
          <p:spPr bwMode="auto">
            <a:xfrm>
              <a:off x="3161" y="1111"/>
              <a:ext cx="19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9259" name="Line 187"/>
            <p:cNvSpPr>
              <a:spLocks noChangeShapeType="1"/>
            </p:cNvSpPr>
            <p:nvPr/>
          </p:nvSpPr>
          <p:spPr bwMode="auto">
            <a:xfrm>
              <a:off x="3413" y="1111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9260" name="Rectangle 188"/>
            <p:cNvSpPr>
              <a:spLocks noChangeArrowheads="1"/>
            </p:cNvSpPr>
            <p:nvPr/>
          </p:nvSpPr>
          <p:spPr bwMode="auto">
            <a:xfrm>
              <a:off x="3616" y="1111"/>
              <a:ext cx="239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EN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61" name="Rectangle 189"/>
            <p:cNvSpPr>
              <a:spLocks noChangeArrowheads="1"/>
            </p:cNvSpPr>
            <p:nvPr/>
          </p:nvSpPr>
          <p:spPr bwMode="auto">
            <a:xfrm>
              <a:off x="3664" y="1242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62" name="Rectangle 190"/>
            <p:cNvSpPr>
              <a:spLocks noChangeArrowheads="1"/>
            </p:cNvSpPr>
            <p:nvPr/>
          </p:nvSpPr>
          <p:spPr bwMode="auto">
            <a:xfrm>
              <a:off x="3664" y="1374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63" name="Rectangle 191"/>
            <p:cNvSpPr>
              <a:spLocks noChangeArrowheads="1"/>
            </p:cNvSpPr>
            <p:nvPr/>
          </p:nvSpPr>
          <p:spPr bwMode="auto">
            <a:xfrm>
              <a:off x="3664" y="1506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64" name="Rectangle 192"/>
            <p:cNvSpPr>
              <a:spLocks noChangeArrowheads="1"/>
            </p:cNvSpPr>
            <p:nvPr/>
          </p:nvSpPr>
          <p:spPr bwMode="auto">
            <a:xfrm>
              <a:off x="3652" y="1637"/>
              <a:ext cx="15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X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65" name="Rectangle 193"/>
            <p:cNvSpPr>
              <a:spLocks noChangeArrowheads="1"/>
            </p:cNvSpPr>
            <p:nvPr/>
          </p:nvSpPr>
          <p:spPr bwMode="auto">
            <a:xfrm>
              <a:off x="3664" y="1769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66" name="Rectangle 194"/>
            <p:cNvSpPr>
              <a:spLocks noChangeArrowheads="1"/>
            </p:cNvSpPr>
            <p:nvPr/>
          </p:nvSpPr>
          <p:spPr bwMode="auto">
            <a:xfrm>
              <a:off x="3652" y="1900"/>
              <a:ext cx="15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X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67" name="Rectangle 195"/>
            <p:cNvSpPr>
              <a:spLocks noChangeArrowheads="1"/>
            </p:cNvSpPr>
            <p:nvPr/>
          </p:nvSpPr>
          <p:spPr bwMode="auto">
            <a:xfrm>
              <a:off x="3652" y="2032"/>
              <a:ext cx="15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X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68" name="Rectangle 196"/>
            <p:cNvSpPr>
              <a:spLocks noChangeArrowheads="1"/>
            </p:cNvSpPr>
            <p:nvPr/>
          </p:nvSpPr>
          <p:spPr bwMode="auto">
            <a:xfrm>
              <a:off x="3652" y="2164"/>
              <a:ext cx="15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X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69" name="Rectangle 197"/>
            <p:cNvSpPr>
              <a:spLocks noChangeArrowheads="1"/>
            </p:cNvSpPr>
            <p:nvPr/>
          </p:nvSpPr>
          <p:spPr bwMode="auto">
            <a:xfrm>
              <a:off x="3652" y="2295"/>
              <a:ext cx="15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X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70" name="Rectangle 198"/>
            <p:cNvSpPr>
              <a:spLocks noChangeArrowheads="1"/>
            </p:cNvSpPr>
            <p:nvPr/>
          </p:nvSpPr>
          <p:spPr bwMode="auto">
            <a:xfrm>
              <a:off x="3652" y="2427"/>
              <a:ext cx="15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X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71" name="Rectangle 199"/>
            <p:cNvSpPr>
              <a:spLocks noChangeArrowheads="1"/>
            </p:cNvSpPr>
            <p:nvPr/>
          </p:nvSpPr>
          <p:spPr bwMode="auto">
            <a:xfrm>
              <a:off x="3664" y="2558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72" name="Rectangle 200"/>
            <p:cNvSpPr>
              <a:spLocks noChangeArrowheads="1"/>
            </p:cNvSpPr>
            <p:nvPr/>
          </p:nvSpPr>
          <p:spPr bwMode="auto">
            <a:xfrm>
              <a:off x="3652" y="2690"/>
              <a:ext cx="15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X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73" name="Rectangle 201"/>
            <p:cNvSpPr>
              <a:spLocks noChangeArrowheads="1"/>
            </p:cNvSpPr>
            <p:nvPr/>
          </p:nvSpPr>
          <p:spPr bwMode="auto">
            <a:xfrm>
              <a:off x="3664" y="2822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74" name="Rectangle 202"/>
            <p:cNvSpPr>
              <a:spLocks noChangeArrowheads="1"/>
            </p:cNvSpPr>
            <p:nvPr/>
          </p:nvSpPr>
          <p:spPr bwMode="auto">
            <a:xfrm>
              <a:off x="3664" y="2953"/>
              <a:ext cx="14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1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75" name="Rectangle 203"/>
            <p:cNvSpPr>
              <a:spLocks noChangeArrowheads="1"/>
            </p:cNvSpPr>
            <p:nvPr/>
          </p:nvSpPr>
          <p:spPr bwMode="auto">
            <a:xfrm>
              <a:off x="3652" y="3085"/>
              <a:ext cx="15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X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76" name="Rectangle 204"/>
            <p:cNvSpPr>
              <a:spLocks noChangeArrowheads="1"/>
            </p:cNvSpPr>
            <p:nvPr/>
          </p:nvSpPr>
          <p:spPr bwMode="auto">
            <a:xfrm>
              <a:off x="3652" y="3217"/>
              <a:ext cx="15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X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77" name="Rectangle 205"/>
            <p:cNvSpPr>
              <a:spLocks noChangeArrowheads="1"/>
            </p:cNvSpPr>
            <p:nvPr/>
          </p:nvSpPr>
          <p:spPr bwMode="auto">
            <a:xfrm>
              <a:off x="3891" y="1111"/>
              <a:ext cx="168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C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  <p:sp>
          <p:nvSpPr>
            <p:cNvPr id="259278" name="Rectangle 206"/>
            <p:cNvSpPr>
              <a:spLocks noChangeArrowheads="1"/>
            </p:cNvSpPr>
            <p:nvPr/>
          </p:nvSpPr>
          <p:spPr bwMode="auto">
            <a:xfrm>
              <a:off x="3891" y="1242"/>
              <a:ext cx="15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  <a:ea typeface="돋움" pitchFamily="50" charset="-127"/>
                </a:rPr>
                <a:t>X </a:t>
              </a:r>
              <a:endParaRPr kumimoji="1" lang="en-US" altLang="ko-KR" sz="1800" b="1">
                <a:ea typeface="돋움" pitchFamily="50" charset="-127"/>
              </a:endParaRPr>
            </a:p>
          </p:txBody>
        </p:sp>
      </p:grpSp>
      <p:sp>
        <p:nvSpPr>
          <p:cNvPr id="259279" name="Rectangle 207"/>
          <p:cNvSpPr>
            <a:spLocks noChangeArrowheads="1"/>
          </p:cNvSpPr>
          <p:nvPr/>
        </p:nvSpPr>
        <p:spPr bwMode="auto">
          <a:xfrm>
            <a:off x="6262688" y="2209800"/>
            <a:ext cx="2508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X </a:t>
            </a:r>
            <a:endParaRPr kumimoji="1" lang="en-US" altLang="ko-KR" sz="1800" b="1">
              <a:ea typeface="돋움" pitchFamily="50" charset="-127"/>
            </a:endParaRPr>
          </a:p>
        </p:txBody>
      </p:sp>
      <p:sp>
        <p:nvSpPr>
          <p:cNvPr id="259280" name="Rectangle 208"/>
          <p:cNvSpPr>
            <a:spLocks noChangeArrowheads="1"/>
          </p:cNvSpPr>
          <p:nvPr/>
        </p:nvSpPr>
        <p:spPr bwMode="auto">
          <a:xfrm>
            <a:off x="6262688" y="2422525"/>
            <a:ext cx="2508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X </a:t>
            </a:r>
            <a:endParaRPr kumimoji="1" lang="en-US" altLang="ko-KR" sz="1800" b="1">
              <a:ea typeface="돋움" pitchFamily="50" charset="-127"/>
            </a:endParaRPr>
          </a:p>
        </p:txBody>
      </p:sp>
      <p:sp>
        <p:nvSpPr>
          <p:cNvPr id="259281" name="Rectangle 209"/>
          <p:cNvSpPr>
            <a:spLocks noChangeArrowheads="1"/>
          </p:cNvSpPr>
          <p:nvPr/>
        </p:nvSpPr>
        <p:spPr bwMode="auto">
          <a:xfrm>
            <a:off x="6262688" y="2632075"/>
            <a:ext cx="2508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X </a:t>
            </a:r>
            <a:endParaRPr kumimoji="1" lang="en-US" altLang="ko-KR" sz="1800" b="1">
              <a:ea typeface="돋움" pitchFamily="50" charset="-127"/>
            </a:endParaRPr>
          </a:p>
        </p:txBody>
      </p:sp>
      <p:sp>
        <p:nvSpPr>
          <p:cNvPr id="259282" name="Rectangle 210"/>
          <p:cNvSpPr>
            <a:spLocks noChangeArrowheads="1"/>
          </p:cNvSpPr>
          <p:nvPr/>
        </p:nvSpPr>
        <p:spPr bwMode="auto">
          <a:xfrm>
            <a:off x="6262688" y="2844800"/>
            <a:ext cx="2508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X </a:t>
            </a:r>
            <a:endParaRPr kumimoji="1" lang="en-US" altLang="ko-KR" sz="1800" b="1">
              <a:ea typeface="돋움" pitchFamily="50" charset="-127"/>
            </a:endParaRPr>
          </a:p>
        </p:txBody>
      </p:sp>
      <p:sp>
        <p:nvSpPr>
          <p:cNvPr id="259283" name="Rectangle 211"/>
          <p:cNvSpPr>
            <a:spLocks noChangeArrowheads="1"/>
          </p:cNvSpPr>
          <p:nvPr/>
        </p:nvSpPr>
        <p:spPr bwMode="auto">
          <a:xfrm>
            <a:off x="6281738" y="3055938"/>
            <a:ext cx="2317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0 </a:t>
            </a:r>
            <a:endParaRPr kumimoji="1" lang="en-US" altLang="ko-KR" sz="1800" b="1">
              <a:ea typeface="돋움" pitchFamily="50" charset="-127"/>
            </a:endParaRPr>
          </a:p>
        </p:txBody>
      </p:sp>
      <p:sp>
        <p:nvSpPr>
          <p:cNvPr id="259284" name="Rectangle 212"/>
          <p:cNvSpPr>
            <a:spLocks noChangeArrowheads="1"/>
          </p:cNvSpPr>
          <p:nvPr/>
        </p:nvSpPr>
        <p:spPr bwMode="auto">
          <a:xfrm>
            <a:off x="6262688" y="3267075"/>
            <a:ext cx="2508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X </a:t>
            </a:r>
            <a:endParaRPr kumimoji="1" lang="en-US" altLang="ko-KR" sz="1800" b="1">
              <a:ea typeface="돋움" pitchFamily="50" charset="-127"/>
            </a:endParaRPr>
          </a:p>
        </p:txBody>
      </p:sp>
      <p:sp>
        <p:nvSpPr>
          <p:cNvPr id="259285" name="Rectangle 213"/>
          <p:cNvSpPr>
            <a:spLocks noChangeArrowheads="1"/>
          </p:cNvSpPr>
          <p:nvPr/>
        </p:nvSpPr>
        <p:spPr bwMode="auto">
          <a:xfrm>
            <a:off x="6262688" y="3479800"/>
            <a:ext cx="2508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X </a:t>
            </a:r>
            <a:endParaRPr kumimoji="1" lang="en-US" altLang="ko-KR" sz="1800" b="1">
              <a:ea typeface="돋움" pitchFamily="50" charset="-127"/>
            </a:endParaRPr>
          </a:p>
        </p:txBody>
      </p:sp>
      <p:sp>
        <p:nvSpPr>
          <p:cNvPr id="259286" name="Rectangle 214"/>
          <p:cNvSpPr>
            <a:spLocks noChangeArrowheads="1"/>
          </p:cNvSpPr>
          <p:nvPr/>
        </p:nvSpPr>
        <p:spPr bwMode="auto">
          <a:xfrm>
            <a:off x="6281738" y="3690938"/>
            <a:ext cx="2317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1 </a:t>
            </a:r>
            <a:endParaRPr kumimoji="1" lang="en-US" altLang="ko-KR" sz="1800" b="1">
              <a:ea typeface="돋움" pitchFamily="50" charset="-127"/>
            </a:endParaRPr>
          </a:p>
        </p:txBody>
      </p:sp>
      <p:sp>
        <p:nvSpPr>
          <p:cNvPr id="259287" name="Rectangle 215"/>
          <p:cNvSpPr>
            <a:spLocks noChangeArrowheads="1"/>
          </p:cNvSpPr>
          <p:nvPr/>
        </p:nvSpPr>
        <p:spPr bwMode="auto">
          <a:xfrm>
            <a:off x="6281738" y="3902075"/>
            <a:ext cx="2317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1 </a:t>
            </a:r>
            <a:endParaRPr kumimoji="1" lang="en-US" altLang="ko-KR" sz="1800" b="1">
              <a:ea typeface="돋움" pitchFamily="50" charset="-127"/>
            </a:endParaRPr>
          </a:p>
        </p:txBody>
      </p:sp>
      <p:sp>
        <p:nvSpPr>
          <p:cNvPr id="259288" name="Rectangle 216"/>
          <p:cNvSpPr>
            <a:spLocks noChangeArrowheads="1"/>
          </p:cNvSpPr>
          <p:nvPr/>
        </p:nvSpPr>
        <p:spPr bwMode="auto">
          <a:xfrm>
            <a:off x="6262688" y="4113213"/>
            <a:ext cx="2508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X </a:t>
            </a:r>
            <a:endParaRPr kumimoji="1" lang="en-US" altLang="ko-KR" sz="1800" b="1">
              <a:ea typeface="돋움" pitchFamily="50" charset="-127"/>
            </a:endParaRPr>
          </a:p>
        </p:txBody>
      </p:sp>
      <p:sp>
        <p:nvSpPr>
          <p:cNvPr id="259289" name="Rectangle 217"/>
          <p:cNvSpPr>
            <a:spLocks noChangeArrowheads="1"/>
          </p:cNvSpPr>
          <p:nvPr/>
        </p:nvSpPr>
        <p:spPr bwMode="auto">
          <a:xfrm>
            <a:off x="6262688" y="4325938"/>
            <a:ext cx="2508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X </a:t>
            </a:r>
            <a:endParaRPr kumimoji="1" lang="en-US" altLang="ko-KR" sz="1800" b="1">
              <a:ea typeface="돋움" pitchFamily="50" charset="-127"/>
            </a:endParaRPr>
          </a:p>
        </p:txBody>
      </p:sp>
      <p:sp>
        <p:nvSpPr>
          <p:cNvPr id="259290" name="Rectangle 218"/>
          <p:cNvSpPr>
            <a:spLocks noChangeArrowheads="1"/>
          </p:cNvSpPr>
          <p:nvPr/>
        </p:nvSpPr>
        <p:spPr bwMode="auto">
          <a:xfrm>
            <a:off x="6262688" y="4538663"/>
            <a:ext cx="2508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X </a:t>
            </a:r>
            <a:endParaRPr kumimoji="1" lang="en-US" altLang="ko-KR" sz="1800" b="1">
              <a:ea typeface="돋움" pitchFamily="50" charset="-127"/>
            </a:endParaRPr>
          </a:p>
        </p:txBody>
      </p:sp>
      <p:sp>
        <p:nvSpPr>
          <p:cNvPr id="259291" name="Rectangle 219"/>
          <p:cNvSpPr>
            <a:spLocks noChangeArrowheads="1"/>
          </p:cNvSpPr>
          <p:nvPr/>
        </p:nvSpPr>
        <p:spPr bwMode="auto">
          <a:xfrm>
            <a:off x="6262688" y="4748213"/>
            <a:ext cx="2508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X </a:t>
            </a:r>
            <a:endParaRPr kumimoji="1" lang="en-US" altLang="ko-KR" sz="1800" b="1">
              <a:ea typeface="돋움" pitchFamily="50" charset="-127"/>
            </a:endParaRPr>
          </a:p>
        </p:txBody>
      </p:sp>
      <p:sp>
        <p:nvSpPr>
          <p:cNvPr id="259292" name="Rectangle 220"/>
          <p:cNvSpPr>
            <a:spLocks noChangeArrowheads="1"/>
          </p:cNvSpPr>
          <p:nvPr/>
        </p:nvSpPr>
        <p:spPr bwMode="auto">
          <a:xfrm>
            <a:off x="6262688" y="4960938"/>
            <a:ext cx="2508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X </a:t>
            </a:r>
            <a:endParaRPr kumimoji="1" lang="en-US" altLang="ko-KR" sz="1800" b="1">
              <a:ea typeface="돋움" pitchFamily="50" charset="-127"/>
            </a:endParaRPr>
          </a:p>
        </p:txBody>
      </p:sp>
      <p:sp>
        <p:nvSpPr>
          <p:cNvPr id="259293" name="Rectangle 221"/>
          <p:cNvSpPr>
            <a:spLocks noChangeArrowheads="1"/>
          </p:cNvSpPr>
          <p:nvPr/>
        </p:nvSpPr>
        <p:spPr bwMode="auto">
          <a:xfrm>
            <a:off x="6262688" y="5173663"/>
            <a:ext cx="2508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X </a:t>
            </a:r>
            <a:endParaRPr kumimoji="1" lang="en-US" altLang="ko-KR" sz="1800" b="1">
              <a:ea typeface="돋움" pitchFamily="50" charset="-127"/>
            </a:endParaRPr>
          </a:p>
        </p:txBody>
      </p:sp>
      <p:sp>
        <p:nvSpPr>
          <p:cNvPr id="259294" name="Rectangle 222"/>
          <p:cNvSpPr>
            <a:spLocks noChangeArrowheads="1"/>
          </p:cNvSpPr>
          <p:nvPr/>
        </p:nvSpPr>
        <p:spPr bwMode="auto">
          <a:xfrm>
            <a:off x="6553200" y="1785938"/>
            <a:ext cx="2698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B </a:t>
            </a:r>
            <a:endParaRPr kumimoji="1" lang="en-US" altLang="ko-KR" sz="1800" b="1">
              <a:ea typeface="돋움" pitchFamily="50" charset="-127"/>
            </a:endParaRPr>
          </a:p>
        </p:txBody>
      </p:sp>
      <p:sp>
        <p:nvSpPr>
          <p:cNvPr id="259295" name="Rectangle 223"/>
          <p:cNvSpPr>
            <a:spLocks noChangeArrowheads="1"/>
          </p:cNvSpPr>
          <p:nvPr/>
        </p:nvSpPr>
        <p:spPr bwMode="auto">
          <a:xfrm>
            <a:off x="6553200" y="1997075"/>
            <a:ext cx="2508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X </a:t>
            </a:r>
            <a:endParaRPr kumimoji="1" lang="en-US" altLang="ko-KR" sz="1800" b="1">
              <a:ea typeface="돋움" pitchFamily="50" charset="-127"/>
            </a:endParaRPr>
          </a:p>
        </p:txBody>
      </p:sp>
      <p:sp>
        <p:nvSpPr>
          <p:cNvPr id="259296" name="Rectangle 224"/>
          <p:cNvSpPr>
            <a:spLocks noChangeArrowheads="1"/>
          </p:cNvSpPr>
          <p:nvPr/>
        </p:nvSpPr>
        <p:spPr bwMode="auto">
          <a:xfrm>
            <a:off x="6553200" y="2209800"/>
            <a:ext cx="2508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X </a:t>
            </a:r>
            <a:endParaRPr kumimoji="1" lang="en-US" altLang="ko-KR" sz="1800" b="1">
              <a:ea typeface="돋움" pitchFamily="50" charset="-127"/>
            </a:endParaRPr>
          </a:p>
        </p:txBody>
      </p:sp>
      <p:sp>
        <p:nvSpPr>
          <p:cNvPr id="259297" name="Rectangle 225"/>
          <p:cNvSpPr>
            <a:spLocks noChangeArrowheads="1"/>
          </p:cNvSpPr>
          <p:nvPr/>
        </p:nvSpPr>
        <p:spPr bwMode="auto">
          <a:xfrm>
            <a:off x="6553200" y="2422525"/>
            <a:ext cx="2508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X </a:t>
            </a:r>
            <a:endParaRPr kumimoji="1" lang="en-US" altLang="ko-KR" sz="1800" b="1">
              <a:ea typeface="돋움" pitchFamily="50" charset="-127"/>
            </a:endParaRPr>
          </a:p>
        </p:txBody>
      </p:sp>
      <p:sp>
        <p:nvSpPr>
          <p:cNvPr id="259298" name="Rectangle 226"/>
          <p:cNvSpPr>
            <a:spLocks noChangeArrowheads="1"/>
          </p:cNvSpPr>
          <p:nvPr/>
        </p:nvSpPr>
        <p:spPr bwMode="auto">
          <a:xfrm>
            <a:off x="6553200" y="2632075"/>
            <a:ext cx="2508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X </a:t>
            </a:r>
            <a:endParaRPr kumimoji="1" lang="en-US" altLang="ko-KR" sz="1800" b="1">
              <a:ea typeface="돋움" pitchFamily="50" charset="-127"/>
            </a:endParaRPr>
          </a:p>
        </p:txBody>
      </p:sp>
      <p:sp>
        <p:nvSpPr>
          <p:cNvPr id="259299" name="Rectangle 227"/>
          <p:cNvSpPr>
            <a:spLocks noChangeArrowheads="1"/>
          </p:cNvSpPr>
          <p:nvPr/>
        </p:nvSpPr>
        <p:spPr bwMode="auto">
          <a:xfrm>
            <a:off x="6553200" y="2844800"/>
            <a:ext cx="2508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X </a:t>
            </a:r>
            <a:endParaRPr kumimoji="1" lang="en-US" altLang="ko-KR" sz="1800" b="1">
              <a:ea typeface="돋움" pitchFamily="50" charset="-127"/>
            </a:endParaRPr>
          </a:p>
        </p:txBody>
      </p:sp>
      <p:sp>
        <p:nvSpPr>
          <p:cNvPr id="259300" name="Rectangle 228"/>
          <p:cNvSpPr>
            <a:spLocks noChangeArrowheads="1"/>
          </p:cNvSpPr>
          <p:nvPr/>
        </p:nvSpPr>
        <p:spPr bwMode="auto">
          <a:xfrm>
            <a:off x="6572250" y="3055938"/>
            <a:ext cx="2317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1 </a:t>
            </a:r>
            <a:endParaRPr kumimoji="1" lang="en-US" altLang="ko-KR" sz="1800" b="1">
              <a:ea typeface="돋움" pitchFamily="50" charset="-127"/>
            </a:endParaRPr>
          </a:p>
        </p:txBody>
      </p:sp>
      <p:sp>
        <p:nvSpPr>
          <p:cNvPr id="259301" name="Rectangle 229"/>
          <p:cNvSpPr>
            <a:spLocks noChangeArrowheads="1"/>
          </p:cNvSpPr>
          <p:nvPr/>
        </p:nvSpPr>
        <p:spPr bwMode="auto">
          <a:xfrm>
            <a:off x="6553200" y="3267075"/>
            <a:ext cx="2508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X </a:t>
            </a:r>
            <a:endParaRPr kumimoji="1" lang="en-US" altLang="ko-KR" sz="1800" b="1">
              <a:ea typeface="돋움" pitchFamily="50" charset="-127"/>
            </a:endParaRPr>
          </a:p>
        </p:txBody>
      </p:sp>
      <p:sp>
        <p:nvSpPr>
          <p:cNvPr id="259302" name="Rectangle 230"/>
          <p:cNvSpPr>
            <a:spLocks noChangeArrowheads="1"/>
          </p:cNvSpPr>
          <p:nvPr/>
        </p:nvSpPr>
        <p:spPr bwMode="auto">
          <a:xfrm>
            <a:off x="6553200" y="3479800"/>
            <a:ext cx="2508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X </a:t>
            </a:r>
            <a:endParaRPr kumimoji="1" lang="en-US" altLang="ko-KR" sz="1800" b="1">
              <a:ea typeface="돋움" pitchFamily="50" charset="-127"/>
            </a:endParaRPr>
          </a:p>
        </p:txBody>
      </p:sp>
      <p:sp>
        <p:nvSpPr>
          <p:cNvPr id="259303" name="Rectangle 231"/>
          <p:cNvSpPr>
            <a:spLocks noChangeArrowheads="1"/>
          </p:cNvSpPr>
          <p:nvPr/>
        </p:nvSpPr>
        <p:spPr bwMode="auto">
          <a:xfrm>
            <a:off x="6572250" y="3690938"/>
            <a:ext cx="2317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0 </a:t>
            </a:r>
            <a:endParaRPr kumimoji="1" lang="en-US" altLang="ko-KR" sz="1800" b="1">
              <a:ea typeface="돋움" pitchFamily="50" charset="-127"/>
            </a:endParaRPr>
          </a:p>
        </p:txBody>
      </p:sp>
      <p:sp>
        <p:nvSpPr>
          <p:cNvPr id="259304" name="Rectangle 232"/>
          <p:cNvSpPr>
            <a:spLocks noChangeArrowheads="1"/>
          </p:cNvSpPr>
          <p:nvPr/>
        </p:nvSpPr>
        <p:spPr bwMode="auto">
          <a:xfrm>
            <a:off x="6572250" y="3902075"/>
            <a:ext cx="2317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0 </a:t>
            </a:r>
            <a:endParaRPr kumimoji="1" lang="en-US" altLang="ko-KR" sz="1800" b="1">
              <a:ea typeface="돋움" pitchFamily="50" charset="-127"/>
            </a:endParaRPr>
          </a:p>
        </p:txBody>
      </p:sp>
      <p:sp>
        <p:nvSpPr>
          <p:cNvPr id="259305" name="Rectangle 233"/>
          <p:cNvSpPr>
            <a:spLocks noChangeArrowheads="1"/>
          </p:cNvSpPr>
          <p:nvPr/>
        </p:nvSpPr>
        <p:spPr bwMode="auto">
          <a:xfrm>
            <a:off x="6553200" y="4113213"/>
            <a:ext cx="2508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X </a:t>
            </a:r>
            <a:endParaRPr kumimoji="1" lang="en-US" altLang="ko-KR" sz="1800" b="1">
              <a:ea typeface="돋움" pitchFamily="50" charset="-127"/>
            </a:endParaRPr>
          </a:p>
        </p:txBody>
      </p:sp>
      <p:sp>
        <p:nvSpPr>
          <p:cNvPr id="259306" name="Rectangle 234"/>
          <p:cNvSpPr>
            <a:spLocks noChangeArrowheads="1"/>
          </p:cNvSpPr>
          <p:nvPr/>
        </p:nvSpPr>
        <p:spPr bwMode="auto">
          <a:xfrm>
            <a:off x="6553200" y="4325938"/>
            <a:ext cx="2508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X </a:t>
            </a:r>
            <a:endParaRPr kumimoji="1" lang="en-US" altLang="ko-KR" sz="1800" b="1">
              <a:ea typeface="돋움" pitchFamily="50" charset="-127"/>
            </a:endParaRPr>
          </a:p>
        </p:txBody>
      </p:sp>
      <p:sp>
        <p:nvSpPr>
          <p:cNvPr id="259307" name="Rectangle 235"/>
          <p:cNvSpPr>
            <a:spLocks noChangeArrowheads="1"/>
          </p:cNvSpPr>
          <p:nvPr/>
        </p:nvSpPr>
        <p:spPr bwMode="auto">
          <a:xfrm>
            <a:off x="6553200" y="4538663"/>
            <a:ext cx="2508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X </a:t>
            </a:r>
            <a:endParaRPr kumimoji="1" lang="en-US" altLang="ko-KR" sz="1800" b="1">
              <a:ea typeface="돋움" pitchFamily="50" charset="-127"/>
            </a:endParaRPr>
          </a:p>
        </p:txBody>
      </p:sp>
      <p:sp>
        <p:nvSpPr>
          <p:cNvPr id="259308" name="Rectangle 236"/>
          <p:cNvSpPr>
            <a:spLocks noChangeArrowheads="1"/>
          </p:cNvSpPr>
          <p:nvPr/>
        </p:nvSpPr>
        <p:spPr bwMode="auto">
          <a:xfrm>
            <a:off x="6553200" y="4748213"/>
            <a:ext cx="2508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X </a:t>
            </a:r>
            <a:endParaRPr kumimoji="1" lang="en-US" altLang="ko-KR" sz="1800" b="1">
              <a:ea typeface="돋움" pitchFamily="50" charset="-127"/>
            </a:endParaRPr>
          </a:p>
        </p:txBody>
      </p:sp>
      <p:sp>
        <p:nvSpPr>
          <p:cNvPr id="259309" name="Rectangle 237"/>
          <p:cNvSpPr>
            <a:spLocks noChangeArrowheads="1"/>
          </p:cNvSpPr>
          <p:nvPr/>
        </p:nvSpPr>
        <p:spPr bwMode="auto">
          <a:xfrm>
            <a:off x="6553200" y="4960938"/>
            <a:ext cx="2508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X </a:t>
            </a:r>
            <a:endParaRPr kumimoji="1" lang="en-US" altLang="ko-KR" sz="1800" b="1">
              <a:ea typeface="돋움" pitchFamily="50" charset="-127"/>
            </a:endParaRPr>
          </a:p>
        </p:txBody>
      </p:sp>
      <p:sp>
        <p:nvSpPr>
          <p:cNvPr id="259310" name="Rectangle 238"/>
          <p:cNvSpPr>
            <a:spLocks noChangeArrowheads="1"/>
          </p:cNvSpPr>
          <p:nvPr/>
        </p:nvSpPr>
        <p:spPr bwMode="auto">
          <a:xfrm>
            <a:off x="6553200" y="5173663"/>
            <a:ext cx="2508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X </a:t>
            </a:r>
            <a:endParaRPr kumimoji="1" lang="en-US" altLang="ko-KR" sz="1800" b="1">
              <a:ea typeface="돋움" pitchFamily="50" charset="-127"/>
            </a:endParaRPr>
          </a:p>
        </p:txBody>
      </p:sp>
      <p:sp>
        <p:nvSpPr>
          <p:cNvPr id="259311" name="Rectangle 239"/>
          <p:cNvSpPr>
            <a:spLocks noChangeArrowheads="1"/>
          </p:cNvSpPr>
          <p:nvPr/>
        </p:nvSpPr>
        <p:spPr bwMode="auto">
          <a:xfrm>
            <a:off x="6859588" y="1785938"/>
            <a:ext cx="2317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A </a:t>
            </a:r>
            <a:endParaRPr kumimoji="1" lang="en-US" altLang="ko-KR" sz="1800" b="1">
              <a:ea typeface="돋움" pitchFamily="50" charset="-127"/>
            </a:endParaRPr>
          </a:p>
        </p:txBody>
      </p:sp>
      <p:sp>
        <p:nvSpPr>
          <p:cNvPr id="259312" name="Rectangle 240"/>
          <p:cNvSpPr>
            <a:spLocks noChangeArrowheads="1"/>
          </p:cNvSpPr>
          <p:nvPr/>
        </p:nvSpPr>
        <p:spPr bwMode="auto">
          <a:xfrm>
            <a:off x="6859588" y="1997075"/>
            <a:ext cx="2508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X </a:t>
            </a:r>
            <a:endParaRPr kumimoji="1" lang="en-US" altLang="ko-KR" sz="1800" b="1">
              <a:ea typeface="돋움" pitchFamily="50" charset="-127"/>
            </a:endParaRPr>
          </a:p>
        </p:txBody>
      </p:sp>
      <p:sp>
        <p:nvSpPr>
          <p:cNvPr id="259313" name="Rectangle 241"/>
          <p:cNvSpPr>
            <a:spLocks noChangeArrowheads="1"/>
          </p:cNvSpPr>
          <p:nvPr/>
        </p:nvSpPr>
        <p:spPr bwMode="auto">
          <a:xfrm>
            <a:off x="6859588" y="2209800"/>
            <a:ext cx="2508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X </a:t>
            </a:r>
            <a:endParaRPr kumimoji="1" lang="en-US" altLang="ko-KR" sz="1800" b="1">
              <a:ea typeface="돋움" pitchFamily="50" charset="-127"/>
            </a:endParaRPr>
          </a:p>
        </p:txBody>
      </p:sp>
      <p:sp>
        <p:nvSpPr>
          <p:cNvPr id="259314" name="Rectangle 242"/>
          <p:cNvSpPr>
            <a:spLocks noChangeArrowheads="1"/>
          </p:cNvSpPr>
          <p:nvPr/>
        </p:nvSpPr>
        <p:spPr bwMode="auto">
          <a:xfrm>
            <a:off x="6859588" y="2422525"/>
            <a:ext cx="2508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X </a:t>
            </a:r>
            <a:endParaRPr kumimoji="1" lang="en-US" altLang="ko-KR" sz="1800" b="1">
              <a:ea typeface="돋움" pitchFamily="50" charset="-127"/>
            </a:endParaRPr>
          </a:p>
        </p:txBody>
      </p:sp>
      <p:sp>
        <p:nvSpPr>
          <p:cNvPr id="259315" name="Rectangle 243"/>
          <p:cNvSpPr>
            <a:spLocks noChangeArrowheads="1"/>
          </p:cNvSpPr>
          <p:nvPr/>
        </p:nvSpPr>
        <p:spPr bwMode="auto">
          <a:xfrm>
            <a:off x="6859588" y="2632075"/>
            <a:ext cx="2508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X </a:t>
            </a:r>
            <a:endParaRPr kumimoji="1" lang="en-US" altLang="ko-KR" sz="1800" b="1">
              <a:ea typeface="돋움" pitchFamily="50" charset="-127"/>
            </a:endParaRPr>
          </a:p>
        </p:txBody>
      </p:sp>
      <p:sp>
        <p:nvSpPr>
          <p:cNvPr id="259316" name="Rectangle 244"/>
          <p:cNvSpPr>
            <a:spLocks noChangeArrowheads="1"/>
          </p:cNvSpPr>
          <p:nvPr/>
        </p:nvSpPr>
        <p:spPr bwMode="auto">
          <a:xfrm>
            <a:off x="6859588" y="2844800"/>
            <a:ext cx="2508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X </a:t>
            </a:r>
            <a:endParaRPr kumimoji="1" lang="en-US" altLang="ko-KR" sz="1800" b="1">
              <a:ea typeface="돋움" pitchFamily="50" charset="-127"/>
            </a:endParaRPr>
          </a:p>
        </p:txBody>
      </p:sp>
      <p:sp>
        <p:nvSpPr>
          <p:cNvPr id="259317" name="Rectangle 245"/>
          <p:cNvSpPr>
            <a:spLocks noChangeArrowheads="1"/>
          </p:cNvSpPr>
          <p:nvPr/>
        </p:nvSpPr>
        <p:spPr bwMode="auto">
          <a:xfrm>
            <a:off x="6878638" y="3055938"/>
            <a:ext cx="150812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1 </a:t>
            </a:r>
            <a:endParaRPr kumimoji="1" lang="en-US" altLang="ko-KR" sz="1800" b="1">
              <a:ea typeface="돋움" pitchFamily="50" charset="-127"/>
            </a:endParaRPr>
          </a:p>
        </p:txBody>
      </p:sp>
      <p:sp>
        <p:nvSpPr>
          <p:cNvPr id="259318" name="Rectangle 246"/>
          <p:cNvSpPr>
            <a:spLocks noChangeArrowheads="1"/>
          </p:cNvSpPr>
          <p:nvPr/>
        </p:nvSpPr>
        <p:spPr bwMode="auto">
          <a:xfrm>
            <a:off x="6859588" y="3267075"/>
            <a:ext cx="2508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X </a:t>
            </a:r>
            <a:endParaRPr kumimoji="1" lang="en-US" altLang="ko-KR" sz="1800" b="1">
              <a:ea typeface="돋움" pitchFamily="50" charset="-127"/>
            </a:endParaRPr>
          </a:p>
        </p:txBody>
      </p:sp>
      <p:sp>
        <p:nvSpPr>
          <p:cNvPr id="259319" name="Rectangle 247"/>
          <p:cNvSpPr>
            <a:spLocks noChangeArrowheads="1"/>
          </p:cNvSpPr>
          <p:nvPr/>
        </p:nvSpPr>
        <p:spPr bwMode="auto">
          <a:xfrm>
            <a:off x="6859588" y="3479800"/>
            <a:ext cx="2508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X </a:t>
            </a:r>
            <a:endParaRPr kumimoji="1" lang="en-US" altLang="ko-KR" sz="1800" b="1">
              <a:ea typeface="돋움" pitchFamily="50" charset="-127"/>
            </a:endParaRPr>
          </a:p>
        </p:txBody>
      </p:sp>
      <p:sp>
        <p:nvSpPr>
          <p:cNvPr id="259320" name="Rectangle 248"/>
          <p:cNvSpPr>
            <a:spLocks noChangeArrowheads="1"/>
          </p:cNvSpPr>
          <p:nvPr/>
        </p:nvSpPr>
        <p:spPr bwMode="auto">
          <a:xfrm>
            <a:off x="6878638" y="3690938"/>
            <a:ext cx="2317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0 </a:t>
            </a:r>
            <a:endParaRPr kumimoji="1" lang="en-US" altLang="ko-KR" sz="1800" b="1">
              <a:ea typeface="돋움" pitchFamily="50" charset="-127"/>
            </a:endParaRPr>
          </a:p>
        </p:txBody>
      </p:sp>
      <p:sp>
        <p:nvSpPr>
          <p:cNvPr id="259321" name="Rectangle 249"/>
          <p:cNvSpPr>
            <a:spLocks noChangeArrowheads="1"/>
          </p:cNvSpPr>
          <p:nvPr/>
        </p:nvSpPr>
        <p:spPr bwMode="auto">
          <a:xfrm>
            <a:off x="6878638" y="3902075"/>
            <a:ext cx="2317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1 </a:t>
            </a:r>
            <a:endParaRPr kumimoji="1" lang="en-US" altLang="ko-KR" sz="1800" b="1">
              <a:ea typeface="돋움" pitchFamily="50" charset="-127"/>
            </a:endParaRPr>
          </a:p>
        </p:txBody>
      </p:sp>
      <p:sp>
        <p:nvSpPr>
          <p:cNvPr id="259322" name="Rectangle 250"/>
          <p:cNvSpPr>
            <a:spLocks noChangeArrowheads="1"/>
          </p:cNvSpPr>
          <p:nvPr/>
        </p:nvSpPr>
        <p:spPr bwMode="auto">
          <a:xfrm>
            <a:off x="6859588" y="4113213"/>
            <a:ext cx="2508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X </a:t>
            </a:r>
            <a:endParaRPr kumimoji="1" lang="en-US" altLang="ko-KR" sz="1800" b="1">
              <a:ea typeface="돋움" pitchFamily="50" charset="-127"/>
            </a:endParaRPr>
          </a:p>
        </p:txBody>
      </p:sp>
      <p:sp>
        <p:nvSpPr>
          <p:cNvPr id="259323" name="Rectangle 251"/>
          <p:cNvSpPr>
            <a:spLocks noChangeArrowheads="1"/>
          </p:cNvSpPr>
          <p:nvPr/>
        </p:nvSpPr>
        <p:spPr bwMode="auto">
          <a:xfrm>
            <a:off x="6859588" y="4325938"/>
            <a:ext cx="2508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X </a:t>
            </a:r>
            <a:endParaRPr kumimoji="1" lang="en-US" altLang="ko-KR" sz="1800" b="1">
              <a:ea typeface="돋움" pitchFamily="50" charset="-127"/>
            </a:endParaRPr>
          </a:p>
        </p:txBody>
      </p:sp>
      <p:sp>
        <p:nvSpPr>
          <p:cNvPr id="259324" name="Rectangle 252"/>
          <p:cNvSpPr>
            <a:spLocks noChangeArrowheads="1"/>
          </p:cNvSpPr>
          <p:nvPr/>
        </p:nvSpPr>
        <p:spPr bwMode="auto">
          <a:xfrm>
            <a:off x="6859588" y="4538663"/>
            <a:ext cx="2508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X </a:t>
            </a:r>
            <a:endParaRPr kumimoji="1" lang="en-US" altLang="ko-KR" sz="1800" b="1">
              <a:ea typeface="돋움" pitchFamily="50" charset="-127"/>
            </a:endParaRPr>
          </a:p>
        </p:txBody>
      </p:sp>
      <p:sp>
        <p:nvSpPr>
          <p:cNvPr id="259325" name="Rectangle 253"/>
          <p:cNvSpPr>
            <a:spLocks noChangeArrowheads="1"/>
          </p:cNvSpPr>
          <p:nvPr/>
        </p:nvSpPr>
        <p:spPr bwMode="auto">
          <a:xfrm>
            <a:off x="6859588" y="4748213"/>
            <a:ext cx="2508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X </a:t>
            </a:r>
            <a:endParaRPr kumimoji="1" lang="en-US" altLang="ko-KR" sz="1800" b="1">
              <a:ea typeface="돋움" pitchFamily="50" charset="-127"/>
            </a:endParaRPr>
          </a:p>
        </p:txBody>
      </p:sp>
      <p:sp>
        <p:nvSpPr>
          <p:cNvPr id="259326" name="Rectangle 254"/>
          <p:cNvSpPr>
            <a:spLocks noChangeArrowheads="1"/>
          </p:cNvSpPr>
          <p:nvPr/>
        </p:nvSpPr>
        <p:spPr bwMode="auto">
          <a:xfrm>
            <a:off x="6859588" y="4960938"/>
            <a:ext cx="2508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X </a:t>
            </a:r>
            <a:endParaRPr kumimoji="1" lang="en-US" altLang="ko-KR" sz="1800" b="1">
              <a:ea typeface="돋움" pitchFamily="50" charset="-127"/>
            </a:endParaRPr>
          </a:p>
        </p:txBody>
      </p:sp>
      <p:sp>
        <p:nvSpPr>
          <p:cNvPr id="259327" name="Rectangle 255"/>
          <p:cNvSpPr>
            <a:spLocks noChangeArrowheads="1"/>
          </p:cNvSpPr>
          <p:nvPr/>
        </p:nvSpPr>
        <p:spPr bwMode="auto">
          <a:xfrm>
            <a:off x="6859588" y="5173663"/>
            <a:ext cx="2508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X </a:t>
            </a:r>
            <a:endParaRPr kumimoji="1" lang="en-US" altLang="ko-KR" sz="1800" b="1">
              <a:ea typeface="돋움" pitchFamily="50" charset="-127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1" name="Rectangle 3"/>
          <p:cNvSpPr>
            <a:spLocks noChangeArrowheads="1"/>
          </p:cNvSpPr>
          <p:nvPr/>
        </p:nvSpPr>
        <p:spPr bwMode="auto">
          <a:xfrm>
            <a:off x="965200" y="514350"/>
            <a:ext cx="4005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 i="1">
                <a:ea typeface="돋움" pitchFamily="50" charset="-127"/>
              </a:rPr>
              <a:t>FSM Implementation with Counters</a:t>
            </a:r>
          </a:p>
        </p:txBody>
      </p:sp>
      <p:sp>
        <p:nvSpPr>
          <p:cNvPr id="263172" name="Rectangle 4"/>
          <p:cNvSpPr>
            <a:spLocks noChangeArrowheads="1"/>
          </p:cNvSpPr>
          <p:nvPr/>
        </p:nvSpPr>
        <p:spPr bwMode="auto">
          <a:xfrm>
            <a:off x="1209675" y="862013"/>
            <a:ext cx="35052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Excess 3 Converter Schematic</a:t>
            </a:r>
          </a:p>
        </p:txBody>
      </p:sp>
      <p:sp>
        <p:nvSpPr>
          <p:cNvPr id="263173" name="Line 5"/>
          <p:cNvSpPr>
            <a:spLocks noChangeShapeType="1"/>
          </p:cNvSpPr>
          <p:nvPr/>
        </p:nvSpPr>
        <p:spPr bwMode="auto">
          <a:xfrm flipV="1">
            <a:off x="6477000" y="2457450"/>
            <a:ext cx="1635125" cy="3524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3174" name="Rectangle 6"/>
          <p:cNvSpPr>
            <a:spLocks noChangeArrowheads="1"/>
          </p:cNvSpPr>
          <p:nvPr/>
        </p:nvSpPr>
        <p:spPr bwMode="auto">
          <a:xfrm>
            <a:off x="4545013" y="5981700"/>
            <a:ext cx="34258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Synchronous Output Register</a:t>
            </a:r>
          </a:p>
        </p:txBody>
      </p:sp>
      <p:pic>
        <p:nvPicPr>
          <p:cNvPr id="263175" name="Picture 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2188" y="1273175"/>
            <a:ext cx="7802562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1004888" y="514350"/>
            <a:ext cx="429577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 i="1">
                <a:ea typeface="돋움" pitchFamily="50" charset="-127"/>
              </a:rPr>
              <a:t>FSM Design with Programmable Logic</a:t>
            </a:r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5588000" y="1679575"/>
            <a:ext cx="3322638" cy="552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lIns="64351" tIns="25740" rIns="64351" bIns="25740">
            <a:spAutoFit/>
          </a:bodyPr>
          <a:lstStyle/>
          <a:p>
            <a:pPr algn="ctr" defTabSz="927100" eaLnBrk="0" hangingPunct="0">
              <a:lnSpc>
                <a:spcPct val="88000"/>
              </a:lnSpc>
            </a:pPr>
            <a:r>
              <a:rPr kumimoji="1" lang="en-US" altLang="ko-KR" sz="1800" b="1">
                <a:ea typeface="돋움" pitchFamily="50" charset="-127"/>
              </a:rPr>
              <a:t>Block Diagram for</a:t>
            </a:r>
          </a:p>
          <a:p>
            <a:pPr algn="ctr" defTabSz="927100" eaLnBrk="0" hangingPunct="0">
              <a:lnSpc>
                <a:spcPct val="88000"/>
              </a:lnSpc>
            </a:pPr>
            <a:r>
              <a:rPr kumimoji="1" lang="en-US" altLang="ko-KR" sz="1800" b="1">
                <a:ea typeface="돋움" pitchFamily="50" charset="-127"/>
              </a:rPr>
              <a:t>Synchronous Mealy Machine</a:t>
            </a:r>
          </a:p>
        </p:txBody>
      </p:sp>
      <p:sp>
        <p:nvSpPr>
          <p:cNvPr id="232453" name="Rectangle 5"/>
          <p:cNvSpPr>
            <a:spLocks noChangeArrowheads="1"/>
          </p:cNvSpPr>
          <p:nvPr/>
        </p:nvSpPr>
        <p:spPr bwMode="auto">
          <a:xfrm>
            <a:off x="5851525" y="3814763"/>
            <a:ext cx="2717800" cy="3190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92000"/>
              </a:lnSpc>
            </a:pPr>
            <a:r>
              <a:rPr kumimoji="1" lang="en-US" altLang="ko-KR" sz="1800" b="1">
                <a:ea typeface="돋움" pitchFamily="50" charset="-127"/>
              </a:rPr>
              <a:t>ROM-based Realization</a:t>
            </a:r>
          </a:p>
        </p:txBody>
      </p:sp>
      <p:sp>
        <p:nvSpPr>
          <p:cNvPr id="232454" name="Rectangle 6"/>
          <p:cNvSpPr>
            <a:spLocks noChangeArrowheads="1"/>
          </p:cNvSpPr>
          <p:nvPr/>
        </p:nvSpPr>
        <p:spPr bwMode="auto">
          <a:xfrm>
            <a:off x="5884863" y="4425950"/>
            <a:ext cx="2832100" cy="123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Inputs &amp; Current State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      form the address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sz="1800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ROM data bits form the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      Outputs &amp; Next State</a:t>
            </a:r>
          </a:p>
        </p:txBody>
      </p:sp>
      <p:pic>
        <p:nvPicPr>
          <p:cNvPr id="232455" name="Picture 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3913" y="1131888"/>
            <a:ext cx="4043362" cy="535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179388"/>
            <a:ext cx="3025775" cy="288925"/>
          </a:xfrm>
          <a:noFill/>
          <a:ln/>
        </p:spPr>
        <p:txBody>
          <a:bodyPr wrap="none" lIns="64351" tIns="25740" rIns="64351" bIns="25740">
            <a:spAutoFit/>
          </a:bodyPr>
          <a:lstStyle/>
          <a:p>
            <a:r>
              <a:rPr lang="en-US" altLang="ko-KR">
                <a:ea typeface="굴림" pitchFamily="50" charset="-127"/>
              </a:rPr>
              <a:t>Implementation Strategies</a:t>
            </a:r>
          </a:p>
        </p:txBody>
      </p:sp>
      <p:sp>
        <p:nvSpPr>
          <p:cNvPr id="238595" name="Rectangle 3"/>
          <p:cNvSpPr>
            <a:spLocks noChangeArrowheads="1"/>
          </p:cNvSpPr>
          <p:nvPr/>
        </p:nvSpPr>
        <p:spPr bwMode="auto">
          <a:xfrm>
            <a:off x="977900" y="514350"/>
            <a:ext cx="313055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 i="1">
                <a:ea typeface="돋움" pitchFamily="50" charset="-127"/>
              </a:rPr>
              <a:t>BCD to Excess 3 Converter</a:t>
            </a: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1236663" y="862013"/>
            <a:ext cx="319246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ROM-based Implementation</a:t>
            </a: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855663" y="5667375"/>
            <a:ext cx="24987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Truth Table/ROM I/Os</a:t>
            </a:r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4238625" y="4746625"/>
            <a:ext cx="46815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algn="ctr"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Circuit Level Realization</a:t>
            </a:r>
          </a:p>
          <a:p>
            <a:pPr algn="ctr"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74175 = 4 x positive edge triggered D FFs</a:t>
            </a:r>
          </a:p>
        </p:txBody>
      </p:sp>
      <p:sp>
        <p:nvSpPr>
          <p:cNvPr id="238599" name="Rectangle 7"/>
          <p:cNvSpPr>
            <a:spLocks noChangeArrowheads="1"/>
          </p:cNvSpPr>
          <p:nvPr/>
        </p:nvSpPr>
        <p:spPr bwMode="auto">
          <a:xfrm>
            <a:off x="1312863" y="6303963"/>
            <a:ext cx="69167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In ROM-based designs, no need to consider state assignment</a:t>
            </a:r>
          </a:p>
        </p:txBody>
      </p:sp>
      <p:pic>
        <p:nvPicPr>
          <p:cNvPr id="238600" name="Picture 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3363" y="1903413"/>
            <a:ext cx="4945062" cy="274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8601" name="Picture 9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5313" y="1479550"/>
            <a:ext cx="2903537" cy="407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965200" y="527050"/>
            <a:ext cx="31432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 i="1">
                <a:ea typeface="돋움" pitchFamily="50" charset="-127"/>
              </a:rPr>
              <a:t>BCD to Excess-3 Converter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1158875" y="1466850"/>
            <a:ext cx="650398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Timing Behavior for input strings 0 0 0 0 (0) and 1 1 1 0 (7)</a:t>
            </a:r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2151063" y="3795713"/>
            <a:ext cx="2768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0 0 0 0                   1 1 0 0</a:t>
            </a:r>
          </a:p>
        </p:txBody>
      </p:sp>
      <p:sp>
        <p:nvSpPr>
          <p:cNvPr id="240646" name="Line 6"/>
          <p:cNvSpPr>
            <a:spLocks noChangeShapeType="1"/>
          </p:cNvSpPr>
          <p:nvPr/>
        </p:nvSpPr>
        <p:spPr bwMode="auto">
          <a:xfrm>
            <a:off x="3051175" y="3884613"/>
            <a:ext cx="10048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47" name="Rectangle 7"/>
          <p:cNvSpPr>
            <a:spLocks noChangeArrowheads="1"/>
          </p:cNvSpPr>
          <p:nvPr/>
        </p:nvSpPr>
        <p:spPr bwMode="auto">
          <a:xfrm>
            <a:off x="5472113" y="3808413"/>
            <a:ext cx="277018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1 1 1 0                   0 1 0 1</a:t>
            </a:r>
          </a:p>
        </p:txBody>
      </p:sp>
      <p:sp>
        <p:nvSpPr>
          <p:cNvPr id="240648" name="Line 8"/>
          <p:cNvSpPr>
            <a:spLocks noChangeShapeType="1"/>
          </p:cNvSpPr>
          <p:nvPr/>
        </p:nvSpPr>
        <p:spPr bwMode="auto">
          <a:xfrm>
            <a:off x="6361113" y="3911600"/>
            <a:ext cx="1004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49" name="Rectangle 9"/>
          <p:cNvSpPr>
            <a:spLocks noChangeArrowheads="1"/>
          </p:cNvSpPr>
          <p:nvPr/>
        </p:nvSpPr>
        <p:spPr bwMode="auto">
          <a:xfrm>
            <a:off x="4584700" y="1119188"/>
            <a:ext cx="5921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LSB</a:t>
            </a:r>
          </a:p>
        </p:txBody>
      </p:sp>
      <p:sp>
        <p:nvSpPr>
          <p:cNvPr id="240650" name="Rectangle 10"/>
          <p:cNvSpPr>
            <a:spLocks noChangeArrowheads="1"/>
          </p:cNvSpPr>
          <p:nvPr/>
        </p:nvSpPr>
        <p:spPr bwMode="auto">
          <a:xfrm>
            <a:off x="5472113" y="1119188"/>
            <a:ext cx="6445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MSB</a:t>
            </a:r>
          </a:p>
        </p:txBody>
      </p:sp>
      <p:sp>
        <p:nvSpPr>
          <p:cNvPr id="240651" name="Rectangle 11"/>
          <p:cNvSpPr>
            <a:spLocks noChangeArrowheads="1"/>
          </p:cNvSpPr>
          <p:nvPr/>
        </p:nvSpPr>
        <p:spPr bwMode="auto">
          <a:xfrm>
            <a:off x="1841500" y="4181475"/>
            <a:ext cx="59213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LSB</a:t>
            </a:r>
          </a:p>
        </p:txBody>
      </p:sp>
      <p:sp>
        <p:nvSpPr>
          <p:cNvPr id="240652" name="Rectangle 12"/>
          <p:cNvSpPr>
            <a:spLocks noChangeArrowheads="1"/>
          </p:cNvSpPr>
          <p:nvPr/>
        </p:nvSpPr>
        <p:spPr bwMode="auto">
          <a:xfrm>
            <a:off x="5164138" y="4232275"/>
            <a:ext cx="5921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LSB</a:t>
            </a:r>
          </a:p>
        </p:txBody>
      </p:sp>
      <p:pic>
        <p:nvPicPr>
          <p:cNvPr id="240653" name="Picture 1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422400" y="1941513"/>
            <a:ext cx="6862763" cy="1709737"/>
          </a:xfrm>
          <a:noFill/>
          <a:ln/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C6A3-91F4-4661-996D-60308B1BCC3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Sequential logic implementation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Basic Sequential Logic Components</a:t>
            </a:r>
          </a:p>
          <a:p>
            <a:endParaRPr lang="en-US" altLang="ko-KR">
              <a:ea typeface="굴림" pitchFamily="50" charset="-127"/>
            </a:endParaRPr>
          </a:p>
          <a:p>
            <a:r>
              <a:rPr lang="en-US" altLang="ko-KR">
                <a:ea typeface="굴림" pitchFamily="50" charset="-127"/>
              </a:rPr>
              <a:t>FSM Design with Counters</a:t>
            </a:r>
          </a:p>
          <a:p>
            <a:endParaRPr lang="en-US" altLang="ko-KR">
              <a:ea typeface="굴림" pitchFamily="50" charset="-127"/>
            </a:endParaRPr>
          </a:p>
          <a:p>
            <a:r>
              <a:rPr lang="en-US" altLang="ko-KR">
                <a:ea typeface="굴림" pitchFamily="50" charset="-127"/>
              </a:rPr>
              <a:t>FSM Design with Programmable Logic Devices</a:t>
            </a:r>
          </a:p>
          <a:p>
            <a:endParaRPr lang="en-US" altLang="ko-KR">
              <a:ea typeface="굴림" pitchFamily="50" charset="-127"/>
            </a:endParaRPr>
          </a:p>
          <a:p>
            <a:r>
              <a:rPr lang="en-US" altLang="ko-KR">
                <a:ea typeface="굴림" pitchFamily="50" charset="-127"/>
              </a:rPr>
              <a:t>Case Study: Traffic-Light Controller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69671-BDB1-4AEF-9070-16A5E05B4F9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(+) of Set/Reset Inputs:  Median filter FSM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Remove single 0s between two 1s (output = PS3)</a:t>
            </a:r>
          </a:p>
        </p:txBody>
      </p:sp>
      <p:grpSp>
        <p:nvGrpSpPr>
          <p:cNvPr id="213040" name="Group 48"/>
          <p:cNvGrpSpPr>
            <a:grpSpLocks/>
          </p:cNvGrpSpPr>
          <p:nvPr/>
        </p:nvGrpSpPr>
        <p:grpSpPr bwMode="auto">
          <a:xfrm>
            <a:off x="1328738" y="2214563"/>
            <a:ext cx="2667000" cy="3810000"/>
            <a:chOff x="837" y="1395"/>
            <a:chExt cx="1680" cy="2400"/>
          </a:xfrm>
        </p:grpSpPr>
        <p:sp>
          <p:nvSpPr>
            <p:cNvPr id="212997" name="Oval 5"/>
            <p:cNvSpPr>
              <a:spLocks noChangeArrowheads="1"/>
            </p:cNvSpPr>
            <p:nvPr/>
          </p:nvSpPr>
          <p:spPr bwMode="auto">
            <a:xfrm>
              <a:off x="1509" y="1731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latin typeface="Tahoma" pitchFamily="34" charset="0"/>
                  <a:ea typeface="굴림" pitchFamily="50" charset="-127"/>
                </a:rPr>
                <a:t>000</a:t>
              </a:r>
            </a:p>
          </p:txBody>
        </p:sp>
        <p:cxnSp>
          <p:nvCxnSpPr>
            <p:cNvPr id="212998" name="AutoShape 6"/>
            <p:cNvCxnSpPr>
              <a:cxnSpLocks noChangeShapeType="1"/>
              <a:stCxn id="212997" idx="7"/>
              <a:endCxn id="212997" idx="1"/>
            </p:cNvCxnSpPr>
            <p:nvPr/>
          </p:nvCxnSpPr>
          <p:spPr bwMode="auto">
            <a:xfrm rot="16200000" flipH="1" flipV="1">
              <a:off x="1676" y="1662"/>
              <a:ext cx="1" cy="238"/>
            </a:xfrm>
            <a:prstGeom prst="curvedConnector3">
              <a:avLst>
                <a:gd name="adj1" fmla="val -193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12999" name="Text Box 7"/>
            <p:cNvSpPr txBox="1">
              <a:spLocks noChangeArrowheads="1"/>
            </p:cNvSpPr>
            <p:nvPr/>
          </p:nvSpPr>
          <p:spPr bwMode="auto">
            <a:xfrm>
              <a:off x="2133" y="2979"/>
              <a:ext cx="18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>
                  <a:latin typeface="Tahoma" pitchFamily="34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213000" name="Text Box 8"/>
            <p:cNvSpPr txBox="1">
              <a:spLocks noChangeArrowheads="1"/>
            </p:cNvSpPr>
            <p:nvPr/>
          </p:nvSpPr>
          <p:spPr bwMode="auto">
            <a:xfrm>
              <a:off x="1653" y="2019"/>
              <a:ext cx="18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213001" name="Text Box 9"/>
            <p:cNvSpPr txBox="1">
              <a:spLocks noChangeArrowheads="1"/>
            </p:cNvSpPr>
            <p:nvPr/>
          </p:nvSpPr>
          <p:spPr bwMode="auto">
            <a:xfrm>
              <a:off x="1557" y="1395"/>
              <a:ext cx="18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>
                  <a:latin typeface="Tahoma" pitchFamily="34" charset="0"/>
                  <a:ea typeface="굴림" pitchFamily="50" charset="-127"/>
                </a:rPr>
                <a:t>0</a:t>
              </a:r>
            </a:p>
          </p:txBody>
        </p:sp>
        <p:cxnSp>
          <p:nvCxnSpPr>
            <p:cNvPr id="213002" name="AutoShape 10"/>
            <p:cNvCxnSpPr>
              <a:cxnSpLocks noChangeShapeType="1"/>
              <a:stCxn id="212997" idx="4"/>
              <a:endCxn id="213003" idx="0"/>
            </p:cNvCxnSpPr>
            <p:nvPr/>
          </p:nvCxnSpPr>
          <p:spPr bwMode="auto">
            <a:xfrm rot="5400000">
              <a:off x="1581" y="2163"/>
              <a:ext cx="19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13003" name="Oval 11"/>
            <p:cNvSpPr>
              <a:spLocks noChangeArrowheads="1"/>
            </p:cNvSpPr>
            <p:nvPr/>
          </p:nvSpPr>
          <p:spPr bwMode="auto">
            <a:xfrm>
              <a:off x="1509" y="2259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latin typeface="Tahoma" pitchFamily="34" charset="0"/>
                  <a:ea typeface="굴림" pitchFamily="50" charset="-127"/>
                </a:rPr>
                <a:t>100</a:t>
              </a:r>
            </a:p>
          </p:txBody>
        </p:sp>
        <p:sp>
          <p:nvSpPr>
            <p:cNvPr id="213004" name="Oval 12"/>
            <p:cNvSpPr>
              <a:spLocks noChangeArrowheads="1"/>
            </p:cNvSpPr>
            <p:nvPr/>
          </p:nvSpPr>
          <p:spPr bwMode="auto">
            <a:xfrm>
              <a:off x="1173" y="2787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latin typeface="Tahoma" pitchFamily="34" charset="0"/>
                  <a:ea typeface="굴림" pitchFamily="50" charset="-127"/>
                </a:rPr>
                <a:t>010</a:t>
              </a:r>
            </a:p>
          </p:txBody>
        </p:sp>
        <p:sp>
          <p:nvSpPr>
            <p:cNvPr id="213005" name="Oval 13"/>
            <p:cNvSpPr>
              <a:spLocks noChangeArrowheads="1"/>
            </p:cNvSpPr>
            <p:nvPr/>
          </p:nvSpPr>
          <p:spPr bwMode="auto">
            <a:xfrm>
              <a:off x="1845" y="2787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latin typeface="Tahoma" pitchFamily="34" charset="0"/>
                  <a:ea typeface="굴림" pitchFamily="50" charset="-127"/>
                </a:rPr>
                <a:t>110</a:t>
              </a:r>
            </a:p>
          </p:txBody>
        </p:sp>
        <p:sp>
          <p:nvSpPr>
            <p:cNvPr id="213006" name="Oval 14"/>
            <p:cNvSpPr>
              <a:spLocks noChangeArrowheads="1"/>
            </p:cNvSpPr>
            <p:nvPr/>
          </p:nvSpPr>
          <p:spPr bwMode="auto">
            <a:xfrm>
              <a:off x="1509" y="3315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latin typeface="Tahoma" pitchFamily="34" charset="0"/>
                  <a:ea typeface="굴림" pitchFamily="50" charset="-127"/>
                </a:rPr>
                <a:t>111</a:t>
              </a:r>
            </a:p>
          </p:txBody>
        </p:sp>
        <p:sp>
          <p:nvSpPr>
            <p:cNvPr id="213007" name="Oval 15"/>
            <p:cNvSpPr>
              <a:spLocks noChangeArrowheads="1"/>
            </p:cNvSpPr>
            <p:nvPr/>
          </p:nvSpPr>
          <p:spPr bwMode="auto">
            <a:xfrm>
              <a:off x="2181" y="3315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latin typeface="Tahoma" pitchFamily="34" charset="0"/>
                  <a:ea typeface="굴림" pitchFamily="50" charset="-127"/>
                </a:rPr>
                <a:t>011</a:t>
              </a:r>
            </a:p>
          </p:txBody>
        </p:sp>
        <p:sp>
          <p:nvSpPr>
            <p:cNvPr id="213008" name="Oval 16"/>
            <p:cNvSpPr>
              <a:spLocks noChangeArrowheads="1"/>
            </p:cNvSpPr>
            <p:nvPr/>
          </p:nvSpPr>
          <p:spPr bwMode="auto">
            <a:xfrm>
              <a:off x="837" y="3315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latin typeface="Tahoma" pitchFamily="34" charset="0"/>
                  <a:ea typeface="굴림" pitchFamily="50" charset="-127"/>
                </a:rPr>
                <a:t>001</a:t>
              </a:r>
            </a:p>
          </p:txBody>
        </p:sp>
        <p:cxnSp>
          <p:nvCxnSpPr>
            <p:cNvPr id="213009" name="AutoShape 17"/>
            <p:cNvCxnSpPr>
              <a:cxnSpLocks noChangeShapeType="1"/>
              <a:stCxn id="213003" idx="2"/>
              <a:endCxn id="213004" idx="0"/>
            </p:cNvCxnSpPr>
            <p:nvPr/>
          </p:nvCxnSpPr>
          <p:spPr bwMode="auto">
            <a:xfrm rot="10800000" flipV="1">
              <a:off x="1341" y="2427"/>
              <a:ext cx="168" cy="360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3010" name="AutoShape 18"/>
            <p:cNvCxnSpPr>
              <a:cxnSpLocks noChangeShapeType="1"/>
              <a:stCxn id="213003" idx="6"/>
              <a:endCxn id="213005" idx="0"/>
            </p:cNvCxnSpPr>
            <p:nvPr/>
          </p:nvCxnSpPr>
          <p:spPr bwMode="auto">
            <a:xfrm>
              <a:off x="1845" y="2427"/>
              <a:ext cx="168" cy="360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3011" name="AutoShape 19"/>
            <p:cNvCxnSpPr>
              <a:cxnSpLocks noChangeShapeType="1"/>
              <a:stCxn id="213004" idx="2"/>
              <a:endCxn id="213008" idx="0"/>
            </p:cNvCxnSpPr>
            <p:nvPr/>
          </p:nvCxnSpPr>
          <p:spPr bwMode="auto">
            <a:xfrm rot="10800000" flipV="1">
              <a:off x="1005" y="2955"/>
              <a:ext cx="168" cy="360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3012" name="AutoShape 20"/>
            <p:cNvCxnSpPr>
              <a:cxnSpLocks noChangeShapeType="1"/>
              <a:stCxn id="213004" idx="6"/>
              <a:endCxn id="213006" idx="0"/>
            </p:cNvCxnSpPr>
            <p:nvPr/>
          </p:nvCxnSpPr>
          <p:spPr bwMode="auto">
            <a:xfrm>
              <a:off x="1509" y="2955"/>
              <a:ext cx="168" cy="360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3013" name="AutoShape 21"/>
            <p:cNvCxnSpPr>
              <a:cxnSpLocks noChangeShapeType="1"/>
              <a:stCxn id="213005" idx="2"/>
              <a:endCxn id="213006" idx="0"/>
            </p:cNvCxnSpPr>
            <p:nvPr/>
          </p:nvCxnSpPr>
          <p:spPr bwMode="auto">
            <a:xfrm rot="10800000" flipV="1">
              <a:off x="1677" y="2955"/>
              <a:ext cx="168" cy="360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3014" name="AutoShape 22"/>
            <p:cNvCxnSpPr>
              <a:cxnSpLocks noChangeShapeType="1"/>
              <a:stCxn id="213005" idx="6"/>
              <a:endCxn id="213007" idx="0"/>
            </p:cNvCxnSpPr>
            <p:nvPr/>
          </p:nvCxnSpPr>
          <p:spPr bwMode="auto">
            <a:xfrm>
              <a:off x="2181" y="2955"/>
              <a:ext cx="168" cy="360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3015" name="AutoShape 23"/>
            <p:cNvCxnSpPr>
              <a:cxnSpLocks noChangeShapeType="1"/>
              <a:stCxn id="213008" idx="1"/>
              <a:endCxn id="213003" idx="2"/>
            </p:cNvCxnSpPr>
            <p:nvPr/>
          </p:nvCxnSpPr>
          <p:spPr bwMode="auto">
            <a:xfrm rot="16200000">
              <a:off x="729" y="2584"/>
              <a:ext cx="937" cy="623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3016" name="AutoShape 24"/>
            <p:cNvCxnSpPr>
              <a:cxnSpLocks noChangeShapeType="1"/>
              <a:stCxn id="213008" idx="1"/>
              <a:endCxn id="212997" idx="2"/>
            </p:cNvCxnSpPr>
            <p:nvPr/>
          </p:nvCxnSpPr>
          <p:spPr bwMode="auto">
            <a:xfrm rot="16200000">
              <a:off x="465" y="2320"/>
              <a:ext cx="1465" cy="623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3017" name="AutoShape 25"/>
            <p:cNvCxnSpPr>
              <a:cxnSpLocks noChangeShapeType="1"/>
              <a:stCxn id="213006" idx="7"/>
              <a:endCxn id="213007" idx="1"/>
            </p:cNvCxnSpPr>
            <p:nvPr/>
          </p:nvCxnSpPr>
          <p:spPr bwMode="auto">
            <a:xfrm rot="5400000" flipV="1">
              <a:off x="2012" y="3148"/>
              <a:ext cx="1" cy="434"/>
            </a:xfrm>
            <a:prstGeom prst="curvedConnector3">
              <a:avLst>
                <a:gd name="adj1" fmla="val -72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3018" name="AutoShape 26"/>
            <p:cNvCxnSpPr>
              <a:cxnSpLocks noChangeShapeType="1"/>
              <a:stCxn id="213007" idx="3"/>
              <a:endCxn id="213006" idx="5"/>
            </p:cNvCxnSpPr>
            <p:nvPr/>
          </p:nvCxnSpPr>
          <p:spPr bwMode="auto">
            <a:xfrm rot="5400000">
              <a:off x="2012" y="3386"/>
              <a:ext cx="1" cy="434"/>
            </a:xfrm>
            <a:prstGeom prst="curvedConnector3">
              <a:avLst>
                <a:gd name="adj1" fmla="val 70999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3019" name="AutoShape 27"/>
            <p:cNvCxnSpPr>
              <a:cxnSpLocks noChangeShapeType="1"/>
              <a:stCxn id="213006" idx="1"/>
              <a:endCxn id="213006" idx="3"/>
            </p:cNvCxnSpPr>
            <p:nvPr/>
          </p:nvCxnSpPr>
          <p:spPr bwMode="auto">
            <a:xfrm rot="5400000" flipV="1">
              <a:off x="1440" y="3482"/>
              <a:ext cx="238" cy="1"/>
            </a:xfrm>
            <a:prstGeom prst="curvedConnector5">
              <a:avLst>
                <a:gd name="adj1" fmla="val -14708"/>
                <a:gd name="adj2" fmla="val -19000005"/>
                <a:gd name="adj3" fmla="val 115542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3020" name="AutoShape 28"/>
            <p:cNvCxnSpPr>
              <a:cxnSpLocks noChangeShapeType="1"/>
              <a:stCxn id="213007" idx="3"/>
              <a:endCxn id="213008" idx="4"/>
            </p:cNvCxnSpPr>
            <p:nvPr/>
          </p:nvCxnSpPr>
          <p:spPr bwMode="auto">
            <a:xfrm rot="5400000">
              <a:off x="1593" y="3014"/>
              <a:ext cx="49" cy="1225"/>
            </a:xfrm>
            <a:prstGeom prst="curvedConnector3">
              <a:avLst>
                <a:gd name="adj1" fmla="val 39388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13021" name="Text Box 29"/>
            <p:cNvSpPr txBox="1">
              <a:spLocks noChangeArrowheads="1"/>
            </p:cNvSpPr>
            <p:nvPr/>
          </p:nvSpPr>
          <p:spPr bwMode="auto">
            <a:xfrm>
              <a:off x="1797" y="2451"/>
              <a:ext cx="18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213022" name="Text Box 30"/>
            <p:cNvSpPr txBox="1">
              <a:spLocks noChangeArrowheads="1"/>
            </p:cNvSpPr>
            <p:nvPr/>
          </p:nvSpPr>
          <p:spPr bwMode="auto">
            <a:xfrm>
              <a:off x="1701" y="2979"/>
              <a:ext cx="18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213023" name="Text Box 31"/>
            <p:cNvSpPr txBox="1">
              <a:spLocks noChangeArrowheads="1"/>
            </p:cNvSpPr>
            <p:nvPr/>
          </p:nvSpPr>
          <p:spPr bwMode="auto">
            <a:xfrm>
              <a:off x="1941" y="3487"/>
              <a:ext cx="18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213024" name="Text Box 32"/>
            <p:cNvSpPr txBox="1">
              <a:spLocks noChangeArrowheads="1"/>
            </p:cNvSpPr>
            <p:nvPr/>
          </p:nvSpPr>
          <p:spPr bwMode="auto">
            <a:xfrm>
              <a:off x="1221" y="3363"/>
              <a:ext cx="18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213025" name="Text Box 33"/>
            <p:cNvSpPr txBox="1">
              <a:spLocks noChangeArrowheads="1"/>
            </p:cNvSpPr>
            <p:nvPr/>
          </p:nvSpPr>
          <p:spPr bwMode="auto">
            <a:xfrm>
              <a:off x="1029" y="2643"/>
              <a:ext cx="18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213026" name="Text Box 34"/>
            <p:cNvSpPr txBox="1">
              <a:spLocks noChangeArrowheads="1"/>
            </p:cNvSpPr>
            <p:nvPr/>
          </p:nvSpPr>
          <p:spPr bwMode="auto">
            <a:xfrm>
              <a:off x="1461" y="2979"/>
              <a:ext cx="18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213027" name="Text Box 35"/>
            <p:cNvSpPr txBox="1">
              <a:spLocks noChangeArrowheads="1"/>
            </p:cNvSpPr>
            <p:nvPr/>
          </p:nvSpPr>
          <p:spPr bwMode="auto">
            <a:xfrm>
              <a:off x="1371" y="2451"/>
              <a:ext cx="18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>
                  <a:latin typeface="Tahoma" pitchFamily="34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213028" name="Text Box 36"/>
            <p:cNvSpPr txBox="1">
              <a:spLocks noChangeArrowheads="1"/>
            </p:cNvSpPr>
            <p:nvPr/>
          </p:nvSpPr>
          <p:spPr bwMode="auto">
            <a:xfrm>
              <a:off x="1029" y="2979"/>
              <a:ext cx="18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>
                  <a:latin typeface="Tahoma" pitchFamily="34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213029" name="Text Box 37"/>
            <p:cNvSpPr txBox="1">
              <a:spLocks noChangeArrowheads="1"/>
            </p:cNvSpPr>
            <p:nvPr/>
          </p:nvSpPr>
          <p:spPr bwMode="auto">
            <a:xfrm>
              <a:off x="1941" y="3267"/>
              <a:ext cx="18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>
                  <a:latin typeface="Tahoma" pitchFamily="34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213030" name="Text Box 38"/>
            <p:cNvSpPr txBox="1">
              <a:spLocks noChangeArrowheads="1"/>
            </p:cNvSpPr>
            <p:nvPr/>
          </p:nvSpPr>
          <p:spPr bwMode="auto">
            <a:xfrm>
              <a:off x="1173" y="3583"/>
              <a:ext cx="18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>
                  <a:latin typeface="Tahoma" pitchFamily="34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213031" name="Text Box 39"/>
            <p:cNvSpPr txBox="1">
              <a:spLocks noChangeArrowheads="1"/>
            </p:cNvSpPr>
            <p:nvPr/>
          </p:nvSpPr>
          <p:spPr bwMode="auto">
            <a:xfrm>
              <a:off x="1173" y="2067"/>
              <a:ext cx="18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>
                  <a:latin typeface="Tahoma" pitchFamily="34" charset="0"/>
                  <a:ea typeface="굴림" pitchFamily="50" charset="-127"/>
                </a:rPr>
                <a:t>0</a:t>
              </a:r>
            </a:p>
          </p:txBody>
        </p:sp>
        <p:cxnSp>
          <p:nvCxnSpPr>
            <p:cNvPr id="213032" name="AutoShape 40"/>
            <p:cNvCxnSpPr>
              <a:cxnSpLocks noChangeShapeType="1"/>
              <a:endCxn id="212997" idx="6"/>
            </p:cNvCxnSpPr>
            <p:nvPr/>
          </p:nvCxnSpPr>
          <p:spPr bwMode="auto">
            <a:xfrm flipH="1">
              <a:off x="1845" y="1875"/>
              <a:ext cx="240" cy="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13033" name="Text Box 41"/>
            <p:cNvSpPr txBox="1">
              <a:spLocks noChangeArrowheads="1"/>
            </p:cNvSpPr>
            <p:nvPr/>
          </p:nvSpPr>
          <p:spPr bwMode="auto">
            <a:xfrm>
              <a:off x="2037" y="1731"/>
              <a:ext cx="42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>
                  <a:latin typeface="Tahoma" pitchFamily="34" charset="0"/>
                  <a:ea typeface="굴림" pitchFamily="50" charset="-127"/>
                </a:rPr>
                <a:t>Reset</a:t>
              </a:r>
            </a:p>
          </p:txBody>
        </p:sp>
      </p:grpSp>
      <p:grpSp>
        <p:nvGrpSpPr>
          <p:cNvPr id="213035" name="Group 43"/>
          <p:cNvGrpSpPr>
            <a:grpSpLocks/>
          </p:cNvGrpSpPr>
          <p:nvPr/>
        </p:nvGrpSpPr>
        <p:grpSpPr bwMode="auto">
          <a:xfrm>
            <a:off x="5092700" y="1935163"/>
            <a:ext cx="3232150" cy="4051300"/>
            <a:chOff x="1975" y="754"/>
            <a:chExt cx="2036" cy="2552"/>
          </a:xfrm>
        </p:grpSpPr>
        <p:sp>
          <p:nvSpPr>
            <p:cNvPr id="213036" name="Rectangle 44"/>
            <p:cNvSpPr>
              <a:spLocks noChangeArrowheads="1"/>
            </p:cNvSpPr>
            <p:nvPr/>
          </p:nvSpPr>
          <p:spPr bwMode="auto">
            <a:xfrm>
              <a:off x="1979" y="754"/>
              <a:ext cx="2032" cy="25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320040" rIns="19050" bIns="26988"/>
            <a:lstStyle/>
            <a:p>
              <a:pPr eaLnBrk="0" hangingPunct="0">
                <a:lnSpc>
                  <a:spcPts val="1700"/>
                </a:lnSpc>
                <a:spcBef>
                  <a:spcPts val="2000"/>
                </a:spcBef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</a:tabLst>
              </a:pP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    PS1  PS2  PS3  NS1 NS2  NS3</a:t>
              </a:r>
              <a:b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0	0	0	0	0</a:t>
              </a:r>
              <a:b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0	1	0	0	0</a:t>
              </a:r>
              <a:b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1	0	0	0	1</a:t>
              </a:r>
              <a:b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1	1	0	0	1</a:t>
              </a:r>
              <a:b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0	0	0	1	0</a:t>
              </a:r>
              <a:b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0	1	X	X	X</a:t>
              </a:r>
              <a:b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1	0	0	1	1</a:t>
              </a:r>
              <a:b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1	1	0	1	1</a:t>
              </a:r>
              <a:b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0	0	1	0	0</a:t>
              </a:r>
              <a:b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0	1	1	0	0</a:t>
              </a:r>
              <a:b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1	0	1	1	1</a:t>
              </a:r>
              <a:b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1	1	1	1	1</a:t>
              </a:r>
              <a:b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0	0	1	1	0</a:t>
              </a:r>
              <a:b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0	1	X	X	X</a:t>
              </a:r>
              <a:b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1	0	1	1	1</a:t>
              </a:r>
              <a:b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1	1	1	1	1</a:t>
              </a:r>
            </a:p>
          </p:txBody>
        </p:sp>
        <p:sp>
          <p:nvSpPr>
            <p:cNvPr id="213037" name="Line 45"/>
            <p:cNvSpPr>
              <a:spLocks noChangeShapeType="1"/>
            </p:cNvSpPr>
            <p:nvPr/>
          </p:nvSpPr>
          <p:spPr bwMode="auto">
            <a:xfrm>
              <a:off x="1975" y="1082"/>
              <a:ext cx="19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tIns="320040" anchor="ctr"/>
            <a:lstStyle/>
            <a:p>
              <a:endParaRPr lang="ko-KR" altLang="en-US"/>
            </a:p>
          </p:txBody>
        </p:sp>
        <p:sp>
          <p:nvSpPr>
            <p:cNvPr id="213038" name="Line 46"/>
            <p:cNvSpPr>
              <a:spLocks noChangeShapeType="1"/>
            </p:cNvSpPr>
            <p:nvPr/>
          </p:nvSpPr>
          <p:spPr bwMode="auto">
            <a:xfrm>
              <a:off x="3024" y="946"/>
              <a:ext cx="0" cy="22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tIns="320040" anchor="ctr"/>
            <a:lstStyle/>
            <a:p>
              <a:endParaRPr lang="ko-KR" altLang="en-US"/>
            </a:p>
          </p:txBody>
        </p:sp>
        <p:sp>
          <p:nvSpPr>
            <p:cNvPr id="213039" name="Line 47"/>
            <p:cNvSpPr>
              <a:spLocks noChangeShapeType="1"/>
            </p:cNvSpPr>
            <p:nvPr/>
          </p:nvSpPr>
          <p:spPr bwMode="auto">
            <a:xfrm>
              <a:off x="2160" y="1086"/>
              <a:ext cx="0" cy="2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tIns="320040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B24D-5BC9-4105-BDDC-B0209DEEBAFE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Median filter FSM (cont’d)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Realized using the standard procedure and individual </a:t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>FFs and gates</a:t>
            </a:r>
          </a:p>
        </p:txBody>
      </p:sp>
      <p:grpSp>
        <p:nvGrpSpPr>
          <p:cNvPr id="214059" name="Group 43"/>
          <p:cNvGrpSpPr>
            <a:grpSpLocks/>
          </p:cNvGrpSpPr>
          <p:nvPr/>
        </p:nvGrpSpPr>
        <p:grpSpPr bwMode="auto">
          <a:xfrm>
            <a:off x="917575" y="2414588"/>
            <a:ext cx="3232150" cy="4051300"/>
            <a:chOff x="1975" y="754"/>
            <a:chExt cx="2036" cy="2552"/>
          </a:xfrm>
        </p:grpSpPr>
        <p:sp>
          <p:nvSpPr>
            <p:cNvPr id="214060" name="Rectangle 44"/>
            <p:cNvSpPr>
              <a:spLocks noChangeArrowheads="1"/>
            </p:cNvSpPr>
            <p:nvPr/>
          </p:nvSpPr>
          <p:spPr bwMode="auto">
            <a:xfrm>
              <a:off x="1979" y="754"/>
              <a:ext cx="2032" cy="25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320040" rIns="19050" bIns="26988"/>
            <a:lstStyle/>
            <a:p>
              <a:pPr eaLnBrk="0" hangingPunct="0">
                <a:lnSpc>
                  <a:spcPts val="1700"/>
                </a:lnSpc>
                <a:spcBef>
                  <a:spcPts val="2000"/>
                </a:spcBef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</a:tabLst>
              </a:pP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    PS1  PS2  PS3  NS1 NS2  NS3</a:t>
              </a:r>
              <a:b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0	0	0	0	0</a:t>
              </a:r>
              <a:b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0	1	0	0	0</a:t>
              </a:r>
              <a:b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1	0	0	0	1</a:t>
              </a:r>
              <a:b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1	1	0	0	1</a:t>
              </a:r>
              <a:b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0	0	0	1	0</a:t>
              </a:r>
              <a:b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0	1	X	X	X</a:t>
              </a:r>
              <a:b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1	0	0	1	1</a:t>
              </a:r>
              <a:b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1	1	0	1	1</a:t>
              </a:r>
              <a:b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0	0	1	0	0</a:t>
              </a:r>
              <a:b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0	1	1	0	0</a:t>
              </a:r>
              <a:b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1	0	1	1	1</a:t>
              </a:r>
              <a:b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1	1	1	1	1</a:t>
              </a:r>
              <a:b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0	0	1	1	0</a:t>
              </a:r>
              <a:b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0	1	X	X	X</a:t>
              </a:r>
              <a:b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1	0	1	1	1</a:t>
              </a:r>
              <a:b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1	1	1	1	1</a:t>
              </a:r>
            </a:p>
          </p:txBody>
        </p:sp>
        <p:sp>
          <p:nvSpPr>
            <p:cNvPr id="214061" name="Line 45"/>
            <p:cNvSpPr>
              <a:spLocks noChangeShapeType="1"/>
            </p:cNvSpPr>
            <p:nvPr/>
          </p:nvSpPr>
          <p:spPr bwMode="auto">
            <a:xfrm>
              <a:off x="1975" y="1082"/>
              <a:ext cx="19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tIns="320040" anchor="ctr"/>
            <a:lstStyle/>
            <a:p>
              <a:endParaRPr lang="ko-KR" altLang="en-US"/>
            </a:p>
          </p:txBody>
        </p:sp>
        <p:sp>
          <p:nvSpPr>
            <p:cNvPr id="214062" name="Line 46"/>
            <p:cNvSpPr>
              <a:spLocks noChangeShapeType="1"/>
            </p:cNvSpPr>
            <p:nvPr/>
          </p:nvSpPr>
          <p:spPr bwMode="auto">
            <a:xfrm>
              <a:off x="3024" y="946"/>
              <a:ext cx="0" cy="22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tIns="320040" anchor="ctr"/>
            <a:lstStyle/>
            <a:p>
              <a:endParaRPr lang="ko-KR" altLang="en-US"/>
            </a:p>
          </p:txBody>
        </p:sp>
        <p:sp>
          <p:nvSpPr>
            <p:cNvPr id="214063" name="Line 47"/>
            <p:cNvSpPr>
              <a:spLocks noChangeShapeType="1"/>
            </p:cNvSpPr>
            <p:nvPr/>
          </p:nvSpPr>
          <p:spPr bwMode="auto">
            <a:xfrm>
              <a:off x="2160" y="1086"/>
              <a:ext cx="0" cy="2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tIns="320040" anchor="ctr"/>
            <a:lstStyle/>
            <a:p>
              <a:endParaRPr lang="ko-KR" altLang="en-US"/>
            </a:p>
          </p:txBody>
        </p:sp>
      </p:grpSp>
      <p:sp>
        <p:nvSpPr>
          <p:cNvPr id="214064" name="Text Box 48"/>
          <p:cNvSpPr txBox="1">
            <a:spLocks noChangeArrowheads="1"/>
          </p:cNvSpPr>
          <p:nvPr/>
        </p:nvSpPr>
        <p:spPr bwMode="auto">
          <a:xfrm>
            <a:off x="5014913" y="3602038"/>
            <a:ext cx="3130550" cy="119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800">
                <a:ea typeface="굴림" pitchFamily="50" charset="-127"/>
              </a:rPr>
              <a:t>NS1 = Reset’ (I)</a:t>
            </a:r>
          </a:p>
          <a:p>
            <a:r>
              <a:rPr lang="en-US" altLang="ko-KR" sz="1800">
                <a:ea typeface="굴림" pitchFamily="50" charset="-127"/>
              </a:rPr>
              <a:t>NS2 = Reset’ ( PS1 + PS2 I )</a:t>
            </a:r>
          </a:p>
          <a:p>
            <a:r>
              <a:rPr lang="en-US" altLang="ko-KR" sz="1800">
                <a:ea typeface="굴림" pitchFamily="50" charset="-127"/>
              </a:rPr>
              <a:t>NS3 = Reset’ PS2</a:t>
            </a:r>
          </a:p>
          <a:p>
            <a:r>
              <a:rPr lang="en-US" altLang="ko-KR" sz="1800">
                <a:ea typeface="굴림" pitchFamily="50" charset="-127"/>
              </a:rPr>
              <a:t>O = PS3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040E-EB24-4E1F-939A-F4C125AB0DB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Median filter FSM (cont’d)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But it looks like a shift register if you look at it right</a:t>
            </a:r>
          </a:p>
        </p:txBody>
      </p:sp>
      <p:sp>
        <p:nvSpPr>
          <p:cNvPr id="215045" name="Oval 5"/>
          <p:cNvSpPr>
            <a:spLocks noChangeArrowheads="1"/>
          </p:cNvSpPr>
          <p:nvPr/>
        </p:nvSpPr>
        <p:spPr bwMode="auto">
          <a:xfrm>
            <a:off x="6413500" y="2905125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000</a:t>
            </a:r>
          </a:p>
        </p:txBody>
      </p:sp>
      <p:cxnSp>
        <p:nvCxnSpPr>
          <p:cNvPr id="215046" name="AutoShape 6"/>
          <p:cNvCxnSpPr>
            <a:cxnSpLocks noChangeShapeType="1"/>
            <a:stCxn id="215045" idx="7"/>
            <a:endCxn id="215045" idx="1"/>
          </p:cNvCxnSpPr>
          <p:nvPr/>
        </p:nvCxnSpPr>
        <p:spPr bwMode="auto">
          <a:xfrm rot="16200000" flipH="1" flipV="1">
            <a:off x="6679407" y="2794794"/>
            <a:ext cx="1587" cy="377825"/>
          </a:xfrm>
          <a:prstGeom prst="curvedConnector3">
            <a:avLst>
              <a:gd name="adj1" fmla="val -1930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5047" name="Text Box 7"/>
          <p:cNvSpPr txBox="1">
            <a:spLocks noChangeArrowheads="1"/>
          </p:cNvSpPr>
          <p:nvPr/>
        </p:nvSpPr>
        <p:spPr bwMode="auto">
          <a:xfrm>
            <a:off x="7404100" y="4886325"/>
            <a:ext cx="295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0</a:t>
            </a:r>
          </a:p>
        </p:txBody>
      </p:sp>
      <p:sp>
        <p:nvSpPr>
          <p:cNvPr id="215048" name="Text Box 8"/>
          <p:cNvSpPr txBox="1">
            <a:spLocks noChangeArrowheads="1"/>
          </p:cNvSpPr>
          <p:nvPr/>
        </p:nvSpPr>
        <p:spPr bwMode="auto">
          <a:xfrm>
            <a:off x="6642100" y="3362325"/>
            <a:ext cx="295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1</a:t>
            </a:r>
          </a:p>
        </p:txBody>
      </p:sp>
      <p:sp>
        <p:nvSpPr>
          <p:cNvPr id="215049" name="Text Box 9"/>
          <p:cNvSpPr txBox="1">
            <a:spLocks noChangeArrowheads="1"/>
          </p:cNvSpPr>
          <p:nvPr/>
        </p:nvSpPr>
        <p:spPr bwMode="auto">
          <a:xfrm>
            <a:off x="6489700" y="2371725"/>
            <a:ext cx="295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0</a:t>
            </a:r>
          </a:p>
        </p:txBody>
      </p:sp>
      <p:cxnSp>
        <p:nvCxnSpPr>
          <p:cNvPr id="215050" name="AutoShape 10"/>
          <p:cNvCxnSpPr>
            <a:cxnSpLocks noChangeShapeType="1"/>
            <a:stCxn id="215045" idx="4"/>
            <a:endCxn id="215051" idx="0"/>
          </p:cNvCxnSpPr>
          <p:nvPr/>
        </p:nvCxnSpPr>
        <p:spPr bwMode="auto">
          <a:xfrm rot="5400000">
            <a:off x="6527800" y="3590925"/>
            <a:ext cx="304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5051" name="Oval 11"/>
          <p:cNvSpPr>
            <a:spLocks noChangeArrowheads="1"/>
          </p:cNvSpPr>
          <p:nvPr/>
        </p:nvSpPr>
        <p:spPr bwMode="auto">
          <a:xfrm>
            <a:off x="6413500" y="3743325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100</a:t>
            </a:r>
          </a:p>
        </p:txBody>
      </p:sp>
      <p:sp>
        <p:nvSpPr>
          <p:cNvPr id="215052" name="Oval 12"/>
          <p:cNvSpPr>
            <a:spLocks noChangeArrowheads="1"/>
          </p:cNvSpPr>
          <p:nvPr/>
        </p:nvSpPr>
        <p:spPr bwMode="auto">
          <a:xfrm>
            <a:off x="5880100" y="4581525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010</a:t>
            </a:r>
          </a:p>
        </p:txBody>
      </p:sp>
      <p:sp>
        <p:nvSpPr>
          <p:cNvPr id="215053" name="Oval 13"/>
          <p:cNvSpPr>
            <a:spLocks noChangeArrowheads="1"/>
          </p:cNvSpPr>
          <p:nvPr/>
        </p:nvSpPr>
        <p:spPr bwMode="auto">
          <a:xfrm>
            <a:off x="6946900" y="4581525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110</a:t>
            </a:r>
          </a:p>
        </p:txBody>
      </p:sp>
      <p:sp>
        <p:nvSpPr>
          <p:cNvPr id="215054" name="Oval 14"/>
          <p:cNvSpPr>
            <a:spLocks noChangeArrowheads="1"/>
          </p:cNvSpPr>
          <p:nvPr/>
        </p:nvSpPr>
        <p:spPr bwMode="auto">
          <a:xfrm>
            <a:off x="6413500" y="5419725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111</a:t>
            </a:r>
          </a:p>
        </p:txBody>
      </p:sp>
      <p:sp>
        <p:nvSpPr>
          <p:cNvPr id="215055" name="Oval 15"/>
          <p:cNvSpPr>
            <a:spLocks noChangeArrowheads="1"/>
          </p:cNvSpPr>
          <p:nvPr/>
        </p:nvSpPr>
        <p:spPr bwMode="auto">
          <a:xfrm>
            <a:off x="7480300" y="5419725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011</a:t>
            </a:r>
          </a:p>
        </p:txBody>
      </p:sp>
      <p:sp>
        <p:nvSpPr>
          <p:cNvPr id="215056" name="Oval 16"/>
          <p:cNvSpPr>
            <a:spLocks noChangeArrowheads="1"/>
          </p:cNvSpPr>
          <p:nvPr/>
        </p:nvSpPr>
        <p:spPr bwMode="auto">
          <a:xfrm>
            <a:off x="5346700" y="5419725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001</a:t>
            </a:r>
          </a:p>
        </p:txBody>
      </p:sp>
      <p:cxnSp>
        <p:nvCxnSpPr>
          <p:cNvPr id="215057" name="AutoShape 17"/>
          <p:cNvCxnSpPr>
            <a:cxnSpLocks noChangeShapeType="1"/>
            <a:stCxn id="215051" idx="2"/>
            <a:endCxn id="215052" idx="0"/>
          </p:cNvCxnSpPr>
          <p:nvPr/>
        </p:nvCxnSpPr>
        <p:spPr bwMode="auto">
          <a:xfrm rot="10800000" flipV="1">
            <a:off x="6146800" y="4010025"/>
            <a:ext cx="266700" cy="571500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058" name="AutoShape 18"/>
          <p:cNvCxnSpPr>
            <a:cxnSpLocks noChangeShapeType="1"/>
            <a:stCxn id="215051" idx="6"/>
            <a:endCxn id="215053" idx="0"/>
          </p:cNvCxnSpPr>
          <p:nvPr/>
        </p:nvCxnSpPr>
        <p:spPr bwMode="auto">
          <a:xfrm>
            <a:off x="6946900" y="4010025"/>
            <a:ext cx="266700" cy="571500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059" name="AutoShape 19"/>
          <p:cNvCxnSpPr>
            <a:cxnSpLocks noChangeShapeType="1"/>
            <a:stCxn id="215052" idx="2"/>
            <a:endCxn id="215056" idx="0"/>
          </p:cNvCxnSpPr>
          <p:nvPr/>
        </p:nvCxnSpPr>
        <p:spPr bwMode="auto">
          <a:xfrm rot="10800000" flipV="1">
            <a:off x="5613400" y="4848225"/>
            <a:ext cx="266700" cy="571500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060" name="AutoShape 20"/>
          <p:cNvCxnSpPr>
            <a:cxnSpLocks noChangeShapeType="1"/>
            <a:stCxn id="215052" idx="6"/>
            <a:endCxn id="215126" idx="1"/>
          </p:cNvCxnSpPr>
          <p:nvPr/>
        </p:nvCxnSpPr>
        <p:spPr bwMode="auto">
          <a:xfrm flipV="1">
            <a:off x="6413500" y="3832225"/>
            <a:ext cx="1363663" cy="1016000"/>
          </a:xfrm>
          <a:prstGeom prst="curvedConnector4">
            <a:avLst>
              <a:gd name="adj1" fmla="val 47148"/>
              <a:gd name="adj2" fmla="val 130157"/>
            </a:avLst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061" name="AutoShape 21"/>
          <p:cNvCxnSpPr>
            <a:cxnSpLocks noChangeShapeType="1"/>
            <a:stCxn id="215053" idx="2"/>
            <a:endCxn id="215054" idx="0"/>
          </p:cNvCxnSpPr>
          <p:nvPr/>
        </p:nvCxnSpPr>
        <p:spPr bwMode="auto">
          <a:xfrm rot="10800000" flipV="1">
            <a:off x="6680200" y="4848225"/>
            <a:ext cx="266700" cy="571500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062" name="AutoShape 22"/>
          <p:cNvCxnSpPr>
            <a:cxnSpLocks noChangeShapeType="1"/>
            <a:stCxn id="215053" idx="6"/>
            <a:endCxn id="215055" idx="0"/>
          </p:cNvCxnSpPr>
          <p:nvPr/>
        </p:nvCxnSpPr>
        <p:spPr bwMode="auto">
          <a:xfrm>
            <a:off x="7480300" y="4848225"/>
            <a:ext cx="266700" cy="571500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063" name="AutoShape 23"/>
          <p:cNvCxnSpPr>
            <a:cxnSpLocks noChangeShapeType="1"/>
            <a:stCxn id="215056" idx="1"/>
            <a:endCxn id="215051" idx="2"/>
          </p:cNvCxnSpPr>
          <p:nvPr/>
        </p:nvCxnSpPr>
        <p:spPr bwMode="auto">
          <a:xfrm rot="16200000">
            <a:off x="5175250" y="4259263"/>
            <a:ext cx="1487488" cy="989012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064" name="AutoShape 24"/>
          <p:cNvCxnSpPr>
            <a:cxnSpLocks noChangeShapeType="1"/>
            <a:stCxn id="215056" idx="1"/>
            <a:endCxn id="215045" idx="2"/>
          </p:cNvCxnSpPr>
          <p:nvPr/>
        </p:nvCxnSpPr>
        <p:spPr bwMode="auto">
          <a:xfrm rot="16200000">
            <a:off x="4756150" y="3840163"/>
            <a:ext cx="2325688" cy="989012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065" name="AutoShape 25"/>
          <p:cNvCxnSpPr>
            <a:cxnSpLocks noChangeShapeType="1"/>
            <a:stCxn id="215054" idx="7"/>
            <a:endCxn id="215055" idx="1"/>
          </p:cNvCxnSpPr>
          <p:nvPr/>
        </p:nvCxnSpPr>
        <p:spPr bwMode="auto">
          <a:xfrm rot="5400000" flipV="1">
            <a:off x="7212807" y="5153819"/>
            <a:ext cx="1587" cy="688975"/>
          </a:xfrm>
          <a:prstGeom prst="curvedConnector3">
            <a:avLst>
              <a:gd name="adj1" fmla="val -7200005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066" name="AutoShape 26"/>
          <p:cNvCxnSpPr>
            <a:cxnSpLocks noChangeShapeType="1"/>
            <a:stCxn id="215055" idx="6"/>
            <a:endCxn id="215126" idx="4"/>
          </p:cNvCxnSpPr>
          <p:nvPr/>
        </p:nvCxnSpPr>
        <p:spPr bwMode="auto">
          <a:xfrm flipH="1" flipV="1">
            <a:off x="7966075" y="4287838"/>
            <a:ext cx="47625" cy="1398587"/>
          </a:xfrm>
          <a:prstGeom prst="curvedConnector4">
            <a:avLst>
              <a:gd name="adj1" fmla="val -480000"/>
              <a:gd name="adj2" fmla="val 59593"/>
            </a:avLst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067" name="AutoShape 27"/>
          <p:cNvCxnSpPr>
            <a:cxnSpLocks noChangeShapeType="1"/>
            <a:stCxn id="215054" idx="1"/>
            <a:endCxn id="215054" idx="3"/>
          </p:cNvCxnSpPr>
          <p:nvPr/>
        </p:nvCxnSpPr>
        <p:spPr bwMode="auto">
          <a:xfrm rot="5400000" flipV="1">
            <a:off x="6303169" y="5685632"/>
            <a:ext cx="377825" cy="1587"/>
          </a:xfrm>
          <a:prstGeom prst="curvedConnector5">
            <a:avLst>
              <a:gd name="adj1" fmla="val -14708"/>
              <a:gd name="adj2" fmla="val -19000005"/>
              <a:gd name="adj3" fmla="val 115542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068" name="AutoShape 28"/>
          <p:cNvCxnSpPr>
            <a:cxnSpLocks noChangeShapeType="1"/>
            <a:stCxn id="215055" idx="3"/>
            <a:endCxn id="215056" idx="4"/>
          </p:cNvCxnSpPr>
          <p:nvPr/>
        </p:nvCxnSpPr>
        <p:spPr bwMode="auto">
          <a:xfrm rot="5400000">
            <a:off x="6546850" y="4941888"/>
            <a:ext cx="77787" cy="1944688"/>
          </a:xfrm>
          <a:prstGeom prst="curvedConnector3">
            <a:avLst>
              <a:gd name="adj1" fmla="val 39388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5069" name="Text Box 29"/>
          <p:cNvSpPr txBox="1">
            <a:spLocks noChangeArrowheads="1"/>
          </p:cNvSpPr>
          <p:nvPr/>
        </p:nvSpPr>
        <p:spPr bwMode="auto">
          <a:xfrm>
            <a:off x="7112000" y="4159250"/>
            <a:ext cx="295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1</a:t>
            </a:r>
          </a:p>
        </p:txBody>
      </p:sp>
      <p:sp>
        <p:nvSpPr>
          <p:cNvPr id="215070" name="Text Box 30"/>
          <p:cNvSpPr txBox="1">
            <a:spLocks noChangeArrowheads="1"/>
          </p:cNvSpPr>
          <p:nvPr/>
        </p:nvSpPr>
        <p:spPr bwMode="auto">
          <a:xfrm>
            <a:off x="6718300" y="4886325"/>
            <a:ext cx="295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1</a:t>
            </a:r>
          </a:p>
        </p:txBody>
      </p:sp>
      <p:sp>
        <p:nvSpPr>
          <p:cNvPr id="215071" name="Text Box 31"/>
          <p:cNvSpPr txBox="1">
            <a:spLocks noChangeArrowheads="1"/>
          </p:cNvSpPr>
          <p:nvPr/>
        </p:nvSpPr>
        <p:spPr bwMode="auto">
          <a:xfrm>
            <a:off x="8132763" y="5443538"/>
            <a:ext cx="295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1</a:t>
            </a:r>
          </a:p>
        </p:txBody>
      </p:sp>
      <p:sp>
        <p:nvSpPr>
          <p:cNvPr id="215072" name="Text Box 32"/>
          <p:cNvSpPr txBox="1">
            <a:spLocks noChangeArrowheads="1"/>
          </p:cNvSpPr>
          <p:nvPr/>
        </p:nvSpPr>
        <p:spPr bwMode="auto">
          <a:xfrm>
            <a:off x="5956300" y="5495925"/>
            <a:ext cx="295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1</a:t>
            </a:r>
          </a:p>
        </p:txBody>
      </p:sp>
      <p:sp>
        <p:nvSpPr>
          <p:cNvPr id="215073" name="Text Box 33"/>
          <p:cNvSpPr txBox="1">
            <a:spLocks noChangeArrowheads="1"/>
          </p:cNvSpPr>
          <p:nvPr/>
        </p:nvSpPr>
        <p:spPr bwMode="auto">
          <a:xfrm>
            <a:off x="5651500" y="4352925"/>
            <a:ext cx="295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1</a:t>
            </a:r>
          </a:p>
        </p:txBody>
      </p:sp>
      <p:sp>
        <p:nvSpPr>
          <p:cNvPr id="215074" name="Text Box 34"/>
          <p:cNvSpPr txBox="1">
            <a:spLocks noChangeArrowheads="1"/>
          </p:cNvSpPr>
          <p:nvPr/>
        </p:nvSpPr>
        <p:spPr bwMode="auto">
          <a:xfrm>
            <a:off x="6429375" y="4552950"/>
            <a:ext cx="295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1</a:t>
            </a:r>
          </a:p>
        </p:txBody>
      </p:sp>
      <p:sp>
        <p:nvSpPr>
          <p:cNvPr id="215075" name="Text Box 35"/>
          <p:cNvSpPr txBox="1">
            <a:spLocks noChangeArrowheads="1"/>
          </p:cNvSpPr>
          <p:nvPr/>
        </p:nvSpPr>
        <p:spPr bwMode="auto">
          <a:xfrm>
            <a:off x="6194425" y="4048125"/>
            <a:ext cx="295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0</a:t>
            </a:r>
          </a:p>
        </p:txBody>
      </p:sp>
      <p:sp>
        <p:nvSpPr>
          <p:cNvPr id="215076" name="Text Box 36"/>
          <p:cNvSpPr txBox="1">
            <a:spLocks noChangeArrowheads="1"/>
          </p:cNvSpPr>
          <p:nvPr/>
        </p:nvSpPr>
        <p:spPr bwMode="auto">
          <a:xfrm>
            <a:off x="5651500" y="4886325"/>
            <a:ext cx="295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0</a:t>
            </a:r>
          </a:p>
        </p:txBody>
      </p:sp>
      <p:sp>
        <p:nvSpPr>
          <p:cNvPr id="215077" name="Text Box 37"/>
          <p:cNvSpPr txBox="1">
            <a:spLocks noChangeArrowheads="1"/>
          </p:cNvSpPr>
          <p:nvPr/>
        </p:nvSpPr>
        <p:spPr bwMode="auto">
          <a:xfrm>
            <a:off x="7099300" y="5343525"/>
            <a:ext cx="295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0</a:t>
            </a:r>
          </a:p>
        </p:txBody>
      </p:sp>
      <p:sp>
        <p:nvSpPr>
          <p:cNvPr id="215078" name="Text Box 38"/>
          <p:cNvSpPr txBox="1">
            <a:spLocks noChangeArrowheads="1"/>
          </p:cNvSpPr>
          <p:nvPr/>
        </p:nvSpPr>
        <p:spPr bwMode="auto">
          <a:xfrm>
            <a:off x="5880100" y="5845175"/>
            <a:ext cx="295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0</a:t>
            </a:r>
          </a:p>
        </p:txBody>
      </p:sp>
      <p:sp>
        <p:nvSpPr>
          <p:cNvPr id="215079" name="Text Box 39"/>
          <p:cNvSpPr txBox="1">
            <a:spLocks noChangeArrowheads="1"/>
          </p:cNvSpPr>
          <p:nvPr/>
        </p:nvSpPr>
        <p:spPr bwMode="auto">
          <a:xfrm>
            <a:off x="5880100" y="3438525"/>
            <a:ext cx="295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0</a:t>
            </a:r>
          </a:p>
        </p:txBody>
      </p:sp>
      <p:cxnSp>
        <p:nvCxnSpPr>
          <p:cNvPr id="215080" name="AutoShape 40"/>
          <p:cNvCxnSpPr>
            <a:cxnSpLocks noChangeShapeType="1"/>
            <a:endCxn id="215045" idx="6"/>
          </p:cNvCxnSpPr>
          <p:nvPr/>
        </p:nvCxnSpPr>
        <p:spPr bwMode="auto">
          <a:xfrm flipH="1">
            <a:off x="6946900" y="3133725"/>
            <a:ext cx="381000" cy="38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5081" name="Text Box 41"/>
          <p:cNvSpPr txBox="1">
            <a:spLocks noChangeArrowheads="1"/>
          </p:cNvSpPr>
          <p:nvPr/>
        </p:nvSpPr>
        <p:spPr bwMode="auto">
          <a:xfrm>
            <a:off x="7251700" y="2905125"/>
            <a:ext cx="6810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Reset</a:t>
            </a:r>
          </a:p>
        </p:txBody>
      </p:sp>
      <p:sp>
        <p:nvSpPr>
          <p:cNvPr id="215089" name="Oval 49"/>
          <p:cNvSpPr>
            <a:spLocks noChangeArrowheads="1"/>
          </p:cNvSpPr>
          <p:nvPr/>
        </p:nvSpPr>
        <p:spPr bwMode="auto">
          <a:xfrm>
            <a:off x="2547938" y="2900363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000</a:t>
            </a:r>
          </a:p>
        </p:txBody>
      </p:sp>
      <p:cxnSp>
        <p:nvCxnSpPr>
          <p:cNvPr id="215090" name="AutoShape 50"/>
          <p:cNvCxnSpPr>
            <a:cxnSpLocks noChangeShapeType="1"/>
            <a:stCxn id="215089" idx="7"/>
            <a:endCxn id="215089" idx="1"/>
          </p:cNvCxnSpPr>
          <p:nvPr/>
        </p:nvCxnSpPr>
        <p:spPr bwMode="auto">
          <a:xfrm rot="16200000" flipH="1" flipV="1">
            <a:off x="2813844" y="2790031"/>
            <a:ext cx="1588" cy="377825"/>
          </a:xfrm>
          <a:prstGeom prst="curvedConnector3">
            <a:avLst>
              <a:gd name="adj1" fmla="val -1930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5091" name="Text Box 51"/>
          <p:cNvSpPr txBox="1">
            <a:spLocks noChangeArrowheads="1"/>
          </p:cNvSpPr>
          <p:nvPr/>
        </p:nvSpPr>
        <p:spPr bwMode="auto">
          <a:xfrm>
            <a:off x="3538538" y="4881563"/>
            <a:ext cx="295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0</a:t>
            </a:r>
          </a:p>
        </p:txBody>
      </p:sp>
      <p:sp>
        <p:nvSpPr>
          <p:cNvPr id="215092" name="Text Box 52"/>
          <p:cNvSpPr txBox="1">
            <a:spLocks noChangeArrowheads="1"/>
          </p:cNvSpPr>
          <p:nvPr/>
        </p:nvSpPr>
        <p:spPr bwMode="auto">
          <a:xfrm>
            <a:off x="2776538" y="3357563"/>
            <a:ext cx="295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1</a:t>
            </a:r>
          </a:p>
        </p:txBody>
      </p:sp>
      <p:sp>
        <p:nvSpPr>
          <p:cNvPr id="215093" name="Text Box 53"/>
          <p:cNvSpPr txBox="1">
            <a:spLocks noChangeArrowheads="1"/>
          </p:cNvSpPr>
          <p:nvPr/>
        </p:nvSpPr>
        <p:spPr bwMode="auto">
          <a:xfrm>
            <a:off x="2624138" y="2366963"/>
            <a:ext cx="295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0</a:t>
            </a:r>
          </a:p>
        </p:txBody>
      </p:sp>
      <p:cxnSp>
        <p:nvCxnSpPr>
          <p:cNvPr id="215094" name="AutoShape 54"/>
          <p:cNvCxnSpPr>
            <a:cxnSpLocks noChangeShapeType="1"/>
            <a:stCxn id="215089" idx="4"/>
            <a:endCxn id="215095" idx="0"/>
          </p:cNvCxnSpPr>
          <p:nvPr/>
        </p:nvCxnSpPr>
        <p:spPr bwMode="auto">
          <a:xfrm rot="5400000">
            <a:off x="2662238" y="3586163"/>
            <a:ext cx="304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5095" name="Oval 55"/>
          <p:cNvSpPr>
            <a:spLocks noChangeArrowheads="1"/>
          </p:cNvSpPr>
          <p:nvPr/>
        </p:nvSpPr>
        <p:spPr bwMode="auto">
          <a:xfrm>
            <a:off x="2547938" y="3738563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100</a:t>
            </a:r>
          </a:p>
        </p:txBody>
      </p:sp>
      <p:sp>
        <p:nvSpPr>
          <p:cNvPr id="215096" name="Oval 56"/>
          <p:cNvSpPr>
            <a:spLocks noChangeArrowheads="1"/>
          </p:cNvSpPr>
          <p:nvPr/>
        </p:nvSpPr>
        <p:spPr bwMode="auto">
          <a:xfrm>
            <a:off x="2014538" y="4576763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010</a:t>
            </a:r>
          </a:p>
        </p:txBody>
      </p:sp>
      <p:sp>
        <p:nvSpPr>
          <p:cNvPr id="215097" name="Oval 57"/>
          <p:cNvSpPr>
            <a:spLocks noChangeArrowheads="1"/>
          </p:cNvSpPr>
          <p:nvPr/>
        </p:nvSpPr>
        <p:spPr bwMode="auto">
          <a:xfrm>
            <a:off x="3081338" y="4576763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110</a:t>
            </a:r>
          </a:p>
        </p:txBody>
      </p:sp>
      <p:sp>
        <p:nvSpPr>
          <p:cNvPr id="215098" name="Oval 58"/>
          <p:cNvSpPr>
            <a:spLocks noChangeArrowheads="1"/>
          </p:cNvSpPr>
          <p:nvPr/>
        </p:nvSpPr>
        <p:spPr bwMode="auto">
          <a:xfrm>
            <a:off x="2547938" y="5414963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111</a:t>
            </a:r>
          </a:p>
        </p:txBody>
      </p:sp>
      <p:sp>
        <p:nvSpPr>
          <p:cNvPr id="215099" name="Oval 59"/>
          <p:cNvSpPr>
            <a:spLocks noChangeArrowheads="1"/>
          </p:cNvSpPr>
          <p:nvPr/>
        </p:nvSpPr>
        <p:spPr bwMode="auto">
          <a:xfrm>
            <a:off x="3614738" y="5414963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011</a:t>
            </a:r>
          </a:p>
        </p:txBody>
      </p:sp>
      <p:sp>
        <p:nvSpPr>
          <p:cNvPr id="215100" name="Oval 60"/>
          <p:cNvSpPr>
            <a:spLocks noChangeArrowheads="1"/>
          </p:cNvSpPr>
          <p:nvPr/>
        </p:nvSpPr>
        <p:spPr bwMode="auto">
          <a:xfrm>
            <a:off x="1481138" y="5414963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001</a:t>
            </a:r>
          </a:p>
        </p:txBody>
      </p:sp>
      <p:cxnSp>
        <p:nvCxnSpPr>
          <p:cNvPr id="215101" name="AutoShape 61"/>
          <p:cNvCxnSpPr>
            <a:cxnSpLocks noChangeShapeType="1"/>
            <a:stCxn id="215095" idx="2"/>
            <a:endCxn id="215096" idx="0"/>
          </p:cNvCxnSpPr>
          <p:nvPr/>
        </p:nvCxnSpPr>
        <p:spPr bwMode="auto">
          <a:xfrm rot="10800000" flipV="1">
            <a:off x="2281238" y="4005263"/>
            <a:ext cx="266700" cy="571500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102" name="AutoShape 62"/>
          <p:cNvCxnSpPr>
            <a:cxnSpLocks noChangeShapeType="1"/>
            <a:stCxn id="215095" idx="6"/>
            <a:endCxn id="215097" idx="0"/>
          </p:cNvCxnSpPr>
          <p:nvPr/>
        </p:nvCxnSpPr>
        <p:spPr bwMode="auto">
          <a:xfrm>
            <a:off x="3081338" y="4005263"/>
            <a:ext cx="266700" cy="571500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103" name="AutoShape 63"/>
          <p:cNvCxnSpPr>
            <a:cxnSpLocks noChangeShapeType="1"/>
            <a:stCxn id="215096" idx="2"/>
            <a:endCxn id="215100" idx="0"/>
          </p:cNvCxnSpPr>
          <p:nvPr/>
        </p:nvCxnSpPr>
        <p:spPr bwMode="auto">
          <a:xfrm rot="10800000" flipV="1">
            <a:off x="1747838" y="4843463"/>
            <a:ext cx="266700" cy="571500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104" name="AutoShape 64"/>
          <p:cNvCxnSpPr>
            <a:cxnSpLocks noChangeShapeType="1"/>
            <a:stCxn id="215096" idx="6"/>
            <a:endCxn id="215098" idx="0"/>
          </p:cNvCxnSpPr>
          <p:nvPr/>
        </p:nvCxnSpPr>
        <p:spPr bwMode="auto">
          <a:xfrm>
            <a:off x="2547938" y="4843463"/>
            <a:ext cx="266700" cy="571500"/>
          </a:xfrm>
          <a:prstGeom prst="curvedConnector2">
            <a:avLst/>
          </a:prstGeom>
          <a:noFill/>
          <a:ln w="12700">
            <a:solidFill>
              <a:srgbClr val="00FF00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105" name="AutoShape 65"/>
          <p:cNvCxnSpPr>
            <a:cxnSpLocks noChangeShapeType="1"/>
            <a:stCxn id="215097" idx="2"/>
            <a:endCxn id="215098" idx="0"/>
          </p:cNvCxnSpPr>
          <p:nvPr/>
        </p:nvCxnSpPr>
        <p:spPr bwMode="auto">
          <a:xfrm rot="10800000" flipV="1">
            <a:off x="2814638" y="4843463"/>
            <a:ext cx="266700" cy="571500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106" name="AutoShape 66"/>
          <p:cNvCxnSpPr>
            <a:cxnSpLocks noChangeShapeType="1"/>
            <a:stCxn id="215097" idx="6"/>
            <a:endCxn id="215099" idx="0"/>
          </p:cNvCxnSpPr>
          <p:nvPr/>
        </p:nvCxnSpPr>
        <p:spPr bwMode="auto">
          <a:xfrm>
            <a:off x="3614738" y="4843463"/>
            <a:ext cx="266700" cy="571500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107" name="AutoShape 67"/>
          <p:cNvCxnSpPr>
            <a:cxnSpLocks noChangeShapeType="1"/>
            <a:stCxn id="215100" idx="1"/>
            <a:endCxn id="215095" idx="2"/>
          </p:cNvCxnSpPr>
          <p:nvPr/>
        </p:nvCxnSpPr>
        <p:spPr bwMode="auto">
          <a:xfrm rot="16200000">
            <a:off x="1309688" y="4254500"/>
            <a:ext cx="1487487" cy="989013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108" name="AutoShape 68"/>
          <p:cNvCxnSpPr>
            <a:cxnSpLocks noChangeShapeType="1"/>
            <a:stCxn id="215100" idx="1"/>
            <a:endCxn id="215089" idx="2"/>
          </p:cNvCxnSpPr>
          <p:nvPr/>
        </p:nvCxnSpPr>
        <p:spPr bwMode="auto">
          <a:xfrm rot="16200000">
            <a:off x="890588" y="3835400"/>
            <a:ext cx="2325687" cy="989013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109" name="AutoShape 69"/>
          <p:cNvCxnSpPr>
            <a:cxnSpLocks noChangeShapeType="1"/>
            <a:stCxn id="215098" idx="7"/>
            <a:endCxn id="215099" idx="1"/>
          </p:cNvCxnSpPr>
          <p:nvPr/>
        </p:nvCxnSpPr>
        <p:spPr bwMode="auto">
          <a:xfrm rot="5400000" flipV="1">
            <a:off x="3347244" y="5149056"/>
            <a:ext cx="1588" cy="688975"/>
          </a:xfrm>
          <a:prstGeom prst="curvedConnector3">
            <a:avLst>
              <a:gd name="adj1" fmla="val -7200005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110" name="AutoShape 70"/>
          <p:cNvCxnSpPr>
            <a:cxnSpLocks noChangeShapeType="1"/>
            <a:stCxn id="215099" idx="3"/>
            <a:endCxn id="215098" idx="5"/>
          </p:cNvCxnSpPr>
          <p:nvPr/>
        </p:nvCxnSpPr>
        <p:spPr bwMode="auto">
          <a:xfrm rot="5400000">
            <a:off x="3347244" y="5526881"/>
            <a:ext cx="1588" cy="688975"/>
          </a:xfrm>
          <a:prstGeom prst="curvedConnector3">
            <a:avLst>
              <a:gd name="adj1" fmla="val 7099995"/>
            </a:avLst>
          </a:prstGeom>
          <a:noFill/>
          <a:ln w="12700">
            <a:solidFill>
              <a:srgbClr val="00FF00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111" name="AutoShape 71"/>
          <p:cNvCxnSpPr>
            <a:cxnSpLocks noChangeShapeType="1"/>
            <a:stCxn id="215098" idx="1"/>
            <a:endCxn id="215098" idx="3"/>
          </p:cNvCxnSpPr>
          <p:nvPr/>
        </p:nvCxnSpPr>
        <p:spPr bwMode="auto">
          <a:xfrm rot="5400000" flipV="1">
            <a:off x="2437606" y="5680869"/>
            <a:ext cx="377825" cy="1588"/>
          </a:xfrm>
          <a:prstGeom prst="curvedConnector5">
            <a:avLst>
              <a:gd name="adj1" fmla="val -14708"/>
              <a:gd name="adj2" fmla="val -19000005"/>
              <a:gd name="adj3" fmla="val 115542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112" name="AutoShape 72"/>
          <p:cNvCxnSpPr>
            <a:cxnSpLocks noChangeShapeType="1"/>
            <a:stCxn id="215099" idx="3"/>
            <a:endCxn id="215100" idx="4"/>
          </p:cNvCxnSpPr>
          <p:nvPr/>
        </p:nvCxnSpPr>
        <p:spPr bwMode="auto">
          <a:xfrm rot="5400000">
            <a:off x="2681288" y="4937125"/>
            <a:ext cx="77788" cy="1944687"/>
          </a:xfrm>
          <a:prstGeom prst="curvedConnector3">
            <a:avLst>
              <a:gd name="adj1" fmla="val 39388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5113" name="Text Box 73"/>
          <p:cNvSpPr txBox="1">
            <a:spLocks noChangeArrowheads="1"/>
          </p:cNvSpPr>
          <p:nvPr/>
        </p:nvSpPr>
        <p:spPr bwMode="auto">
          <a:xfrm>
            <a:off x="3005138" y="4043363"/>
            <a:ext cx="295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1</a:t>
            </a:r>
          </a:p>
        </p:txBody>
      </p:sp>
      <p:sp>
        <p:nvSpPr>
          <p:cNvPr id="215114" name="Text Box 74"/>
          <p:cNvSpPr txBox="1">
            <a:spLocks noChangeArrowheads="1"/>
          </p:cNvSpPr>
          <p:nvPr/>
        </p:nvSpPr>
        <p:spPr bwMode="auto">
          <a:xfrm>
            <a:off x="2852738" y="4881563"/>
            <a:ext cx="295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1</a:t>
            </a:r>
          </a:p>
        </p:txBody>
      </p:sp>
      <p:sp>
        <p:nvSpPr>
          <p:cNvPr id="215115" name="Text Box 75"/>
          <p:cNvSpPr txBox="1">
            <a:spLocks noChangeArrowheads="1"/>
          </p:cNvSpPr>
          <p:nvPr/>
        </p:nvSpPr>
        <p:spPr bwMode="auto">
          <a:xfrm>
            <a:off x="3233738" y="5688013"/>
            <a:ext cx="295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solidFill>
                  <a:srgbClr val="00FF00"/>
                </a:solidFill>
                <a:latin typeface="Tahoma" pitchFamily="34" charset="0"/>
                <a:ea typeface="굴림" pitchFamily="50" charset="-127"/>
              </a:rPr>
              <a:t>1</a:t>
            </a:r>
          </a:p>
        </p:txBody>
      </p:sp>
      <p:sp>
        <p:nvSpPr>
          <p:cNvPr id="215116" name="Text Box 76"/>
          <p:cNvSpPr txBox="1">
            <a:spLocks noChangeArrowheads="1"/>
          </p:cNvSpPr>
          <p:nvPr/>
        </p:nvSpPr>
        <p:spPr bwMode="auto">
          <a:xfrm>
            <a:off x="2090738" y="5491163"/>
            <a:ext cx="295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1</a:t>
            </a:r>
          </a:p>
        </p:txBody>
      </p:sp>
      <p:sp>
        <p:nvSpPr>
          <p:cNvPr id="215117" name="Text Box 77"/>
          <p:cNvSpPr txBox="1">
            <a:spLocks noChangeArrowheads="1"/>
          </p:cNvSpPr>
          <p:nvPr/>
        </p:nvSpPr>
        <p:spPr bwMode="auto">
          <a:xfrm>
            <a:off x="1785938" y="4348163"/>
            <a:ext cx="295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1</a:t>
            </a:r>
          </a:p>
        </p:txBody>
      </p:sp>
      <p:sp>
        <p:nvSpPr>
          <p:cNvPr id="215118" name="Text Box 78"/>
          <p:cNvSpPr txBox="1">
            <a:spLocks noChangeArrowheads="1"/>
          </p:cNvSpPr>
          <p:nvPr/>
        </p:nvSpPr>
        <p:spPr bwMode="auto">
          <a:xfrm>
            <a:off x="2471738" y="4881563"/>
            <a:ext cx="295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solidFill>
                  <a:srgbClr val="00FF00"/>
                </a:solidFill>
                <a:latin typeface="Tahoma" pitchFamily="34" charset="0"/>
                <a:ea typeface="굴림" pitchFamily="50" charset="-127"/>
              </a:rPr>
              <a:t>1</a:t>
            </a:r>
          </a:p>
        </p:txBody>
      </p:sp>
      <p:sp>
        <p:nvSpPr>
          <p:cNvPr id="215119" name="Text Box 79"/>
          <p:cNvSpPr txBox="1">
            <a:spLocks noChangeArrowheads="1"/>
          </p:cNvSpPr>
          <p:nvPr/>
        </p:nvSpPr>
        <p:spPr bwMode="auto">
          <a:xfrm>
            <a:off x="2328863" y="4043363"/>
            <a:ext cx="295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0</a:t>
            </a:r>
          </a:p>
        </p:txBody>
      </p:sp>
      <p:sp>
        <p:nvSpPr>
          <p:cNvPr id="215120" name="Text Box 80"/>
          <p:cNvSpPr txBox="1">
            <a:spLocks noChangeArrowheads="1"/>
          </p:cNvSpPr>
          <p:nvPr/>
        </p:nvSpPr>
        <p:spPr bwMode="auto">
          <a:xfrm>
            <a:off x="1785938" y="4881563"/>
            <a:ext cx="295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0</a:t>
            </a:r>
          </a:p>
        </p:txBody>
      </p:sp>
      <p:sp>
        <p:nvSpPr>
          <p:cNvPr id="215121" name="Text Box 81"/>
          <p:cNvSpPr txBox="1">
            <a:spLocks noChangeArrowheads="1"/>
          </p:cNvSpPr>
          <p:nvPr/>
        </p:nvSpPr>
        <p:spPr bwMode="auto">
          <a:xfrm>
            <a:off x="3233738" y="5338763"/>
            <a:ext cx="295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0</a:t>
            </a:r>
          </a:p>
        </p:txBody>
      </p:sp>
      <p:sp>
        <p:nvSpPr>
          <p:cNvPr id="215122" name="Text Box 82"/>
          <p:cNvSpPr txBox="1">
            <a:spLocks noChangeArrowheads="1"/>
          </p:cNvSpPr>
          <p:nvPr/>
        </p:nvSpPr>
        <p:spPr bwMode="auto">
          <a:xfrm>
            <a:off x="2014538" y="5840413"/>
            <a:ext cx="295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0</a:t>
            </a:r>
          </a:p>
        </p:txBody>
      </p:sp>
      <p:sp>
        <p:nvSpPr>
          <p:cNvPr id="215123" name="Text Box 83"/>
          <p:cNvSpPr txBox="1">
            <a:spLocks noChangeArrowheads="1"/>
          </p:cNvSpPr>
          <p:nvPr/>
        </p:nvSpPr>
        <p:spPr bwMode="auto">
          <a:xfrm>
            <a:off x="2014538" y="3433763"/>
            <a:ext cx="295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0</a:t>
            </a:r>
          </a:p>
        </p:txBody>
      </p:sp>
      <p:cxnSp>
        <p:nvCxnSpPr>
          <p:cNvPr id="215124" name="AutoShape 84"/>
          <p:cNvCxnSpPr>
            <a:cxnSpLocks noChangeShapeType="1"/>
            <a:endCxn id="215089" idx="6"/>
          </p:cNvCxnSpPr>
          <p:nvPr/>
        </p:nvCxnSpPr>
        <p:spPr bwMode="auto">
          <a:xfrm flipH="1">
            <a:off x="3081338" y="3128963"/>
            <a:ext cx="381000" cy="38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5125" name="Text Box 85"/>
          <p:cNvSpPr txBox="1">
            <a:spLocks noChangeArrowheads="1"/>
          </p:cNvSpPr>
          <p:nvPr/>
        </p:nvSpPr>
        <p:spPr bwMode="auto">
          <a:xfrm>
            <a:off x="3386138" y="2900363"/>
            <a:ext cx="68103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Reset</a:t>
            </a:r>
          </a:p>
        </p:txBody>
      </p:sp>
      <p:sp>
        <p:nvSpPr>
          <p:cNvPr id="215126" name="Oval 86"/>
          <p:cNvSpPr>
            <a:spLocks noChangeArrowheads="1"/>
          </p:cNvSpPr>
          <p:nvPr/>
        </p:nvSpPr>
        <p:spPr bwMode="auto">
          <a:xfrm>
            <a:off x="7699375" y="3754438"/>
            <a:ext cx="533400" cy="5334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ko-KR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101</a:t>
            </a:r>
          </a:p>
        </p:txBody>
      </p:sp>
      <p:cxnSp>
        <p:nvCxnSpPr>
          <p:cNvPr id="215127" name="AutoShape 87"/>
          <p:cNvCxnSpPr>
            <a:cxnSpLocks noChangeShapeType="1"/>
            <a:stCxn id="215126" idx="2"/>
            <a:endCxn id="215052" idx="7"/>
          </p:cNvCxnSpPr>
          <p:nvPr/>
        </p:nvCxnSpPr>
        <p:spPr bwMode="auto">
          <a:xfrm rot="10800000" flipV="1">
            <a:off x="6335713" y="4021138"/>
            <a:ext cx="1363662" cy="638175"/>
          </a:xfrm>
          <a:prstGeom prst="curvedConnector2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128" name="AutoShape 88"/>
          <p:cNvCxnSpPr>
            <a:cxnSpLocks noChangeShapeType="1"/>
            <a:stCxn id="215126" idx="3"/>
            <a:endCxn id="215053" idx="7"/>
          </p:cNvCxnSpPr>
          <p:nvPr/>
        </p:nvCxnSpPr>
        <p:spPr bwMode="auto">
          <a:xfrm rot="5400000">
            <a:off x="7365206" y="4247357"/>
            <a:ext cx="449263" cy="374650"/>
          </a:xfrm>
          <a:prstGeom prst="curvedConnector3">
            <a:avLst>
              <a:gd name="adj1" fmla="val 49824"/>
            </a:avLst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sp>
        <p:nvSpPr>
          <p:cNvPr id="215129" name="Text Box 89"/>
          <p:cNvSpPr txBox="1">
            <a:spLocks noChangeArrowheads="1"/>
          </p:cNvSpPr>
          <p:nvPr/>
        </p:nvSpPr>
        <p:spPr bwMode="auto">
          <a:xfrm>
            <a:off x="7537450" y="4384675"/>
            <a:ext cx="295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1</a:t>
            </a:r>
          </a:p>
        </p:txBody>
      </p:sp>
      <p:sp>
        <p:nvSpPr>
          <p:cNvPr id="215130" name="Text Box 90"/>
          <p:cNvSpPr txBox="1">
            <a:spLocks noChangeArrowheads="1"/>
          </p:cNvSpPr>
          <p:nvPr/>
        </p:nvSpPr>
        <p:spPr bwMode="auto">
          <a:xfrm>
            <a:off x="7351713" y="3746500"/>
            <a:ext cx="295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0</a:t>
            </a:r>
          </a:p>
        </p:txBody>
      </p:sp>
      <p:sp>
        <p:nvSpPr>
          <p:cNvPr id="215131" name="Line 91"/>
          <p:cNvSpPr>
            <a:spLocks noChangeShapeType="1"/>
          </p:cNvSpPr>
          <p:nvPr/>
        </p:nvSpPr>
        <p:spPr bwMode="auto">
          <a:xfrm>
            <a:off x="4525963" y="2097088"/>
            <a:ext cx="1200150" cy="1154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03A1-892D-4B88-8F7D-9BF9606C5E5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Median filter FSM (cont’d)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>
                <a:ea typeface="굴림" pitchFamily="50" charset="-127"/>
              </a:rPr>
              <a:t>An alternate implementation with S/R FFs</a:t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/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/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/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/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/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/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/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/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/>
            </a:r>
            <a:br>
              <a:rPr lang="en-US" altLang="ko-KR">
                <a:ea typeface="굴림" pitchFamily="50" charset="-127"/>
              </a:rPr>
            </a:br>
            <a:endParaRPr lang="en-US" altLang="ko-KR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>
                <a:ea typeface="굴림" pitchFamily="50" charset="-127"/>
              </a:rPr>
              <a:t>The set input (S) does the median filter function by making the next state 111 whenever the input is 1 and PS2 is 1 (1 input to state x1x)</a:t>
            </a:r>
          </a:p>
        </p:txBody>
      </p:sp>
      <p:sp>
        <p:nvSpPr>
          <p:cNvPr id="216073" name="Text Box 9"/>
          <p:cNvSpPr txBox="1">
            <a:spLocks noChangeArrowheads="1"/>
          </p:cNvSpPr>
          <p:nvPr/>
        </p:nvSpPr>
        <p:spPr bwMode="auto">
          <a:xfrm>
            <a:off x="7240588" y="2667000"/>
            <a:ext cx="1320800" cy="173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800">
                <a:ea typeface="굴림" pitchFamily="50" charset="-127"/>
              </a:rPr>
              <a:t>R = Reset</a:t>
            </a:r>
          </a:p>
          <a:p>
            <a:r>
              <a:rPr lang="en-US" altLang="ko-KR" sz="1800">
                <a:ea typeface="굴림" pitchFamily="50" charset="-127"/>
              </a:rPr>
              <a:t>S = PS2 I</a:t>
            </a:r>
          </a:p>
          <a:p>
            <a:r>
              <a:rPr lang="en-US" altLang="ko-KR" sz="1800">
                <a:ea typeface="굴림" pitchFamily="50" charset="-127"/>
              </a:rPr>
              <a:t>NS1 = I</a:t>
            </a:r>
          </a:p>
          <a:p>
            <a:r>
              <a:rPr lang="en-US" altLang="ko-KR" sz="1800">
                <a:ea typeface="굴림" pitchFamily="50" charset="-127"/>
              </a:rPr>
              <a:t>NS2 = PS1</a:t>
            </a:r>
          </a:p>
          <a:p>
            <a:r>
              <a:rPr lang="en-US" altLang="ko-KR" sz="1800">
                <a:ea typeface="굴림" pitchFamily="50" charset="-127"/>
              </a:rPr>
              <a:t>NS3 = PS2</a:t>
            </a:r>
          </a:p>
          <a:p>
            <a:r>
              <a:rPr lang="en-US" altLang="ko-KR" sz="1800">
                <a:ea typeface="굴림" pitchFamily="50" charset="-127"/>
              </a:rPr>
              <a:t>O = PS3</a:t>
            </a:r>
          </a:p>
        </p:txBody>
      </p:sp>
      <p:grpSp>
        <p:nvGrpSpPr>
          <p:cNvPr id="216168" name="Group 104"/>
          <p:cNvGrpSpPr>
            <a:grpSpLocks/>
          </p:cNvGrpSpPr>
          <p:nvPr/>
        </p:nvGrpSpPr>
        <p:grpSpPr bwMode="auto">
          <a:xfrm>
            <a:off x="960438" y="2347913"/>
            <a:ext cx="6210300" cy="2576512"/>
            <a:chOff x="605" y="1479"/>
            <a:chExt cx="3912" cy="1623"/>
          </a:xfrm>
        </p:grpSpPr>
        <p:sp>
          <p:nvSpPr>
            <p:cNvPr id="216075" name="Rectangle 11"/>
            <p:cNvSpPr>
              <a:spLocks noChangeArrowheads="1"/>
            </p:cNvSpPr>
            <p:nvPr/>
          </p:nvSpPr>
          <p:spPr bwMode="auto">
            <a:xfrm>
              <a:off x="1659" y="1635"/>
              <a:ext cx="2117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076" name="Rectangle 12"/>
            <p:cNvSpPr>
              <a:spLocks noChangeArrowheads="1"/>
            </p:cNvSpPr>
            <p:nvPr/>
          </p:nvSpPr>
          <p:spPr bwMode="auto">
            <a:xfrm>
              <a:off x="4061" y="2550"/>
              <a:ext cx="456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Out</a:t>
              </a:r>
            </a:p>
          </p:txBody>
        </p:sp>
        <p:sp>
          <p:nvSpPr>
            <p:cNvPr id="216077" name="Rectangle 13"/>
            <p:cNvSpPr>
              <a:spLocks noChangeArrowheads="1"/>
            </p:cNvSpPr>
            <p:nvPr/>
          </p:nvSpPr>
          <p:spPr bwMode="auto">
            <a:xfrm>
              <a:off x="605" y="2886"/>
              <a:ext cx="320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CLK</a:t>
              </a:r>
            </a:p>
          </p:txBody>
        </p:sp>
        <p:sp>
          <p:nvSpPr>
            <p:cNvPr id="216078" name="Line 14"/>
            <p:cNvSpPr>
              <a:spLocks noChangeShapeType="1"/>
            </p:cNvSpPr>
            <p:nvPr/>
          </p:nvSpPr>
          <p:spPr bwMode="auto">
            <a:xfrm rot="5400000">
              <a:off x="1624" y="1651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6079" name="Line 15"/>
            <p:cNvSpPr>
              <a:spLocks noChangeShapeType="1"/>
            </p:cNvSpPr>
            <p:nvPr/>
          </p:nvSpPr>
          <p:spPr bwMode="auto">
            <a:xfrm rot="5400000" flipV="1">
              <a:off x="1400" y="1483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6080" name="Line 16"/>
            <p:cNvSpPr>
              <a:spLocks noChangeShapeType="1"/>
            </p:cNvSpPr>
            <p:nvPr/>
          </p:nvSpPr>
          <p:spPr bwMode="auto">
            <a:xfrm rot="5400000" flipV="1">
              <a:off x="1404" y="1679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6081" name="Line 17"/>
            <p:cNvSpPr>
              <a:spLocks noChangeShapeType="1"/>
            </p:cNvSpPr>
            <p:nvPr/>
          </p:nvSpPr>
          <p:spPr bwMode="auto">
            <a:xfrm rot="5400000">
              <a:off x="1208" y="1683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6082" name="Arc 18"/>
            <p:cNvSpPr>
              <a:spLocks/>
            </p:cNvSpPr>
            <p:nvPr/>
          </p:nvSpPr>
          <p:spPr bwMode="auto">
            <a:xfrm rot="5400000">
              <a:off x="1489" y="1598"/>
              <a:ext cx="100" cy="88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384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53"/>
                    <a:pt x="9539" y="118"/>
                    <a:pt x="21384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53"/>
                    <a:pt x="9539" y="118"/>
                    <a:pt x="21384" y="0"/>
                  </a:cubicBezTo>
                  <a:lnTo>
                    <a:pt x="21600" y="21599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6083" name="Arc 19"/>
            <p:cNvSpPr>
              <a:spLocks/>
            </p:cNvSpPr>
            <p:nvPr/>
          </p:nvSpPr>
          <p:spPr bwMode="auto">
            <a:xfrm rot="5400000">
              <a:off x="1489" y="1594"/>
              <a:ext cx="104" cy="92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392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50"/>
                    <a:pt x="9544" y="114"/>
                    <a:pt x="21392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50"/>
                    <a:pt x="9544" y="114"/>
                    <a:pt x="21392" y="0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6084" name="Arc 20"/>
            <p:cNvSpPr>
              <a:spLocks/>
            </p:cNvSpPr>
            <p:nvPr/>
          </p:nvSpPr>
          <p:spPr bwMode="auto">
            <a:xfrm rot="5400000">
              <a:off x="1489" y="1689"/>
              <a:ext cx="100" cy="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6085" name="Arc 21"/>
            <p:cNvSpPr>
              <a:spLocks/>
            </p:cNvSpPr>
            <p:nvPr/>
          </p:nvSpPr>
          <p:spPr bwMode="auto">
            <a:xfrm rot="5400000">
              <a:off x="1489" y="1683"/>
              <a:ext cx="104" cy="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6086" name="Line 22"/>
            <p:cNvSpPr>
              <a:spLocks noChangeShapeType="1"/>
            </p:cNvSpPr>
            <p:nvPr/>
          </p:nvSpPr>
          <p:spPr bwMode="auto">
            <a:xfrm rot="5400000">
              <a:off x="1261" y="1590"/>
              <a:ext cx="0" cy="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6087" name="Line 23"/>
            <p:cNvSpPr>
              <a:spLocks noChangeShapeType="1"/>
            </p:cNvSpPr>
            <p:nvPr/>
          </p:nvSpPr>
          <p:spPr bwMode="auto">
            <a:xfrm rot="16200000" flipV="1">
              <a:off x="1261" y="1698"/>
              <a:ext cx="0" cy="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16088" name="Group 24"/>
            <p:cNvGrpSpPr>
              <a:grpSpLocks/>
            </p:cNvGrpSpPr>
            <p:nvPr/>
          </p:nvGrpSpPr>
          <p:grpSpPr bwMode="auto">
            <a:xfrm>
              <a:off x="1322" y="1926"/>
              <a:ext cx="627" cy="1056"/>
              <a:chOff x="1389" y="1056"/>
              <a:chExt cx="627" cy="1056"/>
            </a:xfrm>
          </p:grpSpPr>
          <p:sp>
            <p:nvSpPr>
              <p:cNvPr id="216089" name="Rectangle 25"/>
              <p:cNvSpPr>
                <a:spLocks noChangeArrowheads="1"/>
              </p:cNvSpPr>
              <p:nvPr/>
            </p:nvSpPr>
            <p:spPr bwMode="auto">
              <a:xfrm>
                <a:off x="1536" y="1440"/>
                <a:ext cx="336" cy="52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090" name="Line 26"/>
              <p:cNvSpPr>
                <a:spLocks noChangeShapeType="1"/>
              </p:cNvSpPr>
              <p:nvPr/>
            </p:nvSpPr>
            <p:spPr bwMode="auto">
              <a:xfrm flipV="1">
                <a:off x="1656" y="1824"/>
                <a:ext cx="48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091" name="Line 27"/>
              <p:cNvSpPr>
                <a:spLocks noChangeShapeType="1"/>
              </p:cNvSpPr>
              <p:nvPr/>
            </p:nvSpPr>
            <p:spPr bwMode="auto">
              <a:xfrm flipH="1" flipV="1">
                <a:off x="1704" y="1824"/>
                <a:ext cx="48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092" name="Rectangle 28"/>
              <p:cNvSpPr>
                <a:spLocks noChangeArrowheads="1"/>
              </p:cNvSpPr>
              <p:nvPr/>
            </p:nvSpPr>
            <p:spPr bwMode="auto">
              <a:xfrm>
                <a:off x="1551" y="1680"/>
                <a:ext cx="160" cy="2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7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D</a:t>
                </a:r>
              </a:p>
            </p:txBody>
          </p:sp>
          <p:sp>
            <p:nvSpPr>
              <p:cNvPr id="216093" name="Rectangle 29"/>
              <p:cNvSpPr>
                <a:spLocks noChangeArrowheads="1"/>
              </p:cNvSpPr>
              <p:nvPr/>
            </p:nvSpPr>
            <p:spPr bwMode="auto">
              <a:xfrm>
                <a:off x="1746" y="1680"/>
                <a:ext cx="152" cy="2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7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Q</a:t>
                </a:r>
              </a:p>
            </p:txBody>
          </p:sp>
          <p:sp>
            <p:nvSpPr>
              <p:cNvPr id="216094" name="Rectangle 30"/>
              <p:cNvSpPr>
                <a:spLocks noChangeArrowheads="1"/>
              </p:cNvSpPr>
              <p:nvPr/>
            </p:nvSpPr>
            <p:spPr bwMode="auto">
              <a:xfrm>
                <a:off x="1547" y="1489"/>
                <a:ext cx="160" cy="2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7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R</a:t>
                </a:r>
              </a:p>
            </p:txBody>
          </p:sp>
          <p:sp>
            <p:nvSpPr>
              <p:cNvPr id="216095" name="Rectangle 31"/>
              <p:cNvSpPr>
                <a:spLocks noChangeArrowheads="1"/>
              </p:cNvSpPr>
              <p:nvPr/>
            </p:nvSpPr>
            <p:spPr bwMode="auto">
              <a:xfrm>
                <a:off x="1751" y="1489"/>
                <a:ext cx="152" cy="2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7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S</a:t>
                </a:r>
              </a:p>
            </p:txBody>
          </p:sp>
          <p:sp>
            <p:nvSpPr>
              <p:cNvPr id="216096" name="Line 32"/>
              <p:cNvSpPr>
                <a:spLocks noChangeShapeType="1"/>
              </p:cNvSpPr>
              <p:nvPr/>
            </p:nvSpPr>
            <p:spPr bwMode="auto">
              <a:xfrm flipH="1" flipV="1">
                <a:off x="1389" y="1560"/>
                <a:ext cx="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6097" name="Line 33"/>
              <p:cNvSpPr>
                <a:spLocks noChangeShapeType="1"/>
              </p:cNvSpPr>
              <p:nvPr/>
            </p:nvSpPr>
            <p:spPr bwMode="auto">
              <a:xfrm flipV="1">
                <a:off x="1392" y="1056"/>
                <a:ext cx="0" cy="5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6098" name="Oval 34"/>
              <p:cNvSpPr>
                <a:spLocks noChangeArrowheads="1"/>
              </p:cNvSpPr>
              <p:nvPr/>
            </p:nvSpPr>
            <p:spPr bwMode="auto">
              <a:xfrm>
                <a:off x="1488" y="1536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099" name="Oval 35"/>
              <p:cNvSpPr>
                <a:spLocks noChangeArrowheads="1"/>
              </p:cNvSpPr>
              <p:nvPr/>
            </p:nvSpPr>
            <p:spPr bwMode="auto">
              <a:xfrm>
                <a:off x="1872" y="1536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100" name="Line 36"/>
              <p:cNvSpPr>
                <a:spLocks noChangeShapeType="1"/>
              </p:cNvSpPr>
              <p:nvPr/>
            </p:nvSpPr>
            <p:spPr bwMode="auto">
              <a:xfrm flipV="1">
                <a:off x="2016" y="1056"/>
                <a:ext cx="0" cy="5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6101" name="Line 37"/>
              <p:cNvSpPr>
                <a:spLocks noChangeShapeType="1"/>
              </p:cNvSpPr>
              <p:nvPr/>
            </p:nvSpPr>
            <p:spPr bwMode="auto">
              <a:xfrm flipH="1" flipV="1">
                <a:off x="1917" y="1560"/>
                <a:ext cx="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6102" name="Line 38"/>
              <p:cNvSpPr>
                <a:spLocks noChangeShapeType="1"/>
              </p:cNvSpPr>
              <p:nvPr/>
            </p:nvSpPr>
            <p:spPr bwMode="auto">
              <a:xfrm flipH="1" flipV="1">
                <a:off x="1392" y="17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6103" name="Line 39"/>
              <p:cNvSpPr>
                <a:spLocks noChangeShapeType="1"/>
              </p:cNvSpPr>
              <p:nvPr/>
            </p:nvSpPr>
            <p:spPr bwMode="auto">
              <a:xfrm flipH="1" flipV="1">
                <a:off x="1872" y="17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6104" name="Line 40"/>
              <p:cNvSpPr>
                <a:spLocks noChangeShapeType="1"/>
              </p:cNvSpPr>
              <p:nvPr/>
            </p:nvSpPr>
            <p:spPr bwMode="auto">
              <a:xfrm flipH="1" flipV="1">
                <a:off x="1701" y="19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16105" name="Group 41"/>
            <p:cNvGrpSpPr>
              <a:grpSpLocks/>
            </p:cNvGrpSpPr>
            <p:nvPr/>
          </p:nvGrpSpPr>
          <p:grpSpPr bwMode="auto">
            <a:xfrm>
              <a:off x="3050" y="1926"/>
              <a:ext cx="627" cy="1056"/>
              <a:chOff x="1389" y="1056"/>
              <a:chExt cx="627" cy="1056"/>
            </a:xfrm>
          </p:grpSpPr>
          <p:sp>
            <p:nvSpPr>
              <p:cNvPr id="216106" name="Rectangle 42"/>
              <p:cNvSpPr>
                <a:spLocks noChangeArrowheads="1"/>
              </p:cNvSpPr>
              <p:nvPr/>
            </p:nvSpPr>
            <p:spPr bwMode="auto">
              <a:xfrm>
                <a:off x="1536" y="1440"/>
                <a:ext cx="336" cy="52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107" name="Line 43"/>
              <p:cNvSpPr>
                <a:spLocks noChangeShapeType="1"/>
              </p:cNvSpPr>
              <p:nvPr/>
            </p:nvSpPr>
            <p:spPr bwMode="auto">
              <a:xfrm flipV="1">
                <a:off x="1656" y="1824"/>
                <a:ext cx="48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108" name="Line 44"/>
              <p:cNvSpPr>
                <a:spLocks noChangeShapeType="1"/>
              </p:cNvSpPr>
              <p:nvPr/>
            </p:nvSpPr>
            <p:spPr bwMode="auto">
              <a:xfrm flipH="1" flipV="1">
                <a:off x="1704" y="1824"/>
                <a:ext cx="48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109" name="Rectangle 45"/>
              <p:cNvSpPr>
                <a:spLocks noChangeArrowheads="1"/>
              </p:cNvSpPr>
              <p:nvPr/>
            </p:nvSpPr>
            <p:spPr bwMode="auto">
              <a:xfrm>
                <a:off x="1551" y="1680"/>
                <a:ext cx="160" cy="2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7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D</a:t>
                </a:r>
              </a:p>
            </p:txBody>
          </p:sp>
          <p:sp>
            <p:nvSpPr>
              <p:cNvPr id="216110" name="Rectangle 46"/>
              <p:cNvSpPr>
                <a:spLocks noChangeArrowheads="1"/>
              </p:cNvSpPr>
              <p:nvPr/>
            </p:nvSpPr>
            <p:spPr bwMode="auto">
              <a:xfrm>
                <a:off x="1746" y="1680"/>
                <a:ext cx="152" cy="2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7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Q</a:t>
                </a:r>
              </a:p>
            </p:txBody>
          </p:sp>
          <p:sp>
            <p:nvSpPr>
              <p:cNvPr id="216111" name="Rectangle 47"/>
              <p:cNvSpPr>
                <a:spLocks noChangeArrowheads="1"/>
              </p:cNvSpPr>
              <p:nvPr/>
            </p:nvSpPr>
            <p:spPr bwMode="auto">
              <a:xfrm>
                <a:off x="1547" y="1489"/>
                <a:ext cx="160" cy="2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7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R</a:t>
                </a:r>
              </a:p>
            </p:txBody>
          </p:sp>
          <p:sp>
            <p:nvSpPr>
              <p:cNvPr id="216112" name="Rectangle 48"/>
              <p:cNvSpPr>
                <a:spLocks noChangeArrowheads="1"/>
              </p:cNvSpPr>
              <p:nvPr/>
            </p:nvSpPr>
            <p:spPr bwMode="auto">
              <a:xfrm>
                <a:off x="1751" y="1489"/>
                <a:ext cx="152" cy="2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7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S</a:t>
                </a:r>
              </a:p>
            </p:txBody>
          </p:sp>
          <p:sp>
            <p:nvSpPr>
              <p:cNvPr id="216113" name="Line 49"/>
              <p:cNvSpPr>
                <a:spLocks noChangeShapeType="1"/>
              </p:cNvSpPr>
              <p:nvPr/>
            </p:nvSpPr>
            <p:spPr bwMode="auto">
              <a:xfrm flipH="1" flipV="1">
                <a:off x="1389" y="1560"/>
                <a:ext cx="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6114" name="Line 50"/>
              <p:cNvSpPr>
                <a:spLocks noChangeShapeType="1"/>
              </p:cNvSpPr>
              <p:nvPr/>
            </p:nvSpPr>
            <p:spPr bwMode="auto">
              <a:xfrm flipV="1">
                <a:off x="1392" y="1056"/>
                <a:ext cx="0" cy="5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6115" name="Oval 51"/>
              <p:cNvSpPr>
                <a:spLocks noChangeArrowheads="1"/>
              </p:cNvSpPr>
              <p:nvPr/>
            </p:nvSpPr>
            <p:spPr bwMode="auto">
              <a:xfrm>
                <a:off x="1488" y="1536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116" name="Oval 52"/>
              <p:cNvSpPr>
                <a:spLocks noChangeArrowheads="1"/>
              </p:cNvSpPr>
              <p:nvPr/>
            </p:nvSpPr>
            <p:spPr bwMode="auto">
              <a:xfrm>
                <a:off x="1872" y="1536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117" name="Line 53"/>
              <p:cNvSpPr>
                <a:spLocks noChangeShapeType="1"/>
              </p:cNvSpPr>
              <p:nvPr/>
            </p:nvSpPr>
            <p:spPr bwMode="auto">
              <a:xfrm flipV="1">
                <a:off x="2016" y="1056"/>
                <a:ext cx="0" cy="5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6118" name="Line 54"/>
              <p:cNvSpPr>
                <a:spLocks noChangeShapeType="1"/>
              </p:cNvSpPr>
              <p:nvPr/>
            </p:nvSpPr>
            <p:spPr bwMode="auto">
              <a:xfrm flipH="1" flipV="1">
                <a:off x="1917" y="1560"/>
                <a:ext cx="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6119" name="Line 55"/>
              <p:cNvSpPr>
                <a:spLocks noChangeShapeType="1"/>
              </p:cNvSpPr>
              <p:nvPr/>
            </p:nvSpPr>
            <p:spPr bwMode="auto">
              <a:xfrm flipH="1" flipV="1">
                <a:off x="1392" y="17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6120" name="Line 56"/>
              <p:cNvSpPr>
                <a:spLocks noChangeShapeType="1"/>
              </p:cNvSpPr>
              <p:nvPr/>
            </p:nvSpPr>
            <p:spPr bwMode="auto">
              <a:xfrm flipH="1" flipV="1">
                <a:off x="1872" y="17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6121" name="Line 57"/>
              <p:cNvSpPr>
                <a:spLocks noChangeShapeType="1"/>
              </p:cNvSpPr>
              <p:nvPr/>
            </p:nvSpPr>
            <p:spPr bwMode="auto">
              <a:xfrm flipH="1" flipV="1">
                <a:off x="1701" y="19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16122" name="Group 58"/>
            <p:cNvGrpSpPr>
              <a:grpSpLocks/>
            </p:cNvGrpSpPr>
            <p:nvPr/>
          </p:nvGrpSpPr>
          <p:grpSpPr bwMode="auto">
            <a:xfrm>
              <a:off x="2189" y="1926"/>
              <a:ext cx="627" cy="1056"/>
              <a:chOff x="1389" y="1056"/>
              <a:chExt cx="627" cy="1056"/>
            </a:xfrm>
          </p:grpSpPr>
          <p:sp>
            <p:nvSpPr>
              <p:cNvPr id="216123" name="Rectangle 59"/>
              <p:cNvSpPr>
                <a:spLocks noChangeArrowheads="1"/>
              </p:cNvSpPr>
              <p:nvPr/>
            </p:nvSpPr>
            <p:spPr bwMode="auto">
              <a:xfrm>
                <a:off x="1536" y="1440"/>
                <a:ext cx="336" cy="52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124" name="Line 60"/>
              <p:cNvSpPr>
                <a:spLocks noChangeShapeType="1"/>
              </p:cNvSpPr>
              <p:nvPr/>
            </p:nvSpPr>
            <p:spPr bwMode="auto">
              <a:xfrm flipV="1">
                <a:off x="1656" y="1824"/>
                <a:ext cx="48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125" name="Line 61"/>
              <p:cNvSpPr>
                <a:spLocks noChangeShapeType="1"/>
              </p:cNvSpPr>
              <p:nvPr/>
            </p:nvSpPr>
            <p:spPr bwMode="auto">
              <a:xfrm flipH="1" flipV="1">
                <a:off x="1704" y="1824"/>
                <a:ext cx="48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126" name="Rectangle 62"/>
              <p:cNvSpPr>
                <a:spLocks noChangeArrowheads="1"/>
              </p:cNvSpPr>
              <p:nvPr/>
            </p:nvSpPr>
            <p:spPr bwMode="auto">
              <a:xfrm>
                <a:off x="1551" y="1680"/>
                <a:ext cx="160" cy="2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7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D</a:t>
                </a:r>
              </a:p>
            </p:txBody>
          </p:sp>
          <p:sp>
            <p:nvSpPr>
              <p:cNvPr id="216127" name="Rectangle 63"/>
              <p:cNvSpPr>
                <a:spLocks noChangeArrowheads="1"/>
              </p:cNvSpPr>
              <p:nvPr/>
            </p:nvSpPr>
            <p:spPr bwMode="auto">
              <a:xfrm>
                <a:off x="1746" y="1680"/>
                <a:ext cx="152" cy="2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7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Q</a:t>
                </a:r>
              </a:p>
            </p:txBody>
          </p:sp>
          <p:sp>
            <p:nvSpPr>
              <p:cNvPr id="216128" name="Rectangle 64"/>
              <p:cNvSpPr>
                <a:spLocks noChangeArrowheads="1"/>
              </p:cNvSpPr>
              <p:nvPr/>
            </p:nvSpPr>
            <p:spPr bwMode="auto">
              <a:xfrm>
                <a:off x="1547" y="1489"/>
                <a:ext cx="160" cy="2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7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R</a:t>
                </a:r>
              </a:p>
            </p:txBody>
          </p:sp>
          <p:sp>
            <p:nvSpPr>
              <p:cNvPr id="216129" name="Rectangle 65"/>
              <p:cNvSpPr>
                <a:spLocks noChangeArrowheads="1"/>
              </p:cNvSpPr>
              <p:nvPr/>
            </p:nvSpPr>
            <p:spPr bwMode="auto">
              <a:xfrm>
                <a:off x="1751" y="1489"/>
                <a:ext cx="152" cy="2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7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S</a:t>
                </a:r>
              </a:p>
            </p:txBody>
          </p:sp>
          <p:sp>
            <p:nvSpPr>
              <p:cNvPr id="216130" name="Line 66"/>
              <p:cNvSpPr>
                <a:spLocks noChangeShapeType="1"/>
              </p:cNvSpPr>
              <p:nvPr/>
            </p:nvSpPr>
            <p:spPr bwMode="auto">
              <a:xfrm flipH="1" flipV="1">
                <a:off x="1389" y="1560"/>
                <a:ext cx="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6131" name="Line 67"/>
              <p:cNvSpPr>
                <a:spLocks noChangeShapeType="1"/>
              </p:cNvSpPr>
              <p:nvPr/>
            </p:nvSpPr>
            <p:spPr bwMode="auto">
              <a:xfrm flipV="1">
                <a:off x="1392" y="1056"/>
                <a:ext cx="0" cy="5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6132" name="Oval 68"/>
              <p:cNvSpPr>
                <a:spLocks noChangeArrowheads="1"/>
              </p:cNvSpPr>
              <p:nvPr/>
            </p:nvSpPr>
            <p:spPr bwMode="auto">
              <a:xfrm>
                <a:off x="1488" y="1536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133" name="Oval 69"/>
              <p:cNvSpPr>
                <a:spLocks noChangeArrowheads="1"/>
              </p:cNvSpPr>
              <p:nvPr/>
            </p:nvSpPr>
            <p:spPr bwMode="auto">
              <a:xfrm>
                <a:off x="1872" y="1536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134" name="Line 70"/>
              <p:cNvSpPr>
                <a:spLocks noChangeShapeType="1"/>
              </p:cNvSpPr>
              <p:nvPr/>
            </p:nvSpPr>
            <p:spPr bwMode="auto">
              <a:xfrm flipV="1">
                <a:off x="2016" y="1056"/>
                <a:ext cx="0" cy="5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6135" name="Line 71"/>
              <p:cNvSpPr>
                <a:spLocks noChangeShapeType="1"/>
              </p:cNvSpPr>
              <p:nvPr/>
            </p:nvSpPr>
            <p:spPr bwMode="auto">
              <a:xfrm flipH="1" flipV="1">
                <a:off x="1917" y="1560"/>
                <a:ext cx="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6136" name="Line 72"/>
              <p:cNvSpPr>
                <a:spLocks noChangeShapeType="1"/>
              </p:cNvSpPr>
              <p:nvPr/>
            </p:nvSpPr>
            <p:spPr bwMode="auto">
              <a:xfrm flipH="1" flipV="1">
                <a:off x="1392" y="17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6137" name="Line 73"/>
              <p:cNvSpPr>
                <a:spLocks noChangeShapeType="1"/>
              </p:cNvSpPr>
              <p:nvPr/>
            </p:nvSpPr>
            <p:spPr bwMode="auto">
              <a:xfrm flipH="1" flipV="1">
                <a:off x="1872" y="17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6138" name="Line 74"/>
              <p:cNvSpPr>
                <a:spLocks noChangeShapeType="1"/>
              </p:cNvSpPr>
              <p:nvPr/>
            </p:nvSpPr>
            <p:spPr bwMode="auto">
              <a:xfrm flipH="1" flipV="1">
                <a:off x="1701" y="19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16139" name="Line 75"/>
            <p:cNvSpPr>
              <a:spLocks noChangeShapeType="1"/>
            </p:cNvSpPr>
            <p:nvPr/>
          </p:nvSpPr>
          <p:spPr bwMode="auto">
            <a:xfrm>
              <a:off x="1214" y="1923"/>
              <a:ext cx="1839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140" name="Line 76"/>
            <p:cNvSpPr>
              <a:spLocks noChangeShapeType="1"/>
            </p:cNvSpPr>
            <p:nvPr/>
          </p:nvSpPr>
          <p:spPr bwMode="auto">
            <a:xfrm flipH="1">
              <a:off x="941" y="264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141" name="Line 77"/>
            <p:cNvSpPr>
              <a:spLocks noChangeShapeType="1"/>
            </p:cNvSpPr>
            <p:nvPr/>
          </p:nvSpPr>
          <p:spPr bwMode="auto">
            <a:xfrm flipV="1">
              <a:off x="941" y="2979"/>
              <a:ext cx="2415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142" name="Line 78"/>
            <p:cNvSpPr>
              <a:spLocks noChangeShapeType="1"/>
            </p:cNvSpPr>
            <p:nvPr/>
          </p:nvSpPr>
          <p:spPr bwMode="auto">
            <a:xfrm>
              <a:off x="1661" y="1686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143" name="Line 79"/>
            <p:cNvSpPr>
              <a:spLocks noChangeShapeType="1"/>
            </p:cNvSpPr>
            <p:nvPr/>
          </p:nvSpPr>
          <p:spPr bwMode="auto">
            <a:xfrm>
              <a:off x="3677" y="168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144" name="Line 80"/>
            <p:cNvSpPr>
              <a:spLocks noChangeShapeType="1"/>
            </p:cNvSpPr>
            <p:nvPr/>
          </p:nvSpPr>
          <p:spPr bwMode="auto">
            <a:xfrm>
              <a:off x="2816" y="168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145" name="Line 81"/>
            <p:cNvSpPr>
              <a:spLocks noChangeShapeType="1"/>
            </p:cNvSpPr>
            <p:nvPr/>
          </p:nvSpPr>
          <p:spPr bwMode="auto">
            <a:xfrm>
              <a:off x="1949" y="168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146" name="Line 82"/>
            <p:cNvSpPr>
              <a:spLocks noChangeShapeType="1"/>
            </p:cNvSpPr>
            <p:nvPr/>
          </p:nvSpPr>
          <p:spPr bwMode="auto">
            <a:xfrm>
              <a:off x="1016" y="1851"/>
              <a:ext cx="128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6147" name="Line 83"/>
            <p:cNvSpPr>
              <a:spLocks noChangeShapeType="1"/>
            </p:cNvSpPr>
            <p:nvPr/>
          </p:nvSpPr>
          <p:spPr bwMode="auto">
            <a:xfrm flipV="1">
              <a:off x="1019" y="1923"/>
              <a:ext cx="125" cy="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6148" name="Line 84"/>
            <p:cNvSpPr>
              <a:spLocks noChangeShapeType="1"/>
            </p:cNvSpPr>
            <p:nvPr/>
          </p:nvSpPr>
          <p:spPr bwMode="auto">
            <a:xfrm flipH="1">
              <a:off x="1020" y="1851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6149" name="Oval 85"/>
            <p:cNvSpPr>
              <a:spLocks noChangeArrowheads="1"/>
            </p:cNvSpPr>
            <p:nvPr/>
          </p:nvSpPr>
          <p:spPr bwMode="auto">
            <a:xfrm flipH="1">
              <a:off x="1139" y="1909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6150" name="Line 86"/>
            <p:cNvSpPr>
              <a:spLocks noChangeShapeType="1"/>
            </p:cNvSpPr>
            <p:nvPr/>
          </p:nvSpPr>
          <p:spPr bwMode="auto">
            <a:xfrm flipH="1">
              <a:off x="944" y="19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6151" name="Line 87"/>
            <p:cNvSpPr>
              <a:spLocks noChangeShapeType="1"/>
            </p:cNvSpPr>
            <p:nvPr/>
          </p:nvSpPr>
          <p:spPr bwMode="auto">
            <a:xfrm flipH="1">
              <a:off x="1178" y="192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6152" name="Line 88"/>
            <p:cNvSpPr>
              <a:spLocks noChangeShapeType="1"/>
            </p:cNvSpPr>
            <p:nvPr/>
          </p:nvSpPr>
          <p:spPr bwMode="auto">
            <a:xfrm>
              <a:off x="1220" y="1734"/>
              <a:ext cx="3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153" name="Line 89"/>
            <p:cNvSpPr>
              <a:spLocks noChangeShapeType="1"/>
            </p:cNvSpPr>
            <p:nvPr/>
          </p:nvSpPr>
          <p:spPr bwMode="auto">
            <a:xfrm>
              <a:off x="1949" y="2643"/>
              <a:ext cx="273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154" name="Line 90"/>
            <p:cNvSpPr>
              <a:spLocks noChangeShapeType="1"/>
            </p:cNvSpPr>
            <p:nvPr/>
          </p:nvSpPr>
          <p:spPr bwMode="auto">
            <a:xfrm>
              <a:off x="2795" y="2646"/>
              <a:ext cx="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155" name="Line 91"/>
            <p:cNvSpPr>
              <a:spLocks noChangeShapeType="1"/>
            </p:cNvSpPr>
            <p:nvPr/>
          </p:nvSpPr>
          <p:spPr bwMode="auto">
            <a:xfrm flipH="1" flipV="1">
              <a:off x="2933" y="1479"/>
              <a:ext cx="3" cy="1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156" name="Line 92"/>
            <p:cNvSpPr>
              <a:spLocks noChangeShapeType="1"/>
            </p:cNvSpPr>
            <p:nvPr/>
          </p:nvSpPr>
          <p:spPr bwMode="auto">
            <a:xfrm flipH="1">
              <a:off x="1229" y="1485"/>
              <a:ext cx="17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157" name="Line 93"/>
            <p:cNvSpPr>
              <a:spLocks noChangeShapeType="1"/>
            </p:cNvSpPr>
            <p:nvPr/>
          </p:nvSpPr>
          <p:spPr bwMode="auto">
            <a:xfrm>
              <a:off x="1226" y="1479"/>
              <a:ext cx="3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158" name="Rectangle 94"/>
            <p:cNvSpPr>
              <a:spLocks noChangeArrowheads="1"/>
            </p:cNvSpPr>
            <p:nvPr/>
          </p:nvSpPr>
          <p:spPr bwMode="auto">
            <a:xfrm>
              <a:off x="1208" y="2631"/>
              <a:ext cx="27" cy="27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6159" name="Rectangle 95"/>
            <p:cNvSpPr>
              <a:spLocks noChangeArrowheads="1"/>
            </p:cNvSpPr>
            <p:nvPr/>
          </p:nvSpPr>
          <p:spPr bwMode="auto">
            <a:xfrm>
              <a:off x="2921" y="2631"/>
              <a:ext cx="27" cy="27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6160" name="Rectangle 96"/>
            <p:cNvSpPr>
              <a:spLocks noChangeArrowheads="1"/>
            </p:cNvSpPr>
            <p:nvPr/>
          </p:nvSpPr>
          <p:spPr bwMode="auto">
            <a:xfrm>
              <a:off x="2801" y="1671"/>
              <a:ext cx="27" cy="27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6161" name="Rectangle 97"/>
            <p:cNvSpPr>
              <a:spLocks noChangeArrowheads="1"/>
            </p:cNvSpPr>
            <p:nvPr/>
          </p:nvSpPr>
          <p:spPr bwMode="auto">
            <a:xfrm>
              <a:off x="1934" y="1671"/>
              <a:ext cx="27" cy="27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6162" name="Rectangle 98"/>
            <p:cNvSpPr>
              <a:spLocks noChangeArrowheads="1"/>
            </p:cNvSpPr>
            <p:nvPr/>
          </p:nvSpPr>
          <p:spPr bwMode="auto">
            <a:xfrm>
              <a:off x="1310" y="1911"/>
              <a:ext cx="27" cy="27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6163" name="Rectangle 99"/>
            <p:cNvSpPr>
              <a:spLocks noChangeArrowheads="1"/>
            </p:cNvSpPr>
            <p:nvPr/>
          </p:nvSpPr>
          <p:spPr bwMode="auto">
            <a:xfrm>
              <a:off x="2177" y="1911"/>
              <a:ext cx="27" cy="27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6164" name="Line 100"/>
            <p:cNvSpPr>
              <a:spLocks noChangeShapeType="1"/>
            </p:cNvSpPr>
            <p:nvPr/>
          </p:nvSpPr>
          <p:spPr bwMode="auto">
            <a:xfrm>
              <a:off x="3677" y="264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165" name="Rectangle 101"/>
            <p:cNvSpPr>
              <a:spLocks noChangeArrowheads="1"/>
            </p:cNvSpPr>
            <p:nvPr/>
          </p:nvSpPr>
          <p:spPr bwMode="auto">
            <a:xfrm>
              <a:off x="605" y="2550"/>
              <a:ext cx="320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In</a:t>
              </a:r>
            </a:p>
          </p:txBody>
        </p:sp>
        <p:sp>
          <p:nvSpPr>
            <p:cNvPr id="216166" name="Rectangle 102"/>
            <p:cNvSpPr>
              <a:spLocks noChangeArrowheads="1"/>
            </p:cNvSpPr>
            <p:nvPr/>
          </p:nvSpPr>
          <p:spPr bwMode="auto">
            <a:xfrm>
              <a:off x="605" y="1830"/>
              <a:ext cx="320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Reset</a:t>
              </a:r>
            </a:p>
          </p:txBody>
        </p:sp>
        <p:sp>
          <p:nvSpPr>
            <p:cNvPr id="216167" name="Oval 103"/>
            <p:cNvSpPr>
              <a:spLocks noChangeArrowheads="1"/>
            </p:cNvSpPr>
            <p:nvPr/>
          </p:nvSpPr>
          <p:spPr bwMode="auto">
            <a:xfrm flipH="1">
              <a:off x="1589" y="1669"/>
              <a:ext cx="32" cy="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1004888" y="514350"/>
            <a:ext cx="306387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 i="1">
                <a:ea typeface="돋움" pitchFamily="50" charset="-127"/>
              </a:rPr>
              <a:t>FSM Design with Counters</a:t>
            </a:r>
          </a:p>
        </p:txBody>
      </p:sp>
      <p:sp>
        <p:nvSpPr>
          <p:cNvPr id="254980" name="Rectangle 4"/>
          <p:cNvSpPr>
            <a:spLocks noChangeArrowheads="1"/>
          </p:cNvSpPr>
          <p:nvPr/>
        </p:nvSpPr>
        <p:spPr bwMode="auto">
          <a:xfrm>
            <a:off x="1196975" y="912813"/>
            <a:ext cx="43529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Synchronous Counters: CLR, LD, CNT</a:t>
            </a:r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1158875" y="1930400"/>
            <a:ext cx="4494213" cy="217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Four kinds of transitions for each state: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sz="1800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   (1)  to State 0 (CLR)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sz="1800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   (2)  to next state in sequence (CNT)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sz="1800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   (3)  to arbitrary next state (LD)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sz="1800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   (4)  loop in current state</a:t>
            </a:r>
          </a:p>
        </p:txBody>
      </p:sp>
      <p:sp>
        <p:nvSpPr>
          <p:cNvPr id="254982" name="Rectangle 6"/>
          <p:cNvSpPr>
            <a:spLocks noChangeArrowheads="1"/>
          </p:cNvSpPr>
          <p:nvPr/>
        </p:nvSpPr>
        <p:spPr bwMode="auto">
          <a:xfrm>
            <a:off x="1317625" y="5216525"/>
            <a:ext cx="7083425" cy="5540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lIns="64351" tIns="25740" rIns="64351" bIns="25740">
            <a:spAutoFit/>
          </a:bodyPr>
          <a:lstStyle/>
          <a:p>
            <a:pPr algn="ctr" defTabSz="927100" eaLnBrk="0" hangingPunct="0">
              <a:lnSpc>
                <a:spcPct val="88000"/>
              </a:lnSpc>
            </a:pPr>
            <a:r>
              <a:rPr kumimoji="1" lang="en-US" altLang="ko-KR" sz="1800" b="1">
                <a:ea typeface="돋움" pitchFamily="50" charset="-127"/>
              </a:rPr>
              <a:t>Careful state assignment is needed to reflect basic sequencing</a:t>
            </a:r>
          </a:p>
          <a:p>
            <a:pPr algn="ctr" defTabSz="927100" eaLnBrk="0" hangingPunct="0">
              <a:lnSpc>
                <a:spcPct val="88000"/>
              </a:lnSpc>
            </a:pPr>
            <a:r>
              <a:rPr kumimoji="1" lang="en-US" altLang="ko-KR" sz="1800" b="1">
                <a:ea typeface="돋움" pitchFamily="50" charset="-127"/>
              </a:rPr>
              <a:t>of the counter</a:t>
            </a:r>
          </a:p>
        </p:txBody>
      </p:sp>
      <p:pic>
        <p:nvPicPr>
          <p:cNvPr id="254983" name="Picture 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0600" y="1639888"/>
            <a:ext cx="2846388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49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ChangeArrowheads="1"/>
          </p:cNvSpPr>
          <p:nvPr/>
        </p:nvSpPr>
        <p:spPr bwMode="auto">
          <a:xfrm>
            <a:off x="1004888" y="488950"/>
            <a:ext cx="225266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 i="1">
                <a:ea typeface="돋움" pitchFamily="50" charset="-127"/>
              </a:rPr>
              <a:t>ROM-based Design</a:t>
            </a:r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1171575" y="862013"/>
            <a:ext cx="49212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Example: BCD to Excess 3 Serial Converter</a:t>
            </a: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5884863" y="1376363"/>
            <a:ext cx="2525712" cy="265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ko-KR" altLang="en-US" sz="1800" b="1">
                <a:ea typeface="돋움" pitchFamily="50" charset="-127"/>
              </a:rPr>
              <a:t>  </a:t>
            </a:r>
            <a:r>
              <a:rPr kumimoji="1" lang="en-US" altLang="ko-KR" sz="1800" b="1">
                <a:ea typeface="돋움" pitchFamily="50" charset="-127"/>
              </a:rPr>
              <a:t>BCD  Excess 3 Code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 0000         0011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 0001         0100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 0010         0101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 0011         0110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 0100         0111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 0101         1000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 0110         1001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 0111         1010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 1000         1011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 1001         1100</a:t>
            </a:r>
          </a:p>
        </p:txBody>
      </p:sp>
      <p:sp>
        <p:nvSpPr>
          <p:cNvPr id="275461" name="Rectangle 5"/>
          <p:cNvSpPr>
            <a:spLocks noChangeArrowheads="1"/>
          </p:cNvSpPr>
          <p:nvPr/>
        </p:nvSpPr>
        <p:spPr bwMode="auto">
          <a:xfrm>
            <a:off x="1184275" y="1852613"/>
            <a:ext cx="4329113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 i="1">
                <a:ea typeface="돋움" pitchFamily="50" charset="-127"/>
              </a:rPr>
              <a:t>Conversion Process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sz="1800" b="1" i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Bits are presented in bit serial fashion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starting with the least significant bit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sz="1800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Single input X, single output Z</a:t>
            </a:r>
          </a:p>
        </p:txBody>
      </p:sp>
      <p:sp>
        <p:nvSpPr>
          <p:cNvPr id="275462" name="Line 6"/>
          <p:cNvSpPr>
            <a:spLocks noChangeShapeType="1"/>
          </p:cNvSpPr>
          <p:nvPr/>
        </p:nvSpPr>
        <p:spPr bwMode="auto">
          <a:xfrm>
            <a:off x="5794375" y="1601788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5463" name="Line 7"/>
          <p:cNvSpPr>
            <a:spLocks noChangeShapeType="1"/>
          </p:cNvSpPr>
          <p:nvPr/>
        </p:nvSpPr>
        <p:spPr bwMode="auto">
          <a:xfrm>
            <a:off x="6605588" y="1235075"/>
            <a:ext cx="0" cy="2874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179388"/>
            <a:ext cx="3025775" cy="288925"/>
          </a:xfrm>
          <a:noFill/>
          <a:ln/>
        </p:spPr>
        <p:txBody>
          <a:bodyPr wrap="none" lIns="64351" tIns="25740" rIns="64351" bIns="25740">
            <a:spAutoFit/>
          </a:bodyPr>
          <a:lstStyle/>
          <a:p>
            <a:r>
              <a:rPr lang="en-US" altLang="ko-KR">
                <a:ea typeface="굴림" pitchFamily="50" charset="-127"/>
              </a:rPr>
              <a:t>Implementation Strategies</a:t>
            </a:r>
          </a:p>
        </p:txBody>
      </p:sp>
      <p:sp>
        <p:nvSpPr>
          <p:cNvPr id="277507" name="Rectangle 3"/>
          <p:cNvSpPr>
            <a:spLocks noChangeArrowheads="1"/>
          </p:cNvSpPr>
          <p:nvPr/>
        </p:nvSpPr>
        <p:spPr bwMode="auto">
          <a:xfrm>
            <a:off x="1004888" y="488950"/>
            <a:ext cx="314325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 i="1">
                <a:ea typeface="돋움" pitchFamily="50" charset="-127"/>
              </a:rPr>
              <a:t>BCD to Excess-3 Converter</a:t>
            </a:r>
          </a:p>
        </p:txBody>
      </p:sp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5524500" y="1658938"/>
            <a:ext cx="25495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State Transition Table</a:t>
            </a:r>
          </a:p>
        </p:txBody>
      </p:sp>
      <p:sp>
        <p:nvSpPr>
          <p:cNvPr id="277509" name="Rectangle 5"/>
          <p:cNvSpPr>
            <a:spLocks noChangeArrowheads="1"/>
          </p:cNvSpPr>
          <p:nvPr/>
        </p:nvSpPr>
        <p:spPr bwMode="auto">
          <a:xfrm>
            <a:off x="5600700" y="4502150"/>
            <a:ext cx="26035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Derived State Diagram</a:t>
            </a:r>
          </a:p>
        </p:txBody>
      </p:sp>
      <p:pic>
        <p:nvPicPr>
          <p:cNvPr id="277510" name="Picture 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8538" y="1096963"/>
            <a:ext cx="3540125" cy="197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7511" name="Picture 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68425" y="3370263"/>
            <a:ext cx="2941638" cy="342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05-CombEx</Template>
  <TotalTime>4214</TotalTime>
  <Pages>37</Pages>
  <Words>785</Words>
  <Application>Microsoft Office PowerPoint</Application>
  <PresentationFormat>사용자 지정</PresentationFormat>
  <Paragraphs>434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굴림</vt:lpstr>
      <vt:lpstr>돋움</vt:lpstr>
      <vt:lpstr>맑은 고딕</vt:lpstr>
      <vt:lpstr>Arial</vt:lpstr>
      <vt:lpstr>Garamond</vt:lpstr>
      <vt:lpstr>Tahoma</vt:lpstr>
      <vt:lpstr>Times New Roman</vt:lpstr>
      <vt:lpstr>Wingdings</vt:lpstr>
      <vt:lpstr>Edge</vt:lpstr>
      <vt:lpstr>Chapter 9: Sequential Logic Technologies</vt:lpstr>
      <vt:lpstr>Sequential logic implementation</vt:lpstr>
      <vt:lpstr>(+) of Set/Reset Inputs:  Median filter FSM</vt:lpstr>
      <vt:lpstr>Median filter FSM (cont’d)</vt:lpstr>
      <vt:lpstr>Median filter FSM (cont’d)</vt:lpstr>
      <vt:lpstr>Median filter FSM (cont’d)</vt:lpstr>
      <vt:lpstr>PowerPoint 프레젠테이션</vt:lpstr>
      <vt:lpstr>PowerPoint 프레젠테이션</vt:lpstr>
      <vt:lpstr>Implementation Strategies</vt:lpstr>
      <vt:lpstr>PowerPoint 프레젠테이션</vt:lpstr>
      <vt:lpstr>PowerPoint 프레젠테이션</vt:lpstr>
      <vt:lpstr>PowerPoint 프레젠테이션</vt:lpstr>
      <vt:lpstr>PowerPoint 프레젠테이션</vt:lpstr>
      <vt:lpstr>Implementation Strategies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logic implementation</dc:title>
  <dc:creator>Gaetano Borriello</dc:creator>
  <cp:lastModifiedBy>jihong</cp:lastModifiedBy>
  <cp:revision>40</cp:revision>
  <cp:lastPrinted>2000-05-11T19:00:15Z</cp:lastPrinted>
  <dcterms:created xsi:type="dcterms:W3CDTF">1997-03-21T12:03:47Z</dcterms:created>
  <dcterms:modified xsi:type="dcterms:W3CDTF">2017-11-06T08:03:31Z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cse370-webmaster@cs.washington.edu</vt:lpwstr>
  </property>
  <property fmtid="{D5CDD505-2E9C-101B-9397-08002B2CF9AE}" pid="8" name="HomePage">
    <vt:lpwstr>www.cs.washington.edu/education/courses/370/00sp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C:\WINNT\Profiles\gaetano\Desktop</vt:lpwstr>
  </property>
</Properties>
</file>