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41"/>
  </p:notesMasterIdLst>
  <p:handoutMasterIdLst>
    <p:handoutMasterId r:id="rId42"/>
  </p:handoutMasterIdLst>
  <p:sldIdLst>
    <p:sldId id="340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404" r:id="rId19"/>
    <p:sldId id="405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6" r:id="rId34"/>
    <p:sldId id="407" r:id="rId35"/>
    <p:sldId id="408" r:id="rId36"/>
    <p:sldId id="409" r:id="rId37"/>
    <p:sldId id="410" r:id="rId38"/>
    <p:sldId id="411" r:id="rId39"/>
    <p:sldId id="412" r:id="rId40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3" autoAdjust="0"/>
  </p:normalViewPr>
  <p:slideViewPr>
    <p:cSldViewPr snapToGrid="0">
      <p:cViewPr varScale="1">
        <p:scale>
          <a:sx n="95" d="100"/>
          <a:sy n="95" d="100"/>
        </p:scale>
        <p:origin x="804" y="90"/>
      </p:cViewPr>
      <p:guideLst>
        <p:guide orient="horz" pos="2176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058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27" tIns="46975" rIns="95627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27075"/>
            <a:ext cx="4849812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65329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523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687778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47419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38178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55596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454763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2549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825306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726805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29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9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232346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392200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954027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406661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22286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653568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197233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4241319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577613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36329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07813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188137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997521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110015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5695262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211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393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496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439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6203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003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98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88346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58079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4167323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290567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159613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9688" y="644525"/>
            <a:ext cx="4710112" cy="3530600"/>
          </a:xfrm>
          <a:ln cap="flat"/>
        </p:spPr>
      </p:sp>
    </p:spTree>
    <p:extLst>
      <p:ext uri="{BB962C8B-B14F-4D97-AF65-F5344CB8AC3E}">
        <p14:creationId xmlns:p14="http://schemas.microsoft.com/office/powerpoint/2010/main" val="364128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D6CAC57-6EF2-49A3-9BB1-E247B4E905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51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22485-11AE-4C49-AF3D-95AB4EB3AB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AE741-A6BD-4831-896D-5D1AA07898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55332-0DBC-42AA-B32D-E8EABA45AA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E5898-43FA-4C8D-8D66-B5116F030B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F57E9-D1FF-4DB9-B0C9-CB070EC13D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E2AA3-8FB5-435A-9426-46530CDB2F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6BE84-66CB-4625-9019-48F622060A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8D155-C25B-408C-8008-F595FA7775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139BF-B7CB-44BA-86C7-1C9CB56A63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1B142-1DD5-4B1D-9E8C-A446CC45C4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E7EA0A2A-0191-4467-B0AA-246C5B050B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9927" name="Freeform 7"/>
          <p:cNvSpPr>
            <a:spLocks noChangeArrowheads="1"/>
          </p:cNvSpPr>
          <p:nvPr/>
        </p:nvSpPr>
        <p:spPr bwMode="auto">
          <a:xfrm>
            <a:off x="385763" y="231775"/>
            <a:ext cx="8343900" cy="617538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24EEB83-9851-478B-817F-AF9D0E176EB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Chapter 9: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Sequential Logic Technologies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b="1">
                <a:ea typeface="굴림" pitchFamily="50" charset="-127"/>
              </a:rPr>
              <a:t>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0EBC-1814-4BF0-843E-EEA769EA972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965200" y="566738"/>
            <a:ext cx="48418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FSM Design with More Sophisticated PLDs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1196975" y="1068388"/>
            <a:ext cx="41751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Programmable Logic Devices = PLDs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1151845" y="2000024"/>
            <a:ext cx="47720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dirty="0">
                <a:ea typeface="돋움" pitchFamily="50" charset="-127"/>
              </a:rPr>
              <a:t>Field Programmable Gate Arrays = FPGAs</a:t>
            </a: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320347" y="3186567"/>
            <a:ext cx="5121275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ko-KR" altLang="en-US" sz="1800" b="1" dirty="0">
                <a:ea typeface="돋움" pitchFamily="50" charset="-127"/>
              </a:rPr>
              <a:t> </a:t>
            </a:r>
            <a:r>
              <a:rPr kumimoji="1" lang="en-US" altLang="ko-KR" sz="1800" b="1" dirty="0">
                <a:ea typeface="돋움" pitchFamily="50" charset="-127"/>
              </a:rPr>
              <a:t>Altera Erasable Programmable Logic Devices</a:t>
            </a:r>
            <a:endParaRPr kumimoji="1" lang="ko-KR" altLang="en-US" sz="1800" b="1" dirty="0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 dirty="0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dirty="0">
                <a:ea typeface="돋움" pitchFamily="50" charset="-127"/>
              </a:rPr>
              <a:t> </a:t>
            </a:r>
            <a:r>
              <a:rPr kumimoji="1" lang="en-US" altLang="ko-KR" sz="1800" b="1" dirty="0" err="1">
                <a:ea typeface="돋움" pitchFamily="50" charset="-127"/>
              </a:rPr>
              <a:t>Actel</a:t>
            </a:r>
            <a:r>
              <a:rPr kumimoji="1" lang="en-US" altLang="ko-KR" sz="1800" b="1" dirty="0">
                <a:ea typeface="돋움" pitchFamily="50" charset="-127"/>
              </a:rPr>
              <a:t> Field Programmable Gate Arrays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 dirty="0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dirty="0">
                <a:ea typeface="돋움" pitchFamily="50" charset="-127"/>
              </a:rPr>
              <a:t> Xilinx Field Programmable Gate Arrays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1481138" y="1454150"/>
            <a:ext cx="45021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PALs, PLAs = 10 - 100 Gate Equivalents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30ED-FE5A-4FE8-BF58-905F3901692B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33075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5675" y="3079750"/>
            <a:ext cx="58102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977900" y="514350"/>
            <a:ext cx="42878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1249363" y="900113"/>
            <a:ext cx="5962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Altera EPLD (Erasable Programmable Logic Devices)</a:t>
            </a:r>
          </a:p>
        </p:txBody>
      </p:sp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1428750" y="1428750"/>
            <a:ext cx="7148513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Historical Perspective: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PALs: same technology as programmed once bipolar PROM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EPLDs: CMOS erasable programmable ROM (EPROM)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                 erased by UV light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Altera building block = MACROCELL</a:t>
            </a:r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134938" y="3968750"/>
            <a:ext cx="18288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8 Product Term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AND-OR Array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+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Programmable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MUX's</a:t>
            </a: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1352550" y="6265863"/>
            <a:ext cx="265271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Programmable polarity</a:t>
            </a:r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 flipV="1">
            <a:off x="3270250" y="4830763"/>
            <a:ext cx="946150" cy="142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8150225" y="4445000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I/O Pin</a:t>
            </a:r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7835900" y="5505450"/>
            <a:ext cx="13001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Seq. Logic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Block</a:t>
            </a:r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 flipH="1" flipV="1">
            <a:off x="5568950" y="4843463"/>
            <a:ext cx="2260600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5716588" y="6265863"/>
            <a:ext cx="28225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Programmable feedback</a:t>
            </a:r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 flipH="1" flipV="1">
            <a:off x="5330825" y="6238875"/>
            <a:ext cx="373063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 flipV="1">
            <a:off x="5318125" y="5853113"/>
            <a:ext cx="379413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0768" name="Rectangle 16"/>
          <p:cNvSpPr>
            <a:spLocks noGrp="1" noChangeArrowheads="1"/>
          </p:cNvSpPr>
          <p:nvPr>
            <p:ph type="title"/>
          </p:nvPr>
        </p:nvSpPr>
        <p:spPr>
          <a:xfrm>
            <a:off x="463550" y="303213"/>
            <a:ext cx="8343900" cy="1155700"/>
          </a:xfrm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3AD9-9078-4B0E-BECE-68A4BDBC816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017588" y="527050"/>
            <a:ext cx="42878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274763" y="925513"/>
            <a:ext cx="78263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Altera EPLDs contain 32 to 512 independently programmed macrocells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1274763" y="1260475"/>
            <a:ext cx="33607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Personalized by EPROM bits:</a:t>
            </a: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6489700" y="2276475"/>
            <a:ext cx="2549525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Flipflop controlled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by global clock signal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local signal computes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output enable</a:t>
            </a:r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6489700" y="4695825"/>
            <a:ext cx="235743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Flipflop controlled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by locally generated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clock signal</a:t>
            </a:r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1571625" y="6116638"/>
            <a:ext cx="694848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+ Seq Logic: could be D, T positive or negative edge triggered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+ product term to implement clear function</a:t>
            </a:r>
          </a:p>
        </p:txBody>
      </p:sp>
      <p:pic>
        <p:nvPicPr>
          <p:cNvPr id="332809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1585913"/>
            <a:ext cx="4773612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193E-0D5B-4067-9C9E-C5CF281B29CF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3348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538" y="1803400"/>
            <a:ext cx="45751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1017588" y="476250"/>
            <a:ext cx="42878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1209675" y="862013"/>
            <a:ext cx="6581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AND-OR structures are relatively limited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Cannot share signals/product terms among macrocells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1196975" y="1473200"/>
            <a:ext cx="49196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Altera solution: Multiple Array Matrix (MAX)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650875" y="2676525"/>
            <a:ext cx="141605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Logic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Array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Blocks</a:t>
            </a:r>
          </a:p>
          <a:p>
            <a:pPr algn="ctr"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(similar to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macrocells)</a:t>
            </a:r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7069138" y="2689225"/>
            <a:ext cx="18669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Global Routing: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Programmable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Interconnect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Array</a:t>
            </a:r>
          </a:p>
        </p:txBody>
      </p:sp>
      <p:sp>
        <p:nvSpPr>
          <p:cNvPr id="334857" name="Line 9"/>
          <p:cNvSpPr>
            <a:spLocks noChangeShapeType="1"/>
          </p:cNvSpPr>
          <p:nvPr/>
        </p:nvSpPr>
        <p:spPr bwMode="auto">
          <a:xfrm flipH="1">
            <a:off x="4506913" y="3113088"/>
            <a:ext cx="2549525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>
            <a:off x="2073275" y="2855913"/>
            <a:ext cx="792163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6875463" y="4232275"/>
            <a:ext cx="219075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8 Fixed Inputs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52 I/O Pins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8 LABs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16 Macrocells/LAB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32 Expanders/LAB</a:t>
            </a:r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6837363" y="3911600"/>
            <a:ext cx="12239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EPM5128:</a:t>
            </a:r>
          </a:p>
        </p:txBody>
      </p:sp>
      <p:sp>
        <p:nvSpPr>
          <p:cNvPr id="33486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FA26-3AEE-4E27-9103-8BA433C6ED1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977900" y="476250"/>
            <a:ext cx="42878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1196975" y="823913"/>
            <a:ext cx="20351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LAB Architecture</a:t>
            </a: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4391025" y="4799013"/>
            <a:ext cx="391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Expander Terms shared among all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macrocells within the LAB</a:t>
            </a:r>
          </a:p>
        </p:txBody>
      </p:sp>
      <p:sp>
        <p:nvSpPr>
          <p:cNvPr id="336902" name="Line 6"/>
          <p:cNvSpPr>
            <a:spLocks noChangeShapeType="1"/>
          </p:cNvSpPr>
          <p:nvPr/>
        </p:nvSpPr>
        <p:spPr bwMode="auto">
          <a:xfrm flipH="1" flipV="1">
            <a:off x="3386138" y="4579938"/>
            <a:ext cx="101758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36905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975" y="3003550"/>
            <a:ext cx="2690813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690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3788" y="800100"/>
            <a:ext cx="5357812" cy="315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6903" name="Line 7"/>
          <p:cNvSpPr>
            <a:spLocks noChangeShapeType="1"/>
          </p:cNvSpPr>
          <p:nvPr/>
        </p:nvSpPr>
        <p:spPr bwMode="auto">
          <a:xfrm flipV="1">
            <a:off x="4391025" y="3067050"/>
            <a:ext cx="1411288" cy="1719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779-B281-4498-809B-7DAD79C1CDB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892175" y="536575"/>
            <a:ext cx="15382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 i="1">
                <a:ea typeface="돋움" pitchFamily="50" charset="-127"/>
              </a:rPr>
              <a:t>P22V10 PAL</a:t>
            </a:r>
          </a:p>
        </p:txBody>
      </p:sp>
      <p:pic>
        <p:nvPicPr>
          <p:cNvPr id="33894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8" y="995363"/>
            <a:ext cx="4105275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94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5863" y="1014413"/>
            <a:ext cx="3952875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2108200" y="5940425"/>
            <a:ext cx="58531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>
                <a:ea typeface="돋움" pitchFamily="50" charset="-127"/>
              </a:rPr>
              <a:t>Supports large number of product terms per output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>
                <a:ea typeface="돋움" pitchFamily="50" charset="-127"/>
              </a:rPr>
              <a:t>Latches and muxes associated with output pins</a:t>
            </a:r>
          </a:p>
        </p:txBody>
      </p:sp>
      <p:sp>
        <p:nvSpPr>
          <p:cNvPr id="338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5632450" y="384175"/>
            <a:ext cx="1957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ea typeface="굴림" pitchFamily="50" charset="-127"/>
              </a:rPr>
              <a:t>20 of these PALs!!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0DBB-1BA4-4865-9495-25DA980C7A1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1004888" y="514350"/>
            <a:ext cx="42878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1196975" y="874713"/>
            <a:ext cx="43084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Actel Field Programmable Gate Arrays</a:t>
            </a: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412750" y="1454150"/>
            <a:ext cx="27035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Rows of programmable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logic building blocks</a:t>
            </a:r>
          </a:p>
          <a:p>
            <a:pPr algn="ctr"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+</a:t>
            </a:r>
          </a:p>
          <a:p>
            <a:pPr algn="ctr"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rows of interconnect</a:t>
            </a: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431800" y="3319463"/>
            <a:ext cx="2574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Anti-fuse Technology: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Program Once</a:t>
            </a:r>
          </a:p>
        </p:txBody>
      </p:sp>
      <p:pic>
        <p:nvPicPr>
          <p:cNvPr id="341000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413" y="4116388"/>
            <a:ext cx="18796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309563" y="4953000"/>
            <a:ext cx="28575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Use Anti-fuses to build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up long wiring runs from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short segments</a:t>
            </a:r>
          </a:p>
        </p:txBody>
      </p:sp>
      <p:pic>
        <p:nvPicPr>
          <p:cNvPr id="341002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101975" y="1212850"/>
            <a:ext cx="5616575" cy="45847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B263-93C1-4481-BE0C-3884CD0B747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1004888" y="527050"/>
            <a:ext cx="587057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Actel Logic Module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	2 combinational-logic cells per logic module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	1 sequential-logic cell per logic module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5178425" y="2263775"/>
            <a:ext cx="2733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Basic Module is a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Modified 4:1 Multiplexer</a:t>
            </a:r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927100" y="4618038"/>
            <a:ext cx="365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Example: 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Implementation of S-R Latch</a:t>
            </a:r>
          </a:p>
        </p:txBody>
      </p:sp>
      <p:sp>
        <p:nvSpPr>
          <p:cNvPr id="343046" name="Line 6"/>
          <p:cNvSpPr>
            <a:spLocks noChangeShapeType="1"/>
          </p:cNvSpPr>
          <p:nvPr/>
        </p:nvSpPr>
        <p:spPr bwMode="auto">
          <a:xfrm>
            <a:off x="3438525" y="4786313"/>
            <a:ext cx="141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3047" name="Line 7"/>
          <p:cNvSpPr>
            <a:spLocks noChangeShapeType="1"/>
          </p:cNvSpPr>
          <p:nvPr/>
        </p:nvSpPr>
        <p:spPr bwMode="auto">
          <a:xfrm>
            <a:off x="3670300" y="4786313"/>
            <a:ext cx="179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3048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1436688"/>
            <a:ext cx="3957638" cy="293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3049" name="Picture 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5225" y="3771900"/>
            <a:ext cx="3957638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19D3-4960-44CA-AC7C-A5E030C1610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>
                <a:ea typeface="굴림" pitchFamily="50" charset="-127"/>
              </a:rPr>
              <a:t>Actel Axcelerator C-Cell Combinational Logic Cell</a:t>
            </a:r>
          </a:p>
        </p:txBody>
      </p:sp>
      <p:pic>
        <p:nvPicPr>
          <p:cNvPr id="392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16038" y="1147763"/>
            <a:ext cx="6727825" cy="57769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75BA-9C1D-4E37-8199-772760AD649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>
                <a:ea typeface="굴림" pitchFamily="50" charset="-127"/>
              </a:rPr>
              <a:t>Actel Axcelerator R-Cell Sequential Logic Cell</a:t>
            </a:r>
            <a:endParaRPr lang="ko-KR" altLang="en-US" sz="2800" b="1">
              <a:ea typeface="굴림" pitchFamily="50" charset="-127"/>
            </a:endParaRPr>
          </a:p>
        </p:txBody>
      </p:sp>
      <p:pic>
        <p:nvPicPr>
          <p:cNvPr id="3932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88963" y="1147763"/>
            <a:ext cx="8378825" cy="4495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CE0A-F89A-49D1-B187-1713347E720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1004888" y="488950"/>
            <a:ext cx="31305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BCD to Excess 3 Converter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249363" y="784225"/>
            <a:ext cx="21764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PLA-based Design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1249363" y="1338263"/>
            <a:ext cx="33480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State Assignment with NOVA</a:t>
            </a:r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6013450" y="2109788"/>
            <a:ext cx="1063625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S0 = 000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S1 = 001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S2 = 011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S3 = 110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S4 = 100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S5 = 111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S6 = 101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5640388" y="4116388"/>
            <a:ext cx="2020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NOVA derived 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state assignment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5775325" y="5043488"/>
            <a:ext cx="1841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9 product term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implementation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1133475" y="2135188"/>
            <a:ext cx="13811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S0 S1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S0 S2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S1 S3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S1 S4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S2 S4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S2 S4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S3 S5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S3 S5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S4 S5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S4 S6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S5 S0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S5 S0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S6 S0 1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965200" y="5364163"/>
            <a:ext cx="1828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NOVA input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F42A-C134-4D90-B196-665D0F97A84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977900" y="527050"/>
            <a:ext cx="21510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Actel Interconnect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3554413" y="5627688"/>
            <a:ext cx="26257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Interconnection Fabric</a:t>
            </a:r>
          </a:p>
        </p:txBody>
      </p:sp>
      <p:pic>
        <p:nvPicPr>
          <p:cNvPr id="345093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3" y="1362075"/>
            <a:ext cx="7977187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92B-D4FE-47AD-8A95-AB987BAF736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1030288" y="579438"/>
            <a:ext cx="26527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Actel Routing Example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1892300" y="4657725"/>
            <a:ext cx="5357813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Jogs cross an anti-fuse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minimize the # of jogs for speed critical circuits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2 - 3 hops for most interconnections</a:t>
            </a:r>
          </a:p>
        </p:txBody>
      </p:sp>
      <p:pic>
        <p:nvPicPr>
          <p:cNvPr id="347141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6475" y="1501775"/>
            <a:ext cx="4679950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7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B223-8537-46D9-A524-002F5DEEFF2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939800" y="488950"/>
            <a:ext cx="42878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1120775" y="823913"/>
            <a:ext cx="43592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Field Programmable Gate Arrays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1403350" y="1209675"/>
            <a:ext cx="6556375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CMOS Static RAM Technology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All personality elements connected into serial shift register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Shift in string of 1's and 0's on power up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322263" y="3614738"/>
            <a:ext cx="3076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General Chip Architecture: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Logic Blocks (CLBs)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IO Blocks (IOBs)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Wiring Channels</a:t>
            </a:r>
          </a:p>
        </p:txBody>
      </p:sp>
      <p:pic>
        <p:nvPicPr>
          <p:cNvPr id="349191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1263" y="2622550"/>
            <a:ext cx="44069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CA7E-3F3E-4026-8FB9-1A4038DC27F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965200" y="476250"/>
            <a:ext cx="42878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1133475" y="796925"/>
            <a:ext cx="27162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LCA Architecture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206375" y="1530350"/>
            <a:ext cx="2652713" cy="47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Inputs: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Tri-state enable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bit to output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input, output clocks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Outputs: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input bit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Internal FFs for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input &amp; output paths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Fast/Slow outputs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5 ns vs. 30 ns rise 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Pull-up used with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unused IOBs</a:t>
            </a:r>
          </a:p>
        </p:txBody>
      </p:sp>
      <p:pic>
        <p:nvPicPr>
          <p:cNvPr id="351238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3875" y="1562100"/>
            <a:ext cx="5705475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12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0827-8626-40EF-AF8C-E4463A34055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1004888" y="527050"/>
            <a:ext cx="42878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274763" y="862013"/>
            <a:ext cx="27162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LCA Architecture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1428750" y="1247775"/>
            <a:ext cx="35544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Configurable Logic Block: CLB</a:t>
            </a: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219075" y="2071688"/>
            <a:ext cx="2020888" cy="336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2 FFs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Any function of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5 Variables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Global Reset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Clock, Clock Enb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Independent DIN</a:t>
            </a:r>
          </a:p>
        </p:txBody>
      </p:sp>
      <p:pic>
        <p:nvPicPr>
          <p:cNvPr id="353287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375" y="2012950"/>
            <a:ext cx="6573838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32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C03B-B838-4125-B2A4-62E19F20BFD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1017588" y="476250"/>
            <a:ext cx="42878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1274763" y="823913"/>
            <a:ext cx="27162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LCA Architecture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1544638" y="1338263"/>
            <a:ext cx="28209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CLB Function Generator</a:t>
            </a:r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57225" y="4464050"/>
            <a:ext cx="3089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Any function of 5 variables</a:t>
            </a:r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5640388" y="6135688"/>
            <a:ext cx="32051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Two Independent Functions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of 4 variables each</a:t>
            </a:r>
          </a:p>
        </p:txBody>
      </p:sp>
      <p:pic>
        <p:nvPicPr>
          <p:cNvPr id="355336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200" y="2058988"/>
            <a:ext cx="2865438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5337" name="Picture 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8025" y="1520825"/>
            <a:ext cx="2960688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533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1F39-1506-485B-83C0-AA3DA96F729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1017588" y="476250"/>
            <a:ext cx="42878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1274763" y="823913"/>
            <a:ext cx="27162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LCA Architecture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1544638" y="1338263"/>
            <a:ext cx="28209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CLB Function Generator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1493838" y="3576638"/>
            <a:ext cx="2703512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Certain Limited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Functions of more than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5 Variables</a:t>
            </a:r>
          </a:p>
        </p:txBody>
      </p:sp>
      <p:pic>
        <p:nvPicPr>
          <p:cNvPr id="357383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6813" y="1790700"/>
            <a:ext cx="3733800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73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F512-2616-4230-AEFE-89C51589651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1055688" y="514350"/>
            <a:ext cx="46355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Designing with More Sophisticated PLDs</a:t>
            </a: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1236663" y="900113"/>
            <a:ext cx="3219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Application Examples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1365250" y="1414463"/>
            <a:ext cx="278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5-Input Parity Generator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1738313" y="1827213"/>
            <a:ext cx="28971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Implemented with 1 CLB:</a:t>
            </a:r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2085975" y="2251075"/>
            <a:ext cx="33162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F = A xor B xor C xor D xor E</a:t>
            </a:r>
          </a:p>
        </p:txBody>
      </p:sp>
      <p:sp>
        <p:nvSpPr>
          <p:cNvPr id="359432" name="Line 8"/>
          <p:cNvSpPr>
            <a:spLocks noChangeShapeType="1"/>
          </p:cNvSpPr>
          <p:nvPr/>
        </p:nvSpPr>
        <p:spPr bwMode="auto">
          <a:xfrm>
            <a:off x="2536825" y="2200275"/>
            <a:ext cx="283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1312863" y="4270375"/>
            <a:ext cx="4622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2-bit Comparator: A B = C D or A B &gt; C D</a:t>
            </a:r>
          </a:p>
        </p:txBody>
      </p:sp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1725613" y="4643438"/>
            <a:ext cx="28971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Implemented with 1 CLB: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auto">
          <a:xfrm>
            <a:off x="2020888" y="5056188"/>
            <a:ext cx="35861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(GT)  F = A C  +  A B D  +  B C D</a:t>
            </a:r>
          </a:p>
        </p:txBody>
      </p:sp>
      <p:sp>
        <p:nvSpPr>
          <p:cNvPr id="359436" name="Line 12"/>
          <p:cNvSpPr>
            <a:spLocks noChangeShapeType="1"/>
          </p:cNvSpPr>
          <p:nvPr/>
        </p:nvSpPr>
        <p:spPr bwMode="auto">
          <a:xfrm>
            <a:off x="3335338" y="5003800"/>
            <a:ext cx="166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37" name="Line 13"/>
          <p:cNvSpPr>
            <a:spLocks noChangeShapeType="1"/>
          </p:cNvSpPr>
          <p:nvPr/>
        </p:nvSpPr>
        <p:spPr bwMode="auto">
          <a:xfrm>
            <a:off x="4352925" y="5003800"/>
            <a:ext cx="15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5149850" y="4978400"/>
            <a:ext cx="155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39" name="Line 15"/>
          <p:cNvSpPr>
            <a:spLocks noChangeShapeType="1"/>
          </p:cNvSpPr>
          <p:nvPr/>
        </p:nvSpPr>
        <p:spPr bwMode="auto">
          <a:xfrm>
            <a:off x="5381625" y="4978400"/>
            <a:ext cx="193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40" name="Rectangle 16"/>
          <p:cNvSpPr>
            <a:spLocks noChangeArrowheads="1"/>
          </p:cNvSpPr>
          <p:nvPr/>
        </p:nvSpPr>
        <p:spPr bwMode="auto">
          <a:xfrm>
            <a:off x="2073275" y="5545138"/>
            <a:ext cx="58197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(EQ)  G = A B C D  +  A B C D  +  A B C D  +  A B C D</a:t>
            </a:r>
          </a:p>
        </p:txBody>
      </p:sp>
      <p:sp>
        <p:nvSpPr>
          <p:cNvPr id="359441" name="Line 17"/>
          <p:cNvSpPr>
            <a:spLocks noChangeShapeType="1"/>
          </p:cNvSpPr>
          <p:nvPr/>
        </p:nvSpPr>
        <p:spPr bwMode="auto">
          <a:xfrm>
            <a:off x="3219450" y="5505450"/>
            <a:ext cx="128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42" name="Line 18"/>
          <p:cNvSpPr>
            <a:spLocks noChangeShapeType="1"/>
          </p:cNvSpPr>
          <p:nvPr/>
        </p:nvSpPr>
        <p:spPr bwMode="auto">
          <a:xfrm>
            <a:off x="3425825" y="5505450"/>
            <a:ext cx="141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43" name="Line 19"/>
          <p:cNvSpPr>
            <a:spLocks noChangeShapeType="1"/>
          </p:cNvSpPr>
          <p:nvPr/>
        </p:nvSpPr>
        <p:spPr bwMode="auto">
          <a:xfrm>
            <a:off x="3670300" y="5505450"/>
            <a:ext cx="15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44" name="Line 20"/>
          <p:cNvSpPr>
            <a:spLocks noChangeShapeType="1"/>
          </p:cNvSpPr>
          <p:nvPr/>
        </p:nvSpPr>
        <p:spPr bwMode="auto">
          <a:xfrm>
            <a:off x="3902075" y="5505450"/>
            <a:ext cx="15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45" name="Line 21"/>
          <p:cNvSpPr>
            <a:spLocks noChangeShapeType="1"/>
          </p:cNvSpPr>
          <p:nvPr/>
        </p:nvSpPr>
        <p:spPr bwMode="auto">
          <a:xfrm>
            <a:off x="4454525" y="5505450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46" name="Line 22"/>
          <p:cNvSpPr>
            <a:spLocks noChangeShapeType="1"/>
          </p:cNvSpPr>
          <p:nvPr/>
        </p:nvSpPr>
        <p:spPr bwMode="auto">
          <a:xfrm>
            <a:off x="4932363" y="5505450"/>
            <a:ext cx="128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47" name="Line 23"/>
          <p:cNvSpPr>
            <a:spLocks noChangeShapeType="1"/>
          </p:cNvSpPr>
          <p:nvPr/>
        </p:nvSpPr>
        <p:spPr bwMode="auto">
          <a:xfrm>
            <a:off x="5935663" y="5518150"/>
            <a:ext cx="141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48" name="Line 24"/>
          <p:cNvSpPr>
            <a:spLocks noChangeShapeType="1"/>
          </p:cNvSpPr>
          <p:nvPr/>
        </p:nvSpPr>
        <p:spPr bwMode="auto">
          <a:xfrm>
            <a:off x="6386513" y="5518150"/>
            <a:ext cx="141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9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99D4-9939-498D-8C66-4B08AE2B859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55688" y="514350"/>
            <a:ext cx="46355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Designing with More Sophisticated PLDs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236663" y="900113"/>
            <a:ext cx="3219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Application Examples</a:t>
            </a: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365250" y="1414463"/>
            <a:ext cx="26654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n-Input Majority Circuit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635125" y="1801813"/>
            <a:ext cx="50879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Assert 1 whenever n/2 or greater inputs are 1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1287463" y="6116638"/>
            <a:ext cx="65230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n-input Parity Functions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5 input = 1 CLB, 2 Levels of CLBs yield up to 25 inputs!</a:t>
            </a:r>
          </a:p>
        </p:txBody>
      </p:sp>
      <p:pic>
        <p:nvPicPr>
          <p:cNvPr id="361480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038" y="2287588"/>
            <a:ext cx="6983412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14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F3B1-EB67-4E84-8C0F-64A748BCDA7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1055688" y="514350"/>
            <a:ext cx="46355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Designing with More Sophisticated PLDs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1236663" y="900113"/>
            <a:ext cx="32194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Application Examples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1403350" y="1260475"/>
            <a:ext cx="21383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4-bit Binary Adder</a:t>
            </a:r>
          </a:p>
        </p:txBody>
      </p:sp>
      <p:pic>
        <p:nvPicPr>
          <p:cNvPr id="363526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2035175"/>
            <a:ext cx="4822825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5508625" y="2563813"/>
            <a:ext cx="319881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>
                <a:ea typeface="돋움" pitchFamily="50" charset="-127"/>
              </a:rPr>
              <a:t>Full Adder, 4 CLB delays to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>
                <a:ea typeface="돋움" pitchFamily="50" charset="-127"/>
              </a:rPr>
              <a:t>final carry out</a:t>
            </a: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5546725" y="4783138"/>
            <a:ext cx="31988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>
                <a:ea typeface="돋움" pitchFamily="50" charset="-127"/>
              </a:rPr>
              <a:t>2 x Two-bit Adders (3 CLBs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>
                <a:ea typeface="돋움" pitchFamily="50" charset="-127"/>
              </a:rPr>
              <a:t>each) yields 2 CLBs to final</a:t>
            </a:r>
          </a:p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>
                <a:ea typeface="돋움" pitchFamily="50" charset="-127"/>
              </a:rPr>
              <a:t>carry out</a:t>
            </a:r>
          </a:p>
        </p:txBody>
      </p:sp>
      <p:sp>
        <p:nvSpPr>
          <p:cNvPr id="3635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341-62A2-470B-98D9-26CD7FFD5ED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977900" y="552450"/>
            <a:ext cx="3130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BCD to Excess 3 Converter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2947988" y="1131888"/>
            <a:ext cx="19319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Espresso Inputs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4184650" y="4335463"/>
            <a:ext cx="21240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Espresso Outputs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760413" y="1131888"/>
            <a:ext cx="2214562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.i 4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.o 4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.ilb x q2 q1 q0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.ob d2 d1 d0 z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.p 16 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0 000 001 1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1 000 011 0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0 001 110 1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1 001 100 0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0 011 100 0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1 011 100 1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0 110 111 0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1 110 111 1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0 100 111 1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1 100 101 0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0 111 000 0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1 111 000 1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0 101 000 1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1 101 --- -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0 010 --- -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1 010 --- -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.e</a:t>
            </a: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6477000" y="1106488"/>
            <a:ext cx="2214563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.i 4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.o 4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.ilb x q2 q1 q0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.ob d2 d1 d0 z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.p 9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0001 0100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10-0 0100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01-0 0100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1-1- 0001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-0-1 1000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0-0- 0001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-1-0 1000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--10 0100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---0 0010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>
                <a:latin typeface="Courier New" pitchFamily="49" charset="0"/>
                <a:ea typeface="돋움" pitchFamily="50" charset="-127"/>
              </a:rPr>
              <a:t>.e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710B-6FBE-4559-8352-1F07A367AF5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1017588" y="488950"/>
            <a:ext cx="42878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1274763" y="823913"/>
            <a:ext cx="27162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LCA Architecture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1133475" y="1608138"/>
            <a:ext cx="15192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Interconnect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1158875" y="2200275"/>
            <a:ext cx="2252663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Direct Connections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Global Long Line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Horizontal/Vertical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Long Lines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Switching Matrix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Connections</a:t>
            </a:r>
          </a:p>
        </p:txBody>
      </p:sp>
      <p:pic>
        <p:nvPicPr>
          <p:cNvPr id="365575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9525" y="1117600"/>
            <a:ext cx="5275263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55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2AC4-892F-41FC-9D28-62AA2B51CBF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1017588" y="488950"/>
            <a:ext cx="42878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274763" y="823913"/>
            <a:ext cx="27162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LCA Architecture</a:t>
            </a: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1441450" y="1260475"/>
            <a:ext cx="45085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Implementing the BCD to Excess 3 FSM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1660525" y="2006600"/>
            <a:ext cx="6761163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Q2+ = 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Q1+ =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Q0+ = 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Z =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 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>
            <a:off x="2420938" y="1955800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>
            <a:off x="4133850" y="1955800"/>
            <a:ext cx="373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2420938" y="2417763"/>
            <a:ext cx="166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26" name="Line 10"/>
          <p:cNvSpPr>
            <a:spLocks noChangeShapeType="1"/>
          </p:cNvSpPr>
          <p:nvPr/>
        </p:nvSpPr>
        <p:spPr bwMode="auto">
          <a:xfrm>
            <a:off x="2806700" y="2417763"/>
            <a:ext cx="284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27" name="Line 11"/>
          <p:cNvSpPr>
            <a:spLocks noChangeShapeType="1"/>
          </p:cNvSpPr>
          <p:nvPr/>
        </p:nvSpPr>
        <p:spPr bwMode="auto">
          <a:xfrm>
            <a:off x="3282950" y="2417763"/>
            <a:ext cx="334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28" name="Line 12"/>
          <p:cNvSpPr>
            <a:spLocks noChangeShapeType="1"/>
          </p:cNvSpPr>
          <p:nvPr/>
        </p:nvSpPr>
        <p:spPr bwMode="auto">
          <a:xfrm>
            <a:off x="4867275" y="2417763"/>
            <a:ext cx="334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29" name="Line 13"/>
          <p:cNvSpPr>
            <a:spLocks noChangeShapeType="1"/>
          </p:cNvSpPr>
          <p:nvPr/>
        </p:nvSpPr>
        <p:spPr bwMode="auto">
          <a:xfrm>
            <a:off x="5408613" y="2392363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30" name="Line 14"/>
          <p:cNvSpPr>
            <a:spLocks noChangeShapeType="1"/>
          </p:cNvSpPr>
          <p:nvPr/>
        </p:nvSpPr>
        <p:spPr bwMode="auto">
          <a:xfrm>
            <a:off x="6091238" y="2392363"/>
            <a:ext cx="204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>
            <a:off x="6978650" y="241776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>
            <a:off x="8228013" y="2417763"/>
            <a:ext cx="334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>
            <a:off x="2420938" y="2894013"/>
            <a:ext cx="322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34" name="Line 18"/>
          <p:cNvSpPr>
            <a:spLocks noChangeShapeType="1"/>
          </p:cNvSpPr>
          <p:nvPr/>
        </p:nvSpPr>
        <p:spPr bwMode="auto">
          <a:xfrm>
            <a:off x="3154363" y="3344863"/>
            <a:ext cx="168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35" name="Line 19"/>
          <p:cNvSpPr>
            <a:spLocks noChangeShapeType="1"/>
          </p:cNvSpPr>
          <p:nvPr/>
        </p:nvSpPr>
        <p:spPr bwMode="auto">
          <a:xfrm>
            <a:off x="3514725" y="3344863"/>
            <a:ext cx="30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7636" name="Rectangle 20"/>
          <p:cNvSpPr>
            <a:spLocks noChangeArrowheads="1"/>
          </p:cNvSpPr>
          <p:nvPr/>
        </p:nvSpPr>
        <p:spPr bwMode="auto">
          <a:xfrm>
            <a:off x="1622425" y="3937000"/>
            <a:ext cx="5884863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No function more complex than 4 variables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4 FFs implies 2 CLBs 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Synchronous Mealy Machine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Global Reset to be used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Place Q2+, Q0+ in the first CLB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Q1, Z in second CLB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                              </a:t>
            </a:r>
            <a:r>
              <a:rPr kumimoji="1" lang="en-US" altLang="ko-KR" sz="1800" b="1" i="1">
                <a:ea typeface="돋움" pitchFamily="50" charset="-127"/>
              </a:rPr>
              <a:t>maximize use of direct &amp; 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               minimize general purpose interconnections</a:t>
            </a:r>
            <a:endParaRPr kumimoji="1" lang="en-US" altLang="ko-KR" sz="1800" b="1">
              <a:ea typeface="돋움" pitchFamily="50" charset="-127"/>
            </a:endParaRPr>
          </a:p>
        </p:txBody>
      </p:sp>
      <p:sp>
        <p:nvSpPr>
          <p:cNvPr id="3676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B31-DDBD-4B1B-ABBD-9D3A5C419E2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1017588" y="488950"/>
            <a:ext cx="42878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Design with More Sophisticated PLDs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1274763" y="823913"/>
            <a:ext cx="27162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Xilinx LCA Architecture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1441450" y="1260475"/>
            <a:ext cx="45085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Implementing the BCD to Excess 3 FSM</a:t>
            </a:r>
          </a:p>
        </p:txBody>
      </p:sp>
      <p:pic>
        <p:nvPicPr>
          <p:cNvPr id="369670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0813" y="1577975"/>
            <a:ext cx="658495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96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07A5-DA0A-4D02-BE72-9700590B21C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Virtex-II IOB</a:t>
            </a:r>
          </a:p>
        </p:txBody>
      </p:sp>
      <p:pic>
        <p:nvPicPr>
          <p:cNvPr id="39629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46313" y="1620838"/>
            <a:ext cx="4778375" cy="45894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8480-E7DC-4D91-8078-352B9E7DE45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Virtex-II CLB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138" y="1162050"/>
            <a:ext cx="6026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6BE8-2269-4A8A-AEDA-9904703A7D4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1047750"/>
            <a:ext cx="1781175" cy="1155700"/>
          </a:xfrm>
        </p:spPr>
        <p:txBody>
          <a:bodyPr/>
          <a:lstStyle/>
          <a:p>
            <a:r>
              <a:rPr lang="en-US" altLang="ko-KR" sz="3200" b="1">
                <a:ea typeface="굴림" pitchFamily="50" charset="-127"/>
              </a:rPr>
              <a:t>½ of CLB Slice</a:t>
            </a:r>
          </a:p>
        </p:txBody>
      </p:sp>
      <p:pic>
        <p:nvPicPr>
          <p:cNvPr id="39834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1688" y="328613"/>
            <a:ext cx="7199312" cy="66182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B47C-EC17-4DF3-A10C-903768A92B8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CLB: Sequential Portion</a:t>
            </a:r>
          </a:p>
        </p:txBody>
      </p:sp>
      <p:pic>
        <p:nvPicPr>
          <p:cNvPr id="39936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94113" y="838200"/>
            <a:ext cx="5202237" cy="55864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846C-4C7E-42D5-984B-85221C46FAD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Virtex-II CLB Slice</a:t>
            </a:r>
          </a:p>
        </p:txBody>
      </p:sp>
      <p:pic>
        <p:nvPicPr>
          <p:cNvPr id="4003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46275" y="1620838"/>
            <a:ext cx="5376863" cy="45894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8D44-743A-410D-92D2-C4C83213252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Virtex-II Wiring:</a:t>
            </a:r>
          </a:p>
        </p:txBody>
      </p:sp>
      <p:pic>
        <p:nvPicPr>
          <p:cNvPr id="40141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25525" y="881063"/>
            <a:ext cx="7126288" cy="60658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67B2-63EC-47F1-A733-AE40B03EBC5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Case Study: Traffic-Light Controller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6" y="1359878"/>
            <a:ext cx="8155957" cy="453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18E5-8B11-4C6A-888A-457009CD9C8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977900" y="552450"/>
            <a:ext cx="3130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BCD to Excess 3 Converter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223963" y="1350963"/>
            <a:ext cx="6713537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D2 = 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D1 =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 </a:t>
            </a:r>
            <a:r>
              <a:rPr kumimoji="1" lang="en-US" altLang="ko-KR" sz="1800" b="1">
                <a:ea typeface="돋움" pitchFamily="50" charset="-127"/>
              </a:rPr>
              <a:t>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D0 = 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Z =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 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</a:t>
            </a:r>
          </a:p>
        </p:txBody>
      </p:sp>
      <p:sp>
        <p:nvSpPr>
          <p:cNvPr id="300037" name="Line 5"/>
          <p:cNvSpPr>
            <a:spLocks noChangeShapeType="1"/>
          </p:cNvSpPr>
          <p:nvPr/>
        </p:nvSpPr>
        <p:spPr bwMode="auto">
          <a:xfrm>
            <a:off x="1803400" y="1298575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38" name="Line 6"/>
          <p:cNvSpPr>
            <a:spLocks noChangeShapeType="1"/>
          </p:cNvSpPr>
          <p:nvPr/>
        </p:nvSpPr>
        <p:spPr bwMode="auto">
          <a:xfrm>
            <a:off x="3541713" y="1298575"/>
            <a:ext cx="411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>
            <a:off x="1803400" y="1801813"/>
            <a:ext cx="23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2214563" y="1774825"/>
            <a:ext cx="309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690813" y="1762125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2" name="Line 10"/>
          <p:cNvSpPr>
            <a:spLocks noChangeShapeType="1"/>
          </p:cNvSpPr>
          <p:nvPr/>
        </p:nvSpPr>
        <p:spPr bwMode="auto">
          <a:xfrm>
            <a:off x="4300538" y="177482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4816475" y="1762125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5537200" y="1762125"/>
            <a:ext cx="20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424613" y="1762125"/>
            <a:ext cx="322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6" name="Line 14"/>
          <p:cNvSpPr>
            <a:spLocks noChangeShapeType="1"/>
          </p:cNvSpPr>
          <p:nvPr/>
        </p:nvSpPr>
        <p:spPr bwMode="auto">
          <a:xfrm>
            <a:off x="7623175" y="1774825"/>
            <a:ext cx="322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7" name="Line 15"/>
          <p:cNvSpPr>
            <a:spLocks noChangeShapeType="1"/>
          </p:cNvSpPr>
          <p:nvPr/>
        </p:nvSpPr>
        <p:spPr bwMode="auto">
          <a:xfrm>
            <a:off x="1828800" y="2238375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678113" y="2689225"/>
            <a:ext cx="168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3063875" y="2689225"/>
            <a:ext cx="30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00050" name="Picture 1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238" y="2997200"/>
            <a:ext cx="5730875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005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51A7-1886-40C8-B9AC-90379E5E97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1004888" y="514350"/>
            <a:ext cx="38258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BCD to Excess 3 Serial Converter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1184275" y="965200"/>
            <a:ext cx="68008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10H8 PAL: 10 inputs, 8 outputs, 2 product terms per OR gate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1455738" y="1479550"/>
            <a:ext cx="4029075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D1 = D11 + D12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D11 =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D12 =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</p:txBody>
      </p:sp>
      <p:sp>
        <p:nvSpPr>
          <p:cNvPr id="302086" name="Line 6"/>
          <p:cNvSpPr>
            <a:spLocks noChangeShapeType="1"/>
          </p:cNvSpPr>
          <p:nvPr/>
        </p:nvSpPr>
        <p:spPr bwMode="auto">
          <a:xfrm>
            <a:off x="2176463" y="1878013"/>
            <a:ext cx="20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87" name="Line 7"/>
          <p:cNvSpPr>
            <a:spLocks noChangeShapeType="1"/>
          </p:cNvSpPr>
          <p:nvPr/>
        </p:nvSpPr>
        <p:spPr bwMode="auto">
          <a:xfrm>
            <a:off x="2562225" y="1865313"/>
            <a:ext cx="322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88" name="Line 8"/>
          <p:cNvSpPr>
            <a:spLocks noChangeShapeType="1"/>
          </p:cNvSpPr>
          <p:nvPr/>
        </p:nvSpPr>
        <p:spPr bwMode="auto">
          <a:xfrm>
            <a:off x="3063875" y="1865313"/>
            <a:ext cx="322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89" name="Line 9"/>
          <p:cNvSpPr>
            <a:spLocks noChangeShapeType="1"/>
          </p:cNvSpPr>
          <p:nvPr/>
        </p:nvSpPr>
        <p:spPr bwMode="auto">
          <a:xfrm>
            <a:off x="4660900" y="187801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90" name="Line 10"/>
          <p:cNvSpPr>
            <a:spLocks noChangeShapeType="1"/>
          </p:cNvSpPr>
          <p:nvPr/>
        </p:nvSpPr>
        <p:spPr bwMode="auto">
          <a:xfrm>
            <a:off x="5164138" y="1878013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91" name="Line 11"/>
          <p:cNvSpPr>
            <a:spLocks noChangeShapeType="1"/>
          </p:cNvSpPr>
          <p:nvPr/>
        </p:nvSpPr>
        <p:spPr bwMode="auto">
          <a:xfrm>
            <a:off x="2189163" y="2366963"/>
            <a:ext cx="193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92" name="Line 12"/>
          <p:cNvSpPr>
            <a:spLocks noChangeShapeType="1"/>
          </p:cNvSpPr>
          <p:nvPr/>
        </p:nvSpPr>
        <p:spPr bwMode="auto">
          <a:xfrm>
            <a:off x="3063875" y="2366963"/>
            <a:ext cx="38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>
            <a:off x="4300538" y="2366963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682625" y="3538538"/>
            <a:ext cx="2111375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0.  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1.  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8.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9.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16.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17. 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24. D11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25. D12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32. Q0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33. not used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40.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41.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</a:t>
            </a:r>
          </a:p>
        </p:txBody>
      </p:sp>
      <p:sp>
        <p:nvSpPr>
          <p:cNvPr id="302095" name="Line 15"/>
          <p:cNvSpPr>
            <a:spLocks noChangeShapeType="1"/>
          </p:cNvSpPr>
          <p:nvPr/>
        </p:nvSpPr>
        <p:spPr bwMode="auto">
          <a:xfrm>
            <a:off x="1068388" y="3538538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96" name="Line 16"/>
          <p:cNvSpPr>
            <a:spLocks noChangeShapeType="1"/>
          </p:cNvSpPr>
          <p:nvPr/>
        </p:nvSpPr>
        <p:spPr bwMode="auto">
          <a:xfrm>
            <a:off x="1584325" y="3781425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97" name="Line 17"/>
          <p:cNvSpPr>
            <a:spLocks noChangeShapeType="1"/>
          </p:cNvSpPr>
          <p:nvPr/>
        </p:nvSpPr>
        <p:spPr bwMode="auto">
          <a:xfrm>
            <a:off x="1030288" y="4013200"/>
            <a:ext cx="219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98" name="Line 18"/>
          <p:cNvSpPr>
            <a:spLocks noChangeShapeType="1"/>
          </p:cNvSpPr>
          <p:nvPr/>
        </p:nvSpPr>
        <p:spPr bwMode="auto">
          <a:xfrm>
            <a:off x="1416050" y="4013200"/>
            <a:ext cx="334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099" name="Line 19"/>
          <p:cNvSpPr>
            <a:spLocks noChangeShapeType="1"/>
          </p:cNvSpPr>
          <p:nvPr/>
        </p:nvSpPr>
        <p:spPr bwMode="auto">
          <a:xfrm>
            <a:off x="1905000" y="4013200"/>
            <a:ext cx="38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100" name="Line 20"/>
          <p:cNvSpPr>
            <a:spLocks noChangeShapeType="1"/>
          </p:cNvSpPr>
          <p:nvPr/>
        </p:nvSpPr>
        <p:spPr bwMode="auto">
          <a:xfrm>
            <a:off x="1428750" y="4257675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101" name="Line 21"/>
          <p:cNvSpPr>
            <a:spLocks noChangeShapeType="1"/>
          </p:cNvSpPr>
          <p:nvPr/>
        </p:nvSpPr>
        <p:spPr bwMode="auto">
          <a:xfrm>
            <a:off x="1931988" y="4257675"/>
            <a:ext cx="373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102" name="Line 22"/>
          <p:cNvSpPr>
            <a:spLocks noChangeShapeType="1"/>
          </p:cNvSpPr>
          <p:nvPr/>
        </p:nvSpPr>
        <p:spPr bwMode="auto">
          <a:xfrm>
            <a:off x="1133475" y="4489450"/>
            <a:ext cx="166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103" name="Line 23"/>
          <p:cNvSpPr>
            <a:spLocks noChangeShapeType="1"/>
          </p:cNvSpPr>
          <p:nvPr/>
        </p:nvSpPr>
        <p:spPr bwMode="auto">
          <a:xfrm>
            <a:off x="2008188" y="4489450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104" name="Line 24"/>
          <p:cNvSpPr>
            <a:spLocks noChangeShapeType="1"/>
          </p:cNvSpPr>
          <p:nvPr/>
        </p:nvSpPr>
        <p:spPr bwMode="auto">
          <a:xfrm>
            <a:off x="1622425" y="4721225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105" name="Line 25"/>
          <p:cNvSpPr>
            <a:spLocks noChangeShapeType="1"/>
          </p:cNvSpPr>
          <p:nvPr/>
        </p:nvSpPr>
        <p:spPr bwMode="auto">
          <a:xfrm>
            <a:off x="1120775" y="5441950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106" name="Line 26"/>
          <p:cNvSpPr>
            <a:spLocks noChangeShapeType="1"/>
          </p:cNvSpPr>
          <p:nvPr/>
        </p:nvSpPr>
        <p:spPr bwMode="auto">
          <a:xfrm>
            <a:off x="1120775" y="6149975"/>
            <a:ext cx="192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107" name="Line 27"/>
          <p:cNvSpPr>
            <a:spLocks noChangeShapeType="1"/>
          </p:cNvSpPr>
          <p:nvPr/>
        </p:nvSpPr>
        <p:spPr bwMode="auto">
          <a:xfrm>
            <a:off x="1506538" y="6149975"/>
            <a:ext cx="26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210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302110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2782888"/>
            <a:ext cx="5975350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FFA9-619B-476F-8210-0076F636CC0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965200" y="488950"/>
            <a:ext cx="38258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BCD to Excess 3 Serial Converter</a:t>
            </a:r>
          </a:p>
        </p:txBody>
      </p:sp>
      <p:pic>
        <p:nvPicPr>
          <p:cNvPr id="304132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775" y="1492250"/>
            <a:ext cx="59626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4133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8" y="1928813"/>
            <a:ext cx="26828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C1C-9E63-4860-BC6C-C9D044CE4C7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965200" y="514350"/>
            <a:ext cx="39417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More Advanced PAL Architectures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093788" y="1028700"/>
            <a:ext cx="32861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Registered PAL Architecture</a:t>
            </a:r>
          </a:p>
        </p:txBody>
      </p:sp>
      <p:sp>
        <p:nvSpPr>
          <p:cNvPr id="306183" name="Line 7"/>
          <p:cNvSpPr>
            <a:spLocks noChangeShapeType="1"/>
          </p:cNvSpPr>
          <p:nvPr/>
        </p:nvSpPr>
        <p:spPr bwMode="auto">
          <a:xfrm>
            <a:off x="7250113" y="3962400"/>
            <a:ext cx="708025" cy="96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1004888" y="5132388"/>
            <a:ext cx="6791325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D2 = 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D1 =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Q2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Q2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  +  Q1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D0 = Q0</a:t>
            </a:r>
          </a:p>
          <a:p>
            <a:pPr defTabSz="927100" eaLnBrk="0" hangingPunct="0">
              <a:lnSpc>
                <a:spcPct val="85000"/>
              </a:lnSpc>
            </a:pPr>
            <a:endParaRPr kumimoji="1" lang="en-US" altLang="ko-KR" sz="1800" b="1">
              <a:ea typeface="돋움" pitchFamily="50" charset="-127"/>
            </a:endParaRP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Z =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  +  X </a:t>
            </a:r>
            <a:r>
              <a:rPr kumimoji="1" lang="en-US" altLang="ko-KR">
                <a:solidFill>
                  <a:srgbClr val="000000"/>
                </a:solidFill>
                <a:ea typeface="돋움" pitchFamily="50" charset="-127"/>
              </a:rPr>
              <a:t>• </a:t>
            </a:r>
            <a:r>
              <a:rPr kumimoji="1" lang="en-US" altLang="ko-KR" sz="1800" b="1">
                <a:ea typeface="돋움" pitchFamily="50" charset="-127"/>
              </a:rPr>
              <a:t>Q1</a:t>
            </a:r>
          </a:p>
        </p:txBody>
      </p:sp>
      <p:sp>
        <p:nvSpPr>
          <p:cNvPr id="306185" name="Line 9"/>
          <p:cNvSpPr>
            <a:spLocks noChangeShapeType="1"/>
          </p:cNvSpPr>
          <p:nvPr/>
        </p:nvSpPr>
        <p:spPr bwMode="auto">
          <a:xfrm>
            <a:off x="1042988" y="5094288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86" name="Line 10"/>
          <p:cNvSpPr>
            <a:spLocks noChangeShapeType="1"/>
          </p:cNvSpPr>
          <p:nvPr/>
        </p:nvSpPr>
        <p:spPr bwMode="auto">
          <a:xfrm>
            <a:off x="2871788" y="5081588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87" name="Line 11"/>
          <p:cNvSpPr>
            <a:spLocks noChangeShapeType="1"/>
          </p:cNvSpPr>
          <p:nvPr/>
        </p:nvSpPr>
        <p:spPr bwMode="auto">
          <a:xfrm>
            <a:off x="3348038" y="5081588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auto">
          <a:xfrm>
            <a:off x="1042988" y="5557838"/>
            <a:ext cx="334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89" name="Line 13"/>
          <p:cNvSpPr>
            <a:spLocks noChangeShapeType="1"/>
          </p:cNvSpPr>
          <p:nvPr/>
        </p:nvSpPr>
        <p:spPr bwMode="auto">
          <a:xfrm>
            <a:off x="1609725" y="5557838"/>
            <a:ext cx="166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0" name="Line 14"/>
          <p:cNvSpPr>
            <a:spLocks noChangeShapeType="1"/>
          </p:cNvSpPr>
          <p:nvPr/>
        </p:nvSpPr>
        <p:spPr bwMode="auto">
          <a:xfrm>
            <a:off x="1970088" y="5545138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1" name="Line 15"/>
          <p:cNvSpPr>
            <a:spLocks noChangeShapeType="1"/>
          </p:cNvSpPr>
          <p:nvPr/>
        </p:nvSpPr>
        <p:spPr bwMode="auto">
          <a:xfrm>
            <a:off x="2471738" y="5545138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2" name="Line 16"/>
          <p:cNvSpPr>
            <a:spLocks noChangeShapeType="1"/>
          </p:cNvSpPr>
          <p:nvPr/>
        </p:nvSpPr>
        <p:spPr bwMode="auto">
          <a:xfrm>
            <a:off x="3000375" y="5545138"/>
            <a:ext cx="385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3" name="Line 17"/>
          <p:cNvSpPr>
            <a:spLocks noChangeShapeType="1"/>
          </p:cNvSpPr>
          <p:nvPr/>
        </p:nvSpPr>
        <p:spPr bwMode="auto">
          <a:xfrm>
            <a:off x="1042988" y="6021388"/>
            <a:ext cx="373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4" name="Line 18"/>
          <p:cNvSpPr>
            <a:spLocks noChangeShapeType="1"/>
          </p:cNvSpPr>
          <p:nvPr/>
        </p:nvSpPr>
        <p:spPr bwMode="auto">
          <a:xfrm>
            <a:off x="1030288" y="6470650"/>
            <a:ext cx="20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5" name="Line 19"/>
          <p:cNvSpPr>
            <a:spLocks noChangeShapeType="1"/>
          </p:cNvSpPr>
          <p:nvPr/>
        </p:nvSpPr>
        <p:spPr bwMode="auto">
          <a:xfrm>
            <a:off x="2511425" y="6483350"/>
            <a:ext cx="179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6" name="Line 20"/>
          <p:cNvSpPr>
            <a:spLocks noChangeShapeType="1"/>
          </p:cNvSpPr>
          <p:nvPr/>
        </p:nvSpPr>
        <p:spPr bwMode="auto">
          <a:xfrm>
            <a:off x="1803400" y="6496050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306199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75" y="1538288"/>
            <a:ext cx="7766050" cy="354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7213600" y="4770438"/>
            <a:ext cx="17557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Negative Logic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Feedback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6510338" y="968375"/>
            <a:ext cx="1831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Buffered Input</a:t>
            </a:r>
          </a:p>
          <a:p>
            <a:pPr algn="ctr"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or product term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F634-BFA6-4385-85E0-D023E59DF0A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30257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Implementation Strategies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1004888" y="488950"/>
            <a:ext cx="3322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 i="1">
                <a:ea typeface="돋움" pitchFamily="50" charset="-127"/>
              </a:rPr>
              <a:t>Advanced PAL Architectures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1133475" y="874713"/>
            <a:ext cx="47132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Programmable Output Polarity/XOR PALs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5794375" y="2078038"/>
            <a:ext cx="3206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Buried Registers: decouple </a:t>
            </a:r>
          </a:p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FF from the output pin</a:t>
            </a:r>
          </a:p>
        </p:txBody>
      </p:sp>
      <p:pic>
        <p:nvPicPr>
          <p:cNvPr id="308230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975" y="1185863"/>
            <a:ext cx="4365625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31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950" y="4452938"/>
            <a:ext cx="8893175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196850" y="4068763"/>
            <a:ext cx="66389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>
                <a:ea typeface="돋움" pitchFamily="50" charset="-127"/>
              </a:rPr>
              <a:t>Advantage of XOR PALs: Parity and Arithmetic 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B996-4CB4-4566-AF3B-B25A13C5EF2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79388"/>
            <a:ext cx="3025775" cy="288925"/>
          </a:xfrm>
          <a:noFill/>
          <a:ln/>
        </p:spPr>
        <p:txBody>
          <a:bodyPr wrap="none" lIns="64351" tIns="25740" rIns="64351" bIns="25740">
            <a:spAutoFit/>
          </a:bodyPr>
          <a:lstStyle/>
          <a:p>
            <a:r>
              <a:rPr lang="en-US" altLang="ko-KR">
                <a:ea typeface="굴림" pitchFamily="50" charset="-127"/>
              </a:rPr>
              <a:t>Implementation Strategies</a:t>
            </a:r>
          </a:p>
        </p:txBody>
      </p:sp>
      <p:pic>
        <p:nvPicPr>
          <p:cNvPr id="31027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8" y="1473200"/>
            <a:ext cx="3817937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695325" y="893763"/>
            <a:ext cx="2459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4351" tIns="25740" rIns="64351" bIns="25740">
            <a:spAutoFit/>
          </a:bodyPr>
          <a:lstStyle/>
          <a:p>
            <a:pPr defTabSz="927100" eaLnBrk="0" hangingPunct="0">
              <a:lnSpc>
                <a:spcPct val="85000"/>
              </a:lnSpc>
            </a:pPr>
            <a:r>
              <a:rPr kumimoji="1" lang="en-US" altLang="ko-KR" sz="1800" b="1">
                <a:ea typeface="돋움" pitchFamily="50" charset="-127"/>
              </a:rPr>
              <a:t>Example of XOR PAL</a:t>
            </a:r>
          </a:p>
        </p:txBody>
      </p:sp>
      <p:pic>
        <p:nvPicPr>
          <p:cNvPr id="310277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431925"/>
            <a:ext cx="3259138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5180013" y="903288"/>
            <a:ext cx="32131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309" tIns="46655" rIns="93309" bIns="46655">
            <a:spAutoFit/>
          </a:bodyPr>
          <a:lstStyle/>
          <a:p>
            <a:pPr defTabSz="927100" eaLnBrk="0" hangingPunct="0">
              <a:lnSpc>
                <a:spcPct val="90000"/>
              </a:lnSpc>
            </a:pPr>
            <a:r>
              <a:rPr kumimoji="1" lang="en-US" altLang="ko-KR" sz="1800" b="1">
                <a:ea typeface="돋움" pitchFamily="50" charset="-127"/>
              </a:rPr>
              <a:t>Example of Registered PAL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05-CombEx</Template>
  <TotalTime>4350</TotalTime>
  <Pages>37</Pages>
  <Words>1406</Words>
  <Application>Microsoft Office PowerPoint</Application>
  <PresentationFormat>사용자 지정</PresentationFormat>
  <Paragraphs>386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굴림</vt:lpstr>
      <vt:lpstr>돋움</vt:lpstr>
      <vt:lpstr>맑은 고딕</vt:lpstr>
      <vt:lpstr>Arial</vt:lpstr>
      <vt:lpstr>Courier New</vt:lpstr>
      <vt:lpstr>Garamond</vt:lpstr>
      <vt:lpstr>Times New Roman</vt:lpstr>
      <vt:lpstr>Wingdings</vt:lpstr>
      <vt:lpstr>Edge</vt:lpstr>
      <vt:lpstr>Chapter 9: Sequential Logic Technologies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Implementation Strategies</vt:lpstr>
      <vt:lpstr>Implementation Strategies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Actel Axcelerator C-Cell Combinational Logic Cell</vt:lpstr>
      <vt:lpstr>Actel Axcelerator R-Cell Sequential Logic Cell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Virtex-II IOB</vt:lpstr>
      <vt:lpstr>Virtex-II CLB</vt:lpstr>
      <vt:lpstr>½ of CLB Slice</vt:lpstr>
      <vt:lpstr>CLB: Sequential Portion</vt:lpstr>
      <vt:lpstr>Virtex-II CLB Slice</vt:lpstr>
      <vt:lpstr>Virtex-II Wiring:</vt:lpstr>
      <vt:lpstr>Case Study: Traffic-Light 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implementation</dc:title>
  <dc:creator>Gaetano Borriello</dc:creator>
  <cp:lastModifiedBy>jihong</cp:lastModifiedBy>
  <cp:revision>50</cp:revision>
  <cp:lastPrinted>2000-05-11T19:00:15Z</cp:lastPrinted>
  <dcterms:created xsi:type="dcterms:W3CDTF">1997-03-21T12:03:47Z</dcterms:created>
  <dcterms:modified xsi:type="dcterms:W3CDTF">2017-11-06T08:03:42Z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www.cs.washington.edu/education/courses/370/00sp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C:\WINNT\Profiles\gaetano\Desktop</vt:lpwstr>
  </property>
</Properties>
</file>