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58" r:id="rId3"/>
    <p:sldId id="283" r:id="rId4"/>
    <p:sldId id="284" r:id="rId5"/>
    <p:sldId id="285" r:id="rId6"/>
    <p:sldId id="286" r:id="rId7"/>
    <p:sldId id="269" r:id="rId8"/>
    <p:sldId id="270" r:id="rId9"/>
    <p:sldId id="271" r:id="rId10"/>
    <p:sldId id="272" r:id="rId11"/>
    <p:sldId id="279" r:id="rId12"/>
    <p:sldId id="274" r:id="rId13"/>
    <p:sldId id="276" r:id="rId14"/>
    <p:sldId id="277" r:id="rId15"/>
    <p:sldId id="266" r:id="rId16"/>
    <p:sldId id="278" r:id="rId17"/>
    <p:sldId id="287" r:id="rId18"/>
    <p:sldId id="288" r:id="rId19"/>
    <p:sldId id="291" r:id="rId20"/>
    <p:sldId id="281" r:id="rId21"/>
    <p:sldId id="282" r:id="rId22"/>
    <p:sldId id="29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571" autoAdjust="0"/>
  </p:normalViewPr>
  <p:slideViewPr>
    <p:cSldViewPr snapToGrid="0">
      <p:cViewPr varScale="1">
        <p:scale>
          <a:sx n="74" d="100"/>
          <a:sy n="7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F92FC-A548-4D3D-9E47-AB86A1377DE7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3D1A3-6D91-48E6-A453-BB11C4575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3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35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7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7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3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60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17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23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63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65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76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17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51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87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09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94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6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9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9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8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6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D9BC-FB91-471A-B234-CB38C83273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4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5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6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9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5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7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37052"/>
                </a:solidFill>
              </a:rPr>
              <a:pPr/>
              <a:t>‹#›</a:t>
            </a:fld>
            <a:endParaRPr lang="en-US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5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pPr defTabSz="342900" latinLnBrk="0"/>
            <a:fld id="{98624D31-43A5-475A-80CF-332C9F6DCF35}" type="datetimeFigureOut">
              <a:rPr lang="en-US" smtClean="0"/>
              <a:pPr defTabSz="342900" latinLnBrk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defTabSz="342900" latinLnBrk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defTabSz="342900" latinLnBrk="0"/>
            <a:fld id="{4FAB73BC-B049-4115-A692-8D63A059BFB8}" type="slidenum">
              <a:rPr lang="en-US" smtClean="0"/>
              <a:pPr defTabSz="342900" latinLnBrk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1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1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notesSlide" Target="../notesSlides/notesSlide21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www.youtube.com/watch?v=Wi1WJlAIwB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Intraoral Laser Scan Data</a:t>
            </a:r>
            <a:r>
              <a:rPr lang="ko-KR" altLang="en-US" sz="3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3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3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Dental CT </a:t>
            </a:r>
            <a:r>
              <a:rPr lang="ko-KR" altLang="en-US" sz="3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영상 접합 및 개별 치아 분할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392351"/>
            <a:ext cx="7543800" cy="1473611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altLang="ko-KR" sz="2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2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2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2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2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2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Team c</a:t>
            </a:r>
          </a:p>
          <a:p>
            <a:pPr algn="r"/>
            <a:r>
              <a:rPr lang="ko-KR" altLang="en-US" sz="2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강명구</a:t>
            </a:r>
            <a:r>
              <a:rPr lang="en-US" altLang="ko-KR" sz="2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박유군</a:t>
            </a:r>
            <a:r>
              <a:rPr lang="en-US" altLang="ko-KR" sz="2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이상호</a:t>
            </a:r>
            <a:endParaRPr lang="ko-KR" altLang="en-US" sz="2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10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12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Approach : CT-Mesh Registration</a:t>
            </a:r>
            <a:endParaRPr lang="ko-KR" altLang="en-US" sz="40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22958" y="1944000"/>
            <a:ext cx="7543801" cy="4023360"/>
          </a:xfrm>
        </p:spPr>
        <p:txBody>
          <a:bodyPr>
            <a:normAutofit/>
          </a:bodyPr>
          <a:lstStyle/>
          <a:p>
            <a:pPr marL="676656" lvl="1" indent="-457200">
              <a:buFont typeface="+mj-lt"/>
              <a:buAutoNum type="arabicPeriod" startAt="3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Optimization Method (Contd.)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ocal </a:t>
            </a: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ptimizer : Iterative Closest Point(ICP)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Closed-Form </a:t>
            </a: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olution Using SVD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endParaRPr lang="en-US" altLang="ko-KR" sz="20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sp>
        <p:nvSpPr>
          <p:cNvPr id="13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" y="4568975"/>
            <a:ext cx="7058632" cy="1746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58" y="3272803"/>
            <a:ext cx="2619375" cy="1266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618" y="3643496"/>
            <a:ext cx="967474" cy="5254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8377" y="3272803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Approach : Tooth Segmentation</a:t>
            </a:r>
            <a:endParaRPr lang="ko-KR" altLang="en-US" sz="4000" b="1" dirty="0"/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sp>
        <p:nvSpPr>
          <p:cNvPr id="13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2334507" y="5869094"/>
            <a:ext cx="6809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/>
              <a:t>Based on Hui Gao and </a:t>
            </a:r>
            <a:r>
              <a:rPr lang="en-US" altLang="ko-KR" sz="1000" dirty="0" err="1" smtClean="0"/>
              <a:t>Oksam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Chae</a:t>
            </a:r>
            <a:r>
              <a:rPr lang="en-US" altLang="ko-KR" sz="1000" dirty="0" smtClean="0"/>
              <a:t>, “Automatic Tooth Region Separation for Dental CT Images,” ICCIT Third International Conference on Convergence and Hybrid Information Technology, vol. 1, 2008.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434" y="1944000"/>
            <a:ext cx="3860230" cy="3867575"/>
          </a:xfrm>
          <a:prstGeom prst="rect">
            <a:avLst/>
          </a:prstGeom>
        </p:spPr>
      </p:pic>
      <p:sp>
        <p:nvSpPr>
          <p:cNvPr id="17" name="내용 개체 틀 3"/>
          <p:cNvSpPr>
            <a:spLocks noGrp="1"/>
          </p:cNvSpPr>
          <p:nvPr>
            <p:ph sz="half" idx="1"/>
          </p:nvPr>
        </p:nvSpPr>
        <p:spPr>
          <a:xfrm>
            <a:off x="822958" y="1944000"/>
            <a:ext cx="3760475" cy="4023360"/>
          </a:xfrm>
        </p:spPr>
        <p:txBody>
          <a:bodyPr>
            <a:normAutofit/>
          </a:bodyPr>
          <a:lstStyle/>
          <a:p>
            <a:pPr lvl="1">
              <a:spcBef>
                <a:spcPts val="200"/>
              </a:spcBef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033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CT Data vs. </a:t>
            </a:r>
            <a:r>
              <a:rPr lang="en-US" altLang="ko-KR" sz="2000" strike="sngStrike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Scanned </a:t>
            </a:r>
            <a:r>
              <a:rPr lang="en-US" altLang="ko-KR" sz="2000" strike="sngStrike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</a:p>
          <a:p>
            <a:pPr marL="37033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full 3D data</a:t>
            </a:r>
          </a:p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나눔고딕" panose="020D0604000000000000" pitchFamily="50" charset="-127"/>
              <a:buChar char="‐"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Without loss of information</a:t>
            </a:r>
          </a:p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나눔고딕" panose="020D0604000000000000" pitchFamily="50" charset="-127"/>
              <a:buChar char="‐"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segmentation plane can be used for both 2D and 3D.</a:t>
            </a:r>
          </a:p>
        </p:txBody>
      </p:sp>
    </p:spTree>
    <p:extLst>
      <p:ext uri="{BB962C8B-B14F-4D97-AF65-F5344CB8AC3E}">
        <p14:creationId xmlns:p14="http://schemas.microsoft.com/office/powerpoint/2010/main" val="17193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Approach : Tooth Segmentation</a:t>
            </a:r>
            <a:endParaRPr lang="ko-KR" altLang="en-US" sz="40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22958" y="1845734"/>
            <a:ext cx="7543801" cy="4023360"/>
          </a:xfrm>
        </p:spPr>
        <p:txBody>
          <a:bodyPr>
            <a:normAutofit/>
          </a:bodyPr>
          <a:lstStyle/>
          <a:p>
            <a:pPr marL="676656" lvl="1" indent="-457200">
              <a:buFont typeface="+mj-lt"/>
              <a:buAutoNum type="arabicPeriod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Automatic Dental Arch Fitting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Segmentation of Teeth Region</a:t>
            </a:r>
          </a:p>
          <a:p>
            <a:pPr marL="1001268" lvl="4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나눔고딕" panose="020D0604000000000000" pitchFamily="50" charset="-127"/>
              <a:buChar char="‐"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oral cavity structure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Segmentation of Maxilla and Mandible</a:t>
            </a:r>
          </a:p>
          <a:p>
            <a:pPr marL="1001268" lvl="4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나눔고딕" panose="020D0604000000000000" pitchFamily="50" charset="-127"/>
              <a:buChar char="‐"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Assumption : open bite constraint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Arch Curve Fitting</a:t>
            </a:r>
          </a:p>
          <a:p>
            <a:pPr marL="1001268" lvl="4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나눔고딕" panose="020D0604000000000000" pitchFamily="50" charset="-127"/>
              <a:buChar char="‐"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Assumed to be fourth order poly.</a:t>
            </a: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sp>
        <p:nvSpPr>
          <p:cNvPr id="13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2334507" y="5869094"/>
            <a:ext cx="6809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/>
              <a:t>Based on Hui Gao and </a:t>
            </a:r>
            <a:r>
              <a:rPr lang="en-US" altLang="ko-KR" sz="1000" dirty="0" err="1" smtClean="0"/>
              <a:t>Oksam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Chae</a:t>
            </a:r>
            <a:r>
              <a:rPr lang="en-US" altLang="ko-KR" sz="1000" dirty="0" smtClean="0"/>
              <a:t>, “Automatic Tooth Region Separation for Dental CT Images,” ICCIT Third International Conference on Convergence and Hybrid Information Technology, vol. 1, 2008.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708" y="4755400"/>
            <a:ext cx="69723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Approach : Tooth Segmentation</a:t>
            </a:r>
            <a:endParaRPr lang="ko-KR" altLang="en-US" sz="40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676656" lvl="1" indent="-457200">
              <a:buFont typeface="+mj-lt"/>
              <a:buAutoNum type="arabicPeriod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Automatic Dental Arch Fitting (Contd.)</a:t>
            </a:r>
          </a:p>
          <a:p>
            <a:pPr marL="0" indent="0">
              <a:buNone/>
            </a:pP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sp>
        <p:nvSpPr>
          <p:cNvPr id="13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2334507" y="5869094"/>
            <a:ext cx="6809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/>
              <a:t>Based on Hui Gao and </a:t>
            </a:r>
            <a:r>
              <a:rPr lang="en-US" altLang="ko-KR" sz="1000" dirty="0" err="1" smtClean="0"/>
              <a:t>Oksam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Chae</a:t>
            </a:r>
            <a:r>
              <a:rPr lang="en-US" altLang="ko-KR" sz="1000" dirty="0" smtClean="0"/>
              <a:t>, “Automatic Tooth Region Separation for Dental CT Images,” ICCIT Third International Conference on Convergence and Hybrid Information Technology, vol. 1, 2008.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70" y="2242197"/>
            <a:ext cx="7543801" cy="366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Approach : Tooth Segmentation</a:t>
            </a:r>
            <a:endParaRPr lang="ko-KR" altLang="en-US" sz="40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22958" y="1845734"/>
            <a:ext cx="7543801" cy="4023360"/>
          </a:xfrm>
        </p:spPr>
        <p:txBody>
          <a:bodyPr>
            <a:normAutofit/>
          </a:bodyPr>
          <a:lstStyle/>
          <a:p>
            <a:pPr marL="676656" lvl="1" indent="-457200">
              <a:buFont typeface="+mj-lt"/>
              <a:buAutoNum type="arabicPeriod" startAt="2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Individual Tooth Segmentation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Profiling Integral Intensity on Arch Curve</a:t>
            </a:r>
          </a:p>
          <a:p>
            <a:pPr marL="1001268" lvl="4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나눔고딕" panose="020D0604000000000000" pitchFamily="50" charset="-127"/>
              <a:buChar char="‐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local minimum at separating point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sp>
        <p:nvSpPr>
          <p:cNvPr id="13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2334507" y="5869094"/>
            <a:ext cx="6809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/>
              <a:t>Based on Hui Gao and </a:t>
            </a:r>
            <a:r>
              <a:rPr lang="en-US" altLang="ko-KR" sz="1000" dirty="0" err="1" smtClean="0"/>
              <a:t>Oksam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Chae</a:t>
            </a:r>
            <a:r>
              <a:rPr lang="en-US" altLang="ko-KR" sz="1000" dirty="0" smtClean="0"/>
              <a:t>, “Automatic Tooth Region Separation for Dental CT Images,” ICCIT Third International Conference on Convergence and Hybrid Information Technology, vol. 1, 2008.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42" y="3287143"/>
            <a:ext cx="2946205" cy="22896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274" y="3366396"/>
            <a:ext cx="4496125" cy="21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Architecture</a:t>
            </a:r>
            <a:endParaRPr lang="ko-KR" altLang="en-US" sz="4000" b="1" dirty="0"/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822960" y="1944000"/>
            <a:ext cx="7543800" cy="4017092"/>
            <a:chOff x="739502" y="2064218"/>
            <a:chExt cx="9838925" cy="3862427"/>
          </a:xfrm>
        </p:grpSpPr>
        <p:sp>
          <p:nvSpPr>
            <p:cNvPr id="28" name="TextBox 27"/>
            <p:cNvSpPr txBox="1"/>
            <p:nvPr/>
          </p:nvSpPr>
          <p:spPr>
            <a:xfrm>
              <a:off x="4004857" y="2064218"/>
              <a:ext cx="2392249" cy="887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Acquired data</a:t>
              </a:r>
            </a:p>
            <a:p>
              <a:pPr marL="177800" indent="-177800">
                <a:buFont typeface="Arial" pitchFamily="34" charset="0"/>
                <a:buChar char="•"/>
              </a:pPr>
              <a:r>
                <a:rPr lang="en-US" altLang="ko-KR" dirty="0" smtClean="0"/>
                <a:t>Scanned mesh</a:t>
              </a:r>
            </a:p>
            <a:p>
              <a:pPr marL="177800" indent="-177800">
                <a:buFont typeface="Arial" pitchFamily="34" charset="0"/>
                <a:buChar char="•"/>
              </a:pPr>
              <a:r>
                <a:rPr lang="en-US" altLang="ko-KR" dirty="0" smtClean="0"/>
                <a:t>CT volume data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41839" y="3383059"/>
              <a:ext cx="4407488" cy="6214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Compute an initial transformation matrix based on user input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1837" y="4635153"/>
              <a:ext cx="4407489" cy="6214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EF07E4"/>
                  </a:solidFill>
                </a:rPr>
                <a:t>Refine the matrix</a:t>
              </a:r>
              <a:r>
                <a:rPr lang="ko-KR" altLang="en-US" dirty="0" smtClean="0">
                  <a:solidFill>
                    <a:srgbClr val="EF07E4"/>
                  </a:solidFill>
                </a:rPr>
                <a:t> </a:t>
              </a:r>
              <a:r>
                <a:rPr lang="en-US" altLang="ko-KR" dirty="0" smtClean="0">
                  <a:solidFill>
                    <a:srgbClr val="EF07E4"/>
                  </a:solidFill>
                </a:rPr>
                <a:t>to minimize errors</a:t>
              </a:r>
              <a:endParaRPr lang="ko-KR" altLang="en-US" dirty="0">
                <a:solidFill>
                  <a:srgbClr val="EF07E4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9502" y="2197384"/>
              <a:ext cx="2576283" cy="6214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User input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3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pairs of points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Elbow Connector 34"/>
            <p:cNvCxnSpPr>
              <a:stCxn id="28" idx="1"/>
              <a:endCxn id="29" idx="0"/>
            </p:cNvCxnSpPr>
            <p:nvPr/>
          </p:nvCxnSpPr>
          <p:spPr>
            <a:xfrm rot="10800000" flipV="1">
              <a:off x="3645583" y="2508107"/>
              <a:ext cx="359274" cy="874951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5"/>
            <p:cNvCxnSpPr>
              <a:stCxn id="31" idx="3"/>
              <a:endCxn id="29" idx="0"/>
            </p:cNvCxnSpPr>
            <p:nvPr/>
          </p:nvCxnSpPr>
          <p:spPr>
            <a:xfrm>
              <a:off x="3315785" y="2508107"/>
              <a:ext cx="329798" cy="87495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425899" y="2066756"/>
              <a:ext cx="2420199" cy="887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Aligned data</a:t>
              </a:r>
            </a:p>
            <a:p>
              <a:pPr marL="177800" indent="-177800">
                <a:buFont typeface="Arial" pitchFamily="34" charset="0"/>
                <a:buChar char="•"/>
              </a:pPr>
              <a:r>
                <a:rPr lang="en-US" altLang="ko-KR" dirty="0" smtClean="0"/>
                <a:t>Aligned mesh</a:t>
              </a:r>
            </a:p>
            <a:p>
              <a:pPr marL="177800" indent="-177800">
                <a:buFont typeface="Arial" pitchFamily="34" charset="0"/>
                <a:buChar char="•"/>
              </a:pPr>
              <a:r>
                <a:rPr lang="en-US" altLang="ko-KR" dirty="0" smtClean="0"/>
                <a:t>Aligned CT data</a:t>
              </a:r>
              <a:endParaRPr lang="ko-KR" altLang="en-US" dirty="0"/>
            </a:p>
          </p:txBody>
        </p:sp>
        <p:cxnSp>
          <p:nvCxnSpPr>
            <p:cNvPr id="35" name="Elbow Connector 51"/>
            <p:cNvCxnSpPr>
              <a:stCxn id="28" idx="3"/>
              <a:endCxn id="34" idx="1"/>
            </p:cNvCxnSpPr>
            <p:nvPr/>
          </p:nvCxnSpPr>
          <p:spPr>
            <a:xfrm>
              <a:off x="6397105" y="2508108"/>
              <a:ext cx="1028794" cy="253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55"/>
            <p:cNvCxnSpPr>
              <a:stCxn id="30" idx="3"/>
              <a:endCxn id="34" idx="1"/>
            </p:cNvCxnSpPr>
            <p:nvPr/>
          </p:nvCxnSpPr>
          <p:spPr>
            <a:xfrm flipV="1">
              <a:off x="5849326" y="2510646"/>
              <a:ext cx="1576573" cy="24352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59"/>
            <p:cNvCxnSpPr>
              <a:stCxn id="29" idx="2"/>
              <a:endCxn id="30" idx="0"/>
            </p:cNvCxnSpPr>
            <p:nvPr/>
          </p:nvCxnSpPr>
          <p:spPr>
            <a:xfrm flipH="1">
              <a:off x="3645582" y="4004505"/>
              <a:ext cx="1" cy="6306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13562" y="3799977"/>
              <a:ext cx="3444875" cy="6214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Segmentation of Maxilla and Mandible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76"/>
            <p:cNvCxnSpPr>
              <a:stCxn id="34" idx="2"/>
              <a:endCxn id="38" idx="0"/>
            </p:cNvCxnSpPr>
            <p:nvPr/>
          </p:nvCxnSpPr>
          <p:spPr>
            <a:xfrm>
              <a:off x="8635999" y="2954537"/>
              <a:ext cx="1" cy="8454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93575" y="5280314"/>
              <a:ext cx="38848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Segmentation and numbering  of individual tooth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84"/>
            <p:cNvCxnSpPr>
              <a:stCxn id="38" idx="2"/>
              <a:endCxn id="40" idx="0"/>
            </p:cNvCxnSpPr>
            <p:nvPr/>
          </p:nvCxnSpPr>
          <p:spPr>
            <a:xfrm>
              <a:off x="8636000" y="4421423"/>
              <a:ext cx="1" cy="8588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32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Further Plan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44000"/>
            <a:ext cx="7543800" cy="4082679"/>
          </a:xfrm>
        </p:spPr>
        <p:txBody>
          <a:bodyPr>
            <a:noAutofit/>
          </a:bodyPr>
          <a:lstStyle/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CT-Mesh </a:t>
            </a:r>
            <a:r>
              <a:rPr lang="ko-KR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정합 과정의 자동화</a:t>
            </a:r>
            <a:endParaRPr lang="en-US" altLang="ko-KR" sz="24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입력을 받지 않고 자동으로 대응점을 검출하여 정합 수행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 detection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활용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치아 결손</a:t>
            </a:r>
            <a:r>
              <a:rPr lang="en-US" altLang="ko-KR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부정교합 데이터에 대한 치아 분할</a:t>
            </a: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자동적인 치아 분할이 불가능한 경우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사용자로부터 가이드라인을 입력 받을 필요가 있음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입력을 받기 위한 사용자 친화적인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64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Basic Spec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44000"/>
            <a:ext cx="7543800" cy="4082679"/>
          </a:xfrm>
        </p:spPr>
        <p:txBody>
          <a:bodyPr>
            <a:noAutofit/>
          </a:bodyPr>
          <a:lstStyle/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CT-Mesh Registration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정합된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ground truth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각 대응점간 평균 제곱근 오차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(RMSE) 1mm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이하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512x512x200, 12bit CT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영상과 최대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만개의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가지는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registration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수렴 시간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이하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Tooth Segmentation</a:t>
            </a: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치열 이상이나 금속이 없는 정상적 데이터에 대해 수동으로 분할한 결과와 비교하여 분할이 옳지 않은 치아의 수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이하</a:t>
            </a: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512x512x200, 12bit CT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영상의 전체 치아 분할 시간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 이하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endParaRPr lang="en-US" altLang="ko-KR" sz="2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10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Development Environment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44000"/>
            <a:ext cx="7543800" cy="4082679"/>
          </a:xfrm>
        </p:spPr>
        <p:txBody>
          <a:bodyPr>
            <a:noAutofit/>
          </a:bodyPr>
          <a:lstStyle/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Windows 7/8.1</a:t>
            </a:r>
          </a:p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C++ / C#</a:t>
            </a:r>
          </a:p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회사 제품에 사용 중인 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framework </a:t>
            </a: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endParaRPr lang="en-US" altLang="ko-KR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Microsoft Visual Studio</a:t>
            </a:r>
          </a:p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 source libraries</a:t>
            </a: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77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Current Status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44000"/>
            <a:ext cx="7543800" cy="4082679"/>
          </a:xfrm>
        </p:spPr>
        <p:txBody>
          <a:bodyPr>
            <a:noAutofit/>
          </a:bodyPr>
          <a:lstStyle/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담당자와 프로젝트 방향 설정</a:t>
            </a:r>
            <a:endParaRPr lang="en-US" altLang="ko-KR" sz="24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개괄 이해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평가 기준표 작성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범위 구체화 및 구현 방안 선택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향후 일정 협의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구현을 위한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framework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사전지식 이해</a:t>
            </a:r>
            <a:endParaRPr lang="en-US" altLang="ko-KR" sz="24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좌표계와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mage processing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이론 이해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 registration</a:t>
            </a: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segmentation</a:t>
            </a: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위한 이론과 실제 구현 알고리즘 이해</a:t>
            </a:r>
            <a:endParaRPr lang="en-US" altLang="ko-KR" sz="20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75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2044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Contents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45532"/>
            <a:ext cx="7543800" cy="3967061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 Goal/Problem &amp; Requirement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Approach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 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 Further Plan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Basic Spec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 Development </a:t>
            </a:r>
            <a:r>
              <a:rPr lang="en-US" altLang="ko-KR" sz="2400" dirty="0"/>
              <a:t>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 Current Status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 Division and Assignment of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 Schedule</a:t>
            </a:r>
            <a:endParaRPr lang="ko-KR" altLang="en-US" sz="2400" dirty="0"/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79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Division and Assignment of Work</a:t>
            </a:r>
            <a:endParaRPr lang="ko-KR" altLang="en-US" sz="4000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854957"/>
              </p:ext>
            </p:extLst>
          </p:nvPr>
        </p:nvGraphicFramePr>
        <p:xfrm>
          <a:off x="881739" y="1995484"/>
          <a:ext cx="7485020" cy="303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75"/>
                <a:gridCol w="2053045"/>
              </a:tblGrid>
              <a:tr h="43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담당자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333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점 입력 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전원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33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 transformation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행렬 계산 모듈 구현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33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fine tuning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통한 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optimization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333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 치아 분할 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interface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333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 치아 분할 알고리즘 구현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333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문제점</a:t>
                      </a:r>
                      <a:r>
                        <a:rPr lang="en-US" altLang="ko-KR" sz="1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개선방안 및 추가 고려 사항 연구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필요할 시 분담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81739" y="5189351"/>
            <a:ext cx="748502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9788" lvl="1" indent="-3429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연구주제 특성상 팀원 모두 구현 방법과 과정의 이해 필요</a:t>
            </a:r>
            <a:endParaRPr lang="en-US" altLang="ko-KR" sz="20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9788" lvl="1" indent="-3429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문제점 개선방안 연구는 구성 단위 별로 분담할 수 있음</a:t>
            </a:r>
            <a:endParaRPr lang="en-US" altLang="ko-KR" sz="2000" dirty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86604"/>
            <a:ext cx="8569549" cy="1450757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4000" b="1" dirty="0" smtClean="0"/>
              <a:t>Schedule</a:t>
            </a:r>
            <a:endParaRPr lang="ko-KR" altLang="en-US" sz="4000" b="1" dirty="0"/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48342" y="1984878"/>
            <a:ext cx="8549001" cy="4132699"/>
            <a:chOff x="348342" y="1560334"/>
            <a:chExt cx="8549001" cy="4132699"/>
          </a:xfrm>
        </p:grpSpPr>
        <p:grpSp>
          <p:nvGrpSpPr>
            <p:cNvPr id="8" name="그룹 7"/>
            <p:cNvGrpSpPr/>
            <p:nvPr/>
          </p:nvGrpSpPr>
          <p:grpSpPr>
            <a:xfrm>
              <a:off x="731952" y="1560334"/>
              <a:ext cx="8165391" cy="4131080"/>
              <a:chOff x="394494" y="1571220"/>
              <a:chExt cx="8165391" cy="4131080"/>
            </a:xfrm>
          </p:grpSpPr>
          <p:cxnSp>
            <p:nvCxnSpPr>
              <p:cNvPr id="21" name="OTLSHAPE_T_6d2c439d204c41ada3fb246bf3dbfdfc_HorizontalConnector1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1802723" y="5600700"/>
                <a:ext cx="5367318" cy="0"/>
              </a:xfrm>
              <a:prstGeom prst="line">
                <a:avLst/>
              </a:prstGeom>
              <a:ln w="7620" cap="flat" cmpd="sng" algn="ctr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OTLSHAPE_T_16708da1bda8403bb9f8be6ea4f1f20e_HorizontalConnector1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2704084" y="5334000"/>
                <a:ext cx="3869459" cy="0"/>
              </a:xfrm>
              <a:prstGeom prst="line">
                <a:avLst/>
              </a:prstGeom>
              <a:ln w="7620" cap="flat" cmpd="sng" algn="ctr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OTLSHAPE_T_2a6ad3a73a884a3c82f6e397aed3bdb2_HorizontalConnector1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2082123" y="5067300"/>
                <a:ext cx="3238775" cy="0"/>
              </a:xfrm>
              <a:prstGeom prst="line">
                <a:avLst/>
              </a:prstGeom>
              <a:ln w="7620" cap="flat" cmpd="sng" algn="ctr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OTLSHAPE_T_5a8e777997f94659b7764502272cacae_HorizontalConnector1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2037673" y="4800600"/>
                <a:ext cx="2448129" cy="0"/>
              </a:xfrm>
              <a:prstGeom prst="line">
                <a:avLst/>
              </a:prstGeom>
              <a:ln w="7620" cap="flat" cmpd="sng" algn="ctr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OTLSHAPE_T_144301f372bb4649beb414023497e4d5_HorizontalConnector1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2197312" y="4533900"/>
                <a:ext cx="1870941" cy="0"/>
              </a:xfrm>
              <a:prstGeom prst="line">
                <a:avLst/>
              </a:prstGeom>
              <a:ln w="7620" cap="flat" cmpd="sng" algn="ctr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OTLSHAPE_T_03402f9f7015496fa72c4131fb95427c_HorizontalConnector1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3036401" y="4267200"/>
                <a:ext cx="614304" cy="0"/>
              </a:xfrm>
              <a:prstGeom prst="line">
                <a:avLst/>
              </a:prstGeom>
              <a:ln w="7620" cap="flat" cmpd="sng" algn="ctr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OTLSHAPE_T_b2a5fbb5777047fb8f473b1ffb7ea642_HorizontalConnector1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372362" y="4000500"/>
                <a:ext cx="1860795" cy="0"/>
              </a:xfrm>
              <a:prstGeom prst="line">
                <a:avLst/>
              </a:prstGeom>
              <a:ln w="7620" cap="flat" cmpd="sng" algn="ctr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OTLSHAPE_T_85d9ea41f15b454a82324bf7e5502dba_HorizontalConnector1"/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1264715" y="3733800"/>
                <a:ext cx="1020269" cy="0"/>
              </a:xfrm>
              <a:prstGeom prst="line">
                <a:avLst/>
              </a:prstGeom>
              <a:ln w="7620" cap="flat" cmpd="sng" algn="ctr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OTLSHAPE_M_479fdd98a3cd4912922ce33844b55b62_Connector1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7534289" y="2605828"/>
                <a:ext cx="0" cy="442172"/>
              </a:xfrm>
              <a:prstGeom prst="line">
                <a:avLst/>
              </a:prstGeom>
              <a:ln w="7620" cap="flat" cmpd="sng" algn="ctr">
                <a:solidFill>
                  <a:schemeClr val="accent5">
                    <a:alpha val="49804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OTLSHAPE_M_cf9e60fd9b20432084f399fd8565141c_Connector1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7116741" y="2153285"/>
                <a:ext cx="0" cy="894715"/>
              </a:xfrm>
              <a:prstGeom prst="line">
                <a:avLst/>
              </a:prstGeom>
              <a:ln w="7620" cap="flat" cmpd="sng" algn="ctr">
                <a:solidFill>
                  <a:schemeClr val="accent4">
                    <a:alpha val="49804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OTLSHAPE_M_b784cef3f7214162a120f1c7d524ab16_Connector1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4193903" y="2605828"/>
                <a:ext cx="0" cy="442172"/>
              </a:xfrm>
              <a:prstGeom prst="line">
                <a:avLst/>
              </a:prstGeom>
              <a:ln w="7620" cap="flat" cmpd="sng" algn="ctr">
                <a:solidFill>
                  <a:schemeClr val="accent3">
                    <a:alpha val="49804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OTLSHAPE_M_28890814389346fa9ecfe7a59885aa24_Connector1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2941258" y="2153285"/>
                <a:ext cx="0" cy="894715"/>
              </a:xfrm>
              <a:prstGeom prst="line">
                <a:avLst/>
              </a:prstGeom>
              <a:ln w="7620" cap="flat" cmpd="sng" algn="ctr">
                <a:solidFill>
                  <a:schemeClr val="accent2">
                    <a:alpha val="49804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OTLSHAPE_M_0ded4e0d701d4a048ef3d58bedbefd2e_Connector3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1688613" y="2832100"/>
                <a:ext cx="0" cy="215900"/>
              </a:xfrm>
              <a:prstGeom prst="line">
                <a:avLst/>
              </a:prstGeom>
              <a:ln w="7620" cap="flat" cmpd="sng" algn="ctr">
                <a:solidFill>
                  <a:schemeClr val="accent1">
                    <a:alpha val="49804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OTLSHAPE_M_0ded4e0d701d4a048ef3d58bedbefd2e_Connector2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1688613" y="2664375"/>
                <a:ext cx="0" cy="12700"/>
              </a:xfrm>
              <a:prstGeom prst="line">
                <a:avLst/>
              </a:prstGeom>
              <a:ln w="7620" cap="flat" cmpd="sng" algn="ctr">
                <a:solidFill>
                  <a:schemeClr val="accent1">
                    <a:alpha val="49804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OTLSHAPE_M_0ded4e0d701d4a048ef3d58bedbefd2e_Connector1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1688613" y="1615482"/>
                <a:ext cx="0" cy="878374"/>
              </a:xfrm>
              <a:prstGeom prst="line">
                <a:avLst/>
              </a:prstGeom>
              <a:ln w="7620" cap="flat" cmpd="sng" algn="ctr">
                <a:solidFill>
                  <a:schemeClr val="accent1">
                    <a:alpha val="49804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OTLSHAPE_M_760624370f3c4ef0bda0b00c32276a88_Connector1"/>
              <p:cNvCxnSpPr/>
              <p:nvPr>
                <p:custDataLst>
                  <p:tags r:id="rId24"/>
                </p:custDataLst>
              </p:nvPr>
            </p:nvCxnSpPr>
            <p:spPr>
              <a:xfrm>
                <a:off x="1271065" y="2605828"/>
                <a:ext cx="0" cy="442172"/>
              </a:xfrm>
              <a:prstGeom prst="line">
                <a:avLst/>
              </a:prstGeom>
              <a:ln w="7620" cap="flat" cmpd="sng" algn="ctr">
                <a:solidFill>
                  <a:srgbClr val="0072BC">
                    <a:alpha val="49804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TLSHAPE_TB_00000000000000000000000000000000_LeftEndCaps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394494" y="3084611"/>
                <a:ext cx="602474" cy="3077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2000" b="1" spc="-38" smtClean="0">
                    <a:solidFill>
                      <a:srgbClr val="C0504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2015</a:t>
                </a:r>
                <a:endParaRPr lang="ko-KR" altLang="en-US" sz="2000" b="1" spc="-38">
                  <a:solidFill>
                    <a:srgbClr val="C0504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OTLSHAPE_TB_00000000000000000000000000000000_ScaleContainer"/>
              <p:cNvSpPr/>
              <p:nvPr>
                <p:custDataLst>
                  <p:tags r:id="rId26"/>
                </p:custDataLst>
              </p:nvPr>
            </p:nvSpPr>
            <p:spPr>
              <a:xfrm>
                <a:off x="1253671" y="3048000"/>
                <a:ext cx="6311900" cy="381000"/>
              </a:xfrm>
              <a:prstGeom prst="rect">
                <a:avLst/>
              </a:prstGeom>
              <a:solidFill>
                <a:srgbClr val="44546A"/>
              </a:solidFill>
              <a:ln w="1587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OTLSHAPE_TB_00000000000000000000000000000000_TimescaleInterval1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1334323" y="3145473"/>
                <a:ext cx="150939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US" altLang="ko-KR" sz="1400" spc="-26" dirty="0" smtClean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09</a:t>
                </a:r>
                <a:endParaRPr lang="ko-KR" altLang="en-US" sz="1400" spc="-26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0" name="OTLSHAPE_TB_00000000000000000000000000000000_Separator1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2875257" y="3136900"/>
                <a:ext cx="0" cy="203200"/>
              </a:xfrm>
              <a:prstGeom prst="line">
                <a:avLst/>
              </a:prstGeom>
              <a:ln w="12700" cap="flat" cmpd="sng" algn="ctr">
                <a:solidFill>
                  <a:schemeClr val="lt1">
                    <a:alpha val="29804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TLSHAPE_TB_00000000000000000000000000000000_TimescaleInterval2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2938758" y="3145473"/>
                <a:ext cx="150939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US" altLang="ko-KR" sz="1400" spc="-26" smtClean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10</a:t>
                </a:r>
                <a:endParaRPr lang="ko-KR" altLang="en-US" sz="1400" spc="-26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2" name="OTLSHAPE_TB_00000000000000000000000000000000_Separator2"/>
              <p:cNvCxnSpPr/>
              <p:nvPr>
                <p:custDataLst>
                  <p:tags r:id="rId30"/>
                </p:custDataLst>
              </p:nvPr>
            </p:nvCxnSpPr>
            <p:spPr>
              <a:xfrm>
                <a:off x="4724400" y="3136900"/>
                <a:ext cx="0" cy="203200"/>
              </a:xfrm>
              <a:prstGeom prst="line">
                <a:avLst/>
              </a:prstGeom>
              <a:ln w="12700" cap="flat" cmpd="sng" algn="ctr">
                <a:solidFill>
                  <a:schemeClr val="lt1">
                    <a:alpha val="29804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TLSHAPE_TB_00000000000000000000000000000000_TimescaleInterval3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4787900" y="3145473"/>
                <a:ext cx="150939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US" altLang="ko-KR" sz="1400" spc="-26" smtClean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11</a:t>
                </a:r>
                <a:endParaRPr lang="ko-KR" altLang="en-US" sz="1400" spc="-26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4" name="OTLSHAPE_TB_00000000000000000000000000000000_Separator3"/>
              <p:cNvCxnSpPr/>
              <p:nvPr>
                <p:custDataLst>
                  <p:tags r:id="rId32"/>
                </p:custDataLst>
              </p:nvPr>
            </p:nvCxnSpPr>
            <p:spPr>
              <a:xfrm>
                <a:off x="6513892" y="3136900"/>
                <a:ext cx="0" cy="203200"/>
              </a:xfrm>
              <a:prstGeom prst="line">
                <a:avLst/>
              </a:prstGeom>
              <a:ln w="12700" cap="flat" cmpd="sng" algn="ctr">
                <a:solidFill>
                  <a:schemeClr val="lt1">
                    <a:alpha val="29804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TLSHAPE_TB_00000000000000000000000000000000_TimescaleInterval4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6577393" y="3145473"/>
                <a:ext cx="150939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US" altLang="ko-KR" sz="1400" spc="-26" dirty="0" smtClean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12</a:t>
                </a:r>
                <a:endParaRPr lang="ko-KR" altLang="en-US" sz="1400" spc="-26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OTLSHAPE_M_760624370f3c4ef0bda0b00c32276a88_Title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1493315" y="2486784"/>
                <a:ext cx="1322638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ko-KR" altLang="en-US" sz="1200" b="1" spc="-6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프로젝트 주제 선정</a:t>
                </a:r>
                <a:endParaRPr lang="ko-KR" altLang="en-US" sz="1200" b="1" spc="-6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OTLSHAPE_M_760624370f3c4ef0bda0b00c32276a88_Date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1493315" y="2673796"/>
                <a:ext cx="4953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8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9/4</a:t>
                </a:r>
                <a:endParaRPr lang="ko-KR" altLang="en-US" sz="1050" spc="-8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8" name="OTLSHAPE_M_760624370f3c4ef0bda0b00c32276a88_Shape"/>
              <p:cNvSpPr/>
              <p:nvPr>
                <p:custDataLst>
                  <p:tags r:id="rId36"/>
                </p:custDataLst>
              </p:nvPr>
            </p:nvSpPr>
            <p:spPr>
              <a:xfrm rot="16200000">
                <a:off x="1296465" y="2605828"/>
                <a:ext cx="165100" cy="165100"/>
              </a:xfrm>
              <a:prstGeom prst="flowChartMerge">
                <a:avLst/>
              </a:prstGeom>
              <a:solidFill>
                <a:srgbClr val="0072BC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OTLSHAPE_M_0ded4e0d701d4a048ef3d58bedbefd2e_Title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910862" y="1571220"/>
                <a:ext cx="3000993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최초 담당자 미팅 및 회사평가표 작성</a:t>
                </a:r>
                <a:r>
                  <a:rPr lang="en-US" altLang="ko-KR" sz="1200" b="1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200" b="1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제출</a:t>
                </a:r>
                <a:endParaRPr lang="ko-KR" altLang="en-US" sz="1200" b="1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0" name="OTLSHAPE_M_0ded4e0d701d4a048ef3d58bedbefd2e_Date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1910863" y="1768710"/>
                <a:ext cx="5588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8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9/11</a:t>
                </a:r>
                <a:endParaRPr lang="ko-KR" altLang="en-US" sz="1050" spc="-8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1" name="OTLSHAPE_M_0ded4e0d701d4a048ef3d58bedbefd2e_Shape"/>
              <p:cNvSpPr/>
              <p:nvPr>
                <p:custDataLst>
                  <p:tags r:id="rId39"/>
                </p:custDataLst>
              </p:nvPr>
            </p:nvSpPr>
            <p:spPr>
              <a:xfrm rot="16200000">
                <a:off x="1714013" y="1615482"/>
                <a:ext cx="165100" cy="165100"/>
              </a:xfrm>
              <a:prstGeom prst="flowChartMerge">
                <a:avLst/>
              </a:prstGeom>
              <a:solidFill>
                <a:schemeClr val="accent1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2" name="OTLSHAPE_M_28890814389346fa9ecfe7a59885aa24_Title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3163507" y="2034240"/>
                <a:ext cx="1322293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ko-KR" altLang="en-US" sz="1200" b="1" spc="-6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프로젝트 </a:t>
                </a:r>
                <a:r>
                  <a:rPr lang="ko-KR" altLang="en-US" sz="1200" b="1" spc="-6" dirty="0" err="1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스펙</a:t>
                </a:r>
                <a:r>
                  <a:rPr lang="ko-KR" altLang="en-US" sz="1200" b="1" spc="-6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발표</a:t>
                </a:r>
                <a:endParaRPr lang="ko-KR" altLang="en-US" sz="1200" b="1" spc="-6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OTLSHAPE_M_28890814389346fa9ecfe7a59885aa24_Date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3163508" y="2221253"/>
                <a:ext cx="5588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8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10/2</a:t>
                </a:r>
                <a:endParaRPr lang="ko-KR" altLang="en-US" sz="1050" spc="-8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OTLSHAPE_M_28890814389346fa9ecfe7a59885aa24_Shape"/>
              <p:cNvSpPr/>
              <p:nvPr>
                <p:custDataLst>
                  <p:tags r:id="rId42"/>
                </p:custDataLst>
              </p:nvPr>
            </p:nvSpPr>
            <p:spPr>
              <a:xfrm rot="16200000">
                <a:off x="2966658" y="2153285"/>
                <a:ext cx="165100" cy="165100"/>
              </a:xfrm>
              <a:prstGeom prst="flowChartMerge">
                <a:avLst/>
              </a:prstGeom>
              <a:solidFill>
                <a:schemeClr val="accent2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5" name="OTLSHAPE_M_b784cef3f7214162a120f1c7d524ab16_Title"/>
              <p:cNvSpPr txBox="1"/>
              <p:nvPr>
                <p:custDataLst>
                  <p:tags r:id="rId43"/>
                </p:custDataLst>
              </p:nvPr>
            </p:nvSpPr>
            <p:spPr>
              <a:xfrm>
                <a:off x="4416152" y="2486784"/>
                <a:ext cx="1297239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ko-KR" altLang="en-US" sz="1200" b="1" spc="-6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프로젝트 중간 발표</a:t>
                </a:r>
                <a:endParaRPr lang="ko-KR" altLang="en-US" sz="1200" b="1" spc="-6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6" name="OTLSHAPE_M_b784cef3f7214162a120f1c7d524ab16_Date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416153" y="2673796"/>
                <a:ext cx="6223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8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10/23</a:t>
                </a:r>
                <a:endParaRPr lang="ko-KR" altLang="en-US" sz="1050" spc="-8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7" name="OTLSHAPE_M_b784cef3f7214162a120f1c7d524ab16_Shape"/>
              <p:cNvSpPr/>
              <p:nvPr>
                <p:custDataLst>
                  <p:tags r:id="rId45"/>
                </p:custDataLst>
              </p:nvPr>
            </p:nvSpPr>
            <p:spPr>
              <a:xfrm rot="16200000">
                <a:off x="4219303" y="2605828"/>
                <a:ext cx="165100" cy="165100"/>
              </a:xfrm>
              <a:prstGeom prst="flowChartMerge">
                <a:avLst/>
              </a:prstGeom>
              <a:solidFill>
                <a:schemeClr val="accent3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8" name="OTLSHAPE_M_cf9e60fd9b20432084f399fd8565141c_Title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7338990" y="2034240"/>
                <a:ext cx="1181101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ko-KR" altLang="en-US" sz="1200" b="1" spc="-6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최종 발표 전 시연</a:t>
                </a:r>
                <a:endParaRPr lang="ko-KR" altLang="en-US" sz="1200" b="1" spc="-6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9" name="OTLSHAPE_M_cf9e60fd9b20432084f399fd8565141c_Date"/>
              <p:cNvSpPr txBox="1"/>
              <p:nvPr>
                <p:custDataLst>
                  <p:tags r:id="rId47"/>
                </p:custDataLst>
              </p:nvPr>
            </p:nvSpPr>
            <p:spPr>
              <a:xfrm>
                <a:off x="7338991" y="2221253"/>
                <a:ext cx="6223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8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12/11</a:t>
                </a:r>
                <a:endParaRPr lang="ko-KR" altLang="en-US" sz="1050" spc="-8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0" name="OTLSHAPE_M_cf9e60fd9b20432084f399fd8565141c_Shape"/>
              <p:cNvSpPr/>
              <p:nvPr>
                <p:custDataLst>
                  <p:tags r:id="rId48"/>
                </p:custDataLst>
              </p:nvPr>
            </p:nvSpPr>
            <p:spPr>
              <a:xfrm rot="16200000">
                <a:off x="7142141" y="2153285"/>
                <a:ext cx="165100" cy="165100"/>
              </a:xfrm>
              <a:prstGeom prst="flowChartMerge">
                <a:avLst/>
              </a:prstGeom>
              <a:solidFill>
                <a:schemeClr val="accent4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1" name="OTLSHAPE_M_479fdd98a3cd4912922ce33844b55b62_Title"/>
              <p:cNvSpPr txBox="1"/>
              <p:nvPr>
                <p:custDataLst>
                  <p:tags r:id="rId49"/>
                </p:custDataLst>
              </p:nvPr>
            </p:nvSpPr>
            <p:spPr>
              <a:xfrm>
                <a:off x="7756539" y="2486784"/>
                <a:ext cx="803346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ko-KR" altLang="en-US" sz="1200" b="1" spc="-10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최종 발표</a:t>
                </a:r>
                <a:endParaRPr lang="ko-KR" altLang="en-US" sz="1200" b="1" spc="-1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2" name="OTLSHAPE_M_479fdd98a3cd4912922ce33844b55b62_Date"/>
              <p:cNvSpPr txBox="1"/>
              <p:nvPr>
                <p:custDataLst>
                  <p:tags r:id="rId50"/>
                </p:custDataLst>
              </p:nvPr>
            </p:nvSpPr>
            <p:spPr>
              <a:xfrm>
                <a:off x="7756539" y="2673796"/>
                <a:ext cx="6223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8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12/18</a:t>
                </a:r>
                <a:endParaRPr lang="ko-KR" altLang="en-US" sz="1050" spc="-8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3" name="OTLSHAPE_M_479fdd98a3cd4912922ce33844b55b62_Shape"/>
              <p:cNvSpPr/>
              <p:nvPr>
                <p:custDataLst>
                  <p:tags r:id="rId51"/>
                </p:custDataLst>
              </p:nvPr>
            </p:nvSpPr>
            <p:spPr>
              <a:xfrm rot="16200000">
                <a:off x="7559689" y="2605828"/>
                <a:ext cx="165100" cy="165100"/>
              </a:xfrm>
              <a:prstGeom prst="flowChartMerge">
                <a:avLst/>
              </a:prstGeom>
              <a:solidFill>
                <a:schemeClr val="accent5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4" name="OTLSHAPE_T_85d9ea41f15b454a82324bf7e5502dba_Shape"/>
              <p:cNvSpPr/>
              <p:nvPr>
                <p:custDataLst>
                  <p:tags r:id="rId52"/>
                </p:custDataLst>
              </p:nvPr>
            </p:nvSpPr>
            <p:spPr>
              <a:xfrm>
                <a:off x="1264715" y="3632200"/>
                <a:ext cx="1917700" cy="203200"/>
              </a:xfrm>
              <a:prstGeom prst="rect">
                <a:avLst/>
              </a:prstGeom>
              <a:solidFill>
                <a:srgbClr val="0072BC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5" name="OTLSHAPE_T_85d9ea41f15b454a82324bf7e5502dba_JoinedDate"/>
              <p:cNvSpPr txBox="1"/>
              <p:nvPr>
                <p:custDataLst>
                  <p:tags r:id="rId53"/>
                </p:custDataLst>
              </p:nvPr>
            </p:nvSpPr>
            <p:spPr>
              <a:xfrm>
                <a:off x="3224307" y="3653009"/>
                <a:ext cx="11303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6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9/4 - 10/6</a:t>
                </a:r>
                <a:endParaRPr lang="ko-KR" altLang="en-US" sz="1050" spc="-6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6" name="OTLSHAPE_T_b2a5fbb5777047fb8f473b1ffb7ea642_Shape"/>
              <p:cNvSpPr/>
              <p:nvPr>
                <p:custDataLst>
                  <p:tags r:id="rId54"/>
                </p:custDataLst>
              </p:nvPr>
            </p:nvSpPr>
            <p:spPr>
              <a:xfrm>
                <a:off x="3233157" y="3898900"/>
                <a:ext cx="368300" cy="203200"/>
              </a:xfrm>
              <a:prstGeom prst="rect">
                <a:avLst/>
              </a:prstGeom>
              <a:solidFill>
                <a:schemeClr val="accent1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7" name="OTLSHAPE_T_b2a5fbb5777047fb8f473b1ffb7ea642_JoinedDate"/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3641855" y="3919709"/>
                <a:ext cx="12700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6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10/7 - 10/13</a:t>
                </a:r>
                <a:endParaRPr lang="ko-KR" altLang="en-US" sz="1050" spc="-6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8" name="OTLSHAPE_T_03402f9f7015496fa72c4131fb95427c_Shape"/>
              <p:cNvSpPr/>
              <p:nvPr>
                <p:custDataLst>
                  <p:tags r:id="rId56"/>
                </p:custDataLst>
              </p:nvPr>
            </p:nvSpPr>
            <p:spPr>
              <a:xfrm>
                <a:off x="3650705" y="4165600"/>
                <a:ext cx="368300" cy="203200"/>
              </a:xfrm>
              <a:prstGeom prst="rect">
                <a:avLst/>
              </a:prstGeom>
              <a:solidFill>
                <a:schemeClr val="accent2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9" name="OTLSHAPE_T_03402f9f7015496fa72c4131fb95427c_JoinedDate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4059403" y="4186409"/>
                <a:ext cx="13335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6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10/14 - 10/20</a:t>
                </a:r>
                <a:endParaRPr lang="ko-KR" altLang="en-US" sz="1050" spc="-6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0" name="OTLSHAPE_T_144301f372bb4649beb414023497e4d5_Shape"/>
              <p:cNvSpPr/>
              <p:nvPr>
                <p:custDataLst>
                  <p:tags r:id="rId58"/>
                </p:custDataLst>
              </p:nvPr>
            </p:nvSpPr>
            <p:spPr>
              <a:xfrm>
                <a:off x="4068253" y="4432300"/>
                <a:ext cx="368300" cy="203200"/>
              </a:xfrm>
              <a:prstGeom prst="rect">
                <a:avLst/>
              </a:prstGeom>
              <a:solidFill>
                <a:schemeClr val="accent3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1" name="OTLSHAPE_T_144301f372bb4649beb414023497e4d5_JoinedDate"/>
              <p:cNvSpPr txBox="1"/>
              <p:nvPr>
                <p:custDataLst>
                  <p:tags r:id="rId59"/>
                </p:custDataLst>
              </p:nvPr>
            </p:nvSpPr>
            <p:spPr>
              <a:xfrm>
                <a:off x="4476952" y="4453109"/>
                <a:ext cx="13335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6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10/21 - 10/27</a:t>
                </a:r>
                <a:endParaRPr lang="ko-KR" altLang="en-US" sz="1050" spc="-6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2" name="OTLSHAPE_T_5a8e777997f94659b7764502272cacae_Shape"/>
              <p:cNvSpPr/>
              <p:nvPr>
                <p:custDataLst>
                  <p:tags r:id="rId60"/>
                </p:custDataLst>
              </p:nvPr>
            </p:nvSpPr>
            <p:spPr>
              <a:xfrm>
                <a:off x="4485801" y="4699000"/>
                <a:ext cx="787400" cy="203200"/>
              </a:xfrm>
              <a:prstGeom prst="rect">
                <a:avLst/>
              </a:prstGeom>
              <a:solidFill>
                <a:schemeClr val="accent4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3" name="OTLSHAPE_T_5a8e777997f94659b7764502272cacae_JoinedDate"/>
              <p:cNvSpPr txBox="1"/>
              <p:nvPr>
                <p:custDataLst>
                  <p:tags r:id="rId61"/>
                </p:custDataLst>
              </p:nvPr>
            </p:nvSpPr>
            <p:spPr>
              <a:xfrm>
                <a:off x="5312048" y="4719809"/>
                <a:ext cx="13335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6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10/28 - 11/10</a:t>
                </a:r>
                <a:endParaRPr lang="ko-KR" altLang="en-US" sz="1050" spc="-6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4" name="OTLSHAPE_T_2a6ad3a73a884a3c82f6e397aed3bdb2_Shape"/>
              <p:cNvSpPr/>
              <p:nvPr>
                <p:custDataLst>
                  <p:tags r:id="rId62"/>
                </p:custDataLst>
              </p:nvPr>
            </p:nvSpPr>
            <p:spPr>
              <a:xfrm>
                <a:off x="5320898" y="4965700"/>
                <a:ext cx="1193800" cy="203200"/>
              </a:xfrm>
              <a:prstGeom prst="rect">
                <a:avLst/>
              </a:prstGeom>
              <a:solidFill>
                <a:schemeClr val="accent5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5" name="OTLSHAPE_T_2a6ad3a73a884a3c82f6e397aed3bdb2_JoinedDate"/>
              <p:cNvSpPr txBox="1"/>
              <p:nvPr>
                <p:custDataLst>
                  <p:tags r:id="rId63"/>
                </p:custDataLst>
              </p:nvPr>
            </p:nvSpPr>
            <p:spPr>
              <a:xfrm>
                <a:off x="6564693" y="4986509"/>
                <a:ext cx="12700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6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11/11 - 12/1</a:t>
                </a:r>
                <a:endParaRPr lang="ko-KR" altLang="en-US" sz="1050" spc="-6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6" name="OTLSHAPE_T_16708da1bda8403bb9f8be6ea4f1f20e_Shape"/>
              <p:cNvSpPr/>
              <p:nvPr>
                <p:custDataLst>
                  <p:tags r:id="rId64"/>
                </p:custDataLst>
              </p:nvPr>
            </p:nvSpPr>
            <p:spPr>
              <a:xfrm>
                <a:off x="6573543" y="5232400"/>
                <a:ext cx="546100" cy="203200"/>
              </a:xfrm>
              <a:prstGeom prst="rect">
                <a:avLst/>
              </a:prstGeom>
              <a:solidFill>
                <a:schemeClr val="accent6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7" name="OTLSHAPE_T_16708da1bda8403bb9f8be6ea4f1f20e_JoinedDate"/>
              <p:cNvSpPr txBox="1"/>
              <p:nvPr>
                <p:custDataLst>
                  <p:tags r:id="rId65"/>
                </p:custDataLst>
              </p:nvPr>
            </p:nvSpPr>
            <p:spPr>
              <a:xfrm>
                <a:off x="7161191" y="5253209"/>
                <a:ext cx="12700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6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12/2 - 12/11</a:t>
                </a:r>
                <a:endParaRPr lang="ko-KR" altLang="en-US" sz="1050" spc="-6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8" name="OTLSHAPE_T_6d2c439d204c41ada3fb246bf3dbfdfc_Shape"/>
              <p:cNvSpPr/>
              <p:nvPr>
                <p:custDataLst>
                  <p:tags r:id="rId66"/>
                </p:custDataLst>
              </p:nvPr>
            </p:nvSpPr>
            <p:spPr>
              <a:xfrm>
                <a:off x="7170041" y="5499100"/>
                <a:ext cx="368300" cy="203200"/>
              </a:xfrm>
              <a:prstGeom prst="rect">
                <a:avLst/>
              </a:prstGeom>
              <a:solidFill>
                <a:schemeClr val="dk2"/>
              </a:solidFill>
              <a:ln w="15875" cap="flat" cmpd="sng" algn="ctr">
                <a:noFill/>
                <a:prstDash val="solid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91240B29-F687-4F45-9708-019B960494DF}">
                  <a14:hiddenLine xmlns:a14="http://schemas.microsoft.com/office/drawing/2010/main" w="15875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9" name="OTLSHAPE_T_6d2c439d204c41ada3fb246bf3dbfdfc_JoinedDate"/>
              <p:cNvSpPr txBox="1"/>
              <p:nvPr>
                <p:custDataLst>
                  <p:tags r:id="rId67"/>
                </p:custDataLst>
              </p:nvPr>
            </p:nvSpPr>
            <p:spPr>
              <a:xfrm>
                <a:off x="7559689" y="5530794"/>
                <a:ext cx="894000" cy="16158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050" spc="-6" dirty="0" smtClean="0">
                    <a:solidFill>
                      <a:srgbClr val="1F497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12/12 - 12/18</a:t>
                </a:r>
                <a:endParaRPr lang="ko-KR" altLang="en-US" sz="1050" spc="-6" dirty="0">
                  <a:solidFill>
                    <a:srgbClr val="1F497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48342" y="3520692"/>
              <a:ext cx="3243942" cy="2172341"/>
              <a:chOff x="127000" y="3520692"/>
              <a:chExt cx="2768600" cy="2172341"/>
            </a:xfrm>
          </p:grpSpPr>
          <p:sp>
            <p:nvSpPr>
              <p:cNvPr id="10" name="OTLSHAPE_T_85d9ea41f15b454a82324bf7e5502dba_Title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27000" y="3520692"/>
                <a:ext cx="1034351" cy="36933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ko-KR" altLang="en-US" sz="1200" b="1" spc="-4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사전 지식 이해 및 개발 환경 구축</a:t>
                </a:r>
                <a:endParaRPr lang="ko-KR" altLang="en-US" sz="1200" b="1" spc="-4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" name="OTLSHAPE_T_b2a5fbb5777047fb8f473b1ffb7ea642_Title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7000" y="3908167"/>
                <a:ext cx="1104900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ko-KR" altLang="en-US" sz="1200" b="1" spc="-4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세 점 입력 </a:t>
                </a:r>
                <a:r>
                  <a:rPr lang="en-US" altLang="ko-KR" sz="1200" b="1" spc="-4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UI </a:t>
                </a:r>
                <a:r>
                  <a:rPr lang="ko-KR" altLang="en-US" sz="1200" b="1" spc="-4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구현</a:t>
                </a:r>
                <a:endParaRPr lang="ko-KR" altLang="en-US" sz="1200" b="1" spc="-4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" name="OTLSHAPE_T_03402f9f7015496fa72c4131fb95427c_Title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27000" y="4174867"/>
                <a:ext cx="2768600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200" b="1" spc="-4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initial transformation </a:t>
                </a:r>
                <a:r>
                  <a:rPr lang="ko-KR" altLang="en-US" sz="1200" b="1" spc="-4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변환행렬 계산 모듈 구현</a:t>
                </a:r>
                <a:endParaRPr lang="ko-KR" altLang="en-US" sz="1200" b="1" spc="-4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OTLSHAPE_T_144301f372bb4649beb414023497e4d5_Title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27000" y="4441567"/>
                <a:ext cx="1930400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altLang="ko-KR" sz="1200" b="1" spc="-6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fine tuning</a:t>
                </a:r>
                <a:r>
                  <a:rPr lang="ko-KR" altLang="en-US" sz="1200" b="1" spc="-6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통한 </a:t>
                </a:r>
                <a:r>
                  <a:rPr lang="en-US" altLang="ko-KR" sz="1200" b="1" spc="-6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optimization</a:t>
                </a:r>
                <a:endParaRPr lang="ko-KR" altLang="en-US" sz="1200" b="1" spc="-6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" name="OTLSHAPE_T_5a8e777997f94659b7764502272cacae_Title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7000" y="4708267"/>
                <a:ext cx="1765300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ko-KR" altLang="en-US" sz="1200" b="1" spc="-6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개별 치아 분할 </a:t>
                </a:r>
                <a:r>
                  <a:rPr lang="en-US" altLang="ko-KR" sz="1200" b="1" spc="-6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interface </a:t>
                </a:r>
                <a:r>
                  <a:rPr lang="ko-KR" altLang="en-US" sz="1200" b="1" spc="-6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구현</a:t>
                </a:r>
                <a:endParaRPr lang="ko-KR" altLang="en-US" sz="1200" b="1" spc="-6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8" name="OTLSHAPE_T_2a6ad3a73a884a3c82f6e397aed3bdb2_Title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27000" y="4974967"/>
                <a:ext cx="1803400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ko-KR" altLang="en-US" sz="1200" b="1" spc="-4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개별 치아 분할 알고리즘 구현</a:t>
                </a:r>
                <a:endParaRPr lang="ko-KR" altLang="en-US" sz="1200" b="1" spc="-4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9" name="OTLSHAPE_T_16708da1bda8403bb9f8be6ea4f1f20e_Title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27000" y="5241667"/>
                <a:ext cx="2425700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ko-KR" altLang="en-US" sz="1200" b="1" spc="-4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문제점 개선방안 및 추가 고려 사항 연구</a:t>
                </a:r>
                <a:endParaRPr lang="ko-KR" altLang="en-US" sz="1200" b="1" spc="-4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0" name="OTLSHAPE_T_6d2c439d204c41ada3fb246bf3dbfdfc_Title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27000" y="5508367"/>
                <a:ext cx="1524000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ko-KR" altLang="en-US" sz="1200" b="1" spc="-4" dirty="0" smtClean="0">
                    <a:solidFill>
                      <a:schemeClr val="dk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최종 보고서 및 발표 준비</a:t>
                </a:r>
                <a:endParaRPr lang="ko-KR" altLang="en-US" sz="1200" b="1" spc="-4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80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88000" y="1737361"/>
            <a:ext cx="85695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10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34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2044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Overview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44000"/>
            <a:ext cx="7543800" cy="3916444"/>
          </a:xfrm>
        </p:spPr>
        <p:txBody>
          <a:bodyPr>
            <a:noAutofit/>
          </a:bodyPr>
          <a:lstStyle/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주제</a:t>
            </a:r>
            <a:r>
              <a:rPr lang="en-US" altLang="ko-KR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Dental Image Registration &amp; Segmentation</a:t>
            </a:r>
          </a:p>
          <a:p>
            <a:pPr marL="68122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Dental CT </a:t>
            </a: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 데이터와 </a:t>
            </a: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Intraoral laser scan data</a:t>
            </a: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정합</a:t>
            </a:r>
            <a:endParaRPr lang="en-US" altLang="ko-KR" sz="20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122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정합된</a:t>
            </a: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Volume data</a:t>
            </a: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로부터 개별 치아 분할 및 </a:t>
            </a: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numbering</a:t>
            </a:r>
          </a:p>
          <a:p>
            <a:pPr marL="384048" lvl="1" indent="-18288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단계</a:t>
            </a:r>
            <a:endParaRPr lang="en-US" altLang="ko-KR" sz="22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 processing</a:t>
            </a: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관한 사전 지식 이해</a:t>
            </a:r>
            <a:endParaRPr lang="en-US" altLang="ko-KR" sz="20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점 입력 </a:t>
            </a: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CT-Mesh registration </a:t>
            </a: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구현</a:t>
            </a:r>
            <a:endParaRPr lang="en-US" altLang="ko-KR" sz="20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개별 치아 분할 인터페이스 및 알고리즘 구현</a:t>
            </a:r>
            <a:endParaRPr lang="en-US" altLang="ko-KR" sz="2000" dirty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71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2044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Goal / Problem &amp; Requirement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44000"/>
            <a:ext cx="7543800" cy="3916444"/>
          </a:xfrm>
        </p:spPr>
        <p:txBody>
          <a:bodyPr>
            <a:noAutofit/>
          </a:bodyPr>
          <a:lstStyle/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 volume data</a:t>
            </a:r>
          </a:p>
          <a:p>
            <a:pPr marL="68122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2D image</a:t>
            </a: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쌓은 </a:t>
            </a: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3D volume data</a:t>
            </a:r>
          </a:p>
          <a:p>
            <a:pPr marL="68122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구조의 정보 획득 가능</a:t>
            </a:r>
            <a:endParaRPr lang="en-US" altLang="ko-KR" sz="20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122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해상도가 높지 않고 </a:t>
            </a: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noise </a:t>
            </a: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발생 및 </a:t>
            </a: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artifact </a:t>
            </a: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영향 고려 필요</a:t>
            </a:r>
            <a:endParaRPr lang="en-US" altLang="ko-KR" sz="20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pic>
        <p:nvPicPr>
          <p:cNvPr id="7" name="Picture 8" descr="https://encrypted-tbn0.gstatic.com/images?q=tbn:ANd9GcRNlTp_CQpKbqT4fSyQ8kpmEmneHweGNEdHmt0RdfXGZ0b-LkKo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33" y="3985688"/>
            <a:ext cx="22193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www.medgadget.com/img/0044423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830" y="3983105"/>
            <a:ext cx="2574979" cy="205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2044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Goal / Problem &amp; Requirement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44000"/>
            <a:ext cx="7543800" cy="3916444"/>
          </a:xfrm>
        </p:spPr>
        <p:txBody>
          <a:bodyPr>
            <a:noAutofit/>
          </a:bodyPr>
          <a:lstStyle/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Laser scan mesh data</a:t>
            </a:r>
          </a:p>
          <a:p>
            <a:pPr marL="68122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레이저 기반 거리 측정 기술로 구강 내 위치 정보 획득</a:t>
            </a:r>
            <a:endParaRPr lang="en-US" altLang="ko-KR" sz="20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122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정밀도의 치아 및 잇몸의 표면 정보</a:t>
            </a:r>
            <a:endParaRPr lang="en-US" altLang="ko-KR" sz="20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122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ko-KR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구조의 정보 획득 불가</a:t>
            </a:r>
            <a:endParaRPr lang="en-US" altLang="ko-KR" sz="20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pic>
        <p:nvPicPr>
          <p:cNvPr id="9" name="Picture 2" descr="3Shape TRIOS Us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63" y="3954371"/>
            <a:ext cx="4309332" cy="17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921" y="3954371"/>
            <a:ext cx="2372839" cy="17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Goal / Problem &amp; Requirement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7033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CT-Mesh Registration</a:t>
            </a:r>
          </a:p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9788" lvl="1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7033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Tooth Segmentation</a:t>
            </a:r>
          </a:p>
          <a:p>
            <a:endParaRPr lang="ko-KR" altLang="en-US" sz="2400" dirty="0"/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pic>
        <p:nvPicPr>
          <p:cNvPr id="19" name="Picture 2" descr="http://biology-forums.com/gallery/2137_04_06_12_6_03_2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79" y="2411666"/>
            <a:ext cx="1781130" cy="24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등호 16"/>
          <p:cNvSpPr/>
          <p:nvPr/>
        </p:nvSpPr>
        <p:spPr>
          <a:xfrm>
            <a:off x="1779833" y="3693502"/>
            <a:ext cx="291252" cy="331384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271913" y="2411666"/>
            <a:ext cx="2799881" cy="3075103"/>
            <a:chOff x="1271913" y="2357236"/>
            <a:chExt cx="2799881" cy="3075103"/>
          </a:xfrm>
        </p:grpSpPr>
        <p:grpSp>
          <p:nvGrpSpPr>
            <p:cNvPr id="7" name="그룹 6"/>
            <p:cNvGrpSpPr/>
            <p:nvPr/>
          </p:nvGrpSpPr>
          <p:grpSpPr>
            <a:xfrm>
              <a:off x="1271913" y="2357236"/>
              <a:ext cx="2799881" cy="813157"/>
              <a:chOff x="1310824" y="2326792"/>
              <a:chExt cx="2799881" cy="813157"/>
            </a:xfrm>
          </p:grpSpPr>
          <p:pic>
            <p:nvPicPr>
              <p:cNvPr id="11" name="Picture 8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9026" y="2402733"/>
                <a:ext cx="871679" cy="661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3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0824" y="2326792"/>
                <a:ext cx="1150072" cy="813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덧셈 기호 17"/>
              <p:cNvSpPr/>
              <p:nvPr/>
            </p:nvSpPr>
            <p:spPr>
              <a:xfrm>
                <a:off x="2691103" y="2566368"/>
                <a:ext cx="317716" cy="317716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511468" y="3350897"/>
              <a:ext cx="2326302" cy="2081442"/>
              <a:chOff x="7809731" y="3284985"/>
              <a:chExt cx="2326302" cy="2081442"/>
            </a:xfrm>
          </p:grpSpPr>
          <p:pic>
            <p:nvPicPr>
              <p:cNvPr id="30" name="Picture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33021" y="3284985"/>
                <a:ext cx="1285436" cy="951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1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9731" y="4482083"/>
                <a:ext cx="2326302" cy="884344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ectangle 4"/>
              <p:cNvSpPr/>
              <p:nvPr/>
            </p:nvSpPr>
            <p:spPr>
              <a:xfrm>
                <a:off x="9234836" y="3517488"/>
                <a:ext cx="360040" cy="14474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Freeform 6"/>
              <p:cNvSpPr/>
              <p:nvPr/>
            </p:nvSpPr>
            <p:spPr>
              <a:xfrm>
                <a:off x="8871163" y="3662236"/>
                <a:ext cx="477123" cy="807107"/>
              </a:xfrm>
              <a:custGeom>
                <a:avLst/>
                <a:gdLst>
                  <a:gd name="connsiteX0" fmla="*/ 416833 w 416833"/>
                  <a:gd name="connsiteY0" fmla="*/ 0 h 688063"/>
                  <a:gd name="connsiteX1" fmla="*/ 36588 w 416833"/>
                  <a:gd name="connsiteY1" fmla="*/ 162962 h 688063"/>
                  <a:gd name="connsiteX2" fmla="*/ 36588 w 416833"/>
                  <a:gd name="connsiteY2" fmla="*/ 688063 h 68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833" h="688063">
                    <a:moveTo>
                      <a:pt x="416833" y="0"/>
                    </a:moveTo>
                    <a:cubicBezTo>
                      <a:pt x="258397" y="24142"/>
                      <a:pt x="99962" y="48285"/>
                      <a:pt x="36588" y="162962"/>
                    </a:cubicBezTo>
                    <a:cubicBezTo>
                      <a:pt x="-26786" y="277639"/>
                      <a:pt x="4901" y="482851"/>
                      <a:pt x="36588" y="688063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4" name="Picture 8"/>
          <p:cNvPicPr>
            <a:picLocks noChangeAspect="1"/>
          </p:cNvPicPr>
          <p:nvPr/>
        </p:nvPicPr>
        <p:blipFill rotWithShape="1">
          <a:blip r:embed="rId9"/>
          <a:srcRect l="50181"/>
          <a:stretch/>
        </p:blipFill>
        <p:spPr>
          <a:xfrm>
            <a:off x="4800601" y="3759738"/>
            <a:ext cx="1681278" cy="17228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22959" y="5746272"/>
            <a:ext cx="7543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치과 수술 정밀도 향상 및 가이드 설계 간편화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98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Approach : CT-Mesh Registration</a:t>
            </a:r>
            <a:endParaRPr lang="ko-KR" altLang="en-US" sz="40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22958" y="1944000"/>
            <a:ext cx="7543801" cy="3952745"/>
          </a:xfrm>
        </p:spPr>
        <p:txBody>
          <a:bodyPr>
            <a:normAutofit/>
          </a:bodyPr>
          <a:lstStyle/>
          <a:p>
            <a:pPr marL="676656" lvl="1" indent="-457200">
              <a:buFont typeface="+mj-lt"/>
              <a:buAutoNum type="arabicPeriod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Transformation Model : Rigid Transformation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Rotation + Translation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 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DoF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(Degree of Freedom)</a:t>
            </a: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sp>
        <p:nvSpPr>
          <p:cNvPr id="13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63" y="3597860"/>
            <a:ext cx="6047189" cy="15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Approach : CT-Mesh </a:t>
            </a:r>
            <a:r>
              <a:rPr lang="en-US" altLang="ko-KR" sz="4000" b="1" dirty="0"/>
              <a:t>R</a:t>
            </a:r>
            <a:r>
              <a:rPr lang="en-US" altLang="ko-KR" sz="4000" b="1" dirty="0" smtClean="0"/>
              <a:t>egistration</a:t>
            </a:r>
            <a:endParaRPr lang="ko-KR" altLang="en-US" sz="40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22958" y="1944000"/>
            <a:ext cx="7543801" cy="4209543"/>
          </a:xfrm>
        </p:spPr>
        <p:txBody>
          <a:bodyPr>
            <a:normAutofit/>
          </a:bodyPr>
          <a:lstStyle/>
          <a:p>
            <a:pPr marL="676656" lvl="1" indent="-457200">
              <a:buFont typeface="+mj-lt"/>
              <a:buAutoNum type="arabicPeriod" startAt="2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Similarity Metric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Feature-based vs. </a:t>
            </a:r>
            <a:r>
              <a:rPr lang="en-US" altLang="ko-KR" sz="2000" strike="sngStrike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en-US" altLang="ko-KR" sz="2000" strike="sngStrike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oxel-based</a:t>
            </a:r>
            <a:endParaRPr lang="en-US" altLang="ko-KR" sz="2000" strike="sngStrike" dirty="0">
              <a:solidFill>
                <a:srgbClr val="00000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Multi-Modality Registration</a:t>
            </a:r>
          </a:p>
          <a:p>
            <a:pPr marL="1001268" lvl="4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나눔고딕" panose="020D0604000000000000" pitchFamily="50" charset="-127"/>
              <a:buChar char="‐"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Similarity metric based on point to point correspondence</a:t>
            </a:r>
          </a:p>
          <a:p>
            <a:pPr marL="1001268" lvl="4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나눔고딕" panose="020D0604000000000000" pitchFamily="50" charset="-127"/>
              <a:buChar char="‐"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Finding correspondences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lso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eeded.</a:t>
            </a: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sp>
        <p:nvSpPr>
          <p:cNvPr id="13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23" y="4387317"/>
            <a:ext cx="443927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Approach : CT-Mesh Registration</a:t>
            </a:r>
            <a:endParaRPr lang="ko-KR" altLang="en-US" sz="40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22958" y="1944000"/>
            <a:ext cx="7543801" cy="3962473"/>
          </a:xfrm>
        </p:spPr>
        <p:txBody>
          <a:bodyPr>
            <a:normAutofit/>
          </a:bodyPr>
          <a:lstStyle/>
          <a:p>
            <a:pPr marL="676656" lvl="1" indent="-457200">
              <a:buFont typeface="+mj-lt"/>
              <a:buAutoNum type="arabicPeriod" startAt="3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Optimization Method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Initialization + Local </a:t>
            </a: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ptimizer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Initial Transformation Calculation</a:t>
            </a:r>
          </a:p>
          <a:p>
            <a:pPr marL="1001268" lvl="4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나눔고딕" panose="020D0604000000000000" pitchFamily="50" charset="-127"/>
              <a:buChar char="‐"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 input : 3 pairs of points</a:t>
            </a:r>
          </a:p>
          <a:p>
            <a:pPr marL="726948" lvl="2" indent="-342900" defTabSz="9144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50000"/>
              <a:buFont typeface="나눔고딕" panose="020D0604000000000000" pitchFamily="50" charset="-127"/>
              <a:buChar char="◦"/>
            </a:pPr>
            <a:r>
              <a:rPr lang="en-US" altLang="ko-KR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Noise / Outliers : particle filtering / RANSAC</a:t>
            </a:r>
            <a:r>
              <a:rPr lang="en-US" altLang="ko-KR" sz="2000" baseline="30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endParaRPr lang="en-US" altLang="ko-KR" sz="2000" baseline="30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3" descr="C:\Users\seokwon\Documents\네이트온 받은 파일\포맷변환_222222222222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30127" r="25110" b="14178"/>
          <a:stretch/>
        </p:blipFill>
        <p:spPr bwMode="auto">
          <a:xfrm>
            <a:off x="7632451" y="352436"/>
            <a:ext cx="1106107" cy="6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1"/>
          <p:cNvSpPr txBox="1">
            <a:spLocks/>
          </p:cNvSpPr>
          <p:nvPr/>
        </p:nvSpPr>
        <p:spPr>
          <a:xfrm>
            <a:off x="7755146" y="6411152"/>
            <a:ext cx="1377037" cy="446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675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TEAM C</a:t>
            </a:r>
            <a:endParaRPr lang="ko-KR" altLang="en-US" sz="1600" dirty="0"/>
          </a:p>
        </p:txBody>
      </p:sp>
      <p:sp>
        <p:nvSpPr>
          <p:cNvPr id="13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11152"/>
            <a:ext cx="4149306" cy="446847"/>
          </a:xfrm>
        </p:spPr>
        <p:txBody>
          <a:bodyPr/>
          <a:lstStyle/>
          <a:p>
            <a:r>
              <a:rPr lang="en-US" altLang="ko-KR" sz="1600" dirty="0" smtClean="0"/>
              <a:t>Creative integrated design Fall, 2015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57266" y="5653805"/>
            <a:ext cx="68094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/>
              <a:t>RANSAC</a:t>
            </a:r>
            <a:r>
              <a:rPr lang="en-US" altLang="ko-KR" sz="1200" baseline="30000" dirty="0" smtClean="0"/>
              <a:t>*</a:t>
            </a:r>
            <a:r>
              <a:rPr lang="en-US" altLang="ko-KR" sz="1200" dirty="0" smtClean="0"/>
              <a:t> : Random sample consensus</a:t>
            </a:r>
            <a:endParaRPr lang="en-US" altLang="ko-KR" sz="1200" dirty="0" smtClean="0">
              <a:hlinkClick r:id="rId4"/>
            </a:endParaRPr>
          </a:p>
          <a:p>
            <a:pPr algn="r"/>
            <a:r>
              <a:rPr lang="ko-KR" altLang="en-US" dirty="0" smtClean="0">
                <a:hlinkClick r:id="rId4"/>
              </a:rPr>
              <a:t>https</a:t>
            </a:r>
            <a:r>
              <a:rPr lang="ko-KR" altLang="en-US" dirty="0">
                <a:hlinkClick r:id="rId4"/>
              </a:rPr>
              <a:t>://www.youtube.com/watch?v=Wi1WJlAIwBs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01" y="4104180"/>
            <a:ext cx="4834010" cy="16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1116</Words>
  <Application>Microsoft Office PowerPoint</Application>
  <PresentationFormat>화면 슬라이드 쇼(4:3)</PresentationFormat>
  <Paragraphs>244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Retrospect</vt:lpstr>
      <vt:lpstr>Intraoral Laser Scan Data와 Dental CT 영상 접합 및 개별 치아 분할</vt:lpstr>
      <vt:lpstr>Contents</vt:lpstr>
      <vt:lpstr>Overview</vt:lpstr>
      <vt:lpstr>Goal / Problem &amp; Requirement</vt:lpstr>
      <vt:lpstr>Goal / Problem &amp; Requirement</vt:lpstr>
      <vt:lpstr>Goal / Problem &amp; Requirement</vt:lpstr>
      <vt:lpstr>Approach : CT-Mesh Registration</vt:lpstr>
      <vt:lpstr>Approach : CT-Mesh Registration</vt:lpstr>
      <vt:lpstr>Approach : CT-Mesh Registration</vt:lpstr>
      <vt:lpstr>Approach : CT-Mesh Registration</vt:lpstr>
      <vt:lpstr>Approach : Tooth Segmentation</vt:lpstr>
      <vt:lpstr>Approach : Tooth Segmentation</vt:lpstr>
      <vt:lpstr>Approach : Tooth Segmentation</vt:lpstr>
      <vt:lpstr>Approach : Tooth Segmentation</vt:lpstr>
      <vt:lpstr>Architecture</vt:lpstr>
      <vt:lpstr>Further Plan</vt:lpstr>
      <vt:lpstr>Basic Spec</vt:lpstr>
      <vt:lpstr>Development Environment</vt:lpstr>
      <vt:lpstr>Current Status</vt:lpstr>
      <vt:lpstr>Division and Assignment of Work</vt:lpstr>
      <vt:lpstr>Schedule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Intraoral Laser Scan Data와 Dental CT 영상 접합 및 개별 치아 분할</dc:title>
  <dc:creator>fortunist</dc:creator>
  <cp:lastModifiedBy>syd</cp:lastModifiedBy>
  <cp:revision>194</cp:revision>
  <dcterms:created xsi:type="dcterms:W3CDTF">2015-09-25T06:09:14Z</dcterms:created>
  <dcterms:modified xsi:type="dcterms:W3CDTF">2015-10-02T11:02:05Z</dcterms:modified>
</cp:coreProperties>
</file>