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Lato" panose="020B0604020202020204" charset="0"/>
      <p:bold r:id="rId19"/>
      <p:boldItalic r:id="rId20"/>
    </p:embeddedFont>
    <p:embeddedFont>
      <p:font typeface="League Spartan" panose="020B0604020202020204" charset="0"/>
      <p:regular r:id="rId21"/>
      <p:bold r:id="rId22"/>
    </p:embeddedFont>
    <p:embeddedFont>
      <p:font typeface="Poppins" panose="020B0604020202020204" charset="0"/>
      <p:bold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49Owo8YDUy7IZhz534TC4K7Pf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69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1792288" y="612775"/>
            <a:ext cx="5486400" cy="4114800"/>
          </a:xfrm>
          <a:prstGeom prst="rect">
            <a:avLst/>
          </a:prstGeom>
          <a:noFill/>
          <a:ln>
            <a:noFill/>
          </a:ln>
        </p:spPr>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hyperlink" Target="https://scikit-learn.org/stable/" TargetMode="External"/><Relationship Id="rId3" Type="http://schemas.openxmlformats.org/officeDocument/2006/relationships/image" Target="../media/image1.jpg"/><Relationship Id="rId7" Type="http://schemas.openxmlformats.org/officeDocument/2006/relationships/hyperlink" Target="https://keras.io" TargetMode="External"/><Relationship Id="rId12" Type="http://schemas.openxmlformats.org/officeDocument/2006/relationships/hyperlink" Target="https://www.djangoproject.com"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tensorflow.org" TargetMode="External"/><Relationship Id="rId11" Type="http://schemas.openxmlformats.org/officeDocument/2006/relationships/hyperlink" Target="https://docs.python.org/3/library/pickle.html" TargetMode="External"/><Relationship Id="rId5" Type="http://schemas.openxmlformats.org/officeDocument/2006/relationships/hyperlink" Target="https://numpy.org" TargetMode="External"/><Relationship Id="rId10" Type="http://schemas.openxmlformats.org/officeDocument/2006/relationships/hyperlink" Target="https://keras.io/keras_tuner/" TargetMode="External"/><Relationship Id="rId4" Type="http://schemas.openxmlformats.org/officeDocument/2006/relationships/image" Target="../media/image2.png"/><Relationship Id="rId9" Type="http://schemas.openxmlformats.org/officeDocument/2006/relationships/hyperlink" Target="https://www.nltk.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85" name="Google Shape;85;p1"/>
          <p:cNvGrpSpPr/>
          <p:nvPr/>
        </p:nvGrpSpPr>
        <p:grpSpPr>
          <a:xfrm>
            <a:off x="-997115" y="-180826"/>
            <a:ext cx="3086100" cy="10467826"/>
            <a:chOff x="0" y="-47625"/>
            <a:chExt cx="812800" cy="2756958"/>
          </a:xfrm>
        </p:grpSpPr>
        <p:sp>
          <p:nvSpPr>
            <p:cNvPr id="86" name="Google Shape;86;p1"/>
            <p:cNvSpPr/>
            <p:nvPr/>
          </p:nvSpPr>
          <p:spPr>
            <a:xfrm>
              <a:off x="0" y="0"/>
              <a:ext cx="812800" cy="2709333"/>
            </a:xfrm>
            <a:custGeom>
              <a:avLst/>
              <a:gdLst/>
              <a:ahLst/>
              <a:cxnLst/>
              <a:rect l="l" t="t" r="r" b="b"/>
              <a:pathLst>
                <a:path w="812800" h="2709333" extrusionOk="0">
                  <a:moveTo>
                    <a:pt x="0" y="0"/>
                  </a:moveTo>
                  <a:lnTo>
                    <a:pt x="812800" y="0"/>
                  </a:lnTo>
                  <a:lnTo>
                    <a:pt x="812800" y="2709333"/>
                  </a:lnTo>
                  <a:lnTo>
                    <a:pt x="0" y="2709333"/>
                  </a:lnTo>
                  <a:close/>
                </a:path>
              </a:pathLst>
            </a:custGeom>
            <a:solidFill>
              <a:srgbClr val="593C8F"/>
            </a:solidFill>
            <a:ln>
              <a:noFill/>
            </a:ln>
          </p:spPr>
        </p:sp>
        <p:sp>
          <p:nvSpPr>
            <p:cNvPr id="87" name="Google Shape;87;p1"/>
            <p:cNvSpPr txBox="1"/>
            <p:nvPr/>
          </p:nvSpPr>
          <p:spPr>
            <a:xfrm>
              <a:off x="0" y="-47625"/>
              <a:ext cx="812800"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8" name="Google Shape;88;p1"/>
          <p:cNvSpPr txBox="1"/>
          <p:nvPr/>
        </p:nvSpPr>
        <p:spPr>
          <a:xfrm>
            <a:off x="2311281" y="2830634"/>
            <a:ext cx="14483761" cy="120214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US" sz="7046" b="1" i="0" u="none" strike="noStrike" cap="none">
                <a:solidFill>
                  <a:srgbClr val="000000"/>
                </a:solidFill>
                <a:latin typeface="Lato"/>
                <a:ea typeface="Lato"/>
                <a:cs typeface="Lato"/>
                <a:sym typeface="Lato"/>
              </a:rPr>
              <a:t>E-COMMERCE CHATBOT</a:t>
            </a:r>
            <a:endParaRPr/>
          </a:p>
        </p:txBody>
      </p:sp>
      <p:sp>
        <p:nvSpPr>
          <p:cNvPr id="89" name="Google Shape;89;p1"/>
          <p:cNvSpPr txBox="1"/>
          <p:nvPr/>
        </p:nvSpPr>
        <p:spPr>
          <a:xfrm>
            <a:off x="2311281" y="4006530"/>
            <a:ext cx="13532100" cy="14670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US" sz="9530" b="1" i="0" u="none" strike="noStrike" cap="none">
                <a:solidFill>
                  <a:srgbClr val="593C8F"/>
                </a:solidFill>
                <a:latin typeface="League Spartan"/>
                <a:ea typeface="League Spartan"/>
                <a:cs typeface="League Spartan"/>
                <a:sym typeface="League Spartan"/>
              </a:rPr>
              <a:t>USING LSTM</a:t>
            </a:r>
            <a:endParaRPr b="1"/>
          </a:p>
        </p:txBody>
      </p:sp>
      <p:cxnSp>
        <p:nvCxnSpPr>
          <p:cNvPr id="90" name="Google Shape;90;p1"/>
          <p:cNvCxnSpPr/>
          <p:nvPr/>
        </p:nvCxnSpPr>
        <p:spPr>
          <a:xfrm rot="10800000" flipH="1">
            <a:off x="2311281" y="5694067"/>
            <a:ext cx="9687995" cy="20505"/>
          </a:xfrm>
          <a:prstGeom prst="straightConnector1">
            <a:avLst/>
          </a:prstGeom>
          <a:noFill/>
          <a:ln w="38100" cap="flat" cmpd="sng">
            <a:solidFill>
              <a:srgbClr val="000000"/>
            </a:solidFill>
            <a:prstDash val="solid"/>
            <a:round/>
            <a:headEnd type="none" w="sm" len="sm"/>
            <a:tailEnd type="none" w="sm" len="sm"/>
          </a:ln>
        </p:spPr>
      </p:cxnSp>
      <p:sp>
        <p:nvSpPr>
          <p:cNvPr id="91" name="Google Shape;91;p1"/>
          <p:cNvSpPr/>
          <p:nvPr/>
        </p:nvSpPr>
        <p:spPr>
          <a:xfrm>
            <a:off x="13763158" y="387350"/>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92" name="Google Shape;92;p1"/>
          <p:cNvSpPr txBox="1"/>
          <p:nvPr/>
        </p:nvSpPr>
        <p:spPr>
          <a:xfrm>
            <a:off x="7789083" y="6168422"/>
            <a:ext cx="9470217" cy="2152298"/>
          </a:xfrm>
          <a:prstGeom prst="rect">
            <a:avLst/>
          </a:prstGeom>
          <a:noFill/>
          <a:ln>
            <a:noFill/>
          </a:ln>
        </p:spPr>
        <p:txBody>
          <a:bodyPr spcFirstLastPara="1" wrap="square" lIns="0" tIns="0" rIns="0" bIns="0" anchor="t" anchorCtr="0">
            <a:spAutoFit/>
          </a:bodyPr>
          <a:lstStyle/>
          <a:p>
            <a:pPr marL="0" marR="0" lvl="0" indent="0" algn="l" rtl="0">
              <a:lnSpc>
                <a:spcPct val="140026"/>
              </a:lnSpc>
              <a:spcBef>
                <a:spcPts val="0"/>
              </a:spcBef>
              <a:spcAft>
                <a:spcPts val="0"/>
              </a:spcAft>
              <a:buNone/>
            </a:pPr>
            <a:r>
              <a:rPr lang="en-US" sz="3013" b="1" i="0" u="none" strike="noStrike" cap="none">
                <a:solidFill>
                  <a:srgbClr val="000000"/>
                </a:solidFill>
                <a:latin typeface="Poppins"/>
                <a:ea typeface="Poppins"/>
                <a:cs typeface="Poppins"/>
                <a:sym typeface="Poppins"/>
              </a:rPr>
              <a:t>Kajendiran M</a:t>
            </a:r>
            <a:endParaRPr/>
          </a:p>
          <a:p>
            <a:pPr marL="0" marR="0" lvl="0" indent="0" algn="l" rtl="0">
              <a:lnSpc>
                <a:spcPct val="140026"/>
              </a:lnSpc>
              <a:spcBef>
                <a:spcPts val="0"/>
              </a:spcBef>
              <a:spcAft>
                <a:spcPts val="0"/>
              </a:spcAft>
              <a:buNone/>
            </a:pPr>
            <a:r>
              <a:rPr lang="en-US" sz="3013" b="1" i="0" u="none" strike="noStrike" cap="none">
                <a:solidFill>
                  <a:srgbClr val="000000"/>
                </a:solidFill>
                <a:latin typeface="Poppins"/>
                <a:ea typeface="Poppins"/>
                <a:cs typeface="Poppins"/>
                <a:sym typeface="Poppins"/>
              </a:rPr>
              <a:t>kajendiranm1@gmail.com</a:t>
            </a:r>
            <a:endParaRPr/>
          </a:p>
          <a:p>
            <a:pPr marL="0" marR="0" lvl="0" indent="0" algn="l" rtl="0">
              <a:lnSpc>
                <a:spcPct val="140026"/>
              </a:lnSpc>
              <a:spcBef>
                <a:spcPts val="0"/>
              </a:spcBef>
              <a:spcAft>
                <a:spcPts val="0"/>
              </a:spcAft>
              <a:buNone/>
            </a:pPr>
            <a:r>
              <a:rPr lang="en-US" sz="3013" b="1" i="0" u="none" strike="noStrike" cap="none">
                <a:solidFill>
                  <a:srgbClr val="000000"/>
                </a:solidFill>
                <a:latin typeface="Poppins"/>
                <a:ea typeface="Poppins"/>
                <a:cs typeface="Poppins"/>
                <a:sym typeface="Poppins"/>
              </a:rPr>
              <a:t>Reg No: 422521104015</a:t>
            </a:r>
            <a:endParaRPr/>
          </a:p>
          <a:p>
            <a:pPr marL="0" marR="0" lvl="0" indent="0" algn="l" rtl="0">
              <a:lnSpc>
                <a:spcPct val="140026"/>
              </a:lnSpc>
              <a:spcBef>
                <a:spcPts val="0"/>
              </a:spcBef>
              <a:spcAft>
                <a:spcPts val="0"/>
              </a:spcAft>
              <a:buNone/>
            </a:pPr>
            <a:r>
              <a:rPr lang="en-US" sz="3013" b="1" i="0" u="none" strike="noStrike" cap="none">
                <a:solidFill>
                  <a:srgbClr val="000000"/>
                </a:solidFill>
                <a:latin typeface="Poppins"/>
                <a:ea typeface="Poppins"/>
                <a:cs typeface="Poppins"/>
                <a:sym typeface="Poppins"/>
              </a:rPr>
              <a:t>University College of Engineering Villupuram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0"/>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240" name="Google Shape;240;p10"/>
          <p:cNvGrpSpPr/>
          <p:nvPr/>
        </p:nvGrpSpPr>
        <p:grpSpPr>
          <a:xfrm>
            <a:off x="-2238694" y="-180826"/>
            <a:ext cx="3267394" cy="10467826"/>
            <a:chOff x="0" y="-47625"/>
            <a:chExt cx="860548" cy="2756958"/>
          </a:xfrm>
        </p:grpSpPr>
        <p:sp>
          <p:nvSpPr>
            <p:cNvPr id="241" name="Google Shape;241;p10"/>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242" name="Google Shape;242;p10"/>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43" name="Google Shape;243;p10"/>
          <p:cNvSpPr/>
          <p:nvPr/>
        </p:nvSpPr>
        <p:spPr>
          <a:xfrm>
            <a:off x="14127816" y="-836382"/>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244" name="Google Shape;244;p10"/>
          <p:cNvSpPr txBox="1"/>
          <p:nvPr/>
        </p:nvSpPr>
        <p:spPr>
          <a:xfrm>
            <a:off x="1463785" y="1434711"/>
            <a:ext cx="98751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ALGORITHM AND DEPLOYMENT</a:t>
            </a:r>
            <a:endParaRPr b="1"/>
          </a:p>
        </p:txBody>
      </p:sp>
      <p:cxnSp>
        <p:nvCxnSpPr>
          <p:cNvPr id="245" name="Google Shape;245;p10"/>
          <p:cNvCxnSpPr/>
          <p:nvPr/>
        </p:nvCxnSpPr>
        <p:spPr>
          <a:xfrm rot="10800000" flipH="1">
            <a:off x="1464856" y="2172948"/>
            <a:ext cx="8788967" cy="19050"/>
          </a:xfrm>
          <a:prstGeom prst="straightConnector1">
            <a:avLst/>
          </a:prstGeom>
          <a:noFill/>
          <a:ln w="38100" cap="flat" cmpd="sng">
            <a:solidFill>
              <a:srgbClr val="000000"/>
            </a:solidFill>
            <a:prstDash val="solid"/>
            <a:round/>
            <a:headEnd type="none" w="sm" len="sm"/>
            <a:tailEnd type="none" w="sm" len="sm"/>
          </a:ln>
        </p:spPr>
      </p:cxnSp>
      <p:sp>
        <p:nvSpPr>
          <p:cNvPr id="246" name="Google Shape;246;p10"/>
          <p:cNvSpPr txBox="1"/>
          <p:nvPr/>
        </p:nvSpPr>
        <p:spPr>
          <a:xfrm>
            <a:off x="1463785" y="3202218"/>
            <a:ext cx="7136385"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5. Tokenization and Padding:</a:t>
            </a:r>
            <a:endParaRPr/>
          </a:p>
        </p:txBody>
      </p:sp>
      <p:sp>
        <p:nvSpPr>
          <p:cNvPr id="247" name="Google Shape;247;p10"/>
          <p:cNvSpPr txBox="1"/>
          <p:nvPr/>
        </p:nvSpPr>
        <p:spPr>
          <a:xfrm>
            <a:off x="1972640" y="3978479"/>
            <a:ext cx="15653759" cy="4225290"/>
          </a:xfrm>
          <a:prstGeom prst="rect">
            <a:avLst/>
          </a:prstGeom>
          <a:noFill/>
          <a:ln>
            <a:noFill/>
          </a:ln>
        </p:spPr>
        <p:txBody>
          <a:bodyPr spcFirstLastPara="1" wrap="square" lIns="0" tIns="0" rIns="0" bIns="0" anchor="t" anchorCtr="0">
            <a:spAutoFit/>
          </a:bodyPr>
          <a:lstStyle/>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Tokenized the text data using Keras Tokenizer to convert words into numerical sequences.</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Applied padding to ensure a uniform sequence length of 200 for model input.</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Set the vocabulary size to 2000 to capture the most frequent words in the dataset.</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Used an out-of-vocabulary token (OOV) to handle words not in the vocabulary during tokenization.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253" name="Google Shape;253;p11"/>
          <p:cNvGrpSpPr/>
          <p:nvPr/>
        </p:nvGrpSpPr>
        <p:grpSpPr>
          <a:xfrm>
            <a:off x="-2238694" y="-180826"/>
            <a:ext cx="3267394" cy="10467826"/>
            <a:chOff x="0" y="-47625"/>
            <a:chExt cx="860548" cy="2756958"/>
          </a:xfrm>
        </p:grpSpPr>
        <p:sp>
          <p:nvSpPr>
            <p:cNvPr id="254" name="Google Shape;254;p11"/>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255" name="Google Shape;255;p11"/>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6" name="Google Shape;256;p11"/>
          <p:cNvSpPr/>
          <p:nvPr/>
        </p:nvSpPr>
        <p:spPr>
          <a:xfrm>
            <a:off x="14127816" y="-836382"/>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257" name="Google Shape;257;p11"/>
          <p:cNvSpPr txBox="1"/>
          <p:nvPr/>
        </p:nvSpPr>
        <p:spPr>
          <a:xfrm>
            <a:off x="1463785" y="1434711"/>
            <a:ext cx="46629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DEPLOYMENT</a:t>
            </a:r>
            <a:endParaRPr b="1"/>
          </a:p>
        </p:txBody>
      </p:sp>
      <p:cxnSp>
        <p:nvCxnSpPr>
          <p:cNvPr id="258" name="Google Shape;258;p11"/>
          <p:cNvCxnSpPr/>
          <p:nvPr/>
        </p:nvCxnSpPr>
        <p:spPr>
          <a:xfrm rot="10800000" flipH="1">
            <a:off x="1464856" y="2172948"/>
            <a:ext cx="3567121" cy="19050"/>
          </a:xfrm>
          <a:prstGeom prst="straightConnector1">
            <a:avLst/>
          </a:prstGeom>
          <a:noFill/>
          <a:ln w="38100" cap="flat" cmpd="sng">
            <a:solidFill>
              <a:srgbClr val="000000"/>
            </a:solidFill>
            <a:prstDash val="solid"/>
            <a:round/>
            <a:headEnd type="none" w="sm" len="sm"/>
            <a:tailEnd type="none" w="sm" len="sm"/>
          </a:ln>
        </p:spPr>
      </p:cxnSp>
      <p:sp>
        <p:nvSpPr>
          <p:cNvPr id="259" name="Google Shape;259;p11"/>
          <p:cNvSpPr txBox="1"/>
          <p:nvPr/>
        </p:nvSpPr>
        <p:spPr>
          <a:xfrm>
            <a:off x="1464856" y="2900593"/>
            <a:ext cx="5912653"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 1. Jupyter Notebook:</a:t>
            </a:r>
            <a:endParaRPr/>
          </a:p>
        </p:txBody>
      </p:sp>
      <p:sp>
        <p:nvSpPr>
          <p:cNvPr id="260" name="Google Shape;260;p11"/>
          <p:cNvSpPr txBox="1"/>
          <p:nvPr/>
        </p:nvSpPr>
        <p:spPr>
          <a:xfrm>
            <a:off x="1972640" y="3751862"/>
            <a:ext cx="15653759" cy="1177290"/>
          </a:xfrm>
          <a:prstGeom prst="rect">
            <a:avLst/>
          </a:prstGeom>
          <a:noFill/>
          <a:ln>
            <a:noFill/>
          </a:ln>
        </p:spPr>
        <p:txBody>
          <a:bodyPr spcFirstLastPara="1" wrap="square" lIns="0" tIns="0" rIns="0" bIns="0" anchor="t" anchorCtr="0">
            <a:spAutoFit/>
          </a:bodyPr>
          <a:lstStyle/>
          <a:p>
            <a:pPr marL="0" marR="0" lvl="0" indent="0" algn="l" rtl="0">
              <a:lnSpc>
                <a:spcPct val="161000"/>
              </a:lnSpc>
              <a:spcBef>
                <a:spcPts val="0"/>
              </a:spcBef>
              <a:spcAft>
                <a:spcPts val="0"/>
              </a:spcAft>
              <a:buNone/>
            </a:pPr>
            <a:r>
              <a:rPr lang="en-US" sz="3000" b="0" i="0" u="none" strike="noStrike" cap="none">
                <a:solidFill>
                  <a:srgbClr val="000000"/>
                </a:solidFill>
                <a:latin typeface="Arial"/>
                <a:ea typeface="Arial"/>
                <a:cs typeface="Arial"/>
                <a:sym typeface="Arial"/>
              </a:rPr>
              <a:t>The chatbot code is hosted on GitHub by implementing the main code directly on a Jupyter Notebook. This approach allows for easy viewing and execution of the code.</a:t>
            </a:r>
            <a:endParaRPr/>
          </a:p>
        </p:txBody>
      </p:sp>
      <p:sp>
        <p:nvSpPr>
          <p:cNvPr id="261" name="Google Shape;261;p11"/>
          <p:cNvSpPr txBox="1"/>
          <p:nvPr/>
        </p:nvSpPr>
        <p:spPr>
          <a:xfrm>
            <a:off x="1736797" y="5837284"/>
            <a:ext cx="6909768"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2. Django Web Application:</a:t>
            </a:r>
            <a:endParaRPr/>
          </a:p>
        </p:txBody>
      </p:sp>
      <p:sp>
        <p:nvSpPr>
          <p:cNvPr id="262" name="Google Shape;262;p11"/>
          <p:cNvSpPr txBox="1"/>
          <p:nvPr/>
        </p:nvSpPr>
        <p:spPr>
          <a:xfrm>
            <a:off x="1972640" y="6688185"/>
            <a:ext cx="15653759" cy="1786890"/>
          </a:xfrm>
          <a:prstGeom prst="rect">
            <a:avLst/>
          </a:prstGeom>
          <a:noFill/>
          <a:ln>
            <a:noFill/>
          </a:ln>
        </p:spPr>
        <p:txBody>
          <a:bodyPr spcFirstLastPara="1" wrap="square" lIns="0" tIns="0" rIns="0" bIns="0" anchor="t" anchorCtr="0">
            <a:spAutoFit/>
          </a:bodyPr>
          <a:lstStyle/>
          <a:p>
            <a:pPr marL="0" marR="0" lvl="0" indent="0" algn="l" rtl="0">
              <a:lnSpc>
                <a:spcPct val="161000"/>
              </a:lnSpc>
              <a:spcBef>
                <a:spcPts val="0"/>
              </a:spcBef>
              <a:spcAft>
                <a:spcPts val="0"/>
              </a:spcAft>
              <a:buNone/>
            </a:pPr>
            <a:r>
              <a:rPr lang="en-US" sz="3000" b="0" i="0" u="none" strike="noStrike" cap="none">
                <a:solidFill>
                  <a:srgbClr val="000000"/>
                </a:solidFill>
                <a:latin typeface="Arial"/>
                <a:ea typeface="Arial"/>
                <a:cs typeface="Arial"/>
                <a:sym typeface="Arial"/>
              </a:rPr>
              <a:t>The chatbot is presented as a user-friendly web-based interface using the Django framework and hosted on GitHub. This method offers a seamless user experience and makes the chatbot accessible via a web browser.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268" name="Google Shape;268;p12"/>
          <p:cNvGrpSpPr/>
          <p:nvPr/>
        </p:nvGrpSpPr>
        <p:grpSpPr>
          <a:xfrm>
            <a:off x="-2238694" y="-180826"/>
            <a:ext cx="3267394" cy="10467826"/>
            <a:chOff x="0" y="-47625"/>
            <a:chExt cx="860548" cy="2756958"/>
          </a:xfrm>
        </p:grpSpPr>
        <p:sp>
          <p:nvSpPr>
            <p:cNvPr id="269" name="Google Shape;269;p12"/>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270" name="Google Shape;270;p12"/>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1" name="Google Shape;271;p12"/>
          <p:cNvSpPr/>
          <p:nvPr/>
        </p:nvSpPr>
        <p:spPr>
          <a:xfrm>
            <a:off x="14127816" y="-836382"/>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272" name="Google Shape;272;p12"/>
          <p:cNvSpPr txBox="1"/>
          <p:nvPr/>
        </p:nvSpPr>
        <p:spPr>
          <a:xfrm>
            <a:off x="1463785" y="1434711"/>
            <a:ext cx="91725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WHO ARE THE END USERS?</a:t>
            </a:r>
            <a:endParaRPr b="1"/>
          </a:p>
        </p:txBody>
      </p:sp>
      <p:cxnSp>
        <p:nvCxnSpPr>
          <p:cNvPr id="273" name="Google Shape;273;p12"/>
          <p:cNvCxnSpPr/>
          <p:nvPr/>
        </p:nvCxnSpPr>
        <p:spPr>
          <a:xfrm rot="10800000" flipH="1">
            <a:off x="1464856" y="2172948"/>
            <a:ext cx="7679144" cy="19050"/>
          </a:xfrm>
          <a:prstGeom prst="straightConnector1">
            <a:avLst/>
          </a:prstGeom>
          <a:noFill/>
          <a:ln w="38100" cap="flat" cmpd="sng">
            <a:solidFill>
              <a:srgbClr val="000000"/>
            </a:solidFill>
            <a:prstDash val="solid"/>
            <a:round/>
            <a:headEnd type="none" w="sm" len="sm"/>
            <a:tailEnd type="none" w="sm" len="sm"/>
          </a:ln>
        </p:spPr>
      </p:cxnSp>
      <p:sp>
        <p:nvSpPr>
          <p:cNvPr id="274" name="Google Shape;274;p12"/>
          <p:cNvSpPr txBox="1"/>
          <p:nvPr/>
        </p:nvSpPr>
        <p:spPr>
          <a:xfrm>
            <a:off x="1463785" y="2825737"/>
            <a:ext cx="16824215" cy="5380990"/>
          </a:xfrm>
          <a:prstGeom prst="rect">
            <a:avLst/>
          </a:prstGeom>
          <a:noFill/>
          <a:ln>
            <a:noFill/>
          </a:ln>
        </p:spPr>
        <p:txBody>
          <a:bodyPr spcFirstLastPara="1" wrap="square" lIns="0" tIns="0" rIns="0" bIns="0" anchor="t" anchorCtr="0">
            <a:spAutoFit/>
          </a:bodyPr>
          <a:lstStyle/>
          <a:p>
            <a:pPr marL="734059" marR="0" lvl="1" indent="-367030" algn="l" rtl="0">
              <a:lnSpc>
                <a:spcPct val="140011"/>
              </a:lnSpc>
              <a:spcBef>
                <a:spcPts val="0"/>
              </a:spcBef>
              <a:spcAft>
                <a:spcPts val="0"/>
              </a:spcAft>
              <a:buClr>
                <a:srgbClr val="593C8F"/>
              </a:buClr>
              <a:buSzPts val="3399"/>
              <a:buFont typeface="Arial"/>
              <a:buChar char="•"/>
            </a:pPr>
            <a:r>
              <a:rPr lang="en-US" sz="3399" b="0" i="0" u="none" strike="noStrike" cap="none">
                <a:solidFill>
                  <a:srgbClr val="593C8F"/>
                </a:solidFill>
                <a:latin typeface="Arial"/>
                <a:ea typeface="Arial"/>
                <a:cs typeface="Arial"/>
                <a:sym typeface="Arial"/>
              </a:rPr>
              <a:t>Online Shoppers:</a:t>
            </a:r>
            <a:r>
              <a:rPr lang="en-US" sz="3399" b="0" i="0" u="none" strike="noStrike" cap="none">
                <a:solidFill>
                  <a:srgbClr val="000000"/>
                </a:solidFill>
                <a:latin typeface="Arial"/>
                <a:ea typeface="Arial"/>
                <a:cs typeface="Arial"/>
                <a:sym typeface="Arial"/>
              </a:rPr>
              <a:t> Individuals looking for product information, recommendations, or assistance with their shopping experience.</a:t>
            </a:r>
            <a:endParaRPr/>
          </a:p>
          <a:p>
            <a:pPr marL="734059" marR="0" lvl="1" indent="-367030" algn="l" rtl="0">
              <a:lnSpc>
                <a:spcPct val="140011"/>
              </a:lnSpc>
              <a:spcBef>
                <a:spcPts val="0"/>
              </a:spcBef>
              <a:spcAft>
                <a:spcPts val="0"/>
              </a:spcAft>
              <a:buClr>
                <a:srgbClr val="593C8F"/>
              </a:buClr>
              <a:buSzPts val="3399"/>
              <a:buFont typeface="Arial"/>
              <a:buChar char="•"/>
            </a:pPr>
            <a:r>
              <a:rPr lang="en-US" sz="3399" b="0" i="0" u="none" strike="noStrike" cap="none">
                <a:solidFill>
                  <a:srgbClr val="593C8F"/>
                </a:solidFill>
                <a:latin typeface="Arial"/>
                <a:ea typeface="Arial"/>
                <a:cs typeface="Arial"/>
                <a:sym typeface="Arial"/>
              </a:rPr>
              <a:t>Customer Support Teams:</a:t>
            </a:r>
            <a:r>
              <a:rPr lang="en-US" sz="3399" b="0" i="0" u="none" strike="noStrike" cap="none">
                <a:solidFill>
                  <a:srgbClr val="000000"/>
                </a:solidFill>
                <a:latin typeface="Arial"/>
                <a:ea typeface="Arial"/>
                <a:cs typeface="Arial"/>
                <a:sym typeface="Arial"/>
              </a:rPr>
              <a:t> Staff members responsible for handling customer queries and providing timely and accurate responses.</a:t>
            </a:r>
            <a:endParaRPr/>
          </a:p>
          <a:p>
            <a:pPr marL="734059" marR="0" lvl="1" indent="-367030" algn="l" rtl="0">
              <a:lnSpc>
                <a:spcPct val="140011"/>
              </a:lnSpc>
              <a:spcBef>
                <a:spcPts val="0"/>
              </a:spcBef>
              <a:spcAft>
                <a:spcPts val="0"/>
              </a:spcAft>
              <a:buClr>
                <a:srgbClr val="593C8F"/>
              </a:buClr>
              <a:buSzPts val="3399"/>
              <a:buFont typeface="Arial"/>
              <a:buChar char="•"/>
            </a:pPr>
            <a:r>
              <a:rPr lang="en-US" sz="3399" b="0" i="0" u="none" strike="noStrike" cap="none">
                <a:solidFill>
                  <a:srgbClr val="593C8F"/>
                </a:solidFill>
                <a:latin typeface="Arial"/>
                <a:ea typeface="Arial"/>
                <a:cs typeface="Arial"/>
                <a:sym typeface="Arial"/>
              </a:rPr>
              <a:t>Website Visitors:</a:t>
            </a:r>
            <a:r>
              <a:rPr lang="en-US" sz="3399" b="0" i="0" u="none" strike="noStrike" cap="none">
                <a:solidFill>
                  <a:srgbClr val="000000"/>
                </a:solidFill>
                <a:latin typeface="Arial"/>
                <a:ea typeface="Arial"/>
                <a:cs typeface="Arial"/>
                <a:sym typeface="Arial"/>
              </a:rPr>
              <a:t> Potential customers exploring the eCommerce website who may have questions or require assistance.</a:t>
            </a:r>
            <a:endParaRPr/>
          </a:p>
          <a:p>
            <a:pPr marL="734059" marR="0" lvl="1" indent="-367030" algn="l" rtl="0">
              <a:lnSpc>
                <a:spcPct val="140011"/>
              </a:lnSpc>
              <a:spcBef>
                <a:spcPts val="0"/>
              </a:spcBef>
              <a:spcAft>
                <a:spcPts val="0"/>
              </a:spcAft>
              <a:buClr>
                <a:srgbClr val="593C8F"/>
              </a:buClr>
              <a:buSzPts val="3399"/>
              <a:buFont typeface="Arial"/>
              <a:buChar char="•"/>
            </a:pPr>
            <a:r>
              <a:rPr lang="en-US" sz="3399" b="0" i="0" u="none" strike="noStrike" cap="none">
                <a:solidFill>
                  <a:srgbClr val="593C8F"/>
                </a:solidFill>
                <a:latin typeface="Arial"/>
                <a:ea typeface="Arial"/>
                <a:cs typeface="Arial"/>
                <a:sym typeface="Arial"/>
              </a:rPr>
              <a:t>Technical Support:</a:t>
            </a:r>
            <a:r>
              <a:rPr lang="en-US" sz="3399" b="0" i="0" u="none" strike="noStrike" cap="none">
                <a:solidFill>
                  <a:srgbClr val="000000"/>
                </a:solidFill>
                <a:latin typeface="Arial"/>
                <a:ea typeface="Arial"/>
                <a:cs typeface="Arial"/>
                <a:sym typeface="Arial"/>
              </a:rPr>
              <a:t> IT professionals or developers involved in maintaining and updating the chatbot's functionality and performance.</a:t>
            </a:r>
            <a:endParaRPr/>
          </a:p>
          <a:p>
            <a:pPr marL="0" marR="0" lvl="0" indent="0" algn="ctr" rtl="0">
              <a:lnSpc>
                <a:spcPct val="140011"/>
              </a:lnSpc>
              <a:spcBef>
                <a:spcPts val="0"/>
              </a:spcBef>
              <a:spcAft>
                <a:spcPts val="0"/>
              </a:spcAft>
              <a:buNone/>
            </a:pPr>
            <a:endParaRPr sz="3399"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280" name="Google Shape;280;p13"/>
          <p:cNvGrpSpPr/>
          <p:nvPr/>
        </p:nvGrpSpPr>
        <p:grpSpPr>
          <a:xfrm>
            <a:off x="-2238694" y="-180826"/>
            <a:ext cx="3267394" cy="10467826"/>
            <a:chOff x="0" y="-47625"/>
            <a:chExt cx="860548" cy="2756958"/>
          </a:xfrm>
        </p:grpSpPr>
        <p:sp>
          <p:nvSpPr>
            <p:cNvPr id="281" name="Google Shape;281;p13"/>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282" name="Google Shape;282;p13"/>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83" name="Google Shape;283;p13"/>
          <p:cNvSpPr/>
          <p:nvPr/>
        </p:nvSpPr>
        <p:spPr>
          <a:xfrm>
            <a:off x="14127816" y="-836382"/>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284" name="Google Shape;284;p13"/>
          <p:cNvSpPr txBox="1"/>
          <p:nvPr/>
        </p:nvSpPr>
        <p:spPr>
          <a:xfrm>
            <a:off x="1374270" y="444681"/>
            <a:ext cx="91725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RESULT</a:t>
            </a:r>
            <a:endParaRPr b="1"/>
          </a:p>
        </p:txBody>
      </p:sp>
      <p:cxnSp>
        <p:nvCxnSpPr>
          <p:cNvPr id="285" name="Google Shape;285;p13"/>
          <p:cNvCxnSpPr/>
          <p:nvPr/>
        </p:nvCxnSpPr>
        <p:spPr>
          <a:xfrm rot="10800000" flipH="1">
            <a:off x="1375342" y="1183217"/>
            <a:ext cx="2081705" cy="18751"/>
          </a:xfrm>
          <a:prstGeom prst="straightConnector1">
            <a:avLst/>
          </a:prstGeom>
          <a:noFill/>
          <a:ln w="38100" cap="flat" cmpd="sng">
            <a:solidFill>
              <a:srgbClr val="000000"/>
            </a:solidFill>
            <a:prstDash val="solid"/>
            <a:round/>
            <a:headEnd type="none" w="sm" len="sm"/>
            <a:tailEnd type="none" w="sm" len="sm"/>
          </a:ln>
        </p:spPr>
      </p:cxnSp>
      <p:sp>
        <p:nvSpPr>
          <p:cNvPr id="286" name="Google Shape;286;p13"/>
          <p:cNvSpPr/>
          <p:nvPr/>
        </p:nvSpPr>
        <p:spPr>
          <a:xfrm>
            <a:off x="1187332" y="1631381"/>
            <a:ext cx="16577242" cy="8655619"/>
          </a:xfrm>
          <a:custGeom>
            <a:avLst/>
            <a:gdLst/>
            <a:ahLst/>
            <a:cxnLst/>
            <a:rect l="l" t="t" r="r" b="b"/>
            <a:pathLst>
              <a:path w="16577242" h="8655619" extrusionOk="0">
                <a:moveTo>
                  <a:pt x="0" y="0"/>
                </a:moveTo>
                <a:lnTo>
                  <a:pt x="16577242" y="0"/>
                </a:lnTo>
                <a:lnTo>
                  <a:pt x="16577242" y="8655619"/>
                </a:lnTo>
                <a:lnTo>
                  <a:pt x="0" y="8655619"/>
                </a:lnTo>
                <a:lnTo>
                  <a:pt x="0" y="0"/>
                </a:lnTo>
                <a:close/>
              </a:path>
            </a:pathLst>
          </a:custGeom>
          <a:blipFill rotWithShape="1">
            <a:blip r:embed="rId5">
              <a:alphaModFix/>
            </a:blip>
            <a:stretch>
              <a:fillRect/>
            </a:stretch>
          </a:blipFill>
          <a:ln>
            <a:noFill/>
          </a:ln>
        </p:spPr>
      </p:sp>
      <p:sp>
        <p:nvSpPr>
          <p:cNvPr id="287" name="Google Shape;287;p13"/>
          <p:cNvSpPr txBox="1"/>
          <p:nvPr/>
        </p:nvSpPr>
        <p:spPr>
          <a:xfrm>
            <a:off x="5575808" y="780612"/>
            <a:ext cx="7136385" cy="861583"/>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dirty="0">
                <a:solidFill>
                  <a:srgbClr val="593C8F"/>
                </a:solidFill>
                <a:latin typeface="Arial"/>
                <a:ea typeface="Arial"/>
                <a:cs typeface="Arial"/>
                <a:sym typeface="Arial"/>
              </a:rPr>
              <a:t>Executed on </a:t>
            </a:r>
            <a:r>
              <a:rPr lang="en-US" sz="3999" b="0" i="0" u="none" strike="noStrike" cap="none" dirty="0" err="1" smtClean="0">
                <a:solidFill>
                  <a:srgbClr val="593C8F"/>
                </a:solidFill>
                <a:latin typeface="Arial"/>
                <a:ea typeface="Arial"/>
                <a:cs typeface="Arial"/>
                <a:sym typeface="Arial"/>
              </a:rPr>
              <a:t>Jupyter</a:t>
            </a:r>
            <a:r>
              <a:rPr lang="en-US" sz="3999" b="0" i="0" u="none" strike="noStrike" cap="none" dirty="0" smtClean="0">
                <a:solidFill>
                  <a:srgbClr val="593C8F"/>
                </a:solidFill>
                <a:latin typeface="Arial"/>
                <a:ea typeface="Arial"/>
                <a:cs typeface="Arial"/>
                <a:sym typeface="Arial"/>
              </a:rPr>
              <a:t> Notebook</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293" name="Google Shape;293;p14"/>
          <p:cNvGrpSpPr/>
          <p:nvPr/>
        </p:nvGrpSpPr>
        <p:grpSpPr>
          <a:xfrm>
            <a:off x="-2238694" y="-180826"/>
            <a:ext cx="3267394" cy="10467826"/>
            <a:chOff x="0" y="-47625"/>
            <a:chExt cx="860548" cy="2756958"/>
          </a:xfrm>
        </p:grpSpPr>
        <p:sp>
          <p:nvSpPr>
            <p:cNvPr id="294" name="Google Shape;294;p14"/>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295" name="Google Shape;295;p14"/>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6" name="Google Shape;296;p14"/>
          <p:cNvSpPr/>
          <p:nvPr/>
        </p:nvSpPr>
        <p:spPr>
          <a:xfrm>
            <a:off x="14127816" y="-836382"/>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297" name="Google Shape;297;p14"/>
          <p:cNvSpPr txBox="1"/>
          <p:nvPr/>
        </p:nvSpPr>
        <p:spPr>
          <a:xfrm>
            <a:off x="1305153" y="444681"/>
            <a:ext cx="91725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RESULT</a:t>
            </a:r>
            <a:endParaRPr b="1"/>
          </a:p>
        </p:txBody>
      </p:sp>
      <p:cxnSp>
        <p:nvCxnSpPr>
          <p:cNvPr id="298" name="Google Shape;298;p14"/>
          <p:cNvCxnSpPr/>
          <p:nvPr/>
        </p:nvCxnSpPr>
        <p:spPr>
          <a:xfrm rot="10800000" flipH="1">
            <a:off x="1306224" y="1183217"/>
            <a:ext cx="2081705" cy="18751"/>
          </a:xfrm>
          <a:prstGeom prst="straightConnector1">
            <a:avLst/>
          </a:prstGeom>
          <a:noFill/>
          <a:ln w="38100" cap="flat" cmpd="sng">
            <a:solidFill>
              <a:srgbClr val="000000"/>
            </a:solidFill>
            <a:prstDash val="solid"/>
            <a:round/>
            <a:headEnd type="none" w="sm" len="sm"/>
            <a:tailEnd type="none" w="sm" len="sm"/>
          </a:ln>
        </p:spPr>
      </p:cxnSp>
      <p:sp>
        <p:nvSpPr>
          <p:cNvPr id="299" name="Google Shape;299;p14"/>
          <p:cNvSpPr/>
          <p:nvPr/>
        </p:nvSpPr>
        <p:spPr>
          <a:xfrm>
            <a:off x="2831050" y="1633880"/>
            <a:ext cx="12625899" cy="8440990"/>
          </a:xfrm>
          <a:custGeom>
            <a:avLst/>
            <a:gdLst/>
            <a:ahLst/>
            <a:cxnLst/>
            <a:rect l="l" t="t" r="r" b="b"/>
            <a:pathLst>
              <a:path w="12625899" h="8440990" extrusionOk="0">
                <a:moveTo>
                  <a:pt x="0" y="0"/>
                </a:moveTo>
                <a:lnTo>
                  <a:pt x="12625900" y="0"/>
                </a:lnTo>
                <a:lnTo>
                  <a:pt x="12625900" y="8440991"/>
                </a:lnTo>
                <a:lnTo>
                  <a:pt x="0" y="8440991"/>
                </a:lnTo>
                <a:lnTo>
                  <a:pt x="0" y="0"/>
                </a:lnTo>
                <a:close/>
              </a:path>
            </a:pathLst>
          </a:custGeom>
          <a:blipFill rotWithShape="1">
            <a:blip r:embed="rId5">
              <a:alphaModFix/>
            </a:blip>
            <a:stretch>
              <a:fillRect/>
            </a:stretch>
          </a:blipFill>
          <a:ln>
            <a:noFill/>
          </a:ln>
        </p:spPr>
      </p:sp>
      <p:sp>
        <p:nvSpPr>
          <p:cNvPr id="300" name="Google Shape;300;p14"/>
          <p:cNvSpPr txBox="1"/>
          <p:nvPr/>
        </p:nvSpPr>
        <p:spPr>
          <a:xfrm>
            <a:off x="5394514" y="650875"/>
            <a:ext cx="7136385"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Implemented on Django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306" name="Google Shape;306;p15"/>
          <p:cNvGrpSpPr/>
          <p:nvPr/>
        </p:nvGrpSpPr>
        <p:grpSpPr>
          <a:xfrm>
            <a:off x="-2238694" y="-180826"/>
            <a:ext cx="3267394" cy="10467826"/>
            <a:chOff x="0" y="-47625"/>
            <a:chExt cx="860548" cy="2756958"/>
          </a:xfrm>
        </p:grpSpPr>
        <p:sp>
          <p:nvSpPr>
            <p:cNvPr id="307" name="Google Shape;307;p15"/>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308" name="Google Shape;308;p15"/>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09" name="Google Shape;309;p15"/>
          <p:cNvSpPr/>
          <p:nvPr/>
        </p:nvSpPr>
        <p:spPr>
          <a:xfrm>
            <a:off x="14127816" y="-836382"/>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310" name="Google Shape;310;p15"/>
          <p:cNvSpPr txBox="1"/>
          <p:nvPr/>
        </p:nvSpPr>
        <p:spPr>
          <a:xfrm>
            <a:off x="1463785" y="2658443"/>
            <a:ext cx="50709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CONCLUSION</a:t>
            </a:r>
            <a:endParaRPr b="1"/>
          </a:p>
        </p:txBody>
      </p:sp>
      <p:cxnSp>
        <p:nvCxnSpPr>
          <p:cNvPr id="311" name="Google Shape;311;p15"/>
          <p:cNvCxnSpPr/>
          <p:nvPr/>
        </p:nvCxnSpPr>
        <p:spPr>
          <a:xfrm rot="10800000" flipH="1">
            <a:off x="1464856" y="3396680"/>
            <a:ext cx="3962002" cy="19050"/>
          </a:xfrm>
          <a:prstGeom prst="straightConnector1">
            <a:avLst/>
          </a:prstGeom>
          <a:noFill/>
          <a:ln w="38100" cap="flat" cmpd="sng">
            <a:solidFill>
              <a:srgbClr val="000000"/>
            </a:solidFill>
            <a:prstDash val="solid"/>
            <a:round/>
            <a:headEnd type="none" w="sm" len="sm"/>
            <a:tailEnd type="none" w="sm" len="sm"/>
          </a:ln>
        </p:spPr>
      </p:cxnSp>
      <p:sp>
        <p:nvSpPr>
          <p:cNvPr id="312" name="Google Shape;312;p15"/>
          <p:cNvSpPr txBox="1"/>
          <p:nvPr/>
        </p:nvSpPr>
        <p:spPr>
          <a:xfrm>
            <a:off x="1605541" y="3751862"/>
            <a:ext cx="15653759" cy="3006090"/>
          </a:xfrm>
          <a:prstGeom prst="rect">
            <a:avLst/>
          </a:prstGeom>
          <a:noFill/>
          <a:ln>
            <a:noFill/>
          </a:ln>
        </p:spPr>
        <p:txBody>
          <a:bodyPr spcFirstLastPara="1" wrap="square" lIns="0" tIns="0" rIns="0" bIns="0" anchor="t" anchorCtr="0">
            <a:spAutoFit/>
          </a:bodyPr>
          <a:lstStyle/>
          <a:p>
            <a:pPr marL="0" marR="0" lvl="0" indent="0" algn="l" rtl="0">
              <a:lnSpc>
                <a:spcPct val="161000"/>
              </a:lnSpc>
              <a:spcBef>
                <a:spcPts val="0"/>
              </a:spcBef>
              <a:spcAft>
                <a:spcPts val="0"/>
              </a:spcAft>
              <a:buNone/>
            </a:pPr>
            <a:r>
              <a:rPr lang="en-US" sz="3000" b="0" i="0" u="none" strike="noStrike" cap="none">
                <a:solidFill>
                  <a:srgbClr val="000000"/>
                </a:solidFill>
                <a:latin typeface="Arial"/>
                <a:ea typeface="Arial"/>
                <a:cs typeface="Arial"/>
                <a:sym typeface="Arial"/>
              </a:rPr>
              <a:t>Our eCommerce chatbot leverages advanced AI to deliver personalized customer support, enhancing the shopping experience and providing a competitive edge in the digital marketplace. As AI technologies continue to advance, our chatbot is poised to evolve and offer even more innovative solutions to meet the changing demands of the eCommerce industry.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318" name="Google Shape;318;p16"/>
          <p:cNvGrpSpPr/>
          <p:nvPr/>
        </p:nvGrpSpPr>
        <p:grpSpPr>
          <a:xfrm>
            <a:off x="-2238694" y="-180826"/>
            <a:ext cx="3267394" cy="10467826"/>
            <a:chOff x="0" y="-47625"/>
            <a:chExt cx="860548" cy="2756958"/>
          </a:xfrm>
        </p:grpSpPr>
        <p:sp>
          <p:nvSpPr>
            <p:cNvPr id="319" name="Google Shape;319;p16"/>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320" name="Google Shape;320;p16"/>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1" name="Google Shape;321;p16"/>
          <p:cNvSpPr/>
          <p:nvPr/>
        </p:nvSpPr>
        <p:spPr>
          <a:xfrm>
            <a:off x="14127816" y="-836382"/>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322" name="Google Shape;322;p16"/>
          <p:cNvSpPr txBox="1"/>
          <p:nvPr/>
        </p:nvSpPr>
        <p:spPr>
          <a:xfrm>
            <a:off x="1463785" y="1434711"/>
            <a:ext cx="98751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REFERENCES</a:t>
            </a:r>
            <a:endParaRPr b="1"/>
          </a:p>
        </p:txBody>
      </p:sp>
      <p:cxnSp>
        <p:nvCxnSpPr>
          <p:cNvPr id="323" name="Google Shape;323;p16"/>
          <p:cNvCxnSpPr/>
          <p:nvPr/>
        </p:nvCxnSpPr>
        <p:spPr>
          <a:xfrm rot="10800000" flipH="1">
            <a:off x="1464856" y="2172948"/>
            <a:ext cx="3567121" cy="19050"/>
          </a:xfrm>
          <a:prstGeom prst="straightConnector1">
            <a:avLst/>
          </a:prstGeom>
          <a:noFill/>
          <a:ln w="38100" cap="flat" cmpd="sng">
            <a:solidFill>
              <a:srgbClr val="000000"/>
            </a:solidFill>
            <a:prstDash val="solid"/>
            <a:round/>
            <a:headEnd type="none" w="sm" len="sm"/>
            <a:tailEnd type="none" w="sm" len="sm"/>
          </a:ln>
        </p:spPr>
      </p:cxnSp>
      <p:sp>
        <p:nvSpPr>
          <p:cNvPr id="324" name="Google Shape;324;p16"/>
          <p:cNvSpPr txBox="1"/>
          <p:nvPr/>
        </p:nvSpPr>
        <p:spPr>
          <a:xfrm>
            <a:off x="1836670" y="2845394"/>
            <a:ext cx="15653759" cy="4834890"/>
          </a:xfrm>
          <a:prstGeom prst="rect">
            <a:avLst/>
          </a:prstGeom>
          <a:noFill/>
          <a:ln>
            <a:noFill/>
          </a:ln>
        </p:spPr>
        <p:txBody>
          <a:bodyPr spcFirstLastPara="1" wrap="square" lIns="0" tIns="0" rIns="0" bIns="0" anchor="t" anchorCtr="0">
            <a:spAutoFit/>
          </a:bodyPr>
          <a:lstStyle/>
          <a:p>
            <a:pPr marL="647702" marR="0" lvl="1" indent="-323851" algn="l" rtl="0">
              <a:lnSpc>
                <a:spcPct val="161000"/>
              </a:lnSpc>
              <a:spcBef>
                <a:spcPts val="0"/>
              </a:spcBef>
              <a:spcAft>
                <a:spcPts val="0"/>
              </a:spcAft>
              <a:buClr>
                <a:srgbClr val="593C8F"/>
              </a:buClr>
              <a:buSzPts val="3000"/>
              <a:buFont typeface="Arial"/>
              <a:buAutoNum type="arabicPeriod"/>
            </a:pPr>
            <a:r>
              <a:rPr lang="en-US" sz="3000" b="0" i="0" u="none" strike="noStrike" cap="none">
                <a:solidFill>
                  <a:srgbClr val="593C8F"/>
                </a:solidFill>
                <a:latin typeface="Arial"/>
                <a:ea typeface="Arial"/>
                <a:cs typeface="Arial"/>
                <a:sym typeface="Arial"/>
              </a:rPr>
              <a:t>NumPy:</a:t>
            </a:r>
            <a:r>
              <a:rPr lang="en-US" sz="3000" b="0" i="0" u="none" strike="noStrike" cap="none">
                <a:solidFill>
                  <a:srgbClr val="000000"/>
                </a:solidFill>
                <a:latin typeface="Arial"/>
                <a:ea typeface="Arial"/>
                <a:cs typeface="Arial"/>
                <a:sym typeface="Arial"/>
              </a:rPr>
              <a:t> </a:t>
            </a:r>
            <a:r>
              <a:rPr lang="en-US" sz="30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https://numpy.org/</a:t>
            </a:r>
            <a:endParaRPr/>
          </a:p>
          <a:p>
            <a:pPr marL="647702" marR="0" lvl="1" indent="-323851" algn="l" rtl="0">
              <a:lnSpc>
                <a:spcPct val="161000"/>
              </a:lnSpc>
              <a:spcBef>
                <a:spcPts val="0"/>
              </a:spcBef>
              <a:spcAft>
                <a:spcPts val="0"/>
              </a:spcAft>
              <a:buClr>
                <a:srgbClr val="593C8F"/>
              </a:buClr>
              <a:buSzPts val="3000"/>
              <a:buFont typeface="Arial"/>
              <a:buAutoNum type="arabicPeriod"/>
            </a:pPr>
            <a:r>
              <a:rPr lang="en-US" sz="3000" b="0" i="0" u="none" strike="noStrike" cap="none">
                <a:solidFill>
                  <a:srgbClr val="593C8F"/>
                </a:solidFill>
                <a:latin typeface="Arial"/>
                <a:ea typeface="Arial"/>
                <a:cs typeface="Arial"/>
                <a:sym typeface="Arial"/>
              </a:rPr>
              <a:t>TensorFlow:</a:t>
            </a:r>
            <a:r>
              <a:rPr lang="en-US" sz="3000" b="0" i="0" u="none" strike="noStrike" cap="none">
                <a:solidFill>
                  <a:srgbClr val="000000"/>
                </a:solidFill>
                <a:latin typeface="Arial"/>
                <a:ea typeface="Arial"/>
                <a:cs typeface="Arial"/>
                <a:sym typeface="Arial"/>
              </a:rPr>
              <a:t> </a:t>
            </a:r>
            <a:r>
              <a:rPr lang="en-US" sz="30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https://www.tensorflow.org/</a:t>
            </a:r>
            <a:endParaRPr/>
          </a:p>
          <a:p>
            <a:pPr marL="647702" marR="0" lvl="1" indent="-323851" algn="l" rtl="0">
              <a:lnSpc>
                <a:spcPct val="161000"/>
              </a:lnSpc>
              <a:spcBef>
                <a:spcPts val="0"/>
              </a:spcBef>
              <a:spcAft>
                <a:spcPts val="0"/>
              </a:spcAft>
              <a:buClr>
                <a:srgbClr val="593C8F"/>
              </a:buClr>
              <a:buSzPts val="3000"/>
              <a:buFont typeface="Arial"/>
              <a:buAutoNum type="arabicPeriod"/>
            </a:pPr>
            <a:r>
              <a:rPr lang="en-US" sz="3000" b="0" i="0" u="none" strike="noStrike" cap="none">
                <a:solidFill>
                  <a:srgbClr val="593C8F"/>
                </a:solidFill>
                <a:latin typeface="Arial"/>
                <a:ea typeface="Arial"/>
                <a:cs typeface="Arial"/>
                <a:sym typeface="Arial"/>
              </a:rPr>
              <a:t>Keras:</a:t>
            </a:r>
            <a:r>
              <a:rPr lang="en-US" sz="3000" b="0" i="0" u="none" strike="noStrike" cap="none">
                <a:solidFill>
                  <a:srgbClr val="000000"/>
                </a:solidFill>
                <a:latin typeface="Arial"/>
                <a:ea typeface="Arial"/>
                <a:cs typeface="Arial"/>
                <a:sym typeface="Arial"/>
              </a:rPr>
              <a:t> </a:t>
            </a:r>
            <a:r>
              <a:rPr lang="en-US" sz="30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https://keras.io/</a:t>
            </a:r>
            <a:endParaRPr/>
          </a:p>
          <a:p>
            <a:pPr marL="647702" marR="0" lvl="1" indent="-323851" algn="l" rtl="0">
              <a:lnSpc>
                <a:spcPct val="161000"/>
              </a:lnSpc>
              <a:spcBef>
                <a:spcPts val="0"/>
              </a:spcBef>
              <a:spcAft>
                <a:spcPts val="0"/>
              </a:spcAft>
              <a:buClr>
                <a:srgbClr val="593C8F"/>
              </a:buClr>
              <a:buSzPts val="3000"/>
              <a:buFont typeface="Arial"/>
              <a:buAutoNum type="arabicPeriod"/>
            </a:pPr>
            <a:r>
              <a:rPr lang="en-US" sz="3000" b="0" i="0" u="none" strike="noStrike" cap="none">
                <a:solidFill>
                  <a:srgbClr val="593C8F"/>
                </a:solidFill>
                <a:latin typeface="Arial"/>
                <a:ea typeface="Arial"/>
                <a:cs typeface="Arial"/>
                <a:sym typeface="Arial"/>
              </a:rPr>
              <a:t>scikit-learn (sklearn):</a:t>
            </a:r>
            <a:r>
              <a:rPr lang="en-US" sz="3000" b="0" i="0" u="none" strike="noStrike" cap="none">
                <a:solidFill>
                  <a:srgbClr val="000000"/>
                </a:solidFill>
                <a:latin typeface="Arial"/>
                <a:ea typeface="Arial"/>
                <a:cs typeface="Arial"/>
                <a:sym typeface="Arial"/>
              </a:rPr>
              <a:t> </a:t>
            </a:r>
            <a:r>
              <a:rPr lang="en-US" sz="3000" b="0" i="0" u="sng" strike="noStrike" cap="none">
                <a:solidFill>
                  <a:srgbClr val="000000"/>
                </a:solidFill>
                <a:latin typeface="Arial"/>
                <a:ea typeface="Arial"/>
                <a:cs typeface="Arial"/>
                <a:sym typeface="Aria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https://scikit-learn.org/stable/</a:t>
            </a:r>
            <a:endParaRPr/>
          </a:p>
          <a:p>
            <a:pPr marL="647702" marR="0" lvl="1" indent="-323851" algn="l" rtl="0">
              <a:lnSpc>
                <a:spcPct val="161000"/>
              </a:lnSpc>
              <a:spcBef>
                <a:spcPts val="0"/>
              </a:spcBef>
              <a:spcAft>
                <a:spcPts val="0"/>
              </a:spcAft>
              <a:buClr>
                <a:srgbClr val="593C8F"/>
              </a:buClr>
              <a:buSzPts val="3000"/>
              <a:buFont typeface="Arial"/>
              <a:buAutoNum type="arabicPeriod"/>
            </a:pPr>
            <a:r>
              <a:rPr lang="en-US" sz="3000" b="0" i="0" u="none" strike="noStrike" cap="none">
                <a:solidFill>
                  <a:srgbClr val="593C8F"/>
                </a:solidFill>
                <a:latin typeface="Arial"/>
                <a:ea typeface="Arial"/>
                <a:cs typeface="Arial"/>
                <a:sym typeface="Arial"/>
              </a:rPr>
              <a:t>NLTK (Natural Language Toolkit):</a:t>
            </a:r>
            <a:r>
              <a:rPr lang="en-US" sz="3000" b="0" i="0" u="none" strike="noStrike" cap="none">
                <a:solidFill>
                  <a:srgbClr val="000000"/>
                </a:solidFill>
                <a:latin typeface="Arial"/>
                <a:ea typeface="Arial"/>
                <a:cs typeface="Arial"/>
                <a:sym typeface="Arial"/>
              </a:rPr>
              <a:t> </a:t>
            </a:r>
            <a:r>
              <a:rPr lang="en-US" sz="3000" b="0" i="0" u="sng" strike="noStrike" cap="none">
                <a:solidFill>
                  <a:srgbClr val="000000"/>
                </a:solidFill>
                <a:latin typeface="Arial"/>
                <a:ea typeface="Arial"/>
                <a:cs typeface="Arial"/>
                <a:sym typeface="Arial"/>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https://www.nltk.org/</a:t>
            </a:r>
            <a:endParaRPr/>
          </a:p>
          <a:p>
            <a:pPr marL="647702" marR="0" lvl="1" indent="-323851" algn="l" rtl="0">
              <a:lnSpc>
                <a:spcPct val="161000"/>
              </a:lnSpc>
              <a:spcBef>
                <a:spcPts val="0"/>
              </a:spcBef>
              <a:spcAft>
                <a:spcPts val="0"/>
              </a:spcAft>
              <a:buClr>
                <a:srgbClr val="593C8F"/>
              </a:buClr>
              <a:buSzPts val="3000"/>
              <a:buFont typeface="Arial"/>
              <a:buAutoNum type="arabicPeriod"/>
            </a:pPr>
            <a:r>
              <a:rPr lang="en-US" sz="3000" b="0" i="0" u="none" strike="noStrike" cap="none">
                <a:solidFill>
                  <a:srgbClr val="593C8F"/>
                </a:solidFill>
                <a:latin typeface="Arial"/>
                <a:ea typeface="Arial"/>
                <a:cs typeface="Arial"/>
                <a:sym typeface="Arial"/>
              </a:rPr>
              <a:t>Keras Tuner:</a:t>
            </a:r>
            <a:r>
              <a:rPr lang="en-US" sz="3000" b="0" i="0" u="none" strike="noStrike" cap="none">
                <a:solidFill>
                  <a:srgbClr val="000000"/>
                </a:solidFill>
                <a:latin typeface="Arial"/>
                <a:ea typeface="Arial"/>
                <a:cs typeface="Arial"/>
                <a:sym typeface="Arial"/>
              </a:rPr>
              <a:t> </a:t>
            </a:r>
            <a:r>
              <a:rPr lang="en-US" sz="3000" b="0" i="0" u="sng" strike="noStrike" cap="none">
                <a:solidFill>
                  <a:srgbClr val="000000"/>
                </a:solidFill>
                <a:latin typeface="Arial"/>
                <a:ea typeface="Arial"/>
                <a:cs typeface="Arial"/>
                <a:sym typeface="Arial"/>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https://keras.io/keras_tuner/</a:t>
            </a:r>
            <a:endParaRPr/>
          </a:p>
          <a:p>
            <a:pPr marL="647702" marR="0" lvl="1" indent="-323851" algn="l" rtl="0">
              <a:lnSpc>
                <a:spcPct val="161000"/>
              </a:lnSpc>
              <a:spcBef>
                <a:spcPts val="0"/>
              </a:spcBef>
              <a:spcAft>
                <a:spcPts val="0"/>
              </a:spcAft>
              <a:buClr>
                <a:srgbClr val="593C8F"/>
              </a:buClr>
              <a:buSzPts val="3000"/>
              <a:buFont typeface="Arial"/>
              <a:buAutoNum type="arabicPeriod"/>
            </a:pPr>
            <a:r>
              <a:rPr lang="en-US" sz="3000" b="0" i="0" u="none" strike="noStrike" cap="none">
                <a:solidFill>
                  <a:srgbClr val="593C8F"/>
                </a:solidFill>
                <a:latin typeface="Arial"/>
                <a:ea typeface="Arial"/>
                <a:cs typeface="Arial"/>
                <a:sym typeface="Arial"/>
              </a:rPr>
              <a:t>Pickle (Python's standard library):</a:t>
            </a:r>
            <a:r>
              <a:rPr lang="en-US" sz="3000" b="0" i="0" u="none" strike="noStrike" cap="none">
                <a:solidFill>
                  <a:srgbClr val="000000"/>
                </a:solidFill>
                <a:latin typeface="Arial"/>
                <a:ea typeface="Arial"/>
                <a:cs typeface="Arial"/>
                <a:sym typeface="Arial"/>
              </a:rPr>
              <a:t> </a:t>
            </a:r>
            <a:r>
              <a:rPr lang="en-US" sz="3000" b="0" i="0" u="sng" strike="noStrike" cap="none">
                <a:solidFill>
                  <a:srgbClr val="000000"/>
                </a:solidFill>
                <a:latin typeface="Arial"/>
                <a:ea typeface="Arial"/>
                <a:cs typeface="Arial"/>
                <a:sym typeface="Arial"/>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https://docs.python.org/3/library/pickle.html</a:t>
            </a:r>
            <a:endParaRPr/>
          </a:p>
          <a:p>
            <a:pPr marL="647702" marR="0" lvl="1" indent="-323851" algn="l" rtl="0">
              <a:lnSpc>
                <a:spcPct val="161000"/>
              </a:lnSpc>
              <a:spcBef>
                <a:spcPts val="0"/>
              </a:spcBef>
              <a:spcAft>
                <a:spcPts val="0"/>
              </a:spcAft>
              <a:buClr>
                <a:srgbClr val="593C8F"/>
              </a:buClr>
              <a:buSzPts val="3000"/>
              <a:buFont typeface="Arial"/>
              <a:buAutoNum type="arabicPeriod"/>
            </a:pPr>
            <a:r>
              <a:rPr lang="en-US" sz="3000" b="0" i="0" u="none" strike="noStrike" cap="none">
                <a:solidFill>
                  <a:srgbClr val="593C8F"/>
                </a:solidFill>
                <a:latin typeface="Arial"/>
                <a:ea typeface="Arial"/>
                <a:cs typeface="Arial"/>
                <a:sym typeface="Arial"/>
              </a:rPr>
              <a:t>Django:</a:t>
            </a:r>
            <a:r>
              <a:rPr lang="en-US" sz="3000" b="0" i="0" u="none" strike="noStrike" cap="none">
                <a:solidFill>
                  <a:srgbClr val="000000"/>
                </a:solidFill>
                <a:latin typeface="Arial"/>
                <a:ea typeface="Arial"/>
                <a:cs typeface="Arial"/>
                <a:sym typeface="Arial"/>
              </a:rPr>
              <a:t> </a:t>
            </a:r>
            <a:r>
              <a:rPr lang="en-US" sz="3000" b="0" i="0" u="sng" strike="noStrike" cap="none">
                <a:solidFill>
                  <a:srgbClr val="000000"/>
                </a:solidFill>
                <a:latin typeface="Arial"/>
                <a:ea typeface="Arial"/>
                <a:cs typeface="Arial"/>
                <a:sym typeface="Aria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https://www.djangoproject.com/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sp>
        <p:nvSpPr>
          <p:cNvPr id="98" name="Google Shape;98;p2"/>
          <p:cNvSpPr/>
          <p:nvPr/>
        </p:nvSpPr>
        <p:spPr>
          <a:xfrm>
            <a:off x="13763158" y="387350"/>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99" name="Google Shape;99;p2"/>
          <p:cNvSpPr txBox="1"/>
          <p:nvPr/>
        </p:nvSpPr>
        <p:spPr>
          <a:xfrm>
            <a:off x="1978045" y="942975"/>
            <a:ext cx="49575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OUTLINE</a:t>
            </a:r>
            <a:endParaRPr b="1"/>
          </a:p>
        </p:txBody>
      </p:sp>
      <p:cxnSp>
        <p:nvCxnSpPr>
          <p:cNvPr id="100" name="Google Shape;100;p2"/>
          <p:cNvCxnSpPr/>
          <p:nvPr/>
        </p:nvCxnSpPr>
        <p:spPr>
          <a:xfrm rot="10800000" flipH="1">
            <a:off x="1979117" y="1681213"/>
            <a:ext cx="2477660" cy="19050"/>
          </a:xfrm>
          <a:prstGeom prst="straightConnector1">
            <a:avLst/>
          </a:prstGeom>
          <a:noFill/>
          <a:ln w="38100" cap="flat" cmpd="sng">
            <a:solidFill>
              <a:srgbClr val="000000"/>
            </a:solidFill>
            <a:prstDash val="solid"/>
            <a:round/>
            <a:headEnd type="none" w="sm" len="sm"/>
            <a:tailEnd type="none" w="sm" len="sm"/>
          </a:ln>
        </p:spPr>
      </p:cxnSp>
      <p:grpSp>
        <p:nvGrpSpPr>
          <p:cNvPr id="101" name="Google Shape;101;p2"/>
          <p:cNvGrpSpPr/>
          <p:nvPr/>
        </p:nvGrpSpPr>
        <p:grpSpPr>
          <a:xfrm>
            <a:off x="2547389" y="2232782"/>
            <a:ext cx="287379" cy="287379"/>
            <a:chOff x="0" y="0"/>
            <a:chExt cx="812800" cy="812800"/>
          </a:xfrm>
        </p:grpSpPr>
        <p:sp>
          <p:nvSpPr>
            <p:cNvPr id="102" name="Google Shape;102;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4" name="Google Shape;104;p2"/>
          <p:cNvSpPr txBox="1"/>
          <p:nvPr/>
        </p:nvSpPr>
        <p:spPr>
          <a:xfrm>
            <a:off x="3148078" y="1987017"/>
            <a:ext cx="4865340" cy="68897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b="0" i="0" u="none" strike="noStrike" cap="none">
                <a:solidFill>
                  <a:srgbClr val="000000"/>
                </a:solidFill>
                <a:latin typeface="Arial"/>
                <a:ea typeface="Arial"/>
                <a:cs typeface="Arial"/>
                <a:sym typeface="Arial"/>
              </a:rPr>
              <a:t>Problem Statement</a:t>
            </a:r>
            <a:endParaRPr/>
          </a:p>
        </p:txBody>
      </p:sp>
      <p:sp>
        <p:nvSpPr>
          <p:cNvPr id="105" name="Google Shape;105;p2"/>
          <p:cNvSpPr txBox="1"/>
          <p:nvPr/>
        </p:nvSpPr>
        <p:spPr>
          <a:xfrm>
            <a:off x="3148078" y="2775400"/>
            <a:ext cx="6661993" cy="68897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b="0" i="0" u="none" strike="noStrike" cap="none">
                <a:solidFill>
                  <a:srgbClr val="000000"/>
                </a:solidFill>
                <a:latin typeface="Arial"/>
                <a:ea typeface="Arial"/>
                <a:cs typeface="Arial"/>
                <a:sym typeface="Arial"/>
              </a:rPr>
              <a:t>Proposed System/Solution</a:t>
            </a:r>
            <a:endParaRPr/>
          </a:p>
        </p:txBody>
      </p:sp>
      <p:sp>
        <p:nvSpPr>
          <p:cNvPr id="106" name="Google Shape;106;p2"/>
          <p:cNvSpPr txBox="1"/>
          <p:nvPr/>
        </p:nvSpPr>
        <p:spPr>
          <a:xfrm>
            <a:off x="3148078" y="3562954"/>
            <a:ext cx="5456337" cy="68897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b="0" i="0" u="none" strike="noStrike" cap="none">
                <a:solidFill>
                  <a:srgbClr val="000000"/>
                </a:solidFill>
                <a:latin typeface="Arial"/>
                <a:ea typeface="Arial"/>
                <a:cs typeface="Arial"/>
                <a:sym typeface="Arial"/>
              </a:rPr>
              <a:t>System Requirements</a:t>
            </a:r>
            <a:endParaRPr/>
          </a:p>
        </p:txBody>
      </p:sp>
      <p:sp>
        <p:nvSpPr>
          <p:cNvPr id="107" name="Google Shape;107;p2"/>
          <p:cNvSpPr txBox="1"/>
          <p:nvPr/>
        </p:nvSpPr>
        <p:spPr>
          <a:xfrm>
            <a:off x="3148078" y="4347178"/>
            <a:ext cx="6742807" cy="68897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b="0" i="0" u="none" strike="noStrike" cap="none">
                <a:solidFill>
                  <a:srgbClr val="000000"/>
                </a:solidFill>
                <a:latin typeface="Arial"/>
                <a:ea typeface="Arial"/>
                <a:cs typeface="Arial"/>
                <a:sym typeface="Arial"/>
              </a:rPr>
              <a:t>Algorithm and Deployment</a:t>
            </a:r>
            <a:endParaRPr/>
          </a:p>
        </p:txBody>
      </p:sp>
      <p:sp>
        <p:nvSpPr>
          <p:cNvPr id="108" name="Google Shape;108;p2"/>
          <p:cNvSpPr txBox="1"/>
          <p:nvPr/>
        </p:nvSpPr>
        <p:spPr>
          <a:xfrm>
            <a:off x="3148078" y="5131403"/>
            <a:ext cx="5840760" cy="68897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b="0" i="0" u="none" strike="noStrike" cap="none">
                <a:solidFill>
                  <a:srgbClr val="000000"/>
                </a:solidFill>
                <a:latin typeface="Arial"/>
                <a:ea typeface="Arial"/>
                <a:cs typeface="Arial"/>
                <a:sym typeface="Arial"/>
              </a:rPr>
              <a:t>Who are the End Users?</a:t>
            </a:r>
            <a:endParaRPr/>
          </a:p>
        </p:txBody>
      </p:sp>
      <p:sp>
        <p:nvSpPr>
          <p:cNvPr id="109" name="Google Shape;109;p2"/>
          <p:cNvSpPr txBox="1"/>
          <p:nvPr/>
        </p:nvSpPr>
        <p:spPr>
          <a:xfrm>
            <a:off x="3156788" y="5915627"/>
            <a:ext cx="1575048" cy="68897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b="0" i="0" u="none" strike="noStrike" cap="none">
                <a:solidFill>
                  <a:srgbClr val="000000"/>
                </a:solidFill>
                <a:latin typeface="Arial"/>
                <a:ea typeface="Arial"/>
                <a:cs typeface="Arial"/>
                <a:sym typeface="Arial"/>
              </a:rPr>
              <a:t>Result</a:t>
            </a:r>
            <a:endParaRPr/>
          </a:p>
        </p:txBody>
      </p:sp>
      <p:sp>
        <p:nvSpPr>
          <p:cNvPr id="110" name="Google Shape;110;p2"/>
          <p:cNvSpPr txBox="1"/>
          <p:nvPr/>
        </p:nvSpPr>
        <p:spPr>
          <a:xfrm>
            <a:off x="3156788" y="6699851"/>
            <a:ext cx="2787848" cy="68897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b="0" i="0" u="none" strike="noStrike" cap="none">
                <a:solidFill>
                  <a:srgbClr val="000000"/>
                </a:solidFill>
                <a:latin typeface="Arial"/>
                <a:ea typeface="Arial"/>
                <a:cs typeface="Arial"/>
                <a:sym typeface="Arial"/>
              </a:rPr>
              <a:t>Conclusion</a:t>
            </a:r>
            <a:endParaRPr/>
          </a:p>
        </p:txBody>
      </p:sp>
      <p:sp>
        <p:nvSpPr>
          <p:cNvPr id="111" name="Google Shape;111;p2"/>
          <p:cNvSpPr txBox="1"/>
          <p:nvPr/>
        </p:nvSpPr>
        <p:spPr>
          <a:xfrm>
            <a:off x="3156788" y="7484076"/>
            <a:ext cx="2795290" cy="68897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b="0" i="0" u="none" strike="noStrike" cap="none">
                <a:solidFill>
                  <a:srgbClr val="000000"/>
                </a:solidFill>
                <a:latin typeface="Arial"/>
                <a:ea typeface="Arial"/>
                <a:cs typeface="Arial"/>
                <a:sym typeface="Arial"/>
              </a:rPr>
              <a:t>References</a:t>
            </a:r>
            <a:endParaRPr/>
          </a:p>
        </p:txBody>
      </p:sp>
      <p:grpSp>
        <p:nvGrpSpPr>
          <p:cNvPr id="112" name="Google Shape;112;p2"/>
          <p:cNvGrpSpPr/>
          <p:nvPr/>
        </p:nvGrpSpPr>
        <p:grpSpPr>
          <a:xfrm>
            <a:off x="2556099" y="3019061"/>
            <a:ext cx="287379" cy="287379"/>
            <a:chOff x="0" y="0"/>
            <a:chExt cx="812800" cy="812800"/>
          </a:xfrm>
        </p:grpSpPr>
        <p:sp>
          <p:nvSpPr>
            <p:cNvPr id="113" name="Google Shape;113;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5" name="Google Shape;115;p2"/>
          <p:cNvGrpSpPr/>
          <p:nvPr/>
        </p:nvGrpSpPr>
        <p:grpSpPr>
          <a:xfrm>
            <a:off x="2547389" y="3881668"/>
            <a:ext cx="287379" cy="287379"/>
            <a:chOff x="0" y="0"/>
            <a:chExt cx="812800" cy="812800"/>
          </a:xfrm>
        </p:grpSpPr>
        <p:sp>
          <p:nvSpPr>
            <p:cNvPr id="116" name="Google Shape;116;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8" name="Google Shape;118;p2"/>
          <p:cNvGrpSpPr/>
          <p:nvPr/>
        </p:nvGrpSpPr>
        <p:grpSpPr>
          <a:xfrm>
            <a:off x="2547389" y="4664347"/>
            <a:ext cx="287379" cy="287379"/>
            <a:chOff x="0" y="0"/>
            <a:chExt cx="812800" cy="812800"/>
          </a:xfrm>
        </p:grpSpPr>
        <p:sp>
          <p:nvSpPr>
            <p:cNvPr id="119" name="Google Shape;119;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1" name="Google Shape;121;p2"/>
          <p:cNvGrpSpPr/>
          <p:nvPr/>
        </p:nvGrpSpPr>
        <p:grpSpPr>
          <a:xfrm>
            <a:off x="2547389" y="5378154"/>
            <a:ext cx="287379" cy="287379"/>
            <a:chOff x="0" y="0"/>
            <a:chExt cx="812800" cy="812800"/>
          </a:xfrm>
        </p:grpSpPr>
        <p:sp>
          <p:nvSpPr>
            <p:cNvPr id="122" name="Google Shape;122;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4" name="Google Shape;124;p2"/>
          <p:cNvGrpSpPr/>
          <p:nvPr/>
        </p:nvGrpSpPr>
        <p:grpSpPr>
          <a:xfrm>
            <a:off x="2564810" y="6159287"/>
            <a:ext cx="287379" cy="287379"/>
            <a:chOff x="0" y="0"/>
            <a:chExt cx="812800" cy="812800"/>
          </a:xfrm>
        </p:grpSpPr>
        <p:sp>
          <p:nvSpPr>
            <p:cNvPr id="125" name="Google Shape;125;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7" name="Google Shape;127;p2"/>
          <p:cNvGrpSpPr/>
          <p:nvPr/>
        </p:nvGrpSpPr>
        <p:grpSpPr>
          <a:xfrm>
            <a:off x="2556099" y="6943512"/>
            <a:ext cx="287379" cy="287379"/>
            <a:chOff x="0" y="0"/>
            <a:chExt cx="812800" cy="812800"/>
          </a:xfrm>
        </p:grpSpPr>
        <p:sp>
          <p:nvSpPr>
            <p:cNvPr id="128" name="Google Shape;128;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0" name="Google Shape;130;p2"/>
          <p:cNvGrpSpPr/>
          <p:nvPr/>
        </p:nvGrpSpPr>
        <p:grpSpPr>
          <a:xfrm>
            <a:off x="2556099" y="7778540"/>
            <a:ext cx="287379" cy="287379"/>
            <a:chOff x="0" y="0"/>
            <a:chExt cx="812800" cy="812800"/>
          </a:xfrm>
        </p:grpSpPr>
        <p:sp>
          <p:nvSpPr>
            <p:cNvPr id="131" name="Google Shape;131;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3" name="Google Shape;133;p2"/>
          <p:cNvGrpSpPr/>
          <p:nvPr/>
        </p:nvGrpSpPr>
        <p:grpSpPr>
          <a:xfrm>
            <a:off x="-2238694" y="-180826"/>
            <a:ext cx="3267394" cy="10467826"/>
            <a:chOff x="0" y="-47625"/>
            <a:chExt cx="860548" cy="2756958"/>
          </a:xfrm>
        </p:grpSpPr>
        <p:sp>
          <p:nvSpPr>
            <p:cNvPr id="134" name="Google Shape;134;p2"/>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135" name="Google Shape;135;p2"/>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sp>
        <p:nvSpPr>
          <p:cNvPr id="141" name="Google Shape;141;p3"/>
          <p:cNvSpPr/>
          <p:nvPr/>
        </p:nvSpPr>
        <p:spPr>
          <a:xfrm>
            <a:off x="13763158" y="387350"/>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142" name="Google Shape;142;p3"/>
          <p:cNvSpPr txBox="1"/>
          <p:nvPr/>
        </p:nvSpPr>
        <p:spPr>
          <a:xfrm>
            <a:off x="1633286" y="2249860"/>
            <a:ext cx="93555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PROBLEM STATEMENT</a:t>
            </a:r>
            <a:endParaRPr b="1"/>
          </a:p>
        </p:txBody>
      </p:sp>
      <p:cxnSp>
        <p:nvCxnSpPr>
          <p:cNvPr id="143" name="Google Shape;143;p3"/>
          <p:cNvCxnSpPr/>
          <p:nvPr/>
        </p:nvCxnSpPr>
        <p:spPr>
          <a:xfrm rot="10800000" flipH="1">
            <a:off x="1634301" y="2988098"/>
            <a:ext cx="6079333" cy="19050"/>
          </a:xfrm>
          <a:prstGeom prst="straightConnector1">
            <a:avLst/>
          </a:prstGeom>
          <a:noFill/>
          <a:ln w="38100" cap="flat" cmpd="sng">
            <a:solidFill>
              <a:srgbClr val="000000"/>
            </a:solidFill>
            <a:prstDash val="solid"/>
            <a:round/>
            <a:headEnd type="none" w="sm" len="sm"/>
            <a:tailEnd type="none" w="sm" len="sm"/>
          </a:ln>
        </p:spPr>
      </p:cxnSp>
      <p:sp>
        <p:nvSpPr>
          <p:cNvPr id="144" name="Google Shape;144;p3"/>
          <p:cNvSpPr txBox="1"/>
          <p:nvPr/>
        </p:nvSpPr>
        <p:spPr>
          <a:xfrm>
            <a:off x="1634301" y="3768034"/>
            <a:ext cx="13461112" cy="4183380"/>
          </a:xfrm>
          <a:prstGeom prst="rect">
            <a:avLst/>
          </a:prstGeom>
          <a:noFill/>
          <a:ln>
            <a:noFill/>
          </a:ln>
        </p:spPr>
        <p:txBody>
          <a:bodyPr spcFirstLastPara="1" wrap="square" lIns="0" tIns="0" rIns="0" bIns="0" anchor="t" anchorCtr="0">
            <a:spAutoFit/>
          </a:bodyPr>
          <a:lstStyle/>
          <a:p>
            <a:pPr marL="0" marR="0" lvl="0" indent="0" algn="l" rtl="0">
              <a:lnSpc>
                <a:spcPct val="155015"/>
              </a:lnSpc>
              <a:spcBef>
                <a:spcPts val="0"/>
              </a:spcBef>
              <a:spcAft>
                <a:spcPts val="0"/>
              </a:spcAft>
              <a:buNone/>
            </a:pPr>
            <a:r>
              <a:rPr lang="en-US" sz="3599" b="0" i="0" u="none" strike="noStrike" cap="none">
                <a:solidFill>
                  <a:srgbClr val="000000"/>
                </a:solidFill>
                <a:latin typeface="Arial"/>
                <a:ea typeface="Arial"/>
                <a:cs typeface="Arial"/>
                <a:sym typeface="Arial"/>
              </a:rPr>
              <a:t>The problem in eCommerce customer support is high response times and operational inefficiencies. We implemented an automated chatbot using deep learning techniques to provide real-time, consistent, and cost-effective customer support. This solution aims to enhance user experience and streamline the support process.</a:t>
            </a:r>
            <a:endParaRPr/>
          </a:p>
        </p:txBody>
      </p:sp>
      <p:grpSp>
        <p:nvGrpSpPr>
          <p:cNvPr id="145" name="Google Shape;145;p3"/>
          <p:cNvGrpSpPr/>
          <p:nvPr/>
        </p:nvGrpSpPr>
        <p:grpSpPr>
          <a:xfrm>
            <a:off x="-2238694" y="-180826"/>
            <a:ext cx="3267394" cy="10467826"/>
            <a:chOff x="0" y="-47625"/>
            <a:chExt cx="860548" cy="2756958"/>
          </a:xfrm>
        </p:grpSpPr>
        <p:sp>
          <p:nvSpPr>
            <p:cNvPr id="146" name="Google Shape;146;p3"/>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147" name="Google Shape;147;p3"/>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153" name="Google Shape;153;p4"/>
          <p:cNvGrpSpPr/>
          <p:nvPr/>
        </p:nvGrpSpPr>
        <p:grpSpPr>
          <a:xfrm>
            <a:off x="-2238694" y="-180826"/>
            <a:ext cx="3267394" cy="10467826"/>
            <a:chOff x="0" y="-47625"/>
            <a:chExt cx="860548" cy="2756958"/>
          </a:xfrm>
        </p:grpSpPr>
        <p:sp>
          <p:nvSpPr>
            <p:cNvPr id="154" name="Google Shape;154;p4"/>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155" name="Google Shape;155;p4"/>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6" name="Google Shape;156;p4"/>
          <p:cNvSpPr/>
          <p:nvPr/>
        </p:nvSpPr>
        <p:spPr>
          <a:xfrm>
            <a:off x="13649850" y="387350"/>
            <a:ext cx="4160184" cy="4114800"/>
          </a:xfrm>
          <a:custGeom>
            <a:avLst/>
            <a:gdLst/>
            <a:ahLst/>
            <a:cxnLst/>
            <a:rect l="l" t="t" r="r" b="b"/>
            <a:pathLst>
              <a:path w="4160184" h="4114800" extrusionOk="0">
                <a:moveTo>
                  <a:pt x="0" y="0"/>
                </a:moveTo>
                <a:lnTo>
                  <a:pt x="4160183" y="0"/>
                </a:lnTo>
                <a:lnTo>
                  <a:pt x="4160183" y="4114800"/>
                </a:lnTo>
                <a:lnTo>
                  <a:pt x="0" y="4114800"/>
                </a:lnTo>
                <a:lnTo>
                  <a:pt x="0" y="0"/>
                </a:lnTo>
                <a:close/>
              </a:path>
            </a:pathLst>
          </a:custGeom>
          <a:blipFill rotWithShape="1">
            <a:blip r:embed="rId4">
              <a:alphaModFix amt="37000"/>
            </a:blip>
            <a:stretch>
              <a:fillRect/>
            </a:stretch>
          </a:blipFill>
          <a:ln>
            <a:noFill/>
          </a:ln>
        </p:spPr>
      </p:sp>
      <p:sp>
        <p:nvSpPr>
          <p:cNvPr id="157" name="Google Shape;157;p4"/>
          <p:cNvSpPr txBox="1"/>
          <p:nvPr/>
        </p:nvSpPr>
        <p:spPr>
          <a:xfrm>
            <a:off x="1257686" y="1636713"/>
            <a:ext cx="98751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PROPOSED SYSTEM/SOLUTION</a:t>
            </a:r>
            <a:endParaRPr b="1"/>
          </a:p>
        </p:txBody>
      </p:sp>
      <p:cxnSp>
        <p:nvCxnSpPr>
          <p:cNvPr id="158" name="Google Shape;158;p4"/>
          <p:cNvCxnSpPr/>
          <p:nvPr/>
        </p:nvCxnSpPr>
        <p:spPr>
          <a:xfrm rot="10800000" flipH="1">
            <a:off x="1258758" y="2374950"/>
            <a:ext cx="8788967" cy="19050"/>
          </a:xfrm>
          <a:prstGeom prst="straightConnector1">
            <a:avLst/>
          </a:prstGeom>
          <a:noFill/>
          <a:ln w="38100" cap="flat" cmpd="sng">
            <a:solidFill>
              <a:srgbClr val="000000"/>
            </a:solidFill>
            <a:prstDash val="solid"/>
            <a:round/>
            <a:headEnd type="none" w="sm" len="sm"/>
            <a:tailEnd type="none" w="sm" len="sm"/>
          </a:ln>
        </p:spPr>
      </p:cxnSp>
      <p:sp>
        <p:nvSpPr>
          <p:cNvPr id="159" name="Google Shape;159;p4"/>
          <p:cNvSpPr txBox="1"/>
          <p:nvPr/>
        </p:nvSpPr>
        <p:spPr>
          <a:xfrm>
            <a:off x="1257686" y="2926317"/>
            <a:ext cx="7255222"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Chatbot Architecture Design:</a:t>
            </a:r>
            <a:endParaRPr/>
          </a:p>
        </p:txBody>
      </p:sp>
      <p:sp>
        <p:nvSpPr>
          <p:cNvPr id="160" name="Google Shape;160;p4"/>
          <p:cNvSpPr txBox="1"/>
          <p:nvPr/>
        </p:nvSpPr>
        <p:spPr>
          <a:xfrm>
            <a:off x="1767613" y="3753610"/>
            <a:ext cx="15287731" cy="158115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b="0" i="0" u="none" strike="noStrike" cap="none">
                <a:solidFill>
                  <a:srgbClr val="000000"/>
                </a:solidFill>
                <a:latin typeface="Arial"/>
                <a:ea typeface="Arial"/>
                <a:cs typeface="Arial"/>
                <a:sym typeface="Arial"/>
              </a:rPr>
              <a:t>Design a chatbot architecture using LSTM networks for natural language processing, complemented by text cleaning, tokenization, and intent classification to deliver precise and relevant responses.</a:t>
            </a:r>
            <a:endParaRPr/>
          </a:p>
        </p:txBody>
      </p:sp>
      <p:sp>
        <p:nvSpPr>
          <p:cNvPr id="161" name="Google Shape;161;p4"/>
          <p:cNvSpPr txBox="1"/>
          <p:nvPr/>
        </p:nvSpPr>
        <p:spPr>
          <a:xfrm>
            <a:off x="1258758" y="5887210"/>
            <a:ext cx="5629038"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Deep Learning Model:</a:t>
            </a:r>
            <a:endParaRPr/>
          </a:p>
        </p:txBody>
      </p:sp>
      <p:sp>
        <p:nvSpPr>
          <p:cNvPr id="162" name="Google Shape;162;p4"/>
          <p:cNvSpPr txBox="1"/>
          <p:nvPr/>
        </p:nvSpPr>
        <p:spPr>
          <a:xfrm>
            <a:off x="1767613" y="6719060"/>
            <a:ext cx="15491687" cy="158115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b="0" i="0" u="none" strike="noStrike" cap="none">
                <a:solidFill>
                  <a:srgbClr val="000000"/>
                </a:solidFill>
                <a:latin typeface="Arial"/>
                <a:ea typeface="Arial"/>
                <a:cs typeface="Arial"/>
                <a:sym typeface="Arial"/>
              </a:rPr>
              <a:t>Utilize LSTM networks to process and understand the sequential nature of natural language data effectively. This involves capturing long-term dependencies in sequences, facilitating the model's understanding and classification of user queries.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168" name="Google Shape;168;p5"/>
          <p:cNvGrpSpPr/>
          <p:nvPr/>
        </p:nvGrpSpPr>
        <p:grpSpPr>
          <a:xfrm>
            <a:off x="-2238694" y="-180826"/>
            <a:ext cx="3267394" cy="10467826"/>
            <a:chOff x="0" y="-47625"/>
            <a:chExt cx="860548" cy="2756958"/>
          </a:xfrm>
        </p:grpSpPr>
        <p:sp>
          <p:nvSpPr>
            <p:cNvPr id="169" name="Google Shape;169;p5"/>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170" name="Google Shape;170;p5"/>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1" name="Google Shape;171;p5"/>
          <p:cNvSpPr/>
          <p:nvPr/>
        </p:nvSpPr>
        <p:spPr>
          <a:xfrm>
            <a:off x="14782935" y="-334962"/>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172" name="Google Shape;172;p5"/>
          <p:cNvSpPr txBox="1"/>
          <p:nvPr/>
        </p:nvSpPr>
        <p:spPr>
          <a:xfrm>
            <a:off x="1245707" y="383648"/>
            <a:ext cx="4873228"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Text Preprocessing:</a:t>
            </a:r>
            <a:endParaRPr/>
          </a:p>
        </p:txBody>
      </p:sp>
      <p:sp>
        <p:nvSpPr>
          <p:cNvPr id="173" name="Google Shape;173;p5"/>
          <p:cNvSpPr txBox="1"/>
          <p:nvPr/>
        </p:nvSpPr>
        <p:spPr>
          <a:xfrm>
            <a:off x="1767613" y="1213646"/>
            <a:ext cx="15287731" cy="158115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b="0" i="0" u="none" strike="noStrike" cap="none">
                <a:solidFill>
                  <a:srgbClr val="000000"/>
                </a:solidFill>
                <a:latin typeface="Arial"/>
                <a:ea typeface="Arial"/>
                <a:cs typeface="Arial"/>
                <a:sym typeface="Arial"/>
              </a:rPr>
              <a:t>Implement cleaning and organizing of raw text data to ensure clean input for the model. This involves converting text to lowercase, lemmatizing words, and removing stopwords to prepare the text data for model input.</a:t>
            </a:r>
            <a:endParaRPr/>
          </a:p>
        </p:txBody>
      </p:sp>
      <p:sp>
        <p:nvSpPr>
          <p:cNvPr id="174" name="Google Shape;174;p5"/>
          <p:cNvSpPr txBox="1"/>
          <p:nvPr/>
        </p:nvSpPr>
        <p:spPr>
          <a:xfrm>
            <a:off x="1245707" y="3480596"/>
            <a:ext cx="6097191"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Hyperparameter Tuning:</a:t>
            </a:r>
            <a:endParaRPr/>
          </a:p>
        </p:txBody>
      </p:sp>
      <p:sp>
        <p:nvSpPr>
          <p:cNvPr id="175" name="Google Shape;175;p5"/>
          <p:cNvSpPr txBox="1"/>
          <p:nvPr/>
        </p:nvSpPr>
        <p:spPr>
          <a:xfrm>
            <a:off x="1767613" y="4312446"/>
            <a:ext cx="15491687" cy="158115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b="0" i="0" u="none" strike="noStrike" cap="none">
                <a:solidFill>
                  <a:srgbClr val="000000"/>
                </a:solidFill>
                <a:latin typeface="Arial"/>
                <a:ea typeface="Arial"/>
                <a:cs typeface="Arial"/>
                <a:sym typeface="Arial"/>
              </a:rPr>
              <a:t>Utilize Keras Tuner to automate the optimization of model parameters to improve performance and accuracy. This involves systematically exploring the hyperparameter space to find the optimal configuration for the model.</a:t>
            </a:r>
            <a:endParaRPr/>
          </a:p>
        </p:txBody>
      </p:sp>
      <p:sp>
        <p:nvSpPr>
          <p:cNvPr id="176" name="Google Shape;176;p5"/>
          <p:cNvSpPr txBox="1"/>
          <p:nvPr/>
        </p:nvSpPr>
        <p:spPr>
          <a:xfrm>
            <a:off x="1245707" y="6577543"/>
            <a:ext cx="6533555"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Tokenization and Padding:</a:t>
            </a:r>
            <a:endParaRPr/>
          </a:p>
        </p:txBody>
      </p:sp>
      <p:sp>
        <p:nvSpPr>
          <p:cNvPr id="177" name="Google Shape;177;p5"/>
          <p:cNvSpPr txBox="1"/>
          <p:nvPr/>
        </p:nvSpPr>
        <p:spPr>
          <a:xfrm>
            <a:off x="1767613" y="7405688"/>
            <a:ext cx="15491687" cy="211455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000" b="0" i="0" u="none" strike="noStrike" cap="none">
                <a:solidFill>
                  <a:srgbClr val="000000"/>
                </a:solidFill>
                <a:latin typeface="Arial"/>
                <a:ea typeface="Arial"/>
                <a:cs typeface="Arial"/>
                <a:sym typeface="Arial"/>
              </a:rPr>
              <a:t>Implement tokenization and padding techniques to convert text data into numerical sequences and ensure a consistent input length for the model. This involves tokenizing textual data to convert words into numerical form and applying padding to ensure a uniform sequence length.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183" name="Google Shape;183;p6"/>
          <p:cNvGrpSpPr/>
          <p:nvPr/>
        </p:nvGrpSpPr>
        <p:grpSpPr>
          <a:xfrm>
            <a:off x="-2238694" y="-180826"/>
            <a:ext cx="3267394" cy="10467826"/>
            <a:chOff x="0" y="-47625"/>
            <a:chExt cx="860548" cy="2756958"/>
          </a:xfrm>
        </p:grpSpPr>
        <p:sp>
          <p:nvSpPr>
            <p:cNvPr id="184" name="Google Shape;184;p6"/>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185" name="Google Shape;185;p6"/>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6" name="Google Shape;186;p6"/>
          <p:cNvSpPr/>
          <p:nvPr/>
        </p:nvSpPr>
        <p:spPr>
          <a:xfrm>
            <a:off x="13649850" y="387350"/>
            <a:ext cx="4160184" cy="4114800"/>
          </a:xfrm>
          <a:custGeom>
            <a:avLst/>
            <a:gdLst/>
            <a:ahLst/>
            <a:cxnLst/>
            <a:rect l="l" t="t" r="r" b="b"/>
            <a:pathLst>
              <a:path w="4160184" h="4114800" extrusionOk="0">
                <a:moveTo>
                  <a:pt x="0" y="0"/>
                </a:moveTo>
                <a:lnTo>
                  <a:pt x="4160183" y="0"/>
                </a:lnTo>
                <a:lnTo>
                  <a:pt x="4160183" y="4114800"/>
                </a:lnTo>
                <a:lnTo>
                  <a:pt x="0" y="4114800"/>
                </a:lnTo>
                <a:lnTo>
                  <a:pt x="0" y="0"/>
                </a:lnTo>
                <a:close/>
              </a:path>
            </a:pathLst>
          </a:custGeom>
          <a:blipFill rotWithShape="1">
            <a:blip r:embed="rId4">
              <a:alphaModFix amt="37000"/>
            </a:blip>
            <a:stretch>
              <a:fillRect/>
            </a:stretch>
          </a:blipFill>
          <a:ln>
            <a:noFill/>
          </a:ln>
        </p:spPr>
      </p:sp>
      <p:sp>
        <p:nvSpPr>
          <p:cNvPr id="187" name="Google Shape;187;p6"/>
          <p:cNvSpPr txBox="1"/>
          <p:nvPr/>
        </p:nvSpPr>
        <p:spPr>
          <a:xfrm>
            <a:off x="1462713" y="1321402"/>
            <a:ext cx="98751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SYSTEM APPROACH</a:t>
            </a:r>
            <a:endParaRPr b="1"/>
          </a:p>
        </p:txBody>
      </p:sp>
      <p:cxnSp>
        <p:nvCxnSpPr>
          <p:cNvPr id="188" name="Google Shape;188;p6"/>
          <p:cNvCxnSpPr/>
          <p:nvPr/>
        </p:nvCxnSpPr>
        <p:spPr>
          <a:xfrm rot="10800000" flipH="1">
            <a:off x="1463785" y="2059640"/>
            <a:ext cx="8788967" cy="19050"/>
          </a:xfrm>
          <a:prstGeom prst="straightConnector1">
            <a:avLst/>
          </a:prstGeom>
          <a:noFill/>
          <a:ln w="38100" cap="flat" cmpd="sng">
            <a:solidFill>
              <a:srgbClr val="000000"/>
            </a:solidFill>
            <a:prstDash val="solid"/>
            <a:round/>
            <a:headEnd type="none" w="sm" len="sm"/>
            <a:tailEnd type="none" w="sm" len="sm"/>
          </a:ln>
        </p:spPr>
      </p:cxnSp>
      <p:sp>
        <p:nvSpPr>
          <p:cNvPr id="189" name="Google Shape;189;p6"/>
          <p:cNvSpPr txBox="1"/>
          <p:nvPr/>
        </p:nvSpPr>
        <p:spPr>
          <a:xfrm>
            <a:off x="1462713" y="3739770"/>
            <a:ext cx="3554909" cy="679450"/>
          </a:xfrm>
          <a:prstGeom prst="rect">
            <a:avLst/>
          </a:prstGeom>
          <a:noFill/>
          <a:ln>
            <a:noFill/>
          </a:ln>
        </p:spPr>
        <p:txBody>
          <a:bodyPr spcFirstLastPara="1" wrap="square" lIns="0" tIns="0" rIns="0" bIns="0" anchor="t" anchorCtr="0">
            <a:spAutoFit/>
          </a:bodyPr>
          <a:lstStyle/>
          <a:p>
            <a:pPr marL="863599" marR="0" lvl="1" indent="-431800" algn="ctr" rtl="0">
              <a:lnSpc>
                <a:spcPct val="140010"/>
              </a:lnSpc>
              <a:spcBef>
                <a:spcPts val="0"/>
              </a:spcBef>
              <a:spcAft>
                <a:spcPts val="0"/>
              </a:spcAft>
              <a:buClr>
                <a:srgbClr val="593C8F"/>
              </a:buClr>
              <a:buSzPts val="3999"/>
              <a:buFont typeface="Arial"/>
              <a:buAutoNum type="arabicPeriod"/>
            </a:pPr>
            <a:r>
              <a:rPr lang="en-US" sz="3999" b="0" i="0" u="none" strike="noStrike" cap="none">
                <a:solidFill>
                  <a:srgbClr val="593C8F"/>
                </a:solidFill>
                <a:latin typeface="Arial"/>
                <a:ea typeface="Arial"/>
                <a:cs typeface="Arial"/>
                <a:sym typeface="Arial"/>
              </a:rPr>
              <a:t>Hardware: </a:t>
            </a:r>
            <a:endParaRPr/>
          </a:p>
        </p:txBody>
      </p:sp>
      <p:sp>
        <p:nvSpPr>
          <p:cNvPr id="190" name="Google Shape;190;p6"/>
          <p:cNvSpPr txBox="1"/>
          <p:nvPr/>
        </p:nvSpPr>
        <p:spPr>
          <a:xfrm>
            <a:off x="1972640" y="4686300"/>
            <a:ext cx="15287731" cy="4834890"/>
          </a:xfrm>
          <a:prstGeom prst="rect">
            <a:avLst/>
          </a:prstGeom>
          <a:noFill/>
          <a:ln>
            <a:noFill/>
          </a:ln>
        </p:spPr>
        <p:txBody>
          <a:bodyPr spcFirstLastPara="1" wrap="square" lIns="0" tIns="0" rIns="0" bIns="0" anchor="t" anchorCtr="0">
            <a:spAutoFit/>
          </a:bodyPr>
          <a:lstStyle/>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CPU: A multicore processor to handle computational tasks efficiently, supporting the intensive processing demands of deep learning algorithms.</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RAM: Minimum of 8GB RAM to ensure smooth performance during model training and inference, accommodating the memory requirements of large datasets and complex computations.</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Internet Connection: Stable and high-speed internet connection to facilitate data retrieval, model updates, and seamless interaction with external services and APIs.</a:t>
            </a:r>
            <a:endParaRPr/>
          </a:p>
        </p:txBody>
      </p:sp>
      <p:sp>
        <p:nvSpPr>
          <p:cNvPr id="191" name="Google Shape;191;p6"/>
          <p:cNvSpPr txBox="1"/>
          <p:nvPr/>
        </p:nvSpPr>
        <p:spPr>
          <a:xfrm>
            <a:off x="1463785" y="2755140"/>
            <a:ext cx="5716339"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System Requirements: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197" name="Google Shape;197;p7"/>
          <p:cNvGrpSpPr/>
          <p:nvPr/>
        </p:nvGrpSpPr>
        <p:grpSpPr>
          <a:xfrm>
            <a:off x="-2238694" y="-180826"/>
            <a:ext cx="3267394" cy="10467826"/>
            <a:chOff x="0" y="-47625"/>
            <a:chExt cx="860548" cy="2756958"/>
          </a:xfrm>
        </p:grpSpPr>
        <p:sp>
          <p:nvSpPr>
            <p:cNvPr id="198" name="Google Shape;198;p7"/>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199" name="Google Shape;199;p7"/>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0" name="Google Shape;200;p7"/>
          <p:cNvSpPr/>
          <p:nvPr/>
        </p:nvSpPr>
        <p:spPr>
          <a:xfrm>
            <a:off x="13649850" y="387350"/>
            <a:ext cx="4160184" cy="4114800"/>
          </a:xfrm>
          <a:custGeom>
            <a:avLst/>
            <a:gdLst/>
            <a:ahLst/>
            <a:cxnLst/>
            <a:rect l="l" t="t" r="r" b="b"/>
            <a:pathLst>
              <a:path w="4160184" h="4114800" extrusionOk="0">
                <a:moveTo>
                  <a:pt x="0" y="0"/>
                </a:moveTo>
                <a:lnTo>
                  <a:pt x="4160183" y="0"/>
                </a:lnTo>
                <a:lnTo>
                  <a:pt x="4160183" y="4114800"/>
                </a:lnTo>
                <a:lnTo>
                  <a:pt x="0" y="4114800"/>
                </a:lnTo>
                <a:lnTo>
                  <a:pt x="0" y="0"/>
                </a:lnTo>
                <a:close/>
              </a:path>
            </a:pathLst>
          </a:custGeom>
          <a:blipFill rotWithShape="1">
            <a:blip r:embed="rId4">
              <a:alphaModFix amt="37000"/>
            </a:blip>
            <a:stretch>
              <a:fillRect/>
            </a:stretch>
          </a:blipFill>
          <a:ln>
            <a:noFill/>
          </a:ln>
        </p:spPr>
      </p:sp>
      <p:sp>
        <p:nvSpPr>
          <p:cNvPr id="201" name="Google Shape;201;p7"/>
          <p:cNvSpPr txBox="1"/>
          <p:nvPr/>
        </p:nvSpPr>
        <p:spPr>
          <a:xfrm>
            <a:off x="1462713" y="1321402"/>
            <a:ext cx="98751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SYSTEM APPROACH</a:t>
            </a:r>
            <a:endParaRPr b="1"/>
          </a:p>
        </p:txBody>
      </p:sp>
      <p:cxnSp>
        <p:nvCxnSpPr>
          <p:cNvPr id="202" name="Google Shape;202;p7"/>
          <p:cNvCxnSpPr/>
          <p:nvPr/>
        </p:nvCxnSpPr>
        <p:spPr>
          <a:xfrm rot="10800000" flipH="1">
            <a:off x="1463785" y="2059640"/>
            <a:ext cx="8788967" cy="19050"/>
          </a:xfrm>
          <a:prstGeom prst="straightConnector1">
            <a:avLst/>
          </a:prstGeom>
          <a:noFill/>
          <a:ln w="38100" cap="flat" cmpd="sng">
            <a:solidFill>
              <a:srgbClr val="000000"/>
            </a:solidFill>
            <a:prstDash val="solid"/>
            <a:round/>
            <a:headEnd type="none" w="sm" len="sm"/>
            <a:tailEnd type="none" w="sm" len="sm"/>
          </a:ln>
        </p:spPr>
      </p:cxnSp>
      <p:sp>
        <p:nvSpPr>
          <p:cNvPr id="203" name="Google Shape;203;p7"/>
          <p:cNvSpPr txBox="1"/>
          <p:nvPr/>
        </p:nvSpPr>
        <p:spPr>
          <a:xfrm>
            <a:off x="1695039" y="2652103"/>
            <a:ext cx="3042791"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2. Software: </a:t>
            </a:r>
            <a:endParaRPr/>
          </a:p>
        </p:txBody>
      </p:sp>
      <p:sp>
        <p:nvSpPr>
          <p:cNvPr id="204" name="Google Shape;204;p7"/>
          <p:cNvSpPr txBox="1"/>
          <p:nvPr/>
        </p:nvSpPr>
        <p:spPr>
          <a:xfrm>
            <a:off x="1971569" y="3643862"/>
            <a:ext cx="15287731" cy="5444490"/>
          </a:xfrm>
          <a:prstGeom prst="rect">
            <a:avLst/>
          </a:prstGeom>
          <a:noFill/>
          <a:ln>
            <a:noFill/>
          </a:ln>
        </p:spPr>
        <p:txBody>
          <a:bodyPr spcFirstLastPara="1" wrap="square" lIns="0" tIns="0" rIns="0" bIns="0" anchor="t" anchorCtr="0">
            <a:spAutoFit/>
          </a:bodyPr>
          <a:lstStyle/>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Python: Programming language used for developing the chatbot application.</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TensorFlow/Keras: Deep learning libraries used for building and training the LSTM model.</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NLTK: Natural Language Toolkit used for text preprocessing and tokenization.</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scikit-learn: Library for various machine learning tasks like data preprocessing and model evaluation.</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Jupyter Notebook: Interactive computing environment used for prototyping, data analysis, and model development.</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Optional: Django for web-based interface (if applicable).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8"/>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210" name="Google Shape;210;p8"/>
          <p:cNvGrpSpPr/>
          <p:nvPr/>
        </p:nvGrpSpPr>
        <p:grpSpPr>
          <a:xfrm>
            <a:off x="-2238694" y="-180826"/>
            <a:ext cx="3267394" cy="10467826"/>
            <a:chOff x="0" y="-47625"/>
            <a:chExt cx="860548" cy="2756958"/>
          </a:xfrm>
        </p:grpSpPr>
        <p:sp>
          <p:nvSpPr>
            <p:cNvPr id="211" name="Google Shape;211;p8"/>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212" name="Google Shape;212;p8"/>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3" name="Google Shape;213;p8"/>
          <p:cNvSpPr/>
          <p:nvPr/>
        </p:nvSpPr>
        <p:spPr>
          <a:xfrm>
            <a:off x="13649850" y="387350"/>
            <a:ext cx="4160184" cy="4114800"/>
          </a:xfrm>
          <a:custGeom>
            <a:avLst/>
            <a:gdLst/>
            <a:ahLst/>
            <a:cxnLst/>
            <a:rect l="l" t="t" r="r" b="b"/>
            <a:pathLst>
              <a:path w="4160184" h="4114800" extrusionOk="0">
                <a:moveTo>
                  <a:pt x="0" y="0"/>
                </a:moveTo>
                <a:lnTo>
                  <a:pt x="4160183" y="0"/>
                </a:lnTo>
                <a:lnTo>
                  <a:pt x="4160183" y="4114800"/>
                </a:lnTo>
                <a:lnTo>
                  <a:pt x="0" y="4114800"/>
                </a:lnTo>
                <a:lnTo>
                  <a:pt x="0" y="0"/>
                </a:lnTo>
                <a:close/>
              </a:path>
            </a:pathLst>
          </a:custGeom>
          <a:blipFill rotWithShape="1">
            <a:blip r:embed="rId4">
              <a:alphaModFix amt="37000"/>
            </a:blip>
            <a:stretch>
              <a:fillRect/>
            </a:stretch>
          </a:blipFill>
          <a:ln>
            <a:noFill/>
          </a:ln>
        </p:spPr>
      </p:sp>
      <p:sp>
        <p:nvSpPr>
          <p:cNvPr id="214" name="Google Shape;214;p8"/>
          <p:cNvSpPr txBox="1"/>
          <p:nvPr/>
        </p:nvSpPr>
        <p:spPr>
          <a:xfrm>
            <a:off x="1462713" y="1321402"/>
            <a:ext cx="98751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ALGORITHM AND DEPLOYMENT</a:t>
            </a:r>
            <a:endParaRPr b="1"/>
          </a:p>
        </p:txBody>
      </p:sp>
      <p:cxnSp>
        <p:nvCxnSpPr>
          <p:cNvPr id="215" name="Google Shape;215;p8"/>
          <p:cNvCxnSpPr/>
          <p:nvPr/>
        </p:nvCxnSpPr>
        <p:spPr>
          <a:xfrm rot="10800000" flipH="1">
            <a:off x="1463785" y="2059640"/>
            <a:ext cx="8788967" cy="19050"/>
          </a:xfrm>
          <a:prstGeom prst="straightConnector1">
            <a:avLst/>
          </a:prstGeom>
          <a:noFill/>
          <a:ln w="38100" cap="flat" cmpd="sng">
            <a:solidFill>
              <a:srgbClr val="000000"/>
            </a:solidFill>
            <a:prstDash val="solid"/>
            <a:round/>
            <a:headEnd type="none" w="sm" len="sm"/>
            <a:tailEnd type="none" w="sm" len="sm"/>
          </a:ln>
        </p:spPr>
      </p:cxnSp>
      <p:sp>
        <p:nvSpPr>
          <p:cNvPr id="216" name="Google Shape;216;p8"/>
          <p:cNvSpPr txBox="1"/>
          <p:nvPr/>
        </p:nvSpPr>
        <p:spPr>
          <a:xfrm>
            <a:off x="1251094" y="2550126"/>
            <a:ext cx="5381030" cy="679450"/>
          </a:xfrm>
          <a:prstGeom prst="rect">
            <a:avLst/>
          </a:prstGeom>
          <a:noFill/>
          <a:ln>
            <a:noFill/>
          </a:ln>
        </p:spPr>
        <p:txBody>
          <a:bodyPr spcFirstLastPara="1" wrap="square" lIns="0" tIns="0" rIns="0" bIns="0" anchor="t" anchorCtr="0">
            <a:spAutoFit/>
          </a:bodyPr>
          <a:lstStyle/>
          <a:p>
            <a:pPr marL="863599" marR="0" lvl="1" indent="-431800" algn="ctr" rtl="0">
              <a:lnSpc>
                <a:spcPct val="140010"/>
              </a:lnSpc>
              <a:spcBef>
                <a:spcPts val="0"/>
              </a:spcBef>
              <a:spcAft>
                <a:spcPts val="0"/>
              </a:spcAft>
              <a:buClr>
                <a:srgbClr val="593C8F"/>
              </a:buClr>
              <a:buSzPts val="3999"/>
              <a:buFont typeface="Arial"/>
              <a:buAutoNum type="arabicPeriod"/>
            </a:pPr>
            <a:r>
              <a:rPr lang="en-US" sz="3999" b="0" i="0" u="none" strike="noStrike" cap="none">
                <a:solidFill>
                  <a:srgbClr val="593C8F"/>
                </a:solidFill>
                <a:latin typeface="Arial"/>
                <a:ea typeface="Arial"/>
                <a:cs typeface="Arial"/>
                <a:sym typeface="Arial"/>
              </a:rPr>
              <a:t>Data Preparation: </a:t>
            </a:r>
            <a:endParaRPr/>
          </a:p>
        </p:txBody>
      </p:sp>
      <p:sp>
        <p:nvSpPr>
          <p:cNvPr id="217" name="Google Shape;217;p8"/>
          <p:cNvSpPr txBox="1"/>
          <p:nvPr/>
        </p:nvSpPr>
        <p:spPr>
          <a:xfrm>
            <a:off x="1971569" y="3324860"/>
            <a:ext cx="15287731" cy="1177290"/>
          </a:xfrm>
          <a:prstGeom prst="rect">
            <a:avLst/>
          </a:prstGeom>
          <a:noFill/>
          <a:ln>
            <a:noFill/>
          </a:ln>
        </p:spPr>
        <p:txBody>
          <a:bodyPr spcFirstLastPara="1" wrap="square" lIns="0" tIns="0" rIns="0" bIns="0" anchor="t" anchorCtr="0">
            <a:spAutoFit/>
          </a:bodyPr>
          <a:lstStyle/>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Retrieved the dataset from Kaggle to serve as the basis for training and testing the chatbot model.</a:t>
            </a:r>
            <a:endParaRPr/>
          </a:p>
        </p:txBody>
      </p:sp>
      <p:sp>
        <p:nvSpPr>
          <p:cNvPr id="218" name="Google Shape;218;p8"/>
          <p:cNvSpPr txBox="1"/>
          <p:nvPr/>
        </p:nvSpPr>
        <p:spPr>
          <a:xfrm>
            <a:off x="1667740" y="4987925"/>
            <a:ext cx="5416153"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2. Text Preprocessing:</a:t>
            </a:r>
            <a:endParaRPr/>
          </a:p>
        </p:txBody>
      </p:sp>
      <p:sp>
        <p:nvSpPr>
          <p:cNvPr id="219" name="Google Shape;219;p8"/>
          <p:cNvSpPr txBox="1"/>
          <p:nvPr/>
        </p:nvSpPr>
        <p:spPr>
          <a:xfrm>
            <a:off x="1971569" y="5762625"/>
            <a:ext cx="15287731" cy="2396490"/>
          </a:xfrm>
          <a:prstGeom prst="rect">
            <a:avLst/>
          </a:prstGeom>
          <a:noFill/>
          <a:ln>
            <a:noFill/>
          </a:ln>
        </p:spPr>
        <p:txBody>
          <a:bodyPr spcFirstLastPara="1" wrap="square" lIns="0" tIns="0" rIns="0" bIns="0" anchor="t" anchorCtr="0">
            <a:spAutoFit/>
          </a:bodyPr>
          <a:lstStyle/>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Cleaned and organized raw text data using NLTK for text processing.</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Removed punctuation and stopwords to ensure clean input.</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Lemmatized words to reduce them to their base form.</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Tokenized text to convert sentences into a list of words for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l="-20311" r="-20309"/>
            </a:stretch>
          </a:blipFill>
          <a:ln>
            <a:noFill/>
          </a:ln>
        </p:spPr>
      </p:sp>
      <p:grpSp>
        <p:nvGrpSpPr>
          <p:cNvPr id="225" name="Google Shape;225;p9"/>
          <p:cNvGrpSpPr/>
          <p:nvPr/>
        </p:nvGrpSpPr>
        <p:grpSpPr>
          <a:xfrm>
            <a:off x="-2238694" y="-180826"/>
            <a:ext cx="3267394" cy="10467826"/>
            <a:chOff x="0" y="-47625"/>
            <a:chExt cx="860548" cy="2756958"/>
          </a:xfrm>
        </p:grpSpPr>
        <p:sp>
          <p:nvSpPr>
            <p:cNvPr id="226" name="Google Shape;226;p9"/>
            <p:cNvSpPr/>
            <p:nvPr/>
          </p:nvSpPr>
          <p:spPr>
            <a:xfrm>
              <a:off x="0" y="0"/>
              <a:ext cx="860548" cy="2709333"/>
            </a:xfrm>
            <a:custGeom>
              <a:avLst/>
              <a:gdLst/>
              <a:ahLst/>
              <a:cxnLst/>
              <a:rect l="l" t="t" r="r" b="b"/>
              <a:pathLst>
                <a:path w="860548" h="2709333" extrusionOk="0">
                  <a:moveTo>
                    <a:pt x="0" y="0"/>
                  </a:moveTo>
                  <a:lnTo>
                    <a:pt x="860548" y="0"/>
                  </a:lnTo>
                  <a:lnTo>
                    <a:pt x="860548" y="2709333"/>
                  </a:lnTo>
                  <a:lnTo>
                    <a:pt x="0" y="2709333"/>
                  </a:lnTo>
                  <a:close/>
                </a:path>
              </a:pathLst>
            </a:custGeom>
            <a:solidFill>
              <a:srgbClr val="593C8F"/>
            </a:solidFill>
            <a:ln>
              <a:noFill/>
            </a:ln>
          </p:spPr>
        </p:sp>
        <p:sp>
          <p:nvSpPr>
            <p:cNvPr id="227" name="Google Shape;227;p9"/>
            <p:cNvSpPr txBox="1"/>
            <p:nvPr/>
          </p:nvSpPr>
          <p:spPr>
            <a:xfrm>
              <a:off x="0" y="-47625"/>
              <a:ext cx="860548"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8" name="Google Shape;228;p9"/>
          <p:cNvSpPr/>
          <p:nvPr/>
        </p:nvSpPr>
        <p:spPr>
          <a:xfrm>
            <a:off x="14127816" y="-836382"/>
            <a:ext cx="4160184" cy="4114800"/>
          </a:xfrm>
          <a:custGeom>
            <a:avLst/>
            <a:gdLst/>
            <a:ahLst/>
            <a:cxnLst/>
            <a:rect l="l" t="t" r="r" b="b"/>
            <a:pathLst>
              <a:path w="4160184" h="4114800" extrusionOk="0">
                <a:moveTo>
                  <a:pt x="0" y="0"/>
                </a:moveTo>
                <a:lnTo>
                  <a:pt x="4160184" y="0"/>
                </a:lnTo>
                <a:lnTo>
                  <a:pt x="4160184" y="4114800"/>
                </a:lnTo>
                <a:lnTo>
                  <a:pt x="0" y="4114800"/>
                </a:lnTo>
                <a:lnTo>
                  <a:pt x="0" y="0"/>
                </a:lnTo>
                <a:close/>
              </a:path>
            </a:pathLst>
          </a:custGeom>
          <a:blipFill rotWithShape="1">
            <a:blip r:embed="rId4">
              <a:alphaModFix amt="37000"/>
            </a:blip>
            <a:stretch>
              <a:fillRect/>
            </a:stretch>
          </a:blipFill>
          <a:ln>
            <a:noFill/>
          </a:ln>
        </p:spPr>
      </p:sp>
      <p:sp>
        <p:nvSpPr>
          <p:cNvPr id="229" name="Google Shape;229;p9"/>
          <p:cNvSpPr txBox="1"/>
          <p:nvPr/>
        </p:nvSpPr>
        <p:spPr>
          <a:xfrm>
            <a:off x="1462713" y="301625"/>
            <a:ext cx="9875100" cy="661500"/>
          </a:xfrm>
          <a:prstGeom prst="rect">
            <a:avLst/>
          </a:prstGeom>
          <a:noFill/>
          <a:ln>
            <a:noFill/>
          </a:ln>
        </p:spPr>
        <p:txBody>
          <a:bodyPr spcFirstLastPara="1" wrap="square" lIns="0" tIns="0" rIns="0" bIns="0" anchor="t" anchorCtr="0">
            <a:spAutoFit/>
          </a:bodyPr>
          <a:lstStyle/>
          <a:p>
            <a:pPr marL="0" marR="0" lvl="0" indent="0" algn="l" rtl="0">
              <a:lnSpc>
                <a:spcPct val="140018"/>
              </a:lnSpc>
              <a:spcBef>
                <a:spcPts val="0"/>
              </a:spcBef>
              <a:spcAft>
                <a:spcPts val="0"/>
              </a:spcAft>
              <a:buNone/>
            </a:pPr>
            <a:r>
              <a:rPr lang="en-US" sz="4298" b="1" i="0" u="none" strike="noStrike" cap="none">
                <a:solidFill>
                  <a:srgbClr val="593C8F"/>
                </a:solidFill>
                <a:latin typeface="League Spartan"/>
                <a:ea typeface="League Spartan"/>
                <a:cs typeface="League Spartan"/>
                <a:sym typeface="League Spartan"/>
              </a:rPr>
              <a:t>ALGORITHM AND DEPLOYMENT</a:t>
            </a:r>
            <a:endParaRPr b="1"/>
          </a:p>
        </p:txBody>
      </p:sp>
      <p:cxnSp>
        <p:nvCxnSpPr>
          <p:cNvPr id="230" name="Google Shape;230;p9"/>
          <p:cNvCxnSpPr/>
          <p:nvPr/>
        </p:nvCxnSpPr>
        <p:spPr>
          <a:xfrm rot="10800000" flipH="1">
            <a:off x="1463785" y="1039863"/>
            <a:ext cx="8788967" cy="19050"/>
          </a:xfrm>
          <a:prstGeom prst="straightConnector1">
            <a:avLst/>
          </a:prstGeom>
          <a:noFill/>
          <a:ln w="38100" cap="flat" cmpd="sng">
            <a:solidFill>
              <a:srgbClr val="000000"/>
            </a:solidFill>
            <a:prstDash val="solid"/>
            <a:round/>
            <a:headEnd type="none" w="sm" len="sm"/>
            <a:tailEnd type="none" w="sm" len="sm"/>
          </a:ln>
        </p:spPr>
      </p:cxnSp>
      <p:sp>
        <p:nvSpPr>
          <p:cNvPr id="231" name="Google Shape;231;p9"/>
          <p:cNvSpPr txBox="1"/>
          <p:nvPr/>
        </p:nvSpPr>
        <p:spPr>
          <a:xfrm>
            <a:off x="1462713" y="5303158"/>
            <a:ext cx="9809463"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4. Hyperparameter Tuning: Keras Tuner</a:t>
            </a:r>
            <a:endParaRPr/>
          </a:p>
        </p:txBody>
      </p:sp>
      <p:sp>
        <p:nvSpPr>
          <p:cNvPr id="232" name="Google Shape;232;p9"/>
          <p:cNvSpPr txBox="1"/>
          <p:nvPr/>
        </p:nvSpPr>
        <p:spPr>
          <a:xfrm>
            <a:off x="2337597" y="6220733"/>
            <a:ext cx="15287731" cy="3006090"/>
          </a:xfrm>
          <a:prstGeom prst="rect">
            <a:avLst/>
          </a:prstGeom>
          <a:noFill/>
          <a:ln>
            <a:noFill/>
          </a:ln>
        </p:spPr>
        <p:txBody>
          <a:bodyPr spcFirstLastPara="1" wrap="square" lIns="0" tIns="0" rIns="0" bIns="0" anchor="t" anchorCtr="0">
            <a:spAutoFit/>
          </a:bodyPr>
          <a:lstStyle/>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Utilized Keras Tuner to automate the optimization of model parameters.</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Tuned the number of units in LSTM layers ranging from 50 to 150.</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Explored the number of dense layers in the model from 1 to 20.</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Adjusted learning rates between 0.01, 0.001, and 0.0001 for optimal performance.</a:t>
            </a:r>
            <a:endParaRPr/>
          </a:p>
        </p:txBody>
      </p:sp>
      <p:sp>
        <p:nvSpPr>
          <p:cNvPr id="233" name="Google Shape;233;p9"/>
          <p:cNvSpPr txBox="1"/>
          <p:nvPr/>
        </p:nvSpPr>
        <p:spPr>
          <a:xfrm>
            <a:off x="1462713" y="1713756"/>
            <a:ext cx="8518749" cy="67945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999" b="0" i="0" u="none" strike="noStrike" cap="none">
                <a:solidFill>
                  <a:srgbClr val="593C8F"/>
                </a:solidFill>
                <a:latin typeface="Arial"/>
                <a:ea typeface="Arial"/>
                <a:cs typeface="Arial"/>
                <a:sym typeface="Arial"/>
              </a:rPr>
              <a:t>3. Deep Learning Model: Networks</a:t>
            </a:r>
            <a:endParaRPr/>
          </a:p>
        </p:txBody>
      </p:sp>
      <p:sp>
        <p:nvSpPr>
          <p:cNvPr id="234" name="Google Shape;234;p9"/>
          <p:cNvSpPr txBox="1"/>
          <p:nvPr/>
        </p:nvSpPr>
        <p:spPr>
          <a:xfrm>
            <a:off x="2337597" y="2630887"/>
            <a:ext cx="15287731" cy="2396490"/>
          </a:xfrm>
          <a:prstGeom prst="rect">
            <a:avLst/>
          </a:prstGeom>
          <a:noFill/>
          <a:ln>
            <a:noFill/>
          </a:ln>
        </p:spPr>
        <p:txBody>
          <a:bodyPr spcFirstLastPara="1" wrap="square" lIns="0" tIns="0" rIns="0" bIns="0" anchor="t" anchorCtr="0">
            <a:spAutoFit/>
          </a:bodyPr>
          <a:lstStyle/>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Implemented LSTM networks to process and understand natural language data.</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Configured the model with two LSTM layers, each having 110 units.</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Utilized the Adam optimizer with a learning rate set to 0.01.</a:t>
            </a:r>
            <a:endParaRPr/>
          </a:p>
          <a:p>
            <a:pPr marL="647702" marR="0" lvl="1" indent="-323851" algn="l" rtl="0">
              <a:lnSpc>
                <a:spcPct val="161000"/>
              </a:lnSpc>
              <a:spcBef>
                <a:spcPts val="0"/>
              </a:spcBef>
              <a:spcAft>
                <a:spcPts val="0"/>
              </a:spcAft>
              <a:buClr>
                <a:srgbClr val="000000"/>
              </a:buClr>
              <a:buSzPts val="3000"/>
              <a:buFont typeface="Arial"/>
              <a:buChar char="•"/>
            </a:pPr>
            <a:r>
              <a:rPr lang="en-US" sz="3000" b="0" i="0" u="none" strike="noStrike" cap="none">
                <a:solidFill>
                  <a:srgbClr val="000000"/>
                </a:solidFill>
                <a:latin typeface="Arial"/>
                <a:ea typeface="Arial"/>
                <a:cs typeface="Arial"/>
                <a:sym typeface="Arial"/>
              </a:rPr>
              <a:t>Employed a dense layer with 208 units followed by a softmax output layer.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Custom</PresentationFormat>
  <Paragraphs>92</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Lato</vt:lpstr>
      <vt:lpstr>League Spartan</vt:lpstr>
      <vt:lpstr>Poppins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Students</cp:lastModifiedBy>
  <cp:revision>1</cp:revision>
  <dcterms:created xsi:type="dcterms:W3CDTF">2006-08-16T00:00:00Z</dcterms:created>
  <dcterms:modified xsi:type="dcterms:W3CDTF">2024-04-05T06:22:35Z</dcterms:modified>
</cp:coreProperties>
</file>