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3" r:id="rId1"/>
  </p:sldMasterIdLst>
  <p:notesMasterIdLst>
    <p:notesMasterId r:id="rId24"/>
  </p:notesMasterIdLst>
  <p:handoutMasterIdLst>
    <p:handoutMasterId r:id="rId25"/>
  </p:handoutMasterIdLst>
  <p:sldIdLst>
    <p:sldId id="673" r:id="rId2"/>
    <p:sldId id="824" r:id="rId3"/>
    <p:sldId id="825" r:id="rId4"/>
    <p:sldId id="826" r:id="rId5"/>
    <p:sldId id="805" r:id="rId6"/>
    <p:sldId id="827" r:id="rId7"/>
    <p:sldId id="829" r:id="rId8"/>
    <p:sldId id="838" r:id="rId9"/>
    <p:sldId id="814" r:id="rId10"/>
    <p:sldId id="816" r:id="rId11"/>
    <p:sldId id="828" r:id="rId12"/>
    <p:sldId id="806" r:id="rId13"/>
    <p:sldId id="839" r:id="rId14"/>
    <p:sldId id="822" r:id="rId15"/>
    <p:sldId id="830" r:id="rId16"/>
    <p:sldId id="837" r:id="rId17"/>
    <p:sldId id="840" r:id="rId18"/>
    <p:sldId id="841" r:id="rId19"/>
    <p:sldId id="844" r:id="rId20"/>
    <p:sldId id="845" r:id="rId21"/>
    <p:sldId id="846" r:id="rId22"/>
    <p:sldId id="682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orient="horz" pos="238">
          <p15:clr>
            <a:srgbClr val="A4A3A4"/>
          </p15:clr>
        </p15:guide>
        <p15:guide id="3" orient="horz" pos="808">
          <p15:clr>
            <a:srgbClr val="A4A3A4"/>
          </p15:clr>
        </p15:guide>
        <p15:guide id="4" orient="horz" pos="4175">
          <p15:clr>
            <a:srgbClr val="A4A3A4"/>
          </p15:clr>
        </p15:guide>
        <p15:guide id="5" orient="horz" pos="755">
          <p15:clr>
            <a:srgbClr val="A4A3A4"/>
          </p15:clr>
        </p15:guide>
        <p15:guide id="6" orient="horz" pos="3858">
          <p15:clr>
            <a:srgbClr val="A4A3A4"/>
          </p15:clr>
        </p15:guide>
        <p15:guide id="7" orient="horz" pos="2161">
          <p15:clr>
            <a:srgbClr val="A4A3A4"/>
          </p15:clr>
        </p15:guide>
        <p15:guide id="8">
          <p15:clr>
            <a:srgbClr val="A4A3A4"/>
          </p15:clr>
        </p15:guide>
        <p15:guide id="9" pos="277">
          <p15:clr>
            <a:srgbClr val="A4A3A4"/>
          </p15:clr>
        </p15:guide>
        <p15:guide id="10" pos="5490">
          <p15:clr>
            <a:srgbClr val="A4A3A4"/>
          </p15:clr>
        </p15:guide>
        <p15:guide id="11" pos="2879">
          <p15:clr>
            <a:srgbClr val="A4A3A4"/>
          </p15:clr>
        </p15:guide>
        <p15:guide id="12" pos="2824">
          <p15:clr>
            <a:srgbClr val="A4A3A4"/>
          </p15:clr>
        </p15:guide>
        <p15:guide id="13" pos="2937">
          <p15:clr>
            <a:srgbClr val="A4A3A4"/>
          </p15:clr>
        </p15:guide>
        <p15:guide id="14" pos="4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1AB863"/>
    <a:srgbClr val="00AFED"/>
    <a:srgbClr val="807F7C"/>
    <a:srgbClr val="009DED"/>
    <a:srgbClr val="FF99FF"/>
    <a:srgbClr val="FF5050"/>
    <a:srgbClr val="5F9BA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0101" autoAdjust="0"/>
  </p:normalViewPr>
  <p:slideViewPr>
    <p:cSldViewPr snapToGrid="0" showGuides="1">
      <p:cViewPr varScale="1">
        <p:scale>
          <a:sx n="95" d="100"/>
          <a:sy n="95" d="100"/>
        </p:scale>
        <p:origin x="-1722" y="-108"/>
      </p:cViewPr>
      <p:guideLst>
        <p:guide orient="horz" pos="4319"/>
        <p:guide orient="horz" pos="238"/>
        <p:guide orient="horz" pos="808"/>
        <p:guide orient="horz" pos="4175"/>
        <p:guide orient="horz" pos="755"/>
        <p:guide orient="horz" pos="3858"/>
        <p:guide orient="horz" pos="2161"/>
        <p:guide/>
        <p:guide pos="277"/>
        <p:guide pos="5490"/>
        <p:guide pos="2879"/>
        <p:guide pos="2824"/>
        <p:guide pos="2937"/>
        <p:guide pos="43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892" y="-10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763" cy="5124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900" y="0"/>
            <a:ext cx="3075762" cy="5124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477B8D-9481-44C3-B1FA-B0166F470DDD}" type="datetime1">
              <a:rPr lang="en-US"/>
              <a:pPr>
                <a:defRPr/>
              </a:pPr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531"/>
            <a:ext cx="3075763" cy="5124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900" y="9720531"/>
            <a:ext cx="3075762" cy="5124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BDB320A-0A32-4204-AF16-665BF2AE1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473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763" cy="5124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900" y="0"/>
            <a:ext cx="3075762" cy="5124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4135F2-9E5A-4457-ABD6-926F21BD7DBA}" type="datetime1">
              <a:rPr lang="en-US"/>
              <a:pPr>
                <a:defRPr/>
              </a:pPr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21" y="4861887"/>
            <a:ext cx="5678458" cy="4605657"/>
          </a:xfrm>
          <a:prstGeom prst="rect">
            <a:avLst/>
          </a:prstGeom>
        </p:spPr>
        <p:txBody>
          <a:bodyPr vert="horz" lIns="96648" tIns="48325" rIns="96648" bIns="4832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531"/>
            <a:ext cx="3075763" cy="5124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900" y="9720531"/>
            <a:ext cx="3075762" cy="5124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908E08-D643-41A4-9DA3-E2E9280ED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7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5EBC1-429C-4DBA-B636-1FD31AB76C03}" type="slidenum">
              <a:rPr lang="en-US">
                <a:ea typeface="微软雅黑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73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D92D5-9793-C240-B9D1-FD57C42710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61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03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同一病人病不同时期的</a:t>
            </a:r>
            <a:r>
              <a:rPr lang="en-US" altLang="zh-CN" dirty="0" smtClean="0"/>
              <a:t>CNV</a:t>
            </a:r>
            <a:r>
              <a:rPr lang="zh-CN" altLang="en-US" dirty="0" smtClean="0"/>
              <a:t>放到一起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8E08-D643-41A4-9DA3-E2E9280ED3E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2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3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0213" y="5784850"/>
            <a:ext cx="2090737" cy="996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54663" y="858838"/>
            <a:ext cx="3316287" cy="4699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accent3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85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371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Lucida Grande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100000"/>
              <a:buFont typeface="Lucida Grande"/>
              <a:buNone/>
              <a:defRPr sz="1100" kern="1200" baseline="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b="1" dirty="0" smtClean="0">
                <a:solidFill>
                  <a:srgbClr val="00AFED"/>
                </a:solidFill>
              </a:rPr>
              <a:t>Nanjing	 Toronto</a:t>
            </a:r>
            <a:r>
              <a:rPr lang="en-US" b="1" dirty="0">
                <a:solidFill>
                  <a:srgbClr val="00AFED"/>
                </a:solidFill>
              </a:rPr>
              <a:t>	</a:t>
            </a:r>
            <a:r>
              <a:rPr lang="en-US" b="1" dirty="0" smtClean="0">
                <a:solidFill>
                  <a:srgbClr val="00AFED"/>
                </a:solidFill>
              </a:rPr>
              <a:t>Stanford</a:t>
            </a:r>
            <a:endParaRPr lang="en-US" b="1" dirty="0">
              <a:solidFill>
                <a:srgbClr val="00AFED"/>
              </a:solidFill>
            </a:endParaRPr>
          </a:p>
        </p:txBody>
      </p:sp>
      <p:pic>
        <p:nvPicPr>
          <p:cNvPr id="7" name="Picture 4" descr="logo_cn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5188" y="242888"/>
            <a:ext cx="1800225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0" y="1498600"/>
            <a:ext cx="9140825" cy="3117850"/>
            <a:chOff x="0" y="1498600"/>
            <a:chExt cx="9140508" cy="3117850"/>
          </a:xfrm>
        </p:grpSpPr>
        <p:pic>
          <p:nvPicPr>
            <p:cNvPr id="1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498601"/>
              <a:ext cx="5542842" cy="3117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7438" r="4076"/>
            <a:stretch>
              <a:fillRect/>
            </a:stretch>
          </p:blipFill>
          <p:spPr bwMode="auto">
            <a:xfrm>
              <a:off x="5501640" y="1498600"/>
              <a:ext cx="3638868" cy="311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/>
          <p:nvPr userDrawn="1"/>
        </p:nvSpPr>
        <p:spPr>
          <a:xfrm>
            <a:off x="0" y="0"/>
            <a:ext cx="9144000" cy="163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5546725" y="742950"/>
            <a:ext cx="3168650" cy="471488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accent3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85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371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Lucida Grande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100000"/>
              <a:buFont typeface="Lucida Grande"/>
              <a:buNone/>
              <a:defRPr sz="1100" kern="1200" baseline="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b="1" dirty="0" smtClean="0">
                <a:solidFill>
                  <a:srgbClr val="00AFED"/>
                </a:solidFill>
              </a:rPr>
              <a:t>Nanjing	Toronto 	Stanford	</a:t>
            </a:r>
          </a:p>
          <a:p>
            <a:pPr fontAlgn="auto">
              <a:defRPr/>
            </a:pPr>
            <a:r>
              <a:rPr lang="zh-CN" altLang="en-US" sz="1200" b="1" dirty="0" smtClean="0">
                <a:solidFill>
                  <a:srgbClr val="00AFED"/>
                </a:solidFill>
                <a:latin typeface="+mn-ea"/>
              </a:rPr>
              <a:t>南京</a:t>
            </a:r>
            <a:r>
              <a:rPr lang="en-US" altLang="zh-CN" sz="1200" b="1" dirty="0" smtClean="0">
                <a:solidFill>
                  <a:srgbClr val="00AFED"/>
                </a:solidFill>
                <a:latin typeface="+mn-ea"/>
              </a:rPr>
              <a:t>	</a:t>
            </a:r>
            <a:r>
              <a:rPr lang="zh-CN" altLang="en-US" sz="1200" b="1" dirty="0" smtClean="0">
                <a:solidFill>
                  <a:srgbClr val="00AFED"/>
                </a:solidFill>
                <a:latin typeface="+mn-ea"/>
              </a:rPr>
              <a:t>多伦多</a:t>
            </a:r>
            <a:r>
              <a:rPr lang="en-US" altLang="zh-CN" sz="1200" b="1" dirty="0" smtClean="0">
                <a:solidFill>
                  <a:srgbClr val="00AFED"/>
                </a:solidFill>
                <a:latin typeface="+mn-ea"/>
              </a:rPr>
              <a:t>	</a:t>
            </a:r>
            <a:r>
              <a:rPr lang="zh-CN" altLang="en-US" sz="1200" b="1" dirty="0" smtClean="0">
                <a:solidFill>
                  <a:srgbClr val="00AFED"/>
                </a:solidFill>
                <a:latin typeface="+mn-ea"/>
              </a:rPr>
              <a:t>斯坦福</a:t>
            </a:r>
            <a:r>
              <a:rPr lang="en-US" altLang="zh-CN" sz="1200" b="1" dirty="0" smtClean="0">
                <a:solidFill>
                  <a:srgbClr val="00AFED"/>
                </a:solidFill>
                <a:latin typeface="+mn-ea"/>
              </a:rPr>
              <a:t>	</a:t>
            </a:r>
            <a:endParaRPr lang="en-US" sz="1200" b="1" dirty="0">
              <a:solidFill>
                <a:srgbClr val="00AFED"/>
              </a:solidFill>
              <a:latin typeface="+mn-ea"/>
            </a:endParaRPr>
          </a:p>
        </p:txBody>
      </p:sp>
      <p:pic>
        <p:nvPicPr>
          <p:cNvPr id="15" name="Picture 4" descr="logo_cn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5188" y="242888"/>
            <a:ext cx="1800225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9"/>
          <p:cNvGrpSpPr>
            <a:grpSpLocks/>
          </p:cNvGrpSpPr>
          <p:nvPr userDrawn="1"/>
        </p:nvGrpSpPr>
        <p:grpSpPr bwMode="auto">
          <a:xfrm>
            <a:off x="0" y="1498600"/>
            <a:ext cx="9140825" cy="3117850"/>
            <a:chOff x="0" y="1498600"/>
            <a:chExt cx="9140508" cy="3117850"/>
          </a:xfrm>
        </p:grpSpPr>
        <p:pic>
          <p:nvPicPr>
            <p:cNvPr id="17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498601"/>
              <a:ext cx="5542842" cy="3117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7438" r="4076"/>
            <a:stretch>
              <a:fillRect/>
            </a:stretch>
          </p:blipFill>
          <p:spPr bwMode="auto">
            <a:xfrm>
              <a:off x="5501640" y="1498600"/>
              <a:ext cx="3638868" cy="311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Box 18"/>
          <p:cNvSpPr txBox="1"/>
          <p:nvPr userDrawn="1"/>
        </p:nvSpPr>
        <p:spPr>
          <a:xfrm>
            <a:off x="428625" y="6616700"/>
            <a:ext cx="1919288" cy="246063"/>
          </a:xfrm>
          <a:prstGeom prst="rect">
            <a:avLst/>
          </a:prstGeom>
          <a:solidFill>
            <a:schemeClr val="bg1"/>
          </a:solidFill>
          <a:ln w="12700">
            <a:noFill/>
            <a:prstDash val="dash"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i="1" dirty="0">
              <a:solidFill>
                <a:srgbClr val="FF0000"/>
              </a:solidFill>
              <a:latin typeface="+mn-ea"/>
              <a:ea typeface="+mn-ea"/>
              <a:cs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81141" y="4860294"/>
            <a:ext cx="7305675" cy="823068"/>
          </a:xfrm>
        </p:spPr>
        <p:txBody>
          <a:bodyPr tIns="0" anchorCtr="0"/>
          <a:lstStyle>
            <a:lvl1pPr>
              <a:defRPr sz="3200" cap="none" baseline="0">
                <a:solidFill>
                  <a:srgbClr val="504E9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81142" y="5697318"/>
            <a:ext cx="7305675" cy="56316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504E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3pPr>
            <a:lvl4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4pPr>
            <a:lvl5pPr>
              <a:buClr>
                <a:schemeClr val="accent6">
                  <a:lumMod val="75000"/>
                </a:schemeClr>
              </a:buClr>
              <a:defRPr>
                <a:solidFill>
                  <a:srgbClr val="807F7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272213"/>
            <a:ext cx="512763" cy="328612"/>
          </a:xfrm>
        </p:spPr>
        <p:txBody>
          <a:bodyPr/>
          <a:lstStyle>
            <a:lvl1pPr algn="l">
              <a:defRPr sz="1000" b="1" smtClean="0">
                <a:solidFill>
                  <a:srgbClr val="504E97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A647DE23-BA25-469B-9E8F-D6717D6004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1125" y="6267450"/>
            <a:ext cx="5349875" cy="339725"/>
          </a:xfrm>
        </p:spPr>
        <p:txBody>
          <a:bodyPr/>
          <a:lstStyle>
            <a:lvl1pPr algn="l">
              <a:spcAft>
                <a:spcPts val="3600"/>
              </a:spcAft>
              <a:defRPr sz="1000" dirty="0" smtClean="0">
                <a:solidFill>
                  <a:srgbClr val="504E97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 dirty="0" smtClean="0"/>
              <a:t>Copyright © 2013-2014. GENESEEQ Technology Inc. All rights reserved.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26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387600"/>
            <a:ext cx="7540625" cy="1873250"/>
          </a:xfrm>
          <a:prstGeom prst="rect">
            <a:avLst/>
          </a:prstGeom>
          <a:solidFill>
            <a:srgbClr val="504E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AFE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426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387600"/>
            <a:ext cx="7540625" cy="1873250"/>
          </a:xfrm>
          <a:prstGeom prst="rect">
            <a:avLst/>
          </a:prstGeom>
          <a:solidFill>
            <a:srgbClr val="504E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AFED"/>
              </a:solidFill>
            </a:endParaRPr>
          </a:p>
        </p:txBody>
      </p:sp>
      <p:sp>
        <p:nvSpPr>
          <p:cNvPr id="7" name="TextBox 18"/>
          <p:cNvSpPr txBox="1">
            <a:spLocks noChangeArrowheads="1"/>
          </p:cNvSpPr>
          <p:nvPr userDrawn="1"/>
        </p:nvSpPr>
        <p:spPr bwMode="auto">
          <a:xfrm>
            <a:off x="428625" y="6616700"/>
            <a:ext cx="1919288" cy="246063"/>
          </a:xfrm>
          <a:prstGeom prst="rect">
            <a:avLst/>
          </a:prstGeom>
          <a:solidFill>
            <a:srgbClr val="FFFFFF"/>
          </a:solidFill>
          <a:ln w="12700">
            <a:noFill/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1000" i="1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87738" y="2633644"/>
            <a:ext cx="6243262" cy="1408997"/>
          </a:xfrm>
        </p:spPr>
        <p:txBody>
          <a:bodyPr tIns="0" anchorCtr="0"/>
          <a:lstStyle>
            <a:lvl1pPr>
              <a:defRPr sz="32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0213" y="6270625"/>
            <a:ext cx="512762" cy="328613"/>
          </a:xfrm>
        </p:spPr>
        <p:txBody>
          <a:bodyPr/>
          <a:lstStyle>
            <a:lvl1pPr marL="0" algn="l" defTabSz="914400" rtl="0" eaLnBrk="1" latinLnBrk="0" hangingPunct="1">
              <a:defRPr lang="en-US" sz="1000" b="1" kern="1200" smtClean="0">
                <a:solidFill>
                  <a:srgbClr val="504E97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A65C747A-C12C-49E8-ADCF-3C673E529210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1125" y="6264275"/>
            <a:ext cx="5349875" cy="339725"/>
          </a:xfrm>
        </p:spPr>
        <p:txBody>
          <a:bodyPr/>
          <a:lstStyle>
            <a:lvl1pPr marL="0" algn="l" defTabSz="914400" rtl="0" eaLnBrk="1" latinLnBrk="0" hangingPunct="1">
              <a:spcAft>
                <a:spcPts val="3600"/>
              </a:spcAft>
              <a:defRPr lang="en-US" sz="1000" kern="1200" smtClean="0">
                <a:solidFill>
                  <a:srgbClr val="504E97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 dirty="0" smtClean="0"/>
              <a:t>Copyright © 2013-2014. GENESEEQ Technology Inc. All rights reserved.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430213" y="371475"/>
            <a:ext cx="8285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388" y="354013"/>
            <a:ext cx="7770812" cy="84931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5313" y="1508125"/>
            <a:ext cx="7948612" cy="45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13" y="6273800"/>
            <a:ext cx="512762" cy="32861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rgbClr val="504E97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35FC599F-3CAE-469D-86C3-B985DA52BF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1125" y="6269038"/>
            <a:ext cx="5349875" cy="338137"/>
          </a:xfrm>
          <a:prstGeom prst="rect">
            <a:avLst/>
          </a:prstGeom>
        </p:spPr>
        <p:txBody>
          <a:bodyPr vert="horz" lIns="0" tIns="45720" rIns="91440" bIns="0" rtlCol="0" anchor="b" anchorCtr="0"/>
          <a:lstStyle>
            <a:lvl1pPr algn="l" fontAlgn="auto">
              <a:spcBef>
                <a:spcPts val="0"/>
              </a:spcBef>
              <a:spcAft>
                <a:spcPts val="3600"/>
              </a:spcAft>
              <a:defRPr lang="en-US" sz="1000" kern="1200" smtClean="0">
                <a:solidFill>
                  <a:srgbClr val="504E97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 dirty="0" smtClean="0"/>
              <a:t>Copyright © 2013-2014. GENESEEQ Technology Inc. All rights reserved.</a:t>
            </a:r>
            <a:endParaRPr lang="en-US" dirty="0"/>
          </a:p>
        </p:txBody>
      </p:sp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430213" y="371475"/>
            <a:ext cx="8285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7388" y="354013"/>
            <a:ext cx="7770812" cy="84931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5313" y="1508125"/>
            <a:ext cx="7948612" cy="45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4" name="Picture 4" descr="logo_cn.png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7138" y="6118225"/>
            <a:ext cx="111918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 kern="1200" spc="-100">
          <a:solidFill>
            <a:schemeClr val="bg1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  <a:ea typeface="微软雅黑" pitchFamily="34" charset="-122"/>
          <a:cs typeface="Calibri" pitchFamily="34" charset="0"/>
        </a:defRPr>
      </a:lvl9pPr>
    </p:titleStyle>
    <p:bodyStyle>
      <a:lvl1pPr marL="230188" indent="-230188" algn="l" rtl="0" fontAlgn="base">
        <a:spcBef>
          <a:spcPts val="1000"/>
        </a:spcBef>
        <a:spcAft>
          <a:spcPct val="0"/>
        </a:spcAft>
        <a:buClr>
          <a:srgbClr val="0C4B54"/>
        </a:buClr>
        <a:buSzPct val="85000"/>
        <a:buFont typeface="Arial" pitchFamily="34" charset="0"/>
        <a:buChar char="•"/>
        <a:defRPr sz="2000" kern="1200">
          <a:solidFill>
            <a:srgbClr val="807F7C"/>
          </a:solidFill>
          <a:latin typeface="Calibri"/>
          <a:ea typeface="+mn-ea"/>
          <a:cs typeface="Calibri"/>
        </a:defRPr>
      </a:lvl1pPr>
      <a:lvl2pPr marL="344488" indent="-173038" algn="l" rtl="0" fontAlgn="base">
        <a:spcBef>
          <a:spcPts val="800"/>
        </a:spcBef>
        <a:spcAft>
          <a:spcPct val="0"/>
        </a:spcAft>
        <a:buClr>
          <a:srgbClr val="0C4B54"/>
        </a:buClr>
        <a:buSzPct val="85000"/>
        <a:buFont typeface="Lucida Grande"/>
        <a:buChar char="-"/>
        <a:defRPr kern="1200">
          <a:solidFill>
            <a:srgbClr val="807F7C"/>
          </a:solidFill>
          <a:latin typeface="Calibri"/>
          <a:ea typeface="+mn-ea"/>
          <a:cs typeface="Calibri"/>
        </a:defRPr>
      </a:lvl2pPr>
      <a:lvl3pPr marL="515938" indent="-171450" algn="l" rtl="0" fontAlgn="base">
        <a:spcBef>
          <a:spcPts val="600"/>
        </a:spcBef>
        <a:spcAft>
          <a:spcPct val="0"/>
        </a:spcAft>
        <a:buClr>
          <a:srgbClr val="0C4B54"/>
        </a:buClr>
        <a:buSzPct val="90000"/>
        <a:buFont typeface="Lucida Grande"/>
        <a:buChar char="›"/>
        <a:defRPr sz="1600" kern="1200">
          <a:solidFill>
            <a:srgbClr val="807F7C"/>
          </a:solidFill>
          <a:latin typeface="Calibri"/>
          <a:ea typeface="+mn-ea"/>
          <a:cs typeface="Calibri"/>
        </a:defRPr>
      </a:lvl3pPr>
      <a:lvl4pPr marL="635000" indent="-119063" algn="l" rtl="0" fontAlgn="base">
        <a:spcBef>
          <a:spcPts val="400"/>
        </a:spcBef>
        <a:spcAft>
          <a:spcPct val="0"/>
        </a:spcAft>
        <a:buClr>
          <a:srgbClr val="0C4B54"/>
        </a:buClr>
        <a:buFont typeface="Lucida Grande"/>
        <a:buChar char="■"/>
        <a:defRPr sz="1400" kern="1200">
          <a:solidFill>
            <a:srgbClr val="807F7C"/>
          </a:solidFill>
          <a:latin typeface="Calibri"/>
          <a:ea typeface="+mn-ea"/>
          <a:cs typeface="Calibri"/>
        </a:defRPr>
      </a:lvl4pPr>
      <a:lvl5pPr marL="793750" indent="-158750" algn="l" rtl="0" fontAlgn="base">
        <a:spcBef>
          <a:spcPts val="300"/>
        </a:spcBef>
        <a:spcAft>
          <a:spcPct val="0"/>
        </a:spcAft>
        <a:buClr>
          <a:srgbClr val="0C4B54"/>
        </a:buClr>
        <a:buSzPct val="100000"/>
        <a:buFont typeface="Lucida Grande"/>
        <a:buChar char="»"/>
        <a:defRPr sz="1200" kern="1200">
          <a:solidFill>
            <a:srgbClr val="807F7C"/>
          </a:solidFill>
          <a:latin typeface="Calibri"/>
          <a:ea typeface="+mn-ea"/>
          <a:cs typeface="Calibri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738" y="4799013"/>
            <a:ext cx="8275637" cy="1004887"/>
          </a:xfrm>
        </p:spPr>
        <p:txBody>
          <a:bodyPr/>
          <a:lstStyle/>
          <a:p>
            <a:pPr fontAlgn="auto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CN" sz="2800" b="1" dirty="0"/>
              <a:t>9</a:t>
            </a:r>
            <a:r>
              <a:rPr lang="zh-CN" altLang="en-US" sz="2800" b="1" dirty="0"/>
              <a:t>例组织样本的全外显子检</a:t>
            </a:r>
            <a:r>
              <a:rPr lang="zh-CN" altLang="en-US" sz="2800" b="1" dirty="0" smtClean="0"/>
              <a:t>测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000" dirty="0" smtClean="0"/>
              <a:t>2015</a:t>
            </a:r>
            <a:r>
              <a:rPr lang="zh-CN" altLang="en-US" sz="2000" dirty="0" smtClean="0"/>
              <a:t>年</a:t>
            </a:r>
            <a:r>
              <a:rPr lang="en-US" altLang="zh-CN" sz="2000" dirty="0"/>
              <a:t>6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					</a:t>
            </a:r>
            <a:endParaRPr lang="en-CA" sz="2000" dirty="0"/>
          </a:p>
        </p:txBody>
      </p:sp>
      <p:sp>
        <p:nvSpPr>
          <p:cNvPr id="5124" name="Footer Placeholder 4"/>
          <p:cNvSpPr txBox="1">
            <a:spLocks/>
          </p:cNvSpPr>
          <p:nvPr/>
        </p:nvSpPr>
        <p:spPr bwMode="auto">
          <a:xfrm>
            <a:off x="439738" y="6172200"/>
            <a:ext cx="4043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b="1" i="1" dirty="0">
                <a:solidFill>
                  <a:srgbClr val="504E97"/>
                </a:solidFill>
                <a:latin typeface="Calibri" pitchFamily="34" charset="0"/>
              </a:rPr>
              <a:t>保密 </a:t>
            </a:r>
            <a:r>
              <a:rPr lang="en-US" altLang="zh-CN" sz="1400" b="1" i="1" dirty="0">
                <a:solidFill>
                  <a:srgbClr val="504E97"/>
                </a:solidFill>
                <a:latin typeface="Calibri" pitchFamily="34" charset="0"/>
              </a:rPr>
              <a:t> / </a:t>
            </a:r>
            <a:r>
              <a:rPr lang="en-US" sz="1400" b="1" i="1" dirty="0">
                <a:solidFill>
                  <a:srgbClr val="504E97"/>
                </a:solidFill>
                <a:latin typeface="Calibri" pitchFamily="34" charset="0"/>
              </a:rPr>
              <a:t>Strictly Private &amp; Confidential</a:t>
            </a:r>
            <a:endParaRPr lang="en-US" sz="1400" dirty="0">
              <a:solidFill>
                <a:srgbClr val="504E97"/>
              </a:solidFill>
              <a:latin typeface="Calibri" pitchFamily="34" charset="0"/>
            </a:endParaRPr>
          </a:p>
          <a:p>
            <a:r>
              <a:rPr lang="en-US" sz="1000" dirty="0">
                <a:solidFill>
                  <a:srgbClr val="504E97"/>
                </a:solidFill>
                <a:latin typeface="Calibri" pitchFamily="34" charset="0"/>
              </a:rPr>
              <a:t>Copyright © </a:t>
            </a:r>
            <a:r>
              <a:rPr lang="en-US" sz="1000" dirty="0" smtClean="0">
                <a:solidFill>
                  <a:srgbClr val="504E97"/>
                </a:solidFill>
                <a:latin typeface="Calibri" pitchFamily="34" charset="0"/>
              </a:rPr>
              <a:t>2013-2014. </a:t>
            </a:r>
            <a:r>
              <a:rPr lang="en-US" sz="1000" dirty="0">
                <a:solidFill>
                  <a:srgbClr val="504E97"/>
                </a:solidFill>
                <a:latin typeface="Calibri" pitchFamily="34" charset="0"/>
              </a:rPr>
              <a:t>GENESEEQ Technology Inc.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Insert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9410" y="4682583"/>
            <a:ext cx="2004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所有样本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Insert Size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信息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592111"/>
              </p:ext>
            </p:extLst>
          </p:nvPr>
        </p:nvGraphicFramePr>
        <p:xfrm>
          <a:off x="1552577" y="1862296"/>
          <a:ext cx="5800725" cy="255730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33575"/>
                <a:gridCol w="1933575"/>
                <a:gridCol w="1933575"/>
              </a:tblGrid>
              <a:tr h="416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#SAMPLE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MEDIAN_INSERT_SIZE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MEDIAN_ABSOLUTE_DEVIATION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4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NA18535-WES-HZ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insert size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0325" y="5476875"/>
            <a:ext cx="349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R1504202609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样本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insert size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分布</a:t>
            </a:r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2725" y="1609725"/>
            <a:ext cx="3638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8743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Sequencing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504272" y="5119189"/>
            <a:ext cx="2193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Calibri"/>
              </a:rPr>
              <a:t>所有样本测序深度均大于</a:t>
            </a:r>
            <a:r>
              <a:rPr lang="en-US" altLang="zh-CN" sz="1200" dirty="0" smtClean="0">
                <a:solidFill>
                  <a:srgbClr val="000000"/>
                </a:solidFill>
                <a:latin typeface="Calibri"/>
              </a:rPr>
              <a:t>150X</a:t>
            </a:r>
            <a:endParaRPr lang="zh-CN" altLang="en-US" sz="1200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3246717"/>
              </p:ext>
            </p:extLst>
          </p:nvPr>
        </p:nvGraphicFramePr>
        <p:xfrm>
          <a:off x="2223701" y="1869917"/>
          <a:ext cx="3803648" cy="25782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1824"/>
                <a:gridCol w="1901824"/>
              </a:tblGrid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#Sample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412X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170X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260X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292X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359X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404X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4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NA18535-WES-HZ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Stat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5593979"/>
              </p:ext>
            </p:extLst>
          </p:nvPr>
        </p:nvGraphicFramePr>
        <p:xfrm>
          <a:off x="2009775" y="1879441"/>
          <a:ext cx="4486276" cy="23306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43138"/>
                <a:gridCol w="2243138"/>
              </a:tblGrid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#Sample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mapped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99.73%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99.95%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99.95%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99.94%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99.91%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99.94%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99.96%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99.93%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99.66%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NA18535-WES-HZ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99.94%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9775" y="4638675"/>
            <a:ext cx="4537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各样本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reads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比对到参考基因组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(hg19)</a:t>
            </a:r>
            <a:r>
              <a:rPr lang="zh-CN" altLang="en-US" dirty="0">
                <a:solidFill>
                  <a:srgbClr val="000000"/>
                </a:solidFill>
                <a:latin typeface="Calibri"/>
                <a:cs typeface="Calibri"/>
              </a:rPr>
              <a:t>信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息。</a:t>
            </a:r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zh-CN" alt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60567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Raw 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708" y="4120634"/>
            <a:ext cx="775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由于癌组织都没有其相对应的阴性对照（如血液或癌旁组织），无法通过阴性对照去除遗传突变信息；</a:t>
            </a:r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因此先单独分析各癌样本中与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Reference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hg19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）的差异（结果中含有大量正常人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SNP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）。</a:t>
            </a:r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4649008"/>
              </p:ext>
            </p:extLst>
          </p:nvPr>
        </p:nvGraphicFramePr>
        <p:xfrm>
          <a:off x="2143122" y="1762131"/>
          <a:ext cx="4143378" cy="21112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71689"/>
                <a:gridCol w="2071689"/>
              </a:tblGrid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Raw Variant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R1504202609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26054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R1504202610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24170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R1504202611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24035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R1504202612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19066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R1504202613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23590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R1504202614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21261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R1504202615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25629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R1504202616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25185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R1504202617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23515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1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NA18535-WES-HZ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Variant Filtering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2013-2014. GENESEEQ Technology Inc. All rights reserved.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427" y="3972318"/>
            <a:ext cx="8472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将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raw variants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进行筛选，去除正常人含有突变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可去除大部分，但无对照，因此不能完全去除遗传突变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剔除已核查常规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SNP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（内部数据库）</a:t>
            </a:r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根据</a:t>
            </a:r>
            <a:r>
              <a:rPr lang="en-US" altLang="zh-CN" dirty="0" err="1" smtClean="0">
                <a:solidFill>
                  <a:srgbClr val="000000"/>
                </a:solidFill>
                <a:latin typeface="Calibri"/>
                <a:cs typeface="Calibri"/>
              </a:rPr>
              <a:t>Non_flaged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SNP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筛选</a:t>
            </a:r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剔除在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1000Genomes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中出现频率在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2%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以上的突变</a:t>
            </a:r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根据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样本剔除突变</a:t>
            </a:r>
            <a:endParaRPr lang="en-US" altLang="zh-CN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剔除突变频率在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90%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以上的突变</a:t>
            </a:r>
            <a:endParaRPr lang="zh-CN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0855508"/>
              </p:ext>
            </p:extLst>
          </p:nvPr>
        </p:nvGraphicFramePr>
        <p:xfrm>
          <a:off x="1968500" y="1538284"/>
          <a:ext cx="5518150" cy="2205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06188"/>
                <a:gridCol w="2911962"/>
              </a:tblGrid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Variants after filtering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1598</a:t>
                      </a:r>
                    </a:p>
                  </a:txBody>
                  <a:tcPr marL="9525" marR="9525" marT="9525" marB="0" anchor="ctr"/>
                </a:tc>
              </a:tr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525" marR="9525" marT="9525" marB="0" anchor="ctr"/>
                </a:tc>
              </a:tr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1037</a:t>
                      </a:r>
                    </a:p>
                  </a:txBody>
                  <a:tcPr marL="9525" marR="9525" marT="9525" marB="0" anchor="ctr"/>
                </a:tc>
              </a:tr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910</a:t>
                      </a:r>
                    </a:p>
                  </a:txBody>
                  <a:tcPr marL="9525" marR="9525" marT="9525" marB="0" anchor="ctr"/>
                </a:tc>
              </a:tr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1020</a:t>
                      </a:r>
                    </a:p>
                  </a:txBody>
                  <a:tcPr marL="9525" marR="9525" marT="9525" marB="0" anchor="ctr"/>
                </a:tc>
              </a:tr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1089</a:t>
                      </a:r>
                    </a:p>
                  </a:txBody>
                  <a:tcPr marL="9525" marR="9525" marT="9525" marB="0" anchor="ctr"/>
                </a:tc>
              </a:tr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1394</a:t>
                      </a:r>
                    </a:p>
                  </a:txBody>
                  <a:tcPr marL="9525" marR="9525" marT="9525" marB="0" anchor="ctr"/>
                </a:tc>
              </a:tr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1028</a:t>
                      </a:r>
                    </a:p>
                  </a:txBody>
                  <a:tcPr marL="9525" marR="9525" marT="9525" marB="0" anchor="ctr"/>
                </a:tc>
              </a:tr>
              <a:tr h="22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1134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0312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SNV Result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922" y="4942141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病人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三个不</a:t>
            </a:r>
            <a:r>
              <a:rPr lang="zh-CN" altLang="en-US" dirty="0">
                <a:solidFill>
                  <a:srgbClr val="000000"/>
                </a:solidFill>
                <a:latin typeface="Calibri"/>
                <a:cs typeface="Calibri"/>
              </a:rPr>
              <a:t>同时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期突变情况（部分）</a:t>
            </a:r>
            <a:endParaRPr lang="zh-CN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9440215"/>
              </p:ext>
            </p:extLst>
          </p:nvPr>
        </p:nvGraphicFramePr>
        <p:xfrm>
          <a:off x="1365418" y="2105022"/>
          <a:ext cx="5480050" cy="221932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17466"/>
                <a:gridCol w="1165646"/>
                <a:gridCol w="1165646"/>
                <a:gridCol w="1165646"/>
                <a:gridCol w="1165646"/>
              </a:tblGrid>
              <a:tr h="290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 Change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5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BRCA1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A1152V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27.19%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42.61%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47.30%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5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ADH1A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K105X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22.86%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5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TP53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T86M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23.08%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5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TP53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R116W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36.11%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5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TSC2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E1423G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41.46%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50.65%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48.10%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5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MYO1C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D50V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5.66%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75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LRP6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R557T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30.43%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4572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SNV Result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9717469"/>
              </p:ext>
            </p:extLst>
          </p:nvPr>
        </p:nvGraphicFramePr>
        <p:xfrm>
          <a:off x="1546394" y="1900238"/>
          <a:ext cx="5299074" cy="24227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90470"/>
                <a:gridCol w="1127151"/>
                <a:gridCol w="1127151"/>
                <a:gridCol w="1127151"/>
                <a:gridCol w="1127151"/>
              </a:tblGrid>
              <a:tr h="253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 Change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1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APC2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A1452T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1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AXL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I252V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55.36%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1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BRCA2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K2729N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77.27%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1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IGSF3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S77P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35.29%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5.71%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12.50%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1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CTNND1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S486fs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29.63%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1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EGLN1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A107S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1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SOS1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I1063F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26.67%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1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TP53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E39X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32.58%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1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TP53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Y87H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53.85%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3922" y="4942141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病人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三个不同时期突变情况（部分）</a:t>
            </a:r>
            <a:endParaRPr lang="zh-CN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165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SNV Result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6093319"/>
              </p:ext>
            </p:extLst>
          </p:nvPr>
        </p:nvGraphicFramePr>
        <p:xfrm>
          <a:off x="1571625" y="1990722"/>
          <a:ext cx="5800726" cy="263842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65302"/>
                <a:gridCol w="1233856"/>
                <a:gridCol w="1233856"/>
                <a:gridCol w="1233856"/>
                <a:gridCol w="1233856"/>
              </a:tblGrid>
              <a:tr h="306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 Change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CREBBP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P1386Q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28.39%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6.47%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41.01%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FIGN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L285P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6.76%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3.57%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MSH4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T767M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35.00%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58.06%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48.28%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PPP1R26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R967Q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22.50%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PTPRH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G164fs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41.42%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30.16%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31.36%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TET2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V1900D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30.65%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69.39%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TP53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P58S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4.44%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TP53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A6V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55.17%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11.58%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80.65%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3922" y="4942141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病人</a:t>
            </a:r>
            <a:r>
              <a:rPr lang="en-US" altLang="zh-CN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三个不同时期突变情况（部分）</a:t>
            </a:r>
            <a:endParaRPr lang="zh-CN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9646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CNV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025" y="1295400"/>
            <a:ext cx="4933950" cy="4933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0725" y="2686735"/>
            <a:ext cx="3343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病人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的三个样本</a:t>
            </a:r>
            <a:r>
              <a:rPr lang="en-US" altLang="zh-CN" dirty="0" smtClean="0">
                <a:solidFill>
                  <a:srgbClr val="000000"/>
                </a:solidFill>
              </a:rPr>
              <a:t>CNV</a:t>
            </a:r>
            <a:r>
              <a:rPr lang="zh-CN" altLang="en-US" dirty="0" smtClean="0">
                <a:solidFill>
                  <a:srgbClr val="000000"/>
                </a:solidFill>
              </a:rPr>
              <a:t>环状图。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最</a:t>
            </a:r>
            <a:r>
              <a:rPr lang="zh-CN" altLang="en-US" dirty="0" smtClean="0">
                <a:solidFill>
                  <a:srgbClr val="000000"/>
                </a:solidFill>
              </a:rPr>
              <a:t>外圈为参考基因</a:t>
            </a:r>
            <a:r>
              <a:rPr lang="zh-CN" altLang="en-US" dirty="0" smtClean="0">
                <a:solidFill>
                  <a:srgbClr val="000000"/>
                </a:solidFill>
              </a:rPr>
              <a:t>组；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再依次从外</a:t>
            </a:r>
            <a:r>
              <a:rPr lang="zh-CN" altLang="en-US" dirty="0" smtClean="0">
                <a:solidFill>
                  <a:srgbClr val="000000"/>
                </a:solidFill>
              </a:rPr>
              <a:t>至内分别</a:t>
            </a:r>
            <a:r>
              <a:rPr lang="zh-CN" altLang="en-US" dirty="0" smtClean="0">
                <a:solidFill>
                  <a:srgbClr val="000000"/>
                </a:solidFill>
              </a:rPr>
              <a:t>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R1504202609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R1504202610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R1504202611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8026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9" y="517384"/>
            <a:ext cx="7770811" cy="523220"/>
          </a:xfrm>
        </p:spPr>
        <p:txBody>
          <a:bodyPr>
            <a:spAutoFit/>
          </a:bodyPr>
          <a:lstStyle/>
          <a:p>
            <a:r>
              <a:rPr lang="en-US" altLang="zh-CN" dirty="0" smtClean="0"/>
              <a:t>Clinical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5353" y="6272064"/>
            <a:ext cx="512389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z="1000" smtClean="0">
                <a:solidFill>
                  <a:schemeClr val="accent3"/>
                </a:solidFill>
              </a:rPr>
              <a:pPr/>
              <a:t>2</a:t>
            </a:fld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28625" y="1282700"/>
            <a:ext cx="8286750" cy="360363"/>
          </a:xfrm>
          <a:prstGeom prst="roundRect">
            <a:avLst>
              <a:gd name="adj" fmla="val 19407"/>
            </a:avLst>
          </a:prstGeom>
          <a:solidFill>
            <a:srgbClr val="504E9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203200" indent="-203200"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</a:rPr>
              <a:t> 课题设计方向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</a:rPr>
              <a:t>–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全外显子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</a:rPr>
              <a:t>检测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6840" y="1849080"/>
            <a:ext cx="4477408" cy="335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180975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个病人，总计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个样本</a:t>
            </a:r>
            <a:endParaRPr lang="en-US" altLang="zh-CN" sz="1600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975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病人原发样本、放射</a:t>
            </a:r>
            <a:r>
              <a:rPr lang="en-US" altLang="zh-CN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</a:t>
            </a:r>
            <a:r>
              <a:rPr lang="en-US" altLang="zh-CN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样本、复发样本提取</a:t>
            </a:r>
            <a:r>
              <a:rPr lang="en-US" altLang="zh-CN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DNA</a:t>
            </a: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</a:t>
            </a: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外显子测序</a:t>
            </a:r>
            <a:endParaRPr lang="en-US" altLang="zh-CN" sz="1600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975" lvl="1" indent="-180975" defTabSz="1595438" fontAlgn="auto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生物信息学</a:t>
            </a: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分析</a:t>
            </a:r>
            <a:r>
              <a:rPr lang="en-US" altLang="zh-CN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</a:t>
            </a: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同一病</a:t>
            </a:r>
            <a:r>
              <a:rPr lang="zh-CN" altLang="en-US" sz="1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人三样本间关</a:t>
            </a: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endParaRPr lang="en-US" altLang="zh-CN" sz="1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indent="-228600" defTabSz="1595438">
              <a:spcBef>
                <a:spcPts val="1000"/>
              </a:spcBef>
              <a:buFont typeface="Wingdings" pitchFamily="2" charset="2"/>
              <a:buChar char="§"/>
              <a:defRPr/>
            </a:pPr>
            <a:endParaRPr lang="en-US" altLang="zh-CN" sz="1600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2699" y="1745033"/>
            <a:ext cx="2133600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获得病例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2699" y="2641876"/>
            <a:ext cx="2133600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收集样本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2699" y="4525031"/>
            <a:ext cx="2133600" cy="33855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各样本基因突变</a:t>
            </a:r>
            <a:endParaRPr 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56549" y="3565908"/>
            <a:ext cx="1524000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提取</a:t>
            </a:r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DNA</a:t>
            </a:r>
            <a:endParaRPr 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08259" y="3841527"/>
            <a:ext cx="9232" cy="667406"/>
          </a:xfrm>
          <a:prstGeom prst="straightConnector1">
            <a:avLst/>
          </a:prstGeom>
          <a:ln w="254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56791" y="3840270"/>
            <a:ext cx="167150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  <a:latin typeface="+mn-ea"/>
              </a:rPr>
              <a:t>世和全外显子测序及分析</a:t>
            </a:r>
            <a:endParaRPr 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70699" y="5538416"/>
            <a:ext cx="3657600" cy="33855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同一病人三样本间关系</a:t>
            </a:r>
            <a:endParaRPr 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Straight Arrow Connector 30"/>
          <p:cNvCxnSpPr>
            <a:stCxn id="18" idx="2"/>
            <a:endCxn id="30" idx="0"/>
          </p:cNvCxnSpPr>
          <p:nvPr/>
        </p:nvCxnSpPr>
        <p:spPr>
          <a:xfrm>
            <a:off x="6799499" y="4863585"/>
            <a:ext cx="0" cy="674831"/>
          </a:xfrm>
          <a:prstGeom prst="straightConnector1">
            <a:avLst/>
          </a:prstGeom>
          <a:ln w="254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60383" y="5158972"/>
            <a:ext cx="174758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+mn-ea"/>
              </a:rPr>
              <a:t>Meta-analysis</a:t>
            </a:r>
            <a:endParaRPr 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381124" y="6266902"/>
            <a:ext cx="5349875" cy="3395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</a:t>
            </a:r>
            <a:r>
              <a:rPr lang="en-US" altLang="zh-CN" dirty="0" smtClean="0"/>
              <a:t>4</a:t>
            </a:r>
            <a:r>
              <a:rPr lang="en-US" dirty="0" smtClean="0"/>
              <a:t>. GENESEEQ Technology Inc. All rights reserved.</a:t>
            </a:r>
            <a:endParaRPr lang="en-US" dirty="0"/>
          </a:p>
        </p:txBody>
      </p:sp>
      <p:cxnSp>
        <p:nvCxnSpPr>
          <p:cNvPr id="32" name="Straight Arrow Connector 26"/>
          <p:cNvCxnSpPr>
            <a:endCxn id="13" idx="0"/>
          </p:cNvCxnSpPr>
          <p:nvPr/>
        </p:nvCxnSpPr>
        <p:spPr>
          <a:xfrm>
            <a:off x="6799499" y="2074841"/>
            <a:ext cx="0" cy="567035"/>
          </a:xfrm>
          <a:prstGeom prst="straightConnector1">
            <a:avLst/>
          </a:prstGeom>
          <a:ln w="254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6"/>
          <p:cNvCxnSpPr/>
          <p:nvPr/>
        </p:nvCxnSpPr>
        <p:spPr>
          <a:xfrm>
            <a:off x="6809024" y="3103541"/>
            <a:ext cx="0" cy="443925"/>
          </a:xfrm>
          <a:prstGeom prst="straightConnector1">
            <a:avLst/>
          </a:prstGeom>
          <a:ln w="254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2965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Structural </a:t>
            </a:r>
            <a:r>
              <a:rPr lang="en-US" altLang="zh-CN" dirty="0" smtClean="0"/>
              <a:t>variants basic metrics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016304"/>
              </p:ext>
            </p:extLst>
          </p:nvPr>
        </p:nvGraphicFramePr>
        <p:xfrm>
          <a:off x="496451" y="1478255"/>
          <a:ext cx="8195373" cy="355596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99411"/>
                <a:gridCol w="1332184"/>
                <a:gridCol w="1715797"/>
                <a:gridCol w="1587926"/>
                <a:gridCol w="1460055"/>
              </a:tblGrid>
              <a:tr h="335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Sample</a:t>
                      </a:r>
                      <a:endParaRPr lang="zh-CN" sz="105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DELETION</a:t>
                      </a:r>
                      <a:endParaRPr lang="zh-CN" sz="1050" b="1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DUPLICATION</a:t>
                      </a:r>
                      <a:endParaRPr lang="zh-CN" sz="1050" b="1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INTERCHROM</a:t>
                      </a:r>
                      <a:endParaRPr lang="zh-CN" sz="105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INVERSION</a:t>
                      </a:r>
                      <a:endParaRPr lang="zh-CN" sz="105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5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NA18535-WES-HZ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15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15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29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94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5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R1504202609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40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49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65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126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R1504202610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22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39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44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117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R1504202611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21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30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41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103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R1504202612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18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21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33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92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R1504202613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23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29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45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133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R1504202614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24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31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45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126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R1504202615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34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46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47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145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R1504202616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24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44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50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709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R1504202617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29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45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41</a:t>
                      </a:r>
                      <a:endParaRPr lang="zh-CN" sz="105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141</a:t>
                      </a:r>
                      <a:endParaRPr lang="zh-CN" sz="105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4255" y="5345723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每个样本中所发现的不同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SV types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。</a:t>
            </a:r>
            <a:endParaRPr lang="zh-CN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8795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Structural variants change over time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016304"/>
              </p:ext>
            </p:extLst>
          </p:nvPr>
        </p:nvGraphicFramePr>
        <p:xfrm>
          <a:off x="476354" y="1880196"/>
          <a:ext cx="8195374" cy="291857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88187"/>
                <a:gridCol w="1388187"/>
                <a:gridCol w="1388187"/>
                <a:gridCol w="880876"/>
                <a:gridCol w="1134531"/>
                <a:gridCol w="1049979"/>
                <a:gridCol w="965427"/>
              </a:tblGrid>
              <a:tr h="335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Chromosome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SV_type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Left_gene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Right_gene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R1504202609</a:t>
                      </a:r>
                      <a:endParaRPr lang="en-US" altLang="zh-CN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R1504202610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</a:rPr>
                        <a:t>R1504202611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</a:tr>
              <a:tr h="335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chr2;chr2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DELETION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SLC9A2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SLC9A2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</a:tr>
              <a:tr h="335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chr5;chr6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INTERCHROM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CTD-2089O24.1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BCLAF1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chr11;chr11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DUPLICATION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OR8G7P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OR8G1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chr8;chr8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INVERSION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RGS20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RGS20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chr6;chr22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INTERCHROM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CCNC</a:t>
                      </a:r>
                      <a:endParaRPr lang="zh-CN" sz="1100" kern="100" dirty="0">
                        <a:solidFill>
                          <a:srgbClr val="000000"/>
                        </a:solidFill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latin typeface="+mj-lt"/>
                          <a:ea typeface="宋体"/>
                          <a:cs typeface="宋体"/>
                        </a:rPr>
                        <a:t>SMARCB1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chr2;chr19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INTERCHROM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ZNF512</a:t>
                      </a:r>
                      <a:endParaRPr lang="zh-CN" sz="1100" kern="100" dirty="0">
                        <a:solidFill>
                          <a:srgbClr val="000000"/>
                        </a:solidFill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0000"/>
                          </a:solidFill>
                          <a:latin typeface="+mj-lt"/>
                          <a:ea typeface="宋体"/>
                          <a:cs typeface="宋体"/>
                        </a:rPr>
                        <a:t>PIK3R2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chr10;chr10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DELETION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0000"/>
                          </a:solidFill>
                          <a:latin typeface="+mj-lt"/>
                          <a:ea typeface="宋体"/>
                          <a:cs typeface="宋体"/>
                        </a:rPr>
                        <a:t>BMPR1A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0000"/>
                          </a:solidFill>
                          <a:latin typeface="+mj-lt"/>
                          <a:ea typeface="宋体"/>
                          <a:cs typeface="宋体"/>
                        </a:rPr>
                        <a:t>BMPR1A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</a:tr>
              <a:tr h="31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chr3;chr3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DUPLICATION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0000"/>
                          </a:solidFill>
                          <a:latin typeface="+mj-lt"/>
                          <a:ea typeface="宋体"/>
                          <a:cs typeface="宋体"/>
                        </a:rPr>
                        <a:t>FANCD2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FANCD2P2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Y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+mj-lt"/>
                          <a:ea typeface="宋体"/>
                          <a:cs typeface="宋体"/>
                        </a:rPr>
                        <a:t>N</a:t>
                      </a:r>
                      <a:endParaRPr lang="zh-CN" sz="1100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9068" marR="59068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62A113-C71C-4C9C-AF58-08313F5AAC28}" type="slidenum">
              <a:rPr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>
              <a:latin typeface="Calibri" pitchFamily="34" charset="0"/>
            </a:endParaRP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dirty="0">
                <a:latin typeface="Calibri" pitchFamily="34" charset="0"/>
              </a:rPr>
              <a:t>Copyright © </a:t>
            </a:r>
            <a:r>
              <a:rPr dirty="0" smtClean="0">
                <a:latin typeface="Calibri" pitchFamily="34" charset="0"/>
              </a:rPr>
              <a:t>2013</a:t>
            </a:r>
            <a:r>
              <a:rPr lang="en-US" altLang="zh-CN" dirty="0" smtClean="0">
                <a:latin typeface="Calibri" pitchFamily="34" charset="0"/>
              </a:rPr>
              <a:t>-2014</a:t>
            </a:r>
            <a:r>
              <a:rPr dirty="0" smtClean="0">
                <a:latin typeface="Calibri" pitchFamily="34" charset="0"/>
              </a:rPr>
              <a:t>. </a:t>
            </a:r>
            <a:r>
              <a:rPr dirty="0">
                <a:latin typeface="Calibri" pitchFamily="34" charset="0"/>
              </a:rPr>
              <a:t>GENESEEQ Technology Inc. All rights reserved.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0213" y="2641600"/>
            <a:ext cx="6313487" cy="1384300"/>
          </a:xfrm>
          <a:prstGeom prst="rect">
            <a:avLst/>
          </a:prstGeom>
        </p:spPr>
        <p:txBody>
          <a:bodyPr lIns="0" anchor="ctr"/>
          <a:lstStyle>
            <a:lvl1pPr>
              <a:defRPr sz="280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4000" spc="-100" dirty="0" smtClean="0">
                <a:latin typeface="+mn-lt"/>
                <a:ea typeface="+mj-ea"/>
                <a:cs typeface="Calibri"/>
              </a:rPr>
              <a:t>谢谢！ </a:t>
            </a:r>
            <a:endParaRPr lang="en-US" altLang="zh-CN" sz="4000" spc="-100" dirty="0" smtClean="0">
              <a:latin typeface="+mn-lt"/>
              <a:ea typeface="+mj-ea"/>
              <a:cs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Basic Information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83999498"/>
              </p:ext>
            </p:extLst>
          </p:nvPr>
        </p:nvGraphicFramePr>
        <p:xfrm>
          <a:off x="1061962" y="1933814"/>
          <a:ext cx="7073461" cy="2877497"/>
        </p:xfrm>
        <a:graphic>
          <a:graphicData uri="http://schemas.openxmlformats.org/drawingml/2006/table">
            <a:tbl>
              <a:tblPr/>
              <a:tblGrid>
                <a:gridCol w="2364388"/>
                <a:gridCol w="4709073"/>
              </a:tblGrid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基本信息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详细</a:t>
                      </a: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测序平台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Illumina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Hiseq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4000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测序反应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Illumina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PE75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测序方式</a:t>
                      </a:r>
                      <a:endParaRPr lang="en-US" sz="1400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0" algn="ctr" defTabSz="1595438">
                        <a:spcBef>
                          <a:spcPts val="1000"/>
                        </a:spcBef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全外显子</a:t>
                      </a:r>
                      <a:r>
                        <a:rPr lang="en-US" altLang="zh-CN" sz="14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WES</a:t>
                      </a:r>
                      <a:r>
                        <a:rPr lang="zh-CN" altLang="en-US" sz="14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测序</a:t>
                      </a:r>
                      <a:endParaRPr lang="en-US" altLang="zh-CN" sz="14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测序深度</a:t>
                      </a: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zh-CN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倍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以上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测序质量保证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Q30&gt;90%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71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分析流程及预期结果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详见后页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5353" y="6272064"/>
            <a:ext cx="512389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381124" y="6266902"/>
            <a:ext cx="5349875" cy="3395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</a:t>
            </a:r>
            <a:r>
              <a:rPr lang="en-US" altLang="zh-CN" dirty="0" smtClean="0"/>
              <a:t>4</a:t>
            </a:r>
            <a:r>
              <a:rPr lang="en-US" dirty="0" smtClean="0"/>
              <a:t>. GENESEEQ Technology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7101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Steps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8488103"/>
              </p:ext>
            </p:extLst>
          </p:nvPr>
        </p:nvGraphicFramePr>
        <p:xfrm>
          <a:off x="435353" y="1650352"/>
          <a:ext cx="8275636" cy="4596501"/>
        </p:xfrm>
        <a:graphic>
          <a:graphicData uri="http://schemas.openxmlformats.org/drawingml/2006/table">
            <a:tbl>
              <a:tblPr/>
              <a:tblGrid>
                <a:gridCol w="2038970"/>
                <a:gridCol w="6236666"/>
              </a:tblGrid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实验步骤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说明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DNA 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提取</a:t>
                      </a: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提取并对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DNA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进行全面质控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建库</a:t>
                      </a: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建立高通量测序文库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富集</a:t>
                      </a: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从全基因组中提取全外显</a:t>
                      </a:r>
                      <a:r>
                        <a:rPr lang="zh-CN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子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测序</a:t>
                      </a: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使用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Illumina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Hiseq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4000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及最</a:t>
                      </a:r>
                      <a:r>
                        <a:rPr lang="zh-CN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新试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剂盒进行双向测序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测序质检</a:t>
                      </a: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对测序数据进行质检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生物信息学分析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可得到结果</a:t>
                      </a:r>
                      <a:endParaRPr lang="en-US"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说明</a:t>
                      </a:r>
                      <a:endParaRPr lang="en-US"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SNV</a:t>
                      </a:r>
                      <a:endParaRPr lang="en-US" sz="1400" i="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i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点突变，及其对蛋白功能的影响</a:t>
                      </a:r>
                      <a:endParaRPr lang="en-US" sz="1400" i="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Indel</a:t>
                      </a:r>
                      <a:endParaRPr lang="en-US" sz="1400" i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i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碱基插入或缺失，及其对蛋白功能的影响</a:t>
                      </a:r>
                      <a:endParaRPr lang="en-US" sz="1400" i="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i="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CNV</a:t>
                      </a:r>
                      <a:endParaRPr lang="en-US" sz="140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i="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拷贝数变异</a:t>
                      </a:r>
                      <a:endParaRPr lang="en-US" sz="140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77"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i="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SV</a:t>
                      </a:r>
                      <a:endParaRPr lang="en-US" sz="140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i="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宋体"/>
                        </a:rPr>
                        <a:t>结构变异</a:t>
                      </a:r>
                      <a:endParaRPr lang="en-US" sz="140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5353" y="6272064"/>
            <a:ext cx="512389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381124" y="6266902"/>
            <a:ext cx="5349875" cy="3395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</a:t>
            </a:r>
            <a:r>
              <a:rPr lang="en-US" altLang="zh-CN" dirty="0" smtClean="0"/>
              <a:t>4</a:t>
            </a:r>
            <a:r>
              <a:rPr lang="en-US" dirty="0" smtClean="0"/>
              <a:t>. GENESEEQ Technology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1345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 </a:t>
            </a:r>
            <a:r>
              <a:rPr lang="en-US" altLang="zh-CN" dirty="0" smtClean="0"/>
              <a:t>Sample</a:t>
            </a:r>
            <a:r>
              <a:rPr lang="en-US" altLang="zh-CN" sz="3200" dirty="0" smtClean="0"/>
              <a:t> </a:t>
            </a:r>
            <a:r>
              <a:rPr lang="en-US" altLang="zh-CN" dirty="0" err="1" smtClean="0"/>
              <a:t>informations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5776896"/>
              </p:ext>
            </p:extLst>
          </p:nvPr>
        </p:nvGraphicFramePr>
        <p:xfrm>
          <a:off x="1381125" y="2286002"/>
          <a:ext cx="5981700" cy="291354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96340"/>
                <a:gridCol w="1196340"/>
                <a:gridCol w="1196340"/>
                <a:gridCol w="1196340"/>
                <a:gridCol w="1196340"/>
              </a:tblGrid>
              <a:tr h="48577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样本编号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病人姓名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病人年龄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癌症类别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样本信息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9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叶燕玉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肿瘤样本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76-A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9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叶燕玉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放疗后样本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76-C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9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叶燕玉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rgbClr val="000000"/>
                          </a:solidFill>
                          <a:effectLst/>
                        </a:rPr>
                        <a:t>复发样本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76-D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9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周玉荣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rgbClr val="000000"/>
                          </a:solidFill>
                          <a:effectLst/>
                        </a:rPr>
                        <a:t>肿瘤样本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88-A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9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周玉荣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放疗后样本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88-C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9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周玉荣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rgbClr val="000000"/>
                          </a:solidFill>
                          <a:effectLst/>
                        </a:rPr>
                        <a:t>复发样本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88-D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9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rgbClr val="000000"/>
                          </a:solidFill>
                          <a:effectLst/>
                        </a:rPr>
                        <a:t>肿瘤样本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60-A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9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放疗中样本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60-B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97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 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rgbClr val="000000"/>
                          </a:solidFill>
                          <a:effectLst/>
                        </a:rPr>
                        <a:t>复发样本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60-D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6524136"/>
              </p:ext>
            </p:extLst>
          </p:nvPr>
        </p:nvGraphicFramePr>
        <p:xfrm>
          <a:off x="781050" y="2359025"/>
          <a:ext cx="7581900" cy="21412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5800"/>
                <a:gridCol w="685800"/>
                <a:gridCol w="1409700"/>
                <a:gridCol w="771525"/>
                <a:gridCol w="914400"/>
                <a:gridCol w="685800"/>
                <a:gridCol w="685800"/>
                <a:gridCol w="904875"/>
                <a:gridCol w="838200"/>
              </a:tblGrid>
              <a:tr h="1714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序号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样本编号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世和编号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DNA</a:t>
                      </a:r>
                      <a:r>
                        <a:rPr lang="zh-CN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提取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QC-</a:t>
                      </a:r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Nanodrop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QC-Qubit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体积（</a:t>
                      </a: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ul）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浓度</a:t>
                      </a:r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ng/</a:t>
                      </a:r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ul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A260/280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A260/230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浓度</a:t>
                      </a:r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ng/</a:t>
                      </a:r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ul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总量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叶玉燕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1.08ug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24.2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2.52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19.34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3.868ug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388.4ng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周玉荣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6.6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3.74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748ng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4.48ug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58.2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2.06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47.6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9.52ug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未知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5.0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3.12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624ng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46.6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37.8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7.56ug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1.90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2.56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3.632ug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6990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Bioinformatics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000250" y="1685925"/>
            <a:ext cx="1276350" cy="342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Raw reads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2000250" y="2381250"/>
            <a:ext cx="1276350" cy="342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QC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2000250" y="3038475"/>
            <a:ext cx="1276350" cy="342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Mapping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2000250" y="3771900"/>
            <a:ext cx="1276350" cy="342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Sort/Duplicate marking</a:t>
            </a:r>
            <a:endParaRPr lang="zh-CN" altLang="en-US" sz="1200" b="1" dirty="0"/>
          </a:p>
        </p:txBody>
      </p:sp>
      <p:sp>
        <p:nvSpPr>
          <p:cNvPr id="10" name="圆角矩形 9"/>
          <p:cNvSpPr/>
          <p:nvPr/>
        </p:nvSpPr>
        <p:spPr>
          <a:xfrm>
            <a:off x="2000250" y="4495800"/>
            <a:ext cx="1276350" cy="342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Local realignment</a:t>
            </a:r>
            <a:endParaRPr lang="zh-CN" altLang="en-US" sz="1200" b="1" dirty="0"/>
          </a:p>
        </p:txBody>
      </p:sp>
      <p:sp>
        <p:nvSpPr>
          <p:cNvPr id="11" name="圆角矩形 10"/>
          <p:cNvSpPr/>
          <p:nvPr/>
        </p:nvSpPr>
        <p:spPr>
          <a:xfrm>
            <a:off x="2000250" y="5238750"/>
            <a:ext cx="1276350" cy="342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Base quality recalibration</a:t>
            </a:r>
            <a:endParaRPr lang="zh-CN" altLang="en-US" sz="1200" b="1" dirty="0"/>
          </a:p>
        </p:txBody>
      </p:sp>
      <p:sp>
        <p:nvSpPr>
          <p:cNvPr id="12" name="圆角矩形 11"/>
          <p:cNvSpPr/>
          <p:nvPr/>
        </p:nvSpPr>
        <p:spPr>
          <a:xfrm>
            <a:off x="5324475" y="2266950"/>
            <a:ext cx="1276350" cy="342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Variant discovery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324475" y="2971800"/>
            <a:ext cx="1276350" cy="342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Variant annotation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324475" y="3724275"/>
            <a:ext cx="1276350" cy="342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Post filtering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324475" y="4591050"/>
            <a:ext cx="1276350" cy="342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Post analysis</a:t>
            </a:r>
          </a:p>
        </p:txBody>
      </p:sp>
      <p:cxnSp>
        <p:nvCxnSpPr>
          <p:cNvPr id="27" name="直接箭头连接符 26"/>
          <p:cNvCxnSpPr>
            <a:stCxn id="6" idx="2"/>
            <a:endCxn id="7" idx="0"/>
          </p:cNvCxnSpPr>
          <p:nvPr/>
        </p:nvCxnSpPr>
        <p:spPr>
          <a:xfrm>
            <a:off x="2638425" y="2028825"/>
            <a:ext cx="0" cy="3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8" idx="0"/>
          </p:cNvCxnSpPr>
          <p:nvPr/>
        </p:nvCxnSpPr>
        <p:spPr>
          <a:xfrm>
            <a:off x="2638425" y="2724150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9" idx="0"/>
          </p:cNvCxnSpPr>
          <p:nvPr/>
        </p:nvCxnSpPr>
        <p:spPr>
          <a:xfrm>
            <a:off x="2638425" y="3381375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10" idx="0"/>
          </p:cNvCxnSpPr>
          <p:nvPr/>
        </p:nvCxnSpPr>
        <p:spPr>
          <a:xfrm>
            <a:off x="2638425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1" idx="0"/>
          </p:cNvCxnSpPr>
          <p:nvPr/>
        </p:nvCxnSpPr>
        <p:spPr>
          <a:xfrm>
            <a:off x="2638425" y="4838700"/>
            <a:ext cx="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1" idx="3"/>
            <a:endCxn id="12" idx="1"/>
          </p:cNvCxnSpPr>
          <p:nvPr/>
        </p:nvCxnSpPr>
        <p:spPr>
          <a:xfrm flipV="1">
            <a:off x="3276600" y="2438400"/>
            <a:ext cx="2047875" cy="29718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2" idx="2"/>
            <a:endCxn id="13" idx="0"/>
          </p:cNvCxnSpPr>
          <p:nvPr/>
        </p:nvCxnSpPr>
        <p:spPr>
          <a:xfrm>
            <a:off x="5962650" y="260985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3" idx="2"/>
          </p:cNvCxnSpPr>
          <p:nvPr/>
        </p:nvCxnSpPr>
        <p:spPr>
          <a:xfrm>
            <a:off x="5962650" y="3314700"/>
            <a:ext cx="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4" idx="2"/>
          </p:cNvCxnSpPr>
          <p:nvPr/>
        </p:nvCxnSpPr>
        <p:spPr>
          <a:xfrm>
            <a:off x="5962650" y="4067175"/>
            <a:ext cx="0" cy="52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63951" y="2028825"/>
            <a:ext cx="1469600" cy="352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rimmomatic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33375" y="2695575"/>
            <a:ext cx="1400176" cy="352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BWA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33375" y="3419475"/>
            <a:ext cx="1400176" cy="352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PICARD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33375" y="4510087"/>
            <a:ext cx="1400176" cy="352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GATK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362325" y="2724150"/>
            <a:ext cx="1162050" cy="352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Ref: hg19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54" idx="3"/>
          </p:cNvCxnSpPr>
          <p:nvPr/>
        </p:nvCxnSpPr>
        <p:spPr>
          <a:xfrm>
            <a:off x="1733551" y="2205038"/>
            <a:ext cx="733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719264" y="2871787"/>
            <a:ext cx="733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733551" y="3576637"/>
            <a:ext cx="733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8" idx="1"/>
          </p:cNvCxnSpPr>
          <p:nvPr/>
        </p:nvCxnSpPr>
        <p:spPr>
          <a:xfrm flipH="1">
            <a:off x="2857501" y="2900363"/>
            <a:ext cx="504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57" idx="3"/>
          </p:cNvCxnSpPr>
          <p:nvPr/>
        </p:nvCxnSpPr>
        <p:spPr>
          <a:xfrm>
            <a:off x="1733551" y="4686300"/>
            <a:ext cx="819149" cy="352425"/>
          </a:xfrm>
          <a:prstGeom prst="curvedConnector3">
            <a:avLst>
              <a:gd name="adj1" fmla="val 19767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57" idx="3"/>
          </p:cNvCxnSpPr>
          <p:nvPr/>
        </p:nvCxnSpPr>
        <p:spPr>
          <a:xfrm flipV="1">
            <a:off x="1733551" y="4262438"/>
            <a:ext cx="757237" cy="423862"/>
          </a:xfrm>
          <a:prstGeom prst="curvedConnector3">
            <a:avLst>
              <a:gd name="adj1" fmla="val 24843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324725" y="3267075"/>
            <a:ext cx="1447800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In-house </a:t>
            </a:r>
            <a:r>
              <a:rPr lang="en-US" altLang="zh-CN" dirty="0" err="1" smtClean="0"/>
              <a:t>softwares</a:t>
            </a:r>
            <a:endParaRPr lang="zh-CN" altLang="en-US" dirty="0"/>
          </a:p>
        </p:txBody>
      </p:sp>
      <p:cxnSp>
        <p:nvCxnSpPr>
          <p:cNvPr id="85" name="曲线连接符 84"/>
          <p:cNvCxnSpPr>
            <a:stCxn id="83" idx="1"/>
          </p:cNvCxnSpPr>
          <p:nvPr/>
        </p:nvCxnSpPr>
        <p:spPr>
          <a:xfrm rot="10800000">
            <a:off x="6334125" y="2686051"/>
            <a:ext cx="990600" cy="86677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83" idx="1"/>
          </p:cNvCxnSpPr>
          <p:nvPr/>
        </p:nvCxnSpPr>
        <p:spPr>
          <a:xfrm rot="10800000" flipV="1">
            <a:off x="6410325" y="3552824"/>
            <a:ext cx="914400" cy="81676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3" idx="1"/>
          </p:cNvCxnSpPr>
          <p:nvPr/>
        </p:nvCxnSpPr>
        <p:spPr>
          <a:xfrm flipH="1" flipV="1">
            <a:off x="6410324" y="3552824"/>
            <a:ext cx="9144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109913" y="59912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/>
                <a:cs typeface="Calibri"/>
              </a:rPr>
              <a:t>生物</a:t>
            </a:r>
            <a:r>
              <a:rPr lang="zh-CN" altLang="en-US" dirty="0" smtClean="0">
                <a:latin typeface="Calibri"/>
                <a:cs typeface="Calibri"/>
              </a:rPr>
              <a:t>信息分析流程</a:t>
            </a:r>
            <a:endParaRPr lang="zh-CN" alt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74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QC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2013-2014. GENESEEQ Technology Inc. All rights reserved.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7711" y="589811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样本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QC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信息表</a:t>
            </a:r>
            <a:endParaRPr lang="zh-CN" alt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1322502"/>
              </p:ext>
            </p:extLst>
          </p:nvPr>
        </p:nvGraphicFramePr>
        <p:xfrm>
          <a:off x="687388" y="1395968"/>
          <a:ext cx="7553329" cy="443333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54129"/>
                <a:gridCol w="1038225"/>
                <a:gridCol w="1019175"/>
                <a:gridCol w="1076325"/>
                <a:gridCol w="1114425"/>
                <a:gridCol w="1019175"/>
                <a:gridCol w="1031875"/>
              </a:tblGrid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Raw-reads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Raw-data(MB)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HQ-reads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HQ-data(MB)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HQ-read-</a:t>
                      </a:r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HQ-data-</a:t>
                      </a:r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R1504202609-READ1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75675086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5714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66344710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4995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R1504202609-READ2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75675086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5713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66344710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4959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R1504202610-READ1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62400687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4711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54306752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4088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R1504202610-READ2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62400687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4711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54306752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4056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R1504202612-READ1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39846837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31625672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2381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R1504202612-READ2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39846837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31625672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2349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R1504202613-READ1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57804426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4364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48715414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3668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R1504202613-READ2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57804426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4364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48715414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3631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R1504202614-READ1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59816423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4516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50407449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3795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R1504202614-READ2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59816423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4515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50407449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3758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R1504202611-READ1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70504397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5321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62452518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4700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R1504202611-READ2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70504397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5321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62452518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4670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R1504202615-READ1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75381350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5691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64747419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4877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R1504202615-READ2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75381350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5691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64747419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4832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R1504202616-READ1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78379759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5918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70889641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5337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90%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90%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R1504202616-READ2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78379759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5918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70889641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5309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90%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R1504202617-READ1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70001135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5284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59168452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4454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03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R1504202617-READ2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70001135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5283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59168452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4412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2721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NA18535-WES-HZ-READ1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31054613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2344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26130463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1967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  <a:tr h="301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</a:rPr>
                        <a:t>NA18535-WES-HZ-READ2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31054613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2343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26130463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1947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78" marR="5678" marT="567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522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54013"/>
            <a:ext cx="7920000" cy="849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sequencing quality QC: Almost all bases are Q&gt;30 across the whole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7DE23-BA25-469B-9E8F-D6717D6004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2013-2014. GENESEEQ Technology Inc. All rights reserved.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0799" y="5951118"/>
            <a:ext cx="770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R1504202609</a:t>
            </a:r>
            <a:r>
              <a:rPr lang="zh-CN" altLang="en-US" sz="1400" dirty="0" smtClean="0">
                <a:solidFill>
                  <a:srgbClr val="000000"/>
                </a:solidFill>
                <a:latin typeface="Calibri"/>
              </a:rPr>
              <a:t>样本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数据质量分布： </a:t>
            </a:r>
            <a:endParaRPr lang="en-US" altLang="zh-CN" sz="1400" dirty="0">
              <a:solidFill>
                <a:srgbClr val="000000"/>
              </a:solidFill>
              <a:latin typeface="Calibri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）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QC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前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Read1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；（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B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）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QC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前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Read2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；（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C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）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QC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后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Read1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；（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D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）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</a:rPr>
              <a:t>QC</a:t>
            </a:r>
            <a:r>
              <a:rPr lang="zh-CN" altLang="en-US" sz="1400" dirty="0">
                <a:solidFill>
                  <a:srgbClr val="000000"/>
                </a:solidFill>
                <a:latin typeface="Calibri"/>
              </a:rPr>
              <a:t>后</a:t>
            </a:r>
            <a:r>
              <a:rPr lang="en-US" altLang="zh-CN" sz="1400" dirty="0" smtClean="0">
                <a:solidFill>
                  <a:srgbClr val="000000"/>
                </a:solidFill>
                <a:latin typeface="Calibri"/>
              </a:rPr>
              <a:t>Read2</a:t>
            </a:r>
          </a:p>
        </p:txBody>
      </p:sp>
      <p:sp>
        <p:nvSpPr>
          <p:cNvPr id="6" name="AutoShape 2" descr="Per base quality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Per base quality grap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Per base quality grap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7250" y="14441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endParaRPr lang="zh-CN" altLang="en-US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1109" y="14536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endParaRPr lang="zh-CN" altLang="en-US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5912" y="3577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endParaRPr lang="zh-CN" altLang="en-US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2170" y="35967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endParaRPr lang="zh-CN" altLang="en-US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9905" y="1397001"/>
            <a:ext cx="3234921" cy="23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2263" y="1410356"/>
            <a:ext cx="3489921" cy="234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904" y="3613977"/>
            <a:ext cx="3420745" cy="234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9354" y="3624473"/>
            <a:ext cx="3455393" cy="234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eeq">
  <a:themeElements>
    <a:clrScheme name="GENESEEQ">
      <a:dk1>
        <a:srgbClr val="807F7C"/>
      </a:dk1>
      <a:lt1>
        <a:srgbClr val="FFFFFF"/>
      </a:lt1>
      <a:dk2>
        <a:srgbClr val="807F7C"/>
      </a:dk2>
      <a:lt2>
        <a:srgbClr val="FFFFFF"/>
      </a:lt2>
      <a:accent1>
        <a:srgbClr val="807F7C"/>
      </a:accent1>
      <a:accent2>
        <a:srgbClr val="00AFED"/>
      </a:accent2>
      <a:accent3>
        <a:srgbClr val="504E97"/>
      </a:accent3>
      <a:accent4>
        <a:srgbClr val="B49400"/>
      </a:accent4>
      <a:accent5>
        <a:srgbClr val="CB4F00"/>
      </a:accent5>
      <a:accent6>
        <a:srgbClr val="106470"/>
      </a:accent6>
      <a:hlink>
        <a:srgbClr val="504E97"/>
      </a:hlink>
      <a:folHlink>
        <a:srgbClr val="504E97"/>
      </a:folHlink>
    </a:clrScheme>
    <a:fontScheme name="GENESEEQ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NESEEQ">
    <a:dk1>
      <a:srgbClr val="807F7C"/>
    </a:dk1>
    <a:lt1>
      <a:srgbClr val="FFFFFF"/>
    </a:lt1>
    <a:dk2>
      <a:srgbClr val="807F7C"/>
    </a:dk2>
    <a:lt2>
      <a:srgbClr val="FFFFFF"/>
    </a:lt2>
    <a:accent1>
      <a:srgbClr val="807F7C"/>
    </a:accent1>
    <a:accent2>
      <a:srgbClr val="00AFED"/>
    </a:accent2>
    <a:accent3>
      <a:srgbClr val="504E97"/>
    </a:accent3>
    <a:accent4>
      <a:srgbClr val="B49400"/>
    </a:accent4>
    <a:accent5>
      <a:srgbClr val="CB4F00"/>
    </a:accent5>
    <a:accent6>
      <a:srgbClr val="106470"/>
    </a:accent6>
    <a:hlink>
      <a:srgbClr val="504E97"/>
    </a:hlink>
    <a:folHlink>
      <a:srgbClr val="504E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Geneseeq</Template>
  <TotalTime>39967</TotalTime>
  <Words>1946</Words>
  <Application>Microsoft Office PowerPoint</Application>
  <PresentationFormat>全屏显示(4:3)</PresentationFormat>
  <Paragraphs>816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Geneseeq</vt:lpstr>
      <vt:lpstr>9例组织样本的全外显子检测 2015年6月     </vt:lpstr>
      <vt:lpstr>Clinical Research</vt:lpstr>
      <vt:lpstr>Basic Information</vt:lpstr>
      <vt:lpstr>Steps</vt:lpstr>
      <vt:lpstr> Sample informations</vt:lpstr>
      <vt:lpstr>Sample Information</vt:lpstr>
      <vt:lpstr>Bioinformatics Analysis</vt:lpstr>
      <vt:lpstr>Sample QC </vt:lpstr>
      <vt:lpstr>Example sequencing quality QC: Almost all bases are Q&gt;30 across the whole read</vt:lpstr>
      <vt:lpstr>Sample Insert size</vt:lpstr>
      <vt:lpstr>Sample insert size </vt:lpstr>
      <vt:lpstr>Sequencing coverage</vt:lpstr>
      <vt:lpstr>Mapping Stat</vt:lpstr>
      <vt:lpstr>Raw Variants</vt:lpstr>
      <vt:lpstr>Variant Filtering</vt:lpstr>
      <vt:lpstr>SNV Result</vt:lpstr>
      <vt:lpstr>SNV Result</vt:lpstr>
      <vt:lpstr>SNV Result</vt:lpstr>
      <vt:lpstr>CNV</vt:lpstr>
      <vt:lpstr>Structural variants basic metrics </vt:lpstr>
      <vt:lpstr>Structural variants change over time </vt:lpstr>
      <vt:lpstr>幻灯片 22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世和基因管理演示 GENESEEQ Management Presentation</dc:title>
  <dc:creator>Marc Zhao</dc:creator>
  <cp:lastModifiedBy>Administrator</cp:lastModifiedBy>
  <cp:revision>930</cp:revision>
  <cp:lastPrinted>2012-06-22T13:31:52Z</cp:lastPrinted>
  <dcterms:created xsi:type="dcterms:W3CDTF">2013-01-19T01:07:50Z</dcterms:created>
  <dcterms:modified xsi:type="dcterms:W3CDTF">2015-07-06T09:07:34Z</dcterms:modified>
</cp:coreProperties>
</file>