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3" r:id="rId1"/>
  </p:sldMasterIdLst>
  <p:notesMasterIdLst>
    <p:notesMasterId r:id="rId30"/>
  </p:notesMasterIdLst>
  <p:handoutMasterIdLst>
    <p:handoutMasterId r:id="rId31"/>
  </p:handoutMasterIdLst>
  <p:sldIdLst>
    <p:sldId id="673" r:id="rId2"/>
    <p:sldId id="836" r:id="rId3"/>
    <p:sldId id="853" r:id="rId4"/>
    <p:sldId id="837" r:id="rId5"/>
    <p:sldId id="839" r:id="rId6"/>
    <p:sldId id="840" r:id="rId7"/>
    <p:sldId id="805" r:id="rId8"/>
    <p:sldId id="883" r:id="rId9"/>
    <p:sldId id="806" r:id="rId10"/>
    <p:sldId id="814" r:id="rId11"/>
    <p:sldId id="816" r:id="rId12"/>
    <p:sldId id="866" r:id="rId13"/>
    <p:sldId id="886" r:id="rId14"/>
    <p:sldId id="854" r:id="rId15"/>
    <p:sldId id="815" r:id="rId16"/>
    <p:sldId id="863" r:id="rId17"/>
    <p:sldId id="887" r:id="rId18"/>
    <p:sldId id="888" r:id="rId19"/>
    <p:sldId id="869" r:id="rId20"/>
    <p:sldId id="878" r:id="rId21"/>
    <p:sldId id="870" r:id="rId22"/>
    <p:sldId id="879" r:id="rId23"/>
    <p:sldId id="880" r:id="rId24"/>
    <p:sldId id="884" r:id="rId25"/>
    <p:sldId id="881" r:id="rId26"/>
    <p:sldId id="889" r:id="rId27"/>
    <p:sldId id="890" r:id="rId28"/>
    <p:sldId id="682" r:id="rId2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1AB863"/>
    <a:srgbClr val="00AFED"/>
    <a:srgbClr val="807F7C"/>
    <a:srgbClr val="009DED"/>
    <a:srgbClr val="FF99FF"/>
    <a:srgbClr val="FF5050"/>
    <a:srgbClr val="5F9BA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 autoAdjust="0"/>
    <p:restoredTop sz="90101" autoAdjust="0"/>
  </p:normalViewPr>
  <p:slideViewPr>
    <p:cSldViewPr snapToGrid="0" showGuides="1">
      <p:cViewPr>
        <p:scale>
          <a:sx n="112" d="100"/>
          <a:sy n="112" d="100"/>
        </p:scale>
        <p:origin x="-1332" y="210"/>
      </p:cViewPr>
      <p:guideLst>
        <p:guide orient="horz" pos="4319"/>
        <p:guide orient="horz" pos="238"/>
        <p:guide orient="horz" pos="808"/>
        <p:guide orient="horz" pos="4175"/>
        <p:guide orient="horz" pos="755"/>
        <p:guide orient="horz" pos="3858"/>
        <p:guide orient="horz" pos="2161"/>
        <p:guide/>
        <p:guide pos="277"/>
        <p:guide pos="5490"/>
        <p:guide pos="2879"/>
        <p:guide pos="2824"/>
        <p:guide pos="2937"/>
        <p:guide pos="43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892" y="-108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0" y="0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477B8D-9481-44C3-B1FA-B0166F470DDD}" type="datetime1">
              <a:rPr lang="en-US"/>
              <a:pPr>
                <a:defRPr/>
              </a:pPr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531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0" y="9720531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DB320A-0A32-4204-AF16-665BF2AE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473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0" y="0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4135F2-9E5A-4457-ABD6-926F21BD7DBA}" type="datetime1">
              <a:rPr lang="en-US"/>
              <a:pPr>
                <a:defRPr/>
              </a:pPr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21" y="4861887"/>
            <a:ext cx="5678458" cy="4605657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531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0" y="9720531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908E08-D643-41A4-9DA3-E2E9280ED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7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5EBC1-429C-4DBA-B636-1FD31AB76C03}" type="slidenum">
              <a:rPr lang="en-US">
                <a:ea typeface="微软雅黑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Rate == proportion; </a:t>
            </a:r>
            <a:r>
              <a:rPr lang="en-US" altLang="zh-CN" dirty="0" err="1" smtClean="0"/>
              <a:t>intragenic</a:t>
            </a:r>
            <a:r>
              <a:rPr lang="en-US" altLang="zh-CN" baseline="0" dirty="0" smtClean="0"/>
              <a:t> == </a:t>
            </a:r>
            <a:r>
              <a:rPr lang="en-US" altLang="zh-CN" baseline="0" dirty="0" err="1" smtClean="0"/>
              <a:t>exonic</a:t>
            </a:r>
            <a:r>
              <a:rPr lang="en-US" altLang="zh-CN" baseline="0" dirty="0" smtClean="0"/>
              <a:t> + </a:t>
            </a:r>
            <a:r>
              <a:rPr lang="en-US" altLang="zh-CN" baseline="0" dirty="0" err="1" smtClean="0"/>
              <a:t>intronic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名称改为</a:t>
            </a:r>
            <a:r>
              <a:rPr lang="en-US" altLang="zh-CN" dirty="0" smtClean="0"/>
              <a:t>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754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Probability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D92D5-9793-C240-B9D1-FD57C42710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 Alternative splicing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换个样本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03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3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0213" y="5784850"/>
            <a:ext cx="2090737" cy="996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54663" y="858838"/>
            <a:ext cx="3316287" cy="4699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accent3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8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Lucida Grande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100000"/>
              <a:buFont typeface="Lucida Grande"/>
              <a:buNone/>
              <a:defRPr sz="1100" kern="1200" baseline="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b="1" dirty="0" smtClean="0">
                <a:solidFill>
                  <a:srgbClr val="00AFED"/>
                </a:solidFill>
              </a:rPr>
              <a:t>Nanjing	 Toronto</a:t>
            </a:r>
            <a:r>
              <a:rPr lang="en-US" b="1" dirty="0">
                <a:solidFill>
                  <a:srgbClr val="00AFED"/>
                </a:solidFill>
              </a:rPr>
              <a:t>	</a:t>
            </a:r>
            <a:r>
              <a:rPr lang="en-US" b="1" dirty="0" smtClean="0">
                <a:solidFill>
                  <a:srgbClr val="00AFED"/>
                </a:solidFill>
              </a:rPr>
              <a:t>Stanford</a:t>
            </a:r>
            <a:endParaRPr lang="en-US" b="1" dirty="0">
              <a:solidFill>
                <a:srgbClr val="00AFED"/>
              </a:solidFill>
            </a:endParaRPr>
          </a:p>
        </p:txBody>
      </p:sp>
      <p:pic>
        <p:nvPicPr>
          <p:cNvPr id="7" name="Picture 4" descr="logo_c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5188" y="242888"/>
            <a:ext cx="18002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0" y="1498600"/>
            <a:ext cx="9140825" cy="3117850"/>
            <a:chOff x="0" y="1498600"/>
            <a:chExt cx="9140508" cy="3117850"/>
          </a:xfrm>
        </p:grpSpPr>
        <p:pic>
          <p:nvPicPr>
            <p:cNvPr id="1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498601"/>
              <a:ext cx="5542842" cy="3117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7438" r="4076"/>
            <a:stretch>
              <a:fillRect/>
            </a:stretch>
          </p:blipFill>
          <p:spPr bwMode="auto">
            <a:xfrm>
              <a:off x="5501640" y="1498600"/>
              <a:ext cx="3638868" cy="311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 userDrawn="1"/>
        </p:nvSpPr>
        <p:spPr>
          <a:xfrm>
            <a:off x="0" y="0"/>
            <a:ext cx="9144000" cy="163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5546725" y="742950"/>
            <a:ext cx="3168650" cy="471488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accent3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8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Lucida Grande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100000"/>
              <a:buFont typeface="Lucida Grande"/>
              <a:buNone/>
              <a:defRPr sz="1100" kern="1200" baseline="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b="1" dirty="0" smtClean="0">
                <a:solidFill>
                  <a:srgbClr val="00AFED"/>
                </a:solidFill>
              </a:rPr>
              <a:t>Nanjing	Toronto 	Stanford	</a:t>
            </a:r>
          </a:p>
          <a:p>
            <a:pPr fontAlgn="auto">
              <a:defRPr/>
            </a:pP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南京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多伦多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斯坦福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endParaRPr lang="en-US" sz="1200" b="1" dirty="0">
              <a:solidFill>
                <a:srgbClr val="00AFED"/>
              </a:solidFill>
              <a:latin typeface="+mn-ea"/>
            </a:endParaRPr>
          </a:p>
        </p:txBody>
      </p:sp>
      <p:pic>
        <p:nvPicPr>
          <p:cNvPr id="15" name="Picture 4" descr="logo_cn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5188" y="242888"/>
            <a:ext cx="18002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9"/>
          <p:cNvGrpSpPr>
            <a:grpSpLocks/>
          </p:cNvGrpSpPr>
          <p:nvPr userDrawn="1"/>
        </p:nvGrpSpPr>
        <p:grpSpPr bwMode="auto">
          <a:xfrm>
            <a:off x="0" y="1498600"/>
            <a:ext cx="9140825" cy="3117850"/>
            <a:chOff x="0" y="1498600"/>
            <a:chExt cx="9140508" cy="3117850"/>
          </a:xfrm>
        </p:grpSpPr>
        <p:pic>
          <p:nvPicPr>
            <p:cNvPr id="17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498601"/>
              <a:ext cx="5542842" cy="3117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7438" r="4076"/>
            <a:stretch>
              <a:fillRect/>
            </a:stretch>
          </p:blipFill>
          <p:spPr bwMode="auto">
            <a:xfrm>
              <a:off x="5501640" y="1498600"/>
              <a:ext cx="3638868" cy="311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81141" y="4860294"/>
            <a:ext cx="7305675" cy="823068"/>
          </a:xfrm>
        </p:spPr>
        <p:txBody>
          <a:bodyPr tIns="0" anchorCtr="0"/>
          <a:lstStyle>
            <a:lvl1pPr>
              <a:defRPr sz="3200" cap="none" baseline="0">
                <a:solidFill>
                  <a:srgbClr val="504E9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81142" y="5697318"/>
            <a:ext cx="7305675" cy="56316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504E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3pPr>
            <a:lvl4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4pPr>
            <a:lvl5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272213"/>
            <a:ext cx="512763" cy="328612"/>
          </a:xfrm>
        </p:spPr>
        <p:txBody>
          <a:bodyPr/>
          <a:lstStyle>
            <a:lvl1pPr algn="l">
              <a:defRPr sz="1000" b="1" smtClean="0">
                <a:solidFill>
                  <a:srgbClr val="504E97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A647DE23-BA25-469B-9E8F-D6717D6004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1125" y="6267450"/>
            <a:ext cx="5349875" cy="339725"/>
          </a:xfrm>
        </p:spPr>
        <p:txBody>
          <a:bodyPr/>
          <a:lstStyle>
            <a:lvl1pPr algn="l">
              <a:spcAft>
                <a:spcPts val="3600"/>
              </a:spcAft>
              <a:defRPr sz="1000" dirty="0" smtClean="0">
                <a:solidFill>
                  <a:srgbClr val="504E97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2014. GENESEEQ Technology Inc.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6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87600"/>
            <a:ext cx="7540625" cy="1873250"/>
          </a:xfrm>
          <a:prstGeom prst="rect">
            <a:avLst/>
          </a:prstGeom>
          <a:solidFill>
            <a:srgbClr val="504E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AFE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426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387600"/>
            <a:ext cx="7540625" cy="1873250"/>
          </a:xfrm>
          <a:prstGeom prst="rect">
            <a:avLst/>
          </a:prstGeom>
          <a:solidFill>
            <a:srgbClr val="504E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AFED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87738" y="2633644"/>
            <a:ext cx="6243262" cy="1408997"/>
          </a:xfrm>
        </p:spPr>
        <p:txBody>
          <a:bodyPr tIns="0" anchorCtr="0"/>
          <a:lstStyle>
            <a:lvl1pPr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0213" y="6270625"/>
            <a:ext cx="512762" cy="328613"/>
          </a:xfrm>
        </p:spPr>
        <p:txBody>
          <a:bodyPr/>
          <a:lstStyle>
            <a:lvl1pPr marL="0" algn="l" defTabSz="914400" rtl="0" eaLnBrk="1" latinLnBrk="0" hangingPunct="1">
              <a:defRPr lang="en-US" sz="1000" b="1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65C747A-C12C-49E8-ADCF-3C673E529210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1125" y="6264275"/>
            <a:ext cx="5349875" cy="339725"/>
          </a:xfrm>
        </p:spPr>
        <p:txBody>
          <a:bodyPr/>
          <a:lstStyle>
            <a:lvl1pPr marL="0" algn="l" defTabSz="914400" rtl="0" eaLnBrk="1" latinLnBrk="0" hangingPunct="1">
              <a:spcAft>
                <a:spcPts val="3600"/>
              </a:spcAft>
              <a:defRPr lang="en-US" sz="1000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2014. GENESEEQ Technology Inc. All rights reserved.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430213" y="371475"/>
            <a:ext cx="8285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388" y="354013"/>
            <a:ext cx="7770812" cy="84931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5313" y="1508125"/>
            <a:ext cx="7948612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13" y="6273800"/>
            <a:ext cx="512762" cy="3286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35FC599F-3CAE-469D-86C3-B985DA52B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1125" y="6269038"/>
            <a:ext cx="5349875" cy="338137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l" fontAlgn="auto">
              <a:spcBef>
                <a:spcPts val="0"/>
              </a:spcBef>
              <a:spcAft>
                <a:spcPts val="3600"/>
              </a:spcAft>
              <a:defRPr lang="en-US" sz="1000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2014. GENESEEQ Technology Inc. All rights reserved.</a:t>
            </a:r>
            <a:endParaRPr lang="en-US" dirty="0"/>
          </a:p>
        </p:txBody>
      </p:sp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430213" y="371475"/>
            <a:ext cx="8285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7388" y="354013"/>
            <a:ext cx="7770812" cy="84931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5313" y="1508125"/>
            <a:ext cx="7948612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4" name="Picture 4" descr="logo_cn.pn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7138" y="6118225"/>
            <a:ext cx="11191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 kern="1200" spc="-100">
          <a:solidFill>
            <a:schemeClr val="bg1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9pPr>
    </p:titleStyle>
    <p:bodyStyle>
      <a:lvl1pPr marL="230188" indent="-230188" algn="l" rtl="0" fontAlgn="base">
        <a:spcBef>
          <a:spcPts val="1000"/>
        </a:spcBef>
        <a:spcAft>
          <a:spcPct val="0"/>
        </a:spcAft>
        <a:buClr>
          <a:srgbClr val="0C4B54"/>
        </a:buClr>
        <a:buSzPct val="85000"/>
        <a:buFont typeface="Arial" pitchFamily="34" charset="0"/>
        <a:buChar char="•"/>
        <a:defRPr sz="2000" kern="1200">
          <a:solidFill>
            <a:srgbClr val="807F7C"/>
          </a:solidFill>
          <a:latin typeface="Calibri"/>
          <a:ea typeface="+mn-ea"/>
          <a:cs typeface="Calibri"/>
        </a:defRPr>
      </a:lvl1pPr>
      <a:lvl2pPr marL="344488" indent="-173038" algn="l" rtl="0" fontAlgn="base">
        <a:spcBef>
          <a:spcPts val="800"/>
        </a:spcBef>
        <a:spcAft>
          <a:spcPct val="0"/>
        </a:spcAft>
        <a:buClr>
          <a:srgbClr val="0C4B54"/>
        </a:buClr>
        <a:buSzPct val="85000"/>
        <a:buFont typeface="Lucida Grande"/>
        <a:buChar char="-"/>
        <a:defRPr kern="1200">
          <a:solidFill>
            <a:srgbClr val="807F7C"/>
          </a:solidFill>
          <a:latin typeface="Calibri"/>
          <a:ea typeface="+mn-ea"/>
          <a:cs typeface="Calibri"/>
        </a:defRPr>
      </a:lvl2pPr>
      <a:lvl3pPr marL="515938" indent="-171450" algn="l" rtl="0" fontAlgn="base">
        <a:spcBef>
          <a:spcPts val="600"/>
        </a:spcBef>
        <a:spcAft>
          <a:spcPct val="0"/>
        </a:spcAft>
        <a:buClr>
          <a:srgbClr val="0C4B54"/>
        </a:buClr>
        <a:buSzPct val="90000"/>
        <a:buFont typeface="Lucida Grande"/>
        <a:buChar char="›"/>
        <a:defRPr sz="1600" kern="1200">
          <a:solidFill>
            <a:srgbClr val="807F7C"/>
          </a:solidFill>
          <a:latin typeface="Calibri"/>
          <a:ea typeface="+mn-ea"/>
          <a:cs typeface="Calibri"/>
        </a:defRPr>
      </a:lvl3pPr>
      <a:lvl4pPr marL="635000" indent="-119063" algn="l" rtl="0" fontAlgn="base">
        <a:spcBef>
          <a:spcPts val="400"/>
        </a:spcBef>
        <a:spcAft>
          <a:spcPct val="0"/>
        </a:spcAft>
        <a:buClr>
          <a:srgbClr val="0C4B54"/>
        </a:buClr>
        <a:buFont typeface="Lucida Grande"/>
        <a:buChar char="■"/>
        <a:defRPr sz="1400" kern="1200">
          <a:solidFill>
            <a:srgbClr val="807F7C"/>
          </a:solidFill>
          <a:latin typeface="Calibri"/>
          <a:ea typeface="+mn-ea"/>
          <a:cs typeface="Calibri"/>
        </a:defRPr>
      </a:lvl4pPr>
      <a:lvl5pPr marL="793750" indent="-158750" algn="l" rtl="0" fontAlgn="base">
        <a:spcBef>
          <a:spcPts val="300"/>
        </a:spcBef>
        <a:spcAft>
          <a:spcPct val="0"/>
        </a:spcAft>
        <a:buClr>
          <a:srgbClr val="0C4B54"/>
        </a:buClr>
        <a:buSzPct val="100000"/>
        <a:buFont typeface="Lucida Grande"/>
        <a:buChar char="»"/>
        <a:defRPr sz="1200" kern="1200">
          <a:solidFill>
            <a:srgbClr val="807F7C"/>
          </a:solidFill>
          <a:latin typeface="Calibri"/>
          <a:ea typeface="+mn-ea"/>
          <a:cs typeface="Calibri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mp.pharm.mssm.edu/Enrichr/enrich?dataset=12y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mp.pharm.mssm.edu/Enrichr/enrich?dataset=12y7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38" y="4799013"/>
            <a:ext cx="8275637" cy="1004887"/>
          </a:xfrm>
        </p:spPr>
        <p:txBody>
          <a:bodyPr/>
          <a:lstStyle/>
          <a:p>
            <a:pPr fontAlgn="auto">
              <a:spcBef>
                <a:spcPts val="1000"/>
              </a:spcBef>
              <a:spcAft>
                <a:spcPts val="1000"/>
              </a:spcAft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杭州肿瘤医院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cell lines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月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 June 2015					</a:t>
            </a:r>
            <a:endParaRPr lang="en-C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Footer Placeholder 4"/>
          <p:cNvSpPr txBox="1">
            <a:spLocks/>
          </p:cNvSpPr>
          <p:nvPr/>
        </p:nvSpPr>
        <p:spPr bwMode="auto">
          <a:xfrm>
            <a:off x="439738" y="6172200"/>
            <a:ext cx="4043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 i="1" dirty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保密 </a:t>
            </a:r>
            <a:r>
              <a:rPr lang="en-US" altLang="zh-CN" sz="1400" b="1" i="1" dirty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400" b="1" i="1" dirty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Strictly Private &amp; Confidential</a:t>
            </a:r>
            <a:endParaRPr lang="en-US" sz="1400" dirty="0">
              <a:solidFill>
                <a:srgbClr val="504E9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Copyright © </a:t>
            </a:r>
            <a:r>
              <a:rPr lang="en-US" sz="1000" dirty="0" smtClean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2015. </a:t>
            </a:r>
            <a:r>
              <a:rPr lang="en-US" sz="1000" dirty="0">
                <a:solidFill>
                  <a:srgbClr val="504E97"/>
                </a:solidFill>
                <a:latin typeface="Times New Roman" pitchFamily="18" charset="0"/>
                <a:cs typeface="Times New Roman" pitchFamily="18" charset="0"/>
              </a:rPr>
              <a:t>GENESEEQ Technology Inc.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Sequencing QC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377" y="4597400"/>
            <a:ext cx="844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is sample R1504202612 (read 1) sequence quality score distribution before and after quality control. As can be seen, QC led to improved quality distribution by filtering low-quality data. 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6934" y="4190999"/>
            <a:ext cx="2092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 Quality trimming</a:t>
            </a:r>
            <a:endParaRPr lang="zh-CN" altLang="en-US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7458" y="4233335"/>
            <a:ext cx="19752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Quality trimming</a:t>
            </a:r>
            <a:endParaRPr lang="zh-CN" altLang="en-US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367405"/>
            <a:ext cx="3759200" cy="28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354044"/>
            <a:ext cx="3810001" cy="29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Insert Size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368031" y="2152411"/>
          <a:ext cx="4056380" cy="1885950"/>
        </p:xfrm>
        <a:graphic>
          <a:graphicData uri="http://schemas.openxmlformats.org/drawingml/2006/table">
            <a:tbl>
              <a:tblPr/>
              <a:tblGrid>
                <a:gridCol w="888048"/>
                <a:gridCol w="1657985"/>
                <a:gridCol w="1510347"/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SAMPLE</a:t>
                      </a:r>
                      <a:endParaRPr lang="zh-CN" sz="105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MEDIAN_INSERT_SIZE</a:t>
                      </a:r>
                      <a:endParaRPr lang="zh-CN" sz="105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MEAN_INSERT_SIZE</a:t>
                      </a:r>
                      <a:endParaRPr lang="zh-CN" sz="105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167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185.11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112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126.38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272.14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368.22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329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490.23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296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408.66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390.41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276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361.91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274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362.54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261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329.45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 r="-3059" b="-479"/>
          <a:stretch>
            <a:fillRect/>
          </a:stretch>
        </p:blipFill>
        <p:spPr bwMode="auto">
          <a:xfrm>
            <a:off x="4649028" y="1405462"/>
            <a:ext cx="4029305" cy="355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88466" y="4995333"/>
            <a:ext cx="31951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 size histogram for </a:t>
            </a:r>
            <a:r>
              <a:rPr lang="en-US" altLang="zh-CN" sz="15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R1506023210</a:t>
            </a:r>
            <a:endParaRPr lang="zh-CN" altLang="zh-CN" sz="1500" kern="10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204" y="4571998"/>
            <a:ext cx="4193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 and mean Insert sizes.</a:t>
            </a:r>
          </a:p>
          <a:p>
            <a:r>
              <a:rPr lang="en-US" altLang="zh-CN" sz="1500" kern="10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The two contaminated samples stand out as outliers.</a:t>
            </a:r>
            <a:endParaRPr lang="zh-CN" altLang="zh-CN" sz="1500" kern="10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alignment metrics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 GENESEEQ Technology Inc. All rights reserved.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333" y="124459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Mapping Metrics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394" y="1871637"/>
          <a:ext cx="8864329" cy="3269983"/>
        </p:xfrm>
        <a:graphic>
          <a:graphicData uri="http://schemas.openxmlformats.org/drawingml/2006/table">
            <a:tbl>
              <a:tblPr/>
              <a:tblGrid>
                <a:gridCol w="2217319"/>
                <a:gridCol w="664701"/>
                <a:gridCol w="664701"/>
                <a:gridCol w="664701"/>
                <a:gridCol w="664701"/>
                <a:gridCol w="664701"/>
                <a:gridCol w="664701"/>
                <a:gridCol w="664701"/>
                <a:gridCol w="664701"/>
                <a:gridCol w="664701"/>
                <a:gridCol w="664701"/>
              </a:tblGrid>
              <a:tr h="329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Metrics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input reads 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pairs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10650391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26928453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21512380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24785196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23411246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31384994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15702369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25044090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22813600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23421656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Average input read length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145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Uniquely mapped reads number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8856325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14826652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20064481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23352352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22028358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29560656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14899274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23719099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21491292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21838688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Uniquely mapped reads %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83.15%</a:t>
                      </a:r>
                      <a:endParaRPr lang="zh-CN" sz="8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55.06%</a:t>
                      </a:r>
                      <a:endParaRPr lang="zh-CN" sz="8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93.27%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94.22%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94.09%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94.19%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94.89%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94.71%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94.20%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93.24%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Average mapped length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144.83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145.54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147.34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146.46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147.51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147.29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147.28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147.51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147.55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147.56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reads mapped to multiple loci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706802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8715720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1119511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973902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934829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1258140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636232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1018441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977745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993729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 of reads mapped to multiple loci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6.64%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32.37%</a:t>
                      </a:r>
                      <a:endParaRPr lang="zh-CN" sz="8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5.20%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3.93%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3.99%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4.01%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4.05%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4.07%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4.29%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4.24%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reads mapped to too many loci 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24075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555436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14895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6714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4018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7365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4914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5484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5738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5458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 of reads mapped to too many loci 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0.23%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2.06%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0.07%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0.02%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0.02%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0.02%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0.02%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 of reads unmapped: too many mismatches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0.22%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0.12%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0.04%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0.03%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 of reads unmapped: too short 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9.53%</a:t>
                      </a:r>
                      <a:endParaRPr lang="zh-CN" sz="8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9.52%</a:t>
                      </a:r>
                      <a:endParaRPr lang="zh-CN" sz="8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1.29%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1.73%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1.81%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1.69%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0.94%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1.11%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1.40%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2.40%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 of reads unmapped: other 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0.24%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0.87%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0.13%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0.05%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0.06%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519" marR="3151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467" y="5317067"/>
            <a:ext cx="763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R1504202613 has uniquely mapped reads &lt;80%;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Only R1504202613 has &gt;10% reads mapped to too many loci (&gt;10 loci); 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All these indicate R1504202613 is an outlier improper for transcripts quantification and differential expression analyses.</a:t>
            </a:r>
            <a:endParaRPr lang="zh-CN" alt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RNAseq</a:t>
            </a:r>
            <a:r>
              <a:rPr lang="en-US" altLang="zh-CN" dirty="0" smtClean="0"/>
              <a:t> mapping metrics (genomic feature based)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3024" y="2048459"/>
          <a:ext cx="6620697" cy="2251650"/>
        </p:xfrm>
        <a:graphic>
          <a:graphicData uri="http://schemas.openxmlformats.org/drawingml/2006/table">
            <a:tbl>
              <a:tblPr/>
              <a:tblGrid>
                <a:gridCol w="1532434"/>
                <a:gridCol w="1462960"/>
                <a:gridCol w="1132649"/>
                <a:gridCol w="1360005"/>
                <a:gridCol w="1132649"/>
              </a:tblGrid>
              <a:tr h="324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Sample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Intragenic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Rate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Exonic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Rate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Intergenic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Rate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Intronic Rate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462" marR="66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77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462" marR="6646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0525" y="4521192"/>
            <a:ext cx="6234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shown in the table, only a few proportion of reads were mapped to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intergenic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intronic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regions.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5" y="328612"/>
            <a:ext cx="7770812" cy="849312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Abundance estimation (using RSEM)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5401" y="3412067"/>
            <a:ext cx="187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Isoforms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expressed by at least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FPKM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is sample R1506023210, of which expression abundance was estimated at gene level.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3666" y="1410390"/>
            <a:ext cx="4468283" cy="409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013"/>
            <a:ext cx="8153400" cy="84931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Differential Gene Expression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5816609"/>
            <a:ext cx="797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Hierarchical clustering of transcripts and samples. Shown is a heat map showing the relative expression levels of each transcript (rows) in each sample (column). Rows and columns are hierarchically clustered. Expression values (FPKM) are log2-transformed and then median-centered by transcript.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439" y="2912528"/>
            <a:ext cx="2980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Control cell line(A)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V.S. </a:t>
            </a:r>
          </a:p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Cell lines with different radiation intensity treatments(B)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12735"/>
          <a:stretch>
            <a:fillRect/>
          </a:stretch>
        </p:blipFill>
        <p:spPr bwMode="auto">
          <a:xfrm>
            <a:off x="4622800" y="1499129"/>
            <a:ext cx="3714221" cy="372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16200000">
            <a:off x="5658764" y="5234742"/>
            <a:ext cx="323165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7250500" y="5236506"/>
            <a:ext cx="323165" cy="3199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636481" y="5243094"/>
            <a:ext cx="323165" cy="321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995565" y="5211107"/>
            <a:ext cx="3231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082101" y="5210207"/>
            <a:ext cx="3231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480034" y="5202641"/>
            <a:ext cx="3231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869500" y="5202641"/>
            <a:ext cx="3231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36 </a:t>
            </a:r>
            <a:r>
              <a:rPr lang="en-US" altLang="zh-CN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Gy</a:t>
            </a:r>
            <a:endParaRPr lang="zh-CN" alt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Differential Gene Expression analysis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Copyright © 2015. GENESEEQ Technology Inc. All rights reserved.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919" y="5842023"/>
            <a:ext cx="80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 FPKM stands for expected number of fragments per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kilobase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transcript sequence per millions base pairs sequenced</a:t>
            </a:r>
            <a:endParaRPr lang="zh-CN" altLang="en-US" sz="1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36368" y="1274204"/>
          <a:ext cx="6051454" cy="4586240"/>
        </p:xfrm>
        <a:graphic>
          <a:graphicData uri="http://schemas.openxmlformats.org/drawingml/2006/table">
            <a:tbl>
              <a:tblPr/>
              <a:tblGrid>
                <a:gridCol w="4279058"/>
                <a:gridCol w="1772396"/>
              </a:tblGrid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Comparison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DE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candidate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Radiotherapy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R1504202612 V.S.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R1504202614 (before and after Radiotherapy)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Cell lines Radiated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Control V.S.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 radiation series combined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R1506023209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R1506023210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R1506023211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R1506023212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977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R1506023213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922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2095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 V.S. R1506023210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 V.S. R1506023211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 V.S. R1506023212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 V.S. R1506023213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 V.S. R1506023211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 V.S. R1506023212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 V.S. R1506023213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749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R1506023211 V.S. R1506023212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R1506023211 V.S. R1506023213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R1506023211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R1506023212 V.S. R1506023213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R1506023212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R1506023213 V.S. R1506023214</a:t>
                      </a: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04" marR="9104" marT="9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0" y="30734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Candidates selection criteria: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P-value cutoff for False Discovery Rate (FDR) = 0.05;</a:t>
            </a:r>
          </a:p>
          <a:p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FPKM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Fold change &gt;=4.</a:t>
            </a:r>
            <a:endParaRPr lang="zh-CN" alt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 genes found in multiple analyses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0400" y="2517139"/>
          <a:ext cx="7811412" cy="960120"/>
        </p:xfrm>
        <a:graphic>
          <a:graphicData uri="http://schemas.openxmlformats.org/drawingml/2006/table">
            <a:tbl>
              <a:tblPr/>
              <a:tblGrid>
                <a:gridCol w="1301902"/>
                <a:gridCol w="1301902"/>
                <a:gridCol w="1301902"/>
                <a:gridCol w="1301902"/>
                <a:gridCol w="1301902"/>
                <a:gridCol w="1301902"/>
              </a:tblGrid>
              <a:tr h="151002"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208_vs_210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208_vs_211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208_vs_212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208_vs_213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208_vs_214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208_vs_209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97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67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75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208_vs_210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82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137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208_vs_211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76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208_vs_212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146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241</a:t>
                      </a:r>
                      <a:endParaRPr lang="zh-CN" sz="9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208_vs_213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233</a:t>
                      </a:r>
                      <a:endParaRPr lang="zh-CN" sz="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6600" y="4235873"/>
          <a:ext cx="7848600" cy="344805"/>
        </p:xfrm>
        <a:graphic>
          <a:graphicData uri="http://schemas.openxmlformats.org/drawingml/2006/table">
            <a:tbl>
              <a:tblPr/>
              <a:tblGrid>
                <a:gridCol w="4776451"/>
                <a:gridCol w="3072149"/>
              </a:tblGrid>
              <a:tr h="151002">
                <a:tc>
                  <a:txBody>
                    <a:bodyPr/>
                    <a:lstStyle/>
                    <a:p>
                      <a:endParaRPr lang="zh-CN" sz="900" kern="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Control V.S. all radiation series combined</a:t>
                      </a:r>
                      <a:endParaRPr lang="zh-CN" sz="11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0401" marR="6040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R1504202612 V.S. R1504202614 (before and after Radiotherapy)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7" y="354013"/>
            <a:ext cx="8261879" cy="849312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Correlation between Gene expression level and Radiation intensity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6700" y="1261433"/>
            <a:ext cx="7521968" cy="2023634"/>
            <a:chOff x="436699" y="1261433"/>
            <a:chExt cx="8342181" cy="2684034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7634" y="1282108"/>
              <a:ext cx="2700580" cy="2663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0600" y="1278466"/>
              <a:ext cx="2708280" cy="2662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699" y="1261433"/>
              <a:ext cx="2704433" cy="2667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86" y="3539037"/>
            <a:ext cx="2433647" cy="23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0769" y="3513664"/>
            <a:ext cx="2491764" cy="238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37186" y="3538821"/>
            <a:ext cx="2472281" cy="236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 rot="5400000">
            <a:off x="7682513" y="2112033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 Correlation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7729903" y="4465769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 Correlation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enrichment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 Differentially expressed Genes using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Enrichr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	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958" y="182881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KEGG pathway enrichment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2114" y="3166531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 Biological Process enrichment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5114" y="1303867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 V.S. Radiotherapy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934" y="5808133"/>
            <a:ext cx="8547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Check out online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http://amp.pharm.mssm.edu/Enrichr/enrich?dataset=12y7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within 30 days!</a:t>
            </a:r>
          </a:p>
          <a:p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zh-CN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图片 12" descr="grp_Hangzhou_radiation_KEGG_2015_bar_grap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237" y="2132190"/>
            <a:ext cx="5774195" cy="2837743"/>
          </a:xfrm>
          <a:prstGeom prst="rect">
            <a:avLst/>
          </a:prstGeom>
        </p:spPr>
      </p:pic>
      <p:pic>
        <p:nvPicPr>
          <p:cNvPr id="15" name="图片 14" descr="grp_Hangzhou_radiation_GO_Biological_Process_bar_grap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676" y="3563056"/>
            <a:ext cx="5235909" cy="22112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9" y="517384"/>
            <a:ext cx="7770811" cy="523220"/>
          </a:xfr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analyses for Clinical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z="1000" smtClean="0">
                <a:solidFill>
                  <a:schemeClr val="accent3"/>
                </a:solidFill>
              </a:rPr>
              <a:pPr/>
              <a:t>2</a:t>
            </a:fld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28625" y="1282700"/>
            <a:ext cx="8286750" cy="876300"/>
          </a:xfrm>
          <a:prstGeom prst="roundRect">
            <a:avLst>
              <a:gd name="adj" fmla="val 19407"/>
            </a:avLst>
          </a:prstGeom>
          <a:solidFill>
            <a:srgbClr val="504E9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203200" indent="-203200" algn="ctr"/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Main Goal: identifying candidate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oncogenic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genes via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based NGS analyses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5307" y="2106267"/>
            <a:ext cx="8390760" cy="388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b="1" dirty="0" smtClean="0">
              <a:solidFill>
                <a:srgbClr val="000000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DE analyses include:</a:t>
            </a:r>
          </a:p>
          <a:p>
            <a:pPr marL="638175" lvl="1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IR = 0  V.S. IR &gt;0 (control V.S. series of radiation intensity) </a:t>
            </a:r>
          </a:p>
          <a:p>
            <a:pPr marL="638175" lvl="1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All possible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pairwise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DE between any different treatments with IR intensity.</a:t>
            </a: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Indentifying sample/treatment specific Alternative Splicing (AS) events;</a:t>
            </a: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Detecting cancer-diver Gene fusion events;</a:t>
            </a: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SNV identification and annotation;</a:t>
            </a: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Gene enrichment  analyses of interesting candidate genes.</a:t>
            </a: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1600" b="1" dirty="0" smtClean="0">
              <a:solidFill>
                <a:srgbClr val="000000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pPr marL="638175" lvl="1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b="1" dirty="0" smtClean="0">
              <a:solidFill>
                <a:srgbClr val="000000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 candidates KEGG pathway enrichment using DAVID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430867"/>
            <a:ext cx="8212667" cy="43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909734"/>
            <a:ext cx="894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is a significantly enriched cancer pathway based on enrichment analysis of DE candidate genes identified for ‘Control Cell lines V.S. Radiated Cell lines’.</a:t>
            </a:r>
          </a:p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Genes in red are the DE candidate genes involving in this KEGG pathway. </a:t>
            </a:r>
            <a:endParaRPr lang="zh-CN" alt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Disease Signature Enrichment using </a:t>
            </a:r>
            <a:r>
              <a:rPr lang="en-US" altLang="zh-CN" dirty="0" err="1" smtClean="0"/>
              <a:t>Enrichr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048" y="1286934"/>
            <a:ext cx="504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 V.S. 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Radiotherapy OMIM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 signature</a:t>
            </a:r>
            <a:endParaRPr lang="zh-CN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noRNA_AB_OMIM_Disease_bar_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188" y="2021960"/>
            <a:ext cx="6919384" cy="29221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2399" y="5290242"/>
            <a:ext cx="872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http://amp.pharm.mssm.edu/Enrichr/enrich?dataset=12y7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within 30 days!</a:t>
            </a:r>
          </a:p>
          <a:p>
            <a:endParaRPr lang="zh-CN" alt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Fusion events with significant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oncogenic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potential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0264" y="1942411"/>
          <a:ext cx="8390467" cy="3053034"/>
        </p:xfrm>
        <a:graphic>
          <a:graphicData uri="http://schemas.openxmlformats.org/drawingml/2006/table">
            <a:tbl>
              <a:tblPr/>
              <a:tblGrid>
                <a:gridCol w="1000234"/>
                <a:gridCol w="2389061"/>
                <a:gridCol w="1308862"/>
                <a:gridCol w="691607"/>
                <a:gridCol w="1308862"/>
                <a:gridCol w="691607"/>
                <a:gridCol w="1000234"/>
              </a:tblGrid>
              <a:tr h="137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SAMPLE_ID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GENOMIC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5_FPG_GENE_NAME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5_FRAME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3_FPG_GENE_NAME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3_FRAME</a:t>
                      </a:r>
                      <a:endParaRPr lang="zh-CN" sz="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DRIVER_PROB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596">
                <a:tc rowSpan="1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chr15:40328604&gt;chr3:40503528</a:t>
                      </a:r>
                      <a:r>
                        <a:rPr lang="en-US" sz="900" b="0" i="0" u="none" strike="noStrike" dirty="0" smtClean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SRP14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RPL14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chr8:101721725&gt;chr13:25671647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PABPC1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PABPC3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chr1:155170976&gt;chr19:3492460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THBS3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DOHH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chr20:57603885&gt;chr1:151958641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ATP5E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S100A10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chr20:43535178&gt;chr5:140698490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YWHAB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TAF7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chr17:57721636&gt;chr17:57816309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CLTC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VMP1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chr14:73569999&gt;chr12:62777772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RBM25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USP15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chr1:27101365&gt;chr1:201300380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ARID1A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PKP1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chr3:184040871&gt;chr17:38179469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EIF4G1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MED24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0.0139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chr6:24701820&gt;chr1:43241400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ACOT13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C1orf50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0.0290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chr2:200828561&gt;chr15:72876276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C2orf47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ARIH1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0.0319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chr1:52306071&gt;chr11:102102632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NRD1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YAP1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0.0472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chr20:43514427&gt;chr2:75107487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YWHAB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HK2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0.0616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chr7:6624720&gt;chr4:30722520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ZDHHC4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PCDH7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0.0878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chr11:27516918&gt;chr3:58304475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LIN7C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RPP14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0.1396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chr16:81478955&gt;chr9:131018177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CMIP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GOLGA2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0.1923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chr19:18685906&gt;chr1:234744204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UBA52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IRF2BP2</a:t>
                      </a:r>
                      <a:r>
                        <a:rPr lang="en-US" sz="900" b="0" i="0" u="none" strike="noStrike" dirty="0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0.2658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chrX:70520425&gt;chr10:94413692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NONO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KIF11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0.3829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9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chr1:21069624&gt;chrX:153275957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HP1BP3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IRAK1</a:t>
                      </a:r>
                      <a:r>
                        <a:rPr lang="en-US" sz="900" b="0" i="0" u="none" strike="noStrike">
                          <a:solidFill>
                            <a:srgbClr val="807F7C"/>
                          </a:solidFill>
                          <a:latin typeface="Times New Roman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0.9999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23"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38" marR="5503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2599" y="5164667"/>
            <a:ext cx="7933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GENOMIC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Chromosomal coordinates for both breakpoints (as in input file).</a:t>
            </a:r>
            <a:endParaRPr lang="en-US" altLang="zh-CN" sz="1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5_FPG_GENE_NAME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HGNC symbol of 5' fusion partner gene.</a:t>
            </a:r>
          </a:p>
          <a:p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5_FRAME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 of translated 5' FPG</a:t>
            </a:r>
          </a:p>
          <a:p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DRIVER_PROB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Bayesian (</a:t>
            </a:r>
            <a:r>
              <a:rPr lang="en-US" altLang="zh-CN" sz="1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Bonferroni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-corrected)  probability of fusion being a 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driver.</a:t>
            </a:r>
            <a:endParaRPr lang="en-US" altLang="zh-CN" sz="1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00" dirty="0" smtClean="0"/>
          </a:p>
          <a:p>
            <a:endParaRPr lang="en-US" altLang="zh-CN" sz="1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733" y="139699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Driver Fusion events 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99" y="5096939"/>
            <a:ext cx="630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is fusion events with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oncogenic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potential, identified by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Oncofuse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for sample R1506023210. 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Alternative Splicing (AS) events identification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3474" y="1515532"/>
          <a:ext cx="8017932" cy="2710393"/>
        </p:xfrm>
        <a:graphic>
          <a:graphicData uri="http://schemas.openxmlformats.org/drawingml/2006/table">
            <a:tbl>
              <a:tblPr/>
              <a:tblGrid>
                <a:gridCol w="1398588"/>
                <a:gridCol w="1082468"/>
                <a:gridCol w="1034572"/>
                <a:gridCol w="1034572"/>
                <a:gridCol w="1034572"/>
                <a:gridCol w="1034572"/>
                <a:gridCol w="1398588"/>
              </a:tblGrid>
              <a:tr h="601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sample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All Identified Junctions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Annotated Junctions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AT/AC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GC/AG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GT/AG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Non-canonical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19795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9799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26198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12816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444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193620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1339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95919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300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219939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1502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110101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384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214182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1381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106997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357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231490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1582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115667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416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196611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1236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98365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229805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1576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114820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367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208187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1346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104100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336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215845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1475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107713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345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3777" marR="637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7000" y="4859867"/>
            <a:ext cx="457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in the table, from column 4 onwards are different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intron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-motifs.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Differential AS events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2014. GENESEEQ Technology Inc. All rights reserved.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90202" y="1803399"/>
          <a:ext cx="7480916" cy="2461639"/>
        </p:xfrm>
        <a:graphic>
          <a:graphicData uri="http://schemas.openxmlformats.org/drawingml/2006/table">
            <a:tbl>
              <a:tblPr/>
              <a:tblGrid>
                <a:gridCol w="1558727"/>
                <a:gridCol w="3130352"/>
                <a:gridCol w="2791837"/>
              </a:tblGrid>
              <a:tr h="126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significant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events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7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Comparison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 chemotherapy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After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chemotherapy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Comparison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No-radiation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1,421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1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2Gy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17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6Gy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6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12Gy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53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18Gy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24Gy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6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36Gy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0342" y="4402675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in the table is the number of  AS event unique to different treatments.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 R1504202612 is a seriously-degraded sample, results should be interpreted with caution.</a:t>
            </a:r>
            <a:endParaRPr lang="zh-CN" alt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SNV Identification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90202" y="1744138"/>
          <a:ext cx="7480916" cy="2050271"/>
        </p:xfrm>
        <a:graphic>
          <a:graphicData uri="http://schemas.openxmlformats.org/drawingml/2006/table">
            <a:tbl>
              <a:tblPr/>
              <a:tblGrid>
                <a:gridCol w="1558727"/>
                <a:gridCol w="3130352"/>
                <a:gridCol w="2791837"/>
              </a:tblGrid>
              <a:tr h="16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synonymous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SNVs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Number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SNVs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" marR="3076" marT="307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2,058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R1504202614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3,895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52,206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1,709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17,127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18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R1506023209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4,234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40,585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17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3,515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39,554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6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4,001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37,126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53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4,334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49,345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4,166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43,901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06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R1506023214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4,119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50,653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0342" y="4199467"/>
            <a:ext cx="787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in the table is the number of  total number of Single-Nucleotide-Variants and that lead to non-synonymous changes. </a:t>
            </a:r>
            <a:endParaRPr lang="zh-CN" alt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Cross-examining WES and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analyses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60387" y="2048959"/>
          <a:ext cx="7840803" cy="3193146"/>
        </p:xfrm>
        <a:graphic>
          <a:graphicData uri="http://schemas.openxmlformats.org/drawingml/2006/table">
            <a:tbl>
              <a:tblPr/>
              <a:tblGrid>
                <a:gridCol w="1238043"/>
                <a:gridCol w="1238043"/>
                <a:gridCol w="1238043"/>
                <a:gridCol w="684006"/>
                <a:gridCol w="1147556"/>
                <a:gridCol w="1147556"/>
                <a:gridCol w="1147556"/>
              </a:tblGrid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R1504202612_FPKM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R1504202613_FPKM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R1504202614_FPKM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Gene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R1504202612_SNV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R1504202613_SNV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R1504202614_SNV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0.717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3.902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0.078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GAPVD1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6.58%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0.908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7.65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0.926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SPEN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42.86%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19.05%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38.118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59.698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271.842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KRT6B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52.29%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47.29%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0.359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1.497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NPM1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4.81%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40.554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1.977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0.055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BCL11A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25.53%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13.709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204.741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0.297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KMT2E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14.71%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1.242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0.924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7.553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FGFR3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50%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0.096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0.86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0.104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PCNT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3.55%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10.174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130.179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KIAA0947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57.14%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6.257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33.629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3.631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COL6A3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43.01%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40%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9584" marR="3958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931332" y="5545684"/>
            <a:ext cx="1052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in the table are DE candidates with variable SNV frequencies across different periods of the same patient.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549394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and WES-SNV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Cross-examining WES and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RNAseq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analyses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18532" y="5207017"/>
            <a:ext cx="1052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in the table are DE candidates that are also Structural variants.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549394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and WES-SV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43006" y="2288148"/>
          <a:ext cx="7136965" cy="2491247"/>
        </p:xfrm>
        <a:graphic>
          <a:graphicData uri="http://schemas.openxmlformats.org/drawingml/2006/table">
            <a:tbl>
              <a:tblPr/>
              <a:tblGrid>
                <a:gridCol w="1397575"/>
                <a:gridCol w="601663"/>
                <a:gridCol w="725488"/>
                <a:gridCol w="708600"/>
                <a:gridCol w="820738"/>
                <a:gridCol w="896938"/>
                <a:gridCol w="936625"/>
                <a:gridCol w="1049338"/>
              </a:tblGrid>
              <a:tr h="2264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Breakpoints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stand_left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strand_right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Paired_Reads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Splitted_Reads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Left_gene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(:DE)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Right_gene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(:DE)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chr19:55604686;chr19:55605662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DELETION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PE:9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PPP1R12C:DE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PPP1R12C:DE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chr6:32489617;chr6:32551782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DUPLICATION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PE:24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HLA-DRB5:DE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HLA-DRB1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chr14:105413057;chr14:105418463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DUPLICATION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PE:4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AHNAK2:DE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AHNAK2:DE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chr12:52844352;chr12:52885337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DUPLICATION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PE:9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KRT6B:DE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KRT6A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chr5:110284223;chr6:136582614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INTERCHROM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PE:3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CTD-2089O24.1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BCLAF1:DE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chr5:110284484;chr6:136594225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INTERCHROM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PE:3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CTD-2089O24.1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BCLAF1:DE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chr6:66803829;chr13:45523973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INTERCHROM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PE:3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NUFIP1P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NUFIP1:DE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chr15:28391602;chr15:31125089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INVERSION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PE:3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HERC2:DE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HERC2P10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chr21:27374313;chr21:27374675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INVERSION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PE:4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APP:DE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chr22:36597696;chr22:36651360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INVERSION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PE:8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SR:0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APOL4</a:t>
                      </a:r>
                      <a:endParaRPr lang="zh-CN" sz="7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APOL1:DE</a:t>
                      </a:r>
                      <a:endParaRPr lang="zh-CN" sz="7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46325" marR="463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2A113-C71C-4C9C-AF58-08313F5AAC28}" type="slidenum">
              <a:rPr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>
              <a:latin typeface="Calibri" pitchFamily="34" charset="0"/>
            </a:endParaRP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dirty="0">
                <a:latin typeface="Calibri" pitchFamily="34" charset="0"/>
              </a:rPr>
              <a:t>Copyright </a:t>
            </a:r>
            <a:r>
              <a:rPr>
                <a:latin typeface="Calibri" pitchFamily="34" charset="0"/>
              </a:rPr>
              <a:t>© </a:t>
            </a:r>
            <a:r>
              <a:rPr lang="en-US" altLang="zh-CN" smtClean="0">
                <a:latin typeface="Calibri" pitchFamily="34" charset="0"/>
              </a:rPr>
              <a:t>2015</a:t>
            </a:r>
            <a:r>
              <a:rPr smtClean="0">
                <a:latin typeface="Calibri" pitchFamily="34" charset="0"/>
              </a:rPr>
              <a:t>. </a:t>
            </a:r>
            <a:r>
              <a:rPr dirty="0">
                <a:latin typeface="Calibri" pitchFamily="34" charset="0"/>
              </a:rPr>
              <a:t>GENESEEQ Technology Inc. All rights reserved.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0213" y="2641600"/>
            <a:ext cx="6313487" cy="1384300"/>
          </a:xfrm>
          <a:prstGeom prst="rect">
            <a:avLst/>
          </a:prstGeom>
        </p:spPr>
        <p:txBody>
          <a:bodyPr lIns="0" anchor="ctr"/>
          <a:lstStyle>
            <a:lvl1pPr>
              <a:defRPr sz="280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spc="-100" dirty="0" smtClean="0">
                <a:latin typeface="+mn-lt"/>
                <a:ea typeface="+mj-ea"/>
                <a:cs typeface="Calibri"/>
              </a:rPr>
              <a:t>Thank You!</a:t>
            </a:r>
            <a:r>
              <a:rPr lang="zh-CN" altLang="en-US" sz="4000" spc="-100" dirty="0" smtClean="0">
                <a:latin typeface="+mn-lt"/>
                <a:ea typeface="+mj-ea"/>
                <a:cs typeface="Calibri"/>
              </a:rPr>
              <a:t> </a:t>
            </a:r>
            <a:endParaRPr lang="en-US" altLang="zh-CN" sz="4000" spc="-100" dirty="0" smtClean="0">
              <a:latin typeface="+mn-lt"/>
              <a:ea typeface="+mj-ea"/>
              <a:cs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Sequencing and data analyses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Copyright © 2015. GENESEEQ Technology Inc. All rights reserved.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526" y="2692416"/>
            <a:ext cx="1168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 (raw sequencing output)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(per sample)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16"/>
          <p:cNvCxnSpPr/>
          <p:nvPr/>
        </p:nvCxnSpPr>
        <p:spPr>
          <a:xfrm flipV="1">
            <a:off x="1490880" y="2929484"/>
            <a:ext cx="2674717" cy="2735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55077" y="2760151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Mapped to Human Reference Genome GRCh37/hg19</a:t>
            </a:r>
            <a:endParaRPr lang="zh-CN" alt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16"/>
          <p:cNvCxnSpPr/>
          <p:nvPr/>
        </p:nvCxnSpPr>
        <p:spPr>
          <a:xfrm flipH="1">
            <a:off x="1786464" y="2635886"/>
            <a:ext cx="9217" cy="784663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1051" y="3505180"/>
            <a:ext cx="240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Abundance estimation</a:t>
            </a:r>
            <a:endParaRPr lang="zh-CN" alt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9085" y="4419603"/>
            <a:ext cx="37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 differentially expressed transcripts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16"/>
          <p:cNvCxnSpPr/>
          <p:nvPr/>
        </p:nvCxnSpPr>
        <p:spPr>
          <a:xfrm>
            <a:off x="2303680" y="2644353"/>
            <a:ext cx="7716" cy="784663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6"/>
          <p:cNvCxnSpPr/>
          <p:nvPr/>
        </p:nvCxnSpPr>
        <p:spPr>
          <a:xfrm>
            <a:off x="2803213" y="2644353"/>
            <a:ext cx="7716" cy="776196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/>
          <p:cNvCxnSpPr/>
          <p:nvPr/>
        </p:nvCxnSpPr>
        <p:spPr>
          <a:xfrm flipH="1">
            <a:off x="3318930" y="2644350"/>
            <a:ext cx="750" cy="767733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6"/>
          <p:cNvCxnSpPr/>
          <p:nvPr/>
        </p:nvCxnSpPr>
        <p:spPr>
          <a:xfrm flipH="1">
            <a:off x="3776131" y="2635868"/>
            <a:ext cx="789" cy="793148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/>
          <p:cNvCxnSpPr/>
          <p:nvPr/>
        </p:nvCxnSpPr>
        <p:spPr>
          <a:xfrm flipH="1">
            <a:off x="2319849" y="3922816"/>
            <a:ext cx="750" cy="41213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/>
          <p:cNvCxnSpPr/>
          <p:nvPr/>
        </p:nvCxnSpPr>
        <p:spPr>
          <a:xfrm flipH="1">
            <a:off x="2819396" y="3905876"/>
            <a:ext cx="750" cy="41213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"/>
          <p:cNvCxnSpPr/>
          <p:nvPr/>
        </p:nvCxnSpPr>
        <p:spPr>
          <a:xfrm flipH="1">
            <a:off x="1845731" y="3914347"/>
            <a:ext cx="750" cy="41213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6"/>
          <p:cNvCxnSpPr/>
          <p:nvPr/>
        </p:nvCxnSpPr>
        <p:spPr>
          <a:xfrm flipH="1">
            <a:off x="3776155" y="3914331"/>
            <a:ext cx="750" cy="41213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/>
          <p:cNvCxnSpPr/>
          <p:nvPr/>
        </p:nvCxnSpPr>
        <p:spPr>
          <a:xfrm flipH="1">
            <a:off x="3310464" y="3914325"/>
            <a:ext cx="750" cy="41213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93741" y="4749782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Defining Expression patterns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r="31535"/>
          <a:stretch>
            <a:fillRect/>
          </a:stretch>
        </p:blipFill>
        <p:spPr bwMode="auto">
          <a:xfrm>
            <a:off x="1376372" y="5130090"/>
            <a:ext cx="2636827" cy="108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16"/>
          <p:cNvCxnSpPr/>
          <p:nvPr/>
        </p:nvCxnSpPr>
        <p:spPr>
          <a:xfrm>
            <a:off x="6452375" y="3169257"/>
            <a:ext cx="7692" cy="110641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42929" y="4411169"/>
            <a:ext cx="4006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Detecting Alternative splicing, gene fusion events</a:t>
            </a:r>
            <a:endParaRPr lang="zh-CN" altLang="en-US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3971" y="4690561"/>
            <a:ext cx="26548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Identifying and annotating SNV</a:t>
            </a:r>
            <a:endParaRPr lang="zh-CN" altLang="en-US" sz="15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358" y="1310749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0444" y="1972211"/>
            <a:ext cx="558937" cy="4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0844" y="1972210"/>
            <a:ext cx="558937" cy="4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0509" y="1989144"/>
            <a:ext cx="558937" cy="4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5581" y="1972211"/>
            <a:ext cx="558937" cy="4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4290" y="1319214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689" y="1319215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218" y="1310748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819" y="1310749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9352" y="1310748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5418" y="1310748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19" y="1310749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2152" y="1310748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8218" y="1310748"/>
            <a:ext cx="15743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474128" y="154940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Radiation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Basic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9272" y="1933814"/>
          <a:ext cx="8285012" cy="2877497"/>
        </p:xfrm>
        <a:graphic>
          <a:graphicData uri="http://schemas.openxmlformats.org/drawingml/2006/table">
            <a:tbl>
              <a:tblPr/>
              <a:tblGrid>
                <a:gridCol w="3575939"/>
                <a:gridCol w="4709073"/>
              </a:tblGrid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 information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 platform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Illumina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Hiseq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4000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 reaction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Illumina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Hiseq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4000 PE75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service 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RNA-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Sample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Human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cancer cell lines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quality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Q30&gt;90%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Analyses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orkflow and expected results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Shown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next slides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Bioinformatics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4748" y="1459681"/>
          <a:ext cx="8285012" cy="3634641"/>
        </p:xfrm>
        <a:graphic>
          <a:graphicData uri="http://schemas.openxmlformats.org/drawingml/2006/table">
            <a:tbl>
              <a:tblPr/>
              <a:tblGrid>
                <a:gridCol w="3575939"/>
                <a:gridCol w="4709073"/>
              </a:tblGrid>
              <a:tr h="326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Bioinformatics</a:t>
                      </a:r>
                      <a:r>
                        <a:rPr lang="en-US" altLang="zh-CN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Methods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Human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Genome Mapping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Reference genome GRCh37/hg19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Preliminary analyses (QC)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content, read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length,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Reference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guided alignment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 RNAseq mapping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Abundance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quantification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RSEM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 analysis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edgeR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/DESEQ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 candidate genes annotation and enrichment analysis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KEGG and Gene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Ontology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Oncogenic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gene fusion events identification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STAR, STAR-fusion and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Oncofuse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Alternative splicing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STAR, 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Bedtools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Diffsplice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ASprofile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38" marR="3638" marT="363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QC 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739" y="1552814"/>
          <a:ext cx="8285012" cy="2877497"/>
        </p:xfrm>
        <a:graphic>
          <a:graphicData uri="http://schemas.openxmlformats.org/drawingml/2006/table">
            <a:tbl>
              <a:tblPr/>
              <a:tblGrid>
                <a:gridCol w="3575939"/>
                <a:gridCol w="4709073"/>
              </a:tblGrid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QCs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Methods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RNA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extraction QC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qubit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2.0, </a:t>
                      </a:r>
                      <a:r>
                        <a:rPr lang="en-US" sz="1400" b="0" i="0" u="none" strike="noStrike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nanodrop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2000</a:t>
                      </a:r>
                      <a:r>
                        <a:rPr lang="zh-CN" alt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sz="1400" b="0" i="0" u="none" strike="noStrike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Agilent 2100</a:t>
                      </a:r>
                      <a:r>
                        <a:rPr lang="zh-CN" alt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bioanalyzer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Library QC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qubit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2.0, </a:t>
                      </a:r>
                      <a:r>
                        <a:rPr lang="en-US" altLang="zh-CN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Agilent 2100</a:t>
                      </a:r>
                      <a:r>
                        <a:rPr lang="zh-CN" alt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bioanalyzer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Before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sequencing QC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qPCR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Bio-Rad</a:t>
                      </a:r>
                      <a:r>
                        <a:rPr lang="en-US" altLang="zh-CN" sz="1400" b="0" i="0" u="none" strike="noStrike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CFX384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Sequencing QC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Illumina</a:t>
                      </a:r>
                      <a:r>
                        <a:rPr 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Basespace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Reporter</a:t>
                      </a:r>
                      <a:r>
                        <a:rPr lang="en-US" sz="1400" b="0" i="0" u="none" strike="noStrike" noProof="0" dirty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Raw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output QC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807F7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fastQC</a:t>
                      </a:r>
                      <a:r>
                        <a:rPr lang="zh-CN" altLang="en-US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zh-CN" altLang="en-US" sz="1400" b="0" i="0" u="none" strike="noStrike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i="0" u="none" strike="noStrike" baseline="0" noProof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trimmomatic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34" marR="6834" marT="6834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Analyses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orkflow and expected results</a:t>
                      </a:r>
                      <a:endParaRPr lang="en-US" sz="14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Shown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next slides 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7388" y="354013"/>
            <a:ext cx="7770812" cy="84931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 lvl="0"/>
            <a:r>
              <a:rPr lang="en-US" altLang="zh-CN" sz="2800" spc="-100" dirty="0" smtClean="0">
                <a:solidFill>
                  <a:srgbClr val="FFFFFF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Sample Information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612246" y="1987611"/>
          <a:ext cx="7948612" cy="2185865"/>
        </p:xfrm>
        <a:graphic>
          <a:graphicData uri="http://schemas.openxmlformats.org/drawingml/2006/table">
            <a:tbl>
              <a:tblPr/>
              <a:tblGrid>
                <a:gridCol w="1604419"/>
                <a:gridCol w="4739774"/>
                <a:gridCol w="1604419"/>
              </a:tblGrid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Sample ID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Treatment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quantity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Tumor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Radiotherapy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Recurrence after radiotherapy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line </a:t>
                      </a:r>
                      <a:r>
                        <a:rPr lang="en-US" altLang="zh-CN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without radiation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 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管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 </a:t>
                      </a:r>
                      <a:r>
                        <a:rPr lang="zh-CN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管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 </a:t>
                      </a:r>
                      <a:r>
                        <a:rPr lang="zh-CN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管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 </a:t>
                      </a:r>
                      <a:endParaRPr lang="zh-CN" sz="12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2Gy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 </a:t>
                      </a:r>
                      <a:endParaRPr lang="zh-CN" sz="12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6Gy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 </a:t>
                      </a:r>
                      <a:endParaRPr lang="zh-CN" sz="12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12Gy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 </a:t>
                      </a:r>
                      <a:endParaRPr lang="zh-CN" sz="12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18Gy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24Gy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180 cell lines treat with IR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36Gy </a:t>
                      </a:r>
                      <a:endParaRPr lang="zh-CN" sz="12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&gt;3*10^6</a:t>
                      </a:r>
                      <a:r>
                        <a:rPr lang="zh-CN" sz="12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细胞 </a:t>
                      </a:r>
                    </a:p>
                  </a:txBody>
                  <a:tcPr marL="66035" marR="66035" marT="91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5067" y="4648200"/>
            <a:ext cx="768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kern="10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R1504202612 , R1504202613 and R1504202614 were sampled from the same patient at different times.</a:t>
            </a:r>
          </a:p>
          <a:p>
            <a:r>
              <a:rPr lang="en-US" altLang="zh-CN" sz="1400" kern="10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The left represents the same cell line under different radiation intensity treatments.  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before sequencing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1740" y="1422397"/>
          <a:ext cx="8339703" cy="3750736"/>
        </p:xfrm>
        <a:graphic>
          <a:graphicData uri="http://schemas.openxmlformats.org/drawingml/2006/table">
            <a:tbl>
              <a:tblPr/>
              <a:tblGrid>
                <a:gridCol w="722091"/>
                <a:gridCol w="358475"/>
                <a:gridCol w="420282"/>
                <a:gridCol w="512990"/>
                <a:gridCol w="432642"/>
                <a:gridCol w="358475"/>
                <a:gridCol w="432642"/>
                <a:gridCol w="407920"/>
                <a:gridCol w="645891"/>
                <a:gridCol w="432642"/>
                <a:gridCol w="364655"/>
                <a:gridCol w="426462"/>
                <a:gridCol w="543892"/>
                <a:gridCol w="253405"/>
                <a:gridCol w="407920"/>
                <a:gridCol w="414101"/>
                <a:gridCol w="463546"/>
                <a:gridCol w="370836"/>
                <a:gridCol w="370836"/>
              </a:tblGrid>
              <a:tr h="2401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RNA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样本情况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mRNA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纯化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cDNA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纯化得量（文库扩增进入）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文库扩增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3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样本名称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RIN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浓度（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ng/ul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mRNA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纯化</a:t>
                      </a: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进入量（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Qubit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读数（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</a:t>
                      </a: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/ml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稀释倍数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浓度（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ng/ul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建库进入量（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mRNA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得率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Qubit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读数（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ng/ml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稀释倍数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浓度（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ng/ul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文库扩增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进入量（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PCR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循环数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Qubit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读数（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ng/ml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稀释倍数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浓度（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ng/ul</a:t>
                      </a:r>
                      <a:r>
                        <a:rPr lang="zh-CN" sz="900" b="1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文库扩增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得量（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扩增倍数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u="sng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900" b="1" u="sng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u="sng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1.8</a:t>
                      </a:r>
                      <a:endParaRPr lang="zh-CN" sz="900" b="1" u="sng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16.66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583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8.23%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0.5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5.64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1.128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16.92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u="sng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900" b="1" u="sng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u="sng" kern="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1.8</a:t>
                      </a:r>
                      <a:endParaRPr lang="zh-CN" sz="900" b="1" u="sng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26.2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917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8.7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174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18.97%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0.5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7.17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1.434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21.51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——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7.1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32.3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3.23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64.6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1.62%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56.3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11.26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168.9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5.28 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648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39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3.9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1.95%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27.4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2.74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54.8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88.2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17.64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264.6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4.83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9.5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189.2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49.3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4.93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98.6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2.47%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30.8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3.08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61.6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18.8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4.58 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1020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52.3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5.23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104.6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2.62%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35.5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3.55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58.2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11.64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174.6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2.46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904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43.1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4.31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86.2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2.16%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28.4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2.84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56.8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97.3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19.46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291.9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5.14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962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44.9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4.49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89.8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2.25%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222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3.36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8.7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612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42.3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4.23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84.6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2.12%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28.9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2.89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57.8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70.7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14.14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212.1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3.67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202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5.05%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27.1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2.71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54.2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51.8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10.36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155.4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2.87 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9.6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1020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49.7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4.97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2.49%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29.7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2.97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244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48.8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780.8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13.14 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35.7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3.57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71.4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1.79%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24.8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2.48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49.6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</a:t>
                      </a:r>
                      <a:endParaRPr lang="zh-CN" sz="900" kern="10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171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34.2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547.2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11.03 </a:t>
                      </a:r>
                      <a:endParaRPr lang="zh-CN" sz="9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22908" marR="2290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3104" y="5401715"/>
            <a:ext cx="7451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RIN (RNA Integrity Number) indicates that R1504202612 and R1504202613 are strongly degraded (samples).  </a:t>
            </a:r>
            <a:endParaRPr lang="zh-CN" alt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Sequencing throughput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2015. GENESEEQ Technology Inc. All rights reserved.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258713"/>
            <a:ext cx="494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R1504202612  and R1504202613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came across serious 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rRNA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contamination !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7735" y="1553401"/>
          <a:ext cx="8978841" cy="2439747"/>
        </p:xfrm>
        <a:graphic>
          <a:graphicData uri="http://schemas.openxmlformats.org/drawingml/2006/table">
            <a:tbl>
              <a:tblPr/>
              <a:tblGrid>
                <a:gridCol w="1118000"/>
                <a:gridCol w="1252810"/>
                <a:gridCol w="1093714"/>
                <a:gridCol w="1252810"/>
                <a:gridCol w="1012638"/>
                <a:gridCol w="983421"/>
                <a:gridCol w="1252810"/>
                <a:gridCol w="1012638"/>
              </a:tblGrid>
              <a:tr h="17512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Sample ID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Raw output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After 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removing </a:t>
                      </a:r>
                      <a:r>
                        <a:rPr lang="en-US" sz="100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rRNA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reads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rRNA</a:t>
                      </a:r>
                      <a:r>
                        <a:rPr lang="en-US" altLang="zh-CN" sz="10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reads (%)</a:t>
                      </a:r>
                      <a:endParaRPr lang="zh-CN" sz="10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After quality</a:t>
                      </a:r>
                      <a:r>
                        <a:rPr lang="en-US" altLang="zh-CN" sz="1000" kern="1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trimming</a:t>
                      </a:r>
                      <a:endParaRPr lang="zh-CN" sz="10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sequences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bases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sequences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bases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sequences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Number of bases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48,294,120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3,327,591,508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28,481,090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1838,699,516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22,845,913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1,656,864,396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96,358,516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6,822,318,686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63,320,156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4352,902,674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34.29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55,862,831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4,099,437,588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R1504202614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49,366,942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3,724,958,589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46,864,750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3536,028,169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44,934,915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3,311,341,530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R1506023208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57,458,224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4,336,726,729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54,380,282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4104,183,713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51,964,286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3,807,540,872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R1506023209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52,873,614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3,990,598,429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50,451,880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3807,647,004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48,627,070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3,590,180,973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71,039,406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5,361,670,320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68,090,952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5138,965,298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65,417,691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4,822,433,834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R1506023211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35,329,808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2,666,416,343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34,106,882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2574,051,163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3.46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32,748,273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2,413,745,058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R1506023212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56,011,144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4,226,864,565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53,903,524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4067,733,435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51,985,525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3,838,197,794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R1506023213</a:t>
                      </a:r>
                      <a:endParaRPr lang="zh-CN" sz="1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52,005,798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3,924,922,722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49,214,476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3714,084,895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47,411,285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3,500,447,755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R1506023214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52,300,996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3,946,579,146</a:t>
                      </a:r>
                      <a:endParaRPr lang="zh-CN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50,451,324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3806,935,807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48,636,819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3,591,661,949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5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1022" marR="6102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eeq">
  <a:themeElements>
    <a:clrScheme name="GENESEEQ">
      <a:dk1>
        <a:srgbClr val="807F7C"/>
      </a:dk1>
      <a:lt1>
        <a:srgbClr val="FFFFFF"/>
      </a:lt1>
      <a:dk2>
        <a:srgbClr val="807F7C"/>
      </a:dk2>
      <a:lt2>
        <a:srgbClr val="FFFFFF"/>
      </a:lt2>
      <a:accent1>
        <a:srgbClr val="807F7C"/>
      </a:accent1>
      <a:accent2>
        <a:srgbClr val="00AFED"/>
      </a:accent2>
      <a:accent3>
        <a:srgbClr val="504E97"/>
      </a:accent3>
      <a:accent4>
        <a:srgbClr val="B49400"/>
      </a:accent4>
      <a:accent5>
        <a:srgbClr val="CB4F00"/>
      </a:accent5>
      <a:accent6>
        <a:srgbClr val="106470"/>
      </a:accent6>
      <a:hlink>
        <a:srgbClr val="504E97"/>
      </a:hlink>
      <a:folHlink>
        <a:srgbClr val="504E97"/>
      </a:folHlink>
    </a:clrScheme>
    <a:fontScheme name="GENESEEQ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SEEQ">
    <a:dk1>
      <a:srgbClr val="807F7C"/>
    </a:dk1>
    <a:lt1>
      <a:srgbClr val="FFFFFF"/>
    </a:lt1>
    <a:dk2>
      <a:srgbClr val="807F7C"/>
    </a:dk2>
    <a:lt2>
      <a:srgbClr val="FFFFFF"/>
    </a:lt2>
    <a:accent1>
      <a:srgbClr val="807F7C"/>
    </a:accent1>
    <a:accent2>
      <a:srgbClr val="00AFED"/>
    </a:accent2>
    <a:accent3>
      <a:srgbClr val="504E97"/>
    </a:accent3>
    <a:accent4>
      <a:srgbClr val="B49400"/>
    </a:accent4>
    <a:accent5>
      <a:srgbClr val="CB4F00"/>
    </a:accent5>
    <a:accent6>
      <a:srgbClr val="106470"/>
    </a:accent6>
    <a:hlink>
      <a:srgbClr val="504E97"/>
    </a:hlink>
    <a:folHlink>
      <a:srgbClr val="504E97"/>
    </a:folHlink>
  </a:clrScheme>
</a:themeOverride>
</file>

<file path=ppt/theme/themeOverride2.xml><?xml version="1.0" encoding="utf-8"?>
<a:themeOverride xmlns:a="http://schemas.openxmlformats.org/drawingml/2006/main">
  <a:clrScheme name="GENESEEQ">
    <a:dk1>
      <a:srgbClr val="807F7C"/>
    </a:dk1>
    <a:lt1>
      <a:srgbClr val="FFFFFF"/>
    </a:lt1>
    <a:dk2>
      <a:srgbClr val="807F7C"/>
    </a:dk2>
    <a:lt2>
      <a:srgbClr val="FFFFFF"/>
    </a:lt2>
    <a:accent1>
      <a:srgbClr val="807F7C"/>
    </a:accent1>
    <a:accent2>
      <a:srgbClr val="00AFED"/>
    </a:accent2>
    <a:accent3>
      <a:srgbClr val="504E97"/>
    </a:accent3>
    <a:accent4>
      <a:srgbClr val="B49400"/>
    </a:accent4>
    <a:accent5>
      <a:srgbClr val="CB4F00"/>
    </a:accent5>
    <a:accent6>
      <a:srgbClr val="106470"/>
    </a:accent6>
    <a:hlink>
      <a:srgbClr val="504E97"/>
    </a:hlink>
    <a:folHlink>
      <a:srgbClr val="504E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46805</TotalTime>
  <Words>2885</Words>
  <Application>Microsoft Office PowerPoint</Application>
  <PresentationFormat>全屏显示(4:3)</PresentationFormat>
  <Paragraphs>1335</Paragraphs>
  <Slides>28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Geneseeq</vt:lpstr>
      <vt:lpstr>杭州肿瘤医院cell lines RNAseq 分析  2015年6月 / June 2015     </vt:lpstr>
      <vt:lpstr>RNAseq analyses for Clinical Research</vt:lpstr>
      <vt:lpstr>Sequencing and data analyses</vt:lpstr>
      <vt:lpstr>Basic Information</vt:lpstr>
      <vt:lpstr>Bioinformatics Analysis</vt:lpstr>
      <vt:lpstr>QC Steps</vt:lpstr>
      <vt:lpstr>幻灯片 7</vt:lpstr>
      <vt:lpstr>Experiments before sequencing </vt:lpstr>
      <vt:lpstr>Sequencing throughput</vt:lpstr>
      <vt:lpstr>Sequencing QC</vt:lpstr>
      <vt:lpstr>Sample Insert Size </vt:lpstr>
      <vt:lpstr>RnaSeq alignment metrics</vt:lpstr>
      <vt:lpstr>RNAseq mapping metrics (genomic feature based)</vt:lpstr>
      <vt:lpstr>Abundance estimation (using RSEM)</vt:lpstr>
      <vt:lpstr>Differential Gene Expression analysis</vt:lpstr>
      <vt:lpstr>Differential Gene Expression analysis</vt:lpstr>
      <vt:lpstr>DE genes found in multiple analyses</vt:lpstr>
      <vt:lpstr>Correlation between Gene expression level and Radiation intensity</vt:lpstr>
      <vt:lpstr>Function enrichment of Differentially expressed Genes using Enrichr  </vt:lpstr>
      <vt:lpstr>DE candidates KEGG pathway enrichment using DAVID</vt:lpstr>
      <vt:lpstr>Disease Signature Enrichment using Enrichr </vt:lpstr>
      <vt:lpstr>Fusion events with significant oncogenic potential</vt:lpstr>
      <vt:lpstr>Alternative Splicing (AS) events identification</vt:lpstr>
      <vt:lpstr>Differential AS events</vt:lpstr>
      <vt:lpstr>SNV Identification  </vt:lpstr>
      <vt:lpstr>Cross-examining WES and RNAseq analyses</vt:lpstr>
      <vt:lpstr>Cross-examining WES and RNAseq analyses</vt:lpstr>
      <vt:lpstr>幻灯片 28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世和基因管理演示 GENESEEQ Management Presentation</dc:title>
  <dc:creator>Marc Zhao</dc:creator>
  <cp:lastModifiedBy>Administrator</cp:lastModifiedBy>
  <cp:revision>1797</cp:revision>
  <cp:lastPrinted>2012-06-22T13:31:52Z</cp:lastPrinted>
  <dcterms:created xsi:type="dcterms:W3CDTF">2013-01-19T01:07:50Z</dcterms:created>
  <dcterms:modified xsi:type="dcterms:W3CDTF">2015-07-07T09:42:16Z</dcterms:modified>
</cp:coreProperties>
</file>