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739" r:id="rId2"/>
  </p:sldMasterIdLst>
  <p:notesMasterIdLst>
    <p:notesMasterId r:id="rId21"/>
  </p:notesMasterIdLst>
  <p:sldIdLst>
    <p:sldId id="256" r:id="rId3"/>
    <p:sldId id="257" r:id="rId4"/>
    <p:sldId id="261" r:id="rId5"/>
    <p:sldId id="258" r:id="rId6"/>
    <p:sldId id="259" r:id="rId7"/>
    <p:sldId id="260" r:id="rId8"/>
    <p:sldId id="273" r:id="rId9"/>
    <p:sldId id="271" r:id="rId10"/>
    <p:sldId id="272" r:id="rId11"/>
    <p:sldId id="262" r:id="rId12"/>
    <p:sldId id="263" r:id="rId13"/>
    <p:sldId id="266" r:id="rId14"/>
    <p:sldId id="267" r:id="rId15"/>
    <p:sldId id="268" r:id="rId16"/>
    <p:sldId id="269" r:id="rId17"/>
    <p:sldId id="270" r:id="rId18"/>
    <p:sldId id="264" r:id="rId19"/>
    <p:sldId id="26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Lato" panose="020B0600070205080204" charset="0"/>
      <p:regular r:id="rId28"/>
      <p:bold r:id="rId29"/>
      <p:italic r:id="rId30"/>
      <p:boldItalic r:id="rId31"/>
    </p:embeddedFont>
    <p:embeddedFont>
      <p:font typeface="Raleway" panose="020B0600070205080204" charset="0"/>
      <p:regular r:id="rId32"/>
      <p:bold r:id="rId33"/>
      <p:italic r:id="rId34"/>
      <p:boldItalic r:id="rId35"/>
    </p:embeddedFont>
    <p:embeddedFont>
      <p:font typeface="Wingdings 2" panose="050201020105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783E3D-3CCE-48C4-9C01-FAA0D469F3F2}">
  <a:tblStyle styleId="{AC783E3D-3CCE-48C4-9C01-FAA0D469F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4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aa424aa61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aa424aa61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aa424aa6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aa424aa6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333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da50515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da50515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da50515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da50515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54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da50515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da50515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89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aa424aa61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aa424aa61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646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aa424aa6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aa424aa6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aa424a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aa424a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da50515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da50515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2da505151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2da50515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2da505151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2da50515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82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aa424a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aa424a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50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aa424a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aa424a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70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2020245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1834129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597434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0762240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1880663"/>
            <a:ext cx="3867150" cy="27603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80663"/>
            <a:ext cx="3886201" cy="27603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5353204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3973725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7116486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25026157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5918169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20286513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64309427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107"/>
        <p:cNvGrpSpPr/>
        <p:nvPr/>
      </p:nvGrpSpPr>
      <p:grpSpPr>
        <a:xfrm>
          <a:off x="0" y="0"/>
          <a:ext cx="0" cy="0"/>
          <a:chOff x="0" y="0"/>
          <a:chExt cx="0" cy="0"/>
        </a:xfrm>
      </p:grpSpPr>
      <p:sp>
        <p:nvSpPr>
          <p:cNvPr id="109" name="Google Shape;109;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0" name="Google Shape;110;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3788588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2"/>
        <p:cNvGrpSpPr/>
        <p:nvPr/>
      </p:nvGrpSpPr>
      <p:grpSpPr>
        <a:xfrm>
          <a:off x="0" y="0"/>
          <a:ext cx="0" cy="0"/>
          <a:chOff x="0" y="0"/>
          <a:chExt cx="0" cy="0"/>
        </a:xfrm>
      </p:grpSpPr>
      <p:sp>
        <p:nvSpPr>
          <p:cNvPr id="104" name="Google Shape;104;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6" name="Google Shape;106;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366379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4/11/2021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8263460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2371725" y="630224"/>
            <a:ext cx="6331500" cy="25413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シミュレータを用いた</a:t>
            </a:r>
            <a:endParaRPr dirty="0"/>
          </a:p>
          <a:p>
            <a:pPr marL="0" lvl="0" indent="0" algn="l" rtl="0">
              <a:spcBef>
                <a:spcPts val="0"/>
              </a:spcBef>
              <a:spcAft>
                <a:spcPts val="0"/>
              </a:spcAft>
              <a:buNone/>
            </a:pPr>
            <a:r>
              <a:rPr lang="ja" dirty="0"/>
              <a:t>工程表作成の自動化</a:t>
            </a:r>
            <a:br>
              <a:rPr lang="en-US" altLang="ja" dirty="0"/>
            </a:br>
            <a:r>
              <a:rPr lang="en-US" altLang="ja" dirty="0"/>
              <a:t>(</a:t>
            </a:r>
            <a:r>
              <a:rPr lang="ja-JP" altLang="en-US" dirty="0"/>
              <a:t>運用事例</a:t>
            </a:r>
            <a:r>
              <a:rPr lang="en-US" altLang="ja"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作成した工程表の評価</a:t>
            </a:r>
            <a:endParaRPr/>
          </a:p>
        </p:txBody>
      </p:sp>
      <p:sp>
        <p:nvSpPr>
          <p:cNvPr id="174" name="Google Shape;174;p31"/>
          <p:cNvSpPr txBox="1">
            <a:spLocks noGrp="1"/>
          </p:cNvSpPr>
          <p:nvPr>
            <p:ph type="body" idx="2"/>
          </p:nvPr>
        </p:nvSpPr>
        <p:spPr>
          <a:xfrm>
            <a:off x="4939500" y="315300"/>
            <a:ext cx="3837000" cy="410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1700" b="1" dirty="0"/>
              <a:t>グラフを用いた視覚的検証</a:t>
            </a:r>
            <a:endParaRPr sz="1400" dirty="0"/>
          </a:p>
          <a:p>
            <a:pPr marL="457200" lvl="0" indent="-317500" algn="l" rtl="0">
              <a:lnSpc>
                <a:spcPct val="100000"/>
              </a:lnSpc>
              <a:spcBef>
                <a:spcPts val="0"/>
              </a:spcBef>
              <a:spcAft>
                <a:spcPts val="0"/>
              </a:spcAft>
              <a:buSzPts val="1400"/>
              <a:buChar char="●"/>
            </a:pPr>
            <a:r>
              <a:rPr lang="ja" sz="1400" dirty="0"/>
              <a:t>作業者の配置は適正だったか</a:t>
            </a:r>
            <a:endParaRPr sz="1400" dirty="0"/>
          </a:p>
          <a:p>
            <a:pPr marL="457200" lvl="0" indent="-317500" algn="l" rtl="0">
              <a:lnSpc>
                <a:spcPct val="100000"/>
              </a:lnSpc>
              <a:spcBef>
                <a:spcPts val="0"/>
              </a:spcBef>
              <a:spcAft>
                <a:spcPts val="0"/>
              </a:spcAft>
              <a:buSzPts val="1400"/>
              <a:buChar char="●"/>
            </a:pPr>
            <a:r>
              <a:rPr lang="ja" sz="1400" dirty="0"/>
              <a:t>機械を効率的に使用できたか</a:t>
            </a:r>
            <a:endParaRPr sz="1400" dirty="0"/>
          </a:p>
          <a:p>
            <a:pPr marL="457200" lvl="0" indent="-317500" algn="l" rtl="0">
              <a:lnSpc>
                <a:spcPct val="100000"/>
              </a:lnSpc>
              <a:spcBef>
                <a:spcPts val="0"/>
              </a:spcBef>
              <a:spcAft>
                <a:spcPts val="0"/>
              </a:spcAft>
              <a:buSzPts val="1400"/>
              <a:buChar char="●"/>
            </a:pPr>
            <a:r>
              <a:rPr lang="ja" sz="1400" dirty="0"/>
              <a:t>生産リストの順番は適正だったか</a:t>
            </a:r>
            <a:endParaRPr sz="1400" dirty="0"/>
          </a:p>
          <a:p>
            <a:pPr marL="0" lvl="0" indent="0" algn="l" rtl="0">
              <a:lnSpc>
                <a:spcPct val="100000"/>
              </a:lnSpc>
              <a:spcBef>
                <a:spcPts val="1600"/>
              </a:spcBef>
              <a:spcAft>
                <a:spcPts val="0"/>
              </a:spcAft>
              <a:buNone/>
            </a:pPr>
            <a:r>
              <a:rPr lang="ja" sz="1700" b="1" dirty="0"/>
              <a:t>作業者の作業従事グラフ</a:t>
            </a:r>
            <a:endParaRPr sz="1700" b="1" dirty="0"/>
          </a:p>
          <a:p>
            <a:pPr marL="457200" lvl="0" indent="-317500" algn="l" rtl="0">
              <a:lnSpc>
                <a:spcPct val="100000"/>
              </a:lnSpc>
              <a:spcBef>
                <a:spcPts val="0"/>
              </a:spcBef>
              <a:spcAft>
                <a:spcPts val="0"/>
              </a:spcAft>
              <a:buSzPts val="1400"/>
              <a:buChar char="●"/>
            </a:pPr>
            <a:r>
              <a:rPr lang="ja" sz="1400" dirty="0"/>
              <a:t>OTHERの割合が小さいほど</a:t>
            </a:r>
            <a:r>
              <a:rPr lang="ja-JP" altLang="en-US" sz="1400"/>
              <a:t>人員</a:t>
            </a:r>
            <a:r>
              <a:rPr lang="ja" sz="1400"/>
              <a:t>を有効活用できたといえる</a:t>
            </a:r>
            <a:endParaRPr sz="1400" dirty="0"/>
          </a:p>
          <a:p>
            <a:pPr marL="457200" lvl="0" indent="-317500" algn="l" rtl="0">
              <a:lnSpc>
                <a:spcPct val="100000"/>
              </a:lnSpc>
              <a:spcBef>
                <a:spcPts val="0"/>
              </a:spcBef>
              <a:spcAft>
                <a:spcPts val="0"/>
              </a:spcAft>
              <a:buSzPts val="1400"/>
              <a:buChar char="●"/>
            </a:pPr>
            <a:r>
              <a:rPr lang="ja" sz="1400" dirty="0"/>
              <a:t>作業従事のばらつきが少ないほど計画の有用性が高い</a:t>
            </a:r>
            <a:endParaRPr sz="1400" dirty="0"/>
          </a:p>
          <a:p>
            <a:pPr marL="45720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ja" sz="1700" b="1" dirty="0"/>
              <a:t>機械稼働率</a:t>
            </a:r>
            <a:endParaRPr sz="1700" b="1" dirty="0"/>
          </a:p>
          <a:p>
            <a:pPr marL="457200" lvl="0" indent="-317500" algn="l" rtl="0">
              <a:lnSpc>
                <a:spcPct val="100000"/>
              </a:lnSpc>
              <a:spcBef>
                <a:spcPts val="0"/>
              </a:spcBef>
              <a:spcAft>
                <a:spcPts val="0"/>
              </a:spcAft>
              <a:buSzPts val="1400"/>
              <a:buChar char="●"/>
            </a:pPr>
            <a:r>
              <a:rPr lang="ja" sz="1400" dirty="0"/>
              <a:t>稼働率が高いほど機械を有効活用できたといえる</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ja" sz="1700" b="1" dirty="0"/>
              <a:t>ヒートマップ</a:t>
            </a:r>
            <a:endParaRPr sz="1700" b="1" dirty="0"/>
          </a:p>
          <a:p>
            <a:pPr marL="457200" lvl="0" indent="-317500" algn="l" rtl="0">
              <a:lnSpc>
                <a:spcPct val="100000"/>
              </a:lnSpc>
              <a:spcBef>
                <a:spcPts val="0"/>
              </a:spcBef>
              <a:spcAft>
                <a:spcPts val="0"/>
              </a:spcAft>
              <a:buSzPts val="1400"/>
              <a:buChar char="●"/>
            </a:pPr>
            <a:r>
              <a:rPr lang="ja" sz="1400" dirty="0"/>
              <a:t>明るいところほど作業頻度が高かった</a:t>
            </a:r>
            <a:endParaRPr sz="1400" dirty="0"/>
          </a:p>
          <a:p>
            <a:pPr marL="457200" lvl="0" indent="-317500" algn="l" rtl="0">
              <a:lnSpc>
                <a:spcPct val="100000"/>
              </a:lnSpc>
              <a:spcBef>
                <a:spcPts val="0"/>
              </a:spcBef>
              <a:spcAft>
                <a:spcPts val="0"/>
              </a:spcAft>
              <a:buSzPts val="1400"/>
              <a:buChar char="●"/>
            </a:pPr>
            <a:r>
              <a:rPr lang="ja" sz="1400" dirty="0"/>
              <a:t>工程表の改善点を見つけるヒント</a:t>
            </a:r>
            <a:endParaRPr sz="17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262505" y="313410"/>
            <a:ext cx="6105343"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accent5"/>
                </a:solidFill>
              </a:rPr>
              <a:t>プログラムの肝</a:t>
            </a:r>
            <a:r>
              <a:rPr lang="ja" dirty="0"/>
              <a:t>は実際の</a:t>
            </a:r>
            <a:r>
              <a:rPr lang="ja" dirty="0">
                <a:solidFill>
                  <a:srgbClr val="FFFFFF"/>
                </a:solidFill>
              </a:rPr>
              <a:t>作業者、機械の状態からシミュレートにより</a:t>
            </a:r>
            <a:r>
              <a:rPr lang="ja" dirty="0">
                <a:solidFill>
                  <a:schemeClr val="accent5"/>
                </a:solidFill>
              </a:rPr>
              <a:t>自動で工程表を作成</a:t>
            </a:r>
            <a:r>
              <a:rPr lang="ja" dirty="0">
                <a:solidFill>
                  <a:srgbClr val="FFFFFF"/>
                </a:solidFill>
              </a:rPr>
              <a:t>するところ</a:t>
            </a:r>
            <a:endParaRPr dirty="0">
              <a:solidFill>
                <a:srgbClr val="FFFFFF"/>
              </a:solidFill>
            </a:endParaRPr>
          </a:p>
        </p:txBody>
      </p:sp>
      <p:grpSp>
        <p:nvGrpSpPr>
          <p:cNvPr id="180" name="Google Shape;180;p32"/>
          <p:cNvGrpSpPr/>
          <p:nvPr/>
        </p:nvGrpSpPr>
        <p:grpSpPr>
          <a:xfrm>
            <a:off x="6067168" y="1729665"/>
            <a:ext cx="2965003" cy="2875286"/>
            <a:chOff x="6804925" y="586810"/>
            <a:chExt cx="2212050" cy="3157873"/>
          </a:xfrm>
        </p:grpSpPr>
        <p:pic>
          <p:nvPicPr>
            <p:cNvPr id="181" name="Google Shape;181;p32"/>
            <p:cNvPicPr preferRelativeResize="0"/>
            <p:nvPr/>
          </p:nvPicPr>
          <p:blipFill>
            <a:blip r:embed="rId3">
              <a:alphaModFix/>
            </a:blip>
            <a:stretch>
              <a:fillRect/>
            </a:stretch>
          </p:blipFill>
          <p:spPr>
            <a:xfrm>
              <a:off x="6804925" y="596807"/>
              <a:ext cx="2212050" cy="3147876"/>
            </a:xfrm>
            <a:prstGeom prst="rect">
              <a:avLst/>
            </a:prstGeom>
            <a:noFill/>
            <a:ln>
              <a:noFill/>
            </a:ln>
          </p:spPr>
        </p:pic>
        <p:pic>
          <p:nvPicPr>
            <p:cNvPr id="182" name="Google Shape;182;p32" descr="スライドにメモを貼り付けているダクトテープ"/>
            <p:cNvPicPr preferRelativeResize="0"/>
            <p:nvPr/>
          </p:nvPicPr>
          <p:blipFill rotWithShape="1">
            <a:blip r:embed="rId4">
              <a:alphaModFix/>
            </a:blip>
            <a:srcRect l="9244" t="5926" r="2118" b="10011"/>
            <a:stretch/>
          </p:blipFill>
          <p:spPr>
            <a:xfrm rot="194482">
              <a:off x="7371997" y="586810"/>
              <a:ext cx="1077905" cy="480721"/>
            </a:xfrm>
            <a:prstGeom prst="rect">
              <a:avLst/>
            </a:prstGeom>
            <a:noFill/>
            <a:ln>
              <a:noFill/>
            </a:ln>
          </p:spPr>
        </p:pic>
        <p:sp>
          <p:nvSpPr>
            <p:cNvPr id="183" name="Google Shape;183;p32"/>
            <p:cNvSpPr txBox="1"/>
            <p:nvPr/>
          </p:nvSpPr>
          <p:spPr>
            <a:xfrm>
              <a:off x="6946462" y="919500"/>
              <a:ext cx="1958101" cy="24276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ja" sz="1800" b="1" dirty="0">
                  <a:solidFill>
                    <a:schemeClr val="dk1"/>
                  </a:solidFill>
                  <a:latin typeface="Raleway"/>
                  <a:ea typeface="Raleway"/>
                  <a:cs typeface="Raleway"/>
                  <a:sym typeface="Raleway"/>
                </a:rPr>
                <a:t>高速化</a:t>
              </a:r>
              <a:endParaRPr sz="1800" b="1" dirty="0">
                <a:solidFill>
                  <a:schemeClr val="dk1"/>
                </a:solidFill>
                <a:latin typeface="Raleway"/>
                <a:ea typeface="Raleway"/>
                <a:cs typeface="Raleway"/>
                <a:sym typeface="Raleway"/>
              </a:endParaRPr>
            </a:p>
            <a:p>
              <a:pPr marL="0" lvl="0" indent="0" algn="l" rtl="0">
                <a:spcBef>
                  <a:spcPts val="800"/>
                </a:spcBef>
                <a:spcAft>
                  <a:spcPts val="800"/>
                </a:spcAft>
                <a:buClr>
                  <a:schemeClr val="dk2"/>
                </a:buClr>
                <a:buSzPts val="1100"/>
                <a:buFont typeface="Arial"/>
                <a:buNone/>
              </a:pPr>
              <a:r>
                <a:rPr lang="ja" sz="1800" dirty="0">
                  <a:solidFill>
                    <a:schemeClr val="dk2"/>
                  </a:solidFill>
                  <a:latin typeface="Raleway"/>
                  <a:ea typeface="Raleway"/>
                  <a:cs typeface="Raleway"/>
                  <a:sym typeface="Raleway"/>
                </a:rPr>
                <a:t>シミュレーションの描画を省略すれば</a:t>
              </a:r>
              <a:r>
                <a:rPr lang="ja" sz="1800" dirty="0">
                  <a:solidFill>
                    <a:srgbClr val="FF0000"/>
                  </a:solidFill>
                  <a:effectLst>
                    <a:outerShdw blurRad="38100" dist="38100" dir="2700000" algn="tl">
                      <a:srgbClr val="000000">
                        <a:alpha val="43137"/>
                      </a:srgbClr>
                    </a:outerShdw>
                  </a:effectLst>
                  <a:latin typeface="Raleway"/>
                  <a:ea typeface="Raleway"/>
                  <a:cs typeface="Raleway"/>
                  <a:sym typeface="Raleway"/>
                </a:rPr>
                <a:t>数秒</a:t>
              </a:r>
              <a:r>
                <a:rPr lang="ja" sz="1800" dirty="0">
                  <a:solidFill>
                    <a:schemeClr val="dk2"/>
                  </a:solidFill>
                  <a:latin typeface="Raleway"/>
                  <a:ea typeface="Raleway"/>
                  <a:cs typeface="Raleway"/>
                  <a:sym typeface="Raleway"/>
                </a:rPr>
                <a:t>で計算することができるので生産リストの順番を入れ替え</a:t>
              </a:r>
              <a:r>
                <a:rPr lang="ja" sz="1800" dirty="0">
                  <a:solidFill>
                    <a:srgbClr val="FF0000"/>
                  </a:solidFill>
                  <a:effectLst>
                    <a:outerShdw blurRad="38100" dist="38100" dir="2700000" algn="tl">
                      <a:srgbClr val="000000">
                        <a:alpha val="43137"/>
                      </a:srgbClr>
                    </a:outerShdw>
                  </a:effectLst>
                  <a:latin typeface="Raleway"/>
                  <a:ea typeface="Raleway"/>
                  <a:cs typeface="Raleway"/>
                  <a:sym typeface="Raleway"/>
                </a:rPr>
                <a:t>検証を繰り返す</a:t>
              </a:r>
              <a:r>
                <a:rPr lang="ja" sz="1800" dirty="0">
                  <a:solidFill>
                    <a:schemeClr val="dk2"/>
                  </a:solidFill>
                  <a:latin typeface="Raleway"/>
                  <a:ea typeface="Raleway"/>
                  <a:cs typeface="Raleway"/>
                  <a:sym typeface="Raleway"/>
                </a:rPr>
                <a:t>ことが可能。</a:t>
              </a:r>
              <a:endParaRPr sz="1800" dirty="0">
                <a:solidFill>
                  <a:schemeClr val="dk2"/>
                </a:solidFill>
                <a:latin typeface="Raleway"/>
                <a:ea typeface="Raleway"/>
                <a:cs typeface="Raleway"/>
                <a:sym typeface="Raleway"/>
              </a:endParaRPr>
            </a:p>
          </p:txBody>
        </p:sp>
      </p:gr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2507649" y="2920344"/>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生産リストの順番を入れ替えてシミュレート</a:t>
            </a:r>
            <a:endParaRPr dirty="0"/>
          </a:p>
        </p:txBody>
      </p:sp>
    </p:spTree>
    <p:extLst>
      <p:ext uri="{BB962C8B-B14F-4D97-AF65-F5344CB8AC3E}">
        <p14:creationId xmlns:p14="http://schemas.microsoft.com/office/powerpoint/2010/main" val="2672184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作業従事比率</a:t>
            </a:r>
            <a:endParaRPr dirty="0"/>
          </a:p>
        </p:txBody>
      </p:sp>
      <p:pic>
        <p:nvPicPr>
          <p:cNvPr id="3" name="図 2">
            <a:extLst>
              <a:ext uri="{FF2B5EF4-FFF2-40B4-BE49-F238E27FC236}">
                <a16:creationId xmlns:a16="http://schemas.microsoft.com/office/drawing/2014/main" id="{F8E3B9EB-E82A-464C-A5EE-4FD58BC2CD55}"/>
              </a:ext>
            </a:extLst>
          </p:cNvPr>
          <p:cNvPicPr>
            <a:picLocks noChangeAspect="1"/>
          </p:cNvPicPr>
          <p:nvPr/>
        </p:nvPicPr>
        <p:blipFill>
          <a:blip r:embed="rId3"/>
          <a:stretch>
            <a:fillRect/>
          </a:stretch>
        </p:blipFill>
        <p:spPr>
          <a:xfrm>
            <a:off x="3241077" y="1182130"/>
            <a:ext cx="5004999" cy="1668333"/>
          </a:xfrm>
          <a:prstGeom prst="rect">
            <a:avLst/>
          </a:prstGeom>
        </p:spPr>
      </p:pic>
      <p:pic>
        <p:nvPicPr>
          <p:cNvPr id="8" name="図 7">
            <a:extLst>
              <a:ext uri="{FF2B5EF4-FFF2-40B4-BE49-F238E27FC236}">
                <a16:creationId xmlns:a16="http://schemas.microsoft.com/office/drawing/2014/main" id="{D60046E3-CFA3-4616-9799-E6DC64D3AB27}"/>
              </a:ext>
            </a:extLst>
          </p:cNvPr>
          <p:cNvPicPr>
            <a:picLocks noChangeAspect="1"/>
          </p:cNvPicPr>
          <p:nvPr/>
        </p:nvPicPr>
        <p:blipFill>
          <a:blip r:embed="rId4"/>
          <a:stretch>
            <a:fillRect/>
          </a:stretch>
        </p:blipFill>
        <p:spPr>
          <a:xfrm>
            <a:off x="3241076" y="2899217"/>
            <a:ext cx="5005000" cy="1668333"/>
          </a:xfrm>
          <a:prstGeom prst="rect">
            <a:avLst/>
          </a:prstGeom>
        </p:spPr>
      </p:pic>
    </p:spTree>
    <p:extLst>
      <p:ext uri="{BB962C8B-B14F-4D97-AF65-F5344CB8AC3E}">
        <p14:creationId xmlns:p14="http://schemas.microsoft.com/office/powerpoint/2010/main" val="41859616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1" name="図 10">
            <a:extLst>
              <a:ext uri="{FF2B5EF4-FFF2-40B4-BE49-F238E27FC236}">
                <a16:creationId xmlns:a16="http://schemas.microsoft.com/office/drawing/2014/main" id="{8DEC4942-154D-46E7-A150-9134749F764D}"/>
              </a:ext>
            </a:extLst>
          </p:cNvPr>
          <p:cNvPicPr>
            <a:picLocks noChangeAspect="1"/>
          </p:cNvPicPr>
          <p:nvPr/>
        </p:nvPicPr>
        <p:blipFill>
          <a:blip r:embed="rId3"/>
          <a:stretch>
            <a:fillRect/>
          </a:stretch>
        </p:blipFill>
        <p:spPr>
          <a:xfrm>
            <a:off x="5725484" y="1537438"/>
            <a:ext cx="3072339" cy="2818599"/>
          </a:xfrm>
          <a:prstGeom prst="rect">
            <a:avLst/>
          </a:prstGeom>
        </p:spPr>
      </p:pic>
      <p:pic>
        <p:nvPicPr>
          <p:cNvPr id="4" name="図 3">
            <a:extLst>
              <a:ext uri="{FF2B5EF4-FFF2-40B4-BE49-F238E27FC236}">
                <a16:creationId xmlns:a16="http://schemas.microsoft.com/office/drawing/2014/main" id="{3E2FE07B-16A9-4E6A-8F2A-323911A373DB}"/>
              </a:ext>
            </a:extLst>
          </p:cNvPr>
          <p:cNvPicPr>
            <a:picLocks noChangeAspect="1"/>
          </p:cNvPicPr>
          <p:nvPr/>
        </p:nvPicPr>
        <p:blipFill>
          <a:blip r:embed="rId4"/>
          <a:stretch>
            <a:fillRect/>
          </a:stretch>
        </p:blipFill>
        <p:spPr>
          <a:xfrm>
            <a:off x="1907060" y="1537437"/>
            <a:ext cx="3726967" cy="2818599"/>
          </a:xfrm>
          <a:prstGeom prst="rect">
            <a:avLst/>
          </a:prstGeom>
        </p:spPr>
      </p:pic>
      <p:sp>
        <p:nvSpPr>
          <p:cNvPr id="153" name="Google Shape;153;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機械稼働率</a:t>
            </a:r>
            <a:endParaRPr dirty="0"/>
          </a:p>
        </p:txBody>
      </p:sp>
      <p:sp>
        <p:nvSpPr>
          <p:cNvPr id="7" name="テキスト ボックス 6">
            <a:extLst>
              <a:ext uri="{FF2B5EF4-FFF2-40B4-BE49-F238E27FC236}">
                <a16:creationId xmlns:a16="http://schemas.microsoft.com/office/drawing/2014/main" id="{EBC759D7-272C-44CE-B26A-23CC40CA67D5}"/>
              </a:ext>
            </a:extLst>
          </p:cNvPr>
          <p:cNvSpPr txBox="1"/>
          <p:nvPr/>
        </p:nvSpPr>
        <p:spPr>
          <a:xfrm>
            <a:off x="3476367" y="2946738"/>
            <a:ext cx="1095633" cy="369332"/>
          </a:xfrm>
          <a:prstGeom prst="rect">
            <a:avLst/>
          </a:prstGeom>
          <a:noFill/>
        </p:spPr>
        <p:txBody>
          <a:bodyPr wrap="square" rtlCol="0">
            <a:spAutoFit/>
          </a:bodyPr>
          <a:lstStyle/>
          <a:p>
            <a:r>
              <a:rPr kumimoji="1" lang="en-US" altLang="ja-JP" sz="1800" dirty="0"/>
              <a:t>CASE 1</a:t>
            </a:r>
            <a:endParaRPr kumimoji="1" lang="ja-JP" altLang="en-US" sz="1800" dirty="0"/>
          </a:p>
        </p:txBody>
      </p:sp>
      <p:sp>
        <p:nvSpPr>
          <p:cNvPr id="10" name="テキスト ボックス 9">
            <a:extLst>
              <a:ext uri="{FF2B5EF4-FFF2-40B4-BE49-F238E27FC236}">
                <a16:creationId xmlns:a16="http://schemas.microsoft.com/office/drawing/2014/main" id="{0E925F56-A1A7-417F-88EE-994FBFF68043}"/>
              </a:ext>
            </a:extLst>
          </p:cNvPr>
          <p:cNvSpPr txBox="1"/>
          <p:nvPr/>
        </p:nvSpPr>
        <p:spPr>
          <a:xfrm>
            <a:off x="6729004" y="2946738"/>
            <a:ext cx="1127085" cy="369332"/>
          </a:xfrm>
          <a:prstGeom prst="rect">
            <a:avLst/>
          </a:prstGeom>
          <a:noFill/>
        </p:spPr>
        <p:txBody>
          <a:bodyPr wrap="square" rtlCol="0">
            <a:spAutoFit/>
          </a:bodyPr>
          <a:lstStyle/>
          <a:p>
            <a:r>
              <a:rPr kumimoji="1" lang="en-US" altLang="ja-JP" sz="1800" dirty="0"/>
              <a:t>CASE 2</a:t>
            </a:r>
            <a:endParaRPr kumimoji="1" lang="ja-JP" altLang="en-US" sz="1800" dirty="0"/>
          </a:p>
        </p:txBody>
      </p:sp>
    </p:spTree>
    <p:extLst>
      <p:ext uri="{BB962C8B-B14F-4D97-AF65-F5344CB8AC3E}">
        <p14:creationId xmlns:p14="http://schemas.microsoft.com/office/powerpoint/2010/main" val="9109982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ヒートマップ</a:t>
            </a:r>
            <a:endParaRPr dirty="0"/>
          </a:p>
        </p:txBody>
      </p:sp>
      <p:pic>
        <p:nvPicPr>
          <p:cNvPr id="6" name="図 5">
            <a:extLst>
              <a:ext uri="{FF2B5EF4-FFF2-40B4-BE49-F238E27FC236}">
                <a16:creationId xmlns:a16="http://schemas.microsoft.com/office/drawing/2014/main" id="{4F47C1FB-B3BD-4EF4-B401-B82F33CA27A8}"/>
              </a:ext>
            </a:extLst>
          </p:cNvPr>
          <p:cNvPicPr>
            <a:picLocks noChangeAspect="1"/>
          </p:cNvPicPr>
          <p:nvPr/>
        </p:nvPicPr>
        <p:blipFill>
          <a:blip r:embed="rId3"/>
          <a:stretch>
            <a:fillRect/>
          </a:stretch>
        </p:blipFill>
        <p:spPr>
          <a:xfrm>
            <a:off x="2505629" y="1404553"/>
            <a:ext cx="3080951" cy="3080951"/>
          </a:xfrm>
          <a:prstGeom prst="rect">
            <a:avLst/>
          </a:prstGeom>
        </p:spPr>
      </p:pic>
      <p:pic>
        <p:nvPicPr>
          <p:cNvPr id="10" name="図 9">
            <a:extLst>
              <a:ext uri="{FF2B5EF4-FFF2-40B4-BE49-F238E27FC236}">
                <a16:creationId xmlns:a16="http://schemas.microsoft.com/office/drawing/2014/main" id="{9C9CD9F9-E42E-4262-B356-40FA118BCF1C}"/>
              </a:ext>
            </a:extLst>
          </p:cNvPr>
          <p:cNvPicPr>
            <a:picLocks noChangeAspect="1"/>
          </p:cNvPicPr>
          <p:nvPr/>
        </p:nvPicPr>
        <p:blipFill>
          <a:blip r:embed="rId4"/>
          <a:stretch>
            <a:fillRect/>
          </a:stretch>
        </p:blipFill>
        <p:spPr>
          <a:xfrm>
            <a:off x="5711397" y="1404552"/>
            <a:ext cx="3080952" cy="3080952"/>
          </a:xfrm>
          <a:prstGeom prst="rect">
            <a:avLst/>
          </a:prstGeom>
        </p:spPr>
      </p:pic>
    </p:spTree>
    <p:extLst>
      <p:ext uri="{BB962C8B-B14F-4D97-AF65-F5344CB8AC3E}">
        <p14:creationId xmlns:p14="http://schemas.microsoft.com/office/powerpoint/2010/main" val="41753625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dirty="0"/>
              <a:t>シミュレーションの比較</a:t>
            </a:r>
            <a:endParaRPr dirty="0"/>
          </a:p>
        </p:txBody>
      </p:sp>
      <p:sp>
        <p:nvSpPr>
          <p:cNvPr id="174" name="Google Shape;174;p31"/>
          <p:cNvSpPr txBox="1">
            <a:spLocks noGrp="1"/>
          </p:cNvSpPr>
          <p:nvPr>
            <p:ph type="body" idx="2"/>
          </p:nvPr>
        </p:nvSpPr>
        <p:spPr>
          <a:xfrm>
            <a:off x="4939500" y="315299"/>
            <a:ext cx="3837000" cy="43349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1700" b="1" dirty="0"/>
              <a:t>全品目完成にかかった時間</a:t>
            </a:r>
            <a:endParaRPr sz="1400" dirty="0"/>
          </a:p>
          <a:p>
            <a:pPr marL="139700" lvl="0" indent="0" rtl="0">
              <a:lnSpc>
                <a:spcPct val="100000"/>
              </a:lnSpc>
              <a:spcBef>
                <a:spcPts val="0"/>
              </a:spcBef>
              <a:spcAft>
                <a:spcPts val="0"/>
              </a:spcAft>
              <a:buSzPts val="1400"/>
              <a:buNone/>
            </a:pPr>
            <a:r>
              <a:rPr lang="en-US" sz="1400" dirty="0"/>
              <a:t>CASE1 </a:t>
            </a:r>
            <a:r>
              <a:rPr lang="ja-JP" altLang="en-US" sz="1400" dirty="0"/>
              <a:t>・・・約</a:t>
            </a:r>
            <a:r>
              <a:rPr lang="en-US" altLang="ja-JP" sz="1400" dirty="0"/>
              <a:t>37</a:t>
            </a:r>
            <a:r>
              <a:rPr lang="ja-JP" altLang="en-US" sz="1400" dirty="0"/>
              <a:t>万秒</a:t>
            </a:r>
            <a:r>
              <a:rPr lang="en-US" altLang="ja-JP" sz="1400" dirty="0"/>
              <a:t>(11</a:t>
            </a:r>
            <a:r>
              <a:rPr lang="ja-JP" altLang="en-US" sz="1400" dirty="0"/>
              <a:t>日間</a:t>
            </a:r>
            <a:r>
              <a:rPr lang="en-US" altLang="ja-JP" sz="1400" dirty="0"/>
              <a:t>)</a:t>
            </a:r>
            <a:endParaRPr sz="1400" dirty="0"/>
          </a:p>
          <a:p>
            <a:pPr marL="139700" lvl="0" indent="0" rtl="0">
              <a:lnSpc>
                <a:spcPct val="100000"/>
              </a:lnSpc>
              <a:spcBef>
                <a:spcPts val="0"/>
              </a:spcBef>
              <a:spcAft>
                <a:spcPts val="0"/>
              </a:spcAft>
              <a:buSzPts val="1400"/>
              <a:buNone/>
            </a:pPr>
            <a:r>
              <a:rPr lang="ja-JP" altLang="en-US" sz="1400" dirty="0"/>
              <a:t>　↓</a:t>
            </a:r>
            <a:endParaRPr lang="en-US" altLang="ja-JP" sz="1400" dirty="0"/>
          </a:p>
          <a:p>
            <a:pPr marL="139700" indent="0">
              <a:lnSpc>
                <a:spcPct val="100000"/>
              </a:lnSpc>
              <a:buSzPts val="1400"/>
              <a:buNone/>
            </a:pPr>
            <a:r>
              <a:rPr lang="en-US" altLang="ja-JP" sz="1400" dirty="0"/>
              <a:t>CASE2 </a:t>
            </a:r>
            <a:r>
              <a:rPr lang="ja-JP" altLang="en-US" sz="1400" dirty="0"/>
              <a:t>・・・約</a:t>
            </a:r>
            <a:r>
              <a:rPr lang="en-US" altLang="ja-JP" sz="1400" dirty="0"/>
              <a:t>31</a:t>
            </a:r>
            <a:r>
              <a:rPr lang="ja-JP" altLang="en-US" sz="1400" dirty="0"/>
              <a:t>万秒</a:t>
            </a:r>
            <a:r>
              <a:rPr lang="en-US" altLang="ja-JP" sz="1400" dirty="0"/>
              <a:t>(9</a:t>
            </a:r>
            <a:r>
              <a:rPr lang="ja-JP" altLang="en-US" sz="1400" dirty="0"/>
              <a:t>日間</a:t>
            </a:r>
            <a:r>
              <a:rPr lang="en-US" altLang="ja-JP" sz="1400" dirty="0"/>
              <a:t>)</a:t>
            </a:r>
          </a:p>
          <a:p>
            <a:pPr marL="139700" indent="0">
              <a:lnSpc>
                <a:spcPct val="100000"/>
              </a:lnSpc>
              <a:buSzPts val="1400"/>
              <a:buNone/>
            </a:pPr>
            <a:endParaRPr lang="en-US" sz="1400" dirty="0"/>
          </a:p>
          <a:p>
            <a:pPr marL="139700" lvl="0" indent="0" algn="l" rtl="0">
              <a:lnSpc>
                <a:spcPct val="100000"/>
              </a:lnSpc>
              <a:spcBef>
                <a:spcPts val="0"/>
              </a:spcBef>
              <a:spcAft>
                <a:spcPts val="0"/>
              </a:spcAft>
              <a:buSzPts val="1400"/>
              <a:buNone/>
            </a:pPr>
            <a:r>
              <a:rPr lang="en-US" altLang="ja-JP" sz="1400" u="sng" dirty="0">
                <a:effectLst>
                  <a:outerShdw blurRad="38100" dist="38100" dir="2700000" algn="tl">
                    <a:srgbClr val="000000">
                      <a:alpha val="43137"/>
                    </a:srgbClr>
                  </a:outerShdw>
                </a:effectLst>
              </a:rPr>
              <a:t>2</a:t>
            </a:r>
            <a:r>
              <a:rPr lang="ja-JP" altLang="en-US" sz="1400" u="sng" dirty="0">
                <a:effectLst>
                  <a:outerShdw blurRad="38100" dist="38100" dir="2700000" algn="tl">
                    <a:srgbClr val="000000">
                      <a:alpha val="43137"/>
                    </a:srgbClr>
                  </a:outerShdw>
                </a:effectLst>
              </a:rPr>
              <a:t>日間の工期短縮</a:t>
            </a:r>
            <a:endParaRPr sz="1400" u="sng" dirty="0">
              <a:effectLst>
                <a:outerShdw blurRad="38100" dist="38100" dir="2700000" algn="tl">
                  <a:srgbClr val="000000">
                    <a:alpha val="43137"/>
                  </a:srgbClr>
                </a:outerShdw>
              </a:effectLst>
            </a:endParaRPr>
          </a:p>
          <a:p>
            <a:pPr marL="0" lvl="0" indent="0" algn="l" rtl="0">
              <a:lnSpc>
                <a:spcPct val="100000"/>
              </a:lnSpc>
              <a:spcBef>
                <a:spcPts val="1600"/>
              </a:spcBef>
              <a:spcAft>
                <a:spcPts val="0"/>
              </a:spcAft>
              <a:buNone/>
            </a:pPr>
            <a:r>
              <a:rPr lang="ja" sz="1700" b="1" dirty="0"/>
              <a:t>作業者の作業従事グラフ</a:t>
            </a:r>
            <a:endParaRPr sz="1700" b="1" dirty="0"/>
          </a:p>
          <a:p>
            <a:pPr marL="139700" lvl="0" indent="0" algn="l" rtl="0">
              <a:lnSpc>
                <a:spcPct val="100000"/>
              </a:lnSpc>
              <a:spcBef>
                <a:spcPts val="0"/>
              </a:spcBef>
              <a:spcAft>
                <a:spcPts val="0"/>
              </a:spcAft>
              <a:buSzPts val="1400"/>
              <a:buNone/>
            </a:pPr>
            <a:r>
              <a:rPr lang="en-US" altLang="ja" sz="1400" dirty="0"/>
              <a:t>CASE1 -&gt; CASE2</a:t>
            </a:r>
          </a:p>
          <a:p>
            <a:pPr marL="139700" lvl="0" indent="0" algn="l" rtl="0">
              <a:lnSpc>
                <a:spcPct val="100000"/>
              </a:lnSpc>
              <a:spcBef>
                <a:spcPts val="0"/>
              </a:spcBef>
              <a:spcAft>
                <a:spcPts val="0"/>
              </a:spcAft>
              <a:buSzPts val="1400"/>
              <a:buNone/>
            </a:pPr>
            <a:r>
              <a:rPr lang="ja" sz="1400" dirty="0"/>
              <a:t>作業従事のばらつき</a:t>
            </a:r>
            <a:r>
              <a:rPr lang="ja-JP" altLang="en-US" sz="1400" dirty="0"/>
              <a:t>をやや改善</a:t>
            </a:r>
            <a:endParaRPr sz="1400" dirty="0"/>
          </a:p>
          <a:p>
            <a:pPr marL="45720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ja" sz="1700" b="1" dirty="0"/>
              <a:t>機械稼働率</a:t>
            </a:r>
            <a:endParaRPr sz="1700" b="1" dirty="0"/>
          </a:p>
          <a:p>
            <a:pPr marL="139700" lvl="0" indent="0" algn="l" rtl="0">
              <a:lnSpc>
                <a:spcPct val="100000"/>
              </a:lnSpc>
              <a:spcBef>
                <a:spcPts val="0"/>
              </a:spcBef>
              <a:spcAft>
                <a:spcPts val="0"/>
              </a:spcAft>
              <a:buSzPts val="1400"/>
              <a:buNone/>
            </a:pPr>
            <a:r>
              <a:rPr lang="ja-JP" altLang="en-US" sz="1400" dirty="0"/>
              <a:t>今回</a:t>
            </a:r>
            <a:r>
              <a:rPr lang="ja" sz="1400" dirty="0"/>
              <a:t>稼働率</a:t>
            </a:r>
            <a:r>
              <a:rPr lang="ja-JP" altLang="en-US" sz="1400" dirty="0"/>
              <a:t>では顕著な差はみられなかった</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ja" sz="1700" b="1" dirty="0"/>
              <a:t>ヒートマップ</a:t>
            </a:r>
            <a:endParaRPr sz="1700" b="1" dirty="0"/>
          </a:p>
          <a:p>
            <a:pPr marL="139700" lvl="0" indent="0" algn="l" rtl="0">
              <a:lnSpc>
                <a:spcPct val="100000"/>
              </a:lnSpc>
              <a:spcBef>
                <a:spcPts val="0"/>
              </a:spcBef>
              <a:spcAft>
                <a:spcPts val="0"/>
              </a:spcAft>
              <a:buSzPts val="1400"/>
              <a:buNone/>
            </a:pPr>
            <a:r>
              <a:rPr lang="en-US" altLang="ja-JP" sz="1400" dirty="0"/>
              <a:t>CASE1 -&gt; CASE2</a:t>
            </a:r>
          </a:p>
          <a:p>
            <a:pPr marL="139700" lvl="0" indent="0" algn="l" rtl="0">
              <a:lnSpc>
                <a:spcPct val="100000"/>
              </a:lnSpc>
              <a:spcBef>
                <a:spcPts val="0"/>
              </a:spcBef>
              <a:spcAft>
                <a:spcPts val="0"/>
              </a:spcAft>
              <a:buSzPts val="1400"/>
              <a:buNone/>
            </a:pPr>
            <a:r>
              <a:rPr lang="ja-JP" altLang="en-US" sz="1400" dirty="0"/>
              <a:t>均一なヒートマップに改善し効率がよくなったことがうかがえる</a:t>
            </a:r>
          </a:p>
          <a:p>
            <a:pPr marL="457200" lvl="0" indent="-317500" algn="l" rtl="0">
              <a:lnSpc>
                <a:spcPct val="100000"/>
              </a:lnSpc>
              <a:spcBef>
                <a:spcPts val="0"/>
              </a:spcBef>
              <a:spcAft>
                <a:spcPts val="0"/>
              </a:spcAft>
              <a:buSzPts val="1400"/>
              <a:buChar char="●"/>
            </a:pPr>
            <a:endParaRPr sz="1700" b="1" dirty="0"/>
          </a:p>
        </p:txBody>
      </p:sp>
    </p:spTree>
    <p:extLst>
      <p:ext uri="{BB962C8B-B14F-4D97-AF65-F5344CB8AC3E}">
        <p14:creationId xmlns:p14="http://schemas.microsoft.com/office/powerpoint/2010/main" val="340981220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p:nvPr/>
        </p:nvSpPr>
        <p:spPr>
          <a:xfrm>
            <a:off x="430125" y="2277250"/>
            <a:ext cx="2808000" cy="23748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txBox="1">
            <a:spLocks noGrp="1"/>
          </p:cNvSpPr>
          <p:nvPr>
            <p:ph type="title"/>
          </p:nvPr>
        </p:nvSpPr>
        <p:spPr>
          <a:xfrm>
            <a:off x="311700" y="555600"/>
            <a:ext cx="33699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a:solidFill>
                  <a:schemeClr val="dk1"/>
                </a:solidFill>
              </a:rPr>
              <a:t>展開例</a:t>
            </a:r>
            <a:endParaRPr>
              <a:solidFill>
                <a:schemeClr val="dk1"/>
              </a:solidFill>
            </a:endParaRPr>
          </a:p>
        </p:txBody>
      </p:sp>
      <p:sp>
        <p:nvSpPr>
          <p:cNvPr id="193" name="Google Shape;193;p33"/>
          <p:cNvSpPr txBox="1">
            <a:spLocks noGrp="1"/>
          </p:cNvSpPr>
          <p:nvPr>
            <p:ph type="body" idx="1"/>
          </p:nvPr>
        </p:nvSpPr>
        <p:spPr>
          <a:xfrm>
            <a:off x="311700" y="2170876"/>
            <a:ext cx="2808000" cy="2374800"/>
          </a:xfrm>
          <a:prstGeom prst="rect">
            <a:avLst/>
          </a:pr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ja" sz="1600"/>
              <a:t>他工場への展開</a:t>
            </a:r>
            <a:endParaRPr sz="1600"/>
          </a:p>
          <a:p>
            <a:pPr marL="457200" lvl="0" indent="-330200" algn="l" rtl="0">
              <a:spcBef>
                <a:spcPts val="0"/>
              </a:spcBef>
              <a:spcAft>
                <a:spcPts val="0"/>
              </a:spcAft>
              <a:buSzPts val="1600"/>
              <a:buChar char="●"/>
            </a:pPr>
            <a:r>
              <a:rPr lang="ja" sz="1600"/>
              <a:t>物流倉庫</a:t>
            </a:r>
            <a:endParaRPr sz="1600"/>
          </a:p>
          <a:p>
            <a:pPr marL="457200" lvl="0" indent="-330200" algn="l" rtl="0">
              <a:spcBef>
                <a:spcPts val="0"/>
              </a:spcBef>
              <a:spcAft>
                <a:spcPts val="0"/>
              </a:spcAft>
              <a:buSzPts val="1600"/>
              <a:buChar char="●"/>
            </a:pPr>
            <a:r>
              <a:rPr lang="ja" sz="1600"/>
              <a:t>店舗、オフィス等の動線計画</a:t>
            </a:r>
            <a:endParaRPr sz="1600"/>
          </a:p>
          <a:p>
            <a:pPr marL="457200" lvl="0" indent="-330200" algn="l" rtl="0">
              <a:spcBef>
                <a:spcPts val="0"/>
              </a:spcBef>
              <a:spcAft>
                <a:spcPts val="0"/>
              </a:spcAft>
              <a:buSzPts val="1600"/>
              <a:buChar char="●"/>
            </a:pPr>
            <a:r>
              <a:rPr lang="ja" sz="1600"/>
              <a:t>建設現場等での工程表作成</a:t>
            </a:r>
            <a:endParaRPr sz="1600"/>
          </a:p>
          <a:p>
            <a:pPr marL="0" lvl="0" indent="0" algn="l" rtl="0">
              <a:spcBef>
                <a:spcPts val="1600"/>
              </a:spcBef>
              <a:spcAft>
                <a:spcPts val="1600"/>
              </a:spcAft>
              <a:buNone/>
            </a:pPr>
            <a:r>
              <a:rPr lang="ja" sz="1600"/>
              <a:t>など</a:t>
            </a:r>
            <a:endParaRPr sz="1600"/>
          </a:p>
        </p:txBody>
      </p:sp>
      <p:pic>
        <p:nvPicPr>
          <p:cNvPr id="190" name="Google Shape;190;p33"/>
          <p:cNvPicPr preferRelativeResize="0"/>
          <p:nvPr/>
        </p:nvPicPr>
        <p:blipFill>
          <a:blip r:embed="rId3">
            <a:alphaModFix/>
          </a:blip>
          <a:stretch>
            <a:fillRect/>
          </a:stretch>
        </p:blipFill>
        <p:spPr>
          <a:xfrm>
            <a:off x="4317150" y="3205650"/>
            <a:ext cx="1934650" cy="1509225"/>
          </a:xfrm>
          <a:prstGeom prst="rect">
            <a:avLst/>
          </a:prstGeom>
          <a:noFill/>
          <a:ln>
            <a:noFill/>
          </a:ln>
        </p:spPr>
      </p:pic>
      <p:pic>
        <p:nvPicPr>
          <p:cNvPr id="191" name="Google Shape;191;p33"/>
          <p:cNvPicPr preferRelativeResize="0"/>
          <p:nvPr/>
        </p:nvPicPr>
        <p:blipFill>
          <a:blip r:embed="rId4">
            <a:alphaModFix/>
          </a:blip>
          <a:stretch>
            <a:fillRect/>
          </a:stretch>
        </p:blipFill>
        <p:spPr>
          <a:xfrm>
            <a:off x="4317150" y="438228"/>
            <a:ext cx="3890975" cy="2590146"/>
          </a:xfrm>
          <a:prstGeom prst="rect">
            <a:avLst/>
          </a:prstGeom>
          <a:noFill/>
          <a:ln>
            <a:noFill/>
          </a:ln>
        </p:spPr>
      </p:pic>
      <p:pic>
        <p:nvPicPr>
          <p:cNvPr id="192" name="Google Shape;192;p33"/>
          <p:cNvPicPr preferRelativeResize="0"/>
          <p:nvPr/>
        </p:nvPicPr>
        <p:blipFill>
          <a:blip r:embed="rId5">
            <a:alphaModFix/>
          </a:blip>
          <a:stretch>
            <a:fillRect/>
          </a:stretch>
        </p:blipFill>
        <p:spPr>
          <a:xfrm>
            <a:off x="6385025" y="3205650"/>
            <a:ext cx="1823100" cy="1509225"/>
          </a:xfrm>
          <a:prstGeom prst="rect">
            <a:avLst/>
          </a:prstGeom>
          <a:noFill/>
          <a:ln>
            <a:noFill/>
          </a:ln>
        </p:spPr>
      </p:pic>
      <p:cxnSp>
        <p:nvCxnSpPr>
          <p:cNvPr id="194" name="Google Shape;194;p33"/>
          <p:cNvCxnSpPr/>
          <p:nvPr/>
        </p:nvCxnSpPr>
        <p:spPr>
          <a:xfrm>
            <a:off x="311700" y="1311300"/>
            <a:ext cx="35910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次のステップ</a:t>
            </a:r>
            <a:endParaRPr/>
          </a:p>
        </p:txBody>
      </p:sp>
      <p:sp>
        <p:nvSpPr>
          <p:cNvPr id="200" name="Google Shape;200;p34"/>
          <p:cNvSpPr txBox="1">
            <a:spLocks noGrp="1"/>
          </p:cNvSpPr>
          <p:nvPr>
            <p:ph type="body" idx="1"/>
          </p:nvPr>
        </p:nvSpPr>
        <p:spPr>
          <a:xfrm>
            <a:off x="2410100" y="1156150"/>
            <a:ext cx="6321600" cy="34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100" b="1" dirty="0">
                <a:solidFill>
                  <a:schemeClr val="dk1"/>
                </a:solidFill>
              </a:rPr>
              <a:t>プログラムの機能追加</a:t>
            </a:r>
            <a:endParaRPr lang="ja-JP" altLang="en-US" sz="2100" b="1" dirty="0">
              <a:solidFill>
                <a:schemeClr val="dk1"/>
              </a:solidFill>
            </a:endParaRPr>
          </a:p>
          <a:p>
            <a:pPr marL="285750" indent="-285750"/>
            <a:r>
              <a:rPr lang="ja-JP" altLang="en-US" sz="1600" dirty="0"/>
              <a:t>土曜勤務、休暇日等への対応</a:t>
            </a:r>
          </a:p>
          <a:p>
            <a:pPr marL="285750" indent="-285750"/>
            <a:r>
              <a:rPr lang="ja" sz="1600" dirty="0"/>
              <a:t>機械の故障、来客、電話などランダムイベントへの対応など</a:t>
            </a:r>
            <a:endParaRPr lang="en-US" altLang="ja" sz="1600" dirty="0"/>
          </a:p>
          <a:p>
            <a:pPr marL="285750" indent="-285750"/>
            <a:r>
              <a:rPr lang="ja-JP" altLang="en-US" sz="1600"/>
              <a:t>加工費シミュレーションへの応用</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ja" sz="2100" b="1" dirty="0">
                <a:solidFill>
                  <a:schemeClr val="dk1"/>
                </a:solidFill>
              </a:rPr>
              <a:t>機械学習</a:t>
            </a:r>
            <a:endParaRPr sz="2100" b="1" dirty="0">
              <a:solidFill>
                <a:schemeClr val="dk1"/>
              </a:solidFill>
            </a:endParaRPr>
          </a:p>
          <a:p>
            <a:pPr marL="0" lvl="0" indent="0" algn="l" rtl="0">
              <a:spcBef>
                <a:spcPts val="0"/>
              </a:spcBef>
              <a:spcAft>
                <a:spcPts val="1600"/>
              </a:spcAft>
              <a:buClr>
                <a:schemeClr val="dk2"/>
              </a:buClr>
              <a:buSzPts val="1100"/>
              <a:buFont typeface="Arial"/>
              <a:buNone/>
            </a:pPr>
            <a:r>
              <a:rPr lang="ja" sz="1600" dirty="0"/>
              <a:t>AI</a:t>
            </a:r>
            <a:r>
              <a:rPr lang="ja-JP" altLang="en-US" sz="1600" dirty="0"/>
              <a:t>による、</a:t>
            </a:r>
            <a:r>
              <a:rPr lang="ja" sz="1600" dirty="0"/>
              <a:t>より最適な工程の自動作成</a:t>
            </a:r>
            <a:endParaRPr lang="en-US" altLang="ja" sz="1600" dirty="0"/>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ja-JP" altLang="en-US" sz="2100" b="1" i="0" u="none" strike="noStrike" kern="0" cap="none" spc="0" normalizeH="0" baseline="0" noProof="0" dirty="0">
                <a:ln>
                  <a:noFill/>
                </a:ln>
                <a:solidFill>
                  <a:srgbClr val="F46524"/>
                </a:solidFill>
                <a:effectLst/>
                <a:uLnTx/>
                <a:uFillTx/>
                <a:latin typeface="Lato"/>
                <a:sym typeface="Lato"/>
              </a:rPr>
              <a:t>他のプログラムの開発</a:t>
            </a:r>
            <a:endParaRPr kumimoji="0" lang="en-US" altLang="ja-JP" sz="2100" b="1" i="0" u="none" strike="noStrike" kern="0" cap="none" spc="0" normalizeH="0" baseline="0" noProof="0" dirty="0">
              <a:ln>
                <a:noFill/>
              </a:ln>
              <a:solidFill>
                <a:srgbClr val="F46524"/>
              </a:solidFill>
              <a:effectLst/>
              <a:uLnTx/>
              <a:uFillTx/>
              <a:latin typeface="Lato"/>
              <a:sym typeface="Lato"/>
            </a:endParaRPr>
          </a:p>
          <a:p>
            <a:pPr marL="0" marR="0" lvl="0" indent="0" algn="l" defTabSz="914400" rtl="0" eaLnBrk="1" fontAlgn="auto" latinLnBrk="0" hangingPunct="1">
              <a:lnSpc>
                <a:spcPct val="115000"/>
              </a:lnSpc>
              <a:spcBef>
                <a:spcPts val="0"/>
              </a:spcBef>
              <a:spcAft>
                <a:spcPts val="1600"/>
              </a:spcAft>
              <a:buClr>
                <a:srgbClr val="000000"/>
              </a:buClr>
              <a:buSzPts val="1100"/>
              <a:buFont typeface="Arial"/>
              <a:buNone/>
              <a:tabLst/>
              <a:defRPr/>
            </a:pPr>
            <a:r>
              <a:rPr kumimoji="0" lang="ja-JP" altLang="en-US" sz="1600" b="0" i="0" u="none" strike="noStrike" kern="0" cap="none" spc="0" normalizeH="0" baseline="0" noProof="0" dirty="0">
                <a:ln>
                  <a:noFill/>
                </a:ln>
                <a:solidFill>
                  <a:srgbClr val="000000"/>
                </a:solidFill>
                <a:effectLst/>
                <a:uLnTx/>
                <a:uFillTx/>
                <a:latin typeface="Lato"/>
                <a:sym typeface="Lato"/>
              </a:rPr>
              <a:t>受注実績</a:t>
            </a:r>
            <a:r>
              <a:rPr kumimoji="0" lang="ja" altLang="en-US" sz="1600" b="0" i="0" u="none" strike="noStrike" kern="0" cap="none" spc="0" normalizeH="0" baseline="0" noProof="0" dirty="0">
                <a:ln>
                  <a:noFill/>
                </a:ln>
                <a:solidFill>
                  <a:srgbClr val="000000"/>
                </a:solidFill>
                <a:effectLst/>
                <a:uLnTx/>
                <a:uFillTx/>
                <a:latin typeface="Lato"/>
                <a:sym typeface="Lato"/>
              </a:rPr>
              <a:t>による</a:t>
            </a:r>
            <a:r>
              <a:rPr kumimoji="0" lang="ja-JP" altLang="en-US" sz="1600" b="0" i="0" u="none" strike="noStrike" kern="0" cap="none" spc="0" normalizeH="0" baseline="0" noProof="0" dirty="0">
                <a:ln>
                  <a:noFill/>
                </a:ln>
                <a:solidFill>
                  <a:srgbClr val="000000"/>
                </a:solidFill>
                <a:effectLst/>
                <a:uLnTx/>
                <a:uFillTx/>
                <a:latin typeface="Lato"/>
                <a:sym typeface="Lato"/>
              </a:rPr>
              <a:t>長期の生産計画、製品の性能評価など</a:t>
            </a:r>
            <a:endParaRPr kumimoji="0" lang="en-US" altLang="ja" sz="1600" b="0" i="0" u="none" strike="noStrike" kern="0" cap="none" spc="0" normalizeH="0" baseline="0" noProof="0" dirty="0">
              <a:ln>
                <a:noFill/>
              </a:ln>
              <a:solidFill>
                <a:srgbClr val="000000"/>
              </a:solidFill>
              <a:effectLst/>
              <a:uLnTx/>
              <a:uFillTx/>
              <a:latin typeface="Lato"/>
              <a:sym typeface="Lat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endParaRPr kumimoji="0" lang="en-US" altLang="ja-JP" sz="2100" b="1" i="0" u="none" strike="noStrike" kern="0" cap="none" spc="0" normalizeH="0" baseline="0" noProof="0" dirty="0">
              <a:ln>
                <a:noFill/>
              </a:ln>
              <a:solidFill>
                <a:srgbClr val="F46524"/>
              </a:solidFill>
              <a:effectLst/>
              <a:uLnTx/>
              <a:uFillTx/>
              <a:latin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概要</a:t>
            </a:r>
            <a:endParaRPr/>
          </a:p>
        </p:txBody>
      </p:sp>
      <p:sp>
        <p:nvSpPr>
          <p:cNvPr id="141" name="Google Shape;141;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b="1"/>
              <a:t>目的</a:t>
            </a:r>
            <a:endParaRPr b="1"/>
          </a:p>
          <a:p>
            <a:pPr marL="0" lvl="0" indent="0" algn="l" rtl="0">
              <a:spcBef>
                <a:spcPts val="0"/>
              </a:spcBef>
              <a:spcAft>
                <a:spcPts val="0"/>
              </a:spcAft>
              <a:buNone/>
            </a:pPr>
            <a:r>
              <a:rPr lang="ja" b="1"/>
              <a:t>少ない人材、限られた機械で多品種少量生産を効率よく進めるための最適な工程を計画する</a:t>
            </a:r>
            <a:endParaRPr b="1"/>
          </a:p>
          <a:p>
            <a:pPr marL="0" lvl="0" indent="0" algn="l" rtl="0">
              <a:spcBef>
                <a:spcPts val="0"/>
              </a:spcBef>
              <a:spcAft>
                <a:spcPts val="0"/>
              </a:spcAft>
              <a:buNone/>
            </a:pPr>
            <a:endParaRPr sz="1500"/>
          </a:p>
          <a:p>
            <a:pPr marL="0" lvl="0" indent="0" algn="l" rtl="0">
              <a:spcBef>
                <a:spcPts val="1600"/>
              </a:spcBef>
              <a:spcAft>
                <a:spcPts val="0"/>
              </a:spcAft>
              <a:buNone/>
            </a:pPr>
            <a:r>
              <a:rPr lang="ja" b="1"/>
              <a:t>コンピューターを用いて短時間で正確な工程表を作成する</a:t>
            </a:r>
            <a:endParaRPr b="1"/>
          </a:p>
          <a:p>
            <a:pPr marL="457200" lvl="0" indent="-323850" algn="l" rtl="0">
              <a:lnSpc>
                <a:spcPct val="100000"/>
              </a:lnSpc>
              <a:spcBef>
                <a:spcPts val="0"/>
              </a:spcBef>
              <a:spcAft>
                <a:spcPts val="0"/>
              </a:spcAft>
              <a:buSzPts val="1500"/>
              <a:buChar char="●"/>
            </a:pPr>
            <a:r>
              <a:rPr lang="ja" sz="1500"/>
              <a:t>生産品目などのリストを元に生産シミュレート</a:t>
            </a:r>
            <a:endParaRPr sz="1500"/>
          </a:p>
          <a:p>
            <a:pPr marL="457200" lvl="0" indent="-323850" algn="l" rtl="0">
              <a:lnSpc>
                <a:spcPct val="100000"/>
              </a:lnSpc>
              <a:spcBef>
                <a:spcPts val="0"/>
              </a:spcBef>
              <a:spcAft>
                <a:spcPts val="0"/>
              </a:spcAft>
              <a:buSzPts val="1500"/>
              <a:buChar char="●"/>
            </a:pPr>
            <a:r>
              <a:rPr lang="ja" sz="1500"/>
              <a:t>グラフを用いて工程計画を評価 </a:t>
            </a:r>
            <a:endParaRPr sz="1500"/>
          </a:p>
          <a:p>
            <a:pPr marL="0" lvl="0" indent="0" algn="l" rtl="0">
              <a:lnSpc>
                <a:spcPct val="100000"/>
              </a:lnSpc>
              <a:spcBef>
                <a:spcPts val="1600"/>
              </a:spcBef>
              <a:spcAft>
                <a:spcPts val="1600"/>
              </a:spcAft>
              <a:buNone/>
            </a:pPr>
            <a:endParaRPr sz="150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シミュレーター</a:t>
            </a:r>
            <a:endParaRPr/>
          </a:p>
          <a:p>
            <a:pPr marL="0" lvl="0" indent="0" algn="ctr" rtl="0">
              <a:spcBef>
                <a:spcPts val="0"/>
              </a:spcBef>
              <a:spcAft>
                <a:spcPts val="0"/>
              </a:spcAft>
              <a:buNone/>
            </a:pPr>
            <a:r>
              <a:rPr lang="ja"/>
              <a:t>実行</a:t>
            </a:r>
            <a:endParaRPr/>
          </a:p>
        </p:txBody>
      </p:sp>
      <p:sp>
        <p:nvSpPr>
          <p:cNvPr id="168" name="Google Shape;168;p30"/>
          <p:cNvSpPr txBox="1">
            <a:spLocks noGrp="1"/>
          </p:cNvSpPr>
          <p:nvPr>
            <p:ph type="body" idx="2"/>
          </p:nvPr>
        </p:nvSpPr>
        <p:spPr>
          <a:xfrm>
            <a:off x="4939500" y="183925"/>
            <a:ext cx="3837000" cy="3609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1700" b="1" dirty="0"/>
              <a:t>機械</a:t>
            </a:r>
            <a:endParaRPr sz="1700" b="1" dirty="0"/>
          </a:p>
          <a:p>
            <a:pPr marL="457200" lvl="0" indent="-317500" algn="l" rtl="0">
              <a:lnSpc>
                <a:spcPct val="100000"/>
              </a:lnSpc>
              <a:spcBef>
                <a:spcPts val="0"/>
              </a:spcBef>
              <a:spcAft>
                <a:spcPts val="0"/>
              </a:spcAft>
              <a:buSzPts val="1400"/>
              <a:buChar char="●"/>
            </a:pPr>
            <a:r>
              <a:rPr lang="ja-JP" altLang="en-US" sz="1400" dirty="0"/>
              <a:t>実際の工場のレイアウト</a:t>
            </a:r>
            <a:endParaRPr lang="en-US" altLang="ja-JP" sz="1400" dirty="0"/>
          </a:p>
          <a:p>
            <a:pPr marL="139700" lvl="0" indent="0" algn="l" rtl="0">
              <a:lnSpc>
                <a:spcPct val="100000"/>
              </a:lnSpc>
              <a:spcBef>
                <a:spcPts val="0"/>
              </a:spcBef>
              <a:spcAft>
                <a:spcPts val="0"/>
              </a:spcAft>
              <a:buSzPts val="1400"/>
              <a:buNone/>
            </a:pPr>
            <a:endParaRPr sz="1400" dirty="0"/>
          </a:p>
          <a:p>
            <a:pPr marL="0" lvl="0" indent="0" algn="l" rtl="0">
              <a:lnSpc>
                <a:spcPct val="100000"/>
              </a:lnSpc>
              <a:spcBef>
                <a:spcPts val="1600"/>
              </a:spcBef>
              <a:spcAft>
                <a:spcPts val="0"/>
              </a:spcAft>
              <a:buNone/>
            </a:pPr>
            <a:r>
              <a:rPr lang="ja-JP" altLang="en-US" sz="1700" dirty="0"/>
              <a:t>作業者</a:t>
            </a:r>
            <a:endParaRPr sz="1700" dirty="0"/>
          </a:p>
          <a:p>
            <a:pPr marL="457200" lvl="0" indent="-317500" algn="l" rtl="0">
              <a:lnSpc>
                <a:spcPct val="100000"/>
              </a:lnSpc>
              <a:spcBef>
                <a:spcPts val="0"/>
              </a:spcBef>
              <a:spcAft>
                <a:spcPts val="0"/>
              </a:spcAft>
              <a:buSzPts val="1400"/>
              <a:buChar char="●"/>
            </a:pPr>
            <a:r>
              <a:rPr lang="ja-JP" altLang="en-US" sz="1400" dirty="0"/>
              <a:t>テストケースとして架空の人員を配置</a:t>
            </a:r>
            <a:endParaRPr lang="en-US" altLang="ja-JP" sz="1400" dirty="0"/>
          </a:p>
          <a:p>
            <a:pPr marL="139700" lvl="0" indent="0" algn="l" rtl="0">
              <a:lnSpc>
                <a:spcPct val="100000"/>
              </a:lnSpc>
              <a:spcBef>
                <a:spcPts val="0"/>
              </a:spcBef>
              <a:spcAft>
                <a:spcPts val="0"/>
              </a:spcAft>
              <a:buSzPts val="1400"/>
              <a:buNone/>
            </a:pPr>
            <a:endParaRPr lang="ja-JP" altLang="en-US" sz="1400" dirty="0"/>
          </a:p>
          <a:p>
            <a:pPr marL="0" lvl="0" indent="0" algn="l" rtl="0">
              <a:lnSpc>
                <a:spcPct val="100000"/>
              </a:lnSpc>
              <a:spcBef>
                <a:spcPts val="1600"/>
              </a:spcBef>
              <a:spcAft>
                <a:spcPts val="0"/>
              </a:spcAft>
              <a:buNone/>
            </a:pPr>
            <a:r>
              <a:rPr lang="ja-JP" altLang="en-US" sz="1700" dirty="0"/>
              <a:t>生産リスト</a:t>
            </a:r>
          </a:p>
          <a:p>
            <a:pPr marL="457200" lvl="0" indent="-317500" algn="l" rtl="0">
              <a:lnSpc>
                <a:spcPct val="100000"/>
              </a:lnSpc>
              <a:spcBef>
                <a:spcPts val="0"/>
              </a:spcBef>
              <a:spcAft>
                <a:spcPts val="0"/>
              </a:spcAft>
              <a:buSzPts val="1400"/>
              <a:buChar char="●"/>
            </a:pPr>
            <a:r>
              <a:rPr lang="ja-JP" altLang="en-US" sz="1400" dirty="0"/>
              <a:t>架空の生産計画。ただし旋盤、スパイラル加工など実際の群馬工場の機械の仕様に沿ったもの</a:t>
            </a:r>
            <a:endParaRPr lang="en-US" altLang="ja-JP" sz="1400" dirty="0"/>
          </a:p>
          <a:p>
            <a:pPr marL="457200" lvl="0" indent="-317500" algn="l" rtl="0">
              <a:lnSpc>
                <a:spcPct val="100000"/>
              </a:lnSpc>
              <a:spcBef>
                <a:spcPts val="0"/>
              </a:spcBef>
              <a:spcAft>
                <a:spcPts val="0"/>
              </a:spcAft>
              <a:buSzPts val="1400"/>
              <a:buChar char="●"/>
            </a:pPr>
            <a:r>
              <a:rPr lang="en-US" altLang="ja-JP" sz="1400" dirty="0"/>
              <a:t>P1</a:t>
            </a:r>
            <a:r>
              <a:rPr lang="ja-JP" altLang="en-US" sz="1400" dirty="0"/>
              <a:t>～</a:t>
            </a:r>
            <a:r>
              <a:rPr lang="en-US" altLang="ja-JP" sz="1400" dirty="0"/>
              <a:t>P10</a:t>
            </a:r>
            <a:r>
              <a:rPr lang="ja-JP" altLang="en-US" sz="1400" dirty="0"/>
              <a:t>の</a:t>
            </a:r>
            <a:r>
              <a:rPr lang="en-US" altLang="ja-JP" sz="1400" dirty="0"/>
              <a:t>10</a:t>
            </a:r>
            <a:r>
              <a:rPr lang="ja-JP" altLang="en-US" sz="1400" dirty="0"/>
              <a:t>品目でシミュレート</a:t>
            </a:r>
            <a:endParaRPr lang="en-US" altLang="ja-JP" sz="1400" dirty="0"/>
          </a:p>
          <a:p>
            <a:pPr marL="139700" lvl="0" indent="0" algn="l" rtl="0">
              <a:lnSpc>
                <a:spcPct val="100000"/>
              </a:lnSpc>
              <a:spcBef>
                <a:spcPts val="0"/>
              </a:spcBef>
              <a:spcAft>
                <a:spcPts val="0"/>
              </a:spcAft>
              <a:buSzPts val="1400"/>
              <a:buNone/>
            </a:pPr>
            <a:endParaRPr lang="en-US" altLang="ja-JP"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入力データ①</a:t>
            </a:r>
            <a:endParaRPr/>
          </a:p>
        </p:txBody>
      </p:sp>
      <p:sp>
        <p:nvSpPr>
          <p:cNvPr id="147" name="Google Shape;147;p2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chemeClr val="dk1"/>
                </a:solidFill>
              </a:rPr>
              <a:t>生産リスト</a:t>
            </a:r>
            <a:endParaRPr sz="1400" b="1">
              <a:solidFill>
                <a:srgbClr val="0000FF"/>
              </a:solidFill>
            </a:endParaRPr>
          </a:p>
          <a:p>
            <a:pPr marL="0" lvl="0" indent="0" algn="l" rtl="0">
              <a:spcBef>
                <a:spcPts val="1600"/>
              </a:spcBef>
              <a:spcAft>
                <a:spcPts val="0"/>
              </a:spcAft>
              <a:buNone/>
            </a:pPr>
            <a:endParaRPr sz="2100" b="1">
              <a:solidFill>
                <a:schemeClr val="dk1"/>
              </a:solidFill>
            </a:endParaRPr>
          </a:p>
          <a:p>
            <a:pPr marL="457200" lvl="0" indent="0" algn="l" rtl="0">
              <a:spcBef>
                <a:spcPts val="1600"/>
              </a:spcBef>
              <a:spcAft>
                <a:spcPts val="1200"/>
              </a:spcAft>
              <a:buNone/>
            </a:pPr>
            <a:endParaRPr sz="1600"/>
          </a:p>
        </p:txBody>
      </p:sp>
      <p:graphicFrame>
        <p:nvGraphicFramePr>
          <p:cNvPr id="148" name="Google Shape;148;p27"/>
          <p:cNvGraphicFramePr/>
          <p:nvPr>
            <p:extLst>
              <p:ext uri="{D42A27DB-BD31-4B8C-83A1-F6EECF244321}">
                <p14:modId xmlns:p14="http://schemas.microsoft.com/office/powerpoint/2010/main" val="1472615830"/>
              </p:ext>
            </p:extLst>
          </p:nvPr>
        </p:nvGraphicFramePr>
        <p:xfrm>
          <a:off x="2316625" y="2525775"/>
          <a:ext cx="6321625" cy="1920210"/>
        </p:xfrm>
        <a:graphic>
          <a:graphicData uri="http://schemas.openxmlformats.org/drawingml/2006/table">
            <a:tbl>
              <a:tblPr>
                <a:noFill/>
                <a:tableStyleId>{AC783E3D-3CCE-48C4-9C01-FAA0D469F3F2}</a:tableStyleId>
              </a:tblPr>
              <a:tblGrid>
                <a:gridCol w="604975">
                  <a:extLst>
                    <a:ext uri="{9D8B030D-6E8A-4147-A177-3AD203B41FA5}">
                      <a16:colId xmlns:a16="http://schemas.microsoft.com/office/drawing/2014/main" val="20000"/>
                    </a:ext>
                  </a:extLst>
                </a:gridCol>
                <a:gridCol w="615325">
                  <a:extLst>
                    <a:ext uri="{9D8B030D-6E8A-4147-A177-3AD203B41FA5}">
                      <a16:colId xmlns:a16="http://schemas.microsoft.com/office/drawing/2014/main" val="20001"/>
                    </a:ext>
                  </a:extLst>
                </a:gridCol>
                <a:gridCol w="830850">
                  <a:extLst>
                    <a:ext uri="{9D8B030D-6E8A-4147-A177-3AD203B41FA5}">
                      <a16:colId xmlns:a16="http://schemas.microsoft.com/office/drawing/2014/main" val="20002"/>
                    </a:ext>
                  </a:extLst>
                </a:gridCol>
                <a:gridCol w="783325">
                  <a:extLst>
                    <a:ext uri="{9D8B030D-6E8A-4147-A177-3AD203B41FA5}">
                      <a16:colId xmlns:a16="http://schemas.microsoft.com/office/drawing/2014/main" val="20003"/>
                    </a:ext>
                  </a:extLst>
                </a:gridCol>
                <a:gridCol w="469925">
                  <a:extLst>
                    <a:ext uri="{9D8B030D-6E8A-4147-A177-3AD203B41FA5}">
                      <a16:colId xmlns:a16="http://schemas.microsoft.com/office/drawing/2014/main" val="20004"/>
                    </a:ext>
                  </a:extLst>
                </a:gridCol>
                <a:gridCol w="785750">
                  <a:extLst>
                    <a:ext uri="{9D8B030D-6E8A-4147-A177-3AD203B41FA5}">
                      <a16:colId xmlns:a16="http://schemas.microsoft.com/office/drawing/2014/main" val="20005"/>
                    </a:ext>
                  </a:extLst>
                </a:gridCol>
                <a:gridCol w="850725">
                  <a:extLst>
                    <a:ext uri="{9D8B030D-6E8A-4147-A177-3AD203B41FA5}">
                      <a16:colId xmlns:a16="http://schemas.microsoft.com/office/drawing/2014/main" val="20006"/>
                    </a:ext>
                  </a:extLst>
                </a:gridCol>
                <a:gridCol w="773575">
                  <a:extLst>
                    <a:ext uri="{9D8B030D-6E8A-4147-A177-3AD203B41FA5}">
                      <a16:colId xmlns:a16="http://schemas.microsoft.com/office/drawing/2014/main" val="20007"/>
                    </a:ext>
                  </a:extLst>
                </a:gridCol>
                <a:gridCol w="607175">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ja" sz="1100"/>
                        <a:t>製品名</a:t>
                      </a:r>
                      <a:endParaRPr sz="1100"/>
                    </a:p>
                  </a:txBody>
                  <a:tcPr marL="91425" marR="91425" marT="91425" marB="91425"/>
                </a:tc>
                <a:tc>
                  <a:txBody>
                    <a:bodyPr/>
                    <a:lstStyle/>
                    <a:p>
                      <a:pPr marL="0" lvl="0" indent="0" algn="l" rtl="0">
                        <a:spcBef>
                          <a:spcPts val="0"/>
                        </a:spcBef>
                        <a:spcAft>
                          <a:spcPts val="0"/>
                        </a:spcAft>
                        <a:buNone/>
                      </a:pPr>
                      <a:r>
                        <a:rPr lang="ja" sz="1100"/>
                        <a:t>ロット</a:t>
                      </a:r>
                      <a:endParaRPr sz="1100"/>
                    </a:p>
                  </a:txBody>
                  <a:tcPr marL="91425" marR="91425" marT="91425" marB="91425"/>
                </a:tc>
                <a:tc>
                  <a:txBody>
                    <a:bodyPr/>
                    <a:lstStyle/>
                    <a:p>
                      <a:pPr marL="0" lvl="0" indent="0" algn="l" rtl="0">
                        <a:spcBef>
                          <a:spcPts val="0"/>
                        </a:spcBef>
                        <a:spcAft>
                          <a:spcPts val="0"/>
                        </a:spcAft>
                        <a:buNone/>
                      </a:pPr>
                      <a:r>
                        <a:rPr lang="ja" sz="1100"/>
                        <a:t>使用機械1</a:t>
                      </a:r>
                      <a:endParaRPr sz="1100"/>
                    </a:p>
                  </a:txBody>
                  <a:tcPr marL="91425" marR="91425" marT="91425" marB="91425"/>
                </a:tc>
                <a:tc>
                  <a:txBody>
                    <a:bodyPr/>
                    <a:lstStyle/>
                    <a:p>
                      <a:pPr marL="0" lvl="0" indent="0" algn="l" rtl="0">
                        <a:spcBef>
                          <a:spcPts val="0"/>
                        </a:spcBef>
                        <a:spcAft>
                          <a:spcPts val="0"/>
                        </a:spcAft>
                        <a:buNone/>
                      </a:pPr>
                      <a:r>
                        <a:rPr lang="ja" sz="1100"/>
                        <a:t>加工時間</a:t>
                      </a:r>
                      <a:endParaRPr sz="1100"/>
                    </a:p>
                  </a:txBody>
                  <a:tcPr marL="91425" marR="91425" marT="91425" marB="91425"/>
                </a:tc>
                <a:tc>
                  <a:txBody>
                    <a:bodyPr/>
                    <a:lstStyle/>
                    <a:p>
                      <a:pPr marL="0" lvl="0" indent="0" algn="l" rtl="0">
                        <a:spcBef>
                          <a:spcPts val="0"/>
                        </a:spcBef>
                        <a:spcAft>
                          <a:spcPts val="0"/>
                        </a:spcAft>
                        <a:buNone/>
                      </a:pPr>
                      <a:r>
                        <a:rPr lang="ja" sz="1100"/>
                        <a:t>工数</a:t>
                      </a:r>
                      <a:endParaRPr sz="1100"/>
                    </a:p>
                  </a:txBody>
                  <a:tcPr marL="91425" marR="91425" marT="91425" marB="91425"/>
                </a:tc>
                <a:tc>
                  <a:txBody>
                    <a:bodyPr/>
                    <a:lstStyle/>
                    <a:p>
                      <a:pPr marL="0" lvl="0" indent="0" algn="l" rtl="0">
                        <a:spcBef>
                          <a:spcPts val="0"/>
                        </a:spcBef>
                        <a:spcAft>
                          <a:spcPts val="0"/>
                        </a:spcAft>
                        <a:buNone/>
                      </a:pPr>
                      <a:r>
                        <a:rPr lang="ja" sz="1100"/>
                        <a:t>連続運転</a:t>
                      </a:r>
                      <a:endParaRPr sz="1100"/>
                    </a:p>
                  </a:txBody>
                  <a:tcPr marL="91425" marR="91425" marT="91425" marB="91425"/>
                </a:tc>
                <a:tc>
                  <a:txBody>
                    <a:bodyPr/>
                    <a:lstStyle/>
                    <a:p>
                      <a:pPr marL="0" lvl="0" indent="0" algn="l" rtl="0">
                        <a:spcBef>
                          <a:spcPts val="0"/>
                        </a:spcBef>
                        <a:spcAft>
                          <a:spcPts val="0"/>
                        </a:spcAft>
                        <a:buNone/>
                      </a:pPr>
                      <a:r>
                        <a:rPr lang="ja" sz="1100"/>
                        <a:t>使用機械2</a:t>
                      </a:r>
                      <a:endParaRPr sz="1100"/>
                    </a:p>
                  </a:txBody>
                  <a:tcPr marL="91425" marR="91425" marT="91425" marB="91425"/>
                </a:tc>
                <a:tc>
                  <a:txBody>
                    <a:bodyPr/>
                    <a:lstStyle/>
                    <a:p>
                      <a:pPr marL="0" lvl="0" indent="0" algn="l" rtl="0">
                        <a:spcBef>
                          <a:spcPts val="0"/>
                        </a:spcBef>
                        <a:spcAft>
                          <a:spcPts val="0"/>
                        </a:spcAft>
                        <a:buNone/>
                      </a:pPr>
                      <a:r>
                        <a:rPr lang="ja" sz="1100"/>
                        <a:t>加工時間</a:t>
                      </a:r>
                      <a:endParaRPr sz="110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sz="1100"/>
                        <a:t>P1</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NL</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1</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H1</a:t>
                      </a:r>
                      <a:endParaRPr sz="1100"/>
                    </a:p>
                  </a:txBody>
                  <a:tcPr marL="91425" marR="91425" marT="91425" marB="91425"/>
                </a:tc>
                <a:tc>
                  <a:txBody>
                    <a:bodyPr/>
                    <a:lstStyle/>
                    <a:p>
                      <a:pPr marL="0" lvl="0" indent="0" algn="l" rtl="0">
                        <a:spcBef>
                          <a:spcPts val="0"/>
                        </a:spcBef>
                        <a:spcAft>
                          <a:spcPts val="0"/>
                        </a:spcAft>
                        <a:buNone/>
                      </a:pPr>
                      <a:r>
                        <a:rPr lang="ja" sz="1100"/>
                        <a:t>15</a:t>
                      </a:r>
                      <a:endParaRPr sz="110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sz="1100"/>
                        <a:t>P2</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ja" sz="1100"/>
                        <a:t>CL</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ja" sz="1100"/>
                        <a:t>1</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en-US" sz="1100" dirty="0"/>
                        <a:t>H3</a:t>
                      </a:r>
                      <a:endParaRPr sz="1100" dirty="0"/>
                    </a:p>
                  </a:txBody>
                  <a:tcPr marL="91425" marR="91425" marT="91425" marB="91425"/>
                </a:tc>
                <a:tc>
                  <a:txBody>
                    <a:bodyPr/>
                    <a:lstStyle/>
                    <a:p>
                      <a:pPr marL="0" lvl="0" indent="0" algn="l" rtl="0">
                        <a:spcBef>
                          <a:spcPts val="0"/>
                        </a:spcBef>
                        <a:spcAft>
                          <a:spcPts val="0"/>
                        </a:spcAft>
                        <a:buNone/>
                      </a:pPr>
                      <a:r>
                        <a:rPr lang="ja" sz="1100"/>
                        <a:t>5</a:t>
                      </a:r>
                      <a:endParaRPr sz="110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sz="1100"/>
                        <a:t>P3</a:t>
                      </a:r>
                      <a:endParaRPr sz="1100"/>
                    </a:p>
                  </a:txBody>
                  <a:tcPr marL="91425" marR="91425" marT="91425" marB="91425"/>
                </a:tc>
                <a:tc>
                  <a:txBody>
                    <a:bodyPr/>
                    <a:lstStyle/>
                    <a:p>
                      <a:pPr marL="0" lvl="0" indent="0" algn="l" rtl="0">
                        <a:spcBef>
                          <a:spcPts val="0"/>
                        </a:spcBef>
                        <a:spcAft>
                          <a:spcPts val="0"/>
                        </a:spcAft>
                        <a:buNone/>
                      </a:pPr>
                      <a:r>
                        <a:rPr lang="ja" sz="1100"/>
                        <a:t>5</a:t>
                      </a:r>
                      <a:endParaRPr sz="1100"/>
                    </a:p>
                  </a:txBody>
                  <a:tcPr marL="91425" marR="91425" marT="91425" marB="91425"/>
                </a:tc>
                <a:tc>
                  <a:txBody>
                    <a:bodyPr/>
                    <a:lstStyle/>
                    <a:p>
                      <a:pPr marL="0" lvl="0" indent="0" algn="l" rtl="0">
                        <a:spcBef>
                          <a:spcPts val="0"/>
                        </a:spcBef>
                        <a:spcAft>
                          <a:spcPts val="0"/>
                        </a:spcAft>
                        <a:buNone/>
                      </a:pPr>
                      <a:r>
                        <a:rPr lang="ja" sz="1100"/>
                        <a:t>H3</a:t>
                      </a:r>
                      <a:endParaRPr sz="1100"/>
                    </a:p>
                  </a:txBody>
                  <a:tcPr marL="91425" marR="91425" marT="91425" marB="91425"/>
                </a:tc>
                <a:tc>
                  <a:txBody>
                    <a:bodyPr/>
                    <a:lstStyle/>
                    <a:p>
                      <a:pPr marL="0" lvl="0" indent="0" algn="l" rtl="0">
                        <a:spcBef>
                          <a:spcPts val="0"/>
                        </a:spcBef>
                        <a:spcAft>
                          <a:spcPts val="0"/>
                        </a:spcAft>
                        <a:buNone/>
                      </a:pPr>
                      <a:r>
                        <a:rPr lang="ja" sz="1100"/>
                        <a:t>5</a:t>
                      </a:r>
                      <a:endParaRPr sz="1100"/>
                    </a:p>
                  </a:txBody>
                  <a:tcPr marL="91425" marR="91425" marT="91425" marB="91425"/>
                </a:tc>
                <a:tc>
                  <a:txBody>
                    <a:bodyPr/>
                    <a:lstStyle/>
                    <a:p>
                      <a:pPr marL="0" lvl="0" indent="0" algn="l" rtl="0">
                        <a:spcBef>
                          <a:spcPts val="0"/>
                        </a:spcBef>
                        <a:spcAft>
                          <a:spcPts val="0"/>
                        </a:spcAft>
                        <a:buNone/>
                      </a:pPr>
                      <a:r>
                        <a:rPr lang="ja" sz="1100"/>
                        <a:t>2</a:t>
                      </a:r>
                      <a:endParaRPr sz="1100"/>
                    </a:p>
                  </a:txBody>
                  <a:tcPr marL="91425" marR="91425" marT="91425" marB="91425"/>
                </a:tc>
                <a:tc>
                  <a:txBody>
                    <a:bodyPr/>
                    <a:lstStyle/>
                    <a:p>
                      <a:pPr marL="0" lvl="0" indent="0" algn="l" rtl="0">
                        <a:spcBef>
                          <a:spcPts val="0"/>
                        </a:spcBef>
                        <a:spcAft>
                          <a:spcPts val="0"/>
                        </a:spcAft>
                        <a:buNone/>
                      </a:pPr>
                      <a:r>
                        <a:rPr lang="ja" sz="1100"/>
                        <a:t>1</a:t>
                      </a:r>
                      <a:endParaRPr sz="1100"/>
                    </a:p>
                  </a:txBody>
                  <a:tcPr marL="91425" marR="91425" marT="91425" marB="91425"/>
                </a:tc>
                <a:tc>
                  <a:txBody>
                    <a:bodyPr/>
                    <a:lstStyle/>
                    <a:p>
                      <a:pPr marL="0" lvl="0" indent="0" algn="l" rtl="0">
                        <a:spcBef>
                          <a:spcPts val="0"/>
                        </a:spcBef>
                        <a:spcAft>
                          <a:spcPts val="0"/>
                        </a:spcAft>
                        <a:buNone/>
                      </a:pPr>
                      <a:r>
                        <a:rPr lang="ja" sz="1100"/>
                        <a:t>S1</a:t>
                      </a:r>
                      <a:endParaRPr sz="1100"/>
                    </a:p>
                  </a:txBody>
                  <a:tcPr marL="91425" marR="91425" marT="91425" marB="91425"/>
                </a:tc>
                <a:tc>
                  <a:txBody>
                    <a:bodyPr/>
                    <a:lstStyle/>
                    <a:p>
                      <a:pPr marL="0" lvl="0" indent="0" algn="l" rtl="0">
                        <a:spcBef>
                          <a:spcPts val="0"/>
                        </a:spcBef>
                        <a:spcAft>
                          <a:spcPts val="0"/>
                        </a:spcAft>
                        <a:buNone/>
                      </a:pPr>
                      <a:r>
                        <a:rPr lang="ja" sz="1100"/>
                        <a:t>2</a:t>
                      </a:r>
                      <a:endParaRPr sz="110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入力データ②</a:t>
            </a:r>
            <a:endParaRPr/>
          </a:p>
        </p:txBody>
      </p:sp>
      <p:sp>
        <p:nvSpPr>
          <p:cNvPr id="154" name="Google Shape;154;p2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chemeClr val="dk1"/>
                </a:solidFill>
              </a:rPr>
              <a:t>作業者リスト 　　　</a:t>
            </a:r>
            <a:r>
              <a:rPr lang="ja" sz="1400" b="1">
                <a:solidFill>
                  <a:srgbClr val="0000FF"/>
                </a:solidFill>
              </a:rPr>
              <a:t>一度登録すればよいデータ</a:t>
            </a:r>
            <a:endParaRPr sz="1400" b="1">
              <a:solidFill>
                <a:srgbClr val="0000FF"/>
              </a:solidFill>
            </a:endParaRPr>
          </a:p>
          <a:p>
            <a:pPr marL="457200" lvl="0" indent="0" algn="l" rtl="0">
              <a:spcBef>
                <a:spcPts val="1600"/>
              </a:spcBef>
              <a:spcAft>
                <a:spcPts val="1200"/>
              </a:spcAft>
              <a:buNone/>
            </a:pPr>
            <a:endParaRPr sz="1600"/>
          </a:p>
        </p:txBody>
      </p:sp>
      <p:graphicFrame>
        <p:nvGraphicFramePr>
          <p:cNvPr id="155" name="Google Shape;155;p28"/>
          <p:cNvGraphicFramePr/>
          <p:nvPr/>
        </p:nvGraphicFramePr>
        <p:xfrm>
          <a:off x="2614400" y="2473225"/>
          <a:ext cx="3685200" cy="1920210"/>
        </p:xfrm>
        <a:graphic>
          <a:graphicData uri="http://schemas.openxmlformats.org/drawingml/2006/table">
            <a:tbl>
              <a:tblPr>
                <a:noFill/>
                <a:tableStyleId>{AC783E3D-3CCE-48C4-9C01-FAA0D469F3F2}</a:tableStyleId>
              </a:tblPr>
              <a:tblGrid>
                <a:gridCol w="762625">
                  <a:extLst>
                    <a:ext uri="{9D8B030D-6E8A-4147-A177-3AD203B41FA5}">
                      <a16:colId xmlns:a16="http://schemas.microsoft.com/office/drawing/2014/main" val="20000"/>
                    </a:ext>
                  </a:extLst>
                </a:gridCol>
                <a:gridCol w="580300">
                  <a:extLst>
                    <a:ext uri="{9D8B030D-6E8A-4147-A177-3AD203B41FA5}">
                      <a16:colId xmlns:a16="http://schemas.microsoft.com/office/drawing/2014/main" val="20001"/>
                    </a:ext>
                  </a:extLst>
                </a:gridCol>
                <a:gridCol w="708225">
                  <a:extLst>
                    <a:ext uri="{9D8B030D-6E8A-4147-A177-3AD203B41FA5}">
                      <a16:colId xmlns:a16="http://schemas.microsoft.com/office/drawing/2014/main" val="20002"/>
                    </a:ext>
                  </a:extLst>
                </a:gridCol>
                <a:gridCol w="783325">
                  <a:extLst>
                    <a:ext uri="{9D8B030D-6E8A-4147-A177-3AD203B41FA5}">
                      <a16:colId xmlns:a16="http://schemas.microsoft.com/office/drawing/2014/main" val="20003"/>
                    </a:ext>
                  </a:extLst>
                </a:gridCol>
                <a:gridCol w="8507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ja" sz="1100"/>
                        <a:t>作業者名</a:t>
                      </a:r>
                      <a:endParaRPr sz="1100"/>
                    </a:p>
                  </a:txBody>
                  <a:tcPr marL="91425" marR="91425" marT="91425" marB="91425"/>
                </a:tc>
                <a:tc>
                  <a:txBody>
                    <a:bodyPr/>
                    <a:lstStyle/>
                    <a:p>
                      <a:pPr marL="0" lvl="0" indent="0" algn="l" rtl="0">
                        <a:spcBef>
                          <a:spcPts val="0"/>
                        </a:spcBef>
                        <a:spcAft>
                          <a:spcPts val="0"/>
                        </a:spcAft>
                        <a:buNone/>
                      </a:pPr>
                      <a:r>
                        <a:rPr lang="ja" sz="1100"/>
                        <a:t>年齢</a:t>
                      </a:r>
                      <a:endParaRPr sz="1100"/>
                    </a:p>
                  </a:txBody>
                  <a:tcPr marL="91425" marR="91425" marT="91425" marB="91425"/>
                </a:tc>
                <a:tc>
                  <a:txBody>
                    <a:bodyPr/>
                    <a:lstStyle/>
                    <a:p>
                      <a:pPr marL="0" lvl="0" indent="0" algn="l" rtl="0">
                        <a:spcBef>
                          <a:spcPts val="0"/>
                        </a:spcBef>
                        <a:spcAft>
                          <a:spcPts val="0"/>
                        </a:spcAft>
                        <a:buNone/>
                      </a:pPr>
                      <a:r>
                        <a:rPr lang="ja" sz="1100"/>
                        <a:t>性別</a:t>
                      </a:r>
                      <a:endParaRPr sz="1100"/>
                    </a:p>
                  </a:txBody>
                  <a:tcPr marL="91425" marR="91425" marT="91425" marB="91425"/>
                </a:tc>
                <a:tc>
                  <a:txBody>
                    <a:bodyPr/>
                    <a:lstStyle/>
                    <a:p>
                      <a:pPr marL="0" lvl="0" indent="0" algn="l" rtl="0">
                        <a:spcBef>
                          <a:spcPts val="0"/>
                        </a:spcBef>
                        <a:spcAft>
                          <a:spcPts val="0"/>
                        </a:spcAft>
                        <a:buNone/>
                      </a:pPr>
                      <a:r>
                        <a:rPr lang="ja" sz="1100"/>
                        <a:t>移動速度</a:t>
                      </a:r>
                      <a:endParaRPr sz="1100"/>
                    </a:p>
                  </a:txBody>
                  <a:tcPr marL="91425" marR="91425" marT="91425" marB="91425"/>
                </a:tc>
                <a:tc>
                  <a:txBody>
                    <a:bodyPr/>
                    <a:lstStyle/>
                    <a:p>
                      <a:pPr marL="0" lvl="0" indent="0" algn="l" rtl="0">
                        <a:spcBef>
                          <a:spcPts val="0"/>
                        </a:spcBef>
                        <a:spcAft>
                          <a:spcPts val="0"/>
                        </a:spcAft>
                        <a:buNone/>
                      </a:pPr>
                      <a:r>
                        <a:rPr lang="ja" sz="1100"/>
                        <a:t>作業速度</a:t>
                      </a:r>
                      <a:endParaRPr sz="11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sz="1100"/>
                        <a:t>Taro</a:t>
                      </a:r>
                      <a:endParaRPr sz="1100"/>
                    </a:p>
                  </a:txBody>
                  <a:tcPr marL="91425" marR="91425" marT="91425" marB="91425"/>
                </a:tc>
                <a:tc>
                  <a:txBody>
                    <a:bodyPr/>
                    <a:lstStyle/>
                    <a:p>
                      <a:pPr marL="0" lvl="0" indent="0" algn="l" rtl="0">
                        <a:spcBef>
                          <a:spcPts val="0"/>
                        </a:spcBef>
                        <a:spcAft>
                          <a:spcPts val="0"/>
                        </a:spcAft>
                        <a:buNone/>
                      </a:pPr>
                      <a:r>
                        <a:rPr lang="ja" sz="1100"/>
                        <a:t>30</a:t>
                      </a:r>
                      <a:endParaRPr sz="1100"/>
                    </a:p>
                  </a:txBody>
                  <a:tcPr marL="91425" marR="91425" marT="91425" marB="91425"/>
                </a:tc>
                <a:tc>
                  <a:txBody>
                    <a:bodyPr/>
                    <a:lstStyle/>
                    <a:p>
                      <a:pPr marL="0" lvl="0" indent="0" algn="l" rtl="0">
                        <a:spcBef>
                          <a:spcPts val="0"/>
                        </a:spcBef>
                        <a:spcAft>
                          <a:spcPts val="0"/>
                        </a:spcAft>
                        <a:buNone/>
                      </a:pPr>
                      <a:r>
                        <a:rPr lang="ja" sz="1100"/>
                        <a:t>男</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sz="1100"/>
                        <a:t>Hanako</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ja" sz="1100"/>
                        <a:t>女</a:t>
                      </a:r>
                      <a:endParaRPr sz="1100"/>
                    </a:p>
                  </a:txBody>
                  <a:tcPr marL="91425" marR="91425" marT="91425" marB="91425"/>
                </a:tc>
                <a:tc>
                  <a:txBody>
                    <a:bodyPr/>
                    <a:lstStyle/>
                    <a:p>
                      <a:pPr marL="0" lvl="0" indent="0" algn="l" rtl="0">
                        <a:spcBef>
                          <a:spcPts val="0"/>
                        </a:spcBef>
                        <a:spcAft>
                          <a:spcPts val="0"/>
                        </a:spcAft>
                        <a:buNone/>
                      </a:pPr>
                      <a:r>
                        <a:rPr lang="ja" sz="1100"/>
                        <a:t>0.8</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sz="1100"/>
                        <a:t>Ichiro</a:t>
                      </a:r>
                      <a:endParaRPr sz="1100"/>
                    </a:p>
                  </a:txBody>
                  <a:tcPr marL="91425" marR="91425" marT="91425" marB="91425"/>
                </a:tc>
                <a:tc>
                  <a:txBody>
                    <a:bodyPr/>
                    <a:lstStyle/>
                    <a:p>
                      <a:pPr marL="0" lvl="0" indent="0" algn="l" rtl="0">
                        <a:spcBef>
                          <a:spcPts val="0"/>
                        </a:spcBef>
                        <a:spcAft>
                          <a:spcPts val="0"/>
                        </a:spcAft>
                        <a:buNone/>
                      </a:pPr>
                      <a:r>
                        <a:rPr lang="ja" sz="1100"/>
                        <a:t>40</a:t>
                      </a:r>
                      <a:endParaRPr sz="1100"/>
                    </a:p>
                  </a:txBody>
                  <a:tcPr marL="91425" marR="91425" marT="91425" marB="91425"/>
                </a:tc>
                <a:tc>
                  <a:txBody>
                    <a:bodyPr/>
                    <a:lstStyle/>
                    <a:p>
                      <a:pPr marL="0" lvl="0" indent="0" algn="l" rtl="0">
                        <a:spcBef>
                          <a:spcPts val="0"/>
                        </a:spcBef>
                        <a:spcAft>
                          <a:spcPts val="0"/>
                        </a:spcAft>
                        <a:buNone/>
                      </a:pPr>
                      <a:r>
                        <a:rPr lang="ja" sz="1100"/>
                        <a:t>男</a:t>
                      </a:r>
                      <a:endParaRPr sz="1100"/>
                    </a:p>
                  </a:txBody>
                  <a:tcPr marL="91425" marR="91425" marT="91425" marB="91425"/>
                </a:tc>
                <a:tc>
                  <a:txBody>
                    <a:bodyPr/>
                    <a:lstStyle/>
                    <a:p>
                      <a:pPr marL="0" lvl="0" indent="0" algn="l" rtl="0">
                        <a:spcBef>
                          <a:spcPts val="0"/>
                        </a:spcBef>
                        <a:spcAft>
                          <a:spcPts val="0"/>
                        </a:spcAft>
                        <a:buNone/>
                      </a:pPr>
                      <a:r>
                        <a:rPr lang="ja" sz="1100"/>
                        <a:t>1.2</a:t>
                      </a:r>
                      <a:endParaRPr sz="1100"/>
                    </a:p>
                  </a:txBody>
                  <a:tcPr marL="91425" marR="91425" marT="91425" marB="91425"/>
                </a:tc>
                <a:tc>
                  <a:txBody>
                    <a:bodyPr/>
                    <a:lstStyle/>
                    <a:p>
                      <a:pPr marL="0" lvl="0" indent="0" algn="l" rtl="0">
                        <a:spcBef>
                          <a:spcPts val="0"/>
                        </a:spcBef>
                        <a:spcAft>
                          <a:spcPts val="0"/>
                        </a:spcAft>
                        <a:buNone/>
                      </a:pPr>
                      <a:r>
                        <a:rPr lang="ja" sz="1100"/>
                        <a:t>1.5</a:t>
                      </a:r>
                      <a:endParaRPr sz="11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入力データ③</a:t>
            </a:r>
            <a:endParaRPr/>
          </a:p>
        </p:txBody>
      </p:sp>
      <p:sp>
        <p:nvSpPr>
          <p:cNvPr id="161" name="Google Shape;161;p2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chemeClr val="dk1"/>
                </a:solidFill>
              </a:rPr>
              <a:t>機械リスト　　　　　</a:t>
            </a:r>
            <a:r>
              <a:rPr lang="ja" sz="1400" b="1">
                <a:solidFill>
                  <a:srgbClr val="0000FF"/>
                </a:solidFill>
              </a:rPr>
              <a:t>一度登録すればよいデータ</a:t>
            </a:r>
            <a:endParaRPr sz="2100" b="1">
              <a:solidFill>
                <a:schemeClr val="dk1"/>
              </a:solidFill>
            </a:endParaRPr>
          </a:p>
          <a:p>
            <a:pPr marL="457200" lvl="0" indent="0" algn="l" rtl="0">
              <a:spcBef>
                <a:spcPts val="1600"/>
              </a:spcBef>
              <a:spcAft>
                <a:spcPts val="1200"/>
              </a:spcAft>
              <a:buNone/>
            </a:pPr>
            <a:endParaRPr sz="1600"/>
          </a:p>
        </p:txBody>
      </p:sp>
      <p:graphicFrame>
        <p:nvGraphicFramePr>
          <p:cNvPr id="162" name="Google Shape;162;p29"/>
          <p:cNvGraphicFramePr/>
          <p:nvPr>
            <p:extLst>
              <p:ext uri="{D42A27DB-BD31-4B8C-83A1-F6EECF244321}">
                <p14:modId xmlns:p14="http://schemas.microsoft.com/office/powerpoint/2010/main" val="3478147872"/>
              </p:ext>
            </p:extLst>
          </p:nvPr>
        </p:nvGraphicFramePr>
        <p:xfrm>
          <a:off x="2307850" y="2392275"/>
          <a:ext cx="6321625" cy="2194470"/>
        </p:xfrm>
        <a:graphic>
          <a:graphicData uri="http://schemas.openxmlformats.org/drawingml/2006/table">
            <a:tbl>
              <a:tblPr>
                <a:noFill/>
                <a:tableStyleId>{AC783E3D-3CCE-48C4-9C01-FAA0D469F3F2}</a:tableStyleId>
              </a:tblPr>
              <a:tblGrid>
                <a:gridCol w="473600">
                  <a:extLst>
                    <a:ext uri="{9D8B030D-6E8A-4147-A177-3AD203B41FA5}">
                      <a16:colId xmlns:a16="http://schemas.microsoft.com/office/drawing/2014/main" val="20000"/>
                    </a:ext>
                  </a:extLst>
                </a:gridCol>
                <a:gridCol w="475175">
                  <a:extLst>
                    <a:ext uri="{9D8B030D-6E8A-4147-A177-3AD203B41FA5}">
                      <a16:colId xmlns:a16="http://schemas.microsoft.com/office/drawing/2014/main" val="20001"/>
                    </a:ext>
                  </a:extLst>
                </a:gridCol>
                <a:gridCol w="1032325">
                  <a:extLst>
                    <a:ext uri="{9D8B030D-6E8A-4147-A177-3AD203B41FA5}">
                      <a16:colId xmlns:a16="http://schemas.microsoft.com/office/drawing/2014/main" val="20002"/>
                    </a:ext>
                  </a:extLst>
                </a:gridCol>
                <a:gridCol w="573100">
                  <a:extLst>
                    <a:ext uri="{9D8B030D-6E8A-4147-A177-3AD203B41FA5}">
                      <a16:colId xmlns:a16="http://schemas.microsoft.com/office/drawing/2014/main" val="20003"/>
                    </a:ext>
                  </a:extLst>
                </a:gridCol>
                <a:gridCol w="750200">
                  <a:extLst>
                    <a:ext uri="{9D8B030D-6E8A-4147-A177-3AD203B41FA5}">
                      <a16:colId xmlns:a16="http://schemas.microsoft.com/office/drawing/2014/main" val="20004"/>
                    </a:ext>
                  </a:extLst>
                </a:gridCol>
                <a:gridCol w="785750">
                  <a:extLst>
                    <a:ext uri="{9D8B030D-6E8A-4147-A177-3AD203B41FA5}">
                      <a16:colId xmlns:a16="http://schemas.microsoft.com/office/drawing/2014/main" val="20005"/>
                    </a:ext>
                  </a:extLst>
                </a:gridCol>
                <a:gridCol w="850725">
                  <a:extLst>
                    <a:ext uri="{9D8B030D-6E8A-4147-A177-3AD203B41FA5}">
                      <a16:colId xmlns:a16="http://schemas.microsoft.com/office/drawing/2014/main" val="20006"/>
                    </a:ext>
                  </a:extLst>
                </a:gridCol>
                <a:gridCol w="773575">
                  <a:extLst>
                    <a:ext uri="{9D8B030D-6E8A-4147-A177-3AD203B41FA5}">
                      <a16:colId xmlns:a16="http://schemas.microsoft.com/office/drawing/2014/main" val="20007"/>
                    </a:ext>
                  </a:extLst>
                </a:gridCol>
                <a:gridCol w="607175">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ja" sz="1100"/>
                        <a:t>機械</a:t>
                      </a:r>
                      <a:endParaRPr sz="1100"/>
                    </a:p>
                  </a:txBody>
                  <a:tcPr marL="91425" marR="91425" marT="91425" marB="91425"/>
                </a:tc>
                <a:tc>
                  <a:txBody>
                    <a:bodyPr/>
                    <a:lstStyle/>
                    <a:p>
                      <a:pPr marL="0" lvl="0" indent="0" algn="l" rtl="0">
                        <a:spcBef>
                          <a:spcPts val="0"/>
                        </a:spcBef>
                        <a:spcAft>
                          <a:spcPts val="0"/>
                        </a:spcAft>
                        <a:buNone/>
                      </a:pPr>
                      <a:r>
                        <a:rPr lang="ja" sz="1100"/>
                        <a:t>位置</a:t>
                      </a:r>
                      <a:endParaRPr sz="1100"/>
                    </a:p>
                  </a:txBody>
                  <a:tcPr marL="91425" marR="91425" marT="91425" marB="91425"/>
                </a:tc>
                <a:tc>
                  <a:txBody>
                    <a:bodyPr/>
                    <a:lstStyle/>
                    <a:p>
                      <a:pPr marL="0" lvl="0" indent="0" algn="l" rtl="0">
                        <a:spcBef>
                          <a:spcPts val="0"/>
                        </a:spcBef>
                        <a:spcAft>
                          <a:spcPts val="0"/>
                        </a:spcAft>
                        <a:buNone/>
                      </a:pPr>
                      <a:r>
                        <a:rPr lang="ja" sz="1100"/>
                        <a:t>タイプ</a:t>
                      </a:r>
                      <a:endParaRPr sz="1100"/>
                    </a:p>
                  </a:txBody>
                  <a:tcPr marL="91425" marR="91425" marT="91425" marB="91425"/>
                </a:tc>
                <a:tc>
                  <a:txBody>
                    <a:bodyPr/>
                    <a:lstStyle/>
                    <a:p>
                      <a:pPr marL="0" lvl="0" indent="0" algn="l" rtl="0">
                        <a:spcBef>
                          <a:spcPts val="0"/>
                        </a:spcBef>
                        <a:spcAft>
                          <a:spcPts val="0"/>
                        </a:spcAft>
                        <a:buNone/>
                      </a:pPr>
                      <a:r>
                        <a:rPr lang="ja" sz="1100"/>
                        <a:t>段取時間</a:t>
                      </a:r>
                      <a:endParaRPr sz="1100"/>
                    </a:p>
                  </a:txBody>
                  <a:tcPr marL="91425" marR="91425" marT="91425" marB="91425"/>
                </a:tc>
                <a:tc>
                  <a:txBody>
                    <a:bodyPr/>
                    <a:lstStyle/>
                    <a:p>
                      <a:pPr marL="0" lvl="0" indent="0" algn="l" rtl="0">
                        <a:spcBef>
                          <a:spcPts val="0"/>
                        </a:spcBef>
                        <a:spcAft>
                          <a:spcPts val="0"/>
                        </a:spcAft>
                        <a:buNone/>
                      </a:pPr>
                      <a:r>
                        <a:rPr lang="ja" sz="1100"/>
                        <a:t>取付時間</a:t>
                      </a:r>
                      <a:endParaRPr sz="1100"/>
                    </a:p>
                  </a:txBody>
                  <a:tcPr marL="91425" marR="91425" marT="91425" marB="91425"/>
                </a:tc>
                <a:tc>
                  <a:txBody>
                    <a:bodyPr/>
                    <a:lstStyle/>
                    <a:p>
                      <a:pPr marL="0" lvl="0" indent="0" algn="l" rtl="0">
                        <a:spcBef>
                          <a:spcPts val="0"/>
                        </a:spcBef>
                        <a:spcAft>
                          <a:spcPts val="0"/>
                        </a:spcAft>
                        <a:buNone/>
                      </a:pPr>
                      <a:r>
                        <a:rPr lang="ja" sz="1100"/>
                        <a:t>エラー発生率</a:t>
                      </a:r>
                      <a:endParaRPr sz="1100"/>
                    </a:p>
                  </a:txBody>
                  <a:tcPr marL="91425" marR="91425" marT="91425" marB="91425"/>
                </a:tc>
                <a:tc>
                  <a:txBody>
                    <a:bodyPr/>
                    <a:lstStyle/>
                    <a:p>
                      <a:pPr marL="0" lvl="0" indent="0" algn="l" rtl="0">
                        <a:spcBef>
                          <a:spcPts val="0"/>
                        </a:spcBef>
                        <a:spcAft>
                          <a:spcPts val="0"/>
                        </a:spcAft>
                        <a:buNone/>
                      </a:pPr>
                      <a:r>
                        <a:rPr lang="ja" sz="1100"/>
                        <a:t>リセット時間</a:t>
                      </a:r>
                      <a:endParaRPr sz="1100"/>
                    </a:p>
                  </a:txBody>
                  <a:tcPr marL="91425" marR="91425" marT="91425" marB="91425"/>
                </a:tc>
                <a:tc>
                  <a:txBody>
                    <a:bodyPr/>
                    <a:lstStyle/>
                    <a:p>
                      <a:pPr marL="0" lvl="0" indent="0" algn="l" rtl="0">
                        <a:spcBef>
                          <a:spcPts val="0"/>
                        </a:spcBef>
                        <a:spcAft>
                          <a:spcPts val="0"/>
                        </a:spcAft>
                        <a:buNone/>
                      </a:pPr>
                      <a:r>
                        <a:rPr lang="ja" sz="1100"/>
                        <a:t>故障率</a:t>
                      </a:r>
                      <a:endParaRPr sz="110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sz="1100"/>
                        <a:t>NL</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NC旋盤</a:t>
                      </a:r>
                      <a:endParaRPr sz="1100"/>
                    </a:p>
                  </a:txBody>
                  <a:tcPr marL="91425" marR="91425" marT="91425" marB="91425"/>
                </a:tc>
                <a:tc>
                  <a:txBody>
                    <a:bodyPr/>
                    <a:lstStyle/>
                    <a:p>
                      <a:pPr marL="0" lvl="0" indent="0" algn="l" rtl="0">
                        <a:spcBef>
                          <a:spcPts val="0"/>
                        </a:spcBef>
                        <a:spcAft>
                          <a:spcPts val="0"/>
                        </a:spcAft>
                        <a:buNone/>
                      </a:pPr>
                      <a:r>
                        <a:rPr lang="ja" sz="1100"/>
                        <a:t>10</a:t>
                      </a:r>
                      <a:endParaRPr sz="1100"/>
                    </a:p>
                  </a:txBody>
                  <a:tcPr marL="91425" marR="91425" marT="91425" marB="91425"/>
                </a:tc>
                <a:tc>
                  <a:txBody>
                    <a:bodyPr/>
                    <a:lstStyle/>
                    <a:p>
                      <a:pPr marL="0" lvl="0" indent="0" algn="l" rtl="0">
                        <a:spcBef>
                          <a:spcPts val="0"/>
                        </a:spcBef>
                        <a:spcAft>
                          <a:spcPts val="0"/>
                        </a:spcAft>
                        <a:buNone/>
                      </a:pPr>
                      <a:r>
                        <a:rPr lang="ja" sz="1100"/>
                        <a:t>1</a:t>
                      </a:r>
                      <a:endParaRPr sz="1100"/>
                    </a:p>
                  </a:txBody>
                  <a:tcPr marL="91425" marR="91425" marT="91425" marB="91425"/>
                </a:tc>
                <a:tc>
                  <a:txBody>
                    <a:bodyPr/>
                    <a:lstStyle/>
                    <a:p>
                      <a:pPr marL="0" lvl="0" indent="0" algn="l" rtl="0">
                        <a:spcBef>
                          <a:spcPts val="0"/>
                        </a:spcBef>
                        <a:spcAft>
                          <a:spcPts val="0"/>
                        </a:spcAft>
                        <a:buNone/>
                      </a:pPr>
                      <a:r>
                        <a:rPr lang="en-US" sz="1100" dirty="0"/>
                        <a:t>0.1</a:t>
                      </a:r>
                      <a:endParaRPr sz="1100" dirty="0"/>
                    </a:p>
                  </a:txBody>
                  <a:tcPr marL="91425" marR="91425" marT="91425" marB="91425"/>
                </a:tc>
                <a:tc>
                  <a:txBody>
                    <a:bodyPr/>
                    <a:lstStyle/>
                    <a:p>
                      <a:pPr marL="0" lvl="0" indent="0" algn="l" rtl="0">
                        <a:spcBef>
                          <a:spcPts val="0"/>
                        </a:spcBef>
                        <a:spcAft>
                          <a:spcPts val="0"/>
                        </a:spcAft>
                        <a:buNone/>
                      </a:pPr>
                      <a:r>
                        <a:rPr lang="en-US" sz="1100" dirty="0"/>
                        <a:t>5</a:t>
                      </a:r>
                      <a:endParaRPr sz="1100" dirty="0"/>
                    </a:p>
                  </a:txBody>
                  <a:tcPr marL="91425" marR="91425" marT="91425" marB="91425"/>
                </a:tc>
                <a:tc>
                  <a:txBody>
                    <a:bodyPr/>
                    <a:lstStyle/>
                    <a:p>
                      <a:pPr marL="0" lvl="0" indent="0" algn="l" rtl="0">
                        <a:spcBef>
                          <a:spcPts val="0"/>
                        </a:spcBef>
                        <a:spcAft>
                          <a:spcPts val="0"/>
                        </a:spcAft>
                        <a:buNone/>
                      </a:pPr>
                      <a:r>
                        <a:rPr lang="en-US" sz="1100" dirty="0"/>
                        <a:t>0.01</a:t>
                      </a:r>
                      <a:endParaRPr sz="1100" dirty="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sz="1100"/>
                        <a:t>CL</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ja" sz="1100"/>
                        <a:t>自動盤</a:t>
                      </a:r>
                      <a:endParaRPr sz="1100"/>
                    </a:p>
                  </a:txBody>
                  <a:tcPr marL="91425" marR="91425" marT="91425" marB="91425"/>
                </a:tc>
                <a:tc>
                  <a:txBody>
                    <a:bodyPr/>
                    <a:lstStyle/>
                    <a:p>
                      <a:pPr marL="0" lvl="0" indent="0" algn="l" rtl="0">
                        <a:spcBef>
                          <a:spcPts val="0"/>
                        </a:spcBef>
                        <a:spcAft>
                          <a:spcPts val="0"/>
                        </a:spcAft>
                        <a:buNone/>
                      </a:pPr>
                      <a:r>
                        <a:rPr lang="ja" sz="1100"/>
                        <a:t>20</a:t>
                      </a:r>
                      <a:endParaRPr sz="1100"/>
                    </a:p>
                  </a:txBody>
                  <a:tcPr marL="91425" marR="91425" marT="91425" marB="91425"/>
                </a:tc>
                <a:tc>
                  <a:txBody>
                    <a:bodyPr/>
                    <a:lstStyle/>
                    <a:p>
                      <a:pPr marL="0" lvl="0" indent="0" algn="l" rtl="0">
                        <a:spcBef>
                          <a:spcPts val="0"/>
                        </a:spcBef>
                        <a:spcAft>
                          <a:spcPts val="0"/>
                        </a:spcAft>
                        <a:buNone/>
                      </a:pPr>
                      <a:r>
                        <a:rPr lang="ja" sz="1100"/>
                        <a:t>1</a:t>
                      </a:r>
                      <a:endParaRPr sz="1100"/>
                    </a:p>
                  </a:txBody>
                  <a:tcPr marL="91425" marR="91425" marT="91425" marB="91425"/>
                </a:tc>
                <a:tc>
                  <a:txBody>
                    <a:bodyPr/>
                    <a:lstStyle/>
                    <a:p>
                      <a:pPr marL="0" lvl="0" indent="0" algn="l" rtl="0">
                        <a:spcBef>
                          <a:spcPts val="0"/>
                        </a:spcBef>
                        <a:spcAft>
                          <a:spcPts val="0"/>
                        </a:spcAft>
                        <a:buNone/>
                      </a:pPr>
                      <a:r>
                        <a:rPr lang="en-US" sz="1100" dirty="0"/>
                        <a:t>0.1</a:t>
                      </a:r>
                      <a:endParaRPr sz="1100" dirty="0"/>
                    </a:p>
                  </a:txBody>
                  <a:tcPr marL="91425" marR="91425" marT="91425" marB="91425"/>
                </a:tc>
                <a:tc>
                  <a:txBody>
                    <a:bodyPr/>
                    <a:lstStyle/>
                    <a:p>
                      <a:pPr marL="0" lvl="0" indent="0" algn="l" rtl="0">
                        <a:spcBef>
                          <a:spcPts val="0"/>
                        </a:spcBef>
                        <a:spcAft>
                          <a:spcPts val="0"/>
                        </a:spcAft>
                        <a:buNone/>
                      </a:pPr>
                      <a:r>
                        <a:rPr lang="en-US" sz="1100" dirty="0"/>
                        <a:t>5</a:t>
                      </a:r>
                      <a:endParaRPr sz="1100" dirty="0"/>
                    </a:p>
                  </a:txBody>
                  <a:tcPr marL="91425" marR="91425" marT="91425" marB="91425"/>
                </a:tc>
                <a:tc>
                  <a:txBody>
                    <a:bodyPr/>
                    <a:lstStyle/>
                    <a:p>
                      <a:pPr marL="0" lvl="0" indent="0" algn="l" rtl="0">
                        <a:spcBef>
                          <a:spcPts val="0"/>
                        </a:spcBef>
                        <a:spcAft>
                          <a:spcPts val="0"/>
                        </a:spcAft>
                        <a:buNone/>
                      </a:pPr>
                      <a:r>
                        <a:rPr lang="en-US" sz="1100" dirty="0"/>
                        <a:t>0.01</a:t>
                      </a:r>
                      <a:endParaRPr sz="1100" dirty="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sz="1100"/>
                        <a:t>H1</a:t>
                      </a:r>
                      <a:endParaRPr sz="1100"/>
                    </a:p>
                  </a:txBody>
                  <a:tcPr marL="91425" marR="91425" marT="91425" marB="91425"/>
                </a:tc>
                <a:tc>
                  <a:txBody>
                    <a:bodyPr/>
                    <a:lstStyle/>
                    <a:p>
                      <a:pPr marL="0" lvl="0" indent="0" algn="l" rtl="0">
                        <a:spcBef>
                          <a:spcPts val="0"/>
                        </a:spcBef>
                        <a:spcAft>
                          <a:spcPts val="0"/>
                        </a:spcAft>
                        <a:buNone/>
                      </a:pPr>
                      <a:r>
                        <a:rPr lang="ja" sz="1100"/>
                        <a:t>5</a:t>
                      </a:r>
                      <a:endParaRPr sz="1100"/>
                    </a:p>
                  </a:txBody>
                  <a:tcPr marL="91425" marR="91425" marT="91425" marB="91425"/>
                </a:tc>
                <a:tc>
                  <a:txBody>
                    <a:bodyPr/>
                    <a:lstStyle/>
                    <a:p>
                      <a:pPr marL="0" lvl="0" indent="0" algn="l" rtl="0">
                        <a:spcBef>
                          <a:spcPts val="0"/>
                        </a:spcBef>
                        <a:spcAft>
                          <a:spcPts val="0"/>
                        </a:spcAft>
                        <a:buNone/>
                      </a:pPr>
                      <a:r>
                        <a:rPr lang="ja" sz="1100"/>
                        <a:t>スパイラル加工機</a:t>
                      </a:r>
                      <a:endParaRPr sz="1100"/>
                    </a:p>
                  </a:txBody>
                  <a:tcPr marL="91425" marR="91425" marT="91425" marB="91425"/>
                </a:tc>
                <a:tc>
                  <a:txBody>
                    <a:bodyPr/>
                    <a:lstStyle/>
                    <a:p>
                      <a:pPr marL="0" lvl="0" indent="0" algn="l" rtl="0">
                        <a:spcBef>
                          <a:spcPts val="0"/>
                        </a:spcBef>
                        <a:spcAft>
                          <a:spcPts val="0"/>
                        </a:spcAft>
                        <a:buNone/>
                      </a:pPr>
                      <a:r>
                        <a:rPr lang="ja" sz="1100"/>
                        <a:t>5</a:t>
                      </a:r>
                      <a:endParaRPr sz="1100"/>
                    </a:p>
                  </a:txBody>
                  <a:tcPr marL="91425" marR="91425" marT="91425" marB="91425"/>
                </a:tc>
                <a:tc>
                  <a:txBody>
                    <a:bodyPr/>
                    <a:lstStyle/>
                    <a:p>
                      <a:pPr marL="0" lvl="0" indent="0" algn="l" rtl="0">
                        <a:spcBef>
                          <a:spcPts val="0"/>
                        </a:spcBef>
                        <a:spcAft>
                          <a:spcPts val="0"/>
                        </a:spcAft>
                        <a:buNone/>
                      </a:pPr>
                      <a:r>
                        <a:rPr lang="ja" sz="1100"/>
                        <a:t>2</a:t>
                      </a:r>
                      <a:endParaRPr sz="1100"/>
                    </a:p>
                  </a:txBody>
                  <a:tcPr marL="91425" marR="91425" marT="91425" marB="91425"/>
                </a:tc>
                <a:tc>
                  <a:txBody>
                    <a:bodyPr/>
                    <a:lstStyle/>
                    <a:p>
                      <a:pPr marL="0" lvl="0" indent="0" algn="l" rtl="0">
                        <a:spcBef>
                          <a:spcPts val="0"/>
                        </a:spcBef>
                        <a:spcAft>
                          <a:spcPts val="0"/>
                        </a:spcAft>
                        <a:buNone/>
                      </a:pPr>
                      <a:r>
                        <a:rPr lang="en-US" sz="1100" dirty="0"/>
                        <a:t>0.2</a:t>
                      </a:r>
                      <a:endParaRPr sz="1100" dirty="0"/>
                    </a:p>
                  </a:txBody>
                  <a:tcPr marL="91425" marR="91425" marT="91425" marB="91425"/>
                </a:tc>
                <a:tc>
                  <a:txBody>
                    <a:bodyPr/>
                    <a:lstStyle/>
                    <a:p>
                      <a:pPr marL="0" lvl="0" indent="0" algn="l" rtl="0">
                        <a:spcBef>
                          <a:spcPts val="0"/>
                        </a:spcBef>
                        <a:spcAft>
                          <a:spcPts val="0"/>
                        </a:spcAft>
                        <a:buNone/>
                      </a:pPr>
                      <a:r>
                        <a:rPr lang="en-US" sz="1100" dirty="0"/>
                        <a:t>5</a:t>
                      </a:r>
                      <a:endParaRPr sz="1100" dirty="0"/>
                    </a:p>
                  </a:txBody>
                  <a:tcPr marL="91425" marR="91425" marT="91425" marB="91425"/>
                </a:tc>
                <a:tc>
                  <a:txBody>
                    <a:bodyPr/>
                    <a:lstStyle/>
                    <a:p>
                      <a:pPr marL="0" lvl="0" indent="0" algn="l" rtl="0">
                        <a:spcBef>
                          <a:spcPts val="0"/>
                        </a:spcBef>
                        <a:spcAft>
                          <a:spcPts val="0"/>
                        </a:spcAft>
                        <a:buNone/>
                      </a:pPr>
                      <a:r>
                        <a:rPr lang="en-US" sz="1100" dirty="0"/>
                        <a:t>0.02</a:t>
                      </a:r>
                      <a:endParaRPr sz="1100" dirty="0"/>
                    </a:p>
                  </a:txBody>
                  <a:tcPr marL="91425" marR="91425" marT="91425" marB="91425"/>
                </a:tc>
                <a:tc>
                  <a:txBody>
                    <a:bodyPr/>
                    <a:lstStyle/>
                    <a:p>
                      <a:pPr marL="0" lvl="0" indent="0" algn="l" rtl="0">
                        <a:spcBef>
                          <a:spcPts val="0"/>
                        </a:spcBef>
                        <a:spcAft>
                          <a:spcPts val="0"/>
                        </a:spcAft>
                        <a:buNone/>
                      </a:pPr>
                      <a:r>
                        <a:rPr lang="ja" sz="1100"/>
                        <a:t>・・・</a:t>
                      </a:r>
                      <a:endParaRPr sz="11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入力データ</a:t>
            </a:r>
            <a:r>
              <a:rPr lang="ja-JP" altLang="en-US" dirty="0"/>
              <a:t>④</a:t>
            </a:r>
            <a:endParaRPr dirty="0"/>
          </a:p>
        </p:txBody>
      </p:sp>
      <p:sp>
        <p:nvSpPr>
          <p:cNvPr id="161" name="Google Shape;161;p29"/>
          <p:cNvSpPr txBox="1">
            <a:spLocks noGrp="1"/>
          </p:cNvSpPr>
          <p:nvPr>
            <p:ph type="body" idx="1"/>
          </p:nvPr>
        </p:nvSpPr>
        <p:spPr>
          <a:xfrm>
            <a:off x="3377514" y="1595776"/>
            <a:ext cx="5354198"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100" b="1" dirty="0">
                <a:solidFill>
                  <a:schemeClr val="dk1"/>
                </a:solidFill>
              </a:rPr>
              <a:t>作業者のスケジュール</a:t>
            </a:r>
            <a:endParaRPr lang="en-US" altLang="ja-JP" sz="2100" b="1" dirty="0">
              <a:solidFill>
                <a:schemeClr val="dk1"/>
              </a:solidFill>
            </a:endParaRPr>
          </a:p>
          <a:p>
            <a:pPr marL="285750" indent="-285750"/>
            <a:r>
              <a:rPr lang="ja-JP" altLang="en-US" sz="1600" dirty="0">
                <a:solidFill>
                  <a:schemeClr val="bg2"/>
                </a:solidFill>
              </a:rPr>
              <a:t>出退勤時間</a:t>
            </a:r>
            <a:endParaRPr lang="en-US" altLang="ja-JP" sz="1600" dirty="0">
              <a:solidFill>
                <a:schemeClr val="bg2"/>
              </a:solidFill>
            </a:endParaRPr>
          </a:p>
          <a:p>
            <a:pPr marL="285750" indent="-285750"/>
            <a:r>
              <a:rPr lang="ja-JP" altLang="en-US" sz="1600" dirty="0">
                <a:solidFill>
                  <a:schemeClr val="bg2"/>
                </a:solidFill>
              </a:rPr>
              <a:t>ミーティング、包装作業、デスクワーク等</a:t>
            </a:r>
            <a:endParaRPr lang="en-US" altLang="ja-JP" sz="1600" dirty="0">
              <a:solidFill>
                <a:schemeClr val="bg2"/>
              </a:solidFill>
            </a:endParaRPr>
          </a:p>
          <a:p>
            <a:pPr marL="285750" indent="-285750"/>
            <a:r>
              <a:rPr lang="ja-JP" altLang="en-US" sz="1600" dirty="0">
                <a:solidFill>
                  <a:schemeClr val="bg2"/>
                </a:solidFill>
              </a:rPr>
              <a:t>休憩時間</a:t>
            </a:r>
            <a:endParaRPr lang="en-US" altLang="ja-JP" sz="1600" dirty="0">
              <a:solidFill>
                <a:schemeClr val="bg2"/>
              </a:solidFill>
            </a:endParaRPr>
          </a:p>
          <a:p>
            <a:pPr marL="0" indent="0">
              <a:buNone/>
            </a:pPr>
            <a:endParaRPr lang="en-US" sz="1600" dirty="0">
              <a:solidFill>
                <a:schemeClr val="bg2"/>
              </a:solidFill>
            </a:endParaRPr>
          </a:p>
          <a:p>
            <a:pPr marL="0" lvl="0" indent="0" algn="l" rtl="0">
              <a:spcBef>
                <a:spcPts val="0"/>
              </a:spcBef>
              <a:spcAft>
                <a:spcPts val="0"/>
              </a:spcAft>
              <a:buNone/>
            </a:pPr>
            <a:r>
              <a:rPr lang="ja-JP" altLang="en-US" sz="2100" b="1" dirty="0">
                <a:solidFill>
                  <a:schemeClr val="dk1"/>
                </a:solidFill>
              </a:rPr>
              <a:t>作業者の担当機械</a:t>
            </a:r>
            <a:endParaRPr lang="en-US" altLang="ja-JP" sz="2100" b="1" dirty="0">
              <a:solidFill>
                <a:schemeClr val="dk1"/>
              </a:solidFill>
            </a:endParaRPr>
          </a:p>
          <a:p>
            <a:pPr marL="285750" indent="-285750"/>
            <a:r>
              <a:rPr lang="ja-JP" altLang="en-US" sz="1600" dirty="0">
                <a:solidFill>
                  <a:schemeClr val="bg2"/>
                </a:solidFill>
              </a:rPr>
              <a:t>作業者のスキル、作業量に応じて調整</a:t>
            </a:r>
            <a:endParaRPr lang="en-US" altLang="ja-JP" sz="1600" dirty="0">
              <a:solidFill>
                <a:schemeClr val="bg2"/>
              </a:solidFill>
            </a:endParaRPr>
          </a:p>
          <a:p>
            <a:pPr marL="285750" indent="-285750"/>
            <a:r>
              <a:rPr lang="ja-JP" altLang="en-US" sz="1600" dirty="0">
                <a:solidFill>
                  <a:schemeClr val="bg2"/>
                </a:solidFill>
              </a:rPr>
              <a:t>オーバーワークにならないよう、現実的な割り振り</a:t>
            </a:r>
            <a:endParaRPr sz="1600" dirty="0">
              <a:solidFill>
                <a:schemeClr val="dk1"/>
              </a:solidFill>
            </a:endParaRPr>
          </a:p>
          <a:p>
            <a:pPr marL="457200" lvl="0" indent="0" algn="l" rtl="0">
              <a:spcBef>
                <a:spcPts val="1600"/>
              </a:spcBef>
              <a:spcAft>
                <a:spcPts val="1200"/>
              </a:spcAft>
              <a:buNone/>
            </a:pPr>
            <a:endParaRPr sz="1600" dirty="0"/>
          </a:p>
        </p:txBody>
      </p:sp>
    </p:spTree>
    <p:extLst>
      <p:ext uri="{BB962C8B-B14F-4D97-AF65-F5344CB8AC3E}">
        <p14:creationId xmlns:p14="http://schemas.microsoft.com/office/powerpoint/2010/main" val="17857905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dirty="0"/>
              <a:t>シミュレーター</a:t>
            </a:r>
            <a:endParaRPr dirty="0"/>
          </a:p>
          <a:p>
            <a:pPr marL="0" lvl="0" indent="0" algn="ctr" rtl="0">
              <a:spcBef>
                <a:spcPts val="0"/>
              </a:spcBef>
              <a:spcAft>
                <a:spcPts val="0"/>
              </a:spcAft>
              <a:buNone/>
            </a:pPr>
            <a:r>
              <a:rPr lang="ja-JP" altLang="en-US" dirty="0"/>
              <a:t>の解説１</a:t>
            </a:r>
            <a:endParaRPr dirty="0"/>
          </a:p>
        </p:txBody>
      </p:sp>
      <p:sp>
        <p:nvSpPr>
          <p:cNvPr id="168" name="Google Shape;168;p30"/>
          <p:cNvSpPr txBox="1">
            <a:spLocks noGrp="1"/>
          </p:cNvSpPr>
          <p:nvPr>
            <p:ph type="body" idx="2"/>
          </p:nvPr>
        </p:nvSpPr>
        <p:spPr>
          <a:xfrm>
            <a:off x="4939500" y="183925"/>
            <a:ext cx="3837000" cy="42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1700" b="1" dirty="0"/>
              <a:t>機械</a:t>
            </a:r>
            <a:endParaRPr sz="1700" b="1" dirty="0"/>
          </a:p>
          <a:p>
            <a:pPr marL="457200" lvl="0" indent="-317500" algn="l" rtl="0">
              <a:lnSpc>
                <a:spcPct val="100000"/>
              </a:lnSpc>
              <a:spcBef>
                <a:spcPts val="0"/>
              </a:spcBef>
              <a:spcAft>
                <a:spcPts val="0"/>
              </a:spcAft>
              <a:buSzPts val="1400"/>
              <a:buChar char="●"/>
            </a:pPr>
            <a:r>
              <a:rPr lang="ja" sz="1400" dirty="0"/>
              <a:t>黄色：停止中</a:t>
            </a:r>
            <a:endParaRPr sz="1400" dirty="0"/>
          </a:p>
          <a:p>
            <a:pPr marL="457200" lvl="0" indent="-317500" algn="l" rtl="0">
              <a:lnSpc>
                <a:spcPct val="100000"/>
              </a:lnSpc>
              <a:spcBef>
                <a:spcPts val="0"/>
              </a:spcBef>
              <a:spcAft>
                <a:spcPts val="0"/>
              </a:spcAft>
              <a:buSzPts val="1400"/>
              <a:buChar char="●"/>
            </a:pPr>
            <a:r>
              <a:rPr lang="ja" sz="1400" dirty="0"/>
              <a:t>青色：サイクル稼働中</a:t>
            </a:r>
            <a:endParaRPr sz="1400" dirty="0"/>
          </a:p>
          <a:p>
            <a:pPr indent="-317500">
              <a:lnSpc>
                <a:spcPct val="100000"/>
              </a:lnSpc>
              <a:buSzPts val="1400"/>
            </a:pPr>
            <a:r>
              <a:rPr lang="ja-JP" altLang="en-US" sz="1400" dirty="0"/>
              <a:t>赤色：故障中</a:t>
            </a:r>
          </a:p>
          <a:p>
            <a:pPr marL="457200" lvl="0" indent="-317500" algn="l" rtl="0">
              <a:lnSpc>
                <a:spcPct val="100000"/>
              </a:lnSpc>
              <a:spcBef>
                <a:spcPts val="0"/>
              </a:spcBef>
              <a:spcAft>
                <a:spcPts val="0"/>
              </a:spcAft>
              <a:buSzPts val="1400"/>
              <a:buChar char="●"/>
            </a:pPr>
            <a:r>
              <a:rPr lang="ja" sz="1400" dirty="0"/>
              <a:t>グレー：セッティング前</a:t>
            </a:r>
            <a:endParaRPr sz="1400" dirty="0"/>
          </a:p>
          <a:p>
            <a:pPr marL="457200" lvl="0" indent="-317500" algn="l" rtl="0">
              <a:lnSpc>
                <a:spcPct val="100000"/>
              </a:lnSpc>
              <a:spcBef>
                <a:spcPts val="0"/>
              </a:spcBef>
              <a:spcAft>
                <a:spcPts val="0"/>
              </a:spcAft>
              <a:buSzPts val="1400"/>
              <a:buChar char="●"/>
            </a:pPr>
            <a:r>
              <a:rPr lang="ja" sz="1400" dirty="0"/>
              <a:t>白：未計画</a:t>
            </a:r>
            <a:r>
              <a:rPr lang="ja-JP" altLang="en-US" sz="1400" dirty="0"/>
              <a:t>または前工程の終了待ち</a:t>
            </a:r>
            <a:endParaRPr sz="1400" dirty="0"/>
          </a:p>
          <a:p>
            <a:pPr marL="0" lvl="0" indent="0" algn="l" rtl="0">
              <a:lnSpc>
                <a:spcPct val="100000"/>
              </a:lnSpc>
              <a:spcBef>
                <a:spcPts val="1600"/>
              </a:spcBef>
              <a:spcAft>
                <a:spcPts val="0"/>
              </a:spcAft>
              <a:buNone/>
            </a:pPr>
            <a:endParaRPr sz="1600" b="1" dirty="0"/>
          </a:p>
        </p:txBody>
      </p:sp>
    </p:spTree>
    <p:extLst>
      <p:ext uri="{BB962C8B-B14F-4D97-AF65-F5344CB8AC3E}">
        <p14:creationId xmlns:p14="http://schemas.microsoft.com/office/powerpoint/2010/main" val="34894179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dirty="0"/>
              <a:t>シミュレーター</a:t>
            </a:r>
            <a:endParaRPr dirty="0"/>
          </a:p>
          <a:p>
            <a:pPr marL="0" lvl="0" indent="0" algn="ctr" rtl="0">
              <a:spcBef>
                <a:spcPts val="0"/>
              </a:spcBef>
              <a:spcAft>
                <a:spcPts val="0"/>
              </a:spcAft>
              <a:buNone/>
            </a:pPr>
            <a:r>
              <a:rPr lang="ja-JP" altLang="en-US" dirty="0"/>
              <a:t>の解説２</a:t>
            </a:r>
            <a:endParaRPr dirty="0"/>
          </a:p>
        </p:txBody>
      </p:sp>
      <p:sp>
        <p:nvSpPr>
          <p:cNvPr id="168" name="Google Shape;168;p30"/>
          <p:cNvSpPr txBox="1">
            <a:spLocks noGrp="1"/>
          </p:cNvSpPr>
          <p:nvPr>
            <p:ph type="body" idx="2"/>
          </p:nvPr>
        </p:nvSpPr>
        <p:spPr>
          <a:xfrm>
            <a:off x="4939500" y="183925"/>
            <a:ext cx="3837000" cy="4235400"/>
          </a:xfrm>
          <a:prstGeom prst="rect">
            <a:avLst/>
          </a:prstGeom>
        </p:spPr>
        <p:txBody>
          <a:bodyPr spcFirstLastPara="1" wrap="square" lIns="91425" tIns="91425" rIns="91425" bIns="91425" anchor="ctr" anchorCtr="0">
            <a:noAutofit/>
          </a:bodyPr>
          <a:lstStyle/>
          <a:p>
            <a:pPr marL="0" lvl="0" indent="0" algn="l" rtl="0">
              <a:lnSpc>
                <a:spcPct val="100000"/>
              </a:lnSpc>
              <a:spcBef>
                <a:spcPts val="1600"/>
              </a:spcBef>
              <a:spcAft>
                <a:spcPts val="0"/>
              </a:spcAft>
              <a:buNone/>
            </a:pPr>
            <a:r>
              <a:rPr lang="ja" sz="1700" dirty="0"/>
              <a:t>アルゴリズム</a:t>
            </a:r>
            <a:endParaRPr sz="1700" dirty="0"/>
          </a:p>
          <a:p>
            <a:pPr indent="-317500">
              <a:lnSpc>
                <a:spcPct val="100000"/>
              </a:lnSpc>
              <a:buSzPts val="1400"/>
            </a:pPr>
            <a:r>
              <a:rPr lang="ja-JP" altLang="en-US" sz="1400" dirty="0"/>
              <a:t>作業者は事前に登録したスケジュールに沿って行動する</a:t>
            </a:r>
          </a:p>
          <a:p>
            <a:pPr indent="-317500">
              <a:lnSpc>
                <a:spcPct val="100000"/>
              </a:lnSpc>
              <a:buSzPts val="1400"/>
            </a:pPr>
            <a:r>
              <a:rPr lang="ja-JP" altLang="en-US" sz="1400" dirty="0"/>
              <a:t>作業者は担当する機械のみ操作する</a:t>
            </a:r>
          </a:p>
          <a:p>
            <a:pPr marL="457200" lvl="0" indent="-317500" algn="l" rtl="0">
              <a:lnSpc>
                <a:spcPct val="100000"/>
              </a:lnSpc>
              <a:spcBef>
                <a:spcPts val="0"/>
              </a:spcBef>
              <a:spcAft>
                <a:spcPts val="0"/>
              </a:spcAft>
              <a:buSzPts val="1400"/>
              <a:buChar char="●"/>
            </a:pPr>
            <a:r>
              <a:rPr lang="ja" sz="1400" dirty="0"/>
              <a:t>生産リストから使用機械が空いていたら機械に登録し、セッティング前状態にする</a:t>
            </a:r>
            <a:endParaRPr sz="1400" dirty="0"/>
          </a:p>
          <a:p>
            <a:pPr marL="457200" lvl="0" indent="-317500" algn="l" rtl="0">
              <a:lnSpc>
                <a:spcPct val="100000"/>
              </a:lnSpc>
              <a:spcBef>
                <a:spcPts val="0"/>
              </a:spcBef>
              <a:spcAft>
                <a:spcPts val="0"/>
              </a:spcAft>
              <a:buSzPts val="1400"/>
              <a:buChar char="●"/>
            </a:pPr>
            <a:r>
              <a:rPr lang="ja" sz="1400" dirty="0"/>
              <a:t>停止中、セッティング前の機械が</a:t>
            </a:r>
            <a:r>
              <a:rPr lang="ja-JP" altLang="en-US" sz="1400" dirty="0"/>
              <a:t>あり、複数の作業者が担当している場合、</a:t>
            </a:r>
            <a:r>
              <a:rPr lang="ja" sz="1400" b="1" u="sng" dirty="0"/>
              <a:t>一番近く</a:t>
            </a:r>
            <a:r>
              <a:rPr lang="ja" sz="1400" dirty="0"/>
              <a:t>にいる待機中の人が</a:t>
            </a:r>
            <a:r>
              <a:rPr lang="ja" sz="1400" b="1" u="sng" dirty="0"/>
              <a:t>最短の経路</a:t>
            </a:r>
            <a:r>
              <a:rPr lang="ja" sz="1400" dirty="0"/>
              <a:t>で移動して作業をする</a:t>
            </a:r>
            <a:endParaRPr sz="1400" dirty="0"/>
          </a:p>
          <a:p>
            <a:pPr marL="457200" lvl="0" indent="-317500" algn="l" rtl="0">
              <a:lnSpc>
                <a:spcPct val="100000"/>
              </a:lnSpc>
              <a:spcBef>
                <a:spcPts val="0"/>
              </a:spcBef>
              <a:spcAft>
                <a:spcPts val="0"/>
              </a:spcAft>
              <a:buSzPts val="1400"/>
              <a:buChar char="●"/>
            </a:pPr>
            <a:r>
              <a:rPr lang="ja" sz="1400" dirty="0"/>
              <a:t>加工が終了したら終了リストに登録し機械を未計画状態にする</a:t>
            </a:r>
            <a:endParaRPr sz="1400" dirty="0"/>
          </a:p>
          <a:p>
            <a:pPr marL="457200" lvl="0" indent="-317500" algn="l" rtl="0">
              <a:lnSpc>
                <a:spcPct val="100000"/>
              </a:lnSpc>
              <a:spcBef>
                <a:spcPts val="0"/>
              </a:spcBef>
              <a:spcAft>
                <a:spcPts val="0"/>
              </a:spcAft>
              <a:buSzPts val="1400"/>
              <a:buChar char="●"/>
            </a:pPr>
            <a:r>
              <a:rPr lang="ja" sz="1400" dirty="0"/>
              <a:t>作業は終了するまで継続して行う</a:t>
            </a:r>
            <a:endParaRPr sz="1400" dirty="0"/>
          </a:p>
          <a:p>
            <a:pPr marL="45720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ja" sz="1600" b="1" dirty="0"/>
              <a:t>実際の作業と同じ仕事をコンピューター上でシミュレートする</a:t>
            </a:r>
            <a:endParaRPr sz="1600" b="1" dirty="0"/>
          </a:p>
        </p:txBody>
      </p:sp>
    </p:spTree>
    <p:extLst>
      <p:ext uri="{BB962C8B-B14F-4D97-AF65-F5344CB8AC3E}">
        <p14:creationId xmlns:p14="http://schemas.microsoft.com/office/powerpoint/2010/main" val="4261671989"/>
      </p:ext>
    </p:extLst>
  </p:cSld>
  <p:clrMapOvr>
    <a:masterClrMapping/>
  </p:clrMapOvr>
  <p:transition spd="slow">
    <p:push dir="u"/>
  </p:transition>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2692</TotalTime>
  <Words>775</Words>
  <Application>Microsoft Office PowerPoint</Application>
  <PresentationFormat>画面に合わせる (16:9)</PresentationFormat>
  <Paragraphs>206</Paragraphs>
  <Slides>18</Slides>
  <Notes>18</Notes>
  <HiddenSlides>1</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18</vt:i4>
      </vt:variant>
    </vt:vector>
  </HeadingPairs>
  <TitlesOfParts>
    <vt:vector size="26" baseType="lpstr">
      <vt:lpstr>Lato</vt:lpstr>
      <vt:lpstr>Calibri Light</vt:lpstr>
      <vt:lpstr>Arial</vt:lpstr>
      <vt:lpstr>Calibri</vt:lpstr>
      <vt:lpstr>Wingdings 2</vt:lpstr>
      <vt:lpstr>Raleway</vt:lpstr>
      <vt:lpstr>Swiss</vt:lpstr>
      <vt:lpstr>HDOfficeLightV0</vt:lpstr>
      <vt:lpstr>シミュレータを用いた 工程表作成の自動化 (運用事例)</vt:lpstr>
      <vt:lpstr>概要</vt:lpstr>
      <vt:lpstr>シミュレーター 実行</vt:lpstr>
      <vt:lpstr>入力データ①</vt:lpstr>
      <vt:lpstr>入力データ②</vt:lpstr>
      <vt:lpstr>入力データ③</vt:lpstr>
      <vt:lpstr>入力データ④</vt:lpstr>
      <vt:lpstr>シミュレーター の解説１</vt:lpstr>
      <vt:lpstr>シミュレーター の解説２</vt:lpstr>
      <vt:lpstr>作成した工程表の評価</vt:lpstr>
      <vt:lpstr>プログラムの肝は実際の作業者、機械の状態からシミュレートにより自動で工程表を作成するところ</vt:lpstr>
      <vt:lpstr>生産リストの順番を入れ替えてシミュレート</vt:lpstr>
      <vt:lpstr>作業従事比率</vt:lpstr>
      <vt:lpstr>機械稼働率</vt:lpstr>
      <vt:lpstr>ヒートマップ</vt:lpstr>
      <vt:lpstr>シミュレーションの比較</vt:lpstr>
      <vt:lpstr>展開例</vt:lpstr>
      <vt:lpstr>次のステップ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シミュレータを用いた 工程表作成の自動化</dc:title>
  <dc:creator>梶塚恭志</dc:creator>
  <cp:lastModifiedBy>梶塚 恭志</cp:lastModifiedBy>
  <cp:revision>20</cp:revision>
  <dcterms:modified xsi:type="dcterms:W3CDTF">2021-04-11T00:09:40Z</dcterms:modified>
</cp:coreProperties>
</file>