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7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2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8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6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8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0FDF-7B56-4751-B95A-EA6A2B4EE5CC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9698-4CC6-419C-9092-74AEFE899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0" y="185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Customer Segmentation (</a:t>
            </a:r>
            <a:r>
              <a:rPr lang="en-US" sz="4000" b="1" dirty="0" err="1" smtClean="0"/>
              <a:t>BigQuery</a:t>
            </a:r>
            <a:r>
              <a:rPr lang="en-US" sz="4000" b="1" dirty="0" smtClean="0"/>
              <a:t>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51" y="151099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data from supermarket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customer single view for those with CUST_CODE</a:t>
            </a:r>
          </a:p>
          <a:p>
            <a:pPr lvl="1"/>
            <a:r>
              <a:rPr lang="en-US" dirty="0" smtClean="0"/>
              <a:t>5 features </a:t>
            </a:r>
          </a:p>
          <a:p>
            <a:pPr lvl="1"/>
            <a:r>
              <a:rPr lang="en-US" dirty="0" smtClean="0"/>
              <a:t>Average day between purchase, Day since last purchase, Number of product per visit, Number of visit per week, Spend per visit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Create K-Mean using </a:t>
            </a:r>
            <a:r>
              <a:rPr lang="en-US" dirty="0" err="1" smtClean="0"/>
              <a:t>BigQuery</a:t>
            </a:r>
            <a:r>
              <a:rPr lang="en-US" dirty="0"/>
              <a:t> </a:t>
            </a:r>
            <a:r>
              <a:rPr lang="en-US" dirty="0" smtClean="0"/>
              <a:t>ML	</a:t>
            </a:r>
          </a:p>
          <a:p>
            <a:pPr lvl="1"/>
            <a:r>
              <a:rPr lang="en-US" dirty="0" smtClean="0"/>
              <a:t>Try different value of K (Number of clusters)</a:t>
            </a:r>
          </a:p>
          <a:p>
            <a:pPr lvl="1"/>
            <a:r>
              <a:rPr lang="en-US" dirty="0" smtClean="0"/>
              <a:t>Choose K that minimize </a:t>
            </a:r>
            <a:r>
              <a:rPr lang="en-GB" dirty="0" smtClean="0"/>
              <a:t>Davies–</a:t>
            </a:r>
            <a:r>
              <a:rPr lang="en-GB" dirty="0" err="1" smtClean="0"/>
              <a:t>Bouldin</a:t>
            </a:r>
            <a:r>
              <a:rPr lang="en-GB" dirty="0" smtClean="0"/>
              <a:t> index (WSS/BSS) in order to maximize between sum of square and minimize within sum of square distance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See result of centroid value for each features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Interpretation and possible action for each cluster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37419" y="180458"/>
            <a:ext cx="3637936" cy="801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Query</a:t>
            </a:r>
            <a:endParaRPr lang="en-GB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" y="1299343"/>
            <a:ext cx="12129211" cy="4275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466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877" y="169930"/>
            <a:ext cx="5581499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Try different value of K</a:t>
            </a:r>
            <a:endParaRPr lang="en-GB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713" y="11327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K=3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1481" y="31057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K=4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6713" y="506432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K=5</a:t>
            </a:r>
            <a:endParaRPr lang="en-GB" sz="2800" dirty="0"/>
          </a:p>
        </p:txBody>
      </p:sp>
      <p:sp>
        <p:nvSpPr>
          <p:cNvPr id="16" name="Oval 15"/>
          <p:cNvSpPr/>
          <p:nvPr/>
        </p:nvSpPr>
        <p:spPr>
          <a:xfrm>
            <a:off x="3041262" y="1056864"/>
            <a:ext cx="3516854" cy="20488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724415" y="4140991"/>
            <a:ext cx="436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Choose smallest Davies–</a:t>
            </a:r>
            <a:r>
              <a:rPr lang="en-US" dirty="0" err="1" smtClean="0">
                <a:solidFill>
                  <a:srgbClr val="FF0000"/>
                </a:solidFill>
              </a:rPr>
              <a:t>Bouldin</a:t>
            </a:r>
            <a:r>
              <a:rPr lang="en-US" dirty="0" smtClean="0">
                <a:solidFill>
                  <a:srgbClr val="FF0000"/>
                </a:solidFill>
              </a:rPr>
              <a:t> index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(Minimize WSS and Maximize BSS) but since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7 might be hard to interpret I will choose 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9166" y="11327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K=6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9165" y="299629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K=7</a:t>
            </a:r>
            <a:endParaRPr lang="en-GB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" y="1741077"/>
            <a:ext cx="23622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" y="3741174"/>
            <a:ext cx="24193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8" y="5544094"/>
            <a:ext cx="235267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359" y="1741076"/>
            <a:ext cx="2633102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40" y="3741174"/>
            <a:ext cx="2634342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877" y="169930"/>
            <a:ext cx="10818265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Interpretation of each cluster</a:t>
            </a:r>
            <a:endParaRPr lang="en-GB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1261" y="4559145"/>
            <a:ext cx="12124434" cy="2143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Group1 – Purchase once a year, low spending</a:t>
            </a:r>
          </a:p>
          <a:p>
            <a:pPr marL="0" indent="0">
              <a:buNone/>
            </a:pPr>
            <a:r>
              <a:rPr lang="en-US" sz="1800" dirty="0" smtClean="0"/>
              <a:t>Group2 – High ticket size with several product per visit </a:t>
            </a:r>
          </a:p>
          <a:p>
            <a:pPr marL="0" indent="0">
              <a:buNone/>
            </a:pPr>
            <a:r>
              <a:rPr lang="en-US" sz="1800" dirty="0" smtClean="0"/>
              <a:t>Group3 – Low ticket size, purchase 3 times a year and have not purchased for almost a year</a:t>
            </a:r>
          </a:p>
          <a:p>
            <a:pPr marL="0" indent="0">
              <a:buNone/>
            </a:pPr>
            <a:r>
              <a:rPr lang="en-US" sz="1800" dirty="0" smtClean="0"/>
              <a:t>Group4 – Frequent purchaser with low ticket size and just purchased no more than 2 months</a:t>
            </a:r>
          </a:p>
          <a:p>
            <a:pPr marL="0" indent="0">
              <a:buNone/>
            </a:pPr>
            <a:r>
              <a:rPr lang="en-US" sz="1800" dirty="0" smtClean="0"/>
              <a:t>Group5 – Idle for almost 2 year but also have very low ticket size</a:t>
            </a:r>
          </a:p>
          <a:p>
            <a:pPr marL="0" indent="0">
              <a:buNone/>
            </a:pPr>
            <a:r>
              <a:rPr lang="en-US" sz="1800" dirty="0" smtClean="0"/>
              <a:t>Group6 – High ticket size, purchase many product but haven’t purchased for a year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0890" y="1281380"/>
            <a:ext cx="21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6100 customers</a:t>
            </a:r>
            <a:endParaRPr lang="en-GB" sz="2400" b="1" dirty="0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4825176" y="1776034"/>
            <a:ext cx="644016" cy="4290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8" y="971725"/>
            <a:ext cx="2633102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8" y="2224989"/>
            <a:ext cx="9530239" cy="1979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62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877" y="169930"/>
            <a:ext cx="10818265" cy="801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Action: Focus on Group2&amp;6</a:t>
            </a:r>
            <a:endParaRPr lang="en-GB" sz="4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86117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8388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3421" y="1089237"/>
            <a:ext cx="0" cy="5488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8919" y="1093529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Ticket size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42381" y="1089237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Recency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47268" y="1089237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to purchase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0387" y="1649052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Group1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0385" y="2500066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Group2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0" y="3429623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Group3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0" y="4249581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Group4</a:t>
            </a:r>
            <a:endParaRPr lang="en-GB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778729" y="1089237"/>
            <a:ext cx="0" cy="5537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00184" y="1133483"/>
            <a:ext cx="0" cy="5444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40868" y="1089237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Variety</a:t>
            </a:r>
            <a:endParaRPr lang="en-GB" b="1" dirty="0"/>
          </a:p>
        </p:txBody>
      </p:sp>
      <p:sp>
        <p:nvSpPr>
          <p:cNvPr id="50" name="Rectangle 49"/>
          <p:cNvSpPr/>
          <p:nvPr/>
        </p:nvSpPr>
        <p:spPr>
          <a:xfrm>
            <a:off x="7297900" y="2546070"/>
            <a:ext cx="629542" cy="1980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09" y="4206479"/>
            <a:ext cx="571646" cy="56135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21" y="1538631"/>
            <a:ext cx="589229" cy="5892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56" y="4919456"/>
            <a:ext cx="589229" cy="58922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3945" y="5073243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Group5</a:t>
            </a:r>
            <a:endParaRPr lang="en-GB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80384" y="5994856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Group6</a:t>
            </a:r>
            <a:endParaRPr lang="en-GB" b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9" y="1579456"/>
            <a:ext cx="516884" cy="5075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81" y="2466108"/>
            <a:ext cx="516884" cy="50758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763543" y="3601951"/>
            <a:ext cx="629542" cy="15201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815009" y="6035051"/>
            <a:ext cx="629542" cy="18628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72" y="4962068"/>
            <a:ext cx="589229" cy="58922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21" y="5892876"/>
            <a:ext cx="516884" cy="5075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55" y="1525167"/>
            <a:ext cx="589229" cy="58922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9" y="2367273"/>
            <a:ext cx="516884" cy="5075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27" y="3360499"/>
            <a:ext cx="516884" cy="5075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95" y="4243662"/>
            <a:ext cx="516884" cy="50758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67" y="4935177"/>
            <a:ext cx="516884" cy="50758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48" y="5856608"/>
            <a:ext cx="516884" cy="50758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57" y="5767203"/>
            <a:ext cx="571646" cy="56135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53" y="3275423"/>
            <a:ext cx="589229" cy="58922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14" y="1509649"/>
            <a:ext cx="589229" cy="58922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3" y="3344779"/>
            <a:ext cx="589229" cy="589229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9" y="4192543"/>
            <a:ext cx="589229" cy="58922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6" y="4924660"/>
            <a:ext cx="589229" cy="589229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52" y="4160267"/>
            <a:ext cx="589229" cy="589229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2299229" y="2591207"/>
            <a:ext cx="629542" cy="1980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>
            <a:off x="8898202" y="1087093"/>
            <a:ext cx="9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ACTION</a:t>
            </a:r>
            <a:endParaRPr lang="en-GB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664037" y="5666839"/>
            <a:ext cx="3413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Give very special promotion especially </a:t>
            </a:r>
          </a:p>
          <a:p>
            <a:r>
              <a:rPr lang="en-US" sz="1600" dirty="0" smtClean="0"/>
              <a:t>Get them to purchase again</a:t>
            </a:r>
          </a:p>
          <a:p>
            <a:r>
              <a:rPr lang="en-US" sz="1600" dirty="0" smtClean="0"/>
              <a:t>since this group has highest ticket size </a:t>
            </a:r>
          </a:p>
          <a:p>
            <a:r>
              <a:rPr lang="en-US" sz="1600" dirty="0" smtClean="0"/>
              <a:t>but Idle for year </a:t>
            </a:r>
          </a:p>
          <a:p>
            <a:endParaRPr lang="en-GB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78758" y="1456425"/>
            <a:ext cx="3414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them to purchase more frequent</a:t>
            </a:r>
          </a:p>
          <a:p>
            <a:r>
              <a:rPr lang="en-US" sz="1600" dirty="0" smtClean="0"/>
              <a:t>Since time to purchase is almost a year</a:t>
            </a:r>
          </a:p>
          <a:p>
            <a:endParaRPr lang="en-GB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714377" y="2180231"/>
            <a:ext cx="3238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them to purchase again and try</a:t>
            </a:r>
          </a:p>
          <a:p>
            <a:r>
              <a:rPr lang="en-US" sz="1600" dirty="0" smtClean="0"/>
              <a:t>To upsell to increase ticket size since</a:t>
            </a:r>
          </a:p>
          <a:p>
            <a:r>
              <a:rPr lang="en-US" sz="1600" dirty="0" smtClean="0"/>
              <a:t>This group has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highest ticket size </a:t>
            </a:r>
          </a:p>
          <a:p>
            <a:endParaRPr lang="en-GB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612622" y="4088977"/>
            <a:ext cx="3579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Ignore since very low ticket size and they</a:t>
            </a:r>
          </a:p>
          <a:p>
            <a:r>
              <a:rPr lang="en-US" sz="1600" dirty="0" smtClean="0"/>
              <a:t>Purchase regularly</a:t>
            </a:r>
          </a:p>
          <a:p>
            <a:endParaRPr lang="en-GB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656288" y="3223894"/>
            <a:ext cx="349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get them to purchase again since </a:t>
            </a:r>
          </a:p>
          <a:p>
            <a:r>
              <a:rPr lang="en-US" sz="1600" dirty="0" smtClean="0"/>
              <a:t>Their last purchase has been a year</a:t>
            </a:r>
          </a:p>
          <a:p>
            <a:endParaRPr lang="en-GB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675616" y="4877908"/>
            <a:ext cx="349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Try to get them to purchase again since </a:t>
            </a:r>
          </a:p>
          <a:p>
            <a:r>
              <a:rPr lang="en-US" sz="1600" dirty="0" smtClean="0"/>
              <a:t>Their last purchase has been 2 year</a:t>
            </a:r>
          </a:p>
          <a:p>
            <a:endParaRPr lang="en-GB" sz="16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75877" y="2161827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3" y="3100692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9910" y="3979023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46083" y="4819855"/>
            <a:ext cx="12001402" cy="30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6083" y="5598600"/>
            <a:ext cx="11855319" cy="30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35" y="188518"/>
            <a:ext cx="280709" cy="27565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622" y="601671"/>
            <a:ext cx="275347" cy="275347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0834831" y="1069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GB" dirty="0"/>
          </a:p>
        </p:txBody>
      </p:sp>
      <p:sp>
        <p:nvSpPr>
          <p:cNvPr id="141" name="TextBox 140"/>
          <p:cNvSpPr txBox="1"/>
          <p:nvPr/>
        </p:nvSpPr>
        <p:spPr>
          <a:xfrm>
            <a:off x="10894142" y="59063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  <a:endParaRPr lang="en-GB" dirty="0"/>
          </a:p>
        </p:txBody>
      </p:sp>
      <p:sp>
        <p:nvSpPr>
          <p:cNvPr id="143" name="Rounded Rectangle 142"/>
          <p:cNvSpPr/>
          <p:nvPr/>
        </p:nvSpPr>
        <p:spPr>
          <a:xfrm>
            <a:off x="10087135" y="80614"/>
            <a:ext cx="1665451" cy="89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342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 Segmentation (BigQuery)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 Kulchanarat</dc:creator>
  <cp:lastModifiedBy>Kaj Kulchanarat</cp:lastModifiedBy>
  <cp:revision>22</cp:revision>
  <dcterms:created xsi:type="dcterms:W3CDTF">2021-05-20T04:27:05Z</dcterms:created>
  <dcterms:modified xsi:type="dcterms:W3CDTF">2021-05-20T09:22:55Z</dcterms:modified>
</cp:coreProperties>
</file>