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Image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Imag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1_yp5d_PEP_eHMoYyNJBhMZg.png" descr="1_yp5d_PEP_eHMoYyNJBhMZ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27282" y="2956819"/>
            <a:ext cx="15844121" cy="8912319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API Security Improve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API Security Improvement</a:t>
            </a:r>
          </a:p>
        </p:txBody>
      </p:sp>
      <p:sp>
        <p:nvSpPr>
          <p:cNvPr id="153" name="API Gateway with KONG[1 week]…"/>
          <p:cNvSpPr txBox="1"/>
          <p:nvPr>
            <p:ph type="body" sz="half" idx="1"/>
          </p:nvPr>
        </p:nvSpPr>
        <p:spPr>
          <a:xfrm>
            <a:off x="1206500" y="3546469"/>
            <a:ext cx="11292762" cy="8256012"/>
          </a:xfrm>
          <a:prstGeom prst="rect">
            <a:avLst/>
          </a:prstGeom>
        </p:spPr>
        <p:txBody>
          <a:bodyPr/>
          <a:lstStyle/>
          <a:p>
            <a:pPr marL="469391" indent="-469391" defTabSz="1877520">
              <a:spcBef>
                <a:spcPts val="3400"/>
              </a:spcBef>
              <a:defRPr sz="3696"/>
            </a:pPr>
            <a:r>
              <a:t>API Gateway with KONG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[1 week]</a:t>
            </a:r>
          </a:p>
          <a:p>
            <a:pPr lvl="2" marL="1408175" indent="-469391" defTabSz="1877520">
              <a:spcBef>
                <a:spcPts val="3400"/>
              </a:spcBef>
              <a:buSzPct val="40000"/>
              <a:buBlip>
                <a:blip r:embed="rId3"/>
              </a:buBlip>
              <a:defRPr sz="3696"/>
            </a:pPr>
            <a:r>
              <a:t>Setting route &amp; proxy</a:t>
            </a:r>
          </a:p>
          <a:p>
            <a:pPr lvl="2" marL="1408175" indent="-469391" defTabSz="1877520">
              <a:spcBef>
                <a:spcPts val="3400"/>
              </a:spcBef>
              <a:buSzPct val="40000"/>
              <a:buBlip>
                <a:blip r:embed="rId3"/>
              </a:buBlip>
              <a:defRPr sz="3696"/>
            </a:pPr>
            <a:r>
              <a:t>Setting authentication to support with Auth0</a:t>
            </a:r>
          </a:p>
          <a:p>
            <a:pPr marL="469391" indent="-469391" defTabSz="1877520">
              <a:spcBef>
                <a:spcPts val="3400"/>
              </a:spcBef>
              <a:defRPr sz="3696"/>
            </a:pPr>
            <a:r>
              <a:t>API Authentication(For 3rd party)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[1 week]</a:t>
            </a:r>
          </a:p>
          <a:p>
            <a:pPr lvl="1" marL="938783" indent="-469391" defTabSz="1877520">
              <a:spcBef>
                <a:spcPts val="3400"/>
              </a:spcBef>
              <a:buSzPct val="40000"/>
              <a:buBlip>
                <a:blip r:embed="rId3"/>
              </a:buBlip>
              <a:defRPr sz="3696"/>
            </a:pPr>
            <a:r>
              <a:t>    Chatbot(Convolab)</a:t>
            </a:r>
          </a:p>
          <a:p>
            <a:pPr lvl="1" marL="938783" indent="-469391" defTabSz="1877520">
              <a:spcBef>
                <a:spcPts val="3400"/>
              </a:spcBef>
              <a:buSzPct val="40000"/>
              <a:buBlip>
                <a:blip r:embed="rId3"/>
              </a:buBlip>
              <a:defRPr sz="3696"/>
            </a:pPr>
            <a:r>
              <a:t>    Manage API</a:t>
            </a:r>
          </a:p>
          <a:p>
            <a:pPr marL="469391" indent="-469391" defTabSz="1877520">
              <a:spcBef>
                <a:spcPts val="3400"/>
              </a:spcBef>
              <a:defRPr sz="3696"/>
            </a:pPr>
            <a:r>
              <a:t>Internal Test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[2 days]</a:t>
            </a:r>
          </a:p>
          <a:p>
            <a:pPr lvl="2" marL="1408175" indent="-469391" defTabSz="1877520">
              <a:spcBef>
                <a:spcPts val="3400"/>
              </a:spcBef>
              <a:buSzPct val="40000"/>
              <a:buBlip>
                <a:blip r:embed="rId3"/>
              </a:buBlip>
              <a:defRPr sz="3696"/>
            </a:pPr>
            <a:r>
              <a:t>Aris Platform</a:t>
            </a:r>
          </a:p>
          <a:p>
            <a:pPr lvl="2" marL="1408175" indent="-469391" defTabSz="1877520">
              <a:spcBef>
                <a:spcPts val="3400"/>
              </a:spcBef>
              <a:buSzPct val="40000"/>
              <a:buBlip>
                <a:blip r:embed="rId3"/>
              </a:buBlip>
              <a:defRPr sz="3696"/>
            </a:pPr>
            <a:r>
              <a:t>API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Kong(All of features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Kong(All of features)</a:t>
            </a:r>
          </a:p>
        </p:txBody>
      </p:sp>
      <p:pic>
        <p:nvPicPr>
          <p:cNvPr id="156" name="kong.jpeg" descr="kong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36238" y="3174878"/>
            <a:ext cx="16256001" cy="9144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Accou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Account</a:t>
            </a:r>
          </a:p>
        </p:txBody>
      </p:sp>
      <p:sp>
        <p:nvSpPr>
          <p:cNvPr id="159" name="Support universal login(Auth0)[4 days]…"/>
          <p:cNvSpPr txBox="1"/>
          <p:nvPr>
            <p:ph type="body" sz="half" idx="1"/>
          </p:nvPr>
        </p:nvSpPr>
        <p:spPr>
          <a:xfrm>
            <a:off x="1206500" y="2925242"/>
            <a:ext cx="9741522" cy="9251658"/>
          </a:xfrm>
          <a:prstGeom prst="rect">
            <a:avLst/>
          </a:prstGeom>
        </p:spPr>
        <p:txBody>
          <a:bodyPr/>
          <a:lstStyle/>
          <a:p>
            <a:pPr marL="681317" indent="-681317">
              <a:defRPr sz="3400"/>
            </a:pPr>
            <a:r>
              <a:rPr sz="3800"/>
              <a:t>Support universal login(Auth0)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[4 days]</a:t>
            </a:r>
          </a:p>
          <a:p>
            <a:pPr lvl="1">
              <a:buSzPct val="40000"/>
              <a:buBlip>
                <a:blip r:embed="rId2"/>
              </a:buBlip>
              <a:defRPr sz="3300"/>
            </a:pPr>
            <a:r>
              <a:t>Google</a:t>
            </a:r>
          </a:p>
          <a:p>
            <a:pPr lvl="1">
              <a:buSzPct val="40000"/>
              <a:buBlip>
                <a:blip r:embed="rId2"/>
              </a:buBlip>
              <a:defRPr sz="3300"/>
            </a:pPr>
            <a:r>
              <a:t>Facebook</a:t>
            </a:r>
          </a:p>
          <a:p>
            <a:pPr lvl="1">
              <a:buSzPct val="40000"/>
              <a:buBlip>
                <a:blip r:embed="rId2"/>
              </a:buBlip>
              <a:defRPr sz="3300"/>
            </a:pPr>
            <a:r>
              <a:t>Manual(email &amp; password)</a:t>
            </a:r>
          </a:p>
          <a:p>
            <a:pPr lvl="1">
              <a:buSzPct val="40000"/>
              <a:buBlip>
                <a:blip r:embed="rId2"/>
              </a:buBlip>
              <a:defRPr sz="3300"/>
            </a:pPr>
            <a:r>
              <a:t>other…</a:t>
            </a:r>
          </a:p>
          <a:p>
            <a:pPr marL="419100" indent="-419100">
              <a:defRPr sz="3300"/>
            </a:pPr>
            <a:r>
              <a:t>  </a:t>
            </a:r>
            <a:r>
              <a:rPr sz="3800"/>
              <a:t>Store(Aris Platform)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[2 week]</a:t>
            </a:r>
          </a:p>
          <a:p>
            <a:pPr lvl="1" marL="1028700" indent="-419100">
              <a:buSzPct val="40000"/>
              <a:buBlip>
                <a:blip r:embed="rId2"/>
              </a:buBlip>
              <a:defRPr sz="3300"/>
            </a:pPr>
            <a:r>
              <a:t>User Management</a:t>
            </a:r>
          </a:p>
          <a:p>
            <a:pPr lvl="2" marL="1638300" indent="-419100">
              <a:buSzPct val="40000"/>
              <a:buBlip>
                <a:blip r:embed="rId2"/>
              </a:buBlip>
              <a:defRPr sz="3300"/>
            </a:pPr>
            <a:r>
              <a:t>Invite(Gmail)</a:t>
            </a:r>
          </a:p>
          <a:p>
            <a:pPr lvl="2" marL="1638300" indent="-419100">
              <a:buSzPct val="40000"/>
              <a:buBlip>
                <a:blip r:embed="rId2"/>
              </a:buBlip>
              <a:defRPr sz="3300"/>
            </a:pPr>
            <a:r>
              <a:t>Manual Insert</a:t>
            </a:r>
          </a:p>
        </p:txBody>
      </p:sp>
      <p:sp>
        <p:nvSpPr>
          <p:cNvPr id="160" name="Super Admin Control Panel[1 week]…"/>
          <p:cNvSpPr txBox="1"/>
          <p:nvPr/>
        </p:nvSpPr>
        <p:spPr>
          <a:xfrm>
            <a:off x="10927972" y="2925242"/>
            <a:ext cx="8222459" cy="9251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701963" indent="-701963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3300">
                <a:solidFill>
                  <a:srgbClr val="000000"/>
                </a:solidFill>
              </a:defRPr>
            </a:pPr>
            <a:r>
              <a:rPr sz="3800"/>
              <a:t>Super Admin Control Panel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[1 week]</a:t>
            </a:r>
          </a:p>
          <a:p>
            <a:pPr lvl="1" marL="1219200" indent="-609600" algn="l">
              <a:lnSpc>
                <a:spcPct val="90000"/>
              </a:lnSpc>
              <a:spcBef>
                <a:spcPts val="4500"/>
              </a:spcBef>
              <a:buSzPct val="40000"/>
              <a:buBlip>
                <a:blip r:embed="rId2"/>
              </a:buBlip>
              <a:defRPr sz="3300">
                <a:solidFill>
                  <a:srgbClr val="000000"/>
                </a:solidFill>
              </a:defRPr>
            </a:pPr>
            <a:r>
              <a:t>Access to manage customer store</a:t>
            </a:r>
          </a:p>
          <a:p>
            <a:pPr marL="482600" indent="-482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3300">
                <a:solidFill>
                  <a:srgbClr val="000000"/>
                </a:solidFill>
              </a:defRPr>
            </a:pPr>
            <a:r>
              <a:rPr sz="3800"/>
              <a:t>Test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[3 days]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