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6" r:id="rId2"/>
    <p:sldId id="267" r:id="rId3"/>
    <p:sldId id="268" r:id="rId4"/>
    <p:sldId id="272" r:id="rId5"/>
    <p:sldId id="271" r:id="rId6"/>
    <p:sldId id="269" r:id="rId7"/>
    <p:sldId id="283" r:id="rId8"/>
    <p:sldId id="282" r:id="rId9"/>
    <p:sldId id="270" r:id="rId10"/>
    <p:sldId id="273" r:id="rId11"/>
    <p:sldId id="275" r:id="rId12"/>
    <p:sldId id="278" r:id="rId13"/>
    <p:sldId id="277" r:id="rId14"/>
    <p:sldId id="279" r:id="rId15"/>
    <p:sldId id="280"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22E"/>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4" d="100"/>
          <a:sy n="84" d="100"/>
        </p:scale>
        <p:origin x="138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A16669-7715-4EDF-95E9-2764415754F3}" type="datetimeFigureOut">
              <a:rPr lang="en-IN" smtClean="0"/>
              <a:t>15-02-2024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7762-E6A2-4931-A27F-3F5679E415F0}" type="slidenum">
              <a:rPr lang="en-IN" smtClean="0"/>
              <a:t>‹#›</a:t>
            </a:fld>
            <a:endParaRPr lang="en-IN"/>
          </a:p>
        </p:txBody>
      </p:sp>
    </p:spTree>
    <p:extLst>
      <p:ext uri="{BB962C8B-B14F-4D97-AF65-F5344CB8AC3E}">
        <p14:creationId xmlns:p14="http://schemas.microsoft.com/office/powerpoint/2010/main" val="2328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617762-E6A2-4931-A27F-3F5679E415F0}" type="slidenum">
              <a:rPr lang="en-IN" smtClean="0"/>
              <a:t>4</a:t>
            </a:fld>
            <a:endParaRPr lang="en-IN"/>
          </a:p>
        </p:txBody>
      </p:sp>
    </p:spTree>
    <p:extLst>
      <p:ext uri="{BB962C8B-B14F-4D97-AF65-F5344CB8AC3E}">
        <p14:creationId xmlns:p14="http://schemas.microsoft.com/office/powerpoint/2010/main" val="144804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C98F81F1-FD7B-4D04-8B2B-E92E9807F497}" type="datetimeFigureOut">
              <a:rPr lang="en-US" smtClean="0"/>
              <a:pPr/>
              <a:t>2/15/2024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606F6B2-9555-44F0-87E4-C24C97997C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8F81F1-FD7B-4D04-8B2B-E92E9807F497}"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6F6B2-9555-44F0-87E4-C24C97997C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8F81F1-FD7B-4D04-8B2B-E92E9807F497}"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6F6B2-9555-44F0-87E4-C24C97997C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C98F81F1-FD7B-4D04-8B2B-E92E9807F497}" type="datetimeFigureOut">
              <a:rPr lang="en-US" smtClean="0"/>
              <a:pPr/>
              <a:t>2/15/2024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606F6B2-9555-44F0-87E4-C24C97997C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C98F81F1-FD7B-4D04-8B2B-E92E9807F497}" type="datetimeFigureOut">
              <a:rPr lang="en-US" smtClean="0"/>
              <a:pPr/>
              <a:t>2/15/2024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606F6B2-9555-44F0-87E4-C24C97997CE9}"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C98F81F1-FD7B-4D04-8B2B-E92E9807F497}" type="datetimeFigureOut">
              <a:rPr lang="en-US" smtClean="0"/>
              <a:pPr/>
              <a:t>2/15/2024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606F6B2-9555-44F0-87E4-C24C97997C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C98F81F1-FD7B-4D04-8B2B-E92E9807F497}"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606F6B2-9555-44F0-87E4-C24C97997CE9}"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C98F81F1-FD7B-4D04-8B2B-E92E9807F497}" type="datetimeFigureOut">
              <a:rPr lang="en-US" smtClean="0"/>
              <a:pPr/>
              <a:t>2/15/2024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6F6B2-9555-44F0-87E4-C24C97997C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8F81F1-FD7B-4D04-8B2B-E92E9807F497}" type="datetimeFigureOut">
              <a:rPr lang="en-US" smtClean="0"/>
              <a:pPr/>
              <a:t>2/15/2024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6F6B2-9555-44F0-87E4-C24C97997C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C98F81F1-FD7B-4D04-8B2B-E92E9807F497}" type="datetimeFigureOut">
              <a:rPr lang="en-US" smtClean="0"/>
              <a:pPr/>
              <a:t>2/15/2024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6F6B2-9555-44F0-87E4-C24C97997C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C98F81F1-FD7B-4D04-8B2B-E92E9807F497}"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606F6B2-9555-44F0-87E4-C24C97997CE9}"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98F81F1-FD7B-4D04-8B2B-E92E9807F497}" type="datetimeFigureOut">
              <a:rPr lang="en-US" smtClean="0"/>
              <a:pPr/>
              <a:t>2/15/2024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606F6B2-9555-44F0-87E4-C24C97997CE9}"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762000" y="4572000"/>
            <a:ext cx="7391400" cy="1447800"/>
          </a:xfrm>
        </p:spPr>
        <p:txBody>
          <a:bodyPr rtlCol="0">
            <a:normAutofit/>
          </a:bodyPr>
          <a:lstStyle/>
          <a:p>
            <a:pPr eaLnBrk="1" fontAlgn="auto" hangingPunct="1">
              <a:spcAft>
                <a:spcPts val="0"/>
              </a:spcAft>
              <a:defRPr/>
            </a:pPr>
            <a:endParaRPr lang="en-US" dirty="0"/>
          </a:p>
          <a:p>
            <a:pPr eaLnBrk="1" fontAlgn="auto" hangingPunct="1">
              <a:spcAft>
                <a:spcPts val="0"/>
              </a:spcAft>
              <a:defRPr/>
            </a:pPr>
            <a:endParaRPr lang="en-US" sz="3600" dirty="0">
              <a:solidFill>
                <a:schemeClr val="tx1"/>
              </a:solidFill>
            </a:endParaRPr>
          </a:p>
        </p:txBody>
      </p:sp>
      <p:sp>
        <p:nvSpPr>
          <p:cNvPr id="10" name="Footer Placeholder 14"/>
          <p:cNvSpPr>
            <a:spLocks noGrp="1"/>
          </p:cNvSpPr>
          <p:nvPr>
            <p:ph type="ftr" sz="quarter" idx="11"/>
          </p:nvPr>
        </p:nvSpPr>
        <p:spPr>
          <a:xfrm>
            <a:off x="838200" y="6477000"/>
            <a:ext cx="7924800" cy="609600"/>
          </a:xfrm>
        </p:spPr>
        <p:txBody>
          <a:bodyPr/>
          <a:lstStyle/>
          <a:p>
            <a:pPr>
              <a:defRPr/>
            </a:pPr>
            <a:r>
              <a:rPr lang="en-US" sz="11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572043132"/>
              </p:ext>
            </p:extLst>
          </p:nvPr>
        </p:nvGraphicFramePr>
        <p:xfrm>
          <a:off x="533400" y="3352803"/>
          <a:ext cx="8052792" cy="3161079"/>
        </p:xfrm>
        <a:graphic>
          <a:graphicData uri="http://schemas.openxmlformats.org/drawingml/2006/table">
            <a:tbl>
              <a:tblPr firstRow="1" bandRow="1">
                <a:tableStyleId>{5C22544A-7EE6-4342-B048-85BDC9FD1C3A}</a:tableStyleId>
              </a:tblPr>
              <a:tblGrid>
                <a:gridCol w="2635459">
                  <a:extLst>
                    <a:ext uri="{9D8B030D-6E8A-4147-A177-3AD203B41FA5}">
                      <a16:colId xmlns:a16="http://schemas.microsoft.com/office/drawing/2014/main" val="20000"/>
                    </a:ext>
                  </a:extLst>
                </a:gridCol>
                <a:gridCol w="5417333">
                  <a:extLst>
                    <a:ext uri="{9D8B030D-6E8A-4147-A177-3AD203B41FA5}">
                      <a16:colId xmlns:a16="http://schemas.microsoft.com/office/drawing/2014/main" val="20001"/>
                    </a:ext>
                  </a:extLst>
                </a:gridCol>
              </a:tblGrid>
              <a:tr h="627375">
                <a:tc>
                  <a:txBody>
                    <a:bodyPr/>
                    <a:lstStyle/>
                    <a:p>
                      <a:r>
                        <a:rPr lang="en-US" b="1" dirty="0">
                          <a:solidFill>
                            <a:schemeClr val="bg1"/>
                          </a:solidFill>
                          <a:latin typeface="Times New Roman" pitchFamily="18" charset="0"/>
                          <a:cs typeface="Times New Roman" pitchFamily="18" charset="0"/>
                        </a:rPr>
                        <a:t>Paper ID :</a:t>
                      </a:r>
                      <a:r>
                        <a:rPr lang="en-US" b="1" baseline="0" dirty="0">
                          <a:solidFill>
                            <a:schemeClr val="bg1"/>
                          </a:solidFill>
                          <a:latin typeface="Times New Roman" pitchFamily="18" charset="0"/>
                          <a:cs typeface="Times New Roman" pitchFamily="18" charset="0"/>
                        </a:rPr>
                        <a:t> 234</a:t>
                      </a:r>
                      <a:endParaRPr lang="en-US" b="1"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Times New Roman" pitchFamily="18" charset="0"/>
                          <a:cs typeface="Times New Roman" pitchFamily="18" charset="0"/>
                        </a:rPr>
                        <a:t>Author’s Name : Vivek Jha</a:t>
                      </a:r>
                    </a:p>
                  </a:txBody>
                  <a:tcPr/>
                </a:tc>
                <a:extLst>
                  <a:ext uri="{0D108BD9-81ED-4DB2-BD59-A6C34878D82A}">
                    <a16:rowId xmlns:a16="http://schemas.microsoft.com/office/drawing/2014/main" val="10000"/>
                  </a:ext>
                </a:extLst>
              </a:tr>
              <a:tr h="526998">
                <a:tc>
                  <a:txBody>
                    <a:bodyPr/>
                    <a:lstStyle/>
                    <a:p>
                      <a:r>
                        <a:rPr lang="en-US" b="1" dirty="0">
                          <a:latin typeface="Times New Roman" pitchFamily="18" charset="0"/>
                          <a:cs typeface="Times New Roman" pitchFamily="18" charset="0"/>
                        </a:rPr>
                        <a:t>Institute</a:t>
                      </a:r>
                      <a:r>
                        <a:rPr lang="en-US" b="1" baseline="0" dirty="0">
                          <a:latin typeface="Times New Roman" pitchFamily="18" charset="0"/>
                          <a:cs typeface="Times New Roman" pitchFamily="18" charset="0"/>
                        </a:rPr>
                        <a:t> Name:</a:t>
                      </a:r>
                      <a:endParaRPr lang="en-US" b="1" dirty="0">
                        <a:latin typeface="Times New Roman" pitchFamily="18" charset="0"/>
                        <a:cs typeface="Times New Roman" pitchFamily="18" charset="0"/>
                      </a:endParaRPr>
                    </a:p>
                  </a:txBody>
                  <a:tcPr/>
                </a:tc>
                <a:tc>
                  <a:txBody>
                    <a:bodyPr/>
                    <a:lstStyle/>
                    <a:p>
                      <a:r>
                        <a:rPr lang="en-IN" dirty="0" err="1"/>
                        <a:t>Atharva</a:t>
                      </a:r>
                      <a:r>
                        <a:rPr lang="en-IN" dirty="0"/>
                        <a:t> College Of Engineering</a:t>
                      </a:r>
                    </a:p>
                  </a:txBody>
                  <a:tcPr/>
                </a:tc>
                <a:extLst>
                  <a:ext uri="{0D108BD9-81ED-4DB2-BD59-A6C34878D82A}">
                    <a16:rowId xmlns:a16="http://schemas.microsoft.com/office/drawing/2014/main" val="10001"/>
                  </a:ext>
                </a:extLst>
              </a:tr>
              <a:tr h="526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Presentation given</a:t>
                      </a:r>
                      <a:r>
                        <a:rPr lang="en-US" b="1" baseline="0" dirty="0">
                          <a:latin typeface="Times New Roman" pitchFamily="18" charset="0"/>
                          <a:cs typeface="Times New Roman" pitchFamily="18" charset="0"/>
                        </a:rPr>
                        <a:t> by:</a:t>
                      </a:r>
                      <a:endParaRPr lang="en-US" b="1" dirty="0">
                        <a:latin typeface="Times New Roman" pitchFamily="18" charset="0"/>
                        <a:cs typeface="Times New Roman" pitchFamily="18" charset="0"/>
                      </a:endParaRPr>
                    </a:p>
                  </a:txBody>
                  <a:tcPr/>
                </a:tc>
                <a:tc>
                  <a:txBody>
                    <a:bodyPr/>
                    <a:lstStyle/>
                    <a:p>
                      <a:r>
                        <a:rPr lang="en-US" sz="1800" dirty="0"/>
                        <a:t>Vivek Jha, Prathamesh Gaikwad, Aniket Jha , Sahil Kadam </a:t>
                      </a:r>
                      <a:endParaRPr lang="en-IN" dirty="0"/>
                    </a:p>
                  </a:txBody>
                  <a:tcPr/>
                </a:tc>
                <a:extLst>
                  <a:ext uri="{0D108BD9-81ED-4DB2-BD59-A6C34878D82A}">
                    <a16:rowId xmlns:a16="http://schemas.microsoft.com/office/drawing/2014/main" val="10002"/>
                  </a:ext>
                </a:extLst>
              </a:tr>
              <a:tr h="6833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Paper Title:</a:t>
                      </a:r>
                    </a:p>
                    <a:p>
                      <a:endParaRPr lang="en-US" b="1" dirty="0">
                        <a:latin typeface="Times New Roman" pitchFamily="18" charset="0"/>
                        <a:cs typeface="Times New Roman" pitchFamily="18" charset="0"/>
                      </a:endParaRPr>
                    </a:p>
                  </a:txBody>
                  <a:tcPr/>
                </a:tc>
                <a:tc>
                  <a:txBody>
                    <a:bodyPr/>
                    <a:lstStyle/>
                    <a:p>
                      <a:r>
                        <a:rPr lang="en-IN" dirty="0"/>
                        <a:t>Next Generation Real Estate</a:t>
                      </a:r>
                    </a:p>
                  </a:txBody>
                  <a:tcPr/>
                </a:tc>
                <a:extLst>
                  <a:ext uri="{0D108BD9-81ED-4DB2-BD59-A6C34878D82A}">
                    <a16:rowId xmlns:a16="http://schemas.microsoft.com/office/drawing/2014/main" val="10003"/>
                  </a:ext>
                </a:extLst>
              </a:tr>
              <a:tr h="6833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Track No.:</a:t>
                      </a:r>
                    </a:p>
                    <a:p>
                      <a:endParaRPr lang="en-US" b="1" dirty="0">
                        <a:latin typeface="Times New Roman" pitchFamily="18" charset="0"/>
                        <a:cs typeface="Times New Roman" pitchFamily="18" charset="0"/>
                      </a:endParaRPr>
                    </a:p>
                  </a:txBody>
                  <a:tcPr/>
                </a:tc>
                <a:tc>
                  <a:txBody>
                    <a:bodyPr/>
                    <a:lstStyle/>
                    <a:p>
                      <a:r>
                        <a:rPr lang="en-IN" dirty="0"/>
                        <a:t>RECENT TRENDS IN IT</a:t>
                      </a:r>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996913873"/>
              </p:ext>
            </p:extLst>
          </p:nvPr>
        </p:nvGraphicFramePr>
        <p:xfrm>
          <a:off x="72796" y="0"/>
          <a:ext cx="5943600" cy="1219200"/>
        </p:xfrm>
        <a:graphic>
          <a:graphicData uri="http://schemas.openxmlformats.org/drawingml/2006/table">
            <a:tbl>
              <a:tblPr/>
              <a:tblGrid>
                <a:gridCol w="869795">
                  <a:extLst>
                    <a:ext uri="{9D8B030D-6E8A-4147-A177-3AD203B41FA5}">
                      <a16:colId xmlns:a16="http://schemas.microsoft.com/office/drawing/2014/main" val="20000"/>
                    </a:ext>
                  </a:extLst>
                </a:gridCol>
                <a:gridCol w="5073805">
                  <a:extLst>
                    <a:ext uri="{9D8B030D-6E8A-4147-A177-3AD203B41FA5}">
                      <a16:colId xmlns:a16="http://schemas.microsoft.com/office/drawing/2014/main" val="20001"/>
                    </a:ext>
                  </a:extLst>
                </a:gridCol>
              </a:tblGrid>
              <a:tr h="609600">
                <a:tc rowSpan="2">
                  <a:txBody>
                    <a:bodyPr/>
                    <a:lstStyle/>
                    <a:p>
                      <a:pPr marL="0" marR="0">
                        <a:spcBef>
                          <a:spcPts val="0"/>
                        </a:spcBef>
                        <a:spcAft>
                          <a:spcPts val="0"/>
                        </a:spcAft>
                        <a:tabLst>
                          <a:tab pos="2865755" algn="ctr"/>
                          <a:tab pos="5731510" algn="r"/>
                        </a:tabLst>
                      </a:pPr>
                      <a:endParaRPr lang="en-IN" sz="1200" dirty="0">
                        <a:latin typeface="Cambria"/>
                        <a:ea typeface="Calibri"/>
                        <a:cs typeface="Times New Roman"/>
                      </a:endParaRPr>
                    </a:p>
                  </a:txBody>
                  <a:tcPr marL="66361" marR="66361" marT="0" marB="0">
                    <a:lnL>
                      <a:noFill/>
                    </a:lnL>
                    <a:lnR>
                      <a:noFill/>
                    </a:lnR>
                    <a:lnT>
                      <a:noFill/>
                    </a:lnT>
                    <a:lnB>
                      <a:noFill/>
                    </a:lnB>
                  </a:tcPr>
                </a:tc>
                <a:tc>
                  <a:txBody>
                    <a:bodyPr/>
                    <a:lstStyle/>
                    <a:p>
                      <a:pPr marL="0" marR="0" algn="ctr">
                        <a:spcBef>
                          <a:spcPts val="0"/>
                        </a:spcBef>
                        <a:spcAft>
                          <a:spcPts val="0"/>
                        </a:spcAft>
                      </a:pPr>
                      <a:r>
                        <a:rPr lang="en-US" sz="1100" b="1" dirty="0">
                          <a:solidFill>
                            <a:srgbClr val="000000"/>
                          </a:solidFill>
                          <a:latin typeface="Cambria"/>
                          <a:ea typeface="Times New Roman"/>
                          <a:cs typeface="Times New Roman"/>
                        </a:rPr>
                        <a:t>ATHARVA EDUCATIONAL TRUST'S</a:t>
                      </a:r>
                      <a:endParaRPr lang="en-US" sz="1200" dirty="0">
                        <a:solidFill>
                          <a:srgbClr val="000000"/>
                        </a:solidFill>
                        <a:latin typeface="Times New Roman"/>
                        <a:ea typeface="Times New Roman"/>
                        <a:cs typeface="Times New Roman"/>
                      </a:endParaRPr>
                    </a:p>
                    <a:p>
                      <a:pPr marL="0" marR="0" algn="ctr">
                        <a:spcBef>
                          <a:spcPts val="0"/>
                        </a:spcBef>
                        <a:spcAft>
                          <a:spcPts val="0"/>
                        </a:spcAft>
                        <a:tabLst>
                          <a:tab pos="2865755" algn="ctr"/>
                          <a:tab pos="5731510" algn="r"/>
                          <a:tab pos="457200" algn="l"/>
                        </a:tabLst>
                      </a:pPr>
                      <a:r>
                        <a:rPr lang="en-IN" sz="1900" b="1" dirty="0">
                          <a:solidFill>
                            <a:srgbClr val="000000"/>
                          </a:solidFill>
                          <a:latin typeface="Cambria"/>
                          <a:ea typeface="Calibri"/>
                          <a:cs typeface="Times New Roman"/>
                        </a:rPr>
                        <a:t>ATHARVA COLLEGE OF ENGINEERING</a:t>
                      </a:r>
                      <a:endParaRPr lang="en-US" sz="1100" dirty="0">
                        <a:latin typeface="Calibri"/>
                        <a:ea typeface="Calibri"/>
                        <a:cs typeface="Times New Roman"/>
                      </a:endParaRPr>
                    </a:p>
                  </a:txBody>
                  <a:tcPr marL="66361" marR="66361" marT="0" marB="0" anchor="ctr">
                    <a:lnL>
                      <a:noFill/>
                    </a:lnL>
                    <a:lnR>
                      <a:noFill/>
                    </a:lnR>
                    <a:lnT>
                      <a:noFill/>
                    </a:lnT>
                    <a:lnB>
                      <a:noFill/>
                    </a:lnB>
                  </a:tcPr>
                </a:tc>
                <a:extLst>
                  <a:ext uri="{0D108BD9-81ED-4DB2-BD59-A6C34878D82A}">
                    <a16:rowId xmlns:a16="http://schemas.microsoft.com/office/drawing/2014/main" val="10000"/>
                  </a:ext>
                </a:extLst>
              </a:tr>
              <a:tr h="589876">
                <a:tc vMerge="1">
                  <a:txBody>
                    <a:bodyPr/>
                    <a:lstStyle/>
                    <a:p>
                      <a:endParaRPr lang="en-US"/>
                    </a:p>
                  </a:txBody>
                  <a:tcPr/>
                </a:tc>
                <a:tc>
                  <a:txBody>
                    <a:bodyPr/>
                    <a:lstStyle/>
                    <a:p>
                      <a:pPr marL="0" marR="0" algn="ctr">
                        <a:spcBef>
                          <a:spcPts val="0"/>
                        </a:spcBef>
                        <a:spcAft>
                          <a:spcPts val="0"/>
                        </a:spcAft>
                      </a:pPr>
                      <a:r>
                        <a:rPr lang="en-US" sz="1000" b="1" dirty="0">
                          <a:solidFill>
                            <a:srgbClr val="000000"/>
                          </a:solidFill>
                          <a:latin typeface="+mn-lt"/>
                          <a:ea typeface="Times New Roman"/>
                          <a:cs typeface="TimesNewRomanPS-BoldMT"/>
                        </a:rPr>
                        <a:t>(Approved by AICTE, Recognized by Government of Maharashtra </a:t>
                      </a:r>
                    </a:p>
                    <a:p>
                      <a:pPr marL="0" marR="0" algn="ctr">
                        <a:spcBef>
                          <a:spcPts val="0"/>
                        </a:spcBef>
                        <a:spcAft>
                          <a:spcPts val="0"/>
                        </a:spcAft>
                      </a:pPr>
                      <a:r>
                        <a:rPr lang="en-US" sz="1000" b="1" dirty="0">
                          <a:solidFill>
                            <a:srgbClr val="000000"/>
                          </a:solidFill>
                          <a:latin typeface="+mn-lt"/>
                          <a:ea typeface="Times New Roman"/>
                          <a:cs typeface="TimesNewRomanPS-BoldMT"/>
                        </a:rPr>
                        <a:t>&amp; Affiliated to University of Mumbai - </a:t>
                      </a:r>
                      <a:r>
                        <a:rPr lang="en-US" sz="1000" b="1" dirty="0" err="1">
                          <a:solidFill>
                            <a:srgbClr val="000000"/>
                          </a:solidFill>
                          <a:latin typeface="+mn-lt"/>
                          <a:ea typeface="Times New Roman"/>
                          <a:cs typeface="TimesNewRomanPS-BoldMT"/>
                        </a:rPr>
                        <a:t>Estd</a:t>
                      </a:r>
                      <a:r>
                        <a:rPr lang="en-US" sz="1000" b="1" dirty="0">
                          <a:solidFill>
                            <a:srgbClr val="000000"/>
                          </a:solidFill>
                          <a:latin typeface="+mn-lt"/>
                          <a:ea typeface="Times New Roman"/>
                          <a:cs typeface="TimesNewRomanPS-BoldMT"/>
                        </a:rPr>
                        <a:t>. 1999 - 2000)</a:t>
                      </a:r>
                    </a:p>
                    <a:p>
                      <a:pPr marL="0" marR="0" algn="ctr">
                        <a:spcBef>
                          <a:spcPts val="0"/>
                        </a:spcBef>
                        <a:spcAft>
                          <a:spcPts val="0"/>
                        </a:spcAft>
                      </a:pPr>
                      <a:r>
                        <a:rPr lang="en-US" sz="1000" b="1" dirty="0">
                          <a:solidFill>
                            <a:srgbClr val="000000"/>
                          </a:solidFill>
                          <a:latin typeface="+mn-lt"/>
                          <a:ea typeface="Times New Roman"/>
                          <a:cs typeface="TimesNewRomanPS-BoldMT"/>
                        </a:rPr>
                        <a:t>ISO 2100:2018  ISO 14001:2015  ISO 9001:2015 </a:t>
                      </a:r>
                    </a:p>
                    <a:p>
                      <a:pPr marL="0" marR="0" algn="ctr">
                        <a:spcBef>
                          <a:spcPts val="0"/>
                        </a:spcBef>
                        <a:spcAft>
                          <a:spcPts val="0"/>
                        </a:spcAft>
                      </a:pPr>
                      <a:r>
                        <a:rPr lang="en-US" sz="1000" b="1" dirty="0">
                          <a:solidFill>
                            <a:srgbClr val="000000"/>
                          </a:solidFill>
                          <a:latin typeface="+mn-lt"/>
                          <a:ea typeface="Times New Roman"/>
                          <a:cs typeface="TimesNewRomanPS-BoldMT"/>
                        </a:rPr>
                        <a:t>NAAC A+ Accredited</a:t>
                      </a:r>
                    </a:p>
                  </a:txBody>
                  <a:tcPr marL="66361" marR="66361"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2" name="Rectangle 1"/>
          <p:cNvSpPr/>
          <p:nvPr/>
        </p:nvSpPr>
        <p:spPr>
          <a:xfrm>
            <a:off x="647700" y="1515070"/>
            <a:ext cx="8115300" cy="1569660"/>
          </a:xfrm>
          <a:prstGeom prst="rect">
            <a:avLst/>
          </a:prstGeom>
        </p:spPr>
        <p:txBody>
          <a:bodyPr wrap="square">
            <a:spAutoFit/>
          </a:bodyPr>
          <a:lstStyle/>
          <a:p>
            <a:r>
              <a:rPr lang="en-US" sz="2400" b="1" dirty="0">
                <a:solidFill>
                  <a:srgbClr val="002060"/>
                </a:solidFill>
                <a:latin typeface="Times New Roman" pitchFamily="18" charset="0"/>
                <a:cs typeface="Times New Roman" pitchFamily="18" charset="0"/>
              </a:rPr>
              <a:t>         </a:t>
            </a:r>
            <a:r>
              <a:rPr lang="en-US" sz="2400" b="1" dirty="0">
                <a:solidFill>
                  <a:srgbClr val="000066"/>
                </a:solidFill>
                <a:latin typeface="Times New Roman" pitchFamily="18" charset="0"/>
                <a:cs typeface="Times New Roman" pitchFamily="18" charset="0"/>
              </a:rPr>
              <a:t>International Conference on Science, Technology,       Engineering &amp; Mathematics for Sustainable Development        		       ( ICSTEMSD 2024) </a:t>
            </a:r>
          </a:p>
          <a:p>
            <a:r>
              <a:rPr lang="en-US" sz="2400" b="1" dirty="0">
                <a:solidFill>
                  <a:srgbClr val="000066"/>
                </a:solidFill>
                <a:latin typeface="Times New Roman" pitchFamily="18" charset="0"/>
                <a:cs typeface="Times New Roman" pitchFamily="18" charset="0"/>
              </a:rPr>
              <a:t>		    15</a:t>
            </a:r>
            <a:r>
              <a:rPr lang="en-US" sz="2400" b="1" baseline="30000" dirty="0">
                <a:solidFill>
                  <a:srgbClr val="000066"/>
                </a:solidFill>
                <a:latin typeface="Times New Roman" pitchFamily="18" charset="0"/>
                <a:cs typeface="Times New Roman" pitchFamily="18" charset="0"/>
              </a:rPr>
              <a:t>th</a:t>
            </a:r>
            <a:r>
              <a:rPr lang="en-US" sz="2400" b="1" dirty="0">
                <a:solidFill>
                  <a:srgbClr val="000066"/>
                </a:solidFill>
                <a:latin typeface="Times New Roman" pitchFamily="18" charset="0"/>
                <a:cs typeface="Times New Roman" pitchFamily="18" charset="0"/>
              </a:rPr>
              <a:t> -16</a:t>
            </a:r>
            <a:r>
              <a:rPr lang="en-US" sz="2400" b="1" baseline="30000" dirty="0">
                <a:solidFill>
                  <a:srgbClr val="000066"/>
                </a:solidFill>
                <a:latin typeface="Times New Roman" pitchFamily="18" charset="0"/>
                <a:cs typeface="Times New Roman" pitchFamily="18" charset="0"/>
              </a:rPr>
              <a:t>th</a:t>
            </a:r>
            <a:r>
              <a:rPr lang="en-US" sz="2400" b="1" dirty="0">
                <a:solidFill>
                  <a:srgbClr val="000066"/>
                </a:solidFill>
                <a:latin typeface="Times New Roman" pitchFamily="18" charset="0"/>
                <a:cs typeface="Times New Roman" pitchFamily="18" charset="0"/>
              </a:rPr>
              <a:t> February 2024</a:t>
            </a:r>
            <a:endParaRPr lang="en-IN" sz="2400" dirty="0">
              <a:solidFill>
                <a:srgbClr val="000066"/>
              </a:solidFill>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37" y="-1"/>
            <a:ext cx="1232272" cy="119320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53714"/>
            <a:ext cx="1522951" cy="124692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7135" y="40341"/>
            <a:ext cx="1058813" cy="105881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1000" y="-1"/>
            <a:ext cx="1099155" cy="10991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RESULT</a:t>
            </a:r>
          </a:p>
        </p:txBody>
      </p:sp>
      <p:sp>
        <p:nvSpPr>
          <p:cNvPr id="4" name="Rectangle 3"/>
          <p:cNvSpPr/>
          <p:nvPr/>
        </p:nvSpPr>
        <p:spPr>
          <a:xfrm>
            <a:off x="300135" y="6553200"/>
            <a:ext cx="99822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pic>
        <p:nvPicPr>
          <p:cNvPr id="7" name="Google Shape;160;g24c8392c8b9_0_33">
            <a:extLst>
              <a:ext uri="{FF2B5EF4-FFF2-40B4-BE49-F238E27FC236}">
                <a16:creationId xmlns:a16="http://schemas.microsoft.com/office/drawing/2014/main" id="{D231C0D8-129C-EE9B-B061-0415D9B4732C}"/>
              </a:ext>
            </a:extLst>
          </p:cNvPr>
          <p:cNvPicPr preferRelativeResize="0">
            <a:picLocks noGrp="1"/>
          </p:cNvPicPr>
          <p:nvPr>
            <p:ph idx="1"/>
          </p:nvPr>
        </p:nvPicPr>
        <p:blipFill>
          <a:blip r:embed="rId2">
            <a:alphaModFix/>
          </a:blip>
          <a:stretch>
            <a:fillRect/>
          </a:stretch>
        </p:blipFill>
        <p:spPr>
          <a:xfrm>
            <a:off x="838200" y="1295400"/>
            <a:ext cx="7467600" cy="4953000"/>
          </a:xfrm>
          <a:prstGeom prst="rect">
            <a:avLst/>
          </a:prstGeom>
          <a:noFill/>
          <a:ln>
            <a:noFill/>
          </a:ln>
        </p:spPr>
      </p:pic>
    </p:spTree>
    <p:extLst>
      <p:ext uri="{BB962C8B-B14F-4D97-AF65-F5344CB8AC3E}">
        <p14:creationId xmlns:p14="http://schemas.microsoft.com/office/powerpoint/2010/main" val="65783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RESULT</a:t>
            </a:r>
          </a:p>
        </p:txBody>
      </p:sp>
      <p:sp>
        <p:nvSpPr>
          <p:cNvPr id="4" name="Rectangle 3"/>
          <p:cNvSpPr/>
          <p:nvPr/>
        </p:nvSpPr>
        <p:spPr>
          <a:xfrm>
            <a:off x="300135" y="6553200"/>
            <a:ext cx="99822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
        <p:nvSpPr>
          <p:cNvPr id="5" name="Content Placeholder 4">
            <a:extLst>
              <a:ext uri="{FF2B5EF4-FFF2-40B4-BE49-F238E27FC236}">
                <a16:creationId xmlns:a16="http://schemas.microsoft.com/office/drawing/2014/main" id="{E888E05B-4C40-872A-1A3B-FAA98A7B524F}"/>
              </a:ext>
            </a:extLst>
          </p:cNvPr>
          <p:cNvSpPr>
            <a:spLocks noGrp="1"/>
          </p:cNvSpPr>
          <p:nvPr>
            <p:ph idx="1"/>
          </p:nvPr>
        </p:nvSpPr>
        <p:spPr/>
        <p:txBody>
          <a:bodyPr/>
          <a:lstStyle/>
          <a:p>
            <a:endParaRPr lang="en-IN"/>
          </a:p>
        </p:txBody>
      </p:sp>
      <p:pic>
        <p:nvPicPr>
          <p:cNvPr id="7" name="Google Shape;169;g24c8392c8b9_0_41">
            <a:extLst>
              <a:ext uri="{FF2B5EF4-FFF2-40B4-BE49-F238E27FC236}">
                <a16:creationId xmlns:a16="http://schemas.microsoft.com/office/drawing/2014/main" id="{3A6A8C13-F021-EEDE-8AFF-17B28148A3DD}"/>
              </a:ext>
            </a:extLst>
          </p:cNvPr>
          <p:cNvPicPr preferRelativeResize="0"/>
          <p:nvPr/>
        </p:nvPicPr>
        <p:blipFill>
          <a:blip r:embed="rId2">
            <a:alphaModFix/>
          </a:blip>
          <a:stretch>
            <a:fillRect/>
          </a:stretch>
        </p:blipFill>
        <p:spPr>
          <a:xfrm>
            <a:off x="300136" y="1295400"/>
            <a:ext cx="8686800" cy="5021262"/>
          </a:xfrm>
          <a:prstGeom prst="rect">
            <a:avLst/>
          </a:prstGeom>
          <a:noFill/>
          <a:ln>
            <a:noFill/>
          </a:ln>
        </p:spPr>
      </p:pic>
    </p:spTree>
    <p:extLst>
      <p:ext uri="{BB962C8B-B14F-4D97-AF65-F5344CB8AC3E}">
        <p14:creationId xmlns:p14="http://schemas.microsoft.com/office/powerpoint/2010/main" val="237365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RESULT</a:t>
            </a:r>
          </a:p>
        </p:txBody>
      </p:sp>
      <p:sp>
        <p:nvSpPr>
          <p:cNvPr id="4" name="Rectangle 3"/>
          <p:cNvSpPr/>
          <p:nvPr/>
        </p:nvSpPr>
        <p:spPr>
          <a:xfrm>
            <a:off x="300135" y="6553200"/>
            <a:ext cx="99822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
        <p:nvSpPr>
          <p:cNvPr id="6" name="Content Placeholder 5">
            <a:extLst>
              <a:ext uri="{FF2B5EF4-FFF2-40B4-BE49-F238E27FC236}">
                <a16:creationId xmlns:a16="http://schemas.microsoft.com/office/drawing/2014/main" id="{A6036649-8EE5-9E43-3CF2-43AFE721C509}"/>
              </a:ext>
            </a:extLst>
          </p:cNvPr>
          <p:cNvSpPr>
            <a:spLocks noGrp="1"/>
          </p:cNvSpPr>
          <p:nvPr>
            <p:ph idx="1"/>
          </p:nvPr>
        </p:nvSpPr>
        <p:spPr/>
        <p:txBody>
          <a:bodyPr/>
          <a:lstStyle/>
          <a:p>
            <a:endParaRPr lang="en-IN"/>
          </a:p>
        </p:txBody>
      </p:sp>
      <p:pic>
        <p:nvPicPr>
          <p:cNvPr id="7" name="Google Shape;178;g24c8392c8b9_0_49">
            <a:extLst>
              <a:ext uri="{FF2B5EF4-FFF2-40B4-BE49-F238E27FC236}">
                <a16:creationId xmlns:a16="http://schemas.microsoft.com/office/drawing/2014/main" id="{DB83CED3-A7A1-B679-836C-476848F03AEB}"/>
              </a:ext>
            </a:extLst>
          </p:cNvPr>
          <p:cNvPicPr preferRelativeResize="0"/>
          <p:nvPr/>
        </p:nvPicPr>
        <p:blipFill>
          <a:blip r:embed="rId2">
            <a:alphaModFix/>
          </a:blip>
          <a:stretch>
            <a:fillRect/>
          </a:stretch>
        </p:blipFill>
        <p:spPr>
          <a:xfrm>
            <a:off x="300135" y="1447801"/>
            <a:ext cx="8691465" cy="4876799"/>
          </a:xfrm>
          <a:prstGeom prst="rect">
            <a:avLst/>
          </a:prstGeom>
          <a:noFill/>
          <a:ln>
            <a:noFill/>
          </a:ln>
        </p:spPr>
      </p:pic>
    </p:spTree>
    <p:extLst>
      <p:ext uri="{BB962C8B-B14F-4D97-AF65-F5344CB8AC3E}">
        <p14:creationId xmlns:p14="http://schemas.microsoft.com/office/powerpoint/2010/main" val="353569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CONCLUSION</a:t>
            </a:r>
          </a:p>
        </p:txBody>
      </p:sp>
      <p:sp>
        <p:nvSpPr>
          <p:cNvPr id="4" name="Rectangle 3"/>
          <p:cNvSpPr/>
          <p:nvPr/>
        </p:nvSpPr>
        <p:spPr>
          <a:xfrm>
            <a:off x="300135" y="6553200"/>
            <a:ext cx="99822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
        <p:nvSpPr>
          <p:cNvPr id="6" name="Content Placeholder 5"/>
          <p:cNvSpPr>
            <a:spLocks noGrp="1"/>
          </p:cNvSpPr>
          <p:nvPr>
            <p:ph idx="1"/>
          </p:nvPr>
        </p:nvSpPr>
        <p:spPr/>
        <p:txBody>
          <a:bodyPr>
            <a:normAutofit/>
          </a:bodyPr>
          <a:lstStyle/>
          <a:p>
            <a:pPr algn="just">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Using Website Development Technology and Machine learning</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we</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have</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created</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next</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generation</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real</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estate</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website where you can buy and sell any property in parts and don't have</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worry</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about</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huge</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investment</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risks.</a:t>
            </a:r>
          </a:p>
          <a:p>
            <a:pPr algn="just">
              <a:buFont typeface="Arial" panose="020B0604020202020204" pitchFamily="34" charset="0"/>
              <a:buChar char="•"/>
            </a:pPr>
            <a:endParaRPr lang="en-US" sz="1800" dirty="0">
              <a:solidFill>
                <a:schemeClr val="bg1"/>
              </a:solidFill>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1800" dirty="0">
                <a:solidFill>
                  <a:schemeClr val="bg1"/>
                </a:solidFill>
                <a:latin typeface="Times New Roman" panose="02020603050405020304" pitchFamily="18" charset="0"/>
                <a:ea typeface="Times New Roman" panose="02020603050405020304" pitchFamily="18" charset="0"/>
              </a:rPr>
              <a:t>T</a:t>
            </a:r>
            <a:r>
              <a:rPr lang="en-US" sz="1800" dirty="0">
                <a:solidFill>
                  <a:schemeClr val="bg1"/>
                </a:solidFill>
                <a:effectLst/>
                <a:latin typeface="Times New Roman" panose="02020603050405020304" pitchFamily="18" charset="0"/>
                <a:ea typeface="Times New Roman" panose="02020603050405020304" pitchFamily="18" charset="0"/>
              </a:rPr>
              <a:t>he Next Gen Real Estate system, driven by LSTM technology, represents a transformative leap forward in the real</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estate</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industry.</a:t>
            </a:r>
          </a:p>
          <a:p>
            <a:pPr algn="just">
              <a:buFont typeface="Arial" panose="020B0604020202020204" pitchFamily="34" charset="0"/>
              <a:buChar char="•"/>
            </a:pPr>
            <a:endParaRPr lang="en-US" sz="1800" spc="-55" dirty="0">
              <a:solidFill>
                <a:schemeClr val="bg1"/>
              </a:solidFill>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By</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harnessing</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power</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deep</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learning and sequential data analysis, the system empowers stakeholders with unprecedented predictive capabilities, enabling</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them</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navigate</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complex</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landscape</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property investment with confidence. </a:t>
            </a:r>
          </a:p>
          <a:p>
            <a:pPr algn="just">
              <a:buFont typeface="Arial" panose="020B0604020202020204" pitchFamily="34" charset="0"/>
              <a:buChar char="•"/>
            </a:pPr>
            <a:endParaRPr lang="en-US" sz="1800" dirty="0">
              <a:solidFill>
                <a:schemeClr val="bg1"/>
              </a:solidFill>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The fusion of historical data, market</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dynamics,</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user</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preferences</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culminates</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robust forecasting mechanism that facilitates strategic decision- making,</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ultimately</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maximizing</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returns</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minimizing</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risks. </a:t>
            </a:r>
            <a:endParaRPr lang="en-IN" sz="2000" dirty="0">
              <a:solidFill>
                <a:schemeClr val="bg1"/>
              </a:solidFill>
            </a:endParaRPr>
          </a:p>
        </p:txBody>
      </p:sp>
    </p:spTree>
    <p:extLst>
      <p:ext uri="{BB962C8B-B14F-4D97-AF65-F5344CB8AC3E}">
        <p14:creationId xmlns:p14="http://schemas.microsoft.com/office/powerpoint/2010/main" val="307202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FUTURE SCOPE</a:t>
            </a:r>
          </a:p>
        </p:txBody>
      </p:sp>
      <p:sp>
        <p:nvSpPr>
          <p:cNvPr id="4" name="Rectangle 3"/>
          <p:cNvSpPr/>
          <p:nvPr/>
        </p:nvSpPr>
        <p:spPr>
          <a:xfrm>
            <a:off x="300135" y="6553200"/>
            <a:ext cx="99822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
        <p:nvSpPr>
          <p:cNvPr id="6" name="Content Placeholder 5"/>
          <p:cNvSpPr>
            <a:spLocks noGrp="1"/>
          </p:cNvSpPr>
          <p:nvPr>
            <p:ph idx="1"/>
          </p:nvPr>
        </p:nvSpPr>
        <p:spPr/>
        <p:txBody>
          <a:bodyPr>
            <a:normAutofit/>
          </a:bodyPr>
          <a:lstStyle/>
          <a:p>
            <a:pPr marL="412750" lvl="0" indent="-285750" algn="just" rtl="0">
              <a:spcBef>
                <a:spcPts val="580"/>
              </a:spcBef>
              <a:spcAft>
                <a:spcPts val="0"/>
              </a:spcAft>
              <a:buSzPts val="160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Market Growth: The real estate market is expanding, and fractional property investment aligns with the growing trend of democratizing access to real estate.</a:t>
            </a:r>
          </a:p>
          <a:p>
            <a:pPr marL="127000" lvl="0" indent="0" algn="just" rtl="0">
              <a:spcBef>
                <a:spcPts val="580"/>
              </a:spcBef>
              <a:spcAft>
                <a:spcPts val="0"/>
              </a:spcAft>
              <a:buSzPts val="1600"/>
              <a:buNone/>
            </a:pPr>
            <a:endParaRPr lang="en-US" sz="1800" dirty="0">
              <a:solidFill>
                <a:schemeClr val="bg1"/>
              </a:solidFill>
              <a:latin typeface="Times New Roman" panose="02020603050405020304" pitchFamily="18" charset="0"/>
              <a:cs typeface="Times New Roman" panose="02020603050405020304" pitchFamily="18" charset="0"/>
            </a:endParaRPr>
          </a:p>
          <a:p>
            <a:pPr marL="412750" lvl="0" indent="-285750" algn="just" rtl="0">
              <a:spcBef>
                <a:spcPts val="0"/>
              </a:spcBef>
              <a:spcAft>
                <a:spcPts val="0"/>
              </a:spcAft>
              <a:buSzPts val="160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Diversification: Fractional property investments allow users to diversify their portfolios beyond traditional stocks and bonds, appealing to a wide range of investors.</a:t>
            </a:r>
          </a:p>
          <a:p>
            <a:pPr marL="412750" lvl="0" indent="-285750" algn="just" rtl="0">
              <a:spcBef>
                <a:spcPts val="0"/>
              </a:spcBef>
              <a:spcAft>
                <a:spcPts val="0"/>
              </a:spcAft>
              <a:buSzPts val="1600"/>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412750" lvl="0" indent="-285750" algn="just" rtl="0">
              <a:spcBef>
                <a:spcPts val="0"/>
              </a:spcBef>
              <a:spcAft>
                <a:spcPts val="0"/>
              </a:spcAft>
              <a:buSzPts val="160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Global Expansion: Potential to expand the platform globally, offering access to various international real estate markets.</a:t>
            </a:r>
          </a:p>
          <a:p>
            <a:pPr marL="412750" lvl="0" indent="-285750" algn="just" rtl="0">
              <a:spcBef>
                <a:spcPts val="0"/>
              </a:spcBef>
              <a:spcAft>
                <a:spcPts val="0"/>
              </a:spcAft>
              <a:buSzPts val="1600"/>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412750" lvl="0" indent="-285750" algn="just" rtl="0">
              <a:spcBef>
                <a:spcPts val="0"/>
              </a:spcBef>
              <a:spcAft>
                <a:spcPts val="0"/>
              </a:spcAft>
              <a:buSzPts val="160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Secondary Market: Introduce a secondary market where users can trade their fractional property shares, enhancing liquidity.</a:t>
            </a:r>
          </a:p>
        </p:txBody>
      </p:sp>
    </p:spTree>
    <p:extLst>
      <p:ext uri="{BB962C8B-B14F-4D97-AF65-F5344CB8AC3E}">
        <p14:creationId xmlns:p14="http://schemas.microsoft.com/office/powerpoint/2010/main" val="104213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57200"/>
            <a:ext cx="8686800" cy="838200"/>
          </a:xfrm>
        </p:spPr>
        <p:txBody>
          <a:bodyPr/>
          <a:lstStyle/>
          <a:p>
            <a:pPr algn="ctr"/>
            <a:r>
              <a:rPr lang="en-IN" dirty="0"/>
              <a:t>REFERENCES</a:t>
            </a:r>
          </a:p>
        </p:txBody>
      </p:sp>
      <p:sp>
        <p:nvSpPr>
          <p:cNvPr id="6" name="Content Placeholder 5"/>
          <p:cNvSpPr>
            <a:spLocks noGrp="1"/>
          </p:cNvSpPr>
          <p:nvPr>
            <p:ph idx="4294967295"/>
          </p:nvPr>
        </p:nvSpPr>
        <p:spPr>
          <a:xfrm>
            <a:off x="457200" y="1554163"/>
            <a:ext cx="8686800" cy="4525962"/>
          </a:xfrm>
        </p:spPr>
        <p:txBody>
          <a:bodyPr>
            <a:normAutofit/>
          </a:bodyPr>
          <a:lstStyle/>
          <a:p>
            <a:pPr algn="just">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Prof. </a:t>
            </a:r>
            <a:r>
              <a:rPr lang="en-IN" sz="1800" dirty="0" err="1">
                <a:solidFill>
                  <a:schemeClr val="bg1"/>
                </a:solidFill>
                <a:latin typeface="Times New Roman" panose="02020603050405020304" pitchFamily="18" charset="0"/>
                <a:cs typeface="Times New Roman" panose="02020603050405020304" pitchFamily="18" charset="0"/>
              </a:rPr>
              <a:t>Shyamsundar</a:t>
            </a:r>
            <a:r>
              <a:rPr lang="en-IN" sz="1800" dirty="0">
                <a:solidFill>
                  <a:schemeClr val="bg1"/>
                </a:solidFill>
                <a:latin typeface="Times New Roman" panose="02020603050405020304" pitchFamily="18" charset="0"/>
                <a:cs typeface="Times New Roman" panose="02020603050405020304" pitchFamily="18" charset="0"/>
              </a:rPr>
              <a:t> Magar(2020): Botswana Stock Exchange Listed Property Companies as an Alternative Indirect Real Estate Investment.	</a:t>
            </a:r>
          </a:p>
          <a:p>
            <a:pPr algn="just">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 </a:t>
            </a:r>
            <a:r>
              <a:rPr lang="en-IN" sz="1800" dirty="0" err="1">
                <a:solidFill>
                  <a:schemeClr val="bg1"/>
                </a:solidFill>
                <a:latin typeface="Times New Roman" panose="02020603050405020304" pitchFamily="18" charset="0"/>
                <a:cs typeface="Times New Roman" panose="02020603050405020304" pitchFamily="18" charset="0"/>
              </a:rPr>
              <a:t>Iyappan</a:t>
            </a:r>
            <a:r>
              <a:rPr lang="en-IN" sz="1800" dirty="0">
                <a:solidFill>
                  <a:schemeClr val="bg1"/>
                </a:solidFill>
                <a:latin typeface="Times New Roman" panose="02020603050405020304" pitchFamily="18" charset="0"/>
                <a:cs typeface="Times New Roman" panose="02020603050405020304" pitchFamily="18" charset="0"/>
              </a:rPr>
              <a:t>, B. </a:t>
            </a:r>
            <a:r>
              <a:rPr lang="en-IN" sz="1800" dirty="0" err="1">
                <a:solidFill>
                  <a:schemeClr val="bg1"/>
                </a:solidFill>
                <a:latin typeface="Times New Roman" panose="02020603050405020304" pitchFamily="18" charset="0"/>
                <a:cs typeface="Times New Roman" panose="02020603050405020304" pitchFamily="18" charset="0"/>
              </a:rPr>
              <a:t>Nanthini</a:t>
            </a:r>
            <a:r>
              <a:rPr lang="en-IN" sz="1800" dirty="0">
                <a:solidFill>
                  <a:schemeClr val="bg1"/>
                </a:solidFill>
                <a:latin typeface="Times New Roman" panose="02020603050405020304" pitchFamily="18" charset="0"/>
                <a:cs typeface="Times New Roman" panose="02020603050405020304" pitchFamily="18" charset="0"/>
              </a:rPr>
              <a:t> Devi, P. </a:t>
            </a:r>
            <a:r>
              <a:rPr lang="en-IN" sz="1800" dirty="0" err="1">
                <a:solidFill>
                  <a:schemeClr val="bg1"/>
                </a:solidFill>
                <a:latin typeface="Times New Roman" panose="02020603050405020304" pitchFamily="18" charset="0"/>
                <a:cs typeface="Times New Roman" panose="02020603050405020304" pitchFamily="18" charset="0"/>
              </a:rPr>
              <a:t>Nivedha</a:t>
            </a:r>
            <a:r>
              <a:rPr lang="en-IN" sz="1800" dirty="0">
                <a:solidFill>
                  <a:schemeClr val="bg1"/>
                </a:solidFill>
                <a:latin typeface="Times New Roman" panose="02020603050405020304" pitchFamily="18" charset="0"/>
                <a:cs typeface="Times New Roman" panose="02020603050405020304" pitchFamily="18" charset="0"/>
              </a:rPr>
              <a:t> and V. </a:t>
            </a:r>
            <a:r>
              <a:rPr lang="en-IN" sz="1800" dirty="0" err="1">
                <a:solidFill>
                  <a:schemeClr val="bg1"/>
                </a:solidFill>
                <a:latin typeface="Times New Roman" panose="02020603050405020304" pitchFamily="18" charset="0"/>
                <a:cs typeface="Times New Roman" panose="02020603050405020304" pitchFamily="18" charset="0"/>
              </a:rPr>
              <a:t>Sayoojya</a:t>
            </a:r>
            <a:r>
              <a:rPr lang="en-IN" sz="1800" dirty="0">
                <a:solidFill>
                  <a:schemeClr val="bg1"/>
                </a:solidFill>
                <a:latin typeface="Times New Roman" panose="02020603050405020304" pitchFamily="18" charset="0"/>
                <a:cs typeface="Times New Roman" panose="02020603050405020304" pitchFamily="18" charset="0"/>
              </a:rPr>
              <a:t>(2021): A Systematic Review of Smart Real Estate Technology.	</a:t>
            </a:r>
          </a:p>
          <a:p>
            <a:pPr algn="just">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Poorna Shankar, Neha Sharma, Ashish Ghosh (2022): Stock Price Prediction using LSTM.	</a:t>
            </a:r>
          </a:p>
          <a:p>
            <a:pPr algn="just">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Neelam Chawla, </a:t>
            </a:r>
            <a:r>
              <a:rPr lang="en-IN" sz="1800" dirty="0" err="1">
                <a:solidFill>
                  <a:schemeClr val="bg1"/>
                </a:solidFill>
                <a:latin typeface="Times New Roman" panose="02020603050405020304" pitchFamily="18" charset="0"/>
                <a:cs typeface="Times New Roman" panose="02020603050405020304" pitchFamily="18" charset="0"/>
              </a:rPr>
              <a:t>Basanta</a:t>
            </a:r>
            <a:r>
              <a:rPr lang="en-IN" sz="1800" dirty="0">
                <a:solidFill>
                  <a:schemeClr val="bg1"/>
                </a:solidFill>
                <a:latin typeface="Times New Roman" panose="02020603050405020304" pitchFamily="18" charset="0"/>
                <a:cs typeface="Times New Roman" panose="02020603050405020304" pitchFamily="18" charset="0"/>
              </a:rPr>
              <a:t> Kumar(2022): Indian real estate regulations and urban</a:t>
            </a:r>
          </a:p>
          <a:p>
            <a:pPr algn="just"/>
            <a:endParaRPr lang="en-IN" sz="2000" dirty="0">
              <a:solidFill>
                <a:schemeClr val="bg1"/>
              </a:solidFill>
            </a:endParaRPr>
          </a:p>
        </p:txBody>
      </p:sp>
      <p:sp>
        <p:nvSpPr>
          <p:cNvPr id="4" name="Rectangle 3"/>
          <p:cNvSpPr/>
          <p:nvPr/>
        </p:nvSpPr>
        <p:spPr>
          <a:xfrm>
            <a:off x="300135" y="6553200"/>
            <a:ext cx="99822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Tree>
    <p:extLst>
      <p:ext uri="{BB962C8B-B14F-4D97-AF65-F5344CB8AC3E}">
        <p14:creationId xmlns:p14="http://schemas.microsoft.com/office/powerpoint/2010/main" val="302709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3048000"/>
            <a:ext cx="5181600" cy="1015663"/>
          </a:xfrm>
          <a:prstGeom prst="rect">
            <a:avLst/>
          </a:prstGeom>
          <a:noFill/>
        </p:spPr>
        <p:txBody>
          <a:bodyPr wrap="square" rtlCol="0">
            <a:spAutoFit/>
          </a:bodyPr>
          <a:lstStyle/>
          <a:p>
            <a:r>
              <a:rPr lang="en-US" sz="6000" b="1" dirty="0">
                <a:solidFill>
                  <a:schemeClr val="bg1"/>
                </a:solidFill>
              </a:rPr>
              <a:t>Thank you</a:t>
            </a:r>
            <a:endParaRPr lang="en-IN" sz="6000" b="1" dirty="0">
              <a:solidFill>
                <a:schemeClr val="bg1"/>
              </a:solidFill>
            </a:endParaRPr>
          </a:p>
        </p:txBody>
      </p:sp>
    </p:spTree>
    <p:extLst>
      <p:ext uri="{BB962C8B-B14F-4D97-AF65-F5344CB8AC3E}">
        <p14:creationId xmlns:p14="http://schemas.microsoft.com/office/powerpoint/2010/main" val="221847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IN" dirty="0"/>
              <a:t>INDEX</a:t>
            </a:r>
          </a:p>
        </p:txBody>
      </p:sp>
      <p:sp>
        <p:nvSpPr>
          <p:cNvPr id="3" name="Content Placeholder 2"/>
          <p:cNvSpPr>
            <a:spLocks noGrp="1"/>
          </p:cNvSpPr>
          <p:nvPr>
            <p:ph idx="1"/>
          </p:nvPr>
        </p:nvSpPr>
        <p:spPr/>
        <p:txBody>
          <a:bodyPr>
            <a:normAutofit lnSpcReduction="10000"/>
          </a:bodyPr>
          <a:lstStyle/>
          <a:p>
            <a:pPr marL="0" indent="0">
              <a:buNone/>
            </a:pPr>
            <a:r>
              <a:rPr lang="en-IN" dirty="0">
                <a:solidFill>
                  <a:schemeClr val="accent1"/>
                </a:solidFill>
              </a:rPr>
              <a:t>❖</a:t>
            </a:r>
            <a:r>
              <a:rPr lang="en-IN" dirty="0">
                <a:solidFill>
                  <a:schemeClr val="bg1"/>
                </a:solidFill>
              </a:rPr>
              <a:t> </a:t>
            </a:r>
            <a:r>
              <a:rPr lang="en-IN" dirty="0">
                <a:solidFill>
                  <a:schemeClr val="bg1">
                    <a:lumMod val="75000"/>
                    <a:lumOff val="25000"/>
                  </a:schemeClr>
                </a:solidFill>
              </a:rPr>
              <a:t>Introduction </a:t>
            </a:r>
          </a:p>
          <a:p>
            <a:pPr marL="0" indent="0">
              <a:buNone/>
            </a:pPr>
            <a:r>
              <a:rPr lang="en-IN" dirty="0">
                <a:solidFill>
                  <a:schemeClr val="accent1"/>
                </a:solidFill>
              </a:rPr>
              <a:t>❖</a:t>
            </a:r>
            <a:r>
              <a:rPr lang="en-IN" dirty="0">
                <a:solidFill>
                  <a:schemeClr val="bg1">
                    <a:lumMod val="75000"/>
                    <a:lumOff val="25000"/>
                  </a:schemeClr>
                </a:solidFill>
              </a:rPr>
              <a:t> Objective </a:t>
            </a:r>
          </a:p>
          <a:p>
            <a:pPr marL="0" indent="0">
              <a:buNone/>
            </a:pPr>
            <a:r>
              <a:rPr lang="en-IN" dirty="0">
                <a:solidFill>
                  <a:schemeClr val="accent1"/>
                </a:solidFill>
              </a:rPr>
              <a:t>❖</a:t>
            </a:r>
            <a:r>
              <a:rPr lang="en-IN" dirty="0">
                <a:solidFill>
                  <a:schemeClr val="bg1">
                    <a:lumMod val="75000"/>
                    <a:lumOff val="25000"/>
                  </a:schemeClr>
                </a:solidFill>
              </a:rPr>
              <a:t> Literature </a:t>
            </a:r>
            <a:r>
              <a:rPr lang="en-IN" dirty="0" smtClean="0">
                <a:solidFill>
                  <a:schemeClr val="bg1">
                    <a:lumMod val="75000"/>
                    <a:lumOff val="25000"/>
                  </a:schemeClr>
                </a:solidFill>
              </a:rPr>
              <a:t>Survey </a:t>
            </a:r>
          </a:p>
          <a:p>
            <a:pPr marL="0" indent="0">
              <a:buNone/>
            </a:pPr>
            <a:r>
              <a:rPr lang="en-IN" dirty="0">
                <a:solidFill>
                  <a:schemeClr val="accent1"/>
                </a:solidFill>
              </a:rPr>
              <a:t>❖</a:t>
            </a:r>
            <a:r>
              <a:rPr lang="en-IN" dirty="0">
                <a:solidFill>
                  <a:schemeClr val="bg1">
                    <a:lumMod val="75000"/>
                    <a:lumOff val="25000"/>
                  </a:schemeClr>
                </a:solidFill>
              </a:rPr>
              <a:t> </a:t>
            </a:r>
            <a:r>
              <a:rPr lang="en-IN" smtClean="0">
                <a:solidFill>
                  <a:schemeClr val="bg1">
                    <a:lumMod val="75000"/>
                    <a:lumOff val="25000"/>
                  </a:schemeClr>
                </a:solidFill>
              </a:rPr>
              <a:t>Block Diagram</a:t>
            </a:r>
            <a:endParaRPr lang="en-IN">
              <a:solidFill>
                <a:schemeClr val="bg1">
                  <a:lumMod val="75000"/>
                  <a:lumOff val="25000"/>
                </a:schemeClr>
              </a:solidFill>
            </a:endParaRPr>
          </a:p>
          <a:p>
            <a:pPr marL="0" indent="0">
              <a:buNone/>
            </a:pPr>
            <a:r>
              <a:rPr lang="en-IN" dirty="0" smtClean="0">
                <a:solidFill>
                  <a:schemeClr val="accent1"/>
                </a:solidFill>
              </a:rPr>
              <a:t>❖</a:t>
            </a:r>
            <a:r>
              <a:rPr lang="en-IN" dirty="0" smtClean="0">
                <a:solidFill>
                  <a:schemeClr val="bg1">
                    <a:lumMod val="75000"/>
                    <a:lumOff val="25000"/>
                  </a:schemeClr>
                </a:solidFill>
              </a:rPr>
              <a:t> </a:t>
            </a:r>
            <a:r>
              <a:rPr lang="en-IN" dirty="0">
                <a:solidFill>
                  <a:schemeClr val="bg1">
                    <a:lumMod val="75000"/>
                    <a:lumOff val="25000"/>
                  </a:schemeClr>
                </a:solidFill>
              </a:rPr>
              <a:t>Result </a:t>
            </a:r>
          </a:p>
          <a:p>
            <a:pPr marL="0" indent="0">
              <a:buNone/>
            </a:pPr>
            <a:r>
              <a:rPr lang="en-IN" dirty="0">
                <a:solidFill>
                  <a:schemeClr val="accent1"/>
                </a:solidFill>
              </a:rPr>
              <a:t>❖</a:t>
            </a:r>
            <a:r>
              <a:rPr lang="en-IN" dirty="0">
                <a:solidFill>
                  <a:schemeClr val="bg1">
                    <a:lumMod val="75000"/>
                    <a:lumOff val="25000"/>
                  </a:schemeClr>
                </a:solidFill>
              </a:rPr>
              <a:t> Conclusion </a:t>
            </a:r>
          </a:p>
          <a:p>
            <a:pPr marL="0" indent="0">
              <a:buNone/>
            </a:pPr>
            <a:r>
              <a:rPr lang="en-IN" dirty="0">
                <a:solidFill>
                  <a:schemeClr val="accent1"/>
                </a:solidFill>
              </a:rPr>
              <a:t>❖</a:t>
            </a:r>
            <a:r>
              <a:rPr lang="en-IN" dirty="0">
                <a:solidFill>
                  <a:schemeClr val="bg1">
                    <a:lumMod val="75000"/>
                    <a:lumOff val="25000"/>
                  </a:schemeClr>
                </a:solidFill>
              </a:rPr>
              <a:t> Future Scope </a:t>
            </a:r>
          </a:p>
          <a:p>
            <a:pPr marL="0" indent="0">
              <a:buNone/>
            </a:pPr>
            <a:r>
              <a:rPr lang="en-IN" dirty="0">
                <a:solidFill>
                  <a:schemeClr val="accent1"/>
                </a:solidFill>
              </a:rPr>
              <a:t>❖</a:t>
            </a:r>
            <a:r>
              <a:rPr lang="en-IN" dirty="0">
                <a:solidFill>
                  <a:schemeClr val="bg1">
                    <a:lumMod val="75000"/>
                    <a:lumOff val="25000"/>
                  </a:schemeClr>
                </a:solidFill>
              </a:rPr>
              <a:t> References</a:t>
            </a:r>
          </a:p>
        </p:txBody>
      </p:sp>
      <p:sp>
        <p:nvSpPr>
          <p:cNvPr id="4" name="Rectangle 3"/>
          <p:cNvSpPr/>
          <p:nvPr/>
        </p:nvSpPr>
        <p:spPr>
          <a:xfrm>
            <a:off x="328127" y="6477000"/>
            <a:ext cx="88392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Tree>
    <p:extLst>
      <p:ext uri="{BB962C8B-B14F-4D97-AF65-F5344CB8AC3E}">
        <p14:creationId xmlns:p14="http://schemas.microsoft.com/office/powerpoint/2010/main" val="198287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Autofit/>
          </a:bodyPr>
          <a:lstStyle/>
          <a:p>
            <a:pPr marL="0" marR="0" lvl="0" indent="0" algn="just" rtl="0">
              <a:lnSpc>
                <a:spcPct val="100000"/>
              </a:lnSpc>
              <a:spcBef>
                <a:spcPts val="0"/>
              </a:spcBef>
              <a:spcAft>
                <a:spcPts val="0"/>
              </a:spcAft>
              <a:buClr>
                <a:srgbClr val="000000"/>
              </a:buClr>
              <a:buSzPts val="3200"/>
              <a:buFont typeface="Arial"/>
              <a:buNone/>
            </a:pPr>
            <a:r>
              <a:rPr lang="en-US" sz="1800" b="0" i="0" u="none" strike="noStrike" cap="none" dirty="0">
                <a:solidFill>
                  <a:srgbClr val="000000"/>
                </a:solidFill>
                <a:latin typeface="Times New Roman"/>
                <a:ea typeface="Times New Roman"/>
                <a:cs typeface="Times New Roman"/>
                <a:sym typeface="Times New Roman"/>
              </a:rPr>
              <a:t>Making buying and selling of real state property as liquid as a stock market trading.</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lang="en-US" sz="1800" b="1" i="0" u="none" strike="noStrike" cap="none" dirty="0">
              <a:solidFill>
                <a:srgbClr val="000000"/>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3200"/>
              <a:buFont typeface="Arial"/>
              <a:buChar char="•"/>
            </a:pPr>
            <a:r>
              <a:rPr lang="en-US" sz="1800" b="1" i="0" u="none" strike="noStrike" cap="none" dirty="0">
                <a:solidFill>
                  <a:srgbClr val="000000"/>
                </a:solidFill>
                <a:latin typeface="Times New Roman"/>
                <a:ea typeface="Times New Roman"/>
                <a:cs typeface="Times New Roman"/>
                <a:sym typeface="Times New Roman"/>
              </a:rPr>
              <a:t> </a:t>
            </a:r>
            <a:r>
              <a:rPr lang="en-US" sz="1800" b="0" i="0" u="none" strike="noStrike" cap="none" dirty="0">
                <a:solidFill>
                  <a:srgbClr val="000000"/>
                </a:solidFill>
                <a:latin typeface="Times New Roman"/>
                <a:ea typeface="Times New Roman"/>
                <a:cs typeface="Times New Roman"/>
                <a:sym typeface="Times New Roman"/>
              </a:rPr>
              <a:t>Blue Broker is a Platform where you can buy and sell a property just like stock trading and gold trading.</a:t>
            </a:r>
            <a:endParaRPr lang="en-US" sz="1800" b="0" i="0" u="none" strike="noStrike" cap="none" dirty="0">
              <a:solidFill>
                <a:srgbClr val="000000"/>
              </a:solidFill>
              <a:latin typeface="Arial"/>
              <a:ea typeface="Arial"/>
              <a:cs typeface="Arial"/>
              <a:sym typeface="Arial"/>
            </a:endParaRPr>
          </a:p>
          <a:p>
            <a:pPr marL="457200" marR="0" lvl="0" indent="-254000" algn="just" rtl="0">
              <a:lnSpc>
                <a:spcPct val="100000"/>
              </a:lnSpc>
              <a:spcBef>
                <a:spcPts val="0"/>
              </a:spcBef>
              <a:spcAft>
                <a:spcPts val="0"/>
              </a:spcAft>
              <a:buClr>
                <a:srgbClr val="000000"/>
              </a:buClr>
              <a:buSzPts val="3200"/>
              <a:buFont typeface="Arial"/>
              <a:buNone/>
            </a:pPr>
            <a:endParaRPr lang="en-US" sz="1800" b="0" i="0" u="none" strike="noStrike" cap="none" dirty="0">
              <a:solidFill>
                <a:srgbClr val="000000"/>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3200"/>
              <a:buFont typeface="Arial"/>
              <a:buChar char="•"/>
            </a:pPr>
            <a:r>
              <a:rPr lang="en-US" sz="1800" b="0" i="0" u="none" strike="noStrike" cap="none" dirty="0">
                <a:solidFill>
                  <a:srgbClr val="000000"/>
                </a:solidFill>
                <a:latin typeface="Times New Roman"/>
                <a:ea typeface="Times New Roman"/>
                <a:cs typeface="Times New Roman"/>
                <a:sym typeface="Times New Roman"/>
              </a:rPr>
              <a:t>It is profitable for both – The Buyer and Seller.</a:t>
            </a:r>
            <a:endParaRPr lang="en-US" sz="1800" b="0" i="0" u="none" strike="noStrike" cap="none" dirty="0">
              <a:solidFill>
                <a:srgbClr val="000000"/>
              </a:solidFill>
              <a:latin typeface="Arial"/>
              <a:ea typeface="Arial"/>
              <a:cs typeface="Arial"/>
              <a:sym typeface="Arial"/>
            </a:endParaRPr>
          </a:p>
          <a:p>
            <a:pPr marL="457200" marR="0" lvl="0" indent="-254000" algn="just" rtl="0">
              <a:lnSpc>
                <a:spcPct val="100000"/>
              </a:lnSpc>
              <a:spcBef>
                <a:spcPts val="0"/>
              </a:spcBef>
              <a:spcAft>
                <a:spcPts val="0"/>
              </a:spcAft>
              <a:buClr>
                <a:srgbClr val="000000"/>
              </a:buClr>
              <a:buSzPts val="3200"/>
              <a:buFont typeface="Arial"/>
              <a:buNone/>
            </a:pPr>
            <a:endParaRPr lang="en-US" sz="1800" b="0" i="0" u="none" strike="noStrike" cap="none" dirty="0">
              <a:solidFill>
                <a:srgbClr val="000000"/>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3200"/>
              <a:buFont typeface="Arial"/>
              <a:buChar char="•"/>
            </a:pPr>
            <a:r>
              <a:rPr lang="en-US" sz="1800" b="0" i="0" u="none" strike="noStrike" cap="none" dirty="0">
                <a:solidFill>
                  <a:srgbClr val="000000"/>
                </a:solidFill>
                <a:latin typeface="Times New Roman"/>
                <a:ea typeface="Times New Roman"/>
                <a:cs typeface="Times New Roman"/>
                <a:sym typeface="Times New Roman"/>
              </a:rPr>
              <a:t>The Buyer Can easily buy a Part of the Property without having a lot to invest and can reduce the risk factor. </a:t>
            </a:r>
          </a:p>
          <a:p>
            <a:pPr marL="457200" marR="0" lvl="0" indent="-254000" algn="l" rtl="0">
              <a:lnSpc>
                <a:spcPct val="100000"/>
              </a:lnSpc>
              <a:spcBef>
                <a:spcPts val="0"/>
              </a:spcBef>
              <a:spcAft>
                <a:spcPts val="0"/>
              </a:spcAft>
              <a:buClr>
                <a:srgbClr val="000000"/>
              </a:buClr>
              <a:buSzPts val="3200"/>
              <a:buFont typeface="Arial"/>
              <a:buNone/>
            </a:pPr>
            <a:endParaRPr lang="en-US" sz="2800" b="1" i="0" u="none" strike="noStrike" cap="none" dirty="0">
              <a:solidFill>
                <a:srgbClr val="000000"/>
              </a:solidFill>
              <a:latin typeface="Times New Roman"/>
              <a:ea typeface="Times New Roman"/>
              <a:cs typeface="Times New Roman"/>
              <a:sym typeface="Times New Roman"/>
            </a:endParaRPr>
          </a:p>
        </p:txBody>
      </p:sp>
      <p:sp>
        <p:nvSpPr>
          <p:cNvPr id="4" name="Rectangle 3"/>
          <p:cNvSpPr/>
          <p:nvPr/>
        </p:nvSpPr>
        <p:spPr>
          <a:xfrm>
            <a:off x="304800" y="6477000"/>
            <a:ext cx="89916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Tree>
    <p:extLst>
      <p:ext uri="{BB962C8B-B14F-4D97-AF65-F5344CB8AC3E}">
        <p14:creationId xmlns:p14="http://schemas.microsoft.com/office/powerpoint/2010/main" val="421649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752600"/>
          </a:xfrm>
        </p:spPr>
        <p:txBody>
          <a:bodyPr/>
          <a:lstStyle/>
          <a:p>
            <a:pPr algn="ctr"/>
            <a:r>
              <a:rPr lang="en-IN" dirty="0"/>
              <a:t>OBJECTIVE</a:t>
            </a:r>
          </a:p>
        </p:txBody>
      </p:sp>
      <p:sp>
        <p:nvSpPr>
          <p:cNvPr id="3" name="Content Placeholder 2"/>
          <p:cNvSpPr>
            <a:spLocks noGrp="1"/>
          </p:cNvSpPr>
          <p:nvPr>
            <p:ph idx="1"/>
          </p:nvPr>
        </p:nvSpPr>
        <p:spPr>
          <a:xfrm>
            <a:off x="304800" y="1066800"/>
            <a:ext cx="8686800" cy="5013325"/>
          </a:xfrm>
        </p:spPr>
        <p:txBody>
          <a:bodyPr>
            <a:noAutofit/>
          </a:bodyPr>
          <a:lstStyle/>
          <a:p>
            <a:pPr marL="342900" marR="274320" lvl="0" indent="-342900" algn="just">
              <a:spcAft>
                <a:spcPts val="0"/>
              </a:spcAft>
              <a:buSzPts val="900"/>
              <a:buFont typeface="Symbol" panose="05050102010706020507" pitchFamily="18" charset="2"/>
              <a:buChar char=""/>
              <a:tabLst>
                <a:tab pos="174625" algn="l"/>
                <a:tab pos="250190" algn="l"/>
              </a:tabLst>
            </a:pPr>
            <a:endParaRPr lang="en-US" sz="1800" b="1"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274320" lvl="0" indent="-342900" algn="just">
              <a:spcAft>
                <a:spcPts val="0"/>
              </a:spcAft>
              <a:buSzPts val="900"/>
              <a:buFont typeface="Symbol" panose="05050102010706020507" pitchFamily="18" charset="2"/>
              <a:buChar char=""/>
              <a:tabLst>
                <a:tab pos="174625" algn="l"/>
                <a:tab pos="250190" algn="l"/>
              </a:tabLst>
            </a:pPr>
            <a:endParaRPr lang="en-US" sz="1800" b="1" dirty="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pPr marL="342900" marR="274320" lvl="0" indent="-342900" algn="just">
              <a:spcAft>
                <a:spcPts val="0"/>
              </a:spcAft>
              <a:buSzPts val="900"/>
              <a:buFont typeface="Symbol" panose="05050102010706020507" pitchFamily="18" charset="2"/>
              <a:buChar char=""/>
              <a:tabLst>
                <a:tab pos="174625" algn="l"/>
                <a:tab pos="250190" algn="l"/>
              </a:tabLst>
            </a:pPr>
            <a:r>
              <a:rPr lang="en-US" sz="1800" b="1"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Enhancing Accessibility</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Develop a user-friendly platform that allows a broad spectrum of investors, from individuals to institutional investors, to easily access and trade real estate assets through REITs.</a:t>
            </a:r>
          </a:p>
          <a:p>
            <a:pPr marL="342900" marR="274320" lvl="0" indent="-342900" algn="just">
              <a:spcAft>
                <a:spcPts val="0"/>
              </a:spcAft>
              <a:buSzPts val="900"/>
              <a:buFont typeface="Symbol" panose="05050102010706020507" pitchFamily="18" charset="2"/>
              <a:buChar char=""/>
              <a:tabLst>
                <a:tab pos="174625" algn="l"/>
                <a:tab pos="250190" algn="l"/>
              </a:tabLst>
            </a:pPr>
            <a:endParaRPr lang="en-IN"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734060" lvl="0" indent="-342900" algn="just">
              <a:lnSpc>
                <a:spcPct val="98000"/>
              </a:lnSpc>
              <a:spcBef>
                <a:spcPts val="5"/>
              </a:spcBef>
              <a:spcAft>
                <a:spcPts val="0"/>
              </a:spcAft>
              <a:buSzPts val="900"/>
              <a:buFont typeface="Symbol" panose="05050102010706020507" pitchFamily="18" charset="2"/>
              <a:buChar char=""/>
              <a:tabLst>
                <a:tab pos="174625" algn="l"/>
                <a:tab pos="250190" algn="l"/>
              </a:tabLst>
            </a:pPr>
            <a:r>
              <a:rPr lang="en-US" sz="1800" b="1"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Liquidity and Diversification</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Provide a market where investors can buy and sell shares or units in various types of REITs, offering liquidity and diversification within the real estate sector.</a:t>
            </a:r>
          </a:p>
          <a:p>
            <a:pPr marL="342900" marR="734060" lvl="0" indent="-342900" algn="just">
              <a:lnSpc>
                <a:spcPct val="98000"/>
              </a:lnSpc>
              <a:spcBef>
                <a:spcPts val="5"/>
              </a:spcBef>
              <a:spcAft>
                <a:spcPts val="0"/>
              </a:spcAft>
              <a:buSzPts val="900"/>
              <a:buFont typeface="Symbol" panose="05050102010706020507" pitchFamily="18" charset="2"/>
              <a:buChar char=""/>
              <a:tabLst>
                <a:tab pos="174625" algn="l"/>
                <a:tab pos="250190" algn="l"/>
              </a:tabLst>
            </a:pPr>
            <a:endParaRPr lang="en-IN"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73025" lvl="0" indent="-342900" algn="just">
              <a:spcAft>
                <a:spcPts val="0"/>
              </a:spcAft>
              <a:buSzPts val="900"/>
              <a:buFont typeface="Symbol" panose="05050102010706020507" pitchFamily="18" charset="2"/>
              <a:buChar char=""/>
              <a:tabLst>
                <a:tab pos="174625" algn="l"/>
                <a:tab pos="250190" algn="l"/>
              </a:tabLst>
            </a:pPr>
            <a:r>
              <a:rPr lang="en-US" sz="1800" b="1"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Transparency and Information</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Create a transparent marketplace that offers</a:t>
            </a:r>
            <a:r>
              <a:rPr lang="en-US" sz="18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comprehensive information about the underlying real estate assets </a:t>
            </a:r>
            <a:r>
              <a:rPr lang="en-US" sz="1800" spc="0" dirty="0" err="1">
                <a:solidFill>
                  <a:schemeClr val="bg1"/>
                </a:solidFill>
                <a:effectLst/>
                <a:latin typeface="Times New Roman" panose="02020603050405020304" pitchFamily="18" charset="0"/>
                <a:ea typeface="Symbol" panose="05050102010706020507" pitchFamily="18" charset="2"/>
                <a:cs typeface="Symbol" panose="05050102010706020507" pitchFamily="18" charset="2"/>
              </a:rPr>
              <a:t>heldby</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REITs, financial performance, and regulatory compliance.</a:t>
            </a:r>
          </a:p>
          <a:p>
            <a:pPr marL="342900" marR="73025" lvl="0" indent="-342900" algn="just">
              <a:spcAft>
                <a:spcPts val="0"/>
              </a:spcAft>
              <a:buSzPts val="900"/>
              <a:buFont typeface="Symbol" panose="05050102010706020507" pitchFamily="18" charset="2"/>
              <a:buChar char=""/>
              <a:tabLst>
                <a:tab pos="174625" algn="l"/>
                <a:tab pos="250190" algn="l"/>
              </a:tabLst>
            </a:pPr>
            <a:endParaRPr lang="en-IN"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276225" lvl="0" indent="-342900" algn="just">
              <a:spcAft>
                <a:spcPts val="0"/>
              </a:spcAft>
              <a:buSzPts val="900"/>
              <a:buFont typeface="Symbol" panose="05050102010706020507" pitchFamily="18" charset="2"/>
              <a:buChar char=""/>
              <a:tabLst>
                <a:tab pos="174625" algn="l"/>
                <a:tab pos="250190" algn="l"/>
              </a:tabLst>
            </a:pPr>
            <a:r>
              <a:rPr lang="en-US" sz="1800" b="1"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Risk Mitigation: </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Implement risk management mechanisms to protect investors from potential market volatility</a:t>
            </a:r>
            <a:r>
              <a:rPr lang="en-US" sz="1800" spc="-6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and</a:t>
            </a:r>
            <a:r>
              <a:rPr lang="en-US" sz="1800" spc="-6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real</a:t>
            </a:r>
            <a:r>
              <a:rPr lang="en-US" sz="1800"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estate</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market</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fluctuations.</a:t>
            </a:r>
            <a:endParaRPr lang="en-IN" sz="1800" spc="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p:txBody>
      </p:sp>
      <p:sp>
        <p:nvSpPr>
          <p:cNvPr id="4" name="Rectangle 3"/>
          <p:cNvSpPr/>
          <p:nvPr/>
        </p:nvSpPr>
        <p:spPr>
          <a:xfrm>
            <a:off x="304800" y="6477000"/>
            <a:ext cx="98298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Tree>
    <p:extLst>
      <p:ext uri="{BB962C8B-B14F-4D97-AF65-F5344CB8AC3E}">
        <p14:creationId xmlns:p14="http://schemas.microsoft.com/office/powerpoint/2010/main" val="233139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600200"/>
          </a:xfrm>
        </p:spPr>
        <p:txBody>
          <a:bodyPr/>
          <a:lstStyle/>
          <a:p>
            <a:pPr algn="ctr"/>
            <a:r>
              <a:rPr lang="en-IN" dirty="0"/>
              <a:t>LITERATURE SURVEY</a:t>
            </a:r>
          </a:p>
        </p:txBody>
      </p:sp>
      <p:sp>
        <p:nvSpPr>
          <p:cNvPr id="4" name="Rectangle 3"/>
          <p:cNvSpPr/>
          <p:nvPr/>
        </p:nvSpPr>
        <p:spPr>
          <a:xfrm>
            <a:off x="228600" y="6477000"/>
            <a:ext cx="95250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2331326"/>
              </p:ext>
            </p:extLst>
          </p:nvPr>
        </p:nvGraphicFramePr>
        <p:xfrm>
          <a:off x="457200" y="1065044"/>
          <a:ext cx="8219441" cy="5262386"/>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439003363"/>
                    </a:ext>
                  </a:extLst>
                </a:gridCol>
                <a:gridCol w="1524000">
                  <a:extLst>
                    <a:ext uri="{9D8B030D-6E8A-4147-A177-3AD203B41FA5}">
                      <a16:colId xmlns:a16="http://schemas.microsoft.com/office/drawing/2014/main" val="3040331592"/>
                    </a:ext>
                  </a:extLst>
                </a:gridCol>
                <a:gridCol w="1343748">
                  <a:extLst>
                    <a:ext uri="{9D8B030D-6E8A-4147-A177-3AD203B41FA5}">
                      <a16:colId xmlns:a16="http://schemas.microsoft.com/office/drawing/2014/main" val="4116325439"/>
                    </a:ext>
                  </a:extLst>
                </a:gridCol>
                <a:gridCol w="736916">
                  <a:extLst>
                    <a:ext uri="{9D8B030D-6E8A-4147-A177-3AD203B41FA5}">
                      <a16:colId xmlns:a16="http://schemas.microsoft.com/office/drawing/2014/main" val="2861553259"/>
                    </a:ext>
                  </a:extLst>
                </a:gridCol>
                <a:gridCol w="4081377">
                  <a:extLst>
                    <a:ext uri="{9D8B030D-6E8A-4147-A177-3AD203B41FA5}">
                      <a16:colId xmlns:a16="http://schemas.microsoft.com/office/drawing/2014/main" val="2564468506"/>
                    </a:ext>
                  </a:extLst>
                </a:gridCol>
              </a:tblGrid>
              <a:tr h="603906">
                <a:tc>
                  <a:txBody>
                    <a:bodyPr/>
                    <a:lstStyle/>
                    <a:p>
                      <a:pPr marL="0" marR="0" lvl="0" indent="0" algn="l" rtl="0">
                        <a:lnSpc>
                          <a:spcPct val="100000"/>
                        </a:lnSpc>
                        <a:spcBef>
                          <a:spcPts val="0"/>
                        </a:spcBef>
                        <a:spcAft>
                          <a:spcPts val="0"/>
                        </a:spcAft>
                        <a:buNone/>
                      </a:pPr>
                      <a:r>
                        <a:rPr lang="en-US" sz="1800" b="0" u="none" strike="noStrike" cap="none" dirty="0">
                          <a:latin typeface="Libre Franklin"/>
                          <a:ea typeface="Libre Franklin"/>
                          <a:cs typeface="Libre Franklin"/>
                          <a:sym typeface="Libre Franklin"/>
                        </a:rPr>
                        <a:t>Sr. no</a:t>
                      </a:r>
                    </a:p>
                  </a:txBody>
                  <a:tcPr/>
                </a:tc>
                <a:tc>
                  <a:txBody>
                    <a:bodyPr/>
                    <a:lstStyle/>
                    <a:p>
                      <a:r>
                        <a:rPr lang="en-US" sz="1800" b="0" u="none" strike="noStrike" cap="none" dirty="0">
                          <a:latin typeface="Libre Franklin"/>
                          <a:ea typeface="Libre Franklin"/>
                          <a:cs typeface="Libre Franklin"/>
                          <a:sym typeface="Libre Franklin"/>
                        </a:rPr>
                        <a:t>Title</a:t>
                      </a:r>
                      <a:endParaRPr lang="en-IN" dirty="0"/>
                    </a:p>
                  </a:txBody>
                  <a:tcPr/>
                </a:tc>
                <a:tc>
                  <a:txBody>
                    <a:bodyPr/>
                    <a:lstStyle/>
                    <a:p>
                      <a:pPr marL="0" marR="0" lvl="0" indent="0" algn="l" rtl="0">
                        <a:lnSpc>
                          <a:spcPct val="100000"/>
                        </a:lnSpc>
                        <a:spcBef>
                          <a:spcPts val="0"/>
                        </a:spcBef>
                        <a:spcAft>
                          <a:spcPts val="0"/>
                        </a:spcAft>
                        <a:buNone/>
                      </a:pPr>
                      <a:r>
                        <a:rPr lang="en-US" b="0" dirty="0">
                          <a:latin typeface="Libre Franklin"/>
                          <a:ea typeface="Libre Franklin"/>
                          <a:cs typeface="Libre Franklin"/>
                          <a:sym typeface="Libre Franklin"/>
                        </a:rPr>
                        <a:t>Publication</a:t>
                      </a:r>
                      <a:endParaRPr lang="en-US" sz="1800" b="0" u="none" strike="noStrike" cap="none" dirty="0">
                        <a:latin typeface="Libre Franklin"/>
                        <a:ea typeface="Libre Franklin"/>
                        <a:cs typeface="Libre Franklin"/>
                        <a:sym typeface="Libre Franklin"/>
                      </a:endParaRPr>
                    </a:p>
                  </a:txBody>
                  <a:tcPr/>
                </a:tc>
                <a:tc>
                  <a:txBody>
                    <a:bodyPr/>
                    <a:lstStyle/>
                    <a:p>
                      <a:pPr marL="0" marR="0" lvl="0" indent="0" algn="l" rtl="0">
                        <a:lnSpc>
                          <a:spcPct val="100000"/>
                        </a:lnSpc>
                        <a:spcBef>
                          <a:spcPts val="0"/>
                        </a:spcBef>
                        <a:spcAft>
                          <a:spcPts val="0"/>
                        </a:spcAft>
                        <a:buNone/>
                      </a:pPr>
                      <a:r>
                        <a:rPr lang="en-US" sz="1800" b="0" u="none" strike="noStrike" cap="none" dirty="0">
                          <a:latin typeface="Libre Franklin"/>
                          <a:ea typeface="Libre Franklin"/>
                          <a:cs typeface="Libre Franklin"/>
                          <a:sym typeface="Libre Franklin"/>
                        </a:rPr>
                        <a:t>Year</a:t>
                      </a:r>
                    </a:p>
                  </a:txBody>
                  <a:tcPr/>
                </a:tc>
                <a:tc>
                  <a:txBody>
                    <a:bodyPr/>
                    <a:lstStyle/>
                    <a:p>
                      <a:pPr marL="0" marR="0" lvl="0" indent="0" algn="l" rtl="0">
                        <a:lnSpc>
                          <a:spcPct val="100000"/>
                        </a:lnSpc>
                        <a:spcBef>
                          <a:spcPts val="0"/>
                        </a:spcBef>
                        <a:spcAft>
                          <a:spcPts val="0"/>
                        </a:spcAft>
                        <a:buNone/>
                      </a:pPr>
                      <a:r>
                        <a:rPr lang="en-US" sz="1800" b="0" u="none" strike="noStrike" cap="none" dirty="0">
                          <a:latin typeface="Libre Franklin"/>
                          <a:ea typeface="Libre Franklin"/>
                          <a:cs typeface="Libre Franklin"/>
                          <a:sym typeface="Libre Franklin"/>
                        </a:rPr>
                        <a:t>Abstract</a:t>
                      </a:r>
                    </a:p>
                  </a:txBody>
                  <a:tcPr/>
                </a:tc>
                <a:extLst>
                  <a:ext uri="{0D108BD9-81ED-4DB2-BD59-A6C34878D82A}">
                    <a16:rowId xmlns:a16="http://schemas.microsoft.com/office/drawing/2014/main" val="3799848991"/>
                  </a:ext>
                </a:extLst>
              </a:tr>
              <a:tr h="2183906">
                <a:tc>
                  <a:txBody>
                    <a:bodyPr/>
                    <a:lstStyle/>
                    <a:p>
                      <a:r>
                        <a:rPr lang="en-US" dirty="0"/>
                        <a:t>1</a:t>
                      </a:r>
                      <a:endParaRPr lang="en-IN" dirty="0"/>
                    </a:p>
                  </a:txBody>
                  <a:tcP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Botswana Stock Exchange Listed Property Companies as an Alternative</a:t>
                      </a:r>
                    </a:p>
                    <a:p>
                      <a:pPr marL="0" marR="0" lvl="0" indent="0" algn="just"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Indirect Real Estate Investment in Botswana</a:t>
                      </a:r>
                    </a:p>
                    <a:p>
                      <a:pPr marL="0" marR="0" lvl="0" indent="0" algn="just" rtl="0">
                        <a:lnSpc>
                          <a:spcPct val="100000"/>
                        </a:lnSpc>
                        <a:spcBef>
                          <a:spcPts val="0"/>
                        </a:spcBef>
                        <a:spcAft>
                          <a:spcPts val="0"/>
                        </a:spcAft>
                        <a:buClr>
                          <a:srgbClr val="000000"/>
                        </a:buClr>
                        <a:buSzPts val="1400"/>
                        <a:buFont typeface="Arial"/>
                        <a:buNone/>
                      </a:pPr>
                      <a:endParaRPr lang="en-US" sz="1400" u="none" strike="noStrike" cap="none" dirty="0">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strike="noStrike" cap="none" dirty="0">
                          <a:latin typeface="+mn-lt"/>
                          <a:ea typeface="Libre Franklin"/>
                          <a:cs typeface="Libre Franklin"/>
                          <a:sym typeface="Libre Franklin"/>
                        </a:rPr>
                        <a:t>Research Gate</a:t>
                      </a:r>
                    </a:p>
                    <a:p>
                      <a:endParaRPr lang="en-IN" sz="1400" dirty="0"/>
                    </a:p>
                  </a:txBody>
                  <a:tcPr/>
                </a:tc>
                <a:tc>
                  <a:txBody>
                    <a:bodyPr/>
                    <a:lstStyle/>
                    <a:p>
                      <a:r>
                        <a:rPr lang="en-US" sz="1400" dirty="0"/>
                        <a:t>2020</a:t>
                      </a:r>
                      <a:endParaRPr lang="en-IN" sz="1400" dirty="0"/>
                    </a:p>
                  </a:txBody>
                  <a:tcP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In this article the survey was taken and the property was listed to see if the person or investors wants to buy the whole property or the part of the property as an investment. Most of the people wanted a </a:t>
                      </a:r>
                      <a:r>
                        <a:rPr lang="en-US" sz="1400" u="none" strike="noStrike" cap="none" dirty="0" err="1">
                          <a:latin typeface="Times New Roman"/>
                          <a:ea typeface="Times New Roman"/>
                          <a:cs typeface="Times New Roman"/>
                          <a:sym typeface="Times New Roman"/>
                        </a:rPr>
                        <a:t>centralised</a:t>
                      </a:r>
                      <a:r>
                        <a:rPr lang="en-US" sz="1400" u="none" strike="noStrike" cap="none" dirty="0">
                          <a:latin typeface="Times New Roman"/>
                          <a:ea typeface="Times New Roman"/>
                          <a:cs typeface="Times New Roman"/>
                          <a:sym typeface="Times New Roman"/>
                        </a:rPr>
                        <a:t> system and were not convinced with the current system of real estate investment.</a:t>
                      </a:r>
                    </a:p>
                  </a:txBody>
                  <a:tcPr/>
                </a:tc>
                <a:extLst>
                  <a:ext uri="{0D108BD9-81ED-4DB2-BD59-A6C34878D82A}">
                    <a16:rowId xmlns:a16="http://schemas.microsoft.com/office/drawing/2014/main" val="4241175607"/>
                  </a:ext>
                </a:extLst>
              </a:tr>
              <a:tr h="2300592">
                <a:tc>
                  <a:txBody>
                    <a:bodyPr/>
                    <a:lstStyle/>
                    <a:p>
                      <a:r>
                        <a:rPr lang="en-US" dirty="0"/>
                        <a:t>2</a:t>
                      </a:r>
                      <a:endParaRPr lang="en-IN" dirty="0"/>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A Systematic Review of Smart Real Estate Technology:</a:t>
                      </a:r>
                    </a:p>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Drivers of, and Barriers to, the Use of Digital</a:t>
                      </a:r>
                    </a:p>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Disruptive Technologies and Online Platforms</a:t>
                      </a:r>
                    </a:p>
                    <a:p>
                      <a:endParaRPr lang="en-IN" sz="1400" dirty="0"/>
                    </a:p>
                  </a:txBody>
                  <a:tcPr/>
                </a:tc>
                <a:tc>
                  <a:txBody>
                    <a:bodyPr/>
                    <a:lstStyle/>
                    <a:p>
                      <a:pPr marL="0" lvl="0" indent="0" algn="l" rtl="0">
                        <a:spcBef>
                          <a:spcPts val="0"/>
                        </a:spcBef>
                        <a:spcAft>
                          <a:spcPts val="0"/>
                        </a:spcAft>
                        <a:buClr>
                          <a:schemeClr val="dk1"/>
                        </a:buClr>
                        <a:buSzPts val="1100"/>
                        <a:buFont typeface="Arial"/>
                        <a:buNone/>
                      </a:pPr>
                      <a:r>
                        <a:rPr lang="en-US" sz="1400" dirty="0">
                          <a:latin typeface="+mn-lt"/>
                          <a:ea typeface="Libre Franklin"/>
                          <a:cs typeface="Libre Franklin"/>
                          <a:sym typeface="Libre Franklin"/>
                        </a:rPr>
                        <a:t>MDPI</a:t>
                      </a:r>
                    </a:p>
                  </a:txBody>
                  <a:tcPr/>
                </a:tc>
                <a:tc>
                  <a:txBody>
                    <a:bodyPr/>
                    <a:lstStyle/>
                    <a:p>
                      <a:r>
                        <a:rPr lang="en-US" sz="1400" dirty="0"/>
                        <a:t>2021</a:t>
                      </a:r>
                      <a:endParaRPr lang="en-IN" sz="1400" dirty="0"/>
                    </a:p>
                  </a:txBody>
                  <a:tcP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The Systematic use of technology can change the real estate market for good. Use of big9 technology makes the </a:t>
                      </a:r>
                      <a:r>
                        <a:rPr lang="en-US" sz="1400" u="none" strike="noStrike" cap="none" dirty="0" err="1">
                          <a:latin typeface="Times New Roman"/>
                          <a:ea typeface="Times New Roman"/>
                          <a:cs typeface="Times New Roman"/>
                          <a:sym typeface="Times New Roman"/>
                        </a:rPr>
                        <a:t>unorganised</a:t>
                      </a:r>
                      <a:r>
                        <a:rPr lang="en-US" sz="1400" u="none" strike="noStrike" cap="none" dirty="0">
                          <a:latin typeface="Times New Roman"/>
                          <a:ea typeface="Times New Roman"/>
                          <a:cs typeface="Times New Roman"/>
                          <a:sym typeface="Times New Roman"/>
                        </a:rPr>
                        <a:t> real estate market a </a:t>
                      </a:r>
                      <a:r>
                        <a:rPr lang="en-US" sz="1400" u="none" strike="noStrike" cap="none" dirty="0" err="1">
                          <a:latin typeface="Times New Roman"/>
                          <a:ea typeface="Times New Roman"/>
                          <a:cs typeface="Times New Roman"/>
                          <a:sym typeface="Times New Roman"/>
                        </a:rPr>
                        <a:t>organised</a:t>
                      </a:r>
                      <a:r>
                        <a:rPr lang="en-US" sz="1400" u="none" strike="noStrike" cap="none" dirty="0">
                          <a:latin typeface="Times New Roman"/>
                          <a:ea typeface="Times New Roman"/>
                          <a:cs typeface="Times New Roman"/>
                          <a:sym typeface="Times New Roman"/>
                        </a:rPr>
                        <a:t> sector.</a:t>
                      </a:r>
                    </a:p>
                    <a:p>
                      <a:pPr marL="0" marR="0" lvl="0" indent="0" algn="just"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But consumers often have regrets about their buy/rent decisions, and the majority of these </a:t>
                      </a:r>
                      <a:r>
                        <a:rPr lang="en-US" sz="1400" u="none" strike="noStrike" cap="none" dirty="0" err="1">
                          <a:latin typeface="Times New Roman"/>
                          <a:ea typeface="Times New Roman"/>
                          <a:cs typeface="Times New Roman"/>
                          <a:sym typeface="Times New Roman"/>
                        </a:rPr>
                        <a:t>relateto</a:t>
                      </a:r>
                      <a:r>
                        <a:rPr lang="en-US" sz="1400" u="none" strike="noStrike" cap="none" dirty="0">
                          <a:latin typeface="Times New Roman"/>
                          <a:ea typeface="Times New Roman"/>
                          <a:cs typeface="Times New Roman"/>
                          <a:sym typeface="Times New Roman"/>
                        </a:rPr>
                        <a:t> a lack of information provided by online channels</a:t>
                      </a:r>
                    </a:p>
                  </a:txBody>
                  <a:tcPr/>
                </a:tc>
                <a:extLst>
                  <a:ext uri="{0D108BD9-81ED-4DB2-BD59-A6C34878D82A}">
                    <a16:rowId xmlns:a16="http://schemas.microsoft.com/office/drawing/2014/main" val="678845091"/>
                  </a:ext>
                </a:extLst>
              </a:tr>
            </a:tbl>
          </a:graphicData>
        </a:graphic>
      </p:graphicFrame>
    </p:spTree>
    <p:extLst>
      <p:ext uri="{BB962C8B-B14F-4D97-AF65-F5344CB8AC3E}">
        <p14:creationId xmlns:p14="http://schemas.microsoft.com/office/powerpoint/2010/main" val="318459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600200"/>
          </a:xfrm>
        </p:spPr>
        <p:txBody>
          <a:bodyPr/>
          <a:lstStyle/>
          <a:p>
            <a:pPr algn="ctr"/>
            <a:r>
              <a:rPr lang="en-IN" dirty="0"/>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4600776"/>
              </p:ext>
            </p:extLst>
          </p:nvPr>
        </p:nvGraphicFramePr>
        <p:xfrm>
          <a:off x="476250" y="1679542"/>
          <a:ext cx="8191500" cy="243840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799816698"/>
                    </a:ext>
                  </a:extLst>
                </a:gridCol>
                <a:gridCol w="1838080">
                  <a:extLst>
                    <a:ext uri="{9D8B030D-6E8A-4147-A177-3AD203B41FA5}">
                      <a16:colId xmlns:a16="http://schemas.microsoft.com/office/drawing/2014/main" val="2281607241"/>
                    </a:ext>
                  </a:extLst>
                </a:gridCol>
                <a:gridCol w="1495670">
                  <a:extLst>
                    <a:ext uri="{9D8B030D-6E8A-4147-A177-3AD203B41FA5}">
                      <a16:colId xmlns:a16="http://schemas.microsoft.com/office/drawing/2014/main" val="800734105"/>
                    </a:ext>
                  </a:extLst>
                </a:gridCol>
                <a:gridCol w="762000">
                  <a:extLst>
                    <a:ext uri="{9D8B030D-6E8A-4147-A177-3AD203B41FA5}">
                      <a16:colId xmlns:a16="http://schemas.microsoft.com/office/drawing/2014/main" val="3144806494"/>
                    </a:ext>
                  </a:extLst>
                </a:gridCol>
                <a:gridCol w="3581400">
                  <a:extLst>
                    <a:ext uri="{9D8B030D-6E8A-4147-A177-3AD203B41FA5}">
                      <a16:colId xmlns:a16="http://schemas.microsoft.com/office/drawing/2014/main" val="590110623"/>
                    </a:ext>
                  </a:extLst>
                </a:gridCol>
              </a:tblGrid>
              <a:tr h="181495">
                <a:tc>
                  <a:txBody>
                    <a:bodyPr/>
                    <a:lstStyle/>
                    <a:p>
                      <a:pPr marL="0" marR="0" lvl="0" indent="0" algn="l" rtl="0">
                        <a:lnSpc>
                          <a:spcPct val="100000"/>
                        </a:lnSpc>
                        <a:spcBef>
                          <a:spcPts val="0"/>
                        </a:spcBef>
                        <a:spcAft>
                          <a:spcPts val="0"/>
                        </a:spcAft>
                        <a:buNone/>
                      </a:pPr>
                      <a:r>
                        <a:rPr lang="en-US" sz="1800" b="0" u="none" strike="noStrike" cap="none" dirty="0">
                          <a:latin typeface="Libre Franklin"/>
                          <a:ea typeface="Libre Franklin"/>
                          <a:cs typeface="Libre Franklin"/>
                          <a:sym typeface="Libre Franklin"/>
                        </a:rPr>
                        <a:t>Sr. no</a:t>
                      </a:r>
                    </a:p>
                  </a:txBody>
                  <a:tcPr/>
                </a:tc>
                <a:tc>
                  <a:txBody>
                    <a:bodyPr/>
                    <a:lstStyle/>
                    <a:p>
                      <a:r>
                        <a:rPr lang="en-US" sz="1800" b="0" u="none" strike="noStrike" cap="none" dirty="0">
                          <a:latin typeface="Libre Franklin"/>
                          <a:ea typeface="Libre Franklin"/>
                          <a:cs typeface="Libre Franklin"/>
                          <a:sym typeface="Libre Franklin"/>
                        </a:rPr>
                        <a:t>Title</a:t>
                      </a:r>
                      <a:endParaRPr lang="en-IN" dirty="0"/>
                    </a:p>
                  </a:txBody>
                  <a:tcPr/>
                </a:tc>
                <a:tc>
                  <a:txBody>
                    <a:bodyPr/>
                    <a:lstStyle/>
                    <a:p>
                      <a:pPr marL="0" marR="0" lvl="0" indent="0" algn="l" rtl="0">
                        <a:lnSpc>
                          <a:spcPct val="100000"/>
                        </a:lnSpc>
                        <a:spcBef>
                          <a:spcPts val="0"/>
                        </a:spcBef>
                        <a:spcAft>
                          <a:spcPts val="0"/>
                        </a:spcAft>
                        <a:buNone/>
                      </a:pPr>
                      <a:r>
                        <a:rPr lang="en-US" b="0" dirty="0">
                          <a:latin typeface="Libre Franklin"/>
                          <a:ea typeface="Libre Franklin"/>
                          <a:cs typeface="Libre Franklin"/>
                          <a:sym typeface="Libre Franklin"/>
                        </a:rPr>
                        <a:t>Publication</a:t>
                      </a:r>
                      <a:endParaRPr lang="en-US" sz="1800" b="0" u="none" strike="noStrike" cap="none" dirty="0">
                        <a:latin typeface="Libre Franklin"/>
                        <a:ea typeface="Libre Franklin"/>
                        <a:cs typeface="Libre Franklin"/>
                        <a:sym typeface="Libre Franklin"/>
                      </a:endParaRPr>
                    </a:p>
                  </a:txBody>
                  <a:tcPr/>
                </a:tc>
                <a:tc>
                  <a:txBody>
                    <a:bodyPr/>
                    <a:lstStyle/>
                    <a:p>
                      <a:pPr marL="0" marR="0" lvl="0" indent="0" algn="l" rtl="0">
                        <a:lnSpc>
                          <a:spcPct val="100000"/>
                        </a:lnSpc>
                        <a:spcBef>
                          <a:spcPts val="0"/>
                        </a:spcBef>
                        <a:spcAft>
                          <a:spcPts val="0"/>
                        </a:spcAft>
                        <a:buNone/>
                      </a:pPr>
                      <a:r>
                        <a:rPr lang="en-US" sz="1800" b="0" u="none" strike="noStrike" cap="none" dirty="0">
                          <a:latin typeface="Libre Franklin"/>
                          <a:ea typeface="Libre Franklin"/>
                          <a:cs typeface="Libre Franklin"/>
                          <a:sym typeface="Libre Franklin"/>
                        </a:rPr>
                        <a:t>Year</a:t>
                      </a:r>
                    </a:p>
                  </a:txBody>
                  <a:tcPr/>
                </a:tc>
                <a:tc>
                  <a:txBody>
                    <a:bodyPr/>
                    <a:lstStyle/>
                    <a:p>
                      <a:pPr marL="0" marR="0" lvl="0" indent="0" algn="l" rtl="0">
                        <a:lnSpc>
                          <a:spcPct val="100000"/>
                        </a:lnSpc>
                        <a:spcBef>
                          <a:spcPts val="0"/>
                        </a:spcBef>
                        <a:spcAft>
                          <a:spcPts val="0"/>
                        </a:spcAft>
                        <a:buNone/>
                      </a:pPr>
                      <a:r>
                        <a:rPr lang="en-US" sz="1800" b="0" u="none" strike="noStrike" cap="none" dirty="0">
                          <a:latin typeface="Libre Franklin"/>
                          <a:ea typeface="Libre Franklin"/>
                          <a:cs typeface="Libre Franklin"/>
                          <a:sym typeface="Libre Franklin"/>
                        </a:rPr>
                        <a:t>Abstract</a:t>
                      </a:r>
                    </a:p>
                  </a:txBody>
                  <a:tcPr/>
                </a:tc>
                <a:extLst>
                  <a:ext uri="{0D108BD9-81ED-4DB2-BD59-A6C34878D82A}">
                    <a16:rowId xmlns:a16="http://schemas.microsoft.com/office/drawing/2014/main" val="3979549720"/>
                  </a:ext>
                </a:extLst>
              </a:tr>
              <a:tr h="1526771">
                <a:tc>
                  <a:txBody>
                    <a:bodyPr/>
                    <a:lstStyle/>
                    <a:p>
                      <a:r>
                        <a:rPr lang="en-US" dirty="0"/>
                        <a:t>3</a:t>
                      </a:r>
                      <a:endParaRPr lang="en-IN" dirty="0"/>
                    </a:p>
                  </a:txBody>
                  <a:tcPr/>
                </a:tc>
                <a:tc>
                  <a:txBody>
                    <a:bodyPr/>
                    <a:lstStyle/>
                    <a:p>
                      <a:pPr marL="0" marR="0" lvl="0" indent="0" algn="just" rtl="0">
                        <a:lnSpc>
                          <a:spcPct val="100000"/>
                        </a:lnSpc>
                        <a:spcBef>
                          <a:spcPts val="0"/>
                        </a:spcBef>
                        <a:spcAft>
                          <a:spcPts val="0"/>
                        </a:spcAft>
                        <a:buClr>
                          <a:srgbClr val="000000"/>
                        </a:buClr>
                        <a:buSzPts val="1400"/>
                        <a:buFont typeface="Arial"/>
                        <a:buNone/>
                      </a:pPr>
                      <a:r>
                        <a:rPr kumimoji="0" lang="en-US" sz="1400" kern="1200" dirty="0">
                          <a:solidFill>
                            <a:schemeClr val="dk1"/>
                          </a:solidFill>
                          <a:effectLst/>
                          <a:latin typeface="+mn-lt"/>
                          <a:ea typeface="+mn-ea"/>
                          <a:cs typeface="+mn-cs"/>
                        </a:rPr>
                        <a:t>Stock Price Prediction using LSTM:</a:t>
                      </a:r>
                      <a:endParaRPr lang="en-US" sz="1400" b="0" u="none" strike="noStrike" cap="none" dirty="0">
                        <a:latin typeface="Times New Roman"/>
                        <a:ea typeface="Times New Roman"/>
                        <a:cs typeface="Times New Roman"/>
                        <a:sym typeface="Times New Roman"/>
                      </a:endParaRPr>
                    </a:p>
                  </a:txBody>
                  <a:tcPr/>
                </a:tc>
                <a:tc>
                  <a:txBody>
                    <a:bodyPr/>
                    <a:lstStyle/>
                    <a:p>
                      <a:r>
                        <a:rPr lang="en-US" sz="1400" dirty="0"/>
                        <a:t>IEEE</a:t>
                      </a:r>
                      <a:endParaRPr lang="en-IN" sz="1400" dirty="0"/>
                    </a:p>
                  </a:txBody>
                  <a:tcPr/>
                </a:tc>
                <a:tc>
                  <a:txBody>
                    <a:bodyPr/>
                    <a:lstStyle/>
                    <a:p>
                      <a:r>
                        <a:rPr lang="en-US" sz="1400" dirty="0"/>
                        <a:t>2022</a:t>
                      </a:r>
                      <a:endParaRPr lang="en-IN" sz="1400" dirty="0"/>
                    </a:p>
                  </a:txBody>
                  <a:tcPr/>
                </a:tc>
                <a:tc>
                  <a:txBody>
                    <a:bodyPr/>
                    <a:lstStyle/>
                    <a:p>
                      <a:r>
                        <a:rPr kumimoji="0" lang="en-US" sz="1400" kern="1200" dirty="0">
                          <a:solidFill>
                            <a:schemeClr val="dk1"/>
                          </a:solidFill>
                          <a:effectLst/>
                          <a:latin typeface="+mn-lt"/>
                          <a:ea typeface="+mn-ea"/>
                          <a:cs typeface="+mn-cs"/>
                        </a:rPr>
                        <a:t>This study proposes a hybrid model that combines long short-term memory (LSTM) and auto-regressive integrated moving average (ARIMA) techniques for stock price prediction. The authors evaluate the performance of the model using historical data from the National Stock Exchange of India and demonstrate its high accuracy.</a:t>
                      </a:r>
                      <a:endParaRPr kumimoji="0" lang="en-IN" sz="1400" kern="1200" dirty="0">
                        <a:solidFill>
                          <a:schemeClr val="dk1"/>
                        </a:solidFill>
                        <a:effectLst/>
                        <a:latin typeface="+mn-lt"/>
                        <a:ea typeface="+mn-ea"/>
                        <a:cs typeface="+mn-cs"/>
                      </a:endParaRPr>
                    </a:p>
                  </a:txBody>
                  <a:tcPr/>
                </a:tc>
                <a:extLst>
                  <a:ext uri="{0D108BD9-81ED-4DB2-BD59-A6C34878D82A}">
                    <a16:rowId xmlns:a16="http://schemas.microsoft.com/office/drawing/2014/main" val="1778739073"/>
                  </a:ext>
                </a:extLst>
              </a:tr>
            </a:tbl>
          </a:graphicData>
        </a:graphic>
      </p:graphicFrame>
      <p:sp>
        <p:nvSpPr>
          <p:cNvPr id="4" name="Rectangle 3"/>
          <p:cNvSpPr/>
          <p:nvPr/>
        </p:nvSpPr>
        <p:spPr>
          <a:xfrm>
            <a:off x="304800" y="6428730"/>
            <a:ext cx="86868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spTree>
    <p:extLst>
      <p:ext uri="{BB962C8B-B14F-4D97-AF65-F5344CB8AC3E}">
        <p14:creationId xmlns:p14="http://schemas.microsoft.com/office/powerpoint/2010/main" val="189907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C4DC-73AA-6C84-B826-6AB2F3BC4B41}"/>
              </a:ext>
            </a:extLst>
          </p:cNvPr>
          <p:cNvSpPr>
            <a:spLocks noGrp="1"/>
          </p:cNvSpPr>
          <p:nvPr>
            <p:ph type="title"/>
          </p:nvPr>
        </p:nvSpPr>
        <p:spPr/>
        <p:txBody>
          <a:bodyPr/>
          <a:lstStyle/>
          <a:p>
            <a:pPr algn="ctr"/>
            <a:r>
              <a:rPr lang="en-US" dirty="0" smtClean="0"/>
              <a:t>Block Diagra</a:t>
            </a:r>
            <a:r>
              <a:rPr lang="en-US" dirty="0"/>
              <a:t>m</a:t>
            </a:r>
            <a:r>
              <a:rPr lang="en-US" dirty="0" smtClean="0"/>
              <a:t> </a:t>
            </a:r>
            <a:endParaRPr lang="en-IN" dirty="0"/>
          </a:p>
        </p:txBody>
      </p:sp>
      <p:sp>
        <p:nvSpPr>
          <p:cNvPr id="3" name="Content Placeholder 2">
            <a:extLst>
              <a:ext uri="{FF2B5EF4-FFF2-40B4-BE49-F238E27FC236}">
                <a16:creationId xmlns:a16="http://schemas.microsoft.com/office/drawing/2014/main" id="{DC82A1FF-ACA9-6182-5FAD-3CE4D3931CD7}"/>
              </a:ext>
            </a:extLst>
          </p:cNvPr>
          <p:cNvSpPr>
            <a:spLocks noGrp="1"/>
          </p:cNvSpPr>
          <p:nvPr>
            <p:ph idx="1"/>
          </p:nvPr>
        </p:nvSpPr>
        <p:spPr>
          <a:xfrm>
            <a:off x="304800" y="1143000"/>
            <a:ext cx="8686800" cy="4937125"/>
          </a:xfrm>
        </p:spPr>
        <p:txBody>
          <a:bodyPr/>
          <a:lstStyle/>
          <a:p>
            <a:pPr>
              <a:buFont typeface="Wingdings" panose="05000000000000000000" pitchFamily="2" charset="2"/>
              <a:buChar char="v"/>
            </a:pPr>
            <a:endParaRPr lang="en-US" sz="2000" dirty="0">
              <a:solidFill>
                <a:schemeClr val="bg1"/>
              </a:solidFill>
              <a:effectLst/>
              <a:ea typeface="Times New Roman" panose="02020603050405020304" pitchFamily="18" charset="0"/>
            </a:endParaRPr>
          </a:p>
          <a:p>
            <a:pPr marL="0" indent="0">
              <a:buNone/>
            </a:pPr>
            <a:endParaRPr lang="en-IN" dirty="0"/>
          </a:p>
        </p:txBody>
      </p:sp>
      <p:sp>
        <p:nvSpPr>
          <p:cNvPr id="7" name="Rectangle 6">
            <a:extLst>
              <a:ext uri="{FF2B5EF4-FFF2-40B4-BE49-F238E27FC236}">
                <a16:creationId xmlns:a16="http://schemas.microsoft.com/office/drawing/2014/main" id="{F3FFDF12-96BC-71B5-1FC4-603272225D72}"/>
              </a:ext>
            </a:extLst>
          </p:cNvPr>
          <p:cNvSpPr/>
          <p:nvPr/>
        </p:nvSpPr>
        <p:spPr>
          <a:xfrm>
            <a:off x="280182" y="6583362"/>
            <a:ext cx="86868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pic>
        <p:nvPicPr>
          <p:cNvPr id="9" name="Picture 8">
            <a:extLst>
              <a:ext uri="{FF2B5EF4-FFF2-40B4-BE49-F238E27FC236}">
                <a16:creationId xmlns:a16="http://schemas.microsoft.com/office/drawing/2014/main" id="{EDA72E08-A9A8-3F01-3C22-D8FC676ABEFA}"/>
              </a:ext>
            </a:extLst>
          </p:cNvPr>
          <p:cNvPicPr>
            <a:picLocks noChangeAspect="1"/>
          </p:cNvPicPr>
          <p:nvPr/>
        </p:nvPicPr>
        <p:blipFill>
          <a:blip r:embed="rId2"/>
          <a:stretch>
            <a:fillRect/>
          </a:stretch>
        </p:blipFill>
        <p:spPr>
          <a:xfrm>
            <a:off x="-304800" y="990600"/>
            <a:ext cx="9797711" cy="5709557"/>
          </a:xfrm>
          <a:prstGeom prst="rect">
            <a:avLst/>
          </a:prstGeom>
        </p:spPr>
      </p:pic>
    </p:spTree>
    <p:extLst>
      <p:ext uri="{BB962C8B-B14F-4D97-AF65-F5344CB8AC3E}">
        <p14:creationId xmlns:p14="http://schemas.microsoft.com/office/powerpoint/2010/main" val="235246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C4DC-73AA-6C84-B826-6AB2F3BC4B41}"/>
              </a:ext>
            </a:extLst>
          </p:cNvPr>
          <p:cNvSpPr>
            <a:spLocks noGrp="1"/>
          </p:cNvSpPr>
          <p:nvPr>
            <p:ph type="title"/>
          </p:nvPr>
        </p:nvSpPr>
        <p:spPr/>
        <p:txBody>
          <a:bodyPr/>
          <a:lstStyle/>
          <a:p>
            <a:pPr algn="ctr"/>
            <a:r>
              <a:rPr lang="en-US" dirty="0" err="1"/>
              <a:t>dATAsET</a:t>
            </a:r>
            <a:r>
              <a:rPr lang="en-US" dirty="0"/>
              <a:t> </a:t>
            </a:r>
            <a:endParaRPr lang="en-IN" dirty="0"/>
          </a:p>
        </p:txBody>
      </p:sp>
      <p:sp>
        <p:nvSpPr>
          <p:cNvPr id="3" name="Content Placeholder 2">
            <a:extLst>
              <a:ext uri="{FF2B5EF4-FFF2-40B4-BE49-F238E27FC236}">
                <a16:creationId xmlns:a16="http://schemas.microsoft.com/office/drawing/2014/main" id="{DC82A1FF-ACA9-6182-5FAD-3CE4D3931CD7}"/>
              </a:ext>
            </a:extLst>
          </p:cNvPr>
          <p:cNvSpPr>
            <a:spLocks noGrp="1"/>
          </p:cNvSpPr>
          <p:nvPr>
            <p:ph idx="1"/>
          </p:nvPr>
        </p:nvSpPr>
        <p:spPr>
          <a:xfrm>
            <a:off x="304800" y="1143000"/>
            <a:ext cx="8686800" cy="4937125"/>
          </a:xfrm>
        </p:spPr>
        <p:txBody>
          <a:bodyPr/>
          <a:lstStyle/>
          <a:p>
            <a:pPr>
              <a:buFont typeface="Wingdings" panose="05000000000000000000" pitchFamily="2" charset="2"/>
              <a:buChar char="v"/>
            </a:pPr>
            <a:endParaRPr lang="en-US" sz="2000" dirty="0">
              <a:solidFill>
                <a:schemeClr val="bg1"/>
              </a:solidFill>
              <a:effectLst/>
              <a:ea typeface="Times New Roman" panose="02020603050405020304" pitchFamily="18" charset="0"/>
            </a:endParaRPr>
          </a:p>
          <a:p>
            <a:pPr>
              <a:buFont typeface="Wingdings" panose="05000000000000000000" pitchFamily="2" charset="2"/>
              <a:buChar char="v"/>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comprises data that was scraped. </a:t>
            </a:r>
          </a:p>
          <a:p>
            <a:pPr>
              <a:buFont typeface="Wingdings" panose="05000000000000000000" pitchFamily="2" charset="2"/>
              <a:buChar char="v"/>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includes: collection of prices of new and resale houses located in the metropolitan areas of India the amenities provided for each house</a:t>
            </a:r>
            <a:r>
              <a:rPr lang="en-US" sz="1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7" name="Rectangle 6">
            <a:extLst>
              <a:ext uri="{FF2B5EF4-FFF2-40B4-BE49-F238E27FC236}">
                <a16:creationId xmlns:a16="http://schemas.microsoft.com/office/drawing/2014/main" id="{F3FFDF12-96BC-71B5-1FC4-603272225D72}"/>
              </a:ext>
            </a:extLst>
          </p:cNvPr>
          <p:cNvSpPr/>
          <p:nvPr/>
        </p:nvSpPr>
        <p:spPr>
          <a:xfrm>
            <a:off x="280182" y="6583362"/>
            <a:ext cx="86868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pic>
        <p:nvPicPr>
          <p:cNvPr id="6" name="Picture 5">
            <a:extLst>
              <a:ext uri="{FF2B5EF4-FFF2-40B4-BE49-F238E27FC236}">
                <a16:creationId xmlns:a16="http://schemas.microsoft.com/office/drawing/2014/main" id="{C32F9F4F-4861-5E23-646D-1C042EB97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19" y="2590800"/>
            <a:ext cx="8321761" cy="3810000"/>
          </a:xfrm>
          <a:prstGeom prst="rect">
            <a:avLst/>
          </a:prstGeom>
        </p:spPr>
      </p:pic>
    </p:spTree>
    <p:extLst>
      <p:ext uri="{BB962C8B-B14F-4D97-AF65-F5344CB8AC3E}">
        <p14:creationId xmlns:p14="http://schemas.microsoft.com/office/powerpoint/2010/main" val="91136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RESULT</a:t>
            </a:r>
          </a:p>
        </p:txBody>
      </p:sp>
      <p:sp>
        <p:nvSpPr>
          <p:cNvPr id="4" name="Rectangle 3"/>
          <p:cNvSpPr/>
          <p:nvPr/>
        </p:nvSpPr>
        <p:spPr>
          <a:xfrm>
            <a:off x="300135" y="6553200"/>
            <a:ext cx="9982200" cy="461665"/>
          </a:xfrm>
          <a:prstGeom prst="rect">
            <a:avLst/>
          </a:prstGeom>
        </p:spPr>
        <p:txBody>
          <a:bodyPr wrap="square">
            <a:spAutoFit/>
          </a:bodyPr>
          <a:lstStyle/>
          <a:p>
            <a:pPr>
              <a:defRPr/>
            </a:pPr>
            <a:r>
              <a:rPr lang="en-US" sz="1200" b="1" dirty="0">
                <a:solidFill>
                  <a:schemeClr val="bg2">
                    <a:lumMod val="25000"/>
                  </a:schemeClr>
                </a:solidFill>
                <a:latin typeface="Times New Roman" pitchFamily="18" charset="0"/>
                <a:cs typeface="Times New Roman" pitchFamily="18" charset="0"/>
              </a:rPr>
              <a:t>International Conference on Science, Technology, Engineering &amp; Mathematics for Sustainable Development   ( ICSTEMSD 2024) </a:t>
            </a:r>
          </a:p>
          <a:p>
            <a:pPr>
              <a:defRPr/>
            </a:pPr>
            <a:endParaRPr lang="en-US" sz="1200" dirty="0"/>
          </a:p>
        </p:txBody>
      </p:sp>
      <p:pic>
        <p:nvPicPr>
          <p:cNvPr id="7" name="Google Shape;151;g24c8392c8b9_0_25">
            <a:extLst>
              <a:ext uri="{FF2B5EF4-FFF2-40B4-BE49-F238E27FC236}">
                <a16:creationId xmlns:a16="http://schemas.microsoft.com/office/drawing/2014/main" id="{31C355EC-B30F-1801-5DA8-15E37F48BCA2}"/>
              </a:ext>
            </a:extLst>
          </p:cNvPr>
          <p:cNvPicPr preferRelativeResize="0">
            <a:picLocks noGrp="1"/>
          </p:cNvPicPr>
          <p:nvPr>
            <p:ph idx="1"/>
          </p:nvPr>
        </p:nvPicPr>
        <p:blipFill>
          <a:blip r:embed="rId2">
            <a:alphaModFix/>
          </a:blip>
          <a:stretch>
            <a:fillRect/>
          </a:stretch>
        </p:blipFill>
        <p:spPr>
          <a:xfrm>
            <a:off x="914400" y="1143000"/>
            <a:ext cx="7696199" cy="5334000"/>
          </a:xfrm>
          <a:prstGeom prst="rect">
            <a:avLst/>
          </a:prstGeom>
          <a:noFill/>
          <a:ln>
            <a:noFill/>
          </a:ln>
        </p:spPr>
      </p:pic>
    </p:spTree>
    <p:extLst>
      <p:ext uri="{BB962C8B-B14F-4D97-AF65-F5344CB8AC3E}">
        <p14:creationId xmlns:p14="http://schemas.microsoft.com/office/powerpoint/2010/main" val="622358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Custom 1">
      <a:dk1>
        <a:sysClr val="windowText" lastClr="000000"/>
      </a:dk1>
      <a:lt1>
        <a:sysClr val="window" lastClr="FFFFFF"/>
      </a:lt1>
      <a:dk2>
        <a:srgbClr val="20C8F7"/>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2357</TotalTime>
  <Words>1075</Words>
  <Application>Microsoft Office PowerPoint</Application>
  <PresentationFormat>On-screen Show (4:3)</PresentationFormat>
  <Paragraphs>126</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Cambria</vt:lpstr>
      <vt:lpstr>Libre Franklin</vt:lpstr>
      <vt:lpstr>Symbol</vt:lpstr>
      <vt:lpstr>Times New Roman</vt:lpstr>
      <vt:lpstr>TimesNewRomanPS-BoldMT</vt:lpstr>
      <vt:lpstr>Wingdings</vt:lpstr>
      <vt:lpstr>Wingdings 2</vt:lpstr>
      <vt:lpstr>Trek</vt:lpstr>
      <vt:lpstr>PowerPoint Presentation</vt:lpstr>
      <vt:lpstr> INDEX</vt:lpstr>
      <vt:lpstr>INTRODUCTION</vt:lpstr>
      <vt:lpstr>OBJECTIVE</vt:lpstr>
      <vt:lpstr>LITERATURE SURVEY</vt:lpstr>
      <vt:lpstr>LITERATURE SURVEY</vt:lpstr>
      <vt:lpstr>Block Diagram </vt:lpstr>
      <vt:lpstr>dATAsET </vt:lpstr>
      <vt:lpstr>RESULT</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98</cp:revision>
  <dcterms:created xsi:type="dcterms:W3CDTF">2020-01-14T10:04:32Z</dcterms:created>
  <dcterms:modified xsi:type="dcterms:W3CDTF">2024-02-15T09:12:02Z</dcterms:modified>
</cp:coreProperties>
</file>