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924" y="211353"/>
            <a:ext cx="835025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474" y="1271377"/>
            <a:ext cx="7958455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instagram.com/p/C3IN13xBVLF/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www.instagram.com/p/C0JvnWfN25T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://www.instagram.com/p/C3HU0hMPV56/" TargetMode="External"/><Relationship Id="rId4" Type="http://schemas.openxmlformats.org/officeDocument/2006/relationships/image" Target="../media/image15.jpg"/><Relationship Id="rId5" Type="http://schemas.openxmlformats.org/officeDocument/2006/relationships/hyperlink" Target="http://www.instagram.com/p/Cz3epeDRrpj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155725" y="1981695"/>
            <a:ext cx="6526530" cy="1905000"/>
            <a:chOff x="2155725" y="1981695"/>
            <a:chExt cx="6526530" cy="1905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025" y="2058749"/>
              <a:ext cx="3688772" cy="8892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725" y="1981695"/>
              <a:ext cx="3751947" cy="19050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84488" y="2191566"/>
              <a:ext cx="694690" cy="623570"/>
            </a:xfrm>
            <a:custGeom>
              <a:avLst/>
              <a:gdLst/>
              <a:ahLst/>
              <a:cxnLst/>
              <a:rect l="l" t="t" r="r" b="b"/>
              <a:pathLst>
                <a:path w="694689" h="623569">
                  <a:moveTo>
                    <a:pt x="132888" y="0"/>
                  </a:moveTo>
                  <a:lnTo>
                    <a:pt x="0" y="161493"/>
                  </a:lnTo>
                  <a:lnTo>
                    <a:pt x="182639" y="311783"/>
                  </a:lnTo>
                  <a:lnTo>
                    <a:pt x="0" y="462072"/>
                  </a:lnTo>
                  <a:lnTo>
                    <a:pt x="132888" y="623566"/>
                  </a:lnTo>
                  <a:lnTo>
                    <a:pt x="347211" y="447205"/>
                  </a:lnTo>
                  <a:lnTo>
                    <a:pt x="676353" y="447205"/>
                  </a:lnTo>
                  <a:lnTo>
                    <a:pt x="511783" y="311783"/>
                  </a:lnTo>
                  <a:lnTo>
                    <a:pt x="676354" y="176361"/>
                  </a:lnTo>
                  <a:lnTo>
                    <a:pt x="347211" y="176361"/>
                  </a:lnTo>
                  <a:lnTo>
                    <a:pt x="132888" y="0"/>
                  </a:lnTo>
                  <a:close/>
                </a:path>
                <a:path w="694689" h="623569">
                  <a:moveTo>
                    <a:pt x="676353" y="447205"/>
                  </a:moveTo>
                  <a:lnTo>
                    <a:pt x="347211" y="447205"/>
                  </a:lnTo>
                  <a:lnTo>
                    <a:pt x="561533" y="623566"/>
                  </a:lnTo>
                  <a:lnTo>
                    <a:pt x="694422" y="462072"/>
                  </a:lnTo>
                  <a:lnTo>
                    <a:pt x="676353" y="447205"/>
                  </a:lnTo>
                  <a:close/>
                </a:path>
                <a:path w="694689" h="623569">
                  <a:moveTo>
                    <a:pt x="561533" y="0"/>
                  </a:moveTo>
                  <a:lnTo>
                    <a:pt x="347211" y="176361"/>
                  </a:lnTo>
                  <a:lnTo>
                    <a:pt x="676354" y="176361"/>
                  </a:lnTo>
                  <a:lnTo>
                    <a:pt x="694422" y="161493"/>
                  </a:lnTo>
                  <a:lnTo>
                    <a:pt x="561533" y="0"/>
                  </a:lnTo>
                  <a:close/>
                </a:path>
              </a:pathLst>
            </a:custGeom>
            <a:solidFill>
              <a:srgbClr val="3876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84488" y="2191566"/>
              <a:ext cx="694690" cy="623570"/>
            </a:xfrm>
            <a:custGeom>
              <a:avLst/>
              <a:gdLst/>
              <a:ahLst/>
              <a:cxnLst/>
              <a:rect l="l" t="t" r="r" b="b"/>
              <a:pathLst>
                <a:path w="694689" h="623569">
                  <a:moveTo>
                    <a:pt x="0" y="161492"/>
                  </a:moveTo>
                  <a:lnTo>
                    <a:pt x="132888" y="0"/>
                  </a:lnTo>
                  <a:lnTo>
                    <a:pt x="347211" y="176360"/>
                  </a:lnTo>
                  <a:lnTo>
                    <a:pt x="561533" y="0"/>
                  </a:lnTo>
                  <a:lnTo>
                    <a:pt x="694422" y="161492"/>
                  </a:lnTo>
                  <a:lnTo>
                    <a:pt x="511782" y="311782"/>
                  </a:lnTo>
                  <a:lnTo>
                    <a:pt x="694422" y="462072"/>
                  </a:lnTo>
                  <a:lnTo>
                    <a:pt x="561533" y="623566"/>
                  </a:lnTo>
                  <a:lnTo>
                    <a:pt x="347211" y="447204"/>
                  </a:lnTo>
                  <a:lnTo>
                    <a:pt x="132888" y="623566"/>
                  </a:lnTo>
                  <a:lnTo>
                    <a:pt x="0" y="462072"/>
                  </a:lnTo>
                  <a:lnTo>
                    <a:pt x="182638" y="311782"/>
                  </a:lnTo>
                  <a:lnTo>
                    <a:pt x="0" y="161492"/>
                  </a:lnTo>
                  <a:close/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912" y="4837787"/>
            <a:ext cx="9135110" cy="306070"/>
            <a:chOff x="8912" y="4837787"/>
            <a:chExt cx="9135110" cy="306070"/>
          </a:xfrm>
        </p:grpSpPr>
        <p:sp>
          <p:nvSpPr>
            <p:cNvPr id="8" name="object 8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9130324" y="0"/>
                  </a:moveTo>
                  <a:lnTo>
                    <a:pt x="0" y="0"/>
                  </a:lnTo>
                  <a:lnTo>
                    <a:pt x="0" y="300949"/>
                  </a:lnTo>
                  <a:lnTo>
                    <a:pt x="9130324" y="300949"/>
                  </a:lnTo>
                  <a:lnTo>
                    <a:pt x="9130324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0" y="0"/>
                  </a:moveTo>
                  <a:lnTo>
                    <a:pt x="9130324" y="0"/>
                  </a:lnTo>
                </a:path>
                <a:path w="9130665" h="300989">
                  <a:moveTo>
                    <a:pt x="0" y="300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600" y="1336633"/>
            <a:ext cx="2215774" cy="2215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2942" y="450701"/>
            <a:ext cx="7961630" cy="3658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95959"/>
                </a:solidFill>
                <a:latin typeface="Arial"/>
                <a:cs typeface="Arial"/>
              </a:rPr>
              <a:t>Phase</a:t>
            </a:r>
            <a:r>
              <a:rPr dirty="0" sz="1400" spc="-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595959"/>
                </a:solidFill>
                <a:latin typeface="Arial"/>
                <a:cs typeface="Arial"/>
              </a:rPr>
              <a:t>3:</a:t>
            </a:r>
            <a:endParaRPr sz="1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1520"/>
              </a:spcBef>
              <a:tabLst>
                <a:tab pos="469265" algn="l"/>
              </a:tabLst>
            </a:pPr>
            <a:r>
              <a:rPr dirty="0" sz="1400" spc="-25" b="1">
                <a:solidFill>
                  <a:srgbClr val="595959"/>
                </a:solidFill>
                <a:latin typeface="Arial"/>
                <a:cs typeface="Arial"/>
              </a:rPr>
              <a:t>1.</a:t>
            </a:r>
            <a:r>
              <a:rPr dirty="0" sz="1400" b="1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solidFill>
                  <a:srgbClr val="595959"/>
                </a:solidFill>
                <a:latin typeface="Arial"/>
                <a:cs typeface="Arial"/>
              </a:rPr>
              <a:t>Website: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marR="733425">
              <a:lnSpc>
                <a:spcPct val="101200"/>
              </a:lnSpc>
            </a:pP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400" spc="-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website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provides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presence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restaurant,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making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it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easier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potential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customers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find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online.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469900" marR="189865">
              <a:lnSpc>
                <a:spcPct val="101200"/>
              </a:lnSpc>
            </a:pP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Customers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find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essential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information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about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restaurant,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menu,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hours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operation,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location,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contact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details,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reservation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options,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special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events.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469900" marR="71120">
              <a:lnSpc>
                <a:spcPct val="101200"/>
              </a:lnSpc>
            </a:pP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400" spc="-9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website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enables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showcase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menu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detail,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descriptions,</a:t>
            </a:r>
            <a:r>
              <a:rPr dirty="0" sz="14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pricing,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dietary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information,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high-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quality images of your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dishes.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555625" marR="5080">
              <a:lnSpc>
                <a:spcPct val="101200"/>
              </a:lnSpc>
            </a:pP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online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reservation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system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website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streamlines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booking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process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Arial MT"/>
                <a:cs typeface="Arial MT"/>
              </a:rPr>
              <a:t>for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customers,</a:t>
            </a:r>
            <a:r>
              <a:rPr dirty="0" sz="1400" spc="3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allowing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them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make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reservations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conveniently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from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any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device.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>
              <a:latin typeface="Arial MT"/>
              <a:cs typeface="Arial MT"/>
            </a:endParaRPr>
          </a:p>
          <a:p>
            <a:pPr marL="546100">
              <a:lnSpc>
                <a:spcPct val="100000"/>
              </a:lnSpc>
            </a:pP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400" spc="-8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well-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designed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website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contributes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building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restaurant's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brand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identity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reputation.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4" name="object 4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5141574" cy="23235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6374" y="152400"/>
            <a:ext cx="3545224" cy="250281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425" y="2576199"/>
            <a:ext cx="3790999" cy="23582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78825" y="2946947"/>
            <a:ext cx="3788374" cy="20441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49" y="443927"/>
            <a:ext cx="16897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pc="-25"/>
              <a:t>1.</a:t>
            </a:r>
            <a:r>
              <a:rPr dirty="0"/>
              <a:t>	Google</a:t>
            </a:r>
            <a:r>
              <a:rPr dirty="0" spc="-60"/>
              <a:t> </a:t>
            </a:r>
            <a:r>
              <a:rPr dirty="0" spc="-20"/>
              <a:t>ads: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0649" y="1357739"/>
            <a:ext cx="807339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Google</a:t>
            </a:r>
            <a:r>
              <a:rPr dirty="0" sz="1500" spc="-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Ads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allows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restaurant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appear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top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engine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results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pages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(SERPs)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when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customers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5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relevant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keywords,</a:t>
            </a:r>
            <a:r>
              <a:rPr dirty="0" sz="15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"restaurants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near</a:t>
            </a:r>
            <a:r>
              <a:rPr dirty="0" sz="15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me"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or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specific</a:t>
            </a:r>
            <a:r>
              <a:rPr dirty="0" sz="15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cuisines.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Arial MT"/>
              <a:cs typeface="Arial MT"/>
            </a:endParaRPr>
          </a:p>
          <a:p>
            <a:pPr marL="12700" marR="60960">
              <a:lnSpc>
                <a:spcPct val="100000"/>
              </a:lnSpc>
            </a:pP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5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Google</a:t>
            </a:r>
            <a:r>
              <a:rPr dirty="0" sz="1500" spc="-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Ads,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have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control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over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budget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bidding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strategy,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allowing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set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maximum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budget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campaigns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pay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only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when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users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click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ads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Arial MT"/>
              <a:cs typeface="Arial MT"/>
            </a:endParaRPr>
          </a:p>
          <a:p>
            <a:pPr marL="12700" marR="935990">
              <a:lnSpc>
                <a:spcPct val="100000"/>
              </a:lnSpc>
            </a:pP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Google</a:t>
            </a:r>
            <a:r>
              <a:rPr dirty="0" sz="1500" spc="-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Ads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provides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detailed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analytics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reporting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allow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track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the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performance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campaigns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5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real-time.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Arial MT"/>
              <a:cs typeface="Arial MT"/>
            </a:endParaRPr>
          </a:p>
          <a:p>
            <a:pPr marL="12700" marR="364490">
              <a:lnSpc>
                <a:spcPct val="100000"/>
              </a:lnSpc>
            </a:pP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Google</a:t>
            </a:r>
            <a:r>
              <a:rPr dirty="0" sz="1500" spc="-9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Ads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supports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variety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ad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formats,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text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ads,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display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ads,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video</a:t>
            </a:r>
            <a:r>
              <a:rPr dirty="0" sz="15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D0D0D"/>
                </a:solidFill>
                <a:latin typeface="Arial MT"/>
                <a:cs typeface="Arial MT"/>
              </a:rPr>
              <a:t>ads,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allowing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choose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format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best</a:t>
            </a:r>
            <a:r>
              <a:rPr dirty="0" sz="15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suits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marketing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goals</a:t>
            </a:r>
            <a:r>
              <a:rPr dirty="0" sz="15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D0D0D"/>
                </a:solidFill>
                <a:latin typeface="Arial MT"/>
                <a:cs typeface="Arial MT"/>
              </a:rPr>
              <a:t>target</a:t>
            </a:r>
            <a:r>
              <a:rPr dirty="0" sz="15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D0D0D"/>
                </a:solidFill>
                <a:latin typeface="Arial MT"/>
                <a:cs typeface="Arial MT"/>
              </a:rPr>
              <a:t>audience.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5" name="object 5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2624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dirty="0"/>
              <a:t>Phase</a:t>
            </a:r>
            <a:r>
              <a:rPr dirty="0" spc="-5"/>
              <a:t> </a:t>
            </a:r>
            <a:r>
              <a:rPr dirty="0" spc="-25"/>
              <a:t>4: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SEO:</a:t>
            </a:r>
          </a:p>
          <a:p>
            <a:pPr marL="12700" marR="452120">
              <a:lnSpc>
                <a:spcPct val="101200"/>
              </a:lnSpc>
              <a:spcBef>
                <a:spcPts val="1435"/>
              </a:spcBef>
            </a:pP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SEO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helps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restaurant's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website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rank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higher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engine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results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pages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(SERPs)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when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customers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keywords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related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restaurant.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12700" marR="233045">
              <a:lnSpc>
                <a:spcPct val="101200"/>
              </a:lnSpc>
            </a:pP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optimising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website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relevant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keywords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phrases,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attract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organic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traffic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from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engines.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12700" marR="868680">
              <a:lnSpc>
                <a:spcPct val="101200"/>
              </a:lnSpc>
            </a:pP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Unlike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paid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advertising,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SEO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cost-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effective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long-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term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strategy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driving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traffic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your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restaurant's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website.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</a:pP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Websites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appear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top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engine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results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often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perceived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trustworthy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25" b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credible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users.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optimising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website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4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SEO,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you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visibility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authority,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building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trust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customers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encouraging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them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dine</a:t>
            </a:r>
            <a:r>
              <a:rPr dirty="0" sz="1400" spc="-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0D0D0D"/>
                </a:solidFill>
                <a:latin typeface="Arial MT"/>
                <a:cs typeface="Arial MT"/>
              </a:rPr>
              <a:t>restaurant.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5" name="object 5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5682" y="249748"/>
            <a:ext cx="2035636" cy="13518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9675" y="361852"/>
            <a:ext cx="2388235" cy="109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Competitors: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tabLst>
                <a:tab pos="469265" algn="l"/>
              </a:tabLst>
            </a:pP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1.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	The</a:t>
            </a:r>
            <a:r>
              <a:rPr dirty="0" sz="1800" spc="-3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Banana</a:t>
            </a:r>
            <a:r>
              <a:rPr dirty="0" sz="1800" spc="-3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595959"/>
                </a:solidFill>
                <a:latin typeface="Arial"/>
                <a:cs typeface="Arial"/>
              </a:rPr>
              <a:t>Leaf: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966" y="2043188"/>
            <a:ext cx="4155110" cy="19199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724" y="1617545"/>
            <a:ext cx="4160775" cy="258556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6" name="object 6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7425" y="580727"/>
            <a:ext cx="2935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2.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	The</a:t>
            </a:r>
            <a:r>
              <a:rPr dirty="0" sz="1800" spc="-2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Rameswaram</a:t>
            </a:r>
            <a:r>
              <a:rPr dirty="0" sz="1800" spc="-20" b="1">
                <a:solidFill>
                  <a:srgbClr val="595959"/>
                </a:solidFill>
                <a:latin typeface="Arial"/>
                <a:cs typeface="Arial"/>
              </a:rPr>
              <a:t> cafe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565" y="1716069"/>
            <a:ext cx="3714419" cy="243901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6731" y="1611215"/>
            <a:ext cx="3748459" cy="249362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6" name="object 6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0724" y="758553"/>
            <a:ext cx="2591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3.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	South</a:t>
            </a:r>
            <a:r>
              <a:rPr dirty="0" sz="1800" spc="-3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Side</a:t>
            </a:r>
            <a:r>
              <a:rPr dirty="0" sz="1800" spc="-3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Mumbai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3" y="1971585"/>
            <a:ext cx="4990015" cy="224698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5284" y="1989929"/>
            <a:ext cx="3026020" cy="249790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6" name="object 6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2324" y="348177"/>
            <a:ext cx="4333240" cy="296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 i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Phase</a:t>
            </a:r>
            <a:r>
              <a:rPr dirty="0" u="sng" sz="1800" spc="-5" b="1" i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 i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1  </a:t>
            </a:r>
            <a:r>
              <a:rPr dirty="0" u="sng" sz="1800" spc="-10" b="1" i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Commercials: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12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15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Posts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total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will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contain-</a:t>
            </a:r>
            <a:endParaRPr sz="1800">
              <a:latin typeface="Arial MT"/>
              <a:cs typeface="Arial MT"/>
            </a:endParaRPr>
          </a:p>
          <a:p>
            <a:pPr marL="469265" indent="-342900">
              <a:lnSpc>
                <a:spcPct val="100000"/>
              </a:lnSpc>
              <a:spcBef>
                <a:spcPts val="2040"/>
              </a:spcBef>
              <a:buChar char="●"/>
              <a:tabLst>
                <a:tab pos="469265" algn="l"/>
              </a:tabLst>
            </a:pP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4-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6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Influencer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marketing</a:t>
            </a:r>
            <a:endParaRPr sz="1800">
              <a:latin typeface="Arial MT"/>
              <a:cs typeface="Arial MT"/>
            </a:endParaRPr>
          </a:p>
          <a:p>
            <a:pPr marL="469265" indent="-342900">
              <a:lnSpc>
                <a:spcPct val="100000"/>
              </a:lnSpc>
              <a:spcBef>
                <a:spcPts val="2039"/>
              </a:spcBef>
              <a:buChar char="●"/>
              <a:tabLst>
                <a:tab pos="469265" algn="l"/>
              </a:tabLst>
            </a:pP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6-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8</a:t>
            </a:r>
            <a:r>
              <a:rPr dirty="0" sz="1800" spc="5">
                <a:solidFill>
                  <a:srgbClr val="595959"/>
                </a:solidFill>
                <a:latin typeface="Arial MT"/>
                <a:cs typeface="Arial MT"/>
              </a:rPr>
              <a:t>  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BAUs</a:t>
            </a:r>
            <a:endParaRPr sz="1800">
              <a:latin typeface="Arial MT"/>
              <a:cs typeface="Arial MT"/>
            </a:endParaRPr>
          </a:p>
          <a:p>
            <a:pPr marL="469265" indent="-342900">
              <a:lnSpc>
                <a:spcPct val="100000"/>
              </a:lnSpc>
              <a:spcBef>
                <a:spcPts val="2039"/>
              </a:spcBef>
              <a:buChar char="●"/>
              <a:tabLst>
                <a:tab pos="469265" algn="l"/>
              </a:tabLst>
            </a:pP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2-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dirty="0" sz="1800" spc="-4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Topicals(if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any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month)</a:t>
            </a:r>
            <a:endParaRPr sz="1800">
              <a:latin typeface="Arial MT"/>
              <a:cs typeface="Arial MT"/>
            </a:endParaRPr>
          </a:p>
          <a:p>
            <a:pPr marL="469265" indent="-342900">
              <a:lnSpc>
                <a:spcPct val="100000"/>
              </a:lnSpc>
              <a:spcBef>
                <a:spcPts val="2039"/>
              </a:spcBef>
              <a:buChar char="●"/>
              <a:tabLst>
                <a:tab pos="469265" algn="l"/>
              </a:tabLst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Additional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hero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content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any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required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4" name="object 4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12" y="4837787"/>
            <a:ext cx="9135110" cy="306070"/>
            <a:chOff x="8912" y="4837787"/>
            <a:chExt cx="9135110" cy="306070"/>
          </a:xfrm>
        </p:grpSpPr>
        <p:sp>
          <p:nvSpPr>
            <p:cNvPr id="3" name="object 3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9130324" y="0"/>
                  </a:moveTo>
                  <a:lnTo>
                    <a:pt x="0" y="0"/>
                  </a:lnTo>
                  <a:lnTo>
                    <a:pt x="0" y="300949"/>
                  </a:lnTo>
                  <a:lnTo>
                    <a:pt x="9130324" y="300949"/>
                  </a:lnTo>
                  <a:lnTo>
                    <a:pt x="9130324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0" y="0"/>
                  </a:moveTo>
                  <a:lnTo>
                    <a:pt x="9130324" y="0"/>
                  </a:lnTo>
                </a:path>
                <a:path w="9130665" h="300989">
                  <a:moveTo>
                    <a:pt x="0" y="300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24" y="61175"/>
            <a:ext cx="82696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Heroic</a:t>
            </a:r>
            <a:r>
              <a:rPr dirty="0" sz="2200" spc="-5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Campaign:</a:t>
            </a:r>
            <a:r>
              <a:rPr dirty="0" sz="2200" spc="-5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2200" spc="-4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Breakup</a:t>
            </a:r>
            <a:r>
              <a:rPr dirty="0" sz="2200" spc="-5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week</a:t>
            </a:r>
            <a:r>
              <a:rPr dirty="0" sz="2200" spc="-5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(14th</a:t>
            </a:r>
            <a:r>
              <a:rPr dirty="0" sz="2200" spc="-5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200" spc="-5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feb</a:t>
            </a:r>
            <a:r>
              <a:rPr dirty="0" sz="2200" spc="-5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2200" spc="-5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21st</a:t>
            </a:r>
            <a:r>
              <a:rPr dirty="0" sz="2200" spc="-5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2200" spc="-5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00" spc="-20" i="1">
                <a:solidFill>
                  <a:srgbClr val="000000"/>
                </a:solidFill>
                <a:latin typeface="Arial"/>
                <a:cs typeface="Arial"/>
              </a:rPr>
              <a:t>feb)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88348" y="1283304"/>
            <a:ext cx="145415" cy="97790"/>
          </a:xfrm>
          <a:custGeom>
            <a:avLst/>
            <a:gdLst/>
            <a:ahLst/>
            <a:cxnLst/>
            <a:rect l="l" t="t" r="r" b="b"/>
            <a:pathLst>
              <a:path w="145415" h="97790">
                <a:moveTo>
                  <a:pt x="0" y="0"/>
                </a:moveTo>
                <a:lnTo>
                  <a:pt x="0" y="64355"/>
                </a:lnTo>
                <a:lnTo>
                  <a:pt x="0" y="97509"/>
                </a:lnTo>
                <a:lnTo>
                  <a:pt x="144873" y="48754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88348" y="1954359"/>
            <a:ext cx="145415" cy="97790"/>
          </a:xfrm>
          <a:custGeom>
            <a:avLst/>
            <a:gdLst/>
            <a:ahLst/>
            <a:cxnLst/>
            <a:rect l="l" t="t" r="r" b="b"/>
            <a:pathLst>
              <a:path w="145415" h="97789">
                <a:moveTo>
                  <a:pt x="0" y="0"/>
                </a:moveTo>
                <a:lnTo>
                  <a:pt x="0" y="64355"/>
                </a:lnTo>
                <a:lnTo>
                  <a:pt x="0" y="97509"/>
                </a:lnTo>
                <a:lnTo>
                  <a:pt x="144873" y="48754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88348" y="2450430"/>
            <a:ext cx="145415" cy="97790"/>
          </a:xfrm>
          <a:custGeom>
            <a:avLst/>
            <a:gdLst/>
            <a:ahLst/>
            <a:cxnLst/>
            <a:rect l="l" t="t" r="r" b="b"/>
            <a:pathLst>
              <a:path w="145415" h="97789">
                <a:moveTo>
                  <a:pt x="0" y="0"/>
                </a:moveTo>
                <a:lnTo>
                  <a:pt x="0" y="64355"/>
                </a:lnTo>
                <a:lnTo>
                  <a:pt x="0" y="97509"/>
                </a:lnTo>
                <a:lnTo>
                  <a:pt x="144873" y="48755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88348" y="3139466"/>
            <a:ext cx="145415" cy="97790"/>
          </a:xfrm>
          <a:custGeom>
            <a:avLst/>
            <a:gdLst/>
            <a:ahLst/>
            <a:cxnLst/>
            <a:rect l="l" t="t" r="r" b="b"/>
            <a:pathLst>
              <a:path w="145415" h="97789">
                <a:moveTo>
                  <a:pt x="0" y="0"/>
                </a:moveTo>
                <a:lnTo>
                  <a:pt x="0" y="64357"/>
                </a:lnTo>
                <a:lnTo>
                  <a:pt x="0" y="97510"/>
                </a:lnTo>
                <a:lnTo>
                  <a:pt x="144873" y="48755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13232" y="634748"/>
            <a:ext cx="8272780" cy="311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9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Influencer</a:t>
            </a:r>
            <a:r>
              <a:rPr dirty="0" u="sng" sz="1900" spc="5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1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Marketing:-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00">
              <a:latin typeface="Arial"/>
              <a:cs typeface="Arial"/>
            </a:endParaRPr>
          </a:p>
          <a:p>
            <a:pPr marL="292735" marR="889635">
              <a:lnSpc>
                <a:spcPts val="1800"/>
              </a:lnSpc>
            </a:pPr>
            <a:r>
              <a:rPr dirty="0" sz="1600" spc="-10">
                <a:latin typeface="Arial MT"/>
                <a:cs typeface="Arial MT"/>
              </a:rPr>
              <a:t>5-</a:t>
            </a:r>
            <a:r>
              <a:rPr dirty="0" sz="1600">
                <a:latin typeface="Arial MT"/>
                <a:cs typeface="Arial MT"/>
              </a:rPr>
              <a:t>7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influencer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collaboration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minimum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followers,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day </a:t>
            </a:r>
            <a:r>
              <a:rPr dirty="0" sz="1600">
                <a:latin typeface="Arial MT"/>
                <a:cs typeface="Arial MT"/>
              </a:rPr>
              <a:t>postings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week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till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21st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feb.</a:t>
            </a:r>
            <a:endParaRPr sz="1600">
              <a:latin typeface="Arial MT"/>
              <a:cs typeface="Arial MT"/>
            </a:endParaRPr>
          </a:p>
          <a:p>
            <a:pPr marL="292735">
              <a:lnSpc>
                <a:spcPct val="100000"/>
              </a:lnSpc>
              <a:spcBef>
                <a:spcPts val="1639"/>
              </a:spcBef>
            </a:pPr>
            <a:r>
              <a:rPr dirty="0" sz="1600">
                <a:latin typeface="Arial MT"/>
                <a:cs typeface="Arial MT"/>
              </a:rPr>
              <a:t>We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google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review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feedback.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 marL="292735" marR="5080">
              <a:lnSpc>
                <a:spcPts val="1800"/>
              </a:lnSpc>
            </a:pPr>
            <a:r>
              <a:rPr dirty="0" sz="1600">
                <a:latin typeface="Arial MT"/>
                <a:cs typeface="Arial MT"/>
              </a:rPr>
              <a:t>We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keep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dishes,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7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days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 spc="-10">
                <a:latin typeface="Arial MT"/>
                <a:cs typeface="Arial MT"/>
              </a:rPr>
              <a:t>offer.</a:t>
            </a:r>
            <a:endParaRPr sz="1600">
              <a:latin typeface="Arial MT"/>
              <a:cs typeface="Arial MT"/>
            </a:endParaRPr>
          </a:p>
          <a:p>
            <a:pPr marL="292735" marR="245745">
              <a:lnSpc>
                <a:spcPts val="1800"/>
              </a:lnSpc>
              <a:spcBef>
                <a:spcPts val="1800"/>
              </a:spcBef>
            </a:pP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instagram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0">
                <a:latin typeface="Arial MT"/>
                <a:cs typeface="Arial MT"/>
              </a:rPr>
              <a:t> engagement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reels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influencer’s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social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media</a:t>
            </a:r>
            <a:r>
              <a:rPr dirty="0" sz="1600" spc="-10">
                <a:latin typeface="Arial MT"/>
                <a:cs typeface="Arial MT"/>
              </a:rPr>
              <a:t> offer postings.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12" y="4837787"/>
            <a:ext cx="9135110" cy="306070"/>
            <a:chOff x="8912" y="4837787"/>
            <a:chExt cx="9135110" cy="306070"/>
          </a:xfrm>
        </p:grpSpPr>
        <p:sp>
          <p:nvSpPr>
            <p:cNvPr id="3" name="object 3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9130324" y="0"/>
                  </a:moveTo>
                  <a:lnTo>
                    <a:pt x="0" y="0"/>
                  </a:lnTo>
                  <a:lnTo>
                    <a:pt x="0" y="300949"/>
                  </a:lnTo>
                  <a:lnTo>
                    <a:pt x="9130324" y="300949"/>
                  </a:lnTo>
                  <a:lnTo>
                    <a:pt x="9130324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0" y="0"/>
                  </a:moveTo>
                  <a:lnTo>
                    <a:pt x="9130324" y="0"/>
                  </a:lnTo>
                </a:path>
                <a:path w="9130665" h="300989">
                  <a:moveTo>
                    <a:pt x="0" y="300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249" y="350207"/>
            <a:ext cx="30353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3185" algn="l"/>
              </a:tabLst>
            </a:pPr>
            <a:r>
              <a:rPr dirty="0" u="sng" sz="2200" spc="-17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dirty="0" u="sng" sz="2200" spc="-1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spc="-1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Target</a:t>
            </a:r>
            <a:r>
              <a:rPr dirty="0" u="sng" sz="22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I.C</a:t>
            </a:r>
            <a:r>
              <a:rPr dirty="0" u="sng" sz="2200" spc="-7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.colony</a:t>
            </a:r>
            <a:r>
              <a:rPr dirty="0" u="sng" sz="2200" spc="-5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spc="-2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:-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56" y="2250718"/>
            <a:ext cx="170273" cy="1229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56" y="3345987"/>
            <a:ext cx="170273" cy="12290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64131" y="1366140"/>
            <a:ext cx="7152005" cy="255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90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Offline</a:t>
            </a:r>
            <a:r>
              <a:rPr dirty="0" u="sng" sz="1900" spc="21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900" spc="-10" b="1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Marketing:-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900">
              <a:latin typeface="Arial"/>
              <a:cs typeface="Arial"/>
            </a:endParaRPr>
          </a:p>
          <a:p>
            <a:pPr marL="146685" marR="5080">
              <a:lnSpc>
                <a:spcPts val="2400"/>
              </a:lnSpc>
            </a:pPr>
            <a:r>
              <a:rPr dirty="0" sz="2100">
                <a:latin typeface="Arial MT"/>
                <a:cs typeface="Arial MT"/>
              </a:rPr>
              <a:t>We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will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distribute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pamphlets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about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Madrasi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Central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with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25">
                <a:latin typeface="Arial MT"/>
                <a:cs typeface="Arial MT"/>
              </a:rPr>
              <a:t>the </a:t>
            </a:r>
            <a:r>
              <a:rPr dirty="0" sz="2100">
                <a:latin typeface="Arial MT"/>
                <a:cs typeface="Arial MT"/>
              </a:rPr>
              <a:t>help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-10">
                <a:latin typeface="Arial MT"/>
                <a:cs typeface="Arial MT"/>
              </a:rPr>
              <a:t> newspapers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65"/>
              </a:spcBef>
            </a:pPr>
            <a:endParaRPr sz="2100">
              <a:latin typeface="Arial MT"/>
              <a:cs typeface="Arial MT"/>
            </a:endParaRPr>
          </a:p>
          <a:p>
            <a:pPr marL="146685" marR="389255">
              <a:lnSpc>
                <a:spcPts val="2400"/>
              </a:lnSpc>
            </a:pPr>
            <a:r>
              <a:rPr dirty="0" sz="2100">
                <a:latin typeface="Arial MT"/>
                <a:cs typeface="Arial MT"/>
              </a:rPr>
              <a:t>With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help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this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will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be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able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to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publicise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-10">
                <a:latin typeface="Arial MT"/>
                <a:cs typeface="Arial MT"/>
              </a:rPr>
              <a:t> offer </a:t>
            </a:r>
            <a:r>
              <a:rPr dirty="0" sz="2100">
                <a:latin typeface="Arial MT"/>
                <a:cs typeface="Arial MT"/>
              </a:rPr>
              <a:t>that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we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are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running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in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the</a:t>
            </a:r>
            <a:r>
              <a:rPr dirty="0" sz="2100" spc="-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Heroic</a:t>
            </a:r>
            <a:r>
              <a:rPr dirty="0" sz="2100" spc="-10">
                <a:latin typeface="Arial MT"/>
                <a:cs typeface="Arial MT"/>
              </a:rPr>
              <a:t> campaign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6113" y="156447"/>
            <a:ext cx="1913619" cy="1913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349" y="252402"/>
            <a:ext cx="9658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Phase</a:t>
            </a:r>
            <a:r>
              <a:rPr dirty="0" spc="-5"/>
              <a:t> </a:t>
            </a:r>
            <a:r>
              <a:rPr dirty="0" spc="-25"/>
              <a:t>1: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3349" y="785802"/>
            <a:ext cx="4138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Influencer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Marketing(</a:t>
            </a:r>
            <a:r>
              <a:rPr dirty="0" sz="1000" spc="-10">
                <a:solidFill>
                  <a:srgbClr val="595959"/>
                </a:solidFill>
                <a:latin typeface="Arial MT"/>
                <a:cs typeface="Arial MT"/>
              </a:rPr>
              <a:t>Wait</a:t>
            </a:r>
            <a:r>
              <a:rPr dirty="0" sz="10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0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95959"/>
                </a:solidFill>
                <a:latin typeface="Arial MT"/>
                <a:cs typeface="Arial MT"/>
              </a:rPr>
              <a:t>a second</a:t>
            </a:r>
            <a:r>
              <a:rPr dirty="0" sz="10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95959"/>
                </a:solidFill>
                <a:latin typeface="Arial MT"/>
                <a:cs typeface="Arial MT"/>
              </a:rPr>
              <a:t>after</a:t>
            </a:r>
            <a:r>
              <a:rPr dirty="0" sz="1000" spc="-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Arial MT"/>
                <a:cs typeface="Arial MT"/>
              </a:rPr>
              <a:t>clicking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624" y="1207299"/>
            <a:ext cx="4264700" cy="31985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38624" y="4463075"/>
            <a:ext cx="27819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https://</a:t>
            </a: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www.instagram.com/p/C3IN13xBVLF/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9625" y="1207300"/>
            <a:ext cx="4314600" cy="242696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728349" y="3773993"/>
            <a:ext cx="3049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https://</a:t>
            </a:r>
            <a:r>
              <a:rPr dirty="0" u="sng" sz="12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www.instagram.com/p/C0JvnWfN25T/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-4762" y="4839462"/>
            <a:ext cx="9153525" cy="309245"/>
            <a:chOff x="-4762" y="4839462"/>
            <a:chExt cx="9153525" cy="309245"/>
          </a:xfrm>
        </p:grpSpPr>
        <p:sp>
          <p:nvSpPr>
            <p:cNvPr id="9" name="object 9" descr=""/>
            <p:cNvSpPr/>
            <p:nvPr/>
          </p:nvSpPr>
          <p:spPr>
            <a:xfrm>
              <a:off x="0" y="4844224"/>
              <a:ext cx="9144000" cy="299720"/>
            </a:xfrm>
            <a:custGeom>
              <a:avLst/>
              <a:gdLst/>
              <a:ahLst/>
              <a:cxnLst/>
              <a:rect l="l" t="t" r="r" b="b"/>
              <a:pathLst>
                <a:path w="9144000" h="299720">
                  <a:moveTo>
                    <a:pt x="9144000" y="0"/>
                  </a:moveTo>
                  <a:lnTo>
                    <a:pt x="0" y="0"/>
                  </a:lnTo>
                  <a:lnTo>
                    <a:pt x="0" y="299275"/>
                  </a:lnTo>
                  <a:lnTo>
                    <a:pt x="9144000" y="2992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4844224"/>
              <a:ext cx="9144000" cy="299720"/>
            </a:xfrm>
            <a:custGeom>
              <a:avLst/>
              <a:gdLst/>
              <a:ahLst/>
              <a:cxnLst/>
              <a:rect l="l" t="t" r="r" b="b"/>
              <a:pathLst>
                <a:path w="9144000" h="299720">
                  <a:moveTo>
                    <a:pt x="0" y="0"/>
                  </a:moveTo>
                  <a:lnTo>
                    <a:pt x="9144000" y="0"/>
                  </a:lnTo>
                  <a:lnTo>
                    <a:pt x="9144000" y="299275"/>
                  </a:lnTo>
                </a:path>
                <a:path w="9144000" h="299720">
                  <a:moveTo>
                    <a:pt x="0" y="2992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4293450" cy="430712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8249" y="152400"/>
            <a:ext cx="4393349" cy="430712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-4762" y="4933537"/>
            <a:ext cx="9153525" cy="215265"/>
            <a:chOff x="-4762" y="4933537"/>
            <a:chExt cx="9153525" cy="215265"/>
          </a:xfrm>
        </p:grpSpPr>
        <p:sp>
          <p:nvSpPr>
            <p:cNvPr id="5" name="object 5" descr=""/>
            <p:cNvSpPr/>
            <p:nvPr/>
          </p:nvSpPr>
          <p:spPr>
            <a:xfrm>
              <a:off x="0" y="4938300"/>
              <a:ext cx="9144000" cy="205740"/>
            </a:xfrm>
            <a:custGeom>
              <a:avLst/>
              <a:gdLst/>
              <a:ahLst/>
              <a:cxnLst/>
              <a:rect l="l" t="t" r="r" b="b"/>
              <a:pathLst>
                <a:path w="9144000" h="205739">
                  <a:moveTo>
                    <a:pt x="9144000" y="0"/>
                  </a:moveTo>
                  <a:lnTo>
                    <a:pt x="0" y="0"/>
                  </a:lnTo>
                  <a:lnTo>
                    <a:pt x="0" y="205199"/>
                  </a:lnTo>
                  <a:lnTo>
                    <a:pt x="9144000" y="205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4938300"/>
              <a:ext cx="9144000" cy="205740"/>
            </a:xfrm>
            <a:custGeom>
              <a:avLst/>
              <a:gdLst/>
              <a:ahLst/>
              <a:cxnLst/>
              <a:rect l="l" t="t" r="r" b="b"/>
              <a:pathLst>
                <a:path w="9144000" h="205739">
                  <a:moveTo>
                    <a:pt x="0" y="0"/>
                  </a:moveTo>
                  <a:lnTo>
                    <a:pt x="9144000" y="0"/>
                  </a:lnTo>
                  <a:lnTo>
                    <a:pt x="9144000" y="205199"/>
                  </a:lnTo>
                </a:path>
                <a:path w="9144000" h="205739">
                  <a:moveTo>
                    <a:pt x="0" y="20519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12" y="4837787"/>
            <a:ext cx="9135110" cy="306070"/>
            <a:chOff x="8912" y="4837787"/>
            <a:chExt cx="9135110" cy="306070"/>
          </a:xfrm>
        </p:grpSpPr>
        <p:sp>
          <p:nvSpPr>
            <p:cNvPr id="3" name="object 3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9130324" y="0"/>
                  </a:moveTo>
                  <a:lnTo>
                    <a:pt x="0" y="0"/>
                  </a:lnTo>
                  <a:lnTo>
                    <a:pt x="0" y="300949"/>
                  </a:lnTo>
                  <a:lnTo>
                    <a:pt x="9130324" y="300949"/>
                  </a:lnTo>
                  <a:lnTo>
                    <a:pt x="9130324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675" y="4842550"/>
              <a:ext cx="9130665" cy="300990"/>
            </a:xfrm>
            <a:custGeom>
              <a:avLst/>
              <a:gdLst/>
              <a:ahLst/>
              <a:cxnLst/>
              <a:rect l="l" t="t" r="r" b="b"/>
              <a:pathLst>
                <a:path w="9130665" h="300989">
                  <a:moveTo>
                    <a:pt x="0" y="0"/>
                  </a:moveTo>
                  <a:lnTo>
                    <a:pt x="9130324" y="0"/>
                  </a:lnTo>
                </a:path>
                <a:path w="9130665" h="300989">
                  <a:moveTo>
                    <a:pt x="0" y="300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554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dirty="0" u="sng" sz="1600" spc="-6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</a:t>
            </a:r>
            <a:r>
              <a:rPr dirty="0" u="sng" sz="1600" spc="2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600" spc="6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Influencer</a:t>
            </a:r>
            <a:r>
              <a:rPr dirty="0" u="sng" sz="1600" spc="25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marketing: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2434" y="1525719"/>
            <a:ext cx="8173720" cy="2280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dirty="0" sz="1600" b="1" i="1">
                <a:solidFill>
                  <a:srgbClr val="0D0D0D"/>
                </a:solidFill>
                <a:latin typeface="Arial"/>
                <a:cs typeface="Arial"/>
              </a:rPr>
              <a:t>Barter</a:t>
            </a:r>
            <a:r>
              <a:rPr dirty="0" sz="1600" spc="-35" b="1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 i="1">
                <a:solidFill>
                  <a:srgbClr val="0D0D0D"/>
                </a:solidFill>
                <a:latin typeface="Arial"/>
                <a:cs typeface="Arial"/>
              </a:rPr>
              <a:t>Collaboration</a:t>
            </a:r>
            <a:endParaRPr sz="1600">
              <a:latin typeface="Arial"/>
              <a:cs typeface="Arial"/>
            </a:endParaRPr>
          </a:p>
          <a:p>
            <a:pPr marL="61594" marR="561975">
              <a:lnSpc>
                <a:spcPct val="113799"/>
              </a:lnSpc>
              <a:spcBef>
                <a:spcPts val="120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influencers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complimentary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meal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food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tasting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experience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exchange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for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them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creating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content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(such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posts,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stories,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videos)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featuring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6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restaurant.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b="1" i="1">
                <a:solidFill>
                  <a:srgbClr val="0D0D0D"/>
                </a:solidFill>
                <a:latin typeface="Arial"/>
                <a:cs typeface="Arial"/>
              </a:rPr>
              <a:t>Paid</a:t>
            </a:r>
            <a:r>
              <a:rPr dirty="0" sz="1600" spc="-25" b="1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b="1" i="1">
                <a:solidFill>
                  <a:srgbClr val="0D0D0D"/>
                </a:solidFill>
                <a:latin typeface="Arial"/>
                <a:cs typeface="Arial"/>
              </a:rPr>
              <a:t>Collaboration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3799"/>
              </a:lnSpc>
              <a:spcBef>
                <a:spcPts val="1200"/>
              </a:spcBef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Discuss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compensation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influencer,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whether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it's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flat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fee,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free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meals,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gift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cards,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combination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these.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Negotiate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terms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fair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mutually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beneficial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both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parties.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038" y="1615527"/>
            <a:ext cx="170273" cy="1229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038" y="2866301"/>
            <a:ext cx="170273" cy="1229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50" y="156653"/>
            <a:ext cx="9658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Phase</a:t>
            </a:r>
            <a:r>
              <a:rPr dirty="0" spc="-5"/>
              <a:t> </a:t>
            </a:r>
            <a:r>
              <a:rPr dirty="0" spc="-25"/>
              <a:t>2: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4950" y="690053"/>
            <a:ext cx="7696834" cy="95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 spc="-25" b="1">
                <a:solidFill>
                  <a:srgbClr val="595959"/>
                </a:solidFill>
                <a:latin typeface="Arial"/>
                <a:cs typeface="Arial"/>
              </a:rPr>
              <a:t>1.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	Content</a:t>
            </a:r>
            <a:r>
              <a:rPr dirty="0" sz="1800" spc="-6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Marketing:</a:t>
            </a:r>
            <a:endParaRPr sz="1800">
              <a:latin typeface="Arial"/>
              <a:cs typeface="Arial"/>
            </a:endParaRPr>
          </a:p>
          <a:p>
            <a:pPr algn="just" marL="355600" marR="5080">
              <a:lnSpc>
                <a:spcPct val="101200"/>
              </a:lnSpc>
              <a:spcBef>
                <a:spcPts val="35"/>
              </a:spcBef>
            </a:pP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Plan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content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advance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creating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content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calendar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outlining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types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posts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you'll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share,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well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frequency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timing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posts.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Mix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up your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content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variety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formats,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photos,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videos,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stories,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user-</a:t>
            </a:r>
            <a:r>
              <a:rPr dirty="0" sz="1400">
                <a:solidFill>
                  <a:srgbClr val="0D0D0D"/>
                </a:solidFill>
                <a:latin typeface="Arial MT"/>
                <a:cs typeface="Arial MT"/>
              </a:rPr>
              <a:t>generated</a:t>
            </a:r>
            <a:r>
              <a:rPr dirty="0" sz="14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Arial MT"/>
                <a:cs typeface="Arial MT"/>
              </a:rPr>
              <a:t>content.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24" y="2176849"/>
            <a:ext cx="2761350" cy="26213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2500" y="2176837"/>
            <a:ext cx="2550099" cy="25571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8425" y="2115736"/>
            <a:ext cx="2761350" cy="257475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02775" y="1879028"/>
            <a:ext cx="3822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2595" algn="l"/>
              </a:tabLst>
            </a:pP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BAUs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Topicals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76500" y="1814727"/>
            <a:ext cx="1385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Hero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Content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087" y="4894412"/>
            <a:ext cx="9136380" cy="249554"/>
            <a:chOff x="8087" y="4894412"/>
            <a:chExt cx="9136380" cy="249554"/>
          </a:xfrm>
        </p:grpSpPr>
        <p:sp>
          <p:nvSpPr>
            <p:cNvPr id="10" name="object 10" descr=""/>
            <p:cNvSpPr/>
            <p:nvPr/>
          </p:nvSpPr>
          <p:spPr>
            <a:xfrm>
              <a:off x="12849" y="4899175"/>
              <a:ext cx="9131300" cy="244475"/>
            </a:xfrm>
            <a:custGeom>
              <a:avLst/>
              <a:gdLst/>
              <a:ahLst/>
              <a:cxnLst/>
              <a:rect l="l" t="t" r="r" b="b"/>
              <a:pathLst>
                <a:path w="9131300" h="244475">
                  <a:moveTo>
                    <a:pt x="9131150" y="0"/>
                  </a:moveTo>
                  <a:lnTo>
                    <a:pt x="0" y="0"/>
                  </a:lnTo>
                  <a:lnTo>
                    <a:pt x="0" y="244325"/>
                  </a:lnTo>
                  <a:lnTo>
                    <a:pt x="9131150" y="244325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849" y="4899174"/>
              <a:ext cx="9131300" cy="244475"/>
            </a:xfrm>
            <a:custGeom>
              <a:avLst/>
              <a:gdLst/>
              <a:ahLst/>
              <a:cxnLst/>
              <a:rect l="l" t="t" r="r" b="b"/>
              <a:pathLst>
                <a:path w="9131300" h="244475">
                  <a:moveTo>
                    <a:pt x="0" y="0"/>
                  </a:moveTo>
                  <a:lnTo>
                    <a:pt x="9131150" y="0"/>
                  </a:lnTo>
                </a:path>
                <a:path w="9131300" h="244475">
                  <a:moveTo>
                    <a:pt x="0" y="24432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3896697" cy="27887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31124" y="2998350"/>
            <a:ext cx="28829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https://</a:t>
            </a: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www.instagram.com/p/C3HU0hMPV56/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4600" y="567028"/>
            <a:ext cx="3922395" cy="566420"/>
          </a:xfrm>
          <a:prstGeom prst="rect"/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b="0">
                <a:latin typeface="Arial MT"/>
                <a:cs typeface="Arial MT"/>
              </a:rPr>
              <a:t>We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can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make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this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type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video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for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25" b="0">
                <a:latin typeface="Arial MT"/>
                <a:cs typeface="Arial MT"/>
              </a:rPr>
              <a:t>our </a:t>
            </a:r>
            <a:r>
              <a:rPr dirty="0" b="0">
                <a:latin typeface="Arial MT"/>
                <a:cs typeface="Arial MT"/>
              </a:rPr>
              <a:t>New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outlet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For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custom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Outreach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0950" y="1610799"/>
            <a:ext cx="4375550" cy="27887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389675" y="4456750"/>
            <a:ext cx="27273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https://</a:t>
            </a:r>
            <a:r>
              <a:rPr dirty="0" u="sng" sz="11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www.instagram.com/p/Cz3epeDRrpj/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95225" y="3458428"/>
            <a:ext cx="1474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Product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Shoot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9" name="object 9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465"/>
              <a:t> </a:t>
            </a:r>
            <a:r>
              <a:rPr dirty="0"/>
              <a:t>Performance</a:t>
            </a:r>
            <a:r>
              <a:rPr dirty="0" spc="-15"/>
              <a:t> </a:t>
            </a:r>
            <a:r>
              <a:rPr dirty="0" spc="-10"/>
              <a:t>Marketing:</a:t>
            </a:r>
          </a:p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dirty="0" sz="1600" b="0">
                <a:latin typeface="Arial MT"/>
                <a:cs typeface="Arial MT"/>
              </a:rPr>
              <a:t>Using</a:t>
            </a:r>
            <a:r>
              <a:rPr dirty="0" sz="1600" spc="-15" b="0"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advertising</a:t>
            </a:r>
            <a:r>
              <a:rPr dirty="0" sz="1600" spc="-1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platforms,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such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Facebook</a:t>
            </a:r>
            <a:r>
              <a:rPr dirty="0" sz="1600" spc="-10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Ads,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Google</a:t>
            </a:r>
            <a:r>
              <a:rPr dirty="0" sz="1600" spc="-10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Ads,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D0D0D"/>
                </a:solidFill>
                <a:latin typeface="Arial MT"/>
                <a:cs typeface="Arial MT"/>
              </a:rPr>
              <a:t>Instagram</a:t>
            </a:r>
            <a:r>
              <a:rPr dirty="0" sz="1600" spc="-10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Ads,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 b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reach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customers</a:t>
            </a:r>
            <a:r>
              <a:rPr dirty="0" sz="1600" spc="-2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who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likely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interested</a:t>
            </a:r>
            <a:r>
              <a:rPr dirty="0" sz="1600" spc="-20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600" spc="-1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D0D0D"/>
                </a:solidFill>
                <a:latin typeface="Arial MT"/>
                <a:cs typeface="Arial MT"/>
              </a:rPr>
              <a:t>your</a:t>
            </a:r>
            <a:r>
              <a:rPr dirty="0" sz="1600" spc="-25" b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D0D0D"/>
                </a:solidFill>
                <a:latin typeface="Arial MT"/>
                <a:cs typeface="Arial MT"/>
              </a:rPr>
              <a:t>restaurant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01" y="1240060"/>
            <a:ext cx="2933423" cy="313326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8575" y="1440456"/>
            <a:ext cx="5267770" cy="267569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087" y="4817262"/>
            <a:ext cx="9136380" cy="326390"/>
            <a:chOff x="8087" y="4817262"/>
            <a:chExt cx="9136380" cy="326390"/>
          </a:xfrm>
        </p:grpSpPr>
        <p:sp>
          <p:nvSpPr>
            <p:cNvPr id="6" name="object 6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9131150" y="0"/>
                  </a:moveTo>
                  <a:lnTo>
                    <a:pt x="0" y="0"/>
                  </a:lnTo>
                  <a:lnTo>
                    <a:pt x="0" y="321474"/>
                  </a:lnTo>
                  <a:lnTo>
                    <a:pt x="9131150" y="321474"/>
                  </a:lnTo>
                  <a:lnTo>
                    <a:pt x="9131150" y="0"/>
                  </a:lnTo>
                  <a:close/>
                </a:path>
              </a:pathLst>
            </a:custGeom>
            <a:solidFill>
              <a:srgbClr val="068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849" y="4822025"/>
              <a:ext cx="9131300" cy="321945"/>
            </a:xfrm>
            <a:custGeom>
              <a:avLst/>
              <a:gdLst/>
              <a:ahLst/>
              <a:cxnLst/>
              <a:rect l="l" t="t" r="r" b="b"/>
              <a:pathLst>
                <a:path w="9131300" h="321945">
                  <a:moveTo>
                    <a:pt x="0" y="0"/>
                  </a:moveTo>
                  <a:lnTo>
                    <a:pt x="9131150" y="0"/>
                  </a:lnTo>
                </a:path>
                <a:path w="9131300" h="321945">
                  <a:moveTo>
                    <a:pt x="0" y="3214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Madras Central Pitch</dc:title>
  <dcterms:created xsi:type="dcterms:W3CDTF">2024-02-12T10:44:56Z</dcterms:created>
  <dcterms:modified xsi:type="dcterms:W3CDTF">2024-02-12T10:44:56Z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2024-02-12T00:00:00Z</vt:filetime>
  </property>
  <property fmtid="{D5CDD505-2E9C-101B-9397-08002B2CF9AE}" pid="3" name="Creator">
    <vt:lpwstr>Keynote</vt:lpwstr>
  </property>
  <property fmtid="{D5CDD505-2E9C-101B-9397-08002B2CF9AE}" pid="4" name="LastSaved">
    <vt:filetime>2024-02-12T00:00:00Z</vt:filetime>
  </property>
  <property fmtid="{D5CDD505-2E9C-101B-9397-08002B2CF9AE}" pid="5" name="Producer">
    <vt:lpwstr>macOS Version 12.7.3 (Build 21H1015) Quartz PDFContext</vt:lpwstr>
  </property>
</Properties>
</file>