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 id="2147483652"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Libre Baskerville" panose="02000000000000000000" pitchFamily="2" charset="0"/>
      <p:regular r:id="rId28"/>
      <p:bold r:id="rId29"/>
      <p:italic r:id="rId30"/>
    </p:embeddedFont>
    <p:embeddedFont>
      <p:font typeface="Libre Franklin"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cW4m1vFCl1/rD6kMtMheV0hmI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A30CBE-22CC-4410-9CC1-E69B381DF0F9}">
  <a:tblStyle styleId="{22A30CBE-22CC-4410-9CC1-E69B381DF0F9}"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11.fntdata"/><Relationship Id="rId42"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gaikwad" userId="ef60fc8e77cecae1" providerId="LiveId" clId="{1C738BC5-73DE-4255-95FF-786017D91173}"/>
    <pc:docChg chg="modSld">
      <pc:chgData name="prathamesh gaikwad" userId="ef60fc8e77cecae1" providerId="LiveId" clId="{1C738BC5-73DE-4255-95FF-786017D91173}" dt="2023-10-28T02:42:06.726" v="22" actId="20577"/>
      <pc:docMkLst>
        <pc:docMk/>
      </pc:docMkLst>
      <pc:sldChg chg="modSp mod">
        <pc:chgData name="prathamesh gaikwad" userId="ef60fc8e77cecae1" providerId="LiveId" clId="{1C738BC5-73DE-4255-95FF-786017D91173}" dt="2023-10-28T02:42:06.726" v="22" actId="20577"/>
        <pc:sldMkLst>
          <pc:docMk/>
          <pc:sldMk cId="0" sldId="256"/>
        </pc:sldMkLst>
        <pc:spChg chg="mod">
          <ac:chgData name="prathamesh gaikwad" userId="ef60fc8e77cecae1" providerId="LiveId" clId="{1C738BC5-73DE-4255-95FF-786017D91173}" dt="2023-10-28T02:42:06.726" v="22" actId="20577"/>
          <ac:spMkLst>
            <pc:docMk/>
            <pc:sldMk cId="0" sldId="256"/>
            <ac:spMk id="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Libre Baskerville"/>
                <a:ea typeface="Libre Baskerville"/>
                <a:cs typeface="Libre Baskerville"/>
                <a:sym typeface="Libre Baskerville"/>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c8392c8b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4c8392c8b9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c8392c8b9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c8392c8b9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4c8392c8b9_0_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11</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c8392c8b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c8392c8b9_0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4c8392c8b9_0_3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12</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c8392c8b9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c8392c8b9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4c8392c8b9_0_4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13</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c8392c8b9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c8392c8b9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4c8392c8b9_0_4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14</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c8392c8b9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c8392c8b9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4c8392c8b9_0_5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16</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c8392c8b9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c8392c8b9_0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24c8392c8b9_0_6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17</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c8392c8b9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c8392c8b9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c8392c8b9_0_7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18</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7" name="Google Shape;7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c8392c8b9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c8392c8b9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24c8392c8b9_0_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7</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c8392c8b9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4c8392c8b9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4c8392c8b9_0_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3" name="Google Shape;23;p1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80"/>
              </a:spcBef>
              <a:spcAft>
                <a:spcPts val="0"/>
              </a:spcAft>
              <a:buSzPts val="1530"/>
              <a:buChar char="⚫"/>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9" name="Google Shape;39;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4"/>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Clr>
                <a:schemeClr val="dk2"/>
              </a:buClr>
              <a:buSzPts val="4000"/>
              <a:buFont typeface="Libre Franklin"/>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580"/>
              </a:spcBef>
              <a:spcAft>
                <a:spcPts val="0"/>
              </a:spcAft>
              <a:buSzPts val="2040"/>
              <a:buNone/>
              <a:defRPr sz="2400">
                <a:solidFill>
                  <a:srgbClr val="888888"/>
                </a:solidFill>
              </a:defRPr>
            </a:lvl1pPr>
            <a:lvl2pPr marL="914400" lvl="1" indent="-228600" algn="l">
              <a:lnSpc>
                <a:spcPct val="100000"/>
              </a:lnSpc>
              <a:spcBef>
                <a:spcPts val="370"/>
              </a:spcBef>
              <a:spcAft>
                <a:spcPts val="0"/>
              </a:spcAft>
              <a:buSzPts val="1530"/>
              <a:buNone/>
              <a:defRPr sz="1800">
                <a:solidFill>
                  <a:srgbClr val="888888"/>
                </a:solidFill>
              </a:defRPr>
            </a:lvl2pPr>
            <a:lvl3pPr marL="1371600" lvl="2" indent="-228600" algn="l">
              <a:lnSpc>
                <a:spcPct val="100000"/>
              </a:lnSpc>
              <a:spcBef>
                <a:spcPts val="370"/>
              </a:spcBef>
              <a:spcAft>
                <a:spcPts val="0"/>
              </a:spcAft>
              <a:buSzPts val="1360"/>
              <a:buNone/>
              <a:defRPr sz="1600">
                <a:solidFill>
                  <a:srgbClr val="888888"/>
                </a:solidFill>
              </a:defRPr>
            </a:lvl3pPr>
            <a:lvl4pPr marL="1828800" lvl="3" indent="-228600" algn="l">
              <a:lnSpc>
                <a:spcPct val="100000"/>
              </a:lnSpc>
              <a:spcBef>
                <a:spcPts val="370"/>
              </a:spcBef>
              <a:spcAft>
                <a:spcPts val="0"/>
              </a:spcAft>
              <a:buSzPts val="1120"/>
              <a:buNone/>
              <a:defRPr sz="1400">
                <a:solidFill>
                  <a:srgbClr val="888888"/>
                </a:solidFill>
              </a:defRPr>
            </a:lvl4pPr>
            <a:lvl5pPr marL="2286000" lvl="4" indent="-228600" algn="l">
              <a:lnSpc>
                <a:spcPct val="100000"/>
              </a:lnSpc>
              <a:spcBef>
                <a:spcPts val="370"/>
              </a:spcBef>
              <a:spcAft>
                <a:spcPts val="0"/>
              </a:spcAft>
              <a:buSzPts val="1400"/>
              <a:buFont typeface="Libre Baskerville"/>
              <a:buNone/>
              <a:defRPr sz="1400">
                <a:solidFill>
                  <a:srgbClr val="888888"/>
                </a:solidFill>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6" name="Google Shape;56;p1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1" name="Google Shape;11;p11"/>
          <p:cNvSpPr/>
          <p:nvPr/>
        </p:nvSpPr>
        <p:spPr>
          <a:xfrm>
            <a:off x="65087" y="69850"/>
            <a:ext cx="9013825" cy="6691312"/>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2" name="Google Shape;12;p11"/>
          <p:cNvSpPr txBox="1"/>
          <p:nvPr/>
        </p:nvSpPr>
        <p:spPr>
          <a:xfrm>
            <a:off x="63500" y="1449387"/>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3" name="Google Shape;13;p11"/>
          <p:cNvSpPr txBox="1"/>
          <p:nvPr/>
        </p:nvSpPr>
        <p:spPr>
          <a:xfrm>
            <a:off x="63500" y="1397000"/>
            <a:ext cx="9020175" cy="120650"/>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14" name="Google Shape;14;p11"/>
          <p:cNvSpPr txBox="1"/>
          <p:nvPr/>
        </p:nvSpPr>
        <p:spPr>
          <a:xfrm>
            <a:off x="63500" y="2976562"/>
            <a:ext cx="9020175" cy="111125"/>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pic>
        <p:nvPicPr>
          <p:cNvPr id="15" name="Google Shape;15;p11"/>
          <p:cNvPicPr preferRelativeResize="0"/>
          <p:nvPr/>
        </p:nvPicPr>
        <p:blipFill rotWithShape="1">
          <a:blip r:embed="rId4">
            <a:alphaModFix/>
          </a:blip>
          <a:srcRect/>
          <a:stretch/>
        </p:blipFill>
        <p:spPr>
          <a:xfrm>
            <a:off x="4114800" y="228600"/>
            <a:ext cx="1104900" cy="1076325"/>
          </a:xfrm>
          <a:prstGeom prst="rect">
            <a:avLst/>
          </a:prstGeom>
          <a:noFill/>
          <a:ln>
            <a:noFill/>
          </a:ln>
        </p:spPr>
      </p:pic>
      <p:sp>
        <p:nvSpPr>
          <p:cNvPr id="16" name="Google Shape;16;p1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8" name="Google Shape;18;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9" name="Google Shape;19;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20" name="Google Shape;20;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29" name="Google Shape;29;p1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pic>
        <p:nvPicPr>
          <p:cNvPr id="30" name="Google Shape;30;p13"/>
          <p:cNvPicPr preferRelativeResize="0"/>
          <p:nvPr/>
        </p:nvPicPr>
        <p:blipFill rotWithShape="1">
          <a:blip r:embed="rId3">
            <a:alphaModFix/>
          </a:blip>
          <a:srcRect/>
          <a:stretch/>
        </p:blipFill>
        <p:spPr>
          <a:xfrm>
            <a:off x="1371600" y="6248400"/>
            <a:ext cx="381000" cy="371475"/>
          </a:xfrm>
          <a:prstGeom prst="rect">
            <a:avLst/>
          </a:prstGeom>
          <a:noFill/>
          <a:ln>
            <a:noFill/>
          </a:ln>
        </p:spPr>
      </p:pic>
      <p:sp>
        <p:nvSpPr>
          <p:cNvPr id="31" name="Google Shape;31;p1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3" name="Google Shape;33;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4" name="Google Shape;34;p13"/>
          <p:cNvSpPr txBox="1">
            <a:spLocks noGrp="1"/>
          </p:cNvSpPr>
          <p:nvPr>
            <p:ph type="ftr" idx="11"/>
          </p:nvPr>
        </p:nvSpPr>
        <p:spPr>
          <a:xfrm>
            <a:off x="1371600" y="6172200"/>
            <a:ext cx="48768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35" name="Google Shape;35;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
        <p:cNvGrpSpPr/>
        <p:nvPr/>
      </p:nvGrpSpPr>
      <p:grpSpPr>
        <a:xfrm>
          <a:off x="0" y="0"/>
          <a:ext cx="0" cy="0"/>
          <a:chOff x="0" y="0"/>
          <a:chExt cx="0" cy="0"/>
        </a:xfrm>
      </p:grpSpPr>
      <p:sp>
        <p:nvSpPr>
          <p:cNvPr id="43" name="Google Shape;43;p15"/>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4" name="Google Shape;44;p15"/>
          <p:cNvSpPr/>
          <p:nvPr/>
        </p:nvSpPr>
        <p:spPr>
          <a:xfrm>
            <a:off x="65313" y="69755"/>
            <a:ext cx="9013372" cy="6692201"/>
          </a:xfrm>
          <a:prstGeom prst="roundRect">
            <a:avLst>
              <a:gd name="adj" fmla="val 4929"/>
            </a:avLst>
          </a:prstGeom>
          <a:blipFill rotWithShape="1">
            <a:blip r:embed="rId3">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Baskerville"/>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45" name="Google Shape;45;p15"/>
          <p:cNvSpPr txBox="1"/>
          <p:nvPr/>
        </p:nvSpPr>
        <p:spPr>
          <a:xfrm rot="10800000" flipH="1">
            <a:off x="69850" y="2376487"/>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6" name="Google Shape;46;p15"/>
          <p:cNvSpPr txBox="1"/>
          <p:nvPr/>
        </p:nvSpPr>
        <p:spPr>
          <a:xfrm>
            <a:off x="69850" y="2341562"/>
            <a:ext cx="9013825" cy="46037"/>
          </a:xfrm>
          <a:prstGeom prst="rect">
            <a:avLst/>
          </a:prstGeom>
          <a:solidFill>
            <a:srgbClr val="B2C1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7" name="Google Shape;47;p15"/>
          <p:cNvSpPr txBox="1"/>
          <p:nvPr/>
        </p:nvSpPr>
        <p:spPr>
          <a:xfrm>
            <a:off x="68262" y="2468562"/>
            <a:ext cx="9015412" cy="46037"/>
          </a:xfrm>
          <a:prstGeom prst="rect">
            <a:avLst/>
          </a:prstGeom>
          <a:solidFill>
            <a:srgbClr val="4BACC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ibre Baskerville"/>
              <a:ea typeface="Libre Baskerville"/>
              <a:cs typeface="Libre Baskerville"/>
              <a:sym typeface="Libre Baskerville"/>
            </a:endParaRPr>
          </a:p>
        </p:txBody>
      </p:sp>
      <p:sp>
        <p:nvSpPr>
          <p:cNvPr id="48" name="Google Shape;48;p1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9" name="Google Shape;49;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lnSpc>
                <a:spcPct val="100000"/>
              </a:lnSpc>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lnSpc>
                <a:spcPct val="100000"/>
              </a:lnSpc>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lnSpc>
                <a:spcPct val="100000"/>
              </a:lnSpc>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lnSpc>
                <a:spcPct val="100000"/>
              </a:lnSpc>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lnSpc>
                <a:spcPct val="100000"/>
              </a:lnSpc>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lnSpc>
                <a:spcPct val="100000"/>
              </a:lnSpc>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lnSpc>
                <a:spcPct val="100000"/>
              </a:lnSpc>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lnSpc>
                <a:spcPct val="100000"/>
              </a:lnSpc>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0" name="Google Shape;50;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1" name="Google Shape;51;p15"/>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Libre Baskerville"/>
                <a:ea typeface="Libre Baskerville"/>
                <a:cs typeface="Libre Baskerville"/>
                <a:sym typeface="Libre Baskervil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2" name="Google Shape;52;p15"/>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ruchi798/housing-prices-in-metropolitan-areas-of-indi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subTitle" idx="1"/>
          </p:nvPr>
        </p:nvSpPr>
        <p:spPr>
          <a:xfrm>
            <a:off x="838200" y="3200400"/>
            <a:ext cx="7772400" cy="3124200"/>
          </a:xfrm>
          <a:prstGeom prst="rect">
            <a:avLst/>
          </a:prstGeom>
          <a:noFill/>
          <a:ln>
            <a:noFill/>
          </a:ln>
        </p:spPr>
        <p:txBody>
          <a:bodyPr spcFirstLastPara="1" wrap="square" lIns="91425" tIns="45700" rIns="91425" bIns="45700" anchor="t" anchorCtr="0">
            <a:noAutofit/>
          </a:bodyPr>
          <a:lstStyle/>
          <a:p>
            <a:pPr marL="0" lvl="0" indent="0" algn="ctr" rtl="0">
              <a:lnSpc>
                <a:spcPct val="170000"/>
              </a:lnSpc>
              <a:spcBef>
                <a:spcPts val="0"/>
              </a:spcBef>
              <a:spcAft>
                <a:spcPts val="0"/>
              </a:spcAft>
              <a:buSzPct val="154545"/>
              <a:buNone/>
            </a:pPr>
            <a:r>
              <a:rPr lang="en-US" sz="1400" b="0" i="0" u="none" dirty="0">
                <a:solidFill>
                  <a:schemeClr val="dk2"/>
                </a:solidFill>
                <a:latin typeface="Times New Roman"/>
                <a:ea typeface="Times New Roman"/>
                <a:cs typeface="Times New Roman"/>
                <a:sym typeface="Times New Roman"/>
              </a:rPr>
              <a:t>Name: Prathamesh Gaikwad(26)</a:t>
            </a:r>
            <a:endParaRPr sz="1400" dirty="0">
              <a:latin typeface="Times New Roman"/>
              <a:ea typeface="Times New Roman"/>
              <a:cs typeface="Times New Roman"/>
              <a:sym typeface="Times New Roman"/>
            </a:endParaRPr>
          </a:p>
          <a:p>
            <a:pPr marL="0" lvl="0" indent="0" algn="ctr" rtl="0">
              <a:lnSpc>
                <a:spcPct val="170000"/>
              </a:lnSpc>
              <a:spcBef>
                <a:spcPts val="0"/>
              </a:spcBef>
              <a:spcAft>
                <a:spcPts val="0"/>
              </a:spcAft>
              <a:buSzPct val="154545"/>
              <a:buNone/>
            </a:pPr>
            <a:r>
              <a:rPr lang="en-US" sz="1400" b="0" i="0" u="none" dirty="0">
                <a:solidFill>
                  <a:schemeClr val="dk2"/>
                </a:solidFill>
                <a:latin typeface="Times New Roman"/>
                <a:ea typeface="Times New Roman"/>
                <a:cs typeface="Times New Roman"/>
                <a:sym typeface="Times New Roman"/>
              </a:rPr>
              <a:t>Name: Aniket Jha(48)</a:t>
            </a:r>
            <a:endParaRPr sz="1400" dirty="0">
              <a:latin typeface="Times New Roman"/>
              <a:ea typeface="Times New Roman"/>
              <a:cs typeface="Times New Roman"/>
              <a:sym typeface="Times New Roman"/>
            </a:endParaRPr>
          </a:p>
          <a:p>
            <a:pPr marL="0" lvl="0" indent="0" algn="ctr" rtl="0">
              <a:lnSpc>
                <a:spcPct val="170000"/>
              </a:lnSpc>
              <a:spcBef>
                <a:spcPts val="0"/>
              </a:spcBef>
              <a:spcAft>
                <a:spcPts val="0"/>
              </a:spcAft>
              <a:buSzPct val="154545"/>
              <a:buNone/>
            </a:pPr>
            <a:r>
              <a:rPr lang="en-US" sz="1400" b="0" i="0" u="none" dirty="0">
                <a:solidFill>
                  <a:schemeClr val="dk2"/>
                </a:solidFill>
                <a:latin typeface="Times New Roman"/>
                <a:ea typeface="Times New Roman"/>
                <a:cs typeface="Times New Roman"/>
                <a:sym typeface="Times New Roman"/>
              </a:rPr>
              <a:t>Name: Vivek Jha(49)</a:t>
            </a:r>
            <a:endParaRPr sz="1400" dirty="0">
              <a:latin typeface="Times New Roman"/>
              <a:ea typeface="Times New Roman"/>
              <a:cs typeface="Times New Roman"/>
              <a:sym typeface="Times New Roman"/>
            </a:endParaRPr>
          </a:p>
          <a:p>
            <a:pPr marL="0" lvl="0" indent="0" algn="ctr" rtl="0">
              <a:lnSpc>
                <a:spcPct val="170000"/>
              </a:lnSpc>
              <a:spcBef>
                <a:spcPts val="0"/>
              </a:spcBef>
              <a:spcAft>
                <a:spcPts val="0"/>
              </a:spcAft>
              <a:buSzPct val="154545"/>
              <a:buNone/>
            </a:pPr>
            <a:r>
              <a:rPr lang="en-US" sz="1400" b="0" i="0" u="none" dirty="0">
                <a:solidFill>
                  <a:schemeClr val="dk2"/>
                </a:solidFill>
                <a:latin typeface="Times New Roman"/>
                <a:ea typeface="Times New Roman"/>
                <a:cs typeface="Times New Roman"/>
                <a:sym typeface="Times New Roman"/>
              </a:rPr>
              <a:t>Name: Sahil Kadam(50)</a:t>
            </a:r>
            <a:endParaRPr sz="1400" dirty="0">
              <a:latin typeface="Times New Roman"/>
              <a:ea typeface="Times New Roman"/>
              <a:cs typeface="Times New Roman"/>
              <a:sym typeface="Times New Roman"/>
            </a:endParaRPr>
          </a:p>
          <a:p>
            <a:pPr marL="0" lvl="0" indent="0" algn="ctr" rtl="0">
              <a:lnSpc>
                <a:spcPct val="90000"/>
              </a:lnSpc>
              <a:spcBef>
                <a:spcPts val="0"/>
              </a:spcBef>
              <a:spcAft>
                <a:spcPts val="0"/>
              </a:spcAft>
              <a:buSzPct val="154545"/>
              <a:buNone/>
            </a:pPr>
            <a:endParaRPr sz="1400" dirty="0">
              <a:latin typeface="Times New Roman"/>
              <a:ea typeface="Times New Roman"/>
              <a:cs typeface="Times New Roman"/>
              <a:sym typeface="Times New Roman"/>
            </a:endParaRPr>
          </a:p>
          <a:p>
            <a:pPr marL="0" lvl="0" indent="0" algn="ctr" rtl="0">
              <a:lnSpc>
                <a:spcPct val="90000"/>
              </a:lnSpc>
              <a:spcBef>
                <a:spcPts val="500"/>
              </a:spcBef>
              <a:spcAft>
                <a:spcPts val="0"/>
              </a:spcAft>
              <a:buSzPct val="154545"/>
              <a:buNone/>
            </a:pPr>
            <a:r>
              <a:rPr lang="en-US" sz="1400" b="0" i="0" u="none" dirty="0">
                <a:solidFill>
                  <a:schemeClr val="dk2"/>
                </a:solidFill>
                <a:latin typeface="Times New Roman"/>
                <a:ea typeface="Times New Roman"/>
                <a:cs typeface="Times New Roman"/>
                <a:sym typeface="Times New Roman"/>
              </a:rPr>
              <a:t>Date of presentation: 28/</a:t>
            </a:r>
            <a:r>
              <a:rPr lang="en-US" sz="1400" b="0" i="0" u="none" dirty="0" err="1">
                <a:solidFill>
                  <a:schemeClr val="dk2"/>
                </a:solidFill>
                <a:latin typeface="Times New Roman"/>
                <a:ea typeface="Times New Roman"/>
                <a:cs typeface="Times New Roman"/>
                <a:sym typeface="Times New Roman"/>
              </a:rPr>
              <a:t>october</a:t>
            </a:r>
            <a:r>
              <a:rPr lang="en-US" sz="1400" b="0" i="0" u="none" dirty="0">
                <a:solidFill>
                  <a:schemeClr val="dk2"/>
                </a:solidFill>
                <a:latin typeface="Times New Roman"/>
                <a:ea typeface="Times New Roman"/>
                <a:cs typeface="Times New Roman"/>
                <a:sym typeface="Times New Roman"/>
              </a:rPr>
              <a:t>/2023</a:t>
            </a:r>
            <a:endParaRPr sz="1400" dirty="0">
              <a:latin typeface="Times New Roman"/>
              <a:ea typeface="Times New Roman"/>
              <a:cs typeface="Times New Roman"/>
              <a:sym typeface="Times New Roman"/>
            </a:endParaRPr>
          </a:p>
          <a:p>
            <a:pPr marL="0" lvl="0" indent="0" algn="l" rtl="0">
              <a:lnSpc>
                <a:spcPct val="90000"/>
              </a:lnSpc>
              <a:spcBef>
                <a:spcPts val="500"/>
              </a:spcBef>
              <a:spcAft>
                <a:spcPts val="0"/>
              </a:spcAft>
              <a:buSzPct val="154545"/>
              <a:buNone/>
            </a:pPr>
            <a:endParaRPr sz="1400" dirty="0">
              <a:latin typeface="Times New Roman"/>
              <a:ea typeface="Times New Roman"/>
              <a:cs typeface="Times New Roman"/>
              <a:sym typeface="Times New Roman"/>
            </a:endParaRPr>
          </a:p>
          <a:p>
            <a:pPr marL="0" lvl="0" indent="0" algn="ctr" rtl="0">
              <a:lnSpc>
                <a:spcPct val="90000"/>
              </a:lnSpc>
              <a:spcBef>
                <a:spcPts val="500"/>
              </a:spcBef>
              <a:spcAft>
                <a:spcPts val="0"/>
              </a:spcAft>
              <a:buSzPct val="154545"/>
              <a:buNone/>
            </a:pPr>
            <a:r>
              <a:rPr lang="en-US" sz="1400" b="0" i="0" u="none" dirty="0">
                <a:solidFill>
                  <a:schemeClr val="dk2"/>
                </a:solidFill>
                <a:latin typeface="Times New Roman"/>
                <a:ea typeface="Times New Roman"/>
                <a:cs typeface="Times New Roman"/>
                <a:sym typeface="Times New Roman"/>
              </a:rPr>
              <a:t>Atharva  College of Engineering</a:t>
            </a:r>
            <a:endParaRPr sz="1400" dirty="0">
              <a:latin typeface="Times New Roman"/>
              <a:ea typeface="Times New Roman"/>
              <a:cs typeface="Times New Roman"/>
              <a:sym typeface="Times New Roman"/>
            </a:endParaRPr>
          </a:p>
          <a:p>
            <a:pPr marL="0" lvl="0" indent="0" algn="ctr" rtl="0">
              <a:lnSpc>
                <a:spcPct val="90000"/>
              </a:lnSpc>
              <a:spcBef>
                <a:spcPts val="500"/>
              </a:spcBef>
              <a:spcAft>
                <a:spcPts val="0"/>
              </a:spcAft>
              <a:buSzPct val="154545"/>
              <a:buNone/>
            </a:pPr>
            <a:r>
              <a:rPr lang="en-US" sz="1400" b="0" i="1" u="none" dirty="0">
                <a:solidFill>
                  <a:schemeClr val="dk2"/>
                </a:solidFill>
                <a:latin typeface="Times New Roman"/>
                <a:ea typeface="Times New Roman"/>
                <a:cs typeface="Times New Roman"/>
                <a:sym typeface="Times New Roman"/>
              </a:rPr>
              <a:t>Department of Information Technology</a:t>
            </a:r>
            <a:endParaRPr sz="1400" b="0" i="0" u="none" dirty="0">
              <a:solidFill>
                <a:schemeClr val="dk2"/>
              </a:solidFill>
              <a:latin typeface="Times New Roman"/>
              <a:ea typeface="Times New Roman"/>
              <a:cs typeface="Times New Roman"/>
              <a:sym typeface="Times New Roman"/>
            </a:endParaRPr>
          </a:p>
          <a:p>
            <a:pPr marL="0" lvl="0" indent="0" algn="ctr" rtl="0">
              <a:lnSpc>
                <a:spcPct val="100000"/>
              </a:lnSpc>
              <a:spcBef>
                <a:spcPts val="580"/>
              </a:spcBef>
              <a:spcAft>
                <a:spcPts val="0"/>
              </a:spcAft>
              <a:buSzPct val="154545"/>
              <a:buNone/>
            </a:pPr>
            <a:r>
              <a:rPr lang="en-US" sz="1400" dirty="0">
                <a:latin typeface="Times New Roman"/>
                <a:ea typeface="Times New Roman"/>
                <a:cs typeface="Times New Roman"/>
                <a:sym typeface="Times New Roman"/>
              </a:rPr>
              <a:t>2023-24</a:t>
            </a:r>
            <a:endParaRPr sz="1400" dirty="0">
              <a:latin typeface="Times New Roman"/>
              <a:ea typeface="Times New Roman"/>
              <a:cs typeface="Times New Roman"/>
              <a:sym typeface="Times New Roman"/>
            </a:endParaRPr>
          </a:p>
        </p:txBody>
      </p:sp>
      <p:sp>
        <p:nvSpPr>
          <p:cNvPr id="65" name="Google Shape;65;p1"/>
          <p:cNvSpPr txBox="1">
            <a:spLocks noGrp="1"/>
          </p:cNvSpPr>
          <p:nvPr>
            <p:ph type="ctrTitle"/>
          </p:nvPr>
        </p:nvSpPr>
        <p:spPr>
          <a:xfrm>
            <a:off x="762000" y="1600200"/>
            <a:ext cx="7772400" cy="1165200"/>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FFFFFF"/>
              </a:buClr>
              <a:buSzPts val="4000"/>
              <a:buFont typeface="Libre Franklin"/>
              <a:buNone/>
            </a:pPr>
            <a:r>
              <a:rPr lang="en-US" dirty="0">
                <a:latin typeface="Times New Roman"/>
                <a:ea typeface="Times New Roman"/>
                <a:cs typeface="Times New Roman"/>
                <a:sym typeface="Times New Roman"/>
              </a:rPr>
              <a:t>Blue Broker </a:t>
            </a:r>
            <a:br>
              <a:rPr lang="en-US"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Next Gen Real State Market</a:t>
            </a:r>
            <a:endParaRPr sz="2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4c8392c8b9_0_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1800"/>
              <a:buNone/>
            </a:pPr>
            <a:r>
              <a:rPr lang="en-US">
                <a:latin typeface="Times New Roman"/>
                <a:ea typeface="Times New Roman"/>
                <a:cs typeface="Times New Roman"/>
                <a:sym typeface="Times New Roman"/>
              </a:rPr>
              <a:t>Block Diagram</a:t>
            </a:r>
            <a:endParaRPr/>
          </a:p>
        </p:txBody>
      </p:sp>
      <p:sp>
        <p:nvSpPr>
          <p:cNvPr id="138" name="Google Shape;138;g24c8392c8b9_0_1"/>
          <p:cNvSpPr txBox="1"/>
          <p:nvPr/>
        </p:nvSpPr>
        <p:spPr>
          <a:xfrm>
            <a:off x="841325" y="1610950"/>
            <a:ext cx="7579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
        <p:nvSpPr>
          <p:cNvPr id="140" name="Google Shape;140;g24c8392c8b9_0_1"/>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10</a:t>
            </a:fld>
            <a:endParaRPr sz="1400" b="0" i="0" u="none" strike="noStrike" cap="none">
              <a:solidFill>
                <a:srgbClr val="000000"/>
              </a:solidFill>
              <a:latin typeface="Arial"/>
              <a:ea typeface="Arial"/>
              <a:cs typeface="Arial"/>
              <a:sym typeface="Arial"/>
            </a:endParaRPr>
          </a:p>
        </p:txBody>
      </p:sp>
      <p:sp>
        <p:nvSpPr>
          <p:cNvPr id="141" name="Google Shape;141;g24c8392c8b9_0_1"/>
          <p:cNvSpPr txBox="1"/>
          <p:nvPr/>
        </p:nvSpPr>
        <p:spPr>
          <a:xfrm>
            <a:off x="-834675" y="1323675"/>
            <a:ext cx="67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pic>
        <p:nvPicPr>
          <p:cNvPr id="3" name="Picture 2">
            <a:extLst>
              <a:ext uri="{FF2B5EF4-FFF2-40B4-BE49-F238E27FC236}">
                <a16:creationId xmlns:a16="http://schemas.microsoft.com/office/drawing/2014/main" id="{EDA72E08-A9A8-3F01-3C22-D8FC676ABEFA}"/>
              </a:ext>
            </a:extLst>
          </p:cNvPr>
          <p:cNvPicPr>
            <a:picLocks noChangeAspect="1"/>
          </p:cNvPicPr>
          <p:nvPr/>
        </p:nvPicPr>
        <p:blipFill>
          <a:blip r:embed="rId3"/>
          <a:stretch>
            <a:fillRect/>
          </a:stretch>
        </p:blipFill>
        <p:spPr>
          <a:xfrm>
            <a:off x="130807" y="996043"/>
            <a:ext cx="8882386" cy="5176157"/>
          </a:xfrm>
          <a:prstGeom prst="rect">
            <a:avLst/>
          </a:prstGeom>
        </p:spPr>
      </p:pic>
      <p:sp>
        <p:nvSpPr>
          <p:cNvPr id="4" name="Google Shape;81;p3">
            <a:extLst>
              <a:ext uri="{FF2B5EF4-FFF2-40B4-BE49-F238E27FC236}">
                <a16:creationId xmlns:a16="http://schemas.microsoft.com/office/drawing/2014/main" id="{05FE247C-D702-47C6-6579-9BA79C16BB20}"/>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4c8392c8b9_0_25"/>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150" name="Google Shape;150;g24c8392c8b9_0_25"/>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11</a:t>
            </a:fld>
            <a:endParaRPr/>
          </a:p>
        </p:txBody>
      </p:sp>
      <p:pic>
        <p:nvPicPr>
          <p:cNvPr id="151" name="Google Shape;151;g24c8392c8b9_0_25"/>
          <p:cNvPicPr preferRelativeResize="0"/>
          <p:nvPr/>
        </p:nvPicPr>
        <p:blipFill>
          <a:blip r:embed="rId3">
            <a:alphaModFix/>
          </a:blip>
          <a:stretch>
            <a:fillRect/>
          </a:stretch>
        </p:blipFill>
        <p:spPr>
          <a:xfrm>
            <a:off x="1305900" y="1610400"/>
            <a:ext cx="7132425" cy="4312475"/>
          </a:xfrm>
          <a:prstGeom prst="rect">
            <a:avLst/>
          </a:prstGeom>
          <a:noFill/>
          <a:ln>
            <a:noFill/>
          </a:ln>
        </p:spPr>
      </p:pic>
      <p:sp>
        <p:nvSpPr>
          <p:cNvPr id="2" name="Google Shape;81;p3">
            <a:extLst>
              <a:ext uri="{FF2B5EF4-FFF2-40B4-BE49-F238E27FC236}">
                <a16:creationId xmlns:a16="http://schemas.microsoft.com/office/drawing/2014/main" id="{5FA0295A-ED30-DA36-D9D8-FDCE0CF76B74}"/>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9" name="Google Shape;159;g24c8392c8b9_0_33"/>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12</a:t>
            </a:fld>
            <a:endParaRPr/>
          </a:p>
        </p:txBody>
      </p:sp>
      <p:pic>
        <p:nvPicPr>
          <p:cNvPr id="160" name="Google Shape;160;g24c8392c8b9_0_33"/>
          <p:cNvPicPr preferRelativeResize="0"/>
          <p:nvPr/>
        </p:nvPicPr>
        <p:blipFill>
          <a:blip r:embed="rId3">
            <a:alphaModFix/>
          </a:blip>
          <a:stretch>
            <a:fillRect/>
          </a:stretch>
        </p:blipFill>
        <p:spPr>
          <a:xfrm>
            <a:off x="841375" y="456096"/>
            <a:ext cx="7461250" cy="5356876"/>
          </a:xfrm>
          <a:prstGeom prst="rect">
            <a:avLst/>
          </a:prstGeom>
          <a:noFill/>
          <a:ln>
            <a:noFill/>
          </a:ln>
        </p:spPr>
      </p:pic>
      <p:sp>
        <p:nvSpPr>
          <p:cNvPr id="2" name="Google Shape;81;p3">
            <a:extLst>
              <a:ext uri="{FF2B5EF4-FFF2-40B4-BE49-F238E27FC236}">
                <a16:creationId xmlns:a16="http://schemas.microsoft.com/office/drawing/2014/main" id="{9B6833C0-4B5B-18C7-13F2-F26771E768D3}"/>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8" name="Google Shape;168;g24c8392c8b9_0_41"/>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13</a:t>
            </a:fld>
            <a:endParaRPr/>
          </a:p>
        </p:txBody>
      </p:sp>
      <p:pic>
        <p:nvPicPr>
          <p:cNvPr id="169" name="Google Shape;169;g24c8392c8b9_0_41"/>
          <p:cNvPicPr preferRelativeResize="0"/>
          <p:nvPr/>
        </p:nvPicPr>
        <p:blipFill>
          <a:blip r:embed="rId3">
            <a:alphaModFix/>
          </a:blip>
          <a:stretch>
            <a:fillRect/>
          </a:stretch>
        </p:blipFill>
        <p:spPr>
          <a:xfrm>
            <a:off x="1509712" y="587605"/>
            <a:ext cx="6124575" cy="5102225"/>
          </a:xfrm>
          <a:prstGeom prst="rect">
            <a:avLst/>
          </a:prstGeom>
          <a:noFill/>
          <a:ln>
            <a:noFill/>
          </a:ln>
        </p:spPr>
      </p:pic>
      <p:sp>
        <p:nvSpPr>
          <p:cNvPr id="2" name="Google Shape;81;p3">
            <a:extLst>
              <a:ext uri="{FF2B5EF4-FFF2-40B4-BE49-F238E27FC236}">
                <a16:creationId xmlns:a16="http://schemas.microsoft.com/office/drawing/2014/main" id="{534EDFED-C13A-3143-631D-B1DE4911A79B}"/>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7" name="Google Shape;177;g24c8392c8b9_0_49"/>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14</a:t>
            </a:fld>
            <a:endParaRPr/>
          </a:p>
        </p:txBody>
      </p:sp>
      <p:pic>
        <p:nvPicPr>
          <p:cNvPr id="178" name="Google Shape;178;g24c8392c8b9_0_49"/>
          <p:cNvPicPr preferRelativeResize="0"/>
          <p:nvPr/>
        </p:nvPicPr>
        <p:blipFill>
          <a:blip r:embed="rId3">
            <a:alphaModFix/>
          </a:blip>
          <a:stretch>
            <a:fillRect/>
          </a:stretch>
        </p:blipFill>
        <p:spPr>
          <a:xfrm>
            <a:off x="914400" y="1249400"/>
            <a:ext cx="7772400" cy="4359199"/>
          </a:xfrm>
          <a:prstGeom prst="rect">
            <a:avLst/>
          </a:prstGeom>
          <a:noFill/>
          <a:ln>
            <a:noFill/>
          </a:ln>
        </p:spPr>
      </p:pic>
      <p:pic>
        <p:nvPicPr>
          <p:cNvPr id="2" name="Google Shape;178;g24c8392c8b9_0_49">
            <a:extLst>
              <a:ext uri="{FF2B5EF4-FFF2-40B4-BE49-F238E27FC236}">
                <a16:creationId xmlns:a16="http://schemas.microsoft.com/office/drawing/2014/main" id="{46208E2B-54A6-8275-F17E-DD33F453829C}"/>
              </a:ext>
            </a:extLst>
          </p:cNvPr>
          <p:cNvPicPr preferRelativeResize="0"/>
          <p:nvPr/>
        </p:nvPicPr>
        <p:blipFill>
          <a:blip r:embed="rId3">
            <a:alphaModFix/>
          </a:blip>
          <a:stretch>
            <a:fillRect/>
          </a:stretch>
        </p:blipFill>
        <p:spPr>
          <a:xfrm>
            <a:off x="899885" y="712372"/>
            <a:ext cx="7772400" cy="4359199"/>
          </a:xfrm>
          <a:prstGeom prst="rect">
            <a:avLst/>
          </a:prstGeom>
          <a:noFill/>
          <a:ln>
            <a:noFill/>
          </a:ln>
        </p:spPr>
      </p:pic>
      <p:sp>
        <p:nvSpPr>
          <p:cNvPr id="5" name="Google Shape;81;p3">
            <a:extLst>
              <a:ext uri="{FF2B5EF4-FFF2-40B4-BE49-F238E27FC236}">
                <a16:creationId xmlns:a16="http://schemas.microsoft.com/office/drawing/2014/main" id="{F14569B3-662A-4AD9-EF1C-2B7587EE2886}"/>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685800" y="20782"/>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1800"/>
              <a:buNone/>
            </a:pPr>
            <a:r>
              <a:rPr lang="en-US" dirty="0">
                <a:latin typeface="Times New Roman" panose="02020603050405020304" pitchFamily="18" charset="0"/>
                <a:cs typeface="Times New Roman" panose="02020603050405020304" pitchFamily="18" charset="0"/>
              </a:rPr>
              <a:t>Dataset</a:t>
            </a:r>
            <a:endParaRPr dirty="0">
              <a:latin typeface="Times New Roman" panose="02020603050405020304" pitchFamily="18" charset="0"/>
              <a:cs typeface="Times New Roman" panose="02020603050405020304" pitchFamily="18" charset="0"/>
            </a:endParaRPr>
          </a:p>
        </p:txBody>
      </p:sp>
      <p:sp>
        <p:nvSpPr>
          <p:cNvPr id="184" name="Google Shape;184;p9"/>
          <p:cNvSpPr txBox="1">
            <a:spLocks noGrp="1"/>
          </p:cNvSpPr>
          <p:nvPr>
            <p:ph type="body" idx="1"/>
          </p:nvPr>
        </p:nvSpPr>
        <p:spPr>
          <a:xfrm>
            <a:off x="685800" y="1088967"/>
            <a:ext cx="8291946" cy="5950528"/>
          </a:xfrm>
          <a:prstGeom prst="rect">
            <a:avLst/>
          </a:prstGeom>
          <a:noFill/>
          <a:ln>
            <a:noFill/>
          </a:ln>
        </p:spPr>
        <p:txBody>
          <a:bodyPr spcFirstLastPara="1" wrap="square" lIns="91425" tIns="45700" rIns="91425" bIns="45700" anchor="t" anchorCtr="0">
            <a:noAutofit/>
          </a:bodyPr>
          <a:lstStyle/>
          <a:p>
            <a:pPr marL="131445" lvl="0" indent="0" algn="l" rtl="0">
              <a:lnSpc>
                <a:spcPct val="100000"/>
              </a:lnSpc>
              <a:spcBef>
                <a:spcPts val="580"/>
              </a:spcBef>
              <a:spcAft>
                <a:spcPts val="0"/>
              </a:spcAft>
              <a:buSzPts val="1530"/>
              <a:buNone/>
            </a:pPr>
            <a:r>
              <a:rPr lang="en-US" sz="1400" u="sng" dirty="0">
                <a:solidFill>
                  <a:schemeClr val="hlink"/>
                </a:solidFill>
                <a:hlinkClick r:id="rId3"/>
              </a:rPr>
              <a:t>https://www.kaggle.com/datasets/ruchi798/housing-prices-in-metropolitan-areas-of-india</a:t>
            </a:r>
            <a:endParaRPr sz="1400" dirty="0"/>
          </a:p>
          <a:p>
            <a:pPr marL="457200" lvl="0" indent="-325755" algn="l" rtl="0">
              <a:lnSpc>
                <a:spcPct val="100000"/>
              </a:lnSpc>
              <a:spcBef>
                <a:spcPts val="580"/>
              </a:spcBef>
              <a:spcAft>
                <a:spcPts val="0"/>
              </a:spcAft>
              <a:buSzPts val="1530"/>
              <a:buFont typeface="Arial"/>
              <a:buChar char="•"/>
            </a:pPr>
            <a:r>
              <a:rPr lang="en-US" sz="1400" b="0" i="0" dirty="0">
                <a:solidFill>
                  <a:srgbClr val="3C4043"/>
                </a:solidFill>
                <a:latin typeface="Times New Roman" panose="02020603050405020304" pitchFamily="18" charset="0"/>
                <a:ea typeface="Inter"/>
                <a:cs typeface="Times New Roman" panose="02020603050405020304" pitchFamily="18" charset="0"/>
                <a:sym typeface="Inter"/>
              </a:rPr>
              <a:t>This dataset comprises data that was scraped. It includes:</a:t>
            </a:r>
            <a:endParaRPr dirty="0">
              <a:latin typeface="Times New Roman" panose="02020603050405020304" pitchFamily="18" charset="0"/>
              <a:cs typeface="Times New Roman" panose="02020603050405020304" pitchFamily="18" charset="0"/>
            </a:endParaRPr>
          </a:p>
          <a:p>
            <a:pPr marL="457200" lvl="0" indent="-325755" algn="l" rtl="0">
              <a:lnSpc>
                <a:spcPct val="100000"/>
              </a:lnSpc>
              <a:spcBef>
                <a:spcPts val="580"/>
              </a:spcBef>
              <a:spcAft>
                <a:spcPts val="0"/>
              </a:spcAft>
              <a:buSzPts val="1530"/>
              <a:buFont typeface="Arial"/>
              <a:buChar char="•"/>
            </a:pPr>
            <a:r>
              <a:rPr lang="en-US" sz="1400" b="0" i="0" dirty="0">
                <a:solidFill>
                  <a:srgbClr val="3C4043"/>
                </a:solidFill>
                <a:latin typeface="Times New Roman" panose="02020603050405020304" pitchFamily="18" charset="0"/>
                <a:ea typeface="Arial"/>
                <a:cs typeface="Times New Roman" panose="02020603050405020304" pitchFamily="18" charset="0"/>
                <a:sym typeface="Arial"/>
              </a:rPr>
              <a:t>collection of prices of new and resale houses located in the metropolitan areas of India</a:t>
            </a:r>
            <a:endParaRPr dirty="0">
              <a:latin typeface="Times New Roman" panose="02020603050405020304" pitchFamily="18" charset="0"/>
              <a:cs typeface="Times New Roman" panose="02020603050405020304" pitchFamily="18" charset="0"/>
            </a:endParaRPr>
          </a:p>
          <a:p>
            <a:pPr marL="457200" lvl="0" indent="-325755" algn="l" rtl="0">
              <a:lnSpc>
                <a:spcPct val="100000"/>
              </a:lnSpc>
              <a:spcBef>
                <a:spcPts val="580"/>
              </a:spcBef>
              <a:spcAft>
                <a:spcPts val="0"/>
              </a:spcAft>
              <a:buSzPts val="1530"/>
              <a:buFont typeface="Arial"/>
              <a:buChar char="•"/>
            </a:pPr>
            <a:r>
              <a:rPr lang="en-US" sz="1400" b="0" i="0" dirty="0">
                <a:solidFill>
                  <a:srgbClr val="3C4043"/>
                </a:solidFill>
                <a:latin typeface="Times New Roman" panose="02020603050405020304" pitchFamily="18" charset="0"/>
                <a:ea typeface="Arial"/>
                <a:cs typeface="Times New Roman" panose="02020603050405020304" pitchFamily="18" charset="0"/>
                <a:sym typeface="Arial"/>
              </a:rPr>
              <a:t>the amenities provided for each house</a:t>
            </a:r>
            <a:endParaRPr dirty="0">
              <a:latin typeface="Times New Roman" panose="02020603050405020304" pitchFamily="18" charset="0"/>
              <a:cs typeface="Times New Roman" panose="02020603050405020304" pitchFamily="18" charset="0"/>
            </a:endParaRPr>
          </a:p>
          <a:p>
            <a:pPr marL="457200" lvl="0" indent="-228600" algn="l" rtl="0">
              <a:lnSpc>
                <a:spcPct val="100000"/>
              </a:lnSpc>
              <a:spcBef>
                <a:spcPts val="580"/>
              </a:spcBef>
              <a:spcAft>
                <a:spcPts val="0"/>
              </a:spcAft>
              <a:buSzPts val="1530"/>
              <a:buNone/>
            </a:pPr>
            <a:endParaRPr sz="1600" dirty="0"/>
          </a:p>
          <a:p>
            <a:pPr marL="131445" lvl="0" indent="0" algn="l" rtl="0">
              <a:lnSpc>
                <a:spcPct val="100000"/>
              </a:lnSpc>
              <a:spcBef>
                <a:spcPts val="580"/>
              </a:spcBef>
              <a:spcAft>
                <a:spcPts val="0"/>
              </a:spcAft>
              <a:buSzPts val="1530"/>
              <a:buNone/>
            </a:pPr>
            <a:endParaRPr dirty="0"/>
          </a:p>
        </p:txBody>
      </p:sp>
      <p:pic>
        <p:nvPicPr>
          <p:cNvPr id="186" name="Google Shape;186;p9"/>
          <p:cNvPicPr preferRelativeResize="0"/>
          <p:nvPr/>
        </p:nvPicPr>
        <p:blipFill rotWithShape="1">
          <a:blip r:embed="rId4">
            <a:alphaModFix/>
          </a:blip>
          <a:srcRect/>
          <a:stretch/>
        </p:blipFill>
        <p:spPr>
          <a:xfrm>
            <a:off x="985058" y="2621067"/>
            <a:ext cx="7045037" cy="3551133"/>
          </a:xfrm>
          <a:prstGeom prst="rect">
            <a:avLst/>
          </a:prstGeom>
          <a:noFill/>
          <a:ln>
            <a:noFill/>
          </a:ln>
        </p:spPr>
      </p:pic>
      <p:sp>
        <p:nvSpPr>
          <p:cNvPr id="2" name="Google Shape;81;p3">
            <a:extLst>
              <a:ext uri="{FF2B5EF4-FFF2-40B4-BE49-F238E27FC236}">
                <a16:creationId xmlns:a16="http://schemas.microsoft.com/office/drawing/2014/main" id="{6AD0A378-146A-25DA-44AA-EA00A6074B47}"/>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4c8392c8b9_0_57"/>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193" name="Google Shape;193;g24c8392c8b9_0_57"/>
          <p:cNvSpPr txBox="1">
            <a:spLocks noGrp="1"/>
          </p:cNvSpPr>
          <p:nvPr>
            <p:ph type="body" idx="1"/>
          </p:nvPr>
        </p:nvSpPr>
        <p:spPr>
          <a:xfrm>
            <a:off x="914400" y="1738086"/>
            <a:ext cx="7772400" cy="1981200"/>
          </a:xfrm>
          <a:prstGeom prst="rect">
            <a:avLst/>
          </a:prstGeom>
        </p:spPr>
        <p:txBody>
          <a:bodyPr spcFirstLastPara="1" wrap="square" lIns="91425" tIns="45700" rIns="91425" bIns="45700" anchor="t" anchorCtr="0">
            <a:noAutofit/>
          </a:bodyPr>
          <a:lstStyle/>
          <a:p>
            <a:pPr marL="0" lvl="0" indent="0" algn="just" rtl="0">
              <a:spcBef>
                <a:spcPts val="580"/>
              </a:spcBef>
              <a:spcAft>
                <a:spcPts val="0"/>
              </a:spcAft>
              <a:buNone/>
            </a:pPr>
            <a:r>
              <a:rPr lang="en-US" sz="2000" dirty="0">
                <a:latin typeface="Times New Roman" panose="02020603050405020304" pitchFamily="18" charset="0"/>
                <a:cs typeface="Times New Roman" panose="02020603050405020304" pitchFamily="18" charset="0"/>
              </a:rPr>
              <a:t>Using Website Development Technology and Machine learning we have created a next generation real estate website where you can buy and sell any property in parts and don't have to worry about huge investment and risks</a:t>
            </a:r>
            <a:endParaRPr sz="2000" dirty="0">
              <a:latin typeface="Times New Roman" panose="02020603050405020304" pitchFamily="18" charset="0"/>
              <a:cs typeface="Times New Roman" panose="02020603050405020304" pitchFamily="18" charset="0"/>
            </a:endParaRPr>
          </a:p>
        </p:txBody>
      </p:sp>
      <p:sp>
        <p:nvSpPr>
          <p:cNvPr id="194" name="Google Shape;194;g24c8392c8b9_0_57"/>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16</a:t>
            </a:fld>
            <a:endParaRPr/>
          </a:p>
        </p:txBody>
      </p:sp>
      <p:sp>
        <p:nvSpPr>
          <p:cNvPr id="2" name="Google Shape;81;p3">
            <a:extLst>
              <a:ext uri="{FF2B5EF4-FFF2-40B4-BE49-F238E27FC236}">
                <a16:creationId xmlns:a16="http://schemas.microsoft.com/office/drawing/2014/main" id="{78934371-AB84-39D6-50D9-86AEDE9A73BC}"/>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24c8392c8b9_0_64"/>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Future Scope</a:t>
            </a:r>
            <a:endParaRPr dirty="0">
              <a:latin typeface="Times New Roman" panose="02020603050405020304" pitchFamily="18" charset="0"/>
              <a:cs typeface="Times New Roman" panose="02020603050405020304" pitchFamily="18" charset="0"/>
            </a:endParaRPr>
          </a:p>
        </p:txBody>
      </p:sp>
      <p:sp>
        <p:nvSpPr>
          <p:cNvPr id="201" name="Google Shape;201;g24c8392c8b9_0_64"/>
          <p:cNvSpPr txBox="1">
            <a:spLocks noGrp="1"/>
          </p:cNvSpPr>
          <p:nvPr>
            <p:ph type="body" idx="1"/>
          </p:nvPr>
        </p:nvSpPr>
        <p:spPr>
          <a:xfrm>
            <a:off x="914400" y="1481825"/>
            <a:ext cx="7772400" cy="4572000"/>
          </a:xfrm>
          <a:prstGeom prst="rect">
            <a:avLst/>
          </a:prstGeom>
        </p:spPr>
        <p:txBody>
          <a:bodyPr spcFirstLastPara="1" wrap="square" lIns="91425" tIns="45700" rIns="91425" bIns="45700" anchor="t" anchorCtr="0">
            <a:noAutofit/>
          </a:bodyPr>
          <a:lstStyle/>
          <a:p>
            <a:pPr marL="0" lvl="0" indent="0" algn="l" rtl="0">
              <a:spcBef>
                <a:spcPts val="58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a:p>
            <a:pPr marL="412750" lvl="0" indent="-285750" algn="l" rtl="0">
              <a:spcBef>
                <a:spcPts val="580"/>
              </a:spcBef>
              <a:spcAft>
                <a:spcPts val="0"/>
              </a:spcAft>
              <a:buSzPts val="1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Market Growth: The real estate market is expanding, and fractional property investment aligns with the growing trend of democratizing access to real estate.</a:t>
            </a:r>
            <a:endParaRPr sz="2000" dirty="0">
              <a:latin typeface="Times New Roman" panose="02020603050405020304" pitchFamily="18" charset="0"/>
              <a:cs typeface="Times New Roman" panose="02020603050405020304" pitchFamily="18" charset="0"/>
            </a:endParaRPr>
          </a:p>
          <a:p>
            <a:pPr marL="412750" lvl="0" indent="-285750" algn="l" rtl="0">
              <a:spcBef>
                <a:spcPts val="0"/>
              </a:spcBef>
              <a:spcAft>
                <a:spcPts val="0"/>
              </a:spcAft>
              <a:buSzPts val="1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Diversification: Fractional property investments allow users to diversify their portfolios beyond traditional stocks and bonds, appealing to a wide range of investors.</a:t>
            </a:r>
            <a:endParaRPr sz="2000" dirty="0">
              <a:latin typeface="Times New Roman" panose="02020603050405020304" pitchFamily="18" charset="0"/>
              <a:cs typeface="Times New Roman" panose="02020603050405020304" pitchFamily="18" charset="0"/>
            </a:endParaRPr>
          </a:p>
          <a:p>
            <a:pPr marL="412750" lvl="0" indent="-285750" algn="l" rtl="0">
              <a:spcBef>
                <a:spcPts val="0"/>
              </a:spcBef>
              <a:spcAft>
                <a:spcPts val="0"/>
              </a:spcAft>
              <a:buSzPts val="1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Global Expansion: Potential to expand the platform globally, offering access to various international real estate markets.</a:t>
            </a:r>
            <a:endParaRPr sz="2000" dirty="0">
              <a:latin typeface="Times New Roman" panose="02020603050405020304" pitchFamily="18" charset="0"/>
              <a:cs typeface="Times New Roman" panose="02020603050405020304" pitchFamily="18" charset="0"/>
            </a:endParaRPr>
          </a:p>
          <a:p>
            <a:pPr marL="412750" lvl="0" indent="-285750" algn="l" rtl="0">
              <a:spcBef>
                <a:spcPts val="0"/>
              </a:spcBef>
              <a:spcAft>
                <a:spcPts val="0"/>
              </a:spcAft>
              <a:buSzPts val="16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Secondary Market: Introduce a secondary market where users can trade their fractional property shares, enhancing liquidity.</a:t>
            </a:r>
            <a:endParaRPr sz="2000" dirty="0">
              <a:latin typeface="Times New Roman" panose="02020603050405020304" pitchFamily="18" charset="0"/>
              <a:cs typeface="Times New Roman" panose="02020603050405020304" pitchFamily="18" charset="0"/>
            </a:endParaRPr>
          </a:p>
        </p:txBody>
      </p:sp>
      <p:sp>
        <p:nvSpPr>
          <p:cNvPr id="202" name="Google Shape;202;g24c8392c8b9_0_64"/>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17</a:t>
            </a:fld>
            <a:endParaRPr/>
          </a:p>
        </p:txBody>
      </p:sp>
      <p:sp>
        <p:nvSpPr>
          <p:cNvPr id="2" name="Google Shape;81;p3">
            <a:extLst>
              <a:ext uri="{FF2B5EF4-FFF2-40B4-BE49-F238E27FC236}">
                <a16:creationId xmlns:a16="http://schemas.microsoft.com/office/drawing/2014/main" id="{FD3AB48E-8831-8CEF-97C2-6B11FFC96ACC}"/>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4c8392c8b9_0_73"/>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Reference</a:t>
            </a:r>
            <a:endParaRPr dirty="0">
              <a:latin typeface="Times New Roman" panose="02020603050405020304" pitchFamily="18" charset="0"/>
              <a:cs typeface="Times New Roman" panose="02020603050405020304" pitchFamily="18" charset="0"/>
            </a:endParaRPr>
          </a:p>
        </p:txBody>
      </p:sp>
      <p:sp>
        <p:nvSpPr>
          <p:cNvPr id="209" name="Google Shape;209;g24c8392c8b9_0_73"/>
          <p:cNvSpPr txBox="1">
            <a:spLocks noGrp="1"/>
          </p:cNvSpPr>
          <p:nvPr>
            <p:ph type="body" idx="1"/>
          </p:nvPr>
        </p:nvSpPr>
        <p:spPr>
          <a:xfrm>
            <a:off x="914400" y="1417637"/>
            <a:ext cx="7772400" cy="4602163"/>
          </a:xfrm>
          <a:prstGeom prst="rect">
            <a:avLst/>
          </a:prstGeom>
        </p:spPr>
        <p:txBody>
          <a:bodyPr spcFirstLastPara="1" wrap="square" lIns="91425" tIns="45700" rIns="91425" bIns="45700" anchor="t" anchorCtr="0">
            <a:noAutofit/>
          </a:bodyPr>
          <a:lstStyle/>
          <a:p>
            <a:pPr marL="467995" lvl="0" indent="-285750" algn="l" rtl="0">
              <a:spcBef>
                <a:spcPts val="580"/>
              </a:spcBef>
              <a:spcAft>
                <a:spcPts val="0"/>
              </a:spcAft>
              <a:buSzPts val="73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Abdul-Rasheed, A., &amp;</a:t>
            </a:r>
            <a:r>
              <a:rPr lang="en-US" sz="2000" dirty="0" err="1">
                <a:latin typeface="Times New Roman" panose="02020603050405020304" pitchFamily="18" charset="0"/>
                <a:cs typeface="Times New Roman" panose="02020603050405020304" pitchFamily="18" charset="0"/>
              </a:rPr>
              <a:t>Tajudeen</a:t>
            </a:r>
            <a:r>
              <a:rPr lang="en-US" sz="2000" dirty="0">
                <a:latin typeface="Times New Roman" panose="02020603050405020304" pitchFamily="18" charset="0"/>
                <a:cs typeface="Times New Roman" panose="02020603050405020304" pitchFamily="18" charset="0"/>
              </a:rPr>
              <a:t>, A. (2006). Performance analysis of listed construction and real estate companies in Nigeria. Journal of Real</a:t>
            </a:r>
            <a:endParaRPr sz="2000" dirty="0">
              <a:latin typeface="Times New Roman" panose="02020603050405020304" pitchFamily="18" charset="0"/>
              <a:cs typeface="Times New Roman" panose="02020603050405020304" pitchFamily="18" charset="0"/>
            </a:endParaRPr>
          </a:p>
          <a:p>
            <a:pPr marL="467995" lvl="0" indent="-285750" algn="l" rtl="0">
              <a:spcBef>
                <a:spcPts val="0"/>
              </a:spcBef>
              <a:spcAft>
                <a:spcPts val="0"/>
              </a:spcAft>
              <a:buSzPts val="73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EstatePortfolio</a:t>
            </a:r>
            <a:r>
              <a:rPr lang="en-US" sz="2000" dirty="0">
                <a:latin typeface="Times New Roman" panose="02020603050405020304" pitchFamily="18" charset="0"/>
                <a:cs typeface="Times New Roman" panose="02020603050405020304" pitchFamily="18" charset="0"/>
              </a:rPr>
              <a:t> Management, 12(9), 177-186.</a:t>
            </a:r>
            <a:endParaRPr sz="2000" dirty="0">
              <a:latin typeface="Times New Roman" panose="02020603050405020304" pitchFamily="18" charset="0"/>
              <a:cs typeface="Times New Roman" panose="02020603050405020304" pitchFamily="18" charset="0"/>
            </a:endParaRPr>
          </a:p>
          <a:p>
            <a:pPr marL="467995" lvl="0" indent="-285750" algn="l" rtl="0">
              <a:spcBef>
                <a:spcPts val="0"/>
              </a:spcBef>
              <a:spcAft>
                <a:spcPts val="0"/>
              </a:spcAft>
              <a:buSzPts val="73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a:t>
            </a:r>
            <a:r>
              <a:rPr lang="en-US" sz="2000" dirty="0" err="1">
                <a:latin typeface="Times New Roman" panose="02020603050405020304" pitchFamily="18" charset="0"/>
                <a:cs typeface="Times New Roman" panose="02020603050405020304" pitchFamily="18" charset="0"/>
              </a:rPr>
              <a:t>Marwani</a:t>
            </a:r>
            <a:r>
              <a:rPr lang="en-US" sz="2000" dirty="0">
                <a:latin typeface="Times New Roman" panose="02020603050405020304" pitchFamily="18" charset="0"/>
                <a:cs typeface="Times New Roman" panose="02020603050405020304" pitchFamily="18" charset="0"/>
              </a:rPr>
              <a:t>, H. A. (2014). An approach to modeling and forecasting real estate residential property market (Doctoral dissertation).</a:t>
            </a:r>
            <a:endParaRPr sz="2000" dirty="0">
              <a:latin typeface="Times New Roman" panose="02020603050405020304" pitchFamily="18" charset="0"/>
              <a:cs typeface="Times New Roman" panose="02020603050405020304" pitchFamily="18" charset="0"/>
            </a:endParaRPr>
          </a:p>
          <a:p>
            <a:pPr marL="467995" lvl="0" indent="-285750" algn="l" rtl="0">
              <a:spcBef>
                <a:spcPts val="0"/>
              </a:spcBef>
              <a:spcAft>
                <a:spcPts val="0"/>
              </a:spcAft>
              <a:buSzPts val="73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Alexander, G. J., Sharpe, W. F., &amp; Bailey, J. V. (2001). Fundamentals of investments. Pearson College Division.</a:t>
            </a:r>
            <a:endParaRPr sz="2000" dirty="0">
              <a:latin typeface="Times New Roman" panose="02020603050405020304" pitchFamily="18" charset="0"/>
              <a:cs typeface="Times New Roman" panose="02020603050405020304" pitchFamily="18" charset="0"/>
            </a:endParaRPr>
          </a:p>
          <a:p>
            <a:pPr marL="467995" lvl="0" indent="-285750" algn="l" rtl="0">
              <a:spcBef>
                <a:spcPts val="0"/>
              </a:spcBef>
              <a:spcAft>
                <a:spcPts val="0"/>
              </a:spcAft>
              <a:buSzPts val="73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Amidu, A. R., </a:t>
            </a:r>
            <a:r>
              <a:rPr lang="en-US" sz="2000" dirty="0" err="1">
                <a:latin typeface="Times New Roman" panose="02020603050405020304" pitchFamily="18" charset="0"/>
                <a:cs typeface="Times New Roman" panose="02020603050405020304" pitchFamily="18" charset="0"/>
              </a:rPr>
              <a:t>TajudeenAluko</a:t>
            </a:r>
            <a:r>
              <a:rPr lang="en-US" sz="2000" dirty="0">
                <a:latin typeface="Times New Roman" panose="02020603050405020304" pitchFamily="18" charset="0"/>
                <a:cs typeface="Times New Roman" panose="02020603050405020304" pitchFamily="18" charset="0"/>
              </a:rPr>
              <a:t>, B., &amp;</a:t>
            </a:r>
            <a:r>
              <a:rPr lang="en-US" sz="2000" dirty="0" err="1">
                <a:latin typeface="Times New Roman" panose="02020603050405020304" pitchFamily="18" charset="0"/>
                <a:cs typeface="Times New Roman" panose="02020603050405020304" pitchFamily="18" charset="0"/>
              </a:rPr>
              <a:t>BamideleOyedele</a:t>
            </a:r>
            <a:r>
              <a:rPr lang="en-US" sz="2000" dirty="0">
                <a:latin typeface="Times New Roman" panose="02020603050405020304" pitchFamily="18" charset="0"/>
                <a:cs typeface="Times New Roman" panose="02020603050405020304" pitchFamily="18" charset="0"/>
              </a:rPr>
              <a:t>, J. (2008). Price formation in residential property market: evidence from FGLP auction in</a:t>
            </a:r>
            <a:endParaRPr sz="2000" dirty="0">
              <a:latin typeface="Times New Roman" panose="02020603050405020304" pitchFamily="18" charset="0"/>
              <a:cs typeface="Times New Roman" panose="02020603050405020304" pitchFamily="18" charset="0"/>
            </a:endParaRPr>
          </a:p>
          <a:p>
            <a:pPr marL="467995" lvl="0" indent="-285750" algn="l" rtl="0">
              <a:spcBef>
                <a:spcPts val="0"/>
              </a:spcBef>
              <a:spcAft>
                <a:spcPts val="0"/>
              </a:spcAft>
              <a:buSzPts val="73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Nigeria. Property Management, 26(4), 228-240.</a:t>
            </a:r>
            <a:endParaRPr sz="2000" dirty="0">
              <a:latin typeface="Times New Roman" panose="02020603050405020304" pitchFamily="18" charset="0"/>
              <a:cs typeface="Times New Roman" panose="02020603050405020304" pitchFamily="18" charset="0"/>
            </a:endParaRPr>
          </a:p>
          <a:p>
            <a:pPr marL="914400" lvl="0" indent="0" algn="l" rtl="0">
              <a:spcBef>
                <a:spcPts val="580"/>
              </a:spcBef>
              <a:spcAft>
                <a:spcPts val="0"/>
              </a:spcAft>
              <a:buNone/>
            </a:pPr>
            <a:endParaRPr sz="1800" dirty="0">
              <a:latin typeface="Times New Roman" panose="02020603050405020304" pitchFamily="18" charset="0"/>
              <a:cs typeface="Times New Roman" panose="02020603050405020304" pitchFamily="18" charset="0"/>
            </a:endParaRPr>
          </a:p>
        </p:txBody>
      </p:sp>
      <p:sp>
        <p:nvSpPr>
          <p:cNvPr id="210" name="Google Shape;210;g24c8392c8b9_0_73"/>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18</a:t>
            </a:fld>
            <a:endParaRPr/>
          </a:p>
        </p:txBody>
      </p:sp>
      <p:sp>
        <p:nvSpPr>
          <p:cNvPr id="2" name="Google Shape;81;p3">
            <a:extLst>
              <a:ext uri="{FF2B5EF4-FFF2-40B4-BE49-F238E27FC236}">
                <a16:creationId xmlns:a16="http://schemas.microsoft.com/office/drawing/2014/main" id="{032B5DDF-25CC-1343-A7E2-E12F3D523E00}"/>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title"/>
          </p:nvPr>
        </p:nvSpPr>
        <p:spPr>
          <a:xfrm>
            <a:off x="722312" y="952500"/>
            <a:ext cx="7772400" cy="1362075"/>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dirty="0">
                <a:solidFill>
                  <a:schemeClr val="dk2"/>
                </a:solidFill>
                <a:latin typeface="Times New Roman"/>
                <a:ea typeface="Times New Roman"/>
                <a:cs typeface="Times New Roman"/>
                <a:sym typeface="Times New Roman"/>
              </a:rPr>
              <a:t>Questions</a:t>
            </a:r>
            <a:r>
              <a:rPr lang="en-US" sz="4000" b="0" i="0" u="none" dirty="0">
                <a:solidFill>
                  <a:schemeClr val="dk2"/>
                </a:solidFill>
                <a:latin typeface="Libre Franklin"/>
                <a:ea typeface="Libre Franklin"/>
                <a:cs typeface="Libre Franklin"/>
                <a:sym typeface="Libre Franklin"/>
              </a:rPr>
              <a:t>??</a:t>
            </a:r>
            <a:endParaRPr dirty="0"/>
          </a:p>
        </p:txBody>
      </p:sp>
      <p:sp>
        <p:nvSpPr>
          <p:cNvPr id="216" name="Google Shape;216;p10"/>
          <p:cNvSpPr txBox="1">
            <a:spLocks noGrp="1"/>
          </p:cNvSpPr>
          <p:nvPr>
            <p:ph type="body" idx="1"/>
          </p:nvPr>
        </p:nvSpPr>
        <p:spPr>
          <a:xfrm>
            <a:off x="722312" y="2547937"/>
            <a:ext cx="7772400" cy="133826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4590"/>
              <a:buNone/>
            </a:pPr>
            <a:r>
              <a:rPr lang="en-US" sz="5400" b="1" i="0" u="none">
                <a:solidFill>
                  <a:srgbClr val="898989"/>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
        <p:nvSpPr>
          <p:cNvPr id="217" name="Google Shape;217;p10"/>
          <p:cNvSpPr/>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19</a:t>
            </a:fld>
            <a:endParaRPr sz="1400" b="0" i="0" u="none" strike="noStrike" cap="none">
              <a:solidFill>
                <a:srgbClr val="000000"/>
              </a:solidFill>
              <a:latin typeface="Arial"/>
              <a:ea typeface="Arial"/>
              <a:cs typeface="Arial"/>
              <a:sym typeface="Arial"/>
            </a:endParaRPr>
          </a:p>
        </p:txBody>
      </p:sp>
      <p:sp>
        <p:nvSpPr>
          <p:cNvPr id="2" name="Google Shape;81;p3">
            <a:extLst>
              <a:ext uri="{FF2B5EF4-FFF2-40B4-BE49-F238E27FC236}">
                <a16:creationId xmlns:a16="http://schemas.microsoft.com/office/drawing/2014/main" id="{9E054792-FE9F-EAC4-562F-2E8BC13B0DD0}"/>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2"/>
          <p:cNvSpPr txBox="1">
            <a:spLocks noGrp="1"/>
          </p:cNvSpPr>
          <p:nvPr>
            <p:ph type="title"/>
          </p:nvPr>
        </p:nvSpPr>
        <p:spPr>
          <a:xfrm>
            <a:off x="914400" y="515414"/>
            <a:ext cx="7772400" cy="623838"/>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ct val="111111"/>
              <a:buFont typeface="Libre Franklin"/>
              <a:buNone/>
            </a:pPr>
            <a:r>
              <a:rPr lang="en-US" b="0" i="0" u="none" dirty="0">
                <a:solidFill>
                  <a:schemeClr val="dk2"/>
                </a:solidFill>
                <a:latin typeface="Times New Roman"/>
                <a:ea typeface="Times New Roman"/>
                <a:cs typeface="Times New Roman"/>
                <a:sym typeface="Times New Roman"/>
              </a:rPr>
              <a:t>Content</a:t>
            </a:r>
            <a:endParaRPr dirty="0">
              <a:latin typeface="Times New Roman"/>
              <a:ea typeface="Times New Roman"/>
              <a:cs typeface="Times New Roman"/>
              <a:sym typeface="Times New Roman"/>
            </a:endParaRPr>
          </a:p>
        </p:txBody>
      </p:sp>
      <p:sp>
        <p:nvSpPr>
          <p:cNvPr id="73" name="Google Shape;73;p2"/>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2</a:t>
            </a:fld>
            <a:endParaRPr sz="1400" b="0" i="0" u="none" strike="noStrike" cap="none">
              <a:solidFill>
                <a:srgbClr val="000000"/>
              </a:solidFill>
              <a:latin typeface="Arial"/>
              <a:ea typeface="Arial"/>
              <a:cs typeface="Arial"/>
              <a:sym typeface="Arial"/>
            </a:endParaRPr>
          </a:p>
        </p:txBody>
      </p:sp>
      <p:sp>
        <p:nvSpPr>
          <p:cNvPr id="74" name="Google Shape;74;p2"/>
          <p:cNvSpPr txBox="1">
            <a:spLocks noGrp="1"/>
          </p:cNvSpPr>
          <p:nvPr>
            <p:ph type="body" idx="1"/>
          </p:nvPr>
        </p:nvSpPr>
        <p:spPr>
          <a:xfrm>
            <a:off x="914400" y="1139252"/>
            <a:ext cx="6925456" cy="4632824"/>
          </a:xfrm>
          <a:prstGeom prst="rect">
            <a:avLst/>
          </a:prstGeom>
          <a:noFill/>
          <a:ln>
            <a:noFill/>
          </a:ln>
        </p:spPr>
        <p:txBody>
          <a:bodyPr spcFirstLastPara="1" wrap="square" lIns="91425" tIns="45700" rIns="91425" bIns="45700" anchor="t" anchorCtr="0">
            <a:noAutofit/>
          </a:bodyPr>
          <a:lstStyle/>
          <a:p>
            <a:pPr marL="342900" marR="0" lvl="0" indent="-342900" rtl="0">
              <a:lnSpc>
                <a:spcPct val="100000"/>
              </a:lnSpc>
              <a:spcBef>
                <a:spcPts val="0"/>
              </a:spcBef>
              <a:spcAft>
                <a:spcPts val="0"/>
              </a:spcAft>
              <a:buClr>
                <a:schemeClr val="accent1"/>
              </a:buClr>
              <a:buSzPts val="2000"/>
              <a:buFont typeface="Arial" panose="020B0604020202020204" pitchFamily="34" charset="0"/>
              <a:buChar char="•"/>
            </a:pPr>
            <a:r>
              <a:rPr lang="en-US" sz="2300" dirty="0">
                <a:latin typeface="Times New Roman"/>
                <a:ea typeface="Times New Roman"/>
                <a:cs typeface="Times New Roman"/>
                <a:sym typeface="Times New Roman"/>
              </a:rPr>
              <a:t>Introduction</a:t>
            </a:r>
            <a:endParaRPr sz="23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Review of literature</a:t>
            </a:r>
            <a:endParaRPr sz="20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Existing System</a:t>
            </a:r>
            <a:endParaRPr sz="20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Feasibility study and scope of project</a:t>
            </a:r>
            <a:endParaRPr sz="20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Proposed system</a:t>
            </a:r>
            <a:endParaRPr sz="2000" dirty="0">
              <a:latin typeface="Times New Roman"/>
              <a:ea typeface="Times New Roman"/>
              <a:cs typeface="Times New Roman"/>
              <a:sym typeface="Times New Roman"/>
            </a:endParaRP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Methodology</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Block Diagram</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Implementation</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Datasets</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Conclusions</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Future Scope</a:t>
            </a:r>
          </a:p>
          <a:p>
            <a:pPr marL="342900" marR="0" lvl="0" indent="-342900" rtl="0">
              <a:lnSpc>
                <a:spcPct val="100000"/>
              </a:lnSpc>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Reference</a:t>
            </a:r>
            <a:endParaRPr sz="2000" dirty="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dirty="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dirty="0">
              <a:latin typeface="Times New Roman"/>
              <a:ea typeface="Times New Roman"/>
              <a:cs typeface="Times New Roman"/>
              <a:sym typeface="Times New Roman"/>
            </a:endParaRPr>
          </a:p>
        </p:txBody>
      </p:sp>
      <p:sp>
        <p:nvSpPr>
          <p:cNvPr id="2" name="Google Shape;81;p3">
            <a:extLst>
              <a:ext uri="{FF2B5EF4-FFF2-40B4-BE49-F238E27FC236}">
                <a16:creationId xmlns:a16="http://schemas.microsoft.com/office/drawing/2014/main" id="{05DDD2C4-843A-5742-FFE3-7415F1174E02}"/>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821350" y="228600"/>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1800"/>
              <a:buNone/>
            </a:pPr>
            <a:r>
              <a:rPr lang="en-US" dirty="0">
                <a:latin typeface="Times New Roman"/>
                <a:ea typeface="Times New Roman"/>
                <a:cs typeface="Times New Roman"/>
                <a:sym typeface="Times New Roman"/>
              </a:rPr>
              <a:t>Introduction</a:t>
            </a:r>
            <a:endParaRPr dirty="0">
              <a:latin typeface="Times New Roman"/>
              <a:ea typeface="Times New Roman"/>
              <a:cs typeface="Times New Roman"/>
              <a:sym typeface="Times New Roman"/>
            </a:endParaRPr>
          </a:p>
        </p:txBody>
      </p:sp>
      <p:sp>
        <p:nvSpPr>
          <p:cNvPr id="80" name="Google Shape;80;p3"/>
          <p:cNvSpPr txBox="1"/>
          <p:nvPr/>
        </p:nvSpPr>
        <p:spPr>
          <a:xfrm>
            <a:off x="821350" y="1580407"/>
            <a:ext cx="7772400" cy="42780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2400" b="0" i="0" u="none" strike="noStrike" cap="none" dirty="0">
                <a:solidFill>
                  <a:srgbClr val="000000"/>
                </a:solidFill>
                <a:latin typeface="Times New Roman"/>
                <a:ea typeface="Times New Roman"/>
                <a:cs typeface="Times New Roman"/>
                <a:sym typeface="Times New Roman"/>
              </a:rPr>
              <a:t>Making buying and selling of real state property as liquid as a stock market trading.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2800" b="1" i="0" u="none" strike="noStrike" cap="none" dirty="0">
                <a:solidFill>
                  <a:srgbClr val="000000"/>
                </a:solidFill>
                <a:latin typeface="Times New Roman"/>
                <a:ea typeface="Times New Roman"/>
                <a:cs typeface="Times New Roman"/>
                <a:sym typeface="Times New Roman"/>
              </a:rPr>
              <a:t> </a:t>
            </a:r>
            <a:r>
              <a:rPr lang="en-US" sz="2000" b="0" i="0" u="none" strike="noStrike" cap="none" dirty="0">
                <a:solidFill>
                  <a:srgbClr val="000000"/>
                </a:solidFill>
                <a:latin typeface="Times New Roman"/>
                <a:ea typeface="Times New Roman"/>
                <a:cs typeface="Times New Roman"/>
                <a:sym typeface="Times New Roman"/>
              </a:rPr>
              <a:t>Blue Broker is a Platform where you can buy and sell a property just like stock trading and gold trading.</a:t>
            </a:r>
            <a:endParaRPr sz="1400" b="0" i="0" u="none" strike="noStrike" cap="none" dirty="0">
              <a:solidFill>
                <a:srgbClr val="000000"/>
              </a:solidFill>
              <a:latin typeface="Arial"/>
              <a:ea typeface="Arial"/>
              <a:cs typeface="Arial"/>
              <a:sym typeface="Arial"/>
            </a:endParaRPr>
          </a:p>
          <a:p>
            <a:pPr marL="457200" marR="0" lvl="0" indent="-254000" algn="just" rtl="0">
              <a:lnSpc>
                <a:spcPct val="100000"/>
              </a:lnSpc>
              <a:spcBef>
                <a:spcPts val="0"/>
              </a:spcBef>
              <a:spcAft>
                <a:spcPts val="0"/>
              </a:spcAft>
              <a:buClr>
                <a:srgbClr val="000000"/>
              </a:buClr>
              <a:buSzPts val="32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2000" b="0" i="0" u="none" strike="noStrike" cap="none" dirty="0">
                <a:solidFill>
                  <a:srgbClr val="000000"/>
                </a:solidFill>
                <a:latin typeface="Times New Roman"/>
                <a:ea typeface="Times New Roman"/>
                <a:cs typeface="Times New Roman"/>
                <a:sym typeface="Times New Roman"/>
              </a:rPr>
              <a:t>It is profitable for both – The Buyer and Seller.</a:t>
            </a:r>
            <a:endParaRPr sz="1400" b="0" i="0" u="none" strike="noStrike" cap="none" dirty="0">
              <a:solidFill>
                <a:srgbClr val="000000"/>
              </a:solidFill>
              <a:latin typeface="Arial"/>
              <a:ea typeface="Arial"/>
              <a:cs typeface="Arial"/>
              <a:sym typeface="Arial"/>
            </a:endParaRPr>
          </a:p>
          <a:p>
            <a:pPr marL="457200" marR="0" lvl="0" indent="-254000" algn="just" rtl="0">
              <a:lnSpc>
                <a:spcPct val="100000"/>
              </a:lnSpc>
              <a:spcBef>
                <a:spcPts val="0"/>
              </a:spcBef>
              <a:spcAft>
                <a:spcPts val="0"/>
              </a:spcAft>
              <a:buClr>
                <a:srgbClr val="000000"/>
              </a:buClr>
              <a:buSzPts val="32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3200"/>
              <a:buFont typeface="Arial"/>
              <a:buChar char="•"/>
            </a:pPr>
            <a:r>
              <a:rPr lang="en-US" sz="2000" b="0" i="0" u="none" strike="noStrike" cap="none" dirty="0">
                <a:solidFill>
                  <a:srgbClr val="000000"/>
                </a:solidFill>
                <a:latin typeface="Times New Roman"/>
                <a:ea typeface="Times New Roman"/>
                <a:cs typeface="Times New Roman"/>
                <a:sym typeface="Times New Roman"/>
              </a:rPr>
              <a:t>The Buyer Can easily buy a Part of the Property without having a lot to invest and can reduce the risk factor. </a:t>
            </a:r>
            <a:endParaRPr sz="2000" b="0" i="0" u="none" strike="noStrike" cap="none" dirty="0">
              <a:solidFill>
                <a:srgbClr val="000000"/>
              </a:solidFill>
              <a:latin typeface="Times New Roman"/>
              <a:ea typeface="Times New Roman"/>
              <a:cs typeface="Times New Roman"/>
              <a:sym typeface="Times New Roman"/>
            </a:endParaRPr>
          </a:p>
          <a:p>
            <a:pPr marL="457200" marR="0" lvl="0" indent="-254000" algn="l" rtl="0">
              <a:lnSpc>
                <a:spcPct val="100000"/>
              </a:lnSpc>
              <a:spcBef>
                <a:spcPts val="0"/>
              </a:spcBef>
              <a:spcAft>
                <a:spcPts val="0"/>
              </a:spcAft>
              <a:buClr>
                <a:srgbClr val="000000"/>
              </a:buClr>
              <a:buSzPts val="3200"/>
              <a:buFont typeface="Arial"/>
              <a:buNone/>
            </a:pPr>
            <a:endParaRPr sz="2400" b="1" i="0" u="none" strike="noStrike" cap="none" dirty="0">
              <a:solidFill>
                <a:srgbClr val="000000"/>
              </a:solidFill>
              <a:latin typeface="Times New Roman"/>
              <a:ea typeface="Times New Roman"/>
              <a:cs typeface="Times New Roman"/>
              <a:sym typeface="Times New Roman"/>
            </a:endParaRPr>
          </a:p>
          <a:p>
            <a:pPr marL="457200" marR="0" lvl="0" indent="-254000" algn="l" rtl="0">
              <a:lnSpc>
                <a:spcPct val="100000"/>
              </a:lnSpc>
              <a:spcBef>
                <a:spcPts val="0"/>
              </a:spcBef>
              <a:spcAft>
                <a:spcPts val="0"/>
              </a:spcAft>
              <a:buClr>
                <a:srgbClr val="000000"/>
              </a:buClr>
              <a:buSzPts val="3200"/>
              <a:buFont typeface="Arial"/>
              <a:buNone/>
            </a:pPr>
            <a:endParaRPr sz="2400" b="1" i="0" u="none" strike="noStrike" cap="none" dirty="0">
              <a:solidFill>
                <a:srgbClr val="000000"/>
              </a:solidFill>
              <a:latin typeface="Times New Roman"/>
              <a:ea typeface="Times New Roman"/>
              <a:cs typeface="Times New Roman"/>
              <a:sym typeface="Times New Roman"/>
            </a:endParaRPr>
          </a:p>
        </p:txBody>
      </p:sp>
      <p:sp>
        <p:nvSpPr>
          <p:cNvPr id="81" name="Google Shape;81;p3"/>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
        <p:nvSpPr>
          <p:cNvPr id="82" name="Google Shape;82;p3"/>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a:spLocks noGrp="1"/>
          </p:cNvSpPr>
          <p:nvPr>
            <p:ph type="title"/>
          </p:nvPr>
        </p:nvSpPr>
        <p:spPr>
          <a:xfrm>
            <a:off x="685800" y="240389"/>
            <a:ext cx="7772400" cy="7245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1800"/>
              <a:buNone/>
            </a:pPr>
            <a:r>
              <a:rPr lang="en-US" sz="4000" dirty="0">
                <a:latin typeface="Times New Roman"/>
                <a:ea typeface="Times New Roman"/>
                <a:cs typeface="Times New Roman"/>
                <a:sym typeface="Times New Roman"/>
              </a:rPr>
              <a:t>Literature</a:t>
            </a:r>
            <a:r>
              <a:rPr lang="en-US" sz="4000" dirty="0"/>
              <a:t> Survey</a:t>
            </a:r>
            <a:endParaRPr dirty="0"/>
          </a:p>
        </p:txBody>
      </p:sp>
      <p:sp>
        <p:nvSpPr>
          <p:cNvPr id="88" name="Google Shape;88;p6"/>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80"/>
              </a:spcBef>
              <a:spcAft>
                <a:spcPts val="0"/>
              </a:spcAft>
              <a:buSzPts val="1530"/>
              <a:buNone/>
            </a:pPr>
            <a:endParaRPr/>
          </a:p>
        </p:txBody>
      </p:sp>
      <p:graphicFrame>
        <p:nvGraphicFramePr>
          <p:cNvPr id="89" name="Google Shape;89;p6"/>
          <p:cNvGraphicFramePr/>
          <p:nvPr>
            <p:extLst>
              <p:ext uri="{D42A27DB-BD31-4B8C-83A1-F6EECF244321}">
                <p14:modId xmlns:p14="http://schemas.microsoft.com/office/powerpoint/2010/main" val="3546153903"/>
              </p:ext>
            </p:extLst>
          </p:nvPr>
        </p:nvGraphicFramePr>
        <p:xfrm>
          <a:off x="188536" y="999241"/>
          <a:ext cx="8814050" cy="5084795"/>
        </p:xfrm>
        <a:graphic>
          <a:graphicData uri="http://schemas.openxmlformats.org/drawingml/2006/table">
            <a:tbl>
              <a:tblPr firstRow="1" bandRow="1">
                <a:noFill/>
                <a:tableStyleId>{22A30CBE-22CC-4410-9CC1-E69B381DF0F9}</a:tableStyleId>
              </a:tblPr>
              <a:tblGrid>
                <a:gridCol w="756250">
                  <a:extLst>
                    <a:ext uri="{9D8B030D-6E8A-4147-A177-3AD203B41FA5}">
                      <a16:colId xmlns:a16="http://schemas.microsoft.com/office/drawing/2014/main" val="20000"/>
                    </a:ext>
                  </a:extLst>
                </a:gridCol>
                <a:gridCol w="2285375">
                  <a:extLst>
                    <a:ext uri="{9D8B030D-6E8A-4147-A177-3AD203B41FA5}">
                      <a16:colId xmlns:a16="http://schemas.microsoft.com/office/drawing/2014/main" val="20001"/>
                    </a:ext>
                  </a:extLst>
                </a:gridCol>
                <a:gridCol w="1210000">
                  <a:extLst>
                    <a:ext uri="{9D8B030D-6E8A-4147-A177-3AD203B41FA5}">
                      <a16:colId xmlns:a16="http://schemas.microsoft.com/office/drawing/2014/main" val="20002"/>
                    </a:ext>
                  </a:extLst>
                </a:gridCol>
                <a:gridCol w="1210000">
                  <a:extLst>
                    <a:ext uri="{9D8B030D-6E8A-4147-A177-3AD203B41FA5}">
                      <a16:colId xmlns:a16="http://schemas.microsoft.com/office/drawing/2014/main" val="20003"/>
                    </a:ext>
                  </a:extLst>
                </a:gridCol>
                <a:gridCol w="857700">
                  <a:extLst>
                    <a:ext uri="{9D8B030D-6E8A-4147-A177-3AD203B41FA5}">
                      <a16:colId xmlns:a16="http://schemas.microsoft.com/office/drawing/2014/main" val="20004"/>
                    </a:ext>
                  </a:extLst>
                </a:gridCol>
                <a:gridCol w="2494725">
                  <a:extLst>
                    <a:ext uri="{9D8B030D-6E8A-4147-A177-3AD203B41FA5}">
                      <a16:colId xmlns:a16="http://schemas.microsoft.com/office/drawing/2014/main" val="20005"/>
                    </a:ext>
                  </a:extLst>
                </a:gridCol>
              </a:tblGrid>
              <a:tr h="44900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SR.NO</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Title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Author’s Name</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Publisher</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Year</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Description</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28525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1.</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Botswana Stock Exchange Listed Property Companies as an Alternative</a:t>
                      </a: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600" u="none" strike="noStrike" cap="none" dirty="0">
                          <a:latin typeface="Times New Roman"/>
                          <a:ea typeface="Times New Roman"/>
                          <a:cs typeface="Times New Roman"/>
                          <a:sym typeface="Times New Roman"/>
                        </a:rPr>
                        <a:t>Indirect Real Estate Investment in Botswana</a:t>
                      </a:r>
                      <a:endParaRPr sz="16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dk1"/>
                          </a:solidFill>
                          <a:latin typeface="Times New Roman"/>
                          <a:ea typeface="Times New Roman"/>
                          <a:cs typeface="Times New Roman"/>
                          <a:sym typeface="Times New Roman"/>
                        </a:rPr>
                        <a:t>Prof. </a:t>
                      </a:r>
                      <a:r>
                        <a:rPr lang="en-US" sz="1600" b="0" i="0" u="none" strike="noStrike" cap="none" dirty="0" err="1">
                          <a:solidFill>
                            <a:schemeClr val="dk1"/>
                          </a:solidFill>
                          <a:latin typeface="Times New Roman"/>
                          <a:ea typeface="Times New Roman"/>
                          <a:cs typeface="Times New Roman"/>
                          <a:sym typeface="Times New Roman"/>
                        </a:rPr>
                        <a:t>Shyamsundar</a:t>
                      </a:r>
                      <a:r>
                        <a:rPr lang="en-US" sz="1600" b="0" i="0" u="none" strike="noStrike" cap="none" dirty="0">
                          <a:solidFill>
                            <a:schemeClr val="dk1"/>
                          </a:solidFill>
                          <a:latin typeface="Times New Roman"/>
                          <a:ea typeface="Times New Roman"/>
                          <a:cs typeface="Times New Roman"/>
                          <a:sym typeface="Times New Roman"/>
                        </a:rPr>
                        <a:t> Magar</a:t>
                      </a:r>
                      <a:endParaRPr sz="16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latin typeface="Times New Roman"/>
                          <a:ea typeface="Times New Roman"/>
                          <a:cs typeface="Times New Roman"/>
                          <a:sym typeface="Times New Roman"/>
                        </a:rPr>
                        <a:t>Research Gate</a:t>
                      </a:r>
                      <a:endParaRPr sz="15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latin typeface="Times New Roman"/>
                          <a:ea typeface="Times New Roman"/>
                          <a:cs typeface="Times New Roman"/>
                          <a:sym typeface="Times New Roman"/>
                        </a:rPr>
                        <a:t>2020</a:t>
                      </a:r>
                      <a:endParaRPr sz="15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latin typeface="Times New Roman"/>
                          <a:ea typeface="Times New Roman"/>
                          <a:cs typeface="Times New Roman"/>
                          <a:sym typeface="Times New Roman"/>
                        </a:rPr>
                        <a:t>In this article the survey was taken and the property was listed to see if the person or investors wants to buy the whole property or the part of the property as an investment. Most of the people wanted a </a:t>
                      </a:r>
                      <a:r>
                        <a:rPr lang="en-US" sz="1500" u="none" strike="noStrike" cap="none" dirty="0" err="1">
                          <a:latin typeface="Times New Roman"/>
                          <a:ea typeface="Times New Roman"/>
                          <a:cs typeface="Times New Roman"/>
                          <a:sym typeface="Times New Roman"/>
                        </a:rPr>
                        <a:t>centralised</a:t>
                      </a:r>
                      <a:r>
                        <a:rPr lang="en-US" sz="1500" u="none" strike="noStrike" cap="none" dirty="0">
                          <a:latin typeface="Times New Roman"/>
                          <a:ea typeface="Times New Roman"/>
                          <a:cs typeface="Times New Roman"/>
                          <a:sym typeface="Times New Roman"/>
                        </a:rPr>
                        <a:t> system and were not convinced with the current system of real estate investment.</a:t>
                      </a:r>
                      <a:endParaRPr sz="15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7141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A Systematic Review of Smart Real Estate Technology:</a:t>
                      </a:r>
                      <a:endParaRPr sz="14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Drivers of, and Barriers to, the Use of Digital</a:t>
                      </a:r>
                      <a:endParaRPr sz="14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Disruptive Technologies and Online Platforms</a:t>
                      </a:r>
                      <a:endParaRPr sz="1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latin typeface="Times New Roman"/>
                          <a:ea typeface="Times New Roman"/>
                          <a:cs typeface="Times New Roman"/>
                          <a:sym typeface="Times New Roman"/>
                        </a:rPr>
                        <a:t>P. </a:t>
                      </a:r>
                      <a:r>
                        <a:rPr lang="en-US" sz="1400" u="none" strike="noStrike" cap="none" dirty="0" err="1">
                          <a:latin typeface="Times New Roman"/>
                          <a:ea typeface="Times New Roman"/>
                          <a:cs typeface="Times New Roman"/>
                          <a:sym typeface="Times New Roman"/>
                        </a:rPr>
                        <a:t>Iyappan</a:t>
                      </a:r>
                      <a:r>
                        <a:rPr lang="en-US" sz="1400" u="none" strike="noStrike" cap="none" dirty="0">
                          <a:latin typeface="Times New Roman"/>
                          <a:ea typeface="Times New Roman"/>
                          <a:cs typeface="Times New Roman"/>
                          <a:sym typeface="Times New Roman"/>
                        </a:rPr>
                        <a:t>, B. </a:t>
                      </a:r>
                      <a:r>
                        <a:rPr lang="en-US" sz="1400" u="none" strike="noStrike" cap="none" dirty="0" err="1">
                          <a:latin typeface="Times New Roman"/>
                          <a:ea typeface="Times New Roman"/>
                          <a:cs typeface="Times New Roman"/>
                          <a:sym typeface="Times New Roman"/>
                        </a:rPr>
                        <a:t>Nanthini</a:t>
                      </a:r>
                      <a:r>
                        <a:rPr lang="en-US" sz="1400" u="none" strike="noStrike" cap="none" dirty="0">
                          <a:latin typeface="Times New Roman"/>
                          <a:ea typeface="Times New Roman"/>
                          <a:cs typeface="Times New Roman"/>
                          <a:sym typeface="Times New Roman"/>
                        </a:rPr>
                        <a:t> Devi, P. </a:t>
                      </a:r>
                      <a:r>
                        <a:rPr lang="en-US" sz="1400" u="none" strike="noStrike" cap="none" dirty="0" err="1">
                          <a:latin typeface="Times New Roman"/>
                          <a:ea typeface="Times New Roman"/>
                          <a:cs typeface="Times New Roman"/>
                          <a:sym typeface="Times New Roman"/>
                        </a:rPr>
                        <a:t>Nivedha</a:t>
                      </a:r>
                      <a:r>
                        <a:rPr lang="en-US" sz="1400" u="none" strike="noStrike" cap="none" dirty="0">
                          <a:latin typeface="Times New Roman"/>
                          <a:ea typeface="Times New Roman"/>
                          <a:cs typeface="Times New Roman"/>
                          <a:sym typeface="Times New Roman"/>
                        </a:rPr>
                        <a:t> and V. </a:t>
                      </a:r>
                      <a:r>
                        <a:rPr lang="en-US" sz="1400" u="none" strike="noStrike" cap="none" dirty="0" err="1">
                          <a:latin typeface="Times New Roman"/>
                          <a:ea typeface="Times New Roman"/>
                          <a:cs typeface="Times New Roman"/>
                          <a:sym typeface="Times New Roman"/>
                        </a:rPr>
                        <a:t>Sayoojya</a:t>
                      </a:r>
                      <a:endParaRPr sz="1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latin typeface="Times New Roman"/>
                          <a:ea typeface="Times New Roman"/>
                          <a:cs typeface="Times New Roman"/>
                          <a:sym typeface="Times New Roman"/>
                        </a:rPr>
                        <a:t>MDPI</a:t>
                      </a:r>
                      <a:endParaRPr sz="15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a:latin typeface="Times New Roman"/>
                          <a:ea typeface="Times New Roman"/>
                          <a:cs typeface="Times New Roman"/>
                          <a:sym typeface="Times New Roman"/>
                        </a:rPr>
                        <a:t>2021</a:t>
                      </a:r>
                      <a:endParaRPr sz="15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u="none" strike="noStrike" cap="none" dirty="0">
                          <a:latin typeface="Times New Roman"/>
                          <a:ea typeface="Times New Roman"/>
                          <a:cs typeface="Times New Roman"/>
                          <a:sym typeface="Times New Roman"/>
                        </a:rPr>
                        <a:t>The Systematic use of technology can change the real estate market for good. Use of big9 technology makes the </a:t>
                      </a:r>
                      <a:r>
                        <a:rPr lang="en-US" sz="1500" u="none" strike="noStrike" cap="none" dirty="0" err="1">
                          <a:latin typeface="Times New Roman"/>
                          <a:ea typeface="Times New Roman"/>
                          <a:cs typeface="Times New Roman"/>
                          <a:sym typeface="Times New Roman"/>
                        </a:rPr>
                        <a:t>unorganised</a:t>
                      </a:r>
                      <a:r>
                        <a:rPr lang="en-US" sz="1500" u="none" strike="noStrike" cap="none" dirty="0">
                          <a:latin typeface="Times New Roman"/>
                          <a:ea typeface="Times New Roman"/>
                          <a:cs typeface="Times New Roman"/>
                          <a:sym typeface="Times New Roman"/>
                        </a:rPr>
                        <a:t> real estate market a </a:t>
                      </a:r>
                      <a:r>
                        <a:rPr lang="en-US" sz="1500" u="none" strike="noStrike" cap="none" dirty="0" err="1">
                          <a:latin typeface="Times New Roman"/>
                          <a:ea typeface="Times New Roman"/>
                          <a:cs typeface="Times New Roman"/>
                          <a:sym typeface="Times New Roman"/>
                        </a:rPr>
                        <a:t>organised</a:t>
                      </a:r>
                      <a:r>
                        <a:rPr lang="en-US" sz="1500" u="none" strike="noStrike" cap="none" dirty="0">
                          <a:latin typeface="Times New Roman"/>
                          <a:ea typeface="Times New Roman"/>
                          <a:cs typeface="Times New Roman"/>
                          <a:sym typeface="Times New Roman"/>
                        </a:rPr>
                        <a:t> sector.</a:t>
                      </a:r>
                      <a:endParaRPr sz="15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
        <p:nvSpPr>
          <p:cNvPr id="91" name="Google Shape;91;p6"/>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4</a:t>
            </a:fld>
            <a:endParaRPr sz="1400" b="0" i="0" u="none" strike="noStrike" cap="none">
              <a:solidFill>
                <a:srgbClr val="000000"/>
              </a:solidFill>
              <a:latin typeface="Arial"/>
              <a:ea typeface="Arial"/>
              <a:cs typeface="Arial"/>
              <a:sym typeface="Arial"/>
            </a:endParaRPr>
          </a:p>
        </p:txBody>
      </p:sp>
      <p:sp>
        <p:nvSpPr>
          <p:cNvPr id="2" name="Google Shape;81;p3">
            <a:extLst>
              <a:ext uri="{FF2B5EF4-FFF2-40B4-BE49-F238E27FC236}">
                <a16:creationId xmlns:a16="http://schemas.microsoft.com/office/drawing/2014/main" id="{EDF899D2-676C-FA53-0538-96A5B3E45A7C}"/>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body" idx="1"/>
          </p:nvPr>
        </p:nvSpPr>
        <p:spPr>
          <a:xfrm>
            <a:off x="914400" y="1447800"/>
            <a:ext cx="7772400" cy="3071288"/>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580"/>
              </a:spcBef>
              <a:spcAft>
                <a:spcPts val="0"/>
              </a:spcAft>
              <a:buSzPts val="1530"/>
              <a:buNone/>
            </a:pPr>
            <a:endParaRPr dirty="0"/>
          </a:p>
        </p:txBody>
      </p:sp>
      <p:graphicFrame>
        <p:nvGraphicFramePr>
          <p:cNvPr id="97" name="Google Shape;97;p7"/>
          <p:cNvGraphicFramePr/>
          <p:nvPr>
            <p:extLst>
              <p:ext uri="{D42A27DB-BD31-4B8C-83A1-F6EECF244321}">
                <p14:modId xmlns:p14="http://schemas.microsoft.com/office/powerpoint/2010/main" val="3297273499"/>
              </p:ext>
            </p:extLst>
          </p:nvPr>
        </p:nvGraphicFramePr>
        <p:xfrm>
          <a:off x="914397" y="1447788"/>
          <a:ext cx="7772425" cy="3071300"/>
        </p:xfrm>
        <a:graphic>
          <a:graphicData uri="http://schemas.openxmlformats.org/drawingml/2006/table">
            <a:tbl>
              <a:tblPr firstRow="1" bandRow="1">
                <a:noFill/>
                <a:tableStyleId>{22A30CBE-22CC-4410-9CC1-E69B381DF0F9}</a:tableStyleId>
              </a:tblPr>
              <a:tblGrid>
                <a:gridCol w="470025">
                  <a:extLst>
                    <a:ext uri="{9D8B030D-6E8A-4147-A177-3AD203B41FA5}">
                      <a16:colId xmlns:a16="http://schemas.microsoft.com/office/drawing/2014/main" val="20000"/>
                    </a:ext>
                  </a:extLst>
                </a:gridCol>
                <a:gridCol w="1375875">
                  <a:extLst>
                    <a:ext uri="{9D8B030D-6E8A-4147-A177-3AD203B41FA5}">
                      <a16:colId xmlns:a16="http://schemas.microsoft.com/office/drawing/2014/main" val="20001"/>
                    </a:ext>
                  </a:extLst>
                </a:gridCol>
                <a:gridCol w="1085325">
                  <a:extLst>
                    <a:ext uri="{9D8B030D-6E8A-4147-A177-3AD203B41FA5}">
                      <a16:colId xmlns:a16="http://schemas.microsoft.com/office/drawing/2014/main" val="20002"/>
                    </a:ext>
                  </a:extLst>
                </a:gridCol>
                <a:gridCol w="726400">
                  <a:extLst>
                    <a:ext uri="{9D8B030D-6E8A-4147-A177-3AD203B41FA5}">
                      <a16:colId xmlns:a16="http://schemas.microsoft.com/office/drawing/2014/main" val="20003"/>
                    </a:ext>
                  </a:extLst>
                </a:gridCol>
                <a:gridCol w="1800525">
                  <a:extLst>
                    <a:ext uri="{9D8B030D-6E8A-4147-A177-3AD203B41FA5}">
                      <a16:colId xmlns:a16="http://schemas.microsoft.com/office/drawing/2014/main" val="20004"/>
                    </a:ext>
                  </a:extLst>
                </a:gridCol>
                <a:gridCol w="2314275">
                  <a:extLst>
                    <a:ext uri="{9D8B030D-6E8A-4147-A177-3AD203B41FA5}">
                      <a16:colId xmlns:a16="http://schemas.microsoft.com/office/drawing/2014/main" val="20005"/>
                    </a:ext>
                  </a:extLst>
                </a:gridCol>
              </a:tblGrid>
              <a:tr h="30713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3.</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Indian real estate regulations and urban homebuyers:</a:t>
                      </a:r>
                      <a:endParaRPr sz="14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impact assessment</a:t>
                      </a:r>
                      <a:endParaRPr sz="1400" b="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Neelam Chawla, </a:t>
                      </a:r>
                      <a:r>
                        <a:rPr lang="en-US" sz="1400" b="0" u="none" strike="noStrike" cap="none" dirty="0" err="1">
                          <a:latin typeface="Times New Roman"/>
                          <a:ea typeface="Times New Roman"/>
                          <a:cs typeface="Times New Roman"/>
                          <a:sym typeface="Times New Roman"/>
                        </a:rPr>
                        <a:t>Basanta</a:t>
                      </a:r>
                      <a:r>
                        <a:rPr lang="en-US" sz="1400" b="0" u="none" strike="noStrike" cap="none" dirty="0">
                          <a:latin typeface="Times New Roman"/>
                          <a:ea typeface="Times New Roman"/>
                          <a:cs typeface="Times New Roman"/>
                          <a:sym typeface="Times New Roman"/>
                        </a:rPr>
                        <a:t> Kumar</a:t>
                      </a:r>
                      <a:endParaRPr sz="14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2022</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u="none" strike="noStrike" cap="none">
                          <a:latin typeface="Times New Roman"/>
                          <a:ea typeface="Times New Roman"/>
                          <a:cs typeface="Times New Roman"/>
                          <a:sym typeface="Times New Roman"/>
                        </a:rPr>
                        <a:t>Research Square</a:t>
                      </a:r>
                      <a:endParaRPr sz="15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500" b="0" u="none" strike="noStrike" cap="none" dirty="0">
                          <a:latin typeface="Times New Roman"/>
                          <a:ea typeface="Times New Roman"/>
                          <a:cs typeface="Times New Roman"/>
                          <a:sym typeface="Times New Roman"/>
                        </a:rPr>
                        <a:t>India released their Indian Real Estate law in 2016 with rules and regulations that helps the economy and save the buyer from loss. Each and every real estate </a:t>
                      </a:r>
                      <a:r>
                        <a:rPr lang="en-US" sz="1500" b="0" u="none" strike="noStrike" cap="none" dirty="0" err="1">
                          <a:latin typeface="Times New Roman"/>
                          <a:ea typeface="Times New Roman"/>
                          <a:cs typeface="Times New Roman"/>
                          <a:sym typeface="Times New Roman"/>
                        </a:rPr>
                        <a:t>bosy</a:t>
                      </a:r>
                      <a:r>
                        <a:rPr lang="en-US" sz="1500" b="0" u="none" strike="noStrike" cap="none" dirty="0">
                          <a:latin typeface="Times New Roman"/>
                          <a:ea typeface="Times New Roman"/>
                          <a:cs typeface="Times New Roman"/>
                          <a:sym typeface="Times New Roman"/>
                        </a:rPr>
                        <a:t> abides with this laws and should be compliant with this. </a:t>
                      </a:r>
                      <a:endParaRPr sz="15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bl>
          </a:graphicData>
        </a:graphic>
      </p:graphicFrame>
      <p:sp>
        <p:nvSpPr>
          <p:cNvPr id="99" name="Google Shape;99;p7"/>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5</a:t>
            </a:fld>
            <a:endParaRPr sz="1400" b="0" i="0" u="none" strike="noStrike" cap="none">
              <a:solidFill>
                <a:srgbClr val="000000"/>
              </a:solidFill>
              <a:latin typeface="Arial"/>
              <a:ea typeface="Arial"/>
              <a:cs typeface="Arial"/>
              <a:sym typeface="Arial"/>
            </a:endParaRPr>
          </a:p>
        </p:txBody>
      </p:sp>
      <p:sp>
        <p:nvSpPr>
          <p:cNvPr id="2" name="Google Shape;81;p3">
            <a:extLst>
              <a:ext uri="{FF2B5EF4-FFF2-40B4-BE49-F238E27FC236}">
                <a16:creationId xmlns:a16="http://schemas.microsoft.com/office/drawing/2014/main" id="{4BDAAED5-F105-5691-E39B-1484E029A61E}"/>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838985" y="495957"/>
            <a:ext cx="7772400" cy="1143000"/>
          </a:xfrm>
          <a:prstGeom prst="rect">
            <a:avLst/>
          </a:prstGeom>
          <a:noFill/>
          <a:ln>
            <a:noFill/>
          </a:ln>
        </p:spPr>
        <p:txBody>
          <a:bodyPr spcFirstLastPara="1" wrap="square" lIns="91425" tIns="45700" rIns="91425" bIns="91425" anchor="b" anchorCtr="0">
            <a:noAutofit/>
          </a:bodyPr>
          <a:lstStyle/>
          <a:p>
            <a:pPr marL="0" lvl="0" indent="0" rtl="0">
              <a:lnSpc>
                <a:spcPct val="100000"/>
              </a:lnSpc>
              <a:spcBef>
                <a:spcPts val="0"/>
              </a:spcBef>
              <a:spcAft>
                <a:spcPts val="0"/>
              </a:spcAft>
              <a:buClr>
                <a:schemeClr val="dk2"/>
              </a:buClr>
              <a:buSzPts val="1800"/>
              <a:buNone/>
            </a:pPr>
            <a:r>
              <a:rPr lang="en-US" sz="4000" dirty="0">
                <a:latin typeface="Times New Roman"/>
                <a:ea typeface="Times New Roman"/>
                <a:cs typeface="Times New Roman"/>
                <a:sym typeface="Times New Roman"/>
              </a:rPr>
              <a:t>Problem</a:t>
            </a:r>
            <a:r>
              <a:rPr lang="en-US" sz="4000" dirty="0"/>
              <a:t> Statement</a:t>
            </a:r>
            <a:endParaRPr dirty="0"/>
          </a:p>
        </p:txBody>
      </p:sp>
      <p:sp>
        <p:nvSpPr>
          <p:cNvPr id="105" name="Google Shape;105;p5"/>
          <p:cNvSpPr txBox="1"/>
          <p:nvPr/>
        </p:nvSpPr>
        <p:spPr>
          <a:xfrm>
            <a:off x="838985" y="1848819"/>
            <a:ext cx="6881876"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Times New Roman"/>
                <a:ea typeface="Times New Roman"/>
                <a:cs typeface="Times New Roman"/>
                <a:sym typeface="Times New Roman"/>
              </a:rPr>
              <a:t>In today's world if you want to buy or sell your property you go to a broker or contact the property owner. </a:t>
            </a:r>
            <a:endParaRPr sz="2000"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You negotiate for the price and all this effort you get the worst market rate.</a:t>
            </a:r>
            <a:endParaRPr sz="2000" dirty="0"/>
          </a:p>
          <a:p>
            <a:pPr marL="0" marR="0" lvl="0" indent="0" algn="just"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Using a Centralized system for all this is the best thing an as it will take less effort and will make buying and selling of property easy and a great investment option for anyone. </a:t>
            </a:r>
            <a:endParaRPr sz="2000" dirty="0"/>
          </a:p>
          <a:p>
            <a:pPr marL="0" marR="0" lvl="0" indent="0" algn="just"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Times New Roman"/>
                <a:ea typeface="Times New Roman"/>
                <a:cs typeface="Times New Roman"/>
                <a:sym typeface="Times New Roman"/>
              </a:rPr>
              <a:t>You can buy a part of the property as an investment or the whole property according to your capital.</a:t>
            </a:r>
            <a:endParaRPr sz="2000" b="0" i="0" u="none" strike="noStrike" cap="none" dirty="0">
              <a:solidFill>
                <a:srgbClr val="000000"/>
              </a:solidFill>
              <a:latin typeface="Times New Roman"/>
              <a:ea typeface="Times New Roman"/>
              <a:cs typeface="Times New Roman"/>
              <a:sym typeface="Times New Roman"/>
            </a:endParaRPr>
          </a:p>
        </p:txBody>
      </p:sp>
      <p:sp>
        <p:nvSpPr>
          <p:cNvPr id="107" name="Google Shape;107;p5"/>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6</a:t>
            </a:fld>
            <a:endParaRPr sz="1400" b="0" i="0" u="none" strike="noStrike" cap="none">
              <a:solidFill>
                <a:srgbClr val="000000"/>
              </a:solidFill>
              <a:latin typeface="Arial"/>
              <a:ea typeface="Arial"/>
              <a:cs typeface="Arial"/>
              <a:sym typeface="Arial"/>
            </a:endParaRPr>
          </a:p>
        </p:txBody>
      </p:sp>
      <p:sp>
        <p:nvSpPr>
          <p:cNvPr id="2" name="Google Shape;81;p3">
            <a:extLst>
              <a:ext uri="{FF2B5EF4-FFF2-40B4-BE49-F238E27FC236}">
                <a16:creationId xmlns:a16="http://schemas.microsoft.com/office/drawing/2014/main" id="{5EA4B1A4-9692-2F2B-B962-211519F15228}"/>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4c8392c8b9_0_10"/>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Feasibility study</a:t>
            </a:r>
            <a:endParaRPr dirty="0">
              <a:latin typeface="Times New Roman" panose="02020603050405020304" pitchFamily="18" charset="0"/>
              <a:cs typeface="Times New Roman" panose="02020603050405020304" pitchFamily="18" charset="0"/>
            </a:endParaRPr>
          </a:p>
        </p:txBody>
      </p:sp>
      <p:sp>
        <p:nvSpPr>
          <p:cNvPr id="114" name="Google Shape;114;g24c8392c8b9_0_10"/>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Autofit/>
          </a:bodyPr>
          <a:lstStyle/>
          <a:p>
            <a:pPr marL="482600" lvl="0" indent="-342900" algn="just" rtl="0">
              <a:spcBef>
                <a:spcPts val="580"/>
              </a:spcBef>
              <a:spcAft>
                <a:spcPts val="0"/>
              </a:spcAft>
              <a:buSzPts val="1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market Research: Thoroughly research the demand for fractional property investments and assess competition.</a:t>
            </a:r>
            <a:endParaRPr sz="2000" dirty="0">
              <a:latin typeface="Times New Roman" panose="02020603050405020304" pitchFamily="18" charset="0"/>
              <a:cs typeface="Times New Roman" panose="02020603050405020304" pitchFamily="18" charset="0"/>
            </a:endParaRPr>
          </a:p>
          <a:p>
            <a:pPr marL="800100" lvl="0" indent="-342900" algn="just" rtl="0">
              <a:spcBef>
                <a:spcPts val="580"/>
              </a:spcBef>
              <a:spcAft>
                <a:spcPts val="0"/>
              </a:spcAft>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marL="482600" lvl="0" indent="-342900" algn="just" rtl="0">
              <a:spcBef>
                <a:spcPts val="580"/>
              </a:spcBef>
              <a:spcAft>
                <a:spcPts val="0"/>
              </a:spcAft>
              <a:buSzPts val="1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Regulatory Compliance: Determine the legal and regulatory requirements for operating in different regions, and budget for compliance.</a:t>
            </a:r>
            <a:endParaRPr sz="2000" dirty="0">
              <a:latin typeface="Times New Roman" panose="02020603050405020304" pitchFamily="18" charset="0"/>
              <a:cs typeface="Times New Roman" panose="02020603050405020304" pitchFamily="18" charset="0"/>
            </a:endParaRPr>
          </a:p>
          <a:p>
            <a:pPr marL="800100" lvl="0" indent="-342900" algn="just" rtl="0">
              <a:spcBef>
                <a:spcPts val="580"/>
              </a:spcBef>
              <a:spcAft>
                <a:spcPts val="0"/>
              </a:spcAft>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marL="482600" lvl="0" indent="-342900" algn="just" rtl="0">
              <a:spcBef>
                <a:spcPts val="580"/>
              </a:spcBef>
              <a:spcAft>
                <a:spcPts val="0"/>
              </a:spcAft>
              <a:buSzPts val="1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Technical Infrastructure: Assess the technical feasibility and costs of developing a robust platform for property transactions.</a:t>
            </a:r>
            <a:endParaRPr sz="2000" dirty="0">
              <a:latin typeface="Times New Roman" panose="02020603050405020304" pitchFamily="18" charset="0"/>
              <a:cs typeface="Times New Roman" panose="02020603050405020304" pitchFamily="18" charset="0"/>
            </a:endParaRPr>
          </a:p>
          <a:p>
            <a:pPr marL="800100" lvl="0" indent="-342900" algn="just" rtl="0">
              <a:spcBef>
                <a:spcPts val="580"/>
              </a:spcBef>
              <a:spcAft>
                <a:spcPts val="0"/>
              </a:spcAft>
              <a:buFont typeface="Arial" panose="020B0604020202020204" pitchFamily="34" charset="0"/>
              <a:buChar char="•"/>
            </a:pPr>
            <a:endParaRPr sz="2000" dirty="0">
              <a:latin typeface="Times New Roman" panose="02020603050405020304" pitchFamily="18" charset="0"/>
              <a:cs typeface="Times New Roman" panose="02020603050405020304" pitchFamily="18" charset="0"/>
            </a:endParaRPr>
          </a:p>
          <a:p>
            <a:pPr marL="482600" lvl="0" indent="-342900" algn="just" rtl="0">
              <a:spcBef>
                <a:spcPts val="580"/>
              </a:spcBef>
              <a:spcAft>
                <a:spcPts val="0"/>
              </a:spcAft>
              <a:buSzPts val="1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Revenue Models: Develop sustainable revenue models, such as transaction fees, management fees, or subscription plans</a:t>
            </a:r>
            <a:r>
              <a:rPr lang="en-US" sz="1400" dirty="0"/>
              <a:t>.</a:t>
            </a:r>
            <a:endParaRPr sz="1400" dirty="0"/>
          </a:p>
        </p:txBody>
      </p:sp>
      <p:sp>
        <p:nvSpPr>
          <p:cNvPr id="115" name="Google Shape;115;g24c8392c8b9_0_10"/>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7</a:t>
            </a:fld>
            <a:endParaRPr/>
          </a:p>
        </p:txBody>
      </p:sp>
      <p:sp>
        <p:nvSpPr>
          <p:cNvPr id="2" name="Google Shape;81;p3">
            <a:extLst>
              <a:ext uri="{FF2B5EF4-FFF2-40B4-BE49-F238E27FC236}">
                <a16:creationId xmlns:a16="http://schemas.microsoft.com/office/drawing/2014/main" id="{3D47FE58-0BD1-2F52-4D54-FABEE27A607B}"/>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914400" y="154442"/>
            <a:ext cx="77724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1800"/>
              <a:buNone/>
            </a:pPr>
            <a:r>
              <a:rPr lang="en-US" sz="4000" dirty="0">
                <a:latin typeface="Times New Roman"/>
                <a:ea typeface="Times New Roman"/>
                <a:cs typeface="Times New Roman"/>
                <a:sym typeface="Times New Roman"/>
              </a:rPr>
              <a:t>Proposed</a:t>
            </a:r>
            <a:r>
              <a:rPr lang="en-US" sz="4000" dirty="0"/>
              <a:t> Solution</a:t>
            </a:r>
            <a:endParaRPr dirty="0"/>
          </a:p>
        </p:txBody>
      </p:sp>
      <p:sp>
        <p:nvSpPr>
          <p:cNvPr id="121" name="Google Shape;121;p8"/>
          <p:cNvSpPr txBox="1"/>
          <p:nvPr/>
        </p:nvSpPr>
        <p:spPr>
          <a:xfrm>
            <a:off x="914400" y="1450245"/>
            <a:ext cx="7579200" cy="440116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 our proposed system we are going to create a web app where users can list their property and can divide the property into lots like an IPO in the stock market.</a:t>
            </a:r>
          </a:p>
          <a:p>
            <a:pPr marR="0" lvl="0" algn="just" rtl="0">
              <a:lnSpc>
                <a:spcPct val="100000"/>
              </a:lnSpc>
              <a:spcBef>
                <a:spcPts val="0"/>
              </a:spcBef>
              <a:spcAft>
                <a:spcPts val="0"/>
              </a:spcAft>
              <a:buClr>
                <a:srgbClr val="000000"/>
              </a:buClr>
              <a:buSzPts val="1600"/>
            </a:pP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600"/>
              <a:buFont typeface="Arial"/>
              <a:buChar char="•"/>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Then this property will be listed in the market. People can buy parts of the property and can sell according to the market gain or loss. After buying a part of the property they will get a registration form and all the information. </a:t>
            </a:r>
          </a:p>
          <a:p>
            <a:pPr marL="285750" marR="0" lvl="0" indent="-285750" algn="just" rtl="0">
              <a:lnSpc>
                <a:spcPct val="100000"/>
              </a:lnSpc>
              <a:spcBef>
                <a:spcPts val="0"/>
              </a:spcBef>
              <a:spcAft>
                <a:spcPts val="0"/>
              </a:spcAft>
              <a:buClr>
                <a:srgbClr val="000000"/>
              </a:buClr>
              <a:buSzPts val="1600"/>
              <a:buFont typeface="Arial"/>
              <a:buChar char="•"/>
            </a:pP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600"/>
              <a:buFont typeface="Arial"/>
              <a:buChar char="•"/>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They can sell their property part after 3 days of buying it and can get the settlement amount within 1 week.</a:t>
            </a:r>
          </a:p>
          <a:p>
            <a:pPr marL="285750" marR="0" lvl="0" indent="-285750" algn="just" rtl="0">
              <a:lnSpc>
                <a:spcPct val="100000"/>
              </a:lnSpc>
              <a:spcBef>
                <a:spcPts val="0"/>
              </a:spcBef>
              <a:spcAft>
                <a:spcPts val="0"/>
              </a:spcAft>
              <a:buClr>
                <a:srgbClr val="000000"/>
              </a:buClr>
              <a:buSzPts val="1600"/>
              <a:buFont typeface="Arial"/>
              <a:buChar char="•"/>
            </a:pP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lnSpc>
                <a:spcPct val="100000"/>
              </a:lnSpc>
              <a:spcBef>
                <a:spcPts val="0"/>
              </a:spcBef>
              <a:spcAft>
                <a:spcPts val="0"/>
              </a:spcAft>
              <a:buClr>
                <a:srgbClr val="000000"/>
              </a:buClr>
              <a:buSzPts val="1600"/>
              <a:buFont typeface="Arial"/>
              <a:buChar char="•"/>
            </a:pPr>
            <a:r>
              <a:rPr lang="en-US"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This will make the real estate market more liquid and easier for investors.</a:t>
            </a: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23" name="Google Shape;123;p8"/>
          <p:cNvSpPr/>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Libre Franklin"/>
              <a:buNone/>
            </a:pPr>
            <a:fld id="{00000000-1234-1234-1234-123412341234}" type="slidenum">
              <a:rPr lang="en-US" sz="1400" b="0" i="0" u="none" strike="noStrike" cap="none">
                <a:solidFill>
                  <a:srgbClr val="FFFFFF"/>
                </a:solidFill>
                <a:latin typeface="Libre Franklin"/>
                <a:ea typeface="Libre Franklin"/>
                <a:cs typeface="Libre Franklin"/>
                <a:sym typeface="Libre Franklin"/>
              </a:rPr>
              <a:t>8</a:t>
            </a:fld>
            <a:endParaRPr sz="1400" b="0" i="0" u="none" strike="noStrike" cap="none">
              <a:solidFill>
                <a:srgbClr val="000000"/>
              </a:solidFill>
              <a:latin typeface="Arial"/>
              <a:ea typeface="Arial"/>
              <a:cs typeface="Arial"/>
              <a:sym typeface="Arial"/>
            </a:endParaRPr>
          </a:p>
        </p:txBody>
      </p:sp>
      <p:sp>
        <p:nvSpPr>
          <p:cNvPr id="124" name="Google Shape;124;p8"/>
          <p:cNvSpPr txBox="1"/>
          <p:nvPr/>
        </p:nvSpPr>
        <p:spPr>
          <a:xfrm>
            <a:off x="-834675" y="1323675"/>
            <a:ext cx="67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2" name="Google Shape;81;p3">
            <a:extLst>
              <a:ext uri="{FF2B5EF4-FFF2-40B4-BE49-F238E27FC236}">
                <a16:creationId xmlns:a16="http://schemas.microsoft.com/office/drawing/2014/main" id="{3A9617C1-7AF9-85C6-93F0-4DE057C06973}"/>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4c8392c8b9_0_18"/>
          <p:cNvSpPr txBox="1">
            <a:spLocks noGrp="1"/>
          </p:cNvSpPr>
          <p:nvPr>
            <p:ph type="title"/>
          </p:nvPr>
        </p:nvSpPr>
        <p:spPr>
          <a:xfrm>
            <a:off x="914400" y="274637"/>
            <a:ext cx="7772400" cy="1143000"/>
          </a:xfrm>
          <a:prstGeom prst="rect">
            <a:avLst/>
          </a:prstGeom>
        </p:spPr>
        <p:txBody>
          <a:bodyPr spcFirstLastPara="1" wrap="square" lIns="91425" tIns="45700" rIns="91425" bIns="91425" anchor="b" anchorCtr="0">
            <a:noAutofit/>
          </a:bodyPr>
          <a:lstStyle/>
          <a:p>
            <a:pPr marL="0" lvl="0" indent="0" rtl="0">
              <a:spcBef>
                <a:spcPts val="0"/>
              </a:spcBef>
              <a:spcAft>
                <a:spcPts val="0"/>
              </a:spcAft>
              <a:buNone/>
            </a:pPr>
            <a:r>
              <a:rPr lang="en-US" dirty="0">
                <a:latin typeface="Times New Roman" panose="02020603050405020304" pitchFamily="18" charset="0"/>
                <a:cs typeface="Times New Roman" panose="02020603050405020304" pitchFamily="18" charset="0"/>
              </a:rPr>
              <a:t>Methodology</a:t>
            </a:r>
            <a:endParaRPr dirty="0">
              <a:latin typeface="Times New Roman" panose="02020603050405020304" pitchFamily="18" charset="0"/>
              <a:cs typeface="Times New Roman" panose="02020603050405020304" pitchFamily="18" charset="0"/>
            </a:endParaRPr>
          </a:p>
        </p:txBody>
      </p:sp>
      <p:sp>
        <p:nvSpPr>
          <p:cNvPr id="131" name="Google Shape;131;g24c8392c8b9_0_18"/>
          <p:cNvSpPr txBox="1">
            <a:spLocks noGrp="1"/>
          </p:cNvSpPr>
          <p:nvPr>
            <p:ph type="body" idx="1"/>
          </p:nvPr>
        </p:nvSpPr>
        <p:spPr>
          <a:xfrm>
            <a:off x="914400" y="1447800"/>
            <a:ext cx="7772400" cy="4572000"/>
          </a:xfrm>
          <a:prstGeom prst="rect">
            <a:avLst/>
          </a:prstGeom>
        </p:spPr>
        <p:txBody>
          <a:bodyPr spcFirstLastPara="1" wrap="square" lIns="91425" tIns="45700" rIns="91425" bIns="45700" anchor="t" anchorCtr="0">
            <a:noAutofit/>
          </a:bodyPr>
          <a:lstStyle/>
          <a:p>
            <a:pPr marL="457200" lvl="0" indent="-355600" algn="l" rtl="0">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Block Diagram</a:t>
            </a:r>
            <a:endParaRPr sz="2000" dirty="0">
              <a:latin typeface="Times New Roman"/>
              <a:ea typeface="Times New Roman"/>
              <a:cs typeface="Times New Roman"/>
              <a:sym typeface="Times New Roman"/>
            </a:endParaRPr>
          </a:p>
          <a:p>
            <a:pPr marL="342900" lvl="0" indent="-342900" algn="l" rtl="0">
              <a:spcBef>
                <a:spcPts val="0"/>
              </a:spcBef>
              <a:spcAft>
                <a:spcPts val="0"/>
              </a:spcAft>
              <a:buFont typeface="Arial" panose="020B0604020202020204" pitchFamily="34" charset="0"/>
              <a:buChar char="•"/>
            </a:pP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Implementation</a:t>
            </a:r>
            <a:endParaRPr sz="2000" dirty="0">
              <a:latin typeface="Times New Roman"/>
              <a:ea typeface="Times New Roman"/>
              <a:cs typeface="Times New Roman"/>
              <a:sym typeface="Times New Roman"/>
            </a:endParaRPr>
          </a:p>
          <a:p>
            <a:pPr marL="342900" lvl="0" indent="-342900" algn="l" rtl="0">
              <a:spcBef>
                <a:spcPts val="0"/>
              </a:spcBef>
              <a:spcAft>
                <a:spcPts val="0"/>
              </a:spcAft>
              <a:buFont typeface="Arial" panose="020B0604020202020204" pitchFamily="34" charset="0"/>
              <a:buChar char="•"/>
            </a:pPr>
            <a:endParaRPr sz="2000" dirty="0">
              <a:latin typeface="Times New Roman"/>
              <a:ea typeface="Times New Roman"/>
              <a:cs typeface="Times New Roman"/>
              <a:sym typeface="Times New Roman"/>
            </a:endParaRPr>
          </a:p>
          <a:p>
            <a:pPr marL="457200" lvl="0" indent="-355600" algn="l" rtl="0">
              <a:spcBef>
                <a:spcPts val="0"/>
              </a:spcBef>
              <a:spcAft>
                <a:spcPts val="0"/>
              </a:spcAft>
              <a:buSzPts val="2000"/>
              <a:buFont typeface="Arial" panose="020B0604020202020204" pitchFamily="34" charset="0"/>
              <a:buChar char="•"/>
            </a:pPr>
            <a:r>
              <a:rPr lang="en-US" sz="2000" dirty="0">
                <a:latin typeface="Times New Roman"/>
                <a:ea typeface="Times New Roman"/>
                <a:cs typeface="Times New Roman"/>
                <a:sym typeface="Times New Roman"/>
              </a:rPr>
              <a:t>datasets</a:t>
            </a:r>
            <a:endParaRPr sz="2000" dirty="0">
              <a:latin typeface="Times New Roman"/>
              <a:ea typeface="Times New Roman"/>
              <a:cs typeface="Times New Roman"/>
              <a:sym typeface="Times New Roman"/>
            </a:endParaRPr>
          </a:p>
          <a:p>
            <a:pPr marL="0" lvl="0" indent="0" algn="l" rtl="0">
              <a:spcBef>
                <a:spcPts val="0"/>
              </a:spcBef>
              <a:spcAft>
                <a:spcPts val="0"/>
              </a:spcAft>
              <a:buNone/>
            </a:pPr>
            <a:endParaRPr sz="2000" dirty="0">
              <a:latin typeface="Times New Roman"/>
              <a:ea typeface="Times New Roman"/>
              <a:cs typeface="Times New Roman"/>
              <a:sym typeface="Times New Roman"/>
            </a:endParaRPr>
          </a:p>
          <a:p>
            <a:pPr marL="0" lvl="0" indent="0" algn="l" rtl="0">
              <a:spcBef>
                <a:spcPts val="580"/>
              </a:spcBef>
              <a:spcAft>
                <a:spcPts val="0"/>
              </a:spcAft>
              <a:buNone/>
            </a:pPr>
            <a:endParaRPr dirty="0"/>
          </a:p>
        </p:txBody>
      </p:sp>
      <p:sp>
        <p:nvSpPr>
          <p:cNvPr id="132" name="Google Shape;132;g24c8392c8b9_0_18"/>
          <p:cNvSpPr>
            <a:spLocks noGrp="1"/>
          </p:cNvSpPr>
          <p:nvPr>
            <p:ph type="sldNum" idx="12"/>
          </p:nvPr>
        </p:nvSpPr>
        <p:spPr>
          <a:xfrm>
            <a:off x="146050" y="6210300"/>
            <a:ext cx="457200" cy="457200"/>
          </a:xfrm>
          <a:prstGeom prst="ellipse">
            <a:avLst/>
          </a:prstGeom>
        </p:spPr>
        <p:txBody>
          <a:bodyPr spcFirstLastPara="1" wrap="square" lIns="0" tIns="0" rIns="0" bIns="0" anchor="ctr" anchorCtr="1">
            <a:noAutofit/>
          </a:bodyPr>
          <a:lstStyle/>
          <a:p>
            <a:pPr marL="0" lvl="0" indent="0" algn="ctr" rtl="0">
              <a:spcBef>
                <a:spcPts val="0"/>
              </a:spcBef>
              <a:spcAft>
                <a:spcPts val="0"/>
              </a:spcAft>
              <a:buClr>
                <a:srgbClr val="FFFFFF"/>
              </a:buClr>
              <a:buSzPts val="1400"/>
              <a:buFont typeface="Libre Franklin"/>
              <a:buNone/>
            </a:pPr>
            <a:fld id="{00000000-1234-1234-1234-123412341234}" type="slidenum">
              <a:rPr lang="en-US"/>
              <a:t>9</a:t>
            </a:fld>
            <a:endParaRPr/>
          </a:p>
        </p:txBody>
      </p:sp>
      <p:sp>
        <p:nvSpPr>
          <p:cNvPr id="2" name="Google Shape;81;p3">
            <a:extLst>
              <a:ext uri="{FF2B5EF4-FFF2-40B4-BE49-F238E27FC236}">
                <a16:creationId xmlns:a16="http://schemas.microsoft.com/office/drawing/2014/main" id="{DD22677B-4937-3FD6-F8C1-1FBA5CC5D2B5}"/>
              </a:ext>
            </a:extLst>
          </p:cNvPr>
          <p:cNvSpPr txBox="1"/>
          <p:nvPr/>
        </p:nvSpPr>
        <p:spPr>
          <a:xfrm>
            <a:off x="603250" y="6172200"/>
            <a:ext cx="8208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400"/>
              <a:buFont typeface="Libre Baskerville"/>
              <a:buNone/>
            </a:pPr>
            <a:r>
              <a:rPr lang="en-US" sz="1400" b="0" i="0" u="none" strike="noStrike" cap="none" dirty="0">
                <a:solidFill>
                  <a:schemeClr val="dk2"/>
                </a:solidFill>
                <a:latin typeface="Times New Roman"/>
                <a:ea typeface="Times New Roman"/>
                <a:cs typeface="Times New Roman"/>
                <a:sym typeface="Times New Roman"/>
              </a:rPr>
              <a:t>                                   ACE- IT department     2023-24                Blue Broker                                  </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1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1135</Words>
  <Application>Microsoft Office PowerPoint</Application>
  <PresentationFormat>On-screen Show (4:3)</PresentationFormat>
  <Paragraphs>164</Paragraphs>
  <Slides>19</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Libre Franklin</vt:lpstr>
      <vt:lpstr>Calibri</vt:lpstr>
      <vt:lpstr>Arial</vt:lpstr>
      <vt:lpstr>Libre Baskerville</vt:lpstr>
      <vt:lpstr>Times New Roman</vt:lpstr>
      <vt:lpstr>Noto Sans Symbols</vt:lpstr>
      <vt:lpstr>1_Equity</vt:lpstr>
      <vt:lpstr>2_Equity</vt:lpstr>
      <vt:lpstr>3_Equity</vt:lpstr>
      <vt:lpstr>Blue Broker  Next Gen Real State Market</vt:lpstr>
      <vt:lpstr>Content</vt:lpstr>
      <vt:lpstr>Introduction</vt:lpstr>
      <vt:lpstr>Literature Survey</vt:lpstr>
      <vt:lpstr>PowerPoint Presentation</vt:lpstr>
      <vt:lpstr>Problem Statement</vt:lpstr>
      <vt:lpstr>Feasibility study</vt:lpstr>
      <vt:lpstr>Proposed Solution</vt:lpstr>
      <vt:lpstr>Methodology</vt:lpstr>
      <vt:lpstr>Block Diagram</vt:lpstr>
      <vt:lpstr>Implementation</vt:lpstr>
      <vt:lpstr>PowerPoint Presentation</vt:lpstr>
      <vt:lpstr>PowerPoint Presentation</vt:lpstr>
      <vt:lpstr>PowerPoint Presentation</vt:lpstr>
      <vt:lpstr>Dataset</vt:lpstr>
      <vt:lpstr>Conclusion</vt:lpstr>
      <vt:lpstr>Future Scope</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Broker  Next Gen Real State Market</dc:title>
  <dc:creator>Abhishek</dc:creator>
  <cp:lastModifiedBy>prathamesh gaikwad</cp:lastModifiedBy>
  <cp:revision>1</cp:revision>
  <dcterms:modified xsi:type="dcterms:W3CDTF">2023-10-28T02:42:55Z</dcterms:modified>
</cp:coreProperties>
</file>