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AAE3FB-F9A9-4B88-AF16-124A926B8A8E}">
          <p14:sldIdLst>
            <p14:sldId id="256"/>
            <p14:sldId id="257"/>
            <p14:sldId id="258"/>
            <p14:sldId id="259"/>
            <p14:sldId id="260"/>
            <p14:sldId id="274"/>
            <p14:sldId id="261"/>
            <p14:sldId id="262"/>
            <p14:sldId id="263"/>
            <p14:sldId id="264"/>
            <p14:sldId id="265"/>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 thatee" initials="st" lastIdx="1" clrIdx="0">
    <p:extLst>
      <p:ext uri="{19B8F6BF-5375-455C-9EA6-DF929625EA0E}">
        <p15:presenceInfo xmlns:p15="http://schemas.microsoft.com/office/powerpoint/2012/main" userId="f0820929d5f7e4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thatee" userId="f0820929d5f7e469" providerId="LiveId" clId="{2978217D-1594-448B-9F8A-EC25AD93436F}"/>
    <pc:docChg chg="custSel addSld delSld modSld modSection">
      <pc:chgData name="surya thatee" userId="f0820929d5f7e469" providerId="LiveId" clId="{2978217D-1594-448B-9F8A-EC25AD93436F}" dt="2021-11-29T03:11:04.446" v="924" actId="1440"/>
      <pc:docMkLst>
        <pc:docMk/>
      </pc:docMkLst>
      <pc:sldChg chg="modSp mod">
        <pc:chgData name="surya thatee" userId="f0820929d5f7e469" providerId="LiveId" clId="{2978217D-1594-448B-9F8A-EC25AD93436F}" dt="2021-11-29T02:51:16.302" v="869" actId="115"/>
        <pc:sldMkLst>
          <pc:docMk/>
          <pc:sldMk cId="1221233698" sldId="256"/>
        </pc:sldMkLst>
        <pc:spChg chg="mod">
          <ac:chgData name="surya thatee" userId="f0820929d5f7e469" providerId="LiveId" clId="{2978217D-1594-448B-9F8A-EC25AD93436F}" dt="2021-11-29T02:51:16.302" v="869" actId="115"/>
          <ac:spMkLst>
            <pc:docMk/>
            <pc:sldMk cId="1221233698" sldId="256"/>
            <ac:spMk id="2" creationId="{2FC06D5E-5A5A-4D62-868C-DC7FD91B5F1D}"/>
          </ac:spMkLst>
        </pc:spChg>
        <pc:spChg chg="mod">
          <ac:chgData name="surya thatee" userId="f0820929d5f7e469" providerId="LiveId" clId="{2978217D-1594-448B-9F8A-EC25AD93436F}" dt="2021-11-29T02:33:13.543" v="544" actId="20577"/>
          <ac:spMkLst>
            <pc:docMk/>
            <pc:sldMk cId="1221233698" sldId="256"/>
            <ac:spMk id="3" creationId="{58C1B5C6-766D-4594-8A78-6FC8CE3CD607}"/>
          </ac:spMkLst>
        </pc:spChg>
      </pc:sldChg>
      <pc:sldChg chg="modSp mod">
        <pc:chgData name="surya thatee" userId="f0820929d5f7e469" providerId="LiveId" clId="{2978217D-1594-448B-9F8A-EC25AD93436F}" dt="2021-11-29T02:33:34.917" v="545" actId="115"/>
        <pc:sldMkLst>
          <pc:docMk/>
          <pc:sldMk cId="742570690" sldId="258"/>
        </pc:sldMkLst>
        <pc:spChg chg="mod">
          <ac:chgData name="surya thatee" userId="f0820929d5f7e469" providerId="LiveId" clId="{2978217D-1594-448B-9F8A-EC25AD93436F}" dt="2021-11-29T02:33:34.917" v="545" actId="115"/>
          <ac:spMkLst>
            <pc:docMk/>
            <pc:sldMk cId="742570690" sldId="258"/>
            <ac:spMk id="6" creationId="{348BB51A-8CF5-4F56-9066-37411CAADC8D}"/>
          </ac:spMkLst>
        </pc:spChg>
      </pc:sldChg>
      <pc:sldChg chg="modSp mod">
        <pc:chgData name="surya thatee" userId="f0820929d5f7e469" providerId="LiveId" clId="{2978217D-1594-448B-9F8A-EC25AD93436F}" dt="2021-11-29T02:51:57.735" v="870" actId="2711"/>
        <pc:sldMkLst>
          <pc:docMk/>
          <pc:sldMk cId="1694809341" sldId="259"/>
        </pc:sldMkLst>
        <pc:spChg chg="mod">
          <ac:chgData name="surya thatee" userId="f0820929d5f7e469" providerId="LiveId" clId="{2978217D-1594-448B-9F8A-EC25AD93436F}" dt="2021-11-29T02:51:57.735" v="870" actId="2711"/>
          <ac:spMkLst>
            <pc:docMk/>
            <pc:sldMk cId="1694809341" sldId="259"/>
            <ac:spMk id="6" creationId="{3404396D-1903-434F-BFFE-11869155F530}"/>
          </ac:spMkLst>
        </pc:spChg>
      </pc:sldChg>
      <pc:sldChg chg="modSp mod">
        <pc:chgData name="surya thatee" userId="f0820929d5f7e469" providerId="LiveId" clId="{2978217D-1594-448B-9F8A-EC25AD93436F}" dt="2021-11-29T01:34:52.862" v="391" actId="1440"/>
        <pc:sldMkLst>
          <pc:docMk/>
          <pc:sldMk cId="1489312584" sldId="260"/>
        </pc:sldMkLst>
        <pc:picChg chg="mod">
          <ac:chgData name="surya thatee" userId="f0820929d5f7e469" providerId="LiveId" clId="{2978217D-1594-448B-9F8A-EC25AD93436F}" dt="2021-11-29T01:34:52.862" v="391" actId="1440"/>
          <ac:picMkLst>
            <pc:docMk/>
            <pc:sldMk cId="1489312584" sldId="260"/>
            <ac:picMk id="5" creationId="{F1A7B44A-45D2-48D7-9964-47F06EAE9D65}"/>
          </ac:picMkLst>
        </pc:picChg>
      </pc:sldChg>
      <pc:sldChg chg="modSp mod">
        <pc:chgData name="surya thatee" userId="f0820929d5f7e469" providerId="LiveId" clId="{2978217D-1594-448B-9F8A-EC25AD93436F}" dt="2021-11-29T02:50:39.033" v="868" actId="20577"/>
        <pc:sldMkLst>
          <pc:docMk/>
          <pc:sldMk cId="314092482" sldId="262"/>
        </pc:sldMkLst>
        <pc:spChg chg="mod">
          <ac:chgData name="surya thatee" userId="f0820929d5f7e469" providerId="LiveId" clId="{2978217D-1594-448B-9F8A-EC25AD93436F}" dt="2021-11-29T02:50:39.033" v="868" actId="20577"/>
          <ac:spMkLst>
            <pc:docMk/>
            <pc:sldMk cId="314092482" sldId="262"/>
            <ac:spMk id="3" creationId="{EBDE6E93-564E-47AC-B3CF-BC8E90EA5AC2}"/>
          </ac:spMkLst>
        </pc:spChg>
      </pc:sldChg>
      <pc:sldChg chg="modSp mod">
        <pc:chgData name="surya thatee" userId="f0820929d5f7e469" providerId="LiveId" clId="{2978217D-1594-448B-9F8A-EC25AD93436F}" dt="2021-11-29T02:52:28.808" v="871" actId="255"/>
        <pc:sldMkLst>
          <pc:docMk/>
          <pc:sldMk cId="3036593291" sldId="263"/>
        </pc:sldMkLst>
        <pc:spChg chg="mod">
          <ac:chgData name="surya thatee" userId="f0820929d5f7e469" providerId="LiveId" clId="{2978217D-1594-448B-9F8A-EC25AD93436F}" dt="2021-11-29T02:52:28.808" v="871" actId="255"/>
          <ac:spMkLst>
            <pc:docMk/>
            <pc:sldMk cId="3036593291" sldId="263"/>
            <ac:spMk id="3" creationId="{9B2E2B37-F08F-4342-B3D1-93BED525D3FA}"/>
          </ac:spMkLst>
        </pc:spChg>
      </pc:sldChg>
      <pc:sldChg chg="addSp delSp modSp mod">
        <pc:chgData name="surya thatee" userId="f0820929d5f7e469" providerId="LiveId" clId="{2978217D-1594-448B-9F8A-EC25AD93436F}" dt="2021-11-29T01:21:16.324" v="151" actId="122"/>
        <pc:sldMkLst>
          <pc:docMk/>
          <pc:sldMk cId="2129819360" sldId="265"/>
        </pc:sldMkLst>
        <pc:spChg chg="del">
          <ac:chgData name="surya thatee" userId="f0820929d5f7e469" providerId="LiveId" clId="{2978217D-1594-448B-9F8A-EC25AD93436F}" dt="2021-11-29T01:13:48.137" v="0" actId="3680"/>
          <ac:spMkLst>
            <pc:docMk/>
            <pc:sldMk cId="2129819360" sldId="265"/>
            <ac:spMk id="3" creationId="{79A7F809-6196-4847-A9F1-2EE73C599768}"/>
          </ac:spMkLst>
        </pc:spChg>
        <pc:graphicFrameChg chg="add mod ord modGraphic">
          <ac:chgData name="surya thatee" userId="f0820929d5f7e469" providerId="LiveId" clId="{2978217D-1594-448B-9F8A-EC25AD93436F}" dt="2021-11-29T01:21:16.324" v="151" actId="122"/>
          <ac:graphicFrameMkLst>
            <pc:docMk/>
            <pc:sldMk cId="2129819360" sldId="265"/>
            <ac:graphicFrameMk id="4" creationId="{9AF3E96E-C009-445E-9C6E-1B2EEB8F7F1C}"/>
          </ac:graphicFrameMkLst>
        </pc:graphicFrameChg>
      </pc:sldChg>
      <pc:sldChg chg="modSp mod">
        <pc:chgData name="surya thatee" userId="f0820929d5f7e469" providerId="LiveId" clId="{2978217D-1594-448B-9F8A-EC25AD93436F}" dt="2021-11-29T02:39:19.977" v="587" actId="20577"/>
        <pc:sldMkLst>
          <pc:docMk/>
          <pc:sldMk cId="3543965466" sldId="267"/>
        </pc:sldMkLst>
        <pc:spChg chg="mod">
          <ac:chgData name="surya thatee" userId="f0820929d5f7e469" providerId="LiveId" clId="{2978217D-1594-448B-9F8A-EC25AD93436F}" dt="2021-11-29T02:39:19.977" v="587" actId="20577"/>
          <ac:spMkLst>
            <pc:docMk/>
            <pc:sldMk cId="3543965466" sldId="267"/>
            <ac:spMk id="3" creationId="{EDD9C3C3-3EB4-41FE-95BE-E003F20153D9}"/>
          </ac:spMkLst>
        </pc:spChg>
      </pc:sldChg>
      <pc:sldChg chg="addSp delSp modSp mod">
        <pc:chgData name="surya thatee" userId="f0820929d5f7e469" providerId="LiveId" clId="{2978217D-1594-448B-9F8A-EC25AD93436F}" dt="2021-11-29T02:39:58.790" v="588" actId="12385"/>
        <pc:sldMkLst>
          <pc:docMk/>
          <pc:sldMk cId="2723700872" sldId="268"/>
        </pc:sldMkLst>
        <pc:spChg chg="del">
          <ac:chgData name="surya thatee" userId="f0820929d5f7e469" providerId="LiveId" clId="{2978217D-1594-448B-9F8A-EC25AD93436F}" dt="2021-11-29T01:21:42.507" v="152" actId="3680"/>
          <ac:spMkLst>
            <pc:docMk/>
            <pc:sldMk cId="2723700872" sldId="268"/>
            <ac:spMk id="3" creationId="{917641BF-0E44-4247-8FB1-D19DD60C751A}"/>
          </ac:spMkLst>
        </pc:spChg>
        <pc:graphicFrameChg chg="add mod ord modGraphic">
          <ac:chgData name="surya thatee" userId="f0820929d5f7e469" providerId="LiveId" clId="{2978217D-1594-448B-9F8A-EC25AD93436F}" dt="2021-11-29T02:39:58.790" v="588" actId="12385"/>
          <ac:graphicFrameMkLst>
            <pc:docMk/>
            <pc:sldMk cId="2723700872" sldId="268"/>
            <ac:graphicFrameMk id="4" creationId="{85EABE50-2151-470A-BDFD-A818E4CA5653}"/>
          </ac:graphicFrameMkLst>
        </pc:graphicFrameChg>
      </pc:sldChg>
      <pc:sldChg chg="modSp mod">
        <pc:chgData name="surya thatee" userId="f0820929d5f7e469" providerId="LiveId" clId="{2978217D-1594-448B-9F8A-EC25AD93436F}" dt="2021-11-29T02:57:41.248" v="889" actId="20577"/>
        <pc:sldMkLst>
          <pc:docMk/>
          <pc:sldMk cId="3834052073" sldId="271"/>
        </pc:sldMkLst>
        <pc:spChg chg="mod">
          <ac:chgData name="surya thatee" userId="f0820929d5f7e469" providerId="LiveId" clId="{2978217D-1594-448B-9F8A-EC25AD93436F}" dt="2021-11-29T02:57:41.248" v="889" actId="20577"/>
          <ac:spMkLst>
            <pc:docMk/>
            <pc:sldMk cId="3834052073" sldId="271"/>
            <ac:spMk id="3" creationId="{47DDF12B-27B8-49EB-BE68-2DE5D7F30FFF}"/>
          </ac:spMkLst>
        </pc:spChg>
      </pc:sldChg>
      <pc:sldChg chg="addSp delSp modSp new mod">
        <pc:chgData name="surya thatee" userId="f0820929d5f7e469" providerId="LiveId" clId="{2978217D-1594-448B-9F8A-EC25AD93436F}" dt="2021-11-29T03:11:04.446" v="924" actId="1440"/>
        <pc:sldMkLst>
          <pc:docMk/>
          <pc:sldMk cId="867518279" sldId="274"/>
        </pc:sldMkLst>
        <pc:spChg chg="mod">
          <ac:chgData name="surya thatee" userId="f0820929d5f7e469" providerId="LiveId" clId="{2978217D-1594-448B-9F8A-EC25AD93436F}" dt="2021-11-29T03:08:54.903" v="918" actId="20577"/>
          <ac:spMkLst>
            <pc:docMk/>
            <pc:sldMk cId="867518279" sldId="274"/>
            <ac:spMk id="2" creationId="{767D01DF-9D18-4D4A-AF9A-542B932A09B4}"/>
          </ac:spMkLst>
        </pc:spChg>
        <pc:spChg chg="del">
          <ac:chgData name="surya thatee" userId="f0820929d5f7e469" providerId="LiveId" clId="{2978217D-1594-448B-9F8A-EC25AD93436F}" dt="2021-11-29T03:10:05.972" v="919" actId="931"/>
          <ac:spMkLst>
            <pc:docMk/>
            <pc:sldMk cId="867518279" sldId="274"/>
            <ac:spMk id="3" creationId="{395F3718-FD0E-4F11-AD25-4F01A03B312D}"/>
          </ac:spMkLst>
        </pc:spChg>
        <pc:picChg chg="add mod">
          <ac:chgData name="surya thatee" userId="f0820929d5f7e469" providerId="LiveId" clId="{2978217D-1594-448B-9F8A-EC25AD93436F}" dt="2021-11-29T03:11:04.446" v="924" actId="1440"/>
          <ac:picMkLst>
            <pc:docMk/>
            <pc:sldMk cId="867518279" sldId="274"/>
            <ac:picMk id="5" creationId="{859CD8A4-DEC3-419C-A8B5-20460FDA1CAB}"/>
          </ac:picMkLst>
        </pc:picChg>
      </pc:sldChg>
      <pc:sldChg chg="new del">
        <pc:chgData name="surya thatee" userId="f0820929d5f7e469" providerId="LiveId" clId="{2978217D-1594-448B-9F8A-EC25AD93436F}" dt="2021-11-29T03:08:12.002" v="891" actId="2696"/>
        <pc:sldMkLst>
          <pc:docMk/>
          <pc:sldMk cId="2920236517" sldId="27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28T17:03:32.05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853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414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93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601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520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584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66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07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43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8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89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243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04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809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89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28-Nov-21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777309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1877050920309091" TargetMode="External"/><Relationship Id="rId2" Type="http://schemas.openxmlformats.org/officeDocument/2006/relationships/hyperlink" Target="https://www.kaggle.com/lucasgreenwell/depression-anxiety-stress-scales-responses?select=codebook.txt" TargetMode="External"/><Relationship Id="rId1" Type="http://schemas.openxmlformats.org/officeDocument/2006/relationships/slideLayout" Target="../slideLayouts/slideLayout2.xml"/><Relationship Id="rId5" Type="http://schemas.openxmlformats.org/officeDocument/2006/relationships/hyperlink" Target="http://www2.psy.unsw.edu.au/dass/" TargetMode="External"/><Relationship Id="rId4" Type="http://schemas.openxmlformats.org/officeDocument/2006/relationships/hyperlink" Target="https://dl.acm.org/doi/fullHtml/10.1145/3308558.33135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6D5E-5A5A-4D62-868C-DC7FD91B5F1D}"/>
              </a:ext>
            </a:extLst>
          </p:cNvPr>
          <p:cNvSpPr>
            <a:spLocks noGrp="1"/>
          </p:cNvSpPr>
          <p:nvPr>
            <p:ph type="ctrTitle"/>
          </p:nvPr>
        </p:nvSpPr>
        <p:spPr/>
        <p:txBody>
          <a:bodyPr>
            <a:normAutofit/>
          </a:bodyPr>
          <a:lstStyle/>
          <a:p>
            <a:r>
              <a:rPr lang="en-US" sz="3600" dirty="0"/>
              <a:t>Predicting mental health disorders in teenagers using machine learning algorithms</a:t>
            </a:r>
          </a:p>
        </p:txBody>
      </p:sp>
      <p:sp>
        <p:nvSpPr>
          <p:cNvPr id="3" name="Subtitle 2">
            <a:extLst>
              <a:ext uri="{FF2B5EF4-FFF2-40B4-BE49-F238E27FC236}">
                <a16:creationId xmlns:a16="http://schemas.microsoft.com/office/drawing/2014/main" id="{58C1B5C6-766D-4594-8A78-6FC8CE3CD607}"/>
              </a:ext>
            </a:extLst>
          </p:cNvPr>
          <p:cNvSpPr>
            <a:spLocks noGrp="1"/>
          </p:cNvSpPr>
          <p:nvPr>
            <p:ph type="subTitle" idx="1"/>
          </p:nvPr>
        </p:nvSpPr>
        <p:spPr/>
        <p:txBody>
          <a:bodyPr>
            <a:normAutofit/>
          </a:bodyPr>
          <a:lstStyle/>
          <a:p>
            <a:r>
              <a:rPr lang="en-US" sz="1800" dirty="0"/>
              <a:t>By : 	1)  Kajol Tanesh Shah (A20496724)</a:t>
            </a:r>
          </a:p>
          <a:p>
            <a:r>
              <a:rPr lang="en-US" sz="1800" dirty="0"/>
              <a:t>       2)  Surya Thatee (A20473893)</a:t>
            </a:r>
          </a:p>
        </p:txBody>
      </p:sp>
    </p:spTree>
    <p:extLst>
      <p:ext uri="{BB962C8B-B14F-4D97-AF65-F5344CB8AC3E}">
        <p14:creationId xmlns:p14="http://schemas.microsoft.com/office/powerpoint/2010/main" val="122123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9060-3E8F-45CA-984C-5AA67B245AA4}"/>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B29ED066-6C4A-4B28-86C9-3C5111F01472}"/>
              </a:ext>
            </a:extLst>
          </p:cNvPr>
          <p:cNvSpPr>
            <a:spLocks noGrp="1"/>
          </p:cNvSpPr>
          <p:nvPr>
            <p:ph idx="1"/>
          </p:nvPr>
        </p:nvSpPr>
        <p:spPr/>
        <p:txBody>
          <a:bodyPr/>
          <a:lstStyle/>
          <a:p>
            <a:r>
              <a:rPr lang="en-US" dirty="0"/>
              <a:t>We used two approaches as in our case, we are predicting multiple outputs – Stress, Anxiety and Depression</a:t>
            </a:r>
          </a:p>
          <a:p>
            <a:r>
              <a:rPr lang="en-US" dirty="0"/>
              <a:t>In our first approach, we used all the selected 43 features for training the model to predict 3 outputs using </a:t>
            </a:r>
            <a:r>
              <a:rPr lang="en-US" dirty="0" err="1"/>
              <a:t>MultiOutputRegressor</a:t>
            </a:r>
            <a:r>
              <a:rPr lang="en-US" dirty="0"/>
              <a:t>. Here, we are predicting the values which are in the range of the DASS(42) scales which we have mentioned in the previous slide. Then, based on the values predicted, we are classifying them in the given categories</a:t>
            </a:r>
          </a:p>
        </p:txBody>
      </p:sp>
    </p:spTree>
    <p:extLst>
      <p:ext uri="{BB962C8B-B14F-4D97-AF65-F5344CB8AC3E}">
        <p14:creationId xmlns:p14="http://schemas.microsoft.com/office/powerpoint/2010/main" val="292834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FBD7-17D4-4087-909D-67D079DC2E38}"/>
              </a:ext>
            </a:extLst>
          </p:cNvPr>
          <p:cNvSpPr>
            <a:spLocks noGrp="1"/>
          </p:cNvSpPr>
          <p:nvPr>
            <p:ph type="title"/>
          </p:nvPr>
        </p:nvSpPr>
        <p:spPr/>
        <p:txBody>
          <a:bodyPr/>
          <a:lstStyle/>
          <a:p>
            <a:r>
              <a:rPr lang="en-US" dirty="0"/>
              <a:t>Accuracy results</a:t>
            </a:r>
          </a:p>
        </p:txBody>
      </p:sp>
      <p:graphicFrame>
        <p:nvGraphicFramePr>
          <p:cNvPr id="4" name="Table 4">
            <a:extLst>
              <a:ext uri="{FF2B5EF4-FFF2-40B4-BE49-F238E27FC236}">
                <a16:creationId xmlns:a16="http://schemas.microsoft.com/office/drawing/2014/main" id="{9AF3E96E-C009-445E-9C6E-1B2EEB8F7F1C}"/>
              </a:ext>
            </a:extLst>
          </p:cNvPr>
          <p:cNvGraphicFramePr>
            <a:graphicFrameLocks noGrp="1"/>
          </p:cNvGraphicFramePr>
          <p:nvPr>
            <p:ph idx="1"/>
            <p:extLst>
              <p:ext uri="{D42A27DB-BD31-4B8C-83A1-F6EECF244321}">
                <p14:modId xmlns:p14="http://schemas.microsoft.com/office/powerpoint/2010/main" val="743928051"/>
              </p:ext>
            </p:extLst>
          </p:nvPr>
        </p:nvGraphicFramePr>
        <p:xfrm>
          <a:off x="914400" y="1739348"/>
          <a:ext cx="10353674" cy="2581192"/>
        </p:xfrm>
        <a:graphic>
          <a:graphicData uri="http://schemas.openxmlformats.org/drawingml/2006/table">
            <a:tbl>
              <a:tblPr firstRow="1" bandRow="1">
                <a:tableStyleId>{F5AB1C69-6EDB-4FF4-983F-18BD219EF322}</a:tableStyleId>
              </a:tblPr>
              <a:tblGrid>
                <a:gridCol w="5176837">
                  <a:extLst>
                    <a:ext uri="{9D8B030D-6E8A-4147-A177-3AD203B41FA5}">
                      <a16:colId xmlns:a16="http://schemas.microsoft.com/office/drawing/2014/main" val="4089303400"/>
                    </a:ext>
                  </a:extLst>
                </a:gridCol>
                <a:gridCol w="5176837">
                  <a:extLst>
                    <a:ext uri="{9D8B030D-6E8A-4147-A177-3AD203B41FA5}">
                      <a16:colId xmlns:a16="http://schemas.microsoft.com/office/drawing/2014/main" val="3307236010"/>
                    </a:ext>
                  </a:extLst>
                </a:gridCol>
              </a:tblGrid>
              <a:tr h="726992">
                <a:tc>
                  <a:txBody>
                    <a:bodyPr/>
                    <a:lstStyle/>
                    <a:p>
                      <a:pPr algn="ctr"/>
                      <a:r>
                        <a:rPr lang="en-US" dirty="0"/>
                        <a:t> </a:t>
                      </a:r>
                      <a:r>
                        <a:rPr lang="en-US" sz="3200" dirty="0"/>
                        <a:t>MODEL</a:t>
                      </a:r>
                    </a:p>
                  </a:txBody>
                  <a:tcPr/>
                </a:tc>
                <a:tc>
                  <a:txBody>
                    <a:bodyPr/>
                    <a:lstStyle/>
                    <a:p>
                      <a:pPr algn="ctr"/>
                      <a:r>
                        <a:rPr lang="en-US" sz="3200" dirty="0"/>
                        <a:t>ACCURACY</a:t>
                      </a:r>
                    </a:p>
                  </a:txBody>
                  <a:tcPr/>
                </a:tc>
                <a:extLst>
                  <a:ext uri="{0D108BD9-81ED-4DB2-BD59-A6C34878D82A}">
                    <a16:rowId xmlns:a16="http://schemas.microsoft.com/office/drawing/2014/main" val="3169467916"/>
                  </a:ext>
                </a:extLst>
              </a:tr>
              <a:tr h="370840">
                <a:tc>
                  <a:txBody>
                    <a:bodyPr/>
                    <a:lstStyle/>
                    <a:p>
                      <a:r>
                        <a:rPr lang="en-US" dirty="0"/>
                        <a:t>Logistic Regression</a:t>
                      </a:r>
                    </a:p>
                  </a:txBody>
                  <a:tcPr/>
                </a:tc>
                <a:tc>
                  <a:txBody>
                    <a:bodyPr/>
                    <a:lstStyle/>
                    <a:p>
                      <a:pPr algn="ctr"/>
                      <a:r>
                        <a:rPr lang="en-US" dirty="0"/>
                        <a:t>73.09</a:t>
                      </a:r>
                    </a:p>
                  </a:txBody>
                  <a:tcPr/>
                </a:tc>
                <a:extLst>
                  <a:ext uri="{0D108BD9-81ED-4DB2-BD59-A6C34878D82A}">
                    <a16:rowId xmlns:a16="http://schemas.microsoft.com/office/drawing/2014/main" val="3416523894"/>
                  </a:ext>
                </a:extLst>
              </a:tr>
              <a:tr h="370840">
                <a:tc>
                  <a:txBody>
                    <a:bodyPr/>
                    <a:lstStyle/>
                    <a:p>
                      <a:r>
                        <a:rPr lang="en-US" dirty="0"/>
                        <a:t>Random Forest</a:t>
                      </a:r>
                    </a:p>
                  </a:txBody>
                  <a:tcPr/>
                </a:tc>
                <a:tc>
                  <a:txBody>
                    <a:bodyPr/>
                    <a:lstStyle/>
                    <a:p>
                      <a:pPr algn="ctr"/>
                      <a:r>
                        <a:rPr lang="en-US" dirty="0"/>
                        <a:t>29.18</a:t>
                      </a:r>
                    </a:p>
                  </a:txBody>
                  <a:tcPr/>
                </a:tc>
                <a:extLst>
                  <a:ext uri="{0D108BD9-81ED-4DB2-BD59-A6C34878D82A}">
                    <a16:rowId xmlns:a16="http://schemas.microsoft.com/office/drawing/2014/main" val="1962104358"/>
                  </a:ext>
                </a:extLst>
              </a:tr>
              <a:tr h="370840">
                <a:tc>
                  <a:txBody>
                    <a:bodyPr/>
                    <a:lstStyle/>
                    <a:p>
                      <a:r>
                        <a:rPr lang="en-US" dirty="0"/>
                        <a:t>Decision Tree</a:t>
                      </a:r>
                    </a:p>
                  </a:txBody>
                  <a:tcPr/>
                </a:tc>
                <a:tc>
                  <a:txBody>
                    <a:bodyPr/>
                    <a:lstStyle/>
                    <a:p>
                      <a:pPr algn="ctr"/>
                      <a:r>
                        <a:rPr lang="en-US" dirty="0"/>
                        <a:t>19.93</a:t>
                      </a:r>
                    </a:p>
                  </a:txBody>
                  <a:tcPr/>
                </a:tc>
                <a:extLst>
                  <a:ext uri="{0D108BD9-81ED-4DB2-BD59-A6C34878D82A}">
                    <a16:rowId xmlns:a16="http://schemas.microsoft.com/office/drawing/2014/main" val="678478183"/>
                  </a:ext>
                </a:extLst>
              </a:tr>
              <a:tr h="370840">
                <a:tc>
                  <a:txBody>
                    <a:bodyPr/>
                    <a:lstStyle/>
                    <a:p>
                      <a:r>
                        <a:rPr lang="en-US" dirty="0"/>
                        <a:t>Support Vector Machine</a:t>
                      </a:r>
                    </a:p>
                  </a:txBody>
                  <a:tcPr/>
                </a:tc>
                <a:tc>
                  <a:txBody>
                    <a:bodyPr/>
                    <a:lstStyle/>
                    <a:p>
                      <a:pPr algn="ctr"/>
                      <a:r>
                        <a:rPr lang="en-US" dirty="0"/>
                        <a:t>99.97</a:t>
                      </a:r>
                    </a:p>
                  </a:txBody>
                  <a:tcPr/>
                </a:tc>
                <a:extLst>
                  <a:ext uri="{0D108BD9-81ED-4DB2-BD59-A6C34878D82A}">
                    <a16:rowId xmlns:a16="http://schemas.microsoft.com/office/drawing/2014/main" val="625681176"/>
                  </a:ext>
                </a:extLst>
              </a:tr>
              <a:tr h="370840">
                <a:tc>
                  <a:txBody>
                    <a:bodyPr/>
                    <a:lstStyle/>
                    <a:p>
                      <a:r>
                        <a:rPr lang="en-US" dirty="0" err="1"/>
                        <a:t>Naives</a:t>
                      </a:r>
                      <a:r>
                        <a:rPr lang="en-US" dirty="0"/>
                        <a:t> Bayes</a:t>
                      </a:r>
                    </a:p>
                  </a:txBody>
                  <a:tcPr/>
                </a:tc>
                <a:tc>
                  <a:txBody>
                    <a:bodyPr/>
                    <a:lstStyle/>
                    <a:p>
                      <a:pPr algn="ctr"/>
                      <a:r>
                        <a:rPr lang="en-US" dirty="0"/>
                        <a:t>16.69</a:t>
                      </a:r>
                    </a:p>
                  </a:txBody>
                  <a:tcPr/>
                </a:tc>
                <a:extLst>
                  <a:ext uri="{0D108BD9-81ED-4DB2-BD59-A6C34878D82A}">
                    <a16:rowId xmlns:a16="http://schemas.microsoft.com/office/drawing/2014/main" val="618805300"/>
                  </a:ext>
                </a:extLst>
              </a:tr>
            </a:tbl>
          </a:graphicData>
        </a:graphic>
      </p:graphicFrame>
    </p:spTree>
    <p:extLst>
      <p:ext uri="{BB962C8B-B14F-4D97-AF65-F5344CB8AC3E}">
        <p14:creationId xmlns:p14="http://schemas.microsoft.com/office/powerpoint/2010/main" val="212981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6684-5780-4D13-8010-1EDFEA57FDDE}"/>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EDD9C3C3-3EB4-41FE-95BE-E003F20153D9}"/>
              </a:ext>
            </a:extLst>
          </p:cNvPr>
          <p:cNvSpPr>
            <a:spLocks noGrp="1"/>
          </p:cNvSpPr>
          <p:nvPr>
            <p:ph idx="1"/>
          </p:nvPr>
        </p:nvSpPr>
        <p:spPr/>
        <p:txBody>
          <a:bodyPr/>
          <a:lstStyle/>
          <a:p>
            <a:r>
              <a:rPr lang="en-US" dirty="0"/>
              <a:t>In our second approach, we classified the 3 outcome variables beforehand into categories based on their scale values and then trained the model</a:t>
            </a:r>
          </a:p>
          <a:p>
            <a:r>
              <a:rPr lang="en-US" dirty="0"/>
              <a:t>Here, instead of training 1 model for all the 3 outputs, we created 1 model per output variable i.e. 3 models for 3 output variables</a:t>
            </a:r>
          </a:p>
          <a:p>
            <a:r>
              <a:rPr lang="en-US" dirty="0"/>
              <a:t>For stress model, out of the 43 variables, we trained our model only on 15 features on which the Stress output was dependent. we used a similar approach for training other two models too</a:t>
            </a:r>
          </a:p>
        </p:txBody>
      </p:sp>
    </p:spTree>
    <p:extLst>
      <p:ext uri="{BB962C8B-B14F-4D97-AF65-F5344CB8AC3E}">
        <p14:creationId xmlns:p14="http://schemas.microsoft.com/office/powerpoint/2010/main" val="354396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EBB4-B021-4404-80CB-3B2CC369C95B}"/>
              </a:ext>
            </a:extLst>
          </p:cNvPr>
          <p:cNvSpPr>
            <a:spLocks noGrp="1"/>
          </p:cNvSpPr>
          <p:nvPr>
            <p:ph type="title"/>
          </p:nvPr>
        </p:nvSpPr>
        <p:spPr/>
        <p:txBody>
          <a:bodyPr/>
          <a:lstStyle/>
          <a:p>
            <a:r>
              <a:rPr lang="en-US" dirty="0"/>
              <a:t>Accuracy Result</a:t>
            </a:r>
          </a:p>
        </p:txBody>
      </p:sp>
      <p:graphicFrame>
        <p:nvGraphicFramePr>
          <p:cNvPr id="4" name="Table 4">
            <a:extLst>
              <a:ext uri="{FF2B5EF4-FFF2-40B4-BE49-F238E27FC236}">
                <a16:creationId xmlns:a16="http://schemas.microsoft.com/office/drawing/2014/main" id="{85EABE50-2151-470A-BDFD-A818E4CA5653}"/>
              </a:ext>
            </a:extLst>
          </p:cNvPr>
          <p:cNvGraphicFramePr>
            <a:graphicFrameLocks noGrp="1"/>
          </p:cNvGraphicFramePr>
          <p:nvPr>
            <p:ph idx="1"/>
            <p:extLst>
              <p:ext uri="{D42A27DB-BD31-4B8C-83A1-F6EECF244321}">
                <p14:modId xmlns:p14="http://schemas.microsoft.com/office/powerpoint/2010/main" val="3342777940"/>
              </p:ext>
            </p:extLst>
          </p:nvPr>
        </p:nvGraphicFramePr>
        <p:xfrm>
          <a:off x="914400" y="2325757"/>
          <a:ext cx="10353672" cy="2833528"/>
        </p:xfrm>
        <a:graphic>
          <a:graphicData uri="http://schemas.openxmlformats.org/drawingml/2006/table">
            <a:tbl>
              <a:tblPr firstRow="1" bandRow="1">
                <a:tableStyleId>{F5AB1C69-6EDB-4FF4-983F-18BD219EF322}</a:tableStyleId>
              </a:tblPr>
              <a:tblGrid>
                <a:gridCol w="2588418">
                  <a:extLst>
                    <a:ext uri="{9D8B030D-6E8A-4147-A177-3AD203B41FA5}">
                      <a16:colId xmlns:a16="http://schemas.microsoft.com/office/drawing/2014/main" val="2498666005"/>
                    </a:ext>
                  </a:extLst>
                </a:gridCol>
                <a:gridCol w="2588418">
                  <a:extLst>
                    <a:ext uri="{9D8B030D-6E8A-4147-A177-3AD203B41FA5}">
                      <a16:colId xmlns:a16="http://schemas.microsoft.com/office/drawing/2014/main" val="3647911799"/>
                    </a:ext>
                  </a:extLst>
                </a:gridCol>
                <a:gridCol w="2588418">
                  <a:extLst>
                    <a:ext uri="{9D8B030D-6E8A-4147-A177-3AD203B41FA5}">
                      <a16:colId xmlns:a16="http://schemas.microsoft.com/office/drawing/2014/main" val="2879256573"/>
                    </a:ext>
                  </a:extLst>
                </a:gridCol>
                <a:gridCol w="2588418">
                  <a:extLst>
                    <a:ext uri="{9D8B030D-6E8A-4147-A177-3AD203B41FA5}">
                      <a16:colId xmlns:a16="http://schemas.microsoft.com/office/drawing/2014/main" val="3778605239"/>
                    </a:ext>
                  </a:extLst>
                </a:gridCol>
              </a:tblGrid>
              <a:tr h="581936">
                <a:tc>
                  <a:txBody>
                    <a:bodyPr/>
                    <a:lstStyle/>
                    <a:p>
                      <a:pPr algn="ctr"/>
                      <a:r>
                        <a:rPr lang="en-US" dirty="0"/>
                        <a:t>MODEL</a:t>
                      </a:r>
                    </a:p>
                  </a:txBody>
                  <a:tcPr/>
                </a:tc>
                <a:tc>
                  <a:txBody>
                    <a:bodyPr/>
                    <a:lstStyle/>
                    <a:p>
                      <a:pPr algn="ctr"/>
                      <a:r>
                        <a:rPr lang="en-US" dirty="0"/>
                        <a:t>STRESS</a:t>
                      </a:r>
                    </a:p>
                  </a:txBody>
                  <a:tcPr/>
                </a:tc>
                <a:tc>
                  <a:txBody>
                    <a:bodyPr/>
                    <a:lstStyle/>
                    <a:p>
                      <a:pPr algn="ctr"/>
                      <a:r>
                        <a:rPr lang="en-US" dirty="0"/>
                        <a:t>DEPRESSION</a:t>
                      </a:r>
                    </a:p>
                  </a:txBody>
                  <a:tcPr/>
                </a:tc>
                <a:tc>
                  <a:txBody>
                    <a:bodyPr/>
                    <a:lstStyle/>
                    <a:p>
                      <a:pPr algn="ctr"/>
                      <a:r>
                        <a:rPr lang="en-US" dirty="0"/>
                        <a:t>ANXIETY</a:t>
                      </a:r>
                    </a:p>
                  </a:txBody>
                  <a:tcPr/>
                </a:tc>
                <a:extLst>
                  <a:ext uri="{0D108BD9-81ED-4DB2-BD59-A6C34878D82A}">
                    <a16:rowId xmlns:a16="http://schemas.microsoft.com/office/drawing/2014/main" val="1886154968"/>
                  </a:ext>
                </a:extLst>
              </a:tr>
              <a:tr h="402878">
                <a:tc>
                  <a:txBody>
                    <a:bodyPr/>
                    <a:lstStyle/>
                    <a:p>
                      <a:r>
                        <a:rPr lang="en-US" dirty="0"/>
                        <a:t>Logistic Regression</a:t>
                      </a:r>
                    </a:p>
                  </a:txBody>
                  <a:tcPr/>
                </a:tc>
                <a:tc>
                  <a:txBody>
                    <a:bodyPr/>
                    <a:lstStyle/>
                    <a:p>
                      <a:pPr algn="ctr"/>
                      <a:r>
                        <a:rPr lang="en-US" dirty="0"/>
                        <a:t>100</a:t>
                      </a:r>
                    </a:p>
                  </a:txBody>
                  <a:tcPr/>
                </a:tc>
                <a:tc>
                  <a:txBody>
                    <a:bodyPr/>
                    <a:lstStyle/>
                    <a:p>
                      <a:pPr algn="ctr"/>
                      <a:r>
                        <a:rPr lang="en-US" dirty="0"/>
                        <a:t>99.71</a:t>
                      </a:r>
                    </a:p>
                  </a:txBody>
                  <a:tcPr/>
                </a:tc>
                <a:tc>
                  <a:txBody>
                    <a:bodyPr/>
                    <a:lstStyle/>
                    <a:p>
                      <a:pPr algn="ctr"/>
                      <a:r>
                        <a:rPr lang="en-US" dirty="0"/>
                        <a:t>99.96</a:t>
                      </a:r>
                    </a:p>
                  </a:txBody>
                  <a:tcPr/>
                </a:tc>
                <a:extLst>
                  <a:ext uri="{0D108BD9-81ED-4DB2-BD59-A6C34878D82A}">
                    <a16:rowId xmlns:a16="http://schemas.microsoft.com/office/drawing/2014/main" val="2504680205"/>
                  </a:ext>
                </a:extLst>
              </a:tr>
              <a:tr h="402878">
                <a:tc>
                  <a:txBody>
                    <a:bodyPr/>
                    <a:lstStyle/>
                    <a:p>
                      <a:r>
                        <a:rPr lang="en-US" dirty="0"/>
                        <a:t>Random Forest</a:t>
                      </a:r>
                    </a:p>
                  </a:txBody>
                  <a:tcPr/>
                </a:tc>
                <a:tc>
                  <a:txBody>
                    <a:bodyPr/>
                    <a:lstStyle/>
                    <a:p>
                      <a:pPr algn="ctr"/>
                      <a:r>
                        <a:rPr lang="en-US" dirty="0"/>
                        <a:t>90</a:t>
                      </a:r>
                    </a:p>
                  </a:txBody>
                  <a:tcPr/>
                </a:tc>
                <a:tc>
                  <a:txBody>
                    <a:bodyPr/>
                    <a:lstStyle/>
                    <a:p>
                      <a:pPr algn="ctr"/>
                      <a:r>
                        <a:rPr lang="en-US" dirty="0"/>
                        <a:t>93.38</a:t>
                      </a:r>
                    </a:p>
                  </a:txBody>
                  <a:tcPr/>
                </a:tc>
                <a:tc>
                  <a:txBody>
                    <a:bodyPr/>
                    <a:lstStyle/>
                    <a:p>
                      <a:pPr algn="ctr"/>
                      <a:r>
                        <a:rPr lang="en-US" dirty="0"/>
                        <a:t>87.81</a:t>
                      </a:r>
                    </a:p>
                  </a:txBody>
                  <a:tcPr/>
                </a:tc>
                <a:extLst>
                  <a:ext uri="{0D108BD9-81ED-4DB2-BD59-A6C34878D82A}">
                    <a16:rowId xmlns:a16="http://schemas.microsoft.com/office/drawing/2014/main" val="3582398318"/>
                  </a:ext>
                </a:extLst>
              </a:tr>
              <a:tr h="402878">
                <a:tc>
                  <a:txBody>
                    <a:bodyPr/>
                    <a:lstStyle/>
                    <a:p>
                      <a:r>
                        <a:rPr lang="en-US" dirty="0"/>
                        <a:t>Decision Tree</a:t>
                      </a:r>
                    </a:p>
                  </a:txBody>
                  <a:tcPr/>
                </a:tc>
                <a:tc>
                  <a:txBody>
                    <a:bodyPr/>
                    <a:lstStyle/>
                    <a:p>
                      <a:pPr algn="ctr"/>
                      <a:r>
                        <a:rPr lang="en-US" dirty="0"/>
                        <a:t>73.52</a:t>
                      </a:r>
                    </a:p>
                  </a:txBody>
                  <a:tcPr/>
                </a:tc>
                <a:tc>
                  <a:txBody>
                    <a:bodyPr/>
                    <a:lstStyle/>
                    <a:p>
                      <a:pPr algn="ctr"/>
                      <a:r>
                        <a:rPr lang="en-US" dirty="0"/>
                        <a:t>85.822</a:t>
                      </a:r>
                    </a:p>
                  </a:txBody>
                  <a:tcPr/>
                </a:tc>
                <a:tc>
                  <a:txBody>
                    <a:bodyPr/>
                    <a:lstStyle/>
                    <a:p>
                      <a:pPr algn="ctr"/>
                      <a:r>
                        <a:rPr lang="en-US" dirty="0"/>
                        <a:t>75.62</a:t>
                      </a:r>
                    </a:p>
                  </a:txBody>
                  <a:tcPr/>
                </a:tc>
                <a:extLst>
                  <a:ext uri="{0D108BD9-81ED-4DB2-BD59-A6C34878D82A}">
                    <a16:rowId xmlns:a16="http://schemas.microsoft.com/office/drawing/2014/main" val="570497120"/>
                  </a:ext>
                </a:extLst>
              </a:tr>
              <a:tr h="402878">
                <a:tc>
                  <a:txBody>
                    <a:bodyPr/>
                    <a:lstStyle/>
                    <a:p>
                      <a:r>
                        <a:rPr lang="en-US" dirty="0"/>
                        <a:t>Support Vector Machine</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4286884364"/>
                  </a:ext>
                </a:extLst>
              </a:tr>
              <a:tr h="402878">
                <a:tc>
                  <a:txBody>
                    <a:bodyPr/>
                    <a:lstStyle/>
                    <a:p>
                      <a:r>
                        <a:rPr lang="en-US" dirty="0" err="1"/>
                        <a:t>Naives</a:t>
                      </a:r>
                      <a:r>
                        <a:rPr lang="en-US" dirty="0"/>
                        <a:t> Bayes</a:t>
                      </a:r>
                    </a:p>
                  </a:txBody>
                  <a:tcPr/>
                </a:tc>
                <a:tc>
                  <a:txBody>
                    <a:bodyPr/>
                    <a:lstStyle/>
                    <a:p>
                      <a:pPr algn="ctr"/>
                      <a:r>
                        <a:rPr lang="en-US" dirty="0"/>
                        <a:t>89.54</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2990360366"/>
                  </a:ext>
                </a:extLst>
              </a:tr>
            </a:tbl>
          </a:graphicData>
        </a:graphic>
      </p:graphicFrame>
    </p:spTree>
    <p:extLst>
      <p:ext uri="{BB962C8B-B14F-4D97-AF65-F5344CB8AC3E}">
        <p14:creationId xmlns:p14="http://schemas.microsoft.com/office/powerpoint/2010/main" val="272370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35A8-34B8-4FB7-A660-D3AFA7A25EB9}"/>
              </a:ext>
            </a:extLst>
          </p:cNvPr>
          <p:cNvSpPr>
            <a:spLocks noGrp="1"/>
          </p:cNvSpPr>
          <p:nvPr>
            <p:ph type="title"/>
          </p:nvPr>
        </p:nvSpPr>
        <p:spPr/>
        <p:txBody>
          <a:bodyPr/>
          <a:lstStyle/>
          <a:p>
            <a:r>
              <a:rPr lang="en-US" dirty="0"/>
              <a:t>ISSUES FACED</a:t>
            </a:r>
          </a:p>
        </p:txBody>
      </p:sp>
      <p:sp>
        <p:nvSpPr>
          <p:cNvPr id="3" name="Content Placeholder 2">
            <a:extLst>
              <a:ext uri="{FF2B5EF4-FFF2-40B4-BE49-F238E27FC236}">
                <a16:creationId xmlns:a16="http://schemas.microsoft.com/office/drawing/2014/main" id="{76F8B437-BCD1-4677-A581-B47B146A73D4}"/>
              </a:ext>
            </a:extLst>
          </p:cNvPr>
          <p:cNvSpPr>
            <a:spLocks noGrp="1"/>
          </p:cNvSpPr>
          <p:nvPr>
            <p:ph idx="1"/>
          </p:nvPr>
        </p:nvSpPr>
        <p:spPr/>
        <p:txBody>
          <a:bodyPr/>
          <a:lstStyle/>
          <a:p>
            <a:r>
              <a:rPr lang="en-US" dirty="0"/>
              <a:t>The dataset on Kaggle did not have the outcome columns. So, by understanding the DASS(42) questionnaire, template and scales, we generated the three outcome columns for Depression, Anxiety and Stress</a:t>
            </a:r>
          </a:p>
          <a:p>
            <a:r>
              <a:rPr lang="en-US" dirty="0"/>
              <a:t>In the traditional machine learning approaches, we usually have only one outcome column but here, we had to predict 3. So, we figured out 2 approaches to solve this problem: one using MultioutputRegressor and the other, training 3 different models for the 3 outputs</a:t>
            </a:r>
          </a:p>
          <a:p>
            <a:endParaRPr lang="en-US" dirty="0"/>
          </a:p>
        </p:txBody>
      </p:sp>
    </p:spTree>
    <p:extLst>
      <p:ext uri="{BB962C8B-B14F-4D97-AF65-F5344CB8AC3E}">
        <p14:creationId xmlns:p14="http://schemas.microsoft.com/office/powerpoint/2010/main" val="237660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951E-3403-4037-AE0A-7F36EEB5A68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33986DA-24EA-4F03-A4F3-E298A13B8374}"/>
              </a:ext>
            </a:extLst>
          </p:cNvPr>
          <p:cNvSpPr>
            <a:spLocks noGrp="1"/>
          </p:cNvSpPr>
          <p:nvPr>
            <p:ph idx="1"/>
          </p:nvPr>
        </p:nvSpPr>
        <p:spPr/>
        <p:txBody>
          <a:bodyPr/>
          <a:lstStyle/>
          <a:p>
            <a:r>
              <a:rPr lang="en-US" dirty="0"/>
              <a:t>We can create an application using this model. The user will have to answer all the 42 questions and then, based on that, the mental disorders will be predicted</a:t>
            </a:r>
          </a:p>
          <a:p>
            <a:r>
              <a:rPr lang="en-US" dirty="0"/>
              <a:t>We have created this model for teenagers but we can also create a similar type of model for adults too</a:t>
            </a:r>
          </a:p>
          <a:p>
            <a:r>
              <a:rPr lang="en-US" dirty="0"/>
              <a:t>Along with the prediction of the mental disorders, we can also provide the user with some basic solutions for the treatment of the disorders</a:t>
            </a:r>
          </a:p>
        </p:txBody>
      </p:sp>
    </p:spTree>
    <p:extLst>
      <p:ext uri="{BB962C8B-B14F-4D97-AF65-F5344CB8AC3E}">
        <p14:creationId xmlns:p14="http://schemas.microsoft.com/office/powerpoint/2010/main" val="30287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907D-4EBA-4130-A6BC-FA57F00E50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DDF12B-27B8-49EB-BE68-2DE5D7F30FFF}"/>
              </a:ext>
            </a:extLst>
          </p:cNvPr>
          <p:cNvSpPr>
            <a:spLocks noGrp="1"/>
          </p:cNvSpPr>
          <p:nvPr>
            <p:ph idx="1"/>
          </p:nvPr>
        </p:nvSpPr>
        <p:spPr/>
        <p:txBody>
          <a:bodyPr/>
          <a:lstStyle/>
          <a:p>
            <a:r>
              <a:rPr lang="en-US" dirty="0"/>
              <a:t>Dataset:-  </a:t>
            </a:r>
            <a:r>
              <a:rPr lang="en-US" dirty="0">
                <a:hlinkClick r:id="rId2"/>
              </a:rPr>
              <a:t>https://www.kaggle.com/lucasgreenwell/depression-anxiety-stress-scales-responses?select=codebook.txt</a:t>
            </a:r>
            <a:endParaRPr lang="en-US" dirty="0"/>
          </a:p>
          <a:p>
            <a:r>
              <a:rPr lang="en-US" dirty="0">
                <a:hlinkClick r:id="rId3"/>
              </a:rPr>
              <a:t>https://www.sciencedirect.com/science/article/pii/S1877050920309091</a:t>
            </a:r>
            <a:endParaRPr lang="en-US" dirty="0"/>
          </a:p>
          <a:p>
            <a:r>
              <a:rPr lang="en-US" dirty="0">
                <a:hlinkClick r:id="rId4"/>
              </a:rPr>
              <a:t>https://dl.acm.org/doi/fullHtml/10.1145/3308558.3313557</a:t>
            </a:r>
            <a:endParaRPr lang="en-US" dirty="0"/>
          </a:p>
          <a:p>
            <a:r>
              <a:rPr lang="en-US" dirty="0">
                <a:hlinkClick r:id="rId5"/>
              </a:rPr>
              <a:t>http://www2.psy.unsw.edu.au/dass/</a:t>
            </a:r>
            <a:endParaRPr lang="en-US" dirty="0"/>
          </a:p>
        </p:txBody>
      </p:sp>
    </p:spTree>
    <p:extLst>
      <p:ext uri="{BB962C8B-B14F-4D97-AF65-F5344CB8AC3E}">
        <p14:creationId xmlns:p14="http://schemas.microsoft.com/office/powerpoint/2010/main" val="383405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3F07-575E-4448-8319-8F2128975695}"/>
              </a:ext>
            </a:extLst>
          </p:cNvPr>
          <p:cNvSpPr>
            <a:spLocks noGrp="1"/>
          </p:cNvSpPr>
          <p:nvPr>
            <p:ph type="title"/>
          </p:nvPr>
        </p:nvSpPr>
        <p:spPr>
          <a:xfrm>
            <a:off x="805998" y="2674070"/>
            <a:ext cx="10353761" cy="1326321"/>
          </a:xfrm>
        </p:spPr>
        <p:txBody>
          <a:bodyPr/>
          <a:lstStyle/>
          <a:p>
            <a:r>
              <a:rPr lang="en-US" dirty="0"/>
              <a:t>Questions?</a:t>
            </a:r>
          </a:p>
        </p:txBody>
      </p:sp>
    </p:spTree>
    <p:extLst>
      <p:ext uri="{BB962C8B-B14F-4D97-AF65-F5344CB8AC3E}">
        <p14:creationId xmlns:p14="http://schemas.microsoft.com/office/powerpoint/2010/main" val="46168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15F7-E21C-41A5-9BBD-AD2A90EE39B2}"/>
              </a:ext>
            </a:extLst>
          </p:cNvPr>
          <p:cNvSpPr>
            <a:spLocks noGrp="1"/>
          </p:cNvSpPr>
          <p:nvPr>
            <p:ph type="title"/>
          </p:nvPr>
        </p:nvSpPr>
        <p:spPr>
          <a:xfrm>
            <a:off x="781819" y="2674070"/>
            <a:ext cx="10353761" cy="1326321"/>
          </a:xfrm>
        </p:spPr>
        <p:txBody>
          <a:bodyPr/>
          <a:lstStyle/>
          <a:p>
            <a:r>
              <a:rPr lang="en-US" dirty="0"/>
              <a:t>Thank you!!!</a:t>
            </a:r>
          </a:p>
        </p:txBody>
      </p:sp>
    </p:spTree>
    <p:extLst>
      <p:ext uri="{BB962C8B-B14F-4D97-AF65-F5344CB8AC3E}">
        <p14:creationId xmlns:p14="http://schemas.microsoft.com/office/powerpoint/2010/main" val="42883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BD6-9D30-4EA6-8215-C324DF902F36}"/>
              </a:ext>
            </a:extLst>
          </p:cNvPr>
          <p:cNvSpPr>
            <a:spLocks noGrp="1"/>
          </p:cNvSpPr>
          <p:nvPr>
            <p:ph type="title"/>
          </p:nvPr>
        </p:nvSpPr>
        <p:spPr/>
        <p:txBody>
          <a:bodyPr/>
          <a:lstStyle/>
          <a:p>
            <a:r>
              <a:rPr lang="en-US" dirty="0"/>
              <a:t>What is mental health ?</a:t>
            </a:r>
          </a:p>
        </p:txBody>
      </p:sp>
      <p:sp>
        <p:nvSpPr>
          <p:cNvPr id="3" name="Content Placeholder 2">
            <a:extLst>
              <a:ext uri="{FF2B5EF4-FFF2-40B4-BE49-F238E27FC236}">
                <a16:creationId xmlns:a16="http://schemas.microsoft.com/office/drawing/2014/main" id="{9E0009CE-CB60-4143-87B1-66DD4A7C3F52}"/>
              </a:ext>
            </a:extLst>
          </p:cNvPr>
          <p:cNvSpPr>
            <a:spLocks noGrp="1"/>
          </p:cNvSpPr>
          <p:nvPr>
            <p:ph idx="1"/>
          </p:nvPr>
        </p:nvSpPr>
        <p:spPr>
          <a:xfrm>
            <a:off x="1141413" y="1787574"/>
            <a:ext cx="9905999" cy="4707494"/>
          </a:xfrm>
        </p:spPr>
        <p:txBody>
          <a:bodyPr/>
          <a:lstStyle/>
          <a:p>
            <a:pPr>
              <a:buFontTx/>
              <a:buChar char="-"/>
            </a:pPr>
            <a:r>
              <a:rPr lang="en-US" dirty="0"/>
              <a:t>Mental health includes our emotional, psychological, and social well-being</a:t>
            </a:r>
          </a:p>
          <a:p>
            <a:pPr>
              <a:buFontTx/>
              <a:buChar char="-"/>
            </a:pPr>
            <a:r>
              <a:rPr lang="en-US" dirty="0"/>
              <a:t>Our thinking abilities, feelings and actions are affected by our mental health</a:t>
            </a:r>
          </a:p>
          <a:p>
            <a:pPr>
              <a:buFontTx/>
              <a:buChar char="-"/>
            </a:pPr>
            <a:r>
              <a:rPr lang="en-US" dirty="0"/>
              <a:t>Research says that half of mental illnesses begin by age 14. So, it is critical to intervene early to minimize its effects on development, education, employment and health of a person </a:t>
            </a:r>
          </a:p>
          <a:p>
            <a:pPr>
              <a:buFontTx/>
              <a:buChar char="-"/>
            </a:pPr>
            <a:r>
              <a:rPr lang="en-US" dirty="0"/>
              <a:t>It is important to be aware about mental health and busting the stigma around it</a:t>
            </a:r>
          </a:p>
          <a:p>
            <a:pPr marL="0" indent="0">
              <a:buNone/>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9507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DB3A-B51F-44CF-8C7E-898F3DC535BB}"/>
              </a:ext>
            </a:extLst>
          </p:cNvPr>
          <p:cNvSpPr>
            <a:spLocks noGrp="1"/>
          </p:cNvSpPr>
          <p:nvPr>
            <p:ph type="title"/>
          </p:nvPr>
        </p:nvSpPr>
        <p:spPr/>
        <p:txBody>
          <a:bodyPr>
            <a:normAutofit/>
          </a:bodyPr>
          <a:lstStyle/>
          <a:p>
            <a:r>
              <a:rPr lang="en-US" dirty="0"/>
              <a:t>Statistics</a:t>
            </a:r>
          </a:p>
        </p:txBody>
      </p:sp>
      <p:pic>
        <p:nvPicPr>
          <p:cNvPr id="5" name="Content Placeholder 4">
            <a:extLst>
              <a:ext uri="{FF2B5EF4-FFF2-40B4-BE49-F238E27FC236}">
                <a16:creationId xmlns:a16="http://schemas.microsoft.com/office/drawing/2014/main" id="{DA30C8A2-3ED0-42FD-B006-2A8216272AB6}"/>
              </a:ext>
            </a:extLst>
          </p:cNvPr>
          <p:cNvPicPr>
            <a:picLocks noGrp="1" noChangeAspect="1"/>
          </p:cNvPicPr>
          <p:nvPr>
            <p:ph sz="half" idx="1"/>
          </p:nvPr>
        </p:nvPicPr>
        <p:blipFill>
          <a:blip r:embed="rId2"/>
          <a:stretch>
            <a:fillRect/>
          </a:stretch>
        </p:blipFill>
        <p:spPr>
          <a:xfrm>
            <a:off x="914400" y="2121767"/>
            <a:ext cx="5105400" cy="3635228"/>
          </a:xfrm>
        </p:spPr>
      </p:pic>
      <p:sp>
        <p:nvSpPr>
          <p:cNvPr id="6" name="Content Placeholder 5">
            <a:extLst>
              <a:ext uri="{FF2B5EF4-FFF2-40B4-BE49-F238E27FC236}">
                <a16:creationId xmlns:a16="http://schemas.microsoft.com/office/drawing/2014/main" id="{348BB51A-8CF5-4F56-9066-37411CAADC8D}"/>
              </a:ext>
            </a:extLst>
          </p:cNvPr>
          <p:cNvSpPr>
            <a:spLocks noGrp="1"/>
          </p:cNvSpPr>
          <p:nvPr>
            <p:ph sz="half" idx="2"/>
          </p:nvPr>
        </p:nvSpPr>
        <p:spPr/>
        <p:txBody>
          <a:bodyPr>
            <a:normAutofit fontScale="77500" lnSpcReduction="20000"/>
          </a:bodyPr>
          <a:lstStyle/>
          <a:p>
            <a:r>
              <a:rPr lang="en-US" b="0" i="0" dirty="0">
                <a:effectLst/>
                <a:latin typeface="ProximaNova-Bold"/>
              </a:rPr>
              <a:t>1 in 5</a:t>
            </a:r>
            <a:r>
              <a:rPr lang="en-US" b="0" i="0" dirty="0">
                <a:effectLst/>
                <a:latin typeface="ProximaNova-Regular"/>
              </a:rPr>
              <a:t> U.S. adults experience mental illness each year</a:t>
            </a:r>
          </a:p>
          <a:p>
            <a:r>
              <a:rPr lang="en-US" b="0" i="0" u="none" strike="noStrike" dirty="0">
                <a:effectLst/>
                <a:latin typeface="ProximaNova-Bold"/>
              </a:rPr>
              <a:t>1 in 20</a:t>
            </a:r>
            <a:r>
              <a:rPr lang="en-US" b="0" i="0" dirty="0">
                <a:effectLst/>
                <a:latin typeface="ProximaNova-Regular"/>
              </a:rPr>
              <a:t> U.S. adults experience serious mental illness each year</a:t>
            </a:r>
          </a:p>
          <a:p>
            <a:r>
              <a:rPr lang="en-US" b="0" i="0" u="none" strike="noStrike" dirty="0">
                <a:effectLst/>
                <a:latin typeface="ProximaNova-Bold"/>
              </a:rPr>
              <a:t>1 in 6</a:t>
            </a:r>
            <a:r>
              <a:rPr lang="en-US" b="0" i="0" dirty="0">
                <a:effectLst/>
                <a:latin typeface="ProximaNova-Regular"/>
              </a:rPr>
              <a:t> U.S. youth aged 6-17 experience a mental health disorder each year</a:t>
            </a:r>
          </a:p>
          <a:p>
            <a:r>
              <a:rPr lang="en-US" b="0" i="0" u="none" strike="noStrike" dirty="0">
                <a:effectLst/>
                <a:latin typeface="ProximaNova-Bold"/>
              </a:rPr>
              <a:t>50%</a:t>
            </a:r>
            <a:r>
              <a:rPr lang="en-US" b="0" i="0" dirty="0">
                <a:effectLst/>
                <a:latin typeface="ProximaNova-Regular"/>
              </a:rPr>
              <a:t> of all lifetime mental illness begins by age 14, and 75% by age 24</a:t>
            </a:r>
          </a:p>
          <a:p>
            <a:r>
              <a:rPr lang="en-US" b="0" i="0" dirty="0">
                <a:effectLst/>
                <a:latin typeface="ProximaNova-Regular"/>
              </a:rPr>
              <a:t>Suicide is the </a:t>
            </a:r>
            <a:r>
              <a:rPr lang="en-US" b="0" i="0" u="none" strike="noStrike" dirty="0">
                <a:effectLst/>
                <a:latin typeface="ProximaNova-Bold"/>
              </a:rPr>
              <a:t>2nd leading</a:t>
            </a:r>
            <a:r>
              <a:rPr lang="en-US" b="0" i="0" dirty="0">
                <a:effectLst/>
                <a:latin typeface="ProximaNova-Regular"/>
              </a:rPr>
              <a:t> cause of death among people aged 10-34</a:t>
            </a:r>
            <a:br>
              <a:rPr lang="en-US" dirty="0"/>
            </a:br>
            <a:br>
              <a:rPr lang="en-US" dirty="0"/>
            </a:br>
            <a:br>
              <a:rPr lang="en-US" dirty="0"/>
            </a:br>
            <a:endParaRPr lang="en-US" dirty="0"/>
          </a:p>
        </p:txBody>
      </p:sp>
    </p:spTree>
    <p:extLst>
      <p:ext uri="{BB962C8B-B14F-4D97-AF65-F5344CB8AC3E}">
        <p14:creationId xmlns:p14="http://schemas.microsoft.com/office/powerpoint/2010/main" val="7425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776039-E8FA-4F4B-B5E1-E472FDE7550F}"/>
              </a:ext>
            </a:extLst>
          </p:cNvPr>
          <p:cNvSpPr>
            <a:spLocks noGrp="1"/>
          </p:cNvSpPr>
          <p:nvPr>
            <p:ph type="title"/>
          </p:nvPr>
        </p:nvSpPr>
        <p:spPr>
          <a:xfrm>
            <a:off x="1141413" y="618518"/>
            <a:ext cx="9905998" cy="654101"/>
          </a:xfrm>
        </p:spPr>
        <p:txBody>
          <a:bodyPr/>
          <a:lstStyle/>
          <a:p>
            <a:r>
              <a:rPr lang="en-US" dirty="0"/>
              <a:t>Problem statement</a:t>
            </a:r>
          </a:p>
        </p:txBody>
      </p:sp>
      <p:sp>
        <p:nvSpPr>
          <p:cNvPr id="6" name="Content Placeholder 5">
            <a:extLst>
              <a:ext uri="{FF2B5EF4-FFF2-40B4-BE49-F238E27FC236}">
                <a16:creationId xmlns:a16="http://schemas.microsoft.com/office/drawing/2014/main" id="{3404396D-1903-434F-BFFE-11869155F530}"/>
              </a:ext>
            </a:extLst>
          </p:cNvPr>
          <p:cNvSpPr>
            <a:spLocks noGrp="1"/>
          </p:cNvSpPr>
          <p:nvPr>
            <p:ph idx="1"/>
          </p:nvPr>
        </p:nvSpPr>
        <p:spPr>
          <a:xfrm>
            <a:off x="1141412" y="1508289"/>
            <a:ext cx="9905999" cy="4282912"/>
          </a:xfrm>
        </p:spPr>
        <p:txBody>
          <a:bodyPr/>
          <a:lstStyle/>
          <a:p>
            <a:r>
              <a:rPr lang="en-US" dirty="0"/>
              <a:t>Our project focuses on Stress, anxiety, depression. With appropriate machine learning algorithm we differentiate these three psychological health issues</a:t>
            </a:r>
          </a:p>
          <a:p>
            <a:r>
              <a:rPr lang="en-US" dirty="0"/>
              <a:t>Dataset was selected from Kaggle - </a:t>
            </a:r>
            <a:r>
              <a:rPr lang="en-US" b="1" i="0" dirty="0">
                <a:solidFill>
                  <a:srgbClr val="FFFFFF"/>
                </a:solidFill>
                <a:effectLst/>
                <a:cs typeface="Times New Roman" panose="02020603050405020304" pitchFamily="18" charset="0"/>
              </a:rPr>
              <a:t>Depression Anxiety Stress Scales Responses</a:t>
            </a:r>
            <a:endParaRPr lang="en-US" dirty="0">
              <a:cs typeface="Times New Roman" panose="02020603050405020304" pitchFamily="18" charset="0"/>
            </a:endParaRPr>
          </a:p>
          <a:p>
            <a:r>
              <a:rPr lang="en-US" dirty="0"/>
              <a:t>The data was collected through a questionnaire (DASS 42). Out of which 14 questions were allocated to each of the scales of stress, anxiety and depression</a:t>
            </a:r>
          </a:p>
          <a:p>
            <a:r>
              <a:rPr lang="en-US" dirty="0"/>
              <a:t>Along with answers for each question , dataset also contains each persons other features like age, education, country etc.</a:t>
            </a:r>
          </a:p>
        </p:txBody>
      </p:sp>
    </p:spTree>
    <p:extLst>
      <p:ext uri="{BB962C8B-B14F-4D97-AF65-F5344CB8AC3E}">
        <p14:creationId xmlns:p14="http://schemas.microsoft.com/office/powerpoint/2010/main" val="169480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19D2-9C4E-4187-BBE1-F06377D0792C}"/>
              </a:ext>
            </a:extLst>
          </p:cNvPr>
          <p:cNvSpPr>
            <a:spLocks noGrp="1"/>
          </p:cNvSpPr>
          <p:nvPr>
            <p:ph type="title"/>
          </p:nvPr>
        </p:nvSpPr>
        <p:spPr/>
        <p:txBody>
          <a:bodyPr/>
          <a:lstStyle/>
          <a:p>
            <a:r>
              <a:rPr lang="en-US" dirty="0"/>
              <a:t>Questionnaire for Stress, anxiety and depression</a:t>
            </a:r>
          </a:p>
        </p:txBody>
      </p:sp>
      <p:pic>
        <p:nvPicPr>
          <p:cNvPr id="5" name="Content Placeholder 4">
            <a:extLst>
              <a:ext uri="{FF2B5EF4-FFF2-40B4-BE49-F238E27FC236}">
                <a16:creationId xmlns:a16="http://schemas.microsoft.com/office/drawing/2014/main" id="{F1A7B44A-45D2-48D7-9964-47F06EAE9D65}"/>
              </a:ext>
            </a:extLst>
          </p:cNvPr>
          <p:cNvPicPr>
            <a:picLocks noGrp="1" noChangeAspect="1"/>
          </p:cNvPicPr>
          <p:nvPr>
            <p:ph idx="1"/>
          </p:nvPr>
        </p:nvPicPr>
        <p:blipFill>
          <a:blip r:embed="rId2"/>
          <a:stretch>
            <a:fillRect/>
          </a:stretch>
        </p:blipFill>
        <p:spPr>
          <a:xfrm>
            <a:off x="1498862" y="1935921"/>
            <a:ext cx="9049731" cy="4091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931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01DF-9D18-4D4A-AF9A-542B932A09B4}"/>
              </a:ext>
            </a:extLst>
          </p:cNvPr>
          <p:cNvSpPr>
            <a:spLocks noGrp="1"/>
          </p:cNvSpPr>
          <p:nvPr>
            <p:ph type="title"/>
          </p:nvPr>
        </p:nvSpPr>
        <p:spPr/>
        <p:txBody>
          <a:bodyPr/>
          <a:lstStyle/>
          <a:p>
            <a:r>
              <a:rPr lang="en-US" dirty="0"/>
              <a:t>Rating Scale for Responses</a:t>
            </a:r>
          </a:p>
        </p:txBody>
      </p:sp>
      <p:pic>
        <p:nvPicPr>
          <p:cNvPr id="5" name="Content Placeholder 4">
            <a:extLst>
              <a:ext uri="{FF2B5EF4-FFF2-40B4-BE49-F238E27FC236}">
                <a16:creationId xmlns:a16="http://schemas.microsoft.com/office/drawing/2014/main" id="{859CD8A4-DEC3-419C-A8B5-20460FDA1CAB}"/>
              </a:ext>
            </a:extLst>
          </p:cNvPr>
          <p:cNvPicPr>
            <a:picLocks noGrp="1" noChangeAspect="1"/>
          </p:cNvPicPr>
          <p:nvPr>
            <p:ph idx="1"/>
          </p:nvPr>
        </p:nvPicPr>
        <p:blipFill>
          <a:blip r:embed="rId2"/>
          <a:stretch>
            <a:fillRect/>
          </a:stretch>
        </p:blipFill>
        <p:spPr>
          <a:xfrm>
            <a:off x="1461053" y="2286000"/>
            <a:ext cx="8955156" cy="3242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75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AE7B-4144-4891-8F46-126EA9101902}"/>
              </a:ext>
            </a:extLst>
          </p:cNvPr>
          <p:cNvSpPr>
            <a:spLocks noGrp="1"/>
          </p:cNvSpPr>
          <p:nvPr>
            <p:ph type="title"/>
          </p:nvPr>
        </p:nvSpPr>
        <p:spPr>
          <a:xfrm>
            <a:off x="1141413" y="618518"/>
            <a:ext cx="9905998" cy="974612"/>
          </a:xfrm>
        </p:spPr>
        <p:txBody>
          <a:bodyPr>
            <a:normAutofit fontScale="90000"/>
          </a:bodyPr>
          <a:lstStyle/>
          <a:p>
            <a:r>
              <a:rPr lang="en-US" dirty="0"/>
              <a:t>Scales for depression, anxiety and stress</a:t>
            </a:r>
          </a:p>
        </p:txBody>
      </p:sp>
      <p:pic>
        <p:nvPicPr>
          <p:cNvPr id="5" name="Content Placeholder 4">
            <a:extLst>
              <a:ext uri="{FF2B5EF4-FFF2-40B4-BE49-F238E27FC236}">
                <a16:creationId xmlns:a16="http://schemas.microsoft.com/office/drawing/2014/main" id="{EC2AEC88-8562-4A2B-9B5D-728F4592B875}"/>
              </a:ext>
            </a:extLst>
          </p:cNvPr>
          <p:cNvPicPr>
            <a:picLocks noGrp="1" noChangeAspect="1"/>
          </p:cNvPicPr>
          <p:nvPr>
            <p:ph idx="1"/>
          </p:nvPr>
        </p:nvPicPr>
        <p:blipFill>
          <a:blip r:embed="rId2"/>
          <a:stretch>
            <a:fillRect/>
          </a:stretch>
        </p:blipFill>
        <p:spPr>
          <a:xfrm>
            <a:off x="2130458" y="1819373"/>
            <a:ext cx="8446416" cy="4110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99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6D8F-6E55-4BA9-BC9C-9858E9D92575}"/>
              </a:ext>
            </a:extLst>
          </p:cNvPr>
          <p:cNvSpPr>
            <a:spLocks noGrp="1"/>
          </p:cNvSpPr>
          <p:nvPr>
            <p:ph type="title"/>
          </p:nvPr>
        </p:nvSpPr>
        <p:spPr>
          <a:xfrm>
            <a:off x="1113900" y="552530"/>
            <a:ext cx="9905998" cy="701235"/>
          </a:xfrm>
        </p:spPr>
        <p:txBody>
          <a:bodyPr/>
          <a:lstStyle/>
          <a:p>
            <a:r>
              <a:rPr lang="en-US" dirty="0"/>
              <a:t>Data preparation</a:t>
            </a:r>
          </a:p>
        </p:txBody>
      </p:sp>
      <p:sp>
        <p:nvSpPr>
          <p:cNvPr id="3" name="Content Placeholder 2">
            <a:extLst>
              <a:ext uri="{FF2B5EF4-FFF2-40B4-BE49-F238E27FC236}">
                <a16:creationId xmlns:a16="http://schemas.microsoft.com/office/drawing/2014/main" id="{EBDE6E93-564E-47AC-B3CF-BC8E90EA5AC2}"/>
              </a:ext>
            </a:extLst>
          </p:cNvPr>
          <p:cNvSpPr>
            <a:spLocks noGrp="1"/>
          </p:cNvSpPr>
          <p:nvPr>
            <p:ph idx="1"/>
          </p:nvPr>
        </p:nvSpPr>
        <p:spPr>
          <a:xfrm>
            <a:off x="1141412" y="1470991"/>
            <a:ext cx="9905999" cy="4471039"/>
          </a:xfrm>
        </p:spPr>
        <p:txBody>
          <a:bodyPr>
            <a:normAutofit/>
          </a:bodyPr>
          <a:lstStyle/>
          <a:p>
            <a:r>
              <a:rPr lang="en-US" dirty="0"/>
              <a:t>This dataset has response values in the range 1 – 4  but ideally DASS(42) considers response values in the range 0 – 3. So, we changed the scales in the dataset from 1 – 4 to 0 – 3 </a:t>
            </a:r>
          </a:p>
          <a:p>
            <a:r>
              <a:rPr lang="en-US" dirty="0"/>
              <a:t>As our focus is on teenagers we considered the age group 13 – 19 and filtered the dataset on this age group</a:t>
            </a:r>
          </a:p>
          <a:p>
            <a:r>
              <a:rPr lang="en-US" dirty="0"/>
              <a:t>Dataset doesn’t contains outcome columns, so based on the DASS(42) template and scales we created the outcome columns for Stress, Anxiety, Depression by adding the respective response values</a:t>
            </a:r>
          </a:p>
          <a:p>
            <a:r>
              <a:rPr lang="en-US" dirty="0"/>
              <a:t> As per DASS(42) ,  response time for each question should not be more. So , in our model we didn’t consider the question with response time more than 25000 milliseconds</a:t>
            </a:r>
          </a:p>
        </p:txBody>
      </p:sp>
    </p:spTree>
    <p:extLst>
      <p:ext uri="{BB962C8B-B14F-4D97-AF65-F5344CB8AC3E}">
        <p14:creationId xmlns:p14="http://schemas.microsoft.com/office/powerpoint/2010/main" val="31409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FD3A-A3AC-4B98-A13D-43C7339A1BDE}"/>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9B2E2B37-F08F-4342-B3D1-93BED525D3FA}"/>
              </a:ext>
            </a:extLst>
          </p:cNvPr>
          <p:cNvSpPr>
            <a:spLocks noGrp="1"/>
          </p:cNvSpPr>
          <p:nvPr>
            <p:ph idx="1"/>
          </p:nvPr>
        </p:nvSpPr>
        <p:spPr>
          <a:xfrm>
            <a:off x="913795" y="1935921"/>
            <a:ext cx="10353762" cy="3341757"/>
          </a:xfrm>
        </p:spPr>
        <p:txBody>
          <a:bodyPr>
            <a:normAutofit/>
          </a:bodyPr>
          <a:lstStyle/>
          <a:p>
            <a:r>
              <a:rPr lang="en-US" dirty="0"/>
              <a:t>After analyzing the dataset we found 43 features which were important for the prediction of the outcomes</a:t>
            </a:r>
          </a:p>
          <a:p>
            <a:r>
              <a:rPr lang="en-US" dirty="0"/>
              <a:t>Where 42 features were the response variables for the DASS(42) questions and other feature was the age column</a:t>
            </a:r>
          </a:p>
          <a:p>
            <a:r>
              <a:rPr lang="en-US" dirty="0"/>
              <a:t>Every output variable is dependent on 14 features out of the 42 features and the age feature</a:t>
            </a:r>
          </a:p>
          <a:p>
            <a:pPr marL="0" indent="0">
              <a:buNone/>
            </a:pPr>
            <a:endParaRPr lang="en-US" sz="1800" dirty="0"/>
          </a:p>
        </p:txBody>
      </p:sp>
    </p:spTree>
    <p:extLst>
      <p:ext uri="{BB962C8B-B14F-4D97-AF65-F5344CB8AC3E}">
        <p14:creationId xmlns:p14="http://schemas.microsoft.com/office/powerpoint/2010/main" val="3036593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1646</TotalTime>
  <Words>953</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ProximaNova-Bold</vt:lpstr>
      <vt:lpstr>ProximaNova-Regular</vt:lpstr>
      <vt:lpstr>Rockwell</vt:lpstr>
      <vt:lpstr>Damask</vt:lpstr>
      <vt:lpstr>Predicting mental health disorders in teenagers using machine learning algorithms</vt:lpstr>
      <vt:lpstr>What is mental health ?</vt:lpstr>
      <vt:lpstr>Statistics</vt:lpstr>
      <vt:lpstr>Problem statement</vt:lpstr>
      <vt:lpstr>Questionnaire for Stress, anxiety and depression</vt:lpstr>
      <vt:lpstr>Rating Scale for Responses</vt:lpstr>
      <vt:lpstr>Scales for depression, anxiety and stress</vt:lpstr>
      <vt:lpstr>Data preparation</vt:lpstr>
      <vt:lpstr>Feature selection</vt:lpstr>
      <vt:lpstr>Modelling</vt:lpstr>
      <vt:lpstr>Accuracy results</vt:lpstr>
      <vt:lpstr>Modeling</vt:lpstr>
      <vt:lpstr>Accuracy Result</vt:lpstr>
      <vt:lpstr>ISSUES FACED</vt:lpstr>
      <vt:lpstr>Future scope</vt:lpstr>
      <vt:lpstr>References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mental health disorders in teenagers using machine learning algorithms</dc:title>
  <dc:creator>surya thatee</dc:creator>
  <cp:lastModifiedBy>surya thatee</cp:lastModifiedBy>
  <cp:revision>5</cp:revision>
  <dcterms:created xsi:type="dcterms:W3CDTF">2021-11-27T21:59:22Z</dcterms:created>
  <dcterms:modified xsi:type="dcterms:W3CDTF">2021-11-29T03:11:12Z</dcterms:modified>
</cp:coreProperties>
</file>