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56" r:id="rId2"/>
    <p:sldId id="262" r:id="rId3"/>
    <p:sldId id="259" r:id="rId4"/>
    <p:sldId id="257" r:id="rId5"/>
    <p:sldId id="258" r:id="rId6"/>
    <p:sldId id="261" r:id="rId7"/>
    <p:sldId id="260" r:id="rId8"/>
    <p:sldId id="263" r:id="rId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0" autoAdjust="0"/>
  </p:normalViewPr>
  <p:slideViewPr>
    <p:cSldViewPr>
      <p:cViewPr>
        <p:scale>
          <a:sx n="100" d="100"/>
          <a:sy n="100" d="100"/>
        </p:scale>
        <p:origin x="-1944" y="-3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3CA4E-0E7A-4135-ACD8-08987F38E324}" type="datetimeFigureOut">
              <a:rPr lang="pl-PL" smtClean="0"/>
              <a:t>2014-01-25</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D0BBAC-3E95-4F0D-AD68-5E0E104D504E}" type="slidenum">
              <a:rPr lang="pl-PL" smtClean="0"/>
              <a:t>‹#›</a:t>
            </a:fld>
            <a:endParaRPr lang="pl-PL"/>
          </a:p>
        </p:txBody>
      </p:sp>
    </p:spTree>
    <p:extLst>
      <p:ext uri="{BB962C8B-B14F-4D97-AF65-F5344CB8AC3E}">
        <p14:creationId xmlns:p14="http://schemas.microsoft.com/office/powerpoint/2010/main" val="46650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Advanced_Message_Queuing_Protoco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rabbitmq.com/plugins.html" TargetMode="External"/><Relationship Id="rId3" Type="http://schemas.openxmlformats.org/officeDocument/2006/relationships/hyperlink" Target="http://stomp.github.io/" TargetMode="External"/><Relationship Id="rId7" Type="http://schemas.openxmlformats.org/officeDocument/2006/relationships/hyperlink" Target="http://www.rabbitmq.com/web-stomp.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rabbitmq.com/reliability.html" TargetMode="External"/><Relationship Id="rId5" Type="http://schemas.openxmlformats.org/officeDocument/2006/relationships/hyperlink" Target="http://www.rabbitmq.com/management.html" TargetMode="External"/><Relationship Id="rId4" Type="http://schemas.openxmlformats.org/officeDocument/2006/relationships/hyperlink" Target="http://mqtt.org/" TargetMode="External"/><Relationship Id="rId9" Type="http://schemas.openxmlformats.org/officeDocument/2006/relationships/hyperlink" Target="http://json-rpc.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is a message broker. The principal idea is pretty simple: it accepts and forwards messages. You can think about it as a post office: when you send mail to the post box you're pretty sure that Mr. Postman will eventually deliver the mail to your recipient. Using this metaphor </a:t>
            </a:r>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is a post box, a post office and a postman.</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t>2</a:t>
            </a:fld>
            <a:endParaRPr lang="pl-PL"/>
          </a:p>
        </p:txBody>
      </p:sp>
    </p:spTree>
    <p:extLst>
      <p:ext uri="{BB962C8B-B14F-4D97-AF65-F5344CB8AC3E}">
        <p14:creationId xmlns:p14="http://schemas.microsoft.com/office/powerpoint/2010/main" val="81557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Advanced Message Queuing Protocol"/>
              </a:rPr>
              <a:t>Advanced Message Queuing Protocol</a:t>
            </a:r>
            <a:r>
              <a:rPr lang="en-US" sz="1200" b="0" i="0" kern="1200" dirty="0" smtClean="0">
                <a:solidFill>
                  <a:schemeClr val="tx1"/>
                </a:solidFill>
                <a:effectLst/>
                <a:latin typeface="+mn-lt"/>
                <a:ea typeface="+mn-ea"/>
                <a:cs typeface="+mn-cs"/>
              </a:rPr>
              <a:t> (AMQP)</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t>3</a:t>
            </a:fld>
            <a:endParaRPr lang="pl-PL"/>
          </a:p>
        </p:txBody>
      </p:sp>
    </p:spTree>
    <p:extLst>
      <p:ext uri="{BB962C8B-B14F-4D97-AF65-F5344CB8AC3E}">
        <p14:creationId xmlns:p14="http://schemas.microsoft.com/office/powerpoint/2010/main" val="36802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Open-</a:t>
            </a:r>
            <a:r>
              <a:rPr lang="pl-PL" dirty="0" err="1" smtClean="0"/>
              <a:t>source’owe</a:t>
            </a:r>
            <a:r>
              <a:rPr lang="pl-PL" dirty="0" smtClean="0"/>
              <a:t> oprogramowanie służące do komunikacji za pomocą wiadomości</a:t>
            </a:r>
          </a:p>
          <a:p>
            <a:r>
              <a:rPr lang="pl-PL" dirty="0" smtClean="0"/>
              <a:t>Serwer jest napisany w języku Erlang, natomiast zbudowany na OTP</a:t>
            </a:r>
          </a:p>
          <a:p>
            <a:r>
              <a:rPr lang="pl-PL" dirty="0" smtClean="0"/>
              <a:t>Powstał w 2007r. dzięki </a:t>
            </a:r>
            <a:r>
              <a:rPr lang="pl-PL" dirty="0" err="1" smtClean="0"/>
              <a:t>Lshift</a:t>
            </a:r>
            <a:r>
              <a:rPr lang="pl-PL" dirty="0" smtClean="0"/>
              <a:t> oraz </a:t>
            </a:r>
            <a:r>
              <a:rPr lang="pl-PL" dirty="0" err="1" smtClean="0"/>
              <a:t>CohesiveFT</a:t>
            </a:r>
            <a:endParaRPr lang="pl-PL" dirty="0" smtClean="0"/>
          </a:p>
          <a:p>
            <a:r>
              <a:rPr lang="pl-PL" dirty="0" smtClean="0"/>
              <a:t>W 2010r. został przejęty przez </a:t>
            </a:r>
            <a:r>
              <a:rPr lang="pl-PL" dirty="0" err="1" smtClean="0"/>
              <a:t>SpringSource</a:t>
            </a:r>
            <a:r>
              <a:rPr lang="pl-PL" dirty="0" smtClean="0"/>
              <a:t> (dział </a:t>
            </a:r>
            <a:r>
              <a:rPr lang="pl-PL" dirty="0" err="1" smtClean="0"/>
              <a:t>VMWare</a:t>
            </a:r>
            <a:r>
              <a:rPr lang="pl-PL" dirty="0" smtClean="0"/>
              <a:t>)</a:t>
            </a:r>
          </a:p>
          <a:p>
            <a:r>
              <a:rPr lang="pl-PL" dirty="0" smtClean="0"/>
              <a:t>W maju 2013r. projekt został przejęty przez </a:t>
            </a:r>
            <a:r>
              <a:rPr lang="pl-PL" dirty="0" err="1" smtClean="0"/>
              <a:t>GoPivotal</a:t>
            </a:r>
            <a:endParaRPr lang="pl-PL" dirty="0" smtClean="0"/>
          </a:p>
          <a:p>
            <a:r>
              <a:rPr lang="pl-PL" dirty="0" smtClean="0"/>
              <a:t>Jego opiekunem jest Rabbit Technologies Ltd.</a:t>
            </a:r>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t>4</a:t>
            </a:fld>
            <a:endParaRPr lang="pl-PL"/>
          </a:p>
        </p:txBody>
      </p:sp>
    </p:spTree>
    <p:extLst>
      <p:ext uri="{BB962C8B-B14F-4D97-AF65-F5344CB8AC3E}">
        <p14:creationId xmlns:p14="http://schemas.microsoft.com/office/powerpoint/2010/main" val="411680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Open-</a:t>
            </a:r>
            <a:r>
              <a:rPr lang="pl-PL" dirty="0" err="1" smtClean="0"/>
              <a:t>source’owe</a:t>
            </a:r>
            <a:r>
              <a:rPr lang="pl-PL" dirty="0" smtClean="0"/>
              <a:t> oprogramowanie służące do komunikacji za pomocą wiadomości</a:t>
            </a:r>
          </a:p>
          <a:p>
            <a:r>
              <a:rPr lang="pl-PL" dirty="0" smtClean="0"/>
              <a:t>Serwer jest napisany w języku Erlang</a:t>
            </a:r>
            <a:r>
              <a:rPr lang="pl-PL" baseline="0" dirty="0" smtClean="0"/>
              <a:t> i </a:t>
            </a:r>
            <a:r>
              <a:rPr lang="pl-PL" dirty="0" smtClean="0"/>
              <a:t>zbudowany na OTP (Open</a:t>
            </a:r>
            <a:r>
              <a:rPr lang="pl-PL" baseline="0" dirty="0" smtClean="0"/>
              <a:t> Telecom Platform)</a:t>
            </a:r>
          </a:p>
          <a:p>
            <a:endParaRPr lang="pl-PL" dirty="0" smtClean="0"/>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t>5</a:t>
            </a:fld>
            <a:endParaRPr lang="pl-PL"/>
          </a:p>
        </p:txBody>
      </p:sp>
    </p:spTree>
    <p:extLst>
      <p:ext uri="{BB962C8B-B14F-4D97-AF65-F5344CB8AC3E}">
        <p14:creationId xmlns:p14="http://schemas.microsoft.com/office/powerpoint/2010/main" val="410438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a:rPr>
              <a:t>STOMP</a:t>
            </a:r>
            <a:r>
              <a:rPr lang="en-US" sz="1200" b="0" i="0" kern="1200" dirty="0" smtClean="0">
                <a:solidFill>
                  <a:schemeClr val="tx1"/>
                </a:solidFill>
                <a:effectLst/>
                <a:latin typeface="+mn-lt"/>
                <a:ea typeface="+mn-ea"/>
                <a:cs typeface="+mn-cs"/>
              </a:rPr>
              <a:t> is a text-based messaging protocol </a:t>
            </a:r>
            <a:r>
              <a:rPr lang="en-US" sz="1200" b="0" i="0" kern="1200" dirty="0" err="1" smtClean="0">
                <a:solidFill>
                  <a:schemeClr val="tx1"/>
                </a:solidFill>
                <a:effectLst/>
                <a:latin typeface="+mn-lt"/>
                <a:ea typeface="+mn-ea"/>
                <a:cs typeface="+mn-cs"/>
              </a:rPr>
              <a:t>emphasising</a:t>
            </a:r>
            <a:r>
              <a:rPr lang="en-US" sz="1200" b="0" i="0" kern="1200" dirty="0" smtClean="0">
                <a:solidFill>
                  <a:schemeClr val="tx1"/>
                </a:solidFill>
                <a:effectLst/>
                <a:latin typeface="+mn-lt"/>
                <a:ea typeface="+mn-ea"/>
                <a:cs typeface="+mn-cs"/>
              </a:rPr>
              <a:t> (protocol) simplicity. It defines little in the way of messaging semantics, but is easy to implement and very easy to implement partially (it's the only protocol that can be used by hand over telnet).</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en-US" sz="1200" b="1" i="0" u="none" strike="noStrike" kern="1200" dirty="0" smtClean="0">
                <a:solidFill>
                  <a:schemeClr val="tx1"/>
                </a:solidFill>
                <a:effectLst/>
                <a:latin typeface="+mn-lt"/>
                <a:ea typeface="+mn-ea"/>
                <a:cs typeface="+mn-cs"/>
                <a:hlinkClick r:id="rId4"/>
              </a:rPr>
              <a:t>MQTT</a:t>
            </a:r>
            <a:r>
              <a:rPr lang="en-US" sz="1200" b="0" i="0" kern="1200" dirty="0" smtClean="0">
                <a:solidFill>
                  <a:schemeClr val="tx1"/>
                </a:solidFill>
                <a:effectLst/>
                <a:latin typeface="+mn-lt"/>
                <a:ea typeface="+mn-ea"/>
                <a:cs typeface="+mn-cs"/>
              </a:rPr>
              <a:t> is a binary protocol </a:t>
            </a:r>
            <a:r>
              <a:rPr lang="en-US" sz="1200" b="0" i="0" kern="1200" dirty="0" err="1" smtClean="0">
                <a:solidFill>
                  <a:schemeClr val="tx1"/>
                </a:solidFill>
                <a:effectLst/>
                <a:latin typeface="+mn-lt"/>
                <a:ea typeface="+mn-ea"/>
                <a:cs typeface="+mn-cs"/>
              </a:rPr>
              <a:t>emphasising</a:t>
            </a:r>
            <a:r>
              <a:rPr lang="en-US" sz="1200" b="0" i="0" kern="1200" dirty="0" smtClean="0">
                <a:solidFill>
                  <a:schemeClr val="tx1"/>
                </a:solidFill>
                <a:effectLst/>
                <a:latin typeface="+mn-lt"/>
                <a:ea typeface="+mn-ea"/>
                <a:cs typeface="+mn-cs"/>
              </a:rPr>
              <a:t> lightweight publish / subscribe messaging, </a:t>
            </a:r>
            <a:r>
              <a:rPr lang="en-US" sz="1200" b="0" i="0" kern="1200" dirty="0" err="1" smtClean="0">
                <a:solidFill>
                  <a:schemeClr val="tx1"/>
                </a:solidFill>
                <a:effectLst/>
                <a:latin typeface="+mn-lt"/>
                <a:ea typeface="+mn-ea"/>
                <a:cs typeface="+mn-cs"/>
              </a:rPr>
              <a:t>targetted</a:t>
            </a:r>
            <a:r>
              <a:rPr lang="en-US" sz="1200" b="0" i="0" kern="1200" dirty="0" smtClean="0">
                <a:solidFill>
                  <a:schemeClr val="tx1"/>
                </a:solidFill>
                <a:effectLst/>
                <a:latin typeface="+mn-lt"/>
                <a:ea typeface="+mn-ea"/>
                <a:cs typeface="+mn-cs"/>
              </a:rPr>
              <a:t> towards clients in constrained devices. It has well defined messaging semantics for publish / subscribe, but not for other messaging idioms.</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HTTP is of course not a messaging protocol. However, </a:t>
            </a:r>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can transmit messages over HTTP in three ways:</a:t>
            </a:r>
          </a:p>
          <a:p>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5"/>
              </a:rPr>
              <a:t>management plugin</a:t>
            </a:r>
            <a:r>
              <a:rPr lang="en-US" sz="1200" b="0" i="0" kern="1200" dirty="0" smtClean="0">
                <a:solidFill>
                  <a:schemeClr val="tx1"/>
                </a:solidFill>
                <a:effectLst/>
                <a:latin typeface="+mn-lt"/>
                <a:ea typeface="+mn-ea"/>
                <a:cs typeface="+mn-cs"/>
              </a:rPr>
              <a:t> supports a simple HTTP API to send and receive messages. This is primarily intended for diagnostic purposes but can be used for low volume messaging without </a:t>
            </a:r>
            <a:r>
              <a:rPr lang="en-US" sz="1200" b="1" i="0" u="none" strike="noStrike" kern="1200" dirty="0" smtClean="0">
                <a:solidFill>
                  <a:schemeClr val="tx1"/>
                </a:solidFill>
                <a:effectLst/>
                <a:latin typeface="+mn-lt"/>
                <a:ea typeface="+mn-ea"/>
                <a:cs typeface="+mn-cs"/>
                <a:hlinkClick r:id="rId6"/>
              </a:rPr>
              <a:t>reliable delivery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7"/>
              </a:rPr>
              <a:t>Web-STOMP plugin</a:t>
            </a:r>
            <a:r>
              <a:rPr lang="en-US" sz="1200" b="0" i="0" kern="1200" dirty="0" smtClean="0">
                <a:solidFill>
                  <a:schemeClr val="tx1"/>
                </a:solidFill>
                <a:effectLst/>
                <a:latin typeface="+mn-lt"/>
                <a:ea typeface="+mn-ea"/>
                <a:cs typeface="+mn-cs"/>
              </a:rPr>
              <a:t> supports STOMP messaging to the browser, using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 or one of the fallback mechanisms supported by </a:t>
            </a:r>
            <a:r>
              <a:rPr lang="en-US" sz="1200" b="0" i="0" kern="1200" dirty="0" err="1" smtClean="0">
                <a:solidFill>
                  <a:schemeClr val="tx1"/>
                </a:solidFill>
                <a:effectLst/>
                <a:latin typeface="+mn-lt"/>
                <a:ea typeface="+mn-ea"/>
                <a:cs typeface="+mn-cs"/>
              </a:rPr>
              <a:t>SockJS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8"/>
              </a:rPr>
              <a:t>JSON-RPC channel plugin</a:t>
            </a:r>
            <a:r>
              <a:rPr lang="en-US" sz="1200" b="0" i="0" kern="1200" dirty="0" smtClean="0">
                <a:solidFill>
                  <a:schemeClr val="tx1"/>
                </a:solidFill>
                <a:effectLst/>
                <a:latin typeface="+mn-lt"/>
                <a:ea typeface="+mn-ea"/>
                <a:cs typeface="+mn-cs"/>
              </a:rPr>
              <a:t> supports AMQP 0-9-1 messaging over </a:t>
            </a:r>
            <a:r>
              <a:rPr lang="en-US" sz="1200" b="1" i="0" u="none" strike="noStrike" kern="1200" dirty="0" smtClean="0">
                <a:solidFill>
                  <a:schemeClr val="tx1"/>
                </a:solidFill>
                <a:effectLst/>
                <a:latin typeface="+mn-lt"/>
                <a:ea typeface="+mn-ea"/>
                <a:cs typeface="+mn-cs"/>
                <a:hlinkClick r:id="rId9"/>
              </a:rPr>
              <a:t>JSON-RPC</a:t>
            </a:r>
            <a:r>
              <a:rPr lang="en-US" sz="1200" b="0" i="0" kern="1200" dirty="0" smtClean="0">
                <a:solidFill>
                  <a:schemeClr val="tx1"/>
                </a:solidFill>
                <a:effectLst/>
                <a:latin typeface="+mn-lt"/>
                <a:ea typeface="+mn-ea"/>
                <a:cs typeface="+mn-cs"/>
              </a:rPr>
              <a:t> to the browser. Note that since JSON RPC is a synchronous protocol, some parts of AMQP that depend on </a:t>
            </a:r>
            <a:r>
              <a:rPr lang="en-US" sz="1200" b="0" i="0" kern="1200" dirty="0" err="1" smtClean="0">
                <a:solidFill>
                  <a:schemeClr val="tx1"/>
                </a:solidFill>
                <a:effectLst/>
                <a:latin typeface="+mn-lt"/>
                <a:ea typeface="+mn-ea"/>
                <a:cs typeface="+mn-cs"/>
              </a:rPr>
              <a:t>aysnchronous</a:t>
            </a:r>
            <a:r>
              <a:rPr lang="en-US" sz="1200" b="0" i="0" kern="1200" dirty="0" smtClean="0">
                <a:solidFill>
                  <a:schemeClr val="tx1"/>
                </a:solidFill>
                <a:effectLst/>
                <a:latin typeface="+mn-lt"/>
                <a:ea typeface="+mn-ea"/>
                <a:cs typeface="+mn-cs"/>
              </a:rPr>
              <a:t> delivery to the client are emulated by polling.</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pl-PL" sz="1200" b="0" i="0" kern="1200" dirty="0" smtClean="0">
                <a:solidFill>
                  <a:schemeClr val="tx1"/>
                </a:solidFill>
                <a:effectLst/>
                <a:latin typeface="+mn-lt"/>
                <a:ea typeface="+mn-ea"/>
                <a:cs typeface="+mn-cs"/>
              </a:rPr>
              <a:t>Bezpieczeństwo dzięki dublowaniu</a:t>
            </a:r>
            <a:r>
              <a:rPr lang="pl-PL" sz="1200" b="0" i="0" kern="1200" baseline="0" dirty="0" smtClean="0">
                <a:solidFill>
                  <a:schemeClr val="tx1"/>
                </a:solidFill>
                <a:effectLst/>
                <a:latin typeface="+mn-lt"/>
                <a:ea typeface="+mn-ea"/>
                <a:cs typeface="+mn-cs"/>
              </a:rPr>
              <a:t> kolejek na kilku maszynach w klastrze.</a:t>
            </a:r>
            <a:br>
              <a:rPr lang="pl-PL" sz="1200" b="0" i="0" kern="1200" baseline="0" dirty="0" smtClean="0">
                <a:solidFill>
                  <a:schemeClr val="tx1"/>
                </a:solidFill>
                <a:effectLst/>
                <a:latin typeface="+mn-lt"/>
                <a:ea typeface="+mn-ea"/>
                <a:cs typeface="+mn-cs"/>
              </a:rPr>
            </a:br>
            <a:r>
              <a:rPr lang="pl-PL" sz="1200" b="0" i="0" kern="1200" baseline="0" dirty="0" err="1" smtClean="0">
                <a:solidFill>
                  <a:schemeClr val="tx1"/>
                </a:solidFill>
                <a:effectLst/>
                <a:latin typeface="+mn-lt"/>
                <a:ea typeface="+mn-ea"/>
                <a:cs typeface="+mn-cs"/>
              </a:rPr>
              <a:t>Klastrowanie</a:t>
            </a:r>
            <a:r>
              <a:rPr lang="pl-PL" sz="1200" b="0" i="0" kern="1200" baseline="0" dirty="0" smtClean="0">
                <a:solidFill>
                  <a:schemeClr val="tx1"/>
                </a:solidFill>
                <a:effectLst/>
                <a:latin typeface="+mn-lt"/>
                <a:ea typeface="+mn-ea"/>
                <a:cs typeface="+mn-cs"/>
              </a:rPr>
              <a:t> – sieć wzajemnych powiązań</a:t>
            </a:r>
            <a:endParaRPr lang="en-US" sz="1200" b="0" i="0" kern="1200" dirty="0" smtClean="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t>7</a:t>
            </a:fld>
            <a:endParaRPr lang="pl-PL"/>
          </a:p>
        </p:txBody>
      </p:sp>
    </p:spTree>
    <p:extLst>
      <p:ext uri="{BB962C8B-B14F-4D97-AF65-F5344CB8AC3E}">
        <p14:creationId xmlns:p14="http://schemas.microsoft.com/office/powerpoint/2010/main" val="2423778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pl-PL" smtClean="0"/>
              <a:t>Kliknij, aby edytować styl</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7" name="Date Placeholder 6"/>
          <p:cNvSpPr>
            <a:spLocks noGrp="1"/>
          </p:cNvSpPr>
          <p:nvPr>
            <p:ph type="dt" sz="half" idx="10"/>
          </p:nvPr>
        </p:nvSpPr>
        <p:spPr/>
        <p:txBody>
          <a:bodyPr/>
          <a:lstStyle/>
          <a:p>
            <a:fld id="{33BC9DE7-0B50-4C46-82C3-642717E248C8}" type="datetimeFigureOut">
              <a:rPr lang="pl-PL" smtClean="0"/>
              <a:t>2014-01-25</a:t>
            </a:fld>
            <a:endParaRPr lang="pl-PL"/>
          </a:p>
        </p:txBody>
      </p:sp>
      <p:sp>
        <p:nvSpPr>
          <p:cNvPr id="8" name="Slide Number Placeholder 7"/>
          <p:cNvSpPr>
            <a:spLocks noGrp="1"/>
          </p:cNvSpPr>
          <p:nvPr>
            <p:ph type="sldNum" sz="quarter" idx="11"/>
          </p:nvPr>
        </p:nvSpPr>
        <p:spPr/>
        <p:txBody>
          <a:bodyPr/>
          <a:lstStyle/>
          <a:p>
            <a:fld id="{CAA52BEE-25E8-4873-8823-B7265AD368D1}" type="slidenum">
              <a:rPr lang="pl-PL" smtClean="0"/>
              <a:t>‹#›</a:t>
            </a:fld>
            <a:endParaRPr lang="pl-PL"/>
          </a:p>
        </p:txBody>
      </p:sp>
      <p:sp>
        <p:nvSpPr>
          <p:cNvPr id="9" name="Footer Placeholder 8"/>
          <p:cNvSpPr>
            <a:spLocks noGrp="1"/>
          </p:cNvSpPr>
          <p:nvPr>
            <p:ph type="ftr" sz="quarter" idx="12"/>
          </p:nvPr>
        </p:nvSpPr>
        <p:spPr/>
        <p:txBody>
          <a:bodyPr/>
          <a:lstStyle/>
          <a:p>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33BC9DE7-0B50-4C46-82C3-642717E248C8}" type="datetimeFigureOut">
              <a:rPr lang="pl-PL" smtClean="0"/>
              <a:t>2014-01-25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33BC9DE7-0B50-4C46-82C3-642717E248C8}" type="datetimeFigureOut">
              <a:rPr lang="pl-PL" smtClean="0"/>
              <a:t>2014-01-25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4" name="Date Placeholder 3"/>
          <p:cNvSpPr>
            <a:spLocks noGrp="1"/>
          </p:cNvSpPr>
          <p:nvPr>
            <p:ph type="dt" sz="half" idx="10"/>
          </p:nvPr>
        </p:nvSpPr>
        <p:spPr/>
        <p:txBody>
          <a:bodyPr/>
          <a:lstStyle/>
          <a:p>
            <a:fld id="{33BC9DE7-0B50-4C46-82C3-642717E248C8}" type="datetimeFigureOut">
              <a:rPr lang="pl-PL" smtClean="0"/>
              <a:t>2014-01-25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l-PL" smtClean="0"/>
              <a:t>Kliknij, aby edytować styl</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33BC9DE7-0B50-4C46-82C3-642717E248C8}" type="datetimeFigureOut">
              <a:rPr lang="pl-PL" smtClean="0"/>
              <a:t>2014-01-25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t>‹#›</a:t>
            </a:fld>
            <a:endParaRPr lang="pl-P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5" name="Date Placeholder 4"/>
          <p:cNvSpPr>
            <a:spLocks noGrp="1"/>
          </p:cNvSpPr>
          <p:nvPr>
            <p:ph type="dt" sz="half" idx="10"/>
          </p:nvPr>
        </p:nvSpPr>
        <p:spPr/>
        <p:txBody>
          <a:bodyPr/>
          <a:lstStyle/>
          <a:p>
            <a:fld id="{33BC9DE7-0B50-4C46-82C3-642717E248C8}" type="datetimeFigureOut">
              <a:rPr lang="pl-PL" smtClean="0"/>
              <a:t>2014-01-25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t>‹#›</a:t>
            </a:fld>
            <a:endParaRPr lang="pl-PL"/>
          </a:p>
        </p:txBody>
      </p:sp>
      <p:sp>
        <p:nvSpPr>
          <p:cNvPr id="9" name="Content Placeholder 8"/>
          <p:cNvSpPr>
            <a:spLocks noGrp="1"/>
          </p:cNvSpPr>
          <p:nvPr>
            <p:ph sz="quarter" idx="13"/>
          </p:nvPr>
        </p:nvSpPr>
        <p:spPr>
          <a:xfrm>
            <a:off x="365760" y="1600200"/>
            <a:ext cx="4041648" cy="452628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7" name="Date Placeholder 6"/>
          <p:cNvSpPr>
            <a:spLocks noGrp="1"/>
          </p:cNvSpPr>
          <p:nvPr>
            <p:ph type="dt" sz="half" idx="10"/>
          </p:nvPr>
        </p:nvSpPr>
        <p:spPr/>
        <p:txBody>
          <a:bodyPr/>
          <a:lstStyle/>
          <a:p>
            <a:fld id="{33BC9DE7-0B50-4C46-82C3-642717E248C8}" type="datetimeFigureOut">
              <a:rPr lang="pl-PL" smtClean="0"/>
              <a:t>2014-01-25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AA52BEE-25E8-4873-8823-B7265AD368D1}" type="slidenum">
              <a:rPr lang="pl-PL" smtClean="0"/>
              <a:t>‹#›</a:t>
            </a:fld>
            <a:endParaRPr lang="pl-PL"/>
          </a:p>
        </p:txBody>
      </p:sp>
      <p:sp>
        <p:nvSpPr>
          <p:cNvPr id="11" name="Content Placeholder 10"/>
          <p:cNvSpPr>
            <a:spLocks noGrp="1"/>
          </p:cNvSpPr>
          <p:nvPr>
            <p:ph sz="quarter" idx="13"/>
          </p:nvPr>
        </p:nvSpPr>
        <p:spPr>
          <a:xfrm>
            <a:off x="457200" y="2212848"/>
            <a:ext cx="4041648" cy="391363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33BC9DE7-0B50-4C46-82C3-642717E248C8}" type="datetimeFigureOut">
              <a:rPr lang="pl-PL" smtClean="0"/>
              <a:t>2014-01-25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AA52BEE-25E8-4873-8823-B7265AD368D1}"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C9DE7-0B50-4C46-82C3-642717E248C8}" type="datetimeFigureOut">
              <a:rPr lang="pl-PL" smtClean="0"/>
              <a:t>2014-01-25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AA52BEE-25E8-4873-8823-B7265AD368D1}"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pl-PL" smtClean="0"/>
              <a:t>Kliknij, aby edytować styl</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33BC9DE7-0B50-4C46-82C3-642717E248C8}" type="datetimeFigureOut">
              <a:rPr lang="pl-PL" smtClean="0"/>
              <a:t>2014-01-25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pl-PL" smtClean="0"/>
              <a:t>Kliknij, aby edytować styl</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33BC9DE7-0B50-4C46-82C3-642717E248C8}" type="datetimeFigureOut">
              <a:rPr lang="pl-PL" smtClean="0"/>
              <a:t>2014-01-25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pl-PL" smtClean="0"/>
              <a:t>Kliknij, aby edytować styl</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3BC9DE7-0B50-4C46-82C3-642717E248C8}" type="datetimeFigureOut">
              <a:rPr lang="pl-PL" smtClean="0"/>
              <a:t>2014-01-25</a:t>
            </a:fld>
            <a:endParaRPr lang="pl-P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pl-P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A52BEE-25E8-4873-8823-B7265AD368D1}" type="slidenum">
              <a:rPr lang="pl-PL" smtClean="0"/>
              <a:t>‹#›</a:t>
            </a:fld>
            <a:endParaRPr lang="pl-P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err="1" smtClean="0"/>
              <a:t>RabbitMQ</a:t>
            </a:r>
            <a:endParaRPr lang="pl-PL" dirty="0"/>
          </a:p>
        </p:txBody>
      </p:sp>
    </p:spTree>
    <p:extLst>
      <p:ext uri="{BB962C8B-B14F-4D97-AF65-F5344CB8AC3E}">
        <p14:creationId xmlns:p14="http://schemas.microsoft.com/office/powerpoint/2010/main" val="309491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to jest?</a:t>
            </a:r>
            <a:endParaRPr lang="pl-PL" dirty="0"/>
          </a:p>
        </p:txBody>
      </p:sp>
      <p:sp>
        <p:nvSpPr>
          <p:cNvPr id="3" name="Symbol zastępczy zawartości 2"/>
          <p:cNvSpPr>
            <a:spLocks noGrp="1"/>
          </p:cNvSpPr>
          <p:nvPr>
            <p:ph idx="1"/>
          </p:nvPr>
        </p:nvSpPr>
        <p:spPr/>
        <p:txBody>
          <a:bodyPr/>
          <a:lstStyle/>
          <a:p>
            <a:pPr algn="ctr"/>
            <a:endParaRPr lang="pl-PL" dirty="0" smtClean="0"/>
          </a:p>
          <a:p>
            <a:pPr marL="0" indent="0" algn="ctr">
              <a:buNone/>
            </a:pPr>
            <a:endParaRPr lang="pl-PL" dirty="0" smtClean="0"/>
          </a:p>
          <a:p>
            <a:pPr algn="ctr"/>
            <a:endParaRPr lang="pl-PL" dirty="0"/>
          </a:p>
          <a:p>
            <a:pPr algn="ctr"/>
            <a:endParaRPr lang="pl-PL" dirty="0" smtClean="0"/>
          </a:p>
          <a:p>
            <a:pPr algn="ctr"/>
            <a:r>
              <a:rPr lang="pl-PL" sz="2800" dirty="0" smtClean="0"/>
              <a:t>Jest </a:t>
            </a:r>
            <a:r>
              <a:rPr lang="pl-PL" sz="2800" dirty="0"/>
              <a:t>aplikacją typu </a:t>
            </a:r>
            <a:r>
              <a:rPr lang="pl-PL" sz="2800" b="1" dirty="0" err="1"/>
              <a:t>message</a:t>
            </a:r>
            <a:r>
              <a:rPr lang="pl-PL" sz="2800" b="1" dirty="0"/>
              <a:t> broker </a:t>
            </a:r>
            <a:r>
              <a:rPr lang="pl-PL" sz="2800" dirty="0" smtClean="0"/>
              <a:t>opartą </a:t>
            </a:r>
            <a:r>
              <a:rPr lang="pl-PL" sz="2800" dirty="0"/>
              <a:t>na </a:t>
            </a:r>
            <a:r>
              <a:rPr lang="pl-PL" sz="2800" b="1" dirty="0" smtClean="0"/>
              <a:t>AMQP</a:t>
            </a:r>
            <a:r>
              <a:rPr lang="pl-PL" sz="2800" dirty="0" smtClean="0"/>
              <a:t> (Advanced Message </a:t>
            </a:r>
            <a:r>
              <a:rPr lang="pl-PL" sz="2800" dirty="0" err="1" smtClean="0"/>
              <a:t>Queuing</a:t>
            </a:r>
            <a:r>
              <a:rPr lang="pl-PL" sz="2800" dirty="0" smtClean="0"/>
              <a:t> </a:t>
            </a:r>
            <a:r>
              <a:rPr lang="pl-PL" sz="2800" dirty="0" err="1" smtClean="0"/>
              <a:t>Protocol</a:t>
            </a:r>
            <a:r>
              <a:rPr lang="pl-PL" sz="2800" dirty="0" smtClean="0"/>
              <a:t>)</a:t>
            </a:r>
            <a:endParaRPr lang="pl-PL" sz="2800" dirty="0"/>
          </a:p>
          <a:p>
            <a:endParaRPr lang="pl-PL" dirty="0"/>
          </a:p>
        </p:txBody>
      </p:sp>
    </p:spTree>
    <p:extLst>
      <p:ext uri="{BB962C8B-B14F-4D97-AF65-F5344CB8AC3E}">
        <p14:creationId xmlns:p14="http://schemas.microsoft.com/office/powerpoint/2010/main" val="31119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Do czego służy?</a:t>
            </a:r>
            <a:endParaRPr lang="pl-PL" dirty="0"/>
          </a:p>
        </p:txBody>
      </p:sp>
      <p:sp>
        <p:nvSpPr>
          <p:cNvPr id="3" name="Symbol zastępczy zawartości 2"/>
          <p:cNvSpPr>
            <a:spLocks noGrp="1"/>
          </p:cNvSpPr>
          <p:nvPr>
            <p:ph idx="1"/>
          </p:nvPr>
        </p:nvSpPr>
        <p:spPr/>
        <p:txBody>
          <a:bodyPr/>
          <a:lstStyle/>
          <a:p>
            <a:r>
              <a:rPr lang="pl-PL" dirty="0" smtClean="0"/>
              <a:t>Umożliwia </a:t>
            </a:r>
            <a:r>
              <a:rPr lang="pl-PL" dirty="0" smtClean="0"/>
              <a:t>aplikacjom łączenie się między sobą</a:t>
            </a:r>
          </a:p>
          <a:p>
            <a:r>
              <a:rPr lang="pl-PL" dirty="0" smtClean="0"/>
              <a:t>Poprzez „</a:t>
            </a:r>
            <a:r>
              <a:rPr lang="pl-PL" dirty="0" err="1" smtClean="0"/>
              <a:t>messaging</a:t>
            </a:r>
            <a:r>
              <a:rPr lang="pl-PL" dirty="0" smtClean="0"/>
              <a:t>” rozumiemy przesyłanie danych, powiadomień </a:t>
            </a:r>
            <a:r>
              <a:rPr lang="pl-PL" dirty="0" err="1" smtClean="0"/>
              <a:t>push</a:t>
            </a:r>
            <a:r>
              <a:rPr lang="pl-PL" dirty="0" smtClean="0"/>
              <a:t>, kolejek, asynchroniczny </a:t>
            </a:r>
            <a:r>
              <a:rPr lang="pl-PL" dirty="0" err="1" smtClean="0"/>
              <a:t>processing</a:t>
            </a:r>
            <a:r>
              <a:rPr lang="pl-PL" dirty="0" smtClean="0"/>
              <a:t>, publikowanie/subskrybowanie</a:t>
            </a:r>
            <a:endParaRPr lang="pl-PL" dirty="0"/>
          </a:p>
          <a:p>
            <a:endParaRPr lang="pl-PL" dirty="0" smtClean="0"/>
          </a:p>
        </p:txBody>
      </p:sp>
    </p:spTree>
    <p:extLst>
      <p:ext uri="{BB962C8B-B14F-4D97-AF65-F5344CB8AC3E}">
        <p14:creationId xmlns:p14="http://schemas.microsoft.com/office/powerpoint/2010/main" val="385122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Historia</a:t>
            </a:r>
            <a:endParaRPr lang="pl-PL" dirty="0"/>
          </a:p>
        </p:txBody>
      </p:sp>
      <p:sp>
        <p:nvSpPr>
          <p:cNvPr id="3" name="Symbol zastępczy zawartości 2"/>
          <p:cNvSpPr>
            <a:spLocks noGrp="1"/>
          </p:cNvSpPr>
          <p:nvPr>
            <p:ph idx="1"/>
          </p:nvPr>
        </p:nvSpPr>
        <p:spPr/>
        <p:txBody>
          <a:bodyPr/>
          <a:lstStyle/>
          <a:p>
            <a:pPr>
              <a:lnSpc>
                <a:spcPct val="150000"/>
              </a:lnSpc>
            </a:pPr>
            <a:endParaRPr lang="pl-PL" sz="2800" dirty="0" smtClean="0"/>
          </a:p>
          <a:p>
            <a:pPr>
              <a:lnSpc>
                <a:spcPct val="150000"/>
              </a:lnSpc>
            </a:pPr>
            <a:r>
              <a:rPr lang="pl-PL" sz="2800" dirty="0" smtClean="0"/>
              <a:t>2007r</a:t>
            </a:r>
            <a:r>
              <a:rPr lang="pl-PL" sz="2800" dirty="0" smtClean="0"/>
              <a:t>. – powstał dzięki </a:t>
            </a:r>
            <a:r>
              <a:rPr lang="pl-PL" sz="2800" dirty="0" err="1" smtClean="0"/>
              <a:t>Lshift</a:t>
            </a:r>
            <a:r>
              <a:rPr lang="pl-PL" sz="2800" dirty="0" smtClean="0"/>
              <a:t> oraz </a:t>
            </a:r>
            <a:r>
              <a:rPr lang="pl-PL" sz="2800" dirty="0" err="1" smtClean="0"/>
              <a:t>CohesiveFT</a:t>
            </a:r>
            <a:endParaRPr lang="pl-PL" sz="2800" dirty="0" smtClean="0"/>
          </a:p>
          <a:p>
            <a:pPr>
              <a:lnSpc>
                <a:spcPct val="150000"/>
              </a:lnSpc>
            </a:pPr>
            <a:r>
              <a:rPr lang="pl-PL" sz="2800" dirty="0" smtClean="0"/>
              <a:t>2010r. - został przejęty przez </a:t>
            </a:r>
            <a:r>
              <a:rPr lang="pl-PL" sz="2800" dirty="0" err="1" smtClean="0"/>
              <a:t>SpringSource</a:t>
            </a:r>
            <a:r>
              <a:rPr lang="pl-PL" sz="2800" dirty="0" smtClean="0"/>
              <a:t> (dział </a:t>
            </a:r>
            <a:r>
              <a:rPr lang="pl-PL" sz="2800" dirty="0" err="1" smtClean="0"/>
              <a:t>VMWare</a:t>
            </a:r>
            <a:r>
              <a:rPr lang="pl-PL" sz="2800" dirty="0" smtClean="0"/>
              <a:t>)</a:t>
            </a:r>
          </a:p>
          <a:p>
            <a:pPr>
              <a:lnSpc>
                <a:spcPct val="150000"/>
              </a:lnSpc>
            </a:pPr>
            <a:r>
              <a:rPr lang="pl-PL" sz="2800" dirty="0" smtClean="0"/>
              <a:t>maj 2013r. - przejęty przez </a:t>
            </a:r>
            <a:r>
              <a:rPr lang="pl-PL" sz="2800" b="1" dirty="0" err="1" smtClean="0"/>
              <a:t>GoPivotal</a:t>
            </a:r>
            <a:endParaRPr lang="pl-PL" sz="2800" b="1" dirty="0" smtClean="0"/>
          </a:p>
          <a:p>
            <a:pPr marL="0" indent="0">
              <a:buNone/>
            </a:pPr>
            <a:endParaRPr lang="pl-PL" dirty="0"/>
          </a:p>
        </p:txBody>
      </p:sp>
    </p:spTree>
    <p:extLst>
      <p:ext uri="{BB962C8B-B14F-4D97-AF65-F5344CB8AC3E}">
        <p14:creationId xmlns:p14="http://schemas.microsoft.com/office/powerpoint/2010/main" val="256821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Podstawowe informacje</a:t>
            </a:r>
            <a:endParaRPr lang="pl-PL" dirty="0"/>
          </a:p>
        </p:txBody>
      </p:sp>
      <p:sp>
        <p:nvSpPr>
          <p:cNvPr id="3" name="Symbol zastępczy zawartości 2"/>
          <p:cNvSpPr>
            <a:spLocks noGrp="1"/>
          </p:cNvSpPr>
          <p:nvPr>
            <p:ph idx="1"/>
          </p:nvPr>
        </p:nvSpPr>
        <p:spPr/>
        <p:txBody>
          <a:bodyPr/>
          <a:lstStyle/>
          <a:p>
            <a:endParaRPr lang="pl-PL" dirty="0" smtClean="0"/>
          </a:p>
          <a:p>
            <a:r>
              <a:rPr lang="pl-PL" dirty="0" smtClean="0"/>
              <a:t>Open-</a:t>
            </a:r>
            <a:r>
              <a:rPr lang="pl-PL" dirty="0" err="1" smtClean="0"/>
              <a:t>source</a:t>
            </a:r>
            <a:endParaRPr lang="pl-PL" dirty="0" smtClean="0"/>
          </a:p>
          <a:p>
            <a:r>
              <a:rPr lang="pl-PL" dirty="0" smtClean="0"/>
              <a:t>Łatwy w </a:t>
            </a:r>
            <a:r>
              <a:rPr lang="pl-PL" dirty="0" smtClean="0"/>
              <a:t>użyciu </a:t>
            </a:r>
          </a:p>
          <a:p>
            <a:r>
              <a:rPr lang="pl-PL" dirty="0" smtClean="0"/>
              <a:t>Dostępny </a:t>
            </a:r>
            <a:r>
              <a:rPr lang="pl-PL" dirty="0" smtClean="0"/>
              <a:t>na większości systemów operacyjnych</a:t>
            </a:r>
            <a:endParaRPr lang="pl-PL" dirty="0"/>
          </a:p>
          <a:p>
            <a:r>
              <a:rPr lang="pl-PL" dirty="0"/>
              <a:t>Serwer jest napisany w języku </a:t>
            </a:r>
            <a:r>
              <a:rPr lang="pl-PL" dirty="0" smtClean="0"/>
              <a:t>Erlang i zbudowany </a:t>
            </a:r>
            <a:r>
              <a:rPr lang="pl-PL" dirty="0"/>
              <a:t>na OTP</a:t>
            </a:r>
          </a:p>
          <a:p>
            <a:r>
              <a:rPr lang="pl-PL" dirty="0" smtClean="0"/>
              <a:t>Kod źródłowy jest pod licencją Mozilla Public License</a:t>
            </a:r>
          </a:p>
          <a:p>
            <a:endParaRPr lang="pl-PL" dirty="0"/>
          </a:p>
        </p:txBody>
      </p:sp>
    </p:spTree>
    <p:extLst>
      <p:ext uri="{BB962C8B-B14F-4D97-AF65-F5344CB8AC3E}">
        <p14:creationId xmlns:p14="http://schemas.microsoft.com/office/powerpoint/2010/main" val="299049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Współpracuje z:</a:t>
            </a:r>
            <a:endParaRPr lang="pl-PL" dirty="0"/>
          </a:p>
        </p:txBody>
      </p:sp>
      <p:sp>
        <p:nvSpPr>
          <p:cNvPr id="3" name="Symbol zastępczy zawartości 2"/>
          <p:cNvSpPr>
            <a:spLocks noGrp="1"/>
          </p:cNvSpPr>
          <p:nvPr>
            <p:ph idx="1"/>
          </p:nvPr>
        </p:nvSpPr>
        <p:spPr/>
        <p:txBody>
          <a:bodyPr/>
          <a:lstStyle/>
          <a:p>
            <a:r>
              <a:rPr lang="pl-PL" dirty="0" smtClean="0"/>
              <a:t>Java ( + Spring)</a:t>
            </a:r>
          </a:p>
          <a:p>
            <a:r>
              <a:rPr lang="pl-PL" dirty="0" err="1" smtClean="0"/>
              <a:t>Ruby</a:t>
            </a:r>
            <a:endParaRPr lang="pl-PL" dirty="0" smtClean="0"/>
          </a:p>
          <a:p>
            <a:r>
              <a:rPr lang="pl-PL" dirty="0" err="1" smtClean="0"/>
              <a:t>Python</a:t>
            </a:r>
            <a:r>
              <a:rPr lang="pl-PL" dirty="0" smtClean="0"/>
              <a:t> ( + </a:t>
            </a:r>
            <a:r>
              <a:rPr lang="pl-PL" dirty="0" err="1" smtClean="0"/>
              <a:t>Django</a:t>
            </a:r>
            <a:r>
              <a:rPr lang="pl-PL" dirty="0" smtClean="0"/>
              <a:t>)</a:t>
            </a:r>
          </a:p>
          <a:p>
            <a:r>
              <a:rPr lang="pl-PL" dirty="0" smtClean="0"/>
              <a:t>.NET</a:t>
            </a:r>
          </a:p>
          <a:p>
            <a:r>
              <a:rPr lang="pl-PL" dirty="0" smtClean="0"/>
              <a:t>PHP</a:t>
            </a:r>
          </a:p>
          <a:p>
            <a:r>
              <a:rPr lang="pl-PL" dirty="0" smtClean="0"/>
              <a:t>Perl</a:t>
            </a:r>
          </a:p>
          <a:p>
            <a:r>
              <a:rPr lang="pl-PL" dirty="0" smtClean="0"/>
              <a:t>C/C++</a:t>
            </a:r>
          </a:p>
          <a:p>
            <a:r>
              <a:rPr lang="pl-PL" dirty="0" smtClean="0"/>
              <a:t>Erlang </a:t>
            </a:r>
            <a:r>
              <a:rPr lang="pl-PL" dirty="0" smtClean="0">
                <a:sym typeface="Wingdings" panose="05000000000000000000" pitchFamily="2" charset="2"/>
              </a:rPr>
              <a:t></a:t>
            </a:r>
          </a:p>
          <a:p>
            <a:r>
              <a:rPr lang="pl-PL" dirty="0" smtClean="0">
                <a:sym typeface="Wingdings" panose="05000000000000000000" pitchFamily="2" charset="2"/>
              </a:rPr>
              <a:t>i inne, typu </a:t>
            </a:r>
            <a:r>
              <a:rPr lang="pl-PL" dirty="0" err="1" smtClean="0">
                <a:sym typeface="Wingdings" panose="05000000000000000000" pitchFamily="2" charset="2"/>
              </a:rPr>
              <a:t>Haskell</a:t>
            </a:r>
            <a:r>
              <a:rPr lang="pl-PL" dirty="0" smtClean="0">
                <a:sym typeface="Wingdings" panose="05000000000000000000" pitchFamily="2" charset="2"/>
              </a:rPr>
              <a:t>, Lisp, Delphi, </a:t>
            </a:r>
            <a:r>
              <a:rPr lang="pl-PL" dirty="0" err="1" smtClean="0">
                <a:sym typeface="Wingdings" panose="05000000000000000000" pitchFamily="2" charset="2"/>
              </a:rPr>
              <a:t>Free</a:t>
            </a:r>
            <a:r>
              <a:rPr lang="pl-PL" dirty="0" smtClean="0">
                <a:sym typeface="Wingdings" panose="05000000000000000000" pitchFamily="2" charset="2"/>
              </a:rPr>
              <a:t> Pascal</a:t>
            </a:r>
          </a:p>
          <a:p>
            <a:r>
              <a:rPr lang="pl-PL" dirty="0" smtClean="0">
                <a:sym typeface="Wingdings" panose="05000000000000000000" pitchFamily="2" charset="2"/>
              </a:rPr>
              <a:t>Istnieje ogromna ilość </a:t>
            </a:r>
            <a:r>
              <a:rPr lang="pl-PL" dirty="0" err="1" smtClean="0">
                <a:sym typeface="Wingdings" panose="05000000000000000000" pitchFamily="2" charset="2"/>
              </a:rPr>
              <a:t>pluginów</a:t>
            </a:r>
            <a:endParaRPr lang="pl-PL" dirty="0" smtClean="0"/>
          </a:p>
          <a:p>
            <a:endParaRPr lang="pl-PL" dirty="0"/>
          </a:p>
        </p:txBody>
      </p:sp>
    </p:spTree>
    <p:extLst>
      <p:ext uri="{BB962C8B-B14F-4D97-AF65-F5344CB8AC3E}">
        <p14:creationId xmlns:p14="http://schemas.microsoft.com/office/powerpoint/2010/main" val="408772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Cechy</a:t>
            </a:r>
            <a:endParaRPr lang="pl-PL" dirty="0"/>
          </a:p>
        </p:txBody>
      </p:sp>
      <p:sp>
        <p:nvSpPr>
          <p:cNvPr id="3" name="Symbol zastępczy zawartości 2"/>
          <p:cNvSpPr>
            <a:spLocks noGrp="1"/>
          </p:cNvSpPr>
          <p:nvPr>
            <p:ph idx="1"/>
          </p:nvPr>
        </p:nvSpPr>
        <p:spPr/>
        <p:txBody>
          <a:bodyPr/>
          <a:lstStyle/>
          <a:p>
            <a:r>
              <a:rPr lang="pl-PL" dirty="0"/>
              <a:t>Porozumiewanie się jest asynchroniczne, oddzielenie następuje przez separację wysyłania oraz odbierania danych</a:t>
            </a:r>
          </a:p>
          <a:p>
            <a:r>
              <a:rPr lang="pl-PL" dirty="0" smtClean="0"/>
              <a:t>Pracuje na większości systemów operacyjnych</a:t>
            </a:r>
          </a:p>
          <a:p>
            <a:r>
              <a:rPr lang="pl-PL" dirty="0" err="1" smtClean="0"/>
              <a:t>Multi-protocol</a:t>
            </a:r>
            <a:r>
              <a:rPr lang="pl-PL" dirty="0" smtClean="0"/>
              <a:t> (AMQP, STOMP, MQTT, HTTP)</a:t>
            </a:r>
          </a:p>
          <a:p>
            <a:r>
              <a:rPr lang="pl-PL" dirty="0" smtClean="0"/>
              <a:t>Dużo materiałów i ciągle rozwijająca się społeczność dzięki komercyjnemu wsparciu</a:t>
            </a:r>
          </a:p>
          <a:p>
            <a:r>
              <a:rPr lang="pl-PL" dirty="0" smtClean="0"/>
              <a:t>Niezawodny, zapewnia bezpieczeństwo wiadomości, potwierdzenie dostarczenia</a:t>
            </a:r>
            <a:endParaRPr lang="pl-PL" dirty="0"/>
          </a:p>
          <a:p>
            <a:r>
              <a:rPr lang="pl-PL" dirty="0" err="1" smtClean="0"/>
              <a:t>Klastrowanie</a:t>
            </a:r>
            <a:endParaRPr lang="pl-PL" dirty="0"/>
          </a:p>
        </p:txBody>
      </p:sp>
    </p:spTree>
    <p:extLst>
      <p:ext uri="{BB962C8B-B14F-4D97-AF65-F5344CB8AC3E}">
        <p14:creationId xmlns:p14="http://schemas.microsoft.com/office/powerpoint/2010/main" val="54905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r>
              <a:rPr lang="pl-PL" dirty="0" smtClean="0"/>
              <a:t>Jedyne co musimy zrobić, to pobrać serwer </a:t>
            </a:r>
            <a:r>
              <a:rPr lang="pl-PL" dirty="0" err="1" smtClean="0"/>
              <a:t>RabbitMQ</a:t>
            </a:r>
            <a:r>
              <a:rPr lang="pl-PL" dirty="0" smtClean="0"/>
              <a:t> dostępny na stronie aplikacji, którego instalacja jest banalnie prosta na większości systemów operacyjnych.</a:t>
            </a:r>
          </a:p>
          <a:p>
            <a:r>
              <a:rPr lang="pl-PL" dirty="0" smtClean="0"/>
              <a:t>Wykorzystanie w implementacji odpowiedniej biblioteki klienckiej AMQP, m.in.:</a:t>
            </a:r>
          </a:p>
          <a:p>
            <a:pPr lvl="1"/>
            <a:r>
              <a:rPr lang="pl-PL" dirty="0" err="1"/>
              <a:t>j</a:t>
            </a:r>
            <a:r>
              <a:rPr lang="pl-PL" dirty="0" err="1" smtClean="0"/>
              <a:t>ava</a:t>
            </a:r>
            <a:r>
              <a:rPr lang="pl-PL" dirty="0" smtClean="0"/>
              <a:t> -&gt; </a:t>
            </a:r>
            <a:r>
              <a:rPr lang="pl-PL" dirty="0" err="1" smtClean="0"/>
              <a:t>java</a:t>
            </a:r>
            <a:r>
              <a:rPr lang="pl-PL" dirty="0" smtClean="0"/>
              <a:t> </a:t>
            </a:r>
            <a:r>
              <a:rPr lang="pl-PL" dirty="0" err="1" smtClean="0"/>
              <a:t>client</a:t>
            </a:r>
            <a:endParaRPr lang="pl-PL" dirty="0" smtClean="0"/>
          </a:p>
          <a:p>
            <a:pPr lvl="1"/>
            <a:r>
              <a:rPr lang="pl-PL" dirty="0" err="1" smtClean="0"/>
              <a:t>python</a:t>
            </a:r>
            <a:r>
              <a:rPr lang="pl-PL" dirty="0" smtClean="0"/>
              <a:t> -&gt; pika</a:t>
            </a:r>
          </a:p>
          <a:p>
            <a:pPr lvl="1"/>
            <a:r>
              <a:rPr lang="pl-PL" dirty="0" err="1" smtClean="0"/>
              <a:t>ruby</a:t>
            </a:r>
            <a:r>
              <a:rPr lang="pl-PL" dirty="0" smtClean="0"/>
              <a:t> -&gt; </a:t>
            </a:r>
            <a:r>
              <a:rPr lang="pl-PL" dirty="0" err="1" smtClean="0"/>
              <a:t>Bunny</a:t>
            </a:r>
            <a:endParaRPr lang="pl-PL" dirty="0" smtClean="0"/>
          </a:p>
          <a:p>
            <a:pPr lvl="1"/>
            <a:endParaRPr lang="pl-PL" dirty="0"/>
          </a:p>
        </p:txBody>
      </p:sp>
    </p:spTree>
    <p:extLst>
      <p:ext uri="{BB962C8B-B14F-4D97-AF65-F5344CB8AC3E}">
        <p14:creationId xmlns:p14="http://schemas.microsoft.com/office/powerpoint/2010/main" val="790451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erownictwo">
  <a:themeElements>
    <a:clrScheme name="Kierownictw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Kierownictw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ierownictw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213</TotalTime>
  <Words>385</Words>
  <Application>Microsoft Office PowerPoint</Application>
  <PresentationFormat>Pokaz na ekranie (4:3)</PresentationFormat>
  <Paragraphs>65</Paragraphs>
  <Slides>8</Slides>
  <Notes>5</Notes>
  <HiddenSlides>0</HiddenSlides>
  <MMClips>0</MMClips>
  <ScaleCrop>false</ScaleCrop>
  <HeadingPairs>
    <vt:vector size="4" baseType="variant">
      <vt:variant>
        <vt:lpstr>Motyw</vt:lpstr>
      </vt:variant>
      <vt:variant>
        <vt:i4>1</vt:i4>
      </vt:variant>
      <vt:variant>
        <vt:lpstr>Tytuły slajdów</vt:lpstr>
      </vt:variant>
      <vt:variant>
        <vt:i4>8</vt:i4>
      </vt:variant>
    </vt:vector>
  </HeadingPairs>
  <TitlesOfParts>
    <vt:vector size="9" baseType="lpstr">
      <vt:lpstr>Kierownictwo</vt:lpstr>
      <vt:lpstr>RabbitMQ</vt:lpstr>
      <vt:lpstr>Co to jest?</vt:lpstr>
      <vt:lpstr>Do czego służy?</vt:lpstr>
      <vt:lpstr>Historia</vt:lpstr>
      <vt:lpstr>Podstawowe informacje</vt:lpstr>
      <vt:lpstr>Współpracuje z:</vt:lpstr>
      <vt:lpstr>Cechy</vt:lpstr>
      <vt:lpstr>Instalacja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dc:title>
  <dc:creator>Kajetan Tunia - Jaworski</dc:creator>
  <cp:lastModifiedBy>Kajetan Tunia - Jaworski</cp:lastModifiedBy>
  <cp:revision>11</cp:revision>
  <dcterms:created xsi:type="dcterms:W3CDTF">2014-01-07T14:29:25Z</dcterms:created>
  <dcterms:modified xsi:type="dcterms:W3CDTF">2014-01-25T12:35:54Z</dcterms:modified>
</cp:coreProperties>
</file>