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4"/>
  </p:notesMasterIdLst>
  <p:sldIdLst>
    <p:sldId id="256" r:id="rId2"/>
    <p:sldId id="262" r:id="rId3"/>
    <p:sldId id="259" r:id="rId4"/>
    <p:sldId id="258" r:id="rId5"/>
    <p:sldId id="257" r:id="rId6"/>
    <p:sldId id="261" r:id="rId7"/>
    <p:sldId id="260" r:id="rId8"/>
    <p:sldId id="263" r:id="rId9"/>
    <p:sldId id="266" r:id="rId10"/>
    <p:sldId id="264" r:id="rId11"/>
    <p:sldId id="265" r:id="rId12"/>
    <p:sldId id="267" r:id="rId13"/>
    <p:sldId id="268" r:id="rId14"/>
    <p:sldId id="278" r:id="rId15"/>
    <p:sldId id="273" r:id="rId16"/>
    <p:sldId id="279" r:id="rId17"/>
    <p:sldId id="270" r:id="rId18"/>
    <p:sldId id="274" r:id="rId19"/>
    <p:sldId id="275" r:id="rId20"/>
    <p:sldId id="280" r:id="rId21"/>
    <p:sldId id="276" r:id="rId22"/>
    <p:sldId id="277" r:id="rId23"/>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714" autoAdjust="0"/>
  </p:normalViewPr>
  <p:slideViewPr>
    <p:cSldViewPr>
      <p:cViewPr>
        <p:scale>
          <a:sx n="100" d="100"/>
          <a:sy n="100" d="100"/>
        </p:scale>
        <p:origin x="-1950" y="-34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3CA4E-0E7A-4135-ACD8-08987F38E324}" type="datetimeFigureOut">
              <a:rPr lang="pl-PL" smtClean="0"/>
              <a:pPr/>
              <a:t>2014-01-28</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D0BBAC-3E95-4F0D-AD68-5E0E104D504E}" type="slidenum">
              <a:rPr lang="pl-PL" smtClean="0"/>
              <a:pPr/>
              <a:t>‹#›</a:t>
            </a:fld>
            <a:endParaRPr lang="pl-PL"/>
          </a:p>
        </p:txBody>
      </p:sp>
    </p:spTree>
    <p:extLst>
      <p:ext uri="{BB962C8B-B14F-4D97-AF65-F5344CB8AC3E}">
        <p14:creationId xmlns:p14="http://schemas.microsoft.com/office/powerpoint/2010/main" xmlns="" val="46650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Advanced_Message_Queuing_Protoco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rabbitmq.com/plugins.html" TargetMode="External"/><Relationship Id="rId3" Type="http://schemas.openxmlformats.org/officeDocument/2006/relationships/hyperlink" Target="http://stomp.github.io/" TargetMode="External"/><Relationship Id="rId7" Type="http://schemas.openxmlformats.org/officeDocument/2006/relationships/hyperlink" Target="http://www.rabbitmq.com/web-stomp.htm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rabbitmq.com/reliability.html" TargetMode="External"/><Relationship Id="rId5" Type="http://schemas.openxmlformats.org/officeDocument/2006/relationships/hyperlink" Target="http://www.rabbitmq.com/management.html" TargetMode="External"/><Relationship Id="rId4" Type="http://schemas.openxmlformats.org/officeDocument/2006/relationships/hyperlink" Target="http://mqtt.org/" TargetMode="External"/><Relationship Id="rId9" Type="http://schemas.openxmlformats.org/officeDocument/2006/relationships/hyperlink" Target="http://json-rpc.or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RabbitMQ</a:t>
            </a:r>
            <a:r>
              <a:rPr lang="en-US" sz="1200" b="0" i="0" kern="1200" dirty="0" smtClean="0">
                <a:solidFill>
                  <a:schemeClr val="tx1"/>
                </a:solidFill>
                <a:effectLst/>
                <a:latin typeface="+mn-lt"/>
                <a:ea typeface="+mn-ea"/>
                <a:cs typeface="+mn-cs"/>
              </a:rPr>
              <a:t> is a message broker. The principal idea is pretty simple: it accepts and forwards messages. You can think about it as a post office: when you send mail to the post box you're pretty sure that Mr. Postman will eventually deliver the mail to your recipient. Using this metaphor </a:t>
            </a:r>
            <a:r>
              <a:rPr lang="en-US" sz="1200" b="0" i="0" kern="1200" dirty="0" err="1" smtClean="0">
                <a:solidFill>
                  <a:schemeClr val="tx1"/>
                </a:solidFill>
                <a:effectLst/>
                <a:latin typeface="+mn-lt"/>
                <a:ea typeface="+mn-ea"/>
                <a:cs typeface="+mn-cs"/>
              </a:rPr>
              <a:t>RabbitMQ</a:t>
            </a:r>
            <a:r>
              <a:rPr lang="en-US" sz="1200" b="0" i="0" kern="1200" dirty="0" smtClean="0">
                <a:solidFill>
                  <a:schemeClr val="tx1"/>
                </a:solidFill>
                <a:effectLst/>
                <a:latin typeface="+mn-lt"/>
                <a:ea typeface="+mn-ea"/>
                <a:cs typeface="+mn-cs"/>
              </a:rPr>
              <a:t> is a post box, a post office and a postman.</a:t>
            </a:r>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2</a:t>
            </a:fld>
            <a:endParaRPr lang="pl-PL"/>
          </a:p>
        </p:txBody>
      </p:sp>
    </p:spTree>
    <p:extLst>
      <p:ext uri="{BB962C8B-B14F-4D97-AF65-F5344CB8AC3E}">
        <p14:creationId xmlns:p14="http://schemas.microsoft.com/office/powerpoint/2010/main" xmlns="" val="81557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tooltip="Advanced Message Queuing Protocol"/>
              </a:rPr>
              <a:t>Advanced Message Queuing Protocol</a:t>
            </a:r>
            <a:r>
              <a:rPr lang="en-US" sz="1200" b="0" i="0" kern="1200" dirty="0" smtClean="0">
                <a:solidFill>
                  <a:schemeClr val="tx1"/>
                </a:solidFill>
                <a:effectLst/>
                <a:latin typeface="+mn-lt"/>
                <a:ea typeface="+mn-ea"/>
                <a:cs typeface="+mn-cs"/>
              </a:rPr>
              <a:t> (AMQP)</a:t>
            </a:r>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3</a:t>
            </a:fld>
            <a:endParaRPr lang="pl-PL"/>
          </a:p>
        </p:txBody>
      </p:sp>
    </p:spTree>
    <p:extLst>
      <p:ext uri="{BB962C8B-B14F-4D97-AF65-F5344CB8AC3E}">
        <p14:creationId xmlns:p14="http://schemas.microsoft.com/office/powerpoint/2010/main" xmlns="" val="36802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Open-</a:t>
            </a:r>
            <a:r>
              <a:rPr lang="pl-PL" dirty="0" err="1" smtClean="0"/>
              <a:t>source’owe</a:t>
            </a:r>
            <a:r>
              <a:rPr lang="pl-PL" dirty="0" smtClean="0"/>
              <a:t> oprogramowanie służące do komunikacji za pomocą wiadomości</a:t>
            </a:r>
          </a:p>
          <a:p>
            <a:r>
              <a:rPr lang="pl-PL" dirty="0" smtClean="0"/>
              <a:t>Serwer jest napisany w języku Erlang</a:t>
            </a:r>
            <a:r>
              <a:rPr lang="pl-PL" baseline="0" dirty="0" smtClean="0"/>
              <a:t> i </a:t>
            </a:r>
            <a:r>
              <a:rPr lang="pl-PL" dirty="0" smtClean="0"/>
              <a:t>zbudowany na OTP (Open</a:t>
            </a:r>
            <a:r>
              <a:rPr lang="pl-PL" baseline="0" dirty="0" smtClean="0"/>
              <a:t> Telecom Platform)</a:t>
            </a:r>
          </a:p>
          <a:p>
            <a:endParaRPr lang="pl-PL" dirty="0" smtClean="0"/>
          </a:p>
          <a:p>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4</a:t>
            </a:fld>
            <a:endParaRPr lang="pl-PL"/>
          </a:p>
        </p:txBody>
      </p:sp>
    </p:spTree>
    <p:extLst>
      <p:ext uri="{BB962C8B-B14F-4D97-AF65-F5344CB8AC3E}">
        <p14:creationId xmlns:p14="http://schemas.microsoft.com/office/powerpoint/2010/main" xmlns="" val="410438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Open-</a:t>
            </a:r>
            <a:r>
              <a:rPr lang="pl-PL" dirty="0" err="1" smtClean="0"/>
              <a:t>source’owe</a:t>
            </a:r>
            <a:r>
              <a:rPr lang="pl-PL" dirty="0" smtClean="0"/>
              <a:t> oprogramowanie służące do komunikacji za pomocą wiadomości</a:t>
            </a:r>
          </a:p>
          <a:p>
            <a:r>
              <a:rPr lang="pl-PL" dirty="0" smtClean="0"/>
              <a:t>Serwer jest napisany w języku Erlang, natomiast zbudowany na OTP</a:t>
            </a:r>
          </a:p>
          <a:p>
            <a:r>
              <a:rPr lang="pl-PL" dirty="0" smtClean="0"/>
              <a:t>Powstał w 2007r. dzięki </a:t>
            </a:r>
            <a:r>
              <a:rPr lang="pl-PL" dirty="0" err="1" smtClean="0"/>
              <a:t>Lshift</a:t>
            </a:r>
            <a:r>
              <a:rPr lang="pl-PL" dirty="0" smtClean="0"/>
              <a:t> oraz </a:t>
            </a:r>
            <a:r>
              <a:rPr lang="pl-PL" dirty="0" err="1" smtClean="0"/>
              <a:t>CohesiveFT</a:t>
            </a:r>
            <a:endParaRPr lang="pl-PL" dirty="0" smtClean="0"/>
          </a:p>
          <a:p>
            <a:r>
              <a:rPr lang="pl-PL" dirty="0" smtClean="0"/>
              <a:t>W 2010r. został przejęty przez </a:t>
            </a:r>
            <a:r>
              <a:rPr lang="pl-PL" dirty="0" err="1" smtClean="0"/>
              <a:t>SpringSource</a:t>
            </a:r>
            <a:r>
              <a:rPr lang="pl-PL" dirty="0" smtClean="0"/>
              <a:t> (dział </a:t>
            </a:r>
            <a:r>
              <a:rPr lang="pl-PL" dirty="0" err="1" smtClean="0"/>
              <a:t>VMWare</a:t>
            </a:r>
            <a:r>
              <a:rPr lang="pl-PL" dirty="0" smtClean="0"/>
              <a:t>)</a:t>
            </a:r>
          </a:p>
          <a:p>
            <a:r>
              <a:rPr lang="pl-PL" dirty="0" smtClean="0"/>
              <a:t>W maju 2013r. projekt został przejęty przez </a:t>
            </a:r>
            <a:r>
              <a:rPr lang="pl-PL" dirty="0" err="1" smtClean="0"/>
              <a:t>GoPivotal</a:t>
            </a:r>
            <a:endParaRPr lang="pl-PL" dirty="0" smtClean="0"/>
          </a:p>
          <a:p>
            <a:r>
              <a:rPr lang="pl-PL" dirty="0" smtClean="0"/>
              <a:t>Jego opiekunem jest Rabbit Technologies Ltd.</a:t>
            </a:r>
          </a:p>
          <a:p>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5</a:t>
            </a:fld>
            <a:endParaRPr lang="pl-PL"/>
          </a:p>
        </p:txBody>
      </p:sp>
    </p:spTree>
    <p:extLst>
      <p:ext uri="{BB962C8B-B14F-4D97-AF65-F5344CB8AC3E}">
        <p14:creationId xmlns:p14="http://schemas.microsoft.com/office/powerpoint/2010/main" xmlns="" val="4116805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b="0" i="0" kern="1200" dirty="0" smtClean="0">
                <a:solidFill>
                  <a:schemeClr val="tx1"/>
                </a:solidFill>
                <a:effectLst/>
                <a:latin typeface="+mn-lt"/>
                <a:ea typeface="+mn-ea"/>
                <a:cs typeface="+mn-cs"/>
              </a:rPr>
              <a:t>Asynchroniczne porozumiewanie</a:t>
            </a:r>
            <a:r>
              <a:rPr lang="pl-PL" sz="1200" b="0" i="0" kern="1200" baseline="0" dirty="0" smtClean="0">
                <a:solidFill>
                  <a:schemeClr val="tx1"/>
                </a:solidFill>
                <a:effectLst/>
                <a:latin typeface="+mn-lt"/>
                <a:ea typeface="+mn-ea"/>
                <a:cs typeface="+mn-cs"/>
              </a:rPr>
              <a:t> – oddzielenie wysyłania od odbierania</a:t>
            </a:r>
          </a:p>
          <a:p>
            <a:endParaRPr lang="pl-PL" sz="1200" b="0" i="0" kern="1200" baseline="0" dirty="0" smtClean="0">
              <a:solidFill>
                <a:schemeClr val="tx1"/>
              </a:solidFill>
              <a:effectLst/>
              <a:latin typeface="+mn-lt"/>
              <a:ea typeface="+mn-ea"/>
              <a:cs typeface="+mn-cs"/>
            </a:endParaRPr>
          </a:p>
          <a:p>
            <a:r>
              <a:rPr lang="pl-PL" sz="1200" b="0" i="0" kern="1200" baseline="0" dirty="0" smtClean="0">
                <a:solidFill>
                  <a:schemeClr val="tx1"/>
                </a:solidFill>
                <a:effectLst/>
                <a:latin typeface="+mn-lt"/>
                <a:ea typeface="+mn-ea"/>
                <a:cs typeface="+mn-cs"/>
              </a:rPr>
              <a:t>Kompatybilność – współpracuje z większością systemów operacyjnych i języków</a:t>
            </a:r>
          </a:p>
          <a:p>
            <a:endParaRPr lang="pl-PL" sz="1200" b="0" i="0" kern="1200" baseline="0" dirty="0" smtClean="0">
              <a:solidFill>
                <a:schemeClr val="tx1"/>
              </a:solidFill>
              <a:effectLst/>
              <a:latin typeface="+mn-lt"/>
              <a:ea typeface="+mn-ea"/>
              <a:cs typeface="+mn-cs"/>
            </a:endParaRPr>
          </a:p>
          <a:p>
            <a:r>
              <a:rPr lang="pl-PL" sz="1200" b="0" i="0" kern="1200" baseline="0" dirty="0" err="1" smtClean="0">
                <a:solidFill>
                  <a:schemeClr val="tx1"/>
                </a:solidFill>
                <a:effectLst/>
                <a:latin typeface="+mn-lt"/>
                <a:ea typeface="+mn-ea"/>
                <a:cs typeface="+mn-cs"/>
              </a:rPr>
              <a:t>Multi-protocl</a:t>
            </a:r>
            <a:r>
              <a:rPr lang="pl-PL" sz="1200" b="0" i="0" kern="1200" baseline="0" dirty="0" smtClean="0">
                <a:solidFill>
                  <a:schemeClr val="tx1"/>
                </a:solidFill>
                <a:effectLst/>
                <a:latin typeface="+mn-lt"/>
                <a:ea typeface="+mn-ea"/>
                <a:cs typeface="+mn-cs"/>
              </a:rPr>
              <a:t> – implementuje wiele protokołów</a:t>
            </a:r>
          </a:p>
          <a:p>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endParaRPr lang="pl-PL" sz="1200" b="1" i="0" u="none" strike="noStrike" kern="1200" dirty="0" smtClean="0">
              <a:solidFill>
                <a:schemeClr val="tx1"/>
              </a:solidFill>
              <a:effectLst/>
              <a:latin typeface="+mn-lt"/>
              <a:ea typeface="+mn-ea"/>
              <a:cs typeface="+mn-cs"/>
              <a:hlinkClick r:id="rId3"/>
            </a:endParaRPr>
          </a:p>
          <a:p>
            <a:pPr lvl="1"/>
            <a:r>
              <a:rPr lang="en-US" sz="1200" b="1" i="0" u="none" strike="noStrike" kern="1200" dirty="0" smtClean="0">
                <a:solidFill>
                  <a:schemeClr val="tx1"/>
                </a:solidFill>
                <a:effectLst/>
                <a:latin typeface="+mn-lt"/>
                <a:ea typeface="+mn-ea"/>
                <a:cs typeface="+mn-cs"/>
                <a:hlinkClick r:id="rId3"/>
              </a:rPr>
              <a:t>STOMP</a:t>
            </a:r>
            <a:r>
              <a:rPr lang="en-US" sz="1200" b="0" i="0" kern="1200" dirty="0" smtClean="0">
                <a:solidFill>
                  <a:schemeClr val="tx1"/>
                </a:solidFill>
                <a:effectLst/>
                <a:latin typeface="+mn-lt"/>
                <a:ea typeface="+mn-ea"/>
                <a:cs typeface="+mn-cs"/>
              </a:rPr>
              <a:t> is a text-based messaging protocol </a:t>
            </a:r>
            <a:r>
              <a:rPr lang="en-US" sz="1200" b="0" i="0" kern="1200" dirty="0" err="1" smtClean="0">
                <a:solidFill>
                  <a:schemeClr val="tx1"/>
                </a:solidFill>
                <a:effectLst/>
                <a:latin typeface="+mn-lt"/>
                <a:ea typeface="+mn-ea"/>
                <a:cs typeface="+mn-cs"/>
              </a:rPr>
              <a:t>emphasising</a:t>
            </a:r>
            <a:r>
              <a:rPr lang="en-US" sz="1200" b="0" i="0" kern="1200" dirty="0" smtClean="0">
                <a:solidFill>
                  <a:schemeClr val="tx1"/>
                </a:solidFill>
                <a:effectLst/>
                <a:latin typeface="+mn-lt"/>
                <a:ea typeface="+mn-ea"/>
                <a:cs typeface="+mn-cs"/>
              </a:rPr>
              <a:t> (protocol) simplicity. It defines little in the way of messaging semantics, but is easy to implement and very easy to implement partially (it's the only protocol that can be used by hand over telnet).</a:t>
            </a:r>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r>
              <a:rPr lang="en-US" sz="1200" b="1" i="0" u="none" strike="noStrike" kern="1200" dirty="0" smtClean="0">
                <a:solidFill>
                  <a:schemeClr val="tx1"/>
                </a:solidFill>
                <a:effectLst/>
                <a:latin typeface="+mn-lt"/>
                <a:ea typeface="+mn-ea"/>
                <a:cs typeface="+mn-cs"/>
                <a:hlinkClick r:id="rId4"/>
              </a:rPr>
              <a:t>MQTT</a:t>
            </a:r>
            <a:r>
              <a:rPr lang="en-US" sz="1200" b="0" i="0" kern="1200" dirty="0" smtClean="0">
                <a:solidFill>
                  <a:schemeClr val="tx1"/>
                </a:solidFill>
                <a:effectLst/>
                <a:latin typeface="+mn-lt"/>
                <a:ea typeface="+mn-ea"/>
                <a:cs typeface="+mn-cs"/>
              </a:rPr>
              <a:t> is a binary protocol </a:t>
            </a:r>
            <a:r>
              <a:rPr lang="en-US" sz="1200" b="0" i="0" kern="1200" dirty="0" err="1" smtClean="0">
                <a:solidFill>
                  <a:schemeClr val="tx1"/>
                </a:solidFill>
                <a:effectLst/>
                <a:latin typeface="+mn-lt"/>
                <a:ea typeface="+mn-ea"/>
                <a:cs typeface="+mn-cs"/>
              </a:rPr>
              <a:t>emphasising</a:t>
            </a:r>
            <a:r>
              <a:rPr lang="en-US" sz="1200" b="0" i="0" kern="1200" dirty="0" smtClean="0">
                <a:solidFill>
                  <a:schemeClr val="tx1"/>
                </a:solidFill>
                <a:effectLst/>
                <a:latin typeface="+mn-lt"/>
                <a:ea typeface="+mn-ea"/>
                <a:cs typeface="+mn-cs"/>
              </a:rPr>
              <a:t> lightweight publish / subscribe messaging, </a:t>
            </a:r>
            <a:r>
              <a:rPr lang="en-US" sz="1200" b="0" i="0" kern="1200" dirty="0" err="1" smtClean="0">
                <a:solidFill>
                  <a:schemeClr val="tx1"/>
                </a:solidFill>
                <a:effectLst/>
                <a:latin typeface="+mn-lt"/>
                <a:ea typeface="+mn-ea"/>
                <a:cs typeface="+mn-cs"/>
              </a:rPr>
              <a:t>targetted</a:t>
            </a:r>
            <a:r>
              <a:rPr lang="en-US" sz="1200" b="0" i="0" kern="1200" dirty="0" smtClean="0">
                <a:solidFill>
                  <a:schemeClr val="tx1"/>
                </a:solidFill>
                <a:effectLst/>
                <a:latin typeface="+mn-lt"/>
                <a:ea typeface="+mn-ea"/>
                <a:cs typeface="+mn-cs"/>
              </a:rPr>
              <a:t> towards clients in constrained devices. It has well defined messaging semantics for publish / subscribe, but not for other messaging idioms.</a:t>
            </a:r>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HTTP is of course not a messaging protocol. However, </a:t>
            </a:r>
            <a:r>
              <a:rPr lang="en-US" sz="1200" b="0" i="0" kern="1200" dirty="0" err="1" smtClean="0">
                <a:solidFill>
                  <a:schemeClr val="tx1"/>
                </a:solidFill>
                <a:effectLst/>
                <a:latin typeface="+mn-lt"/>
                <a:ea typeface="+mn-ea"/>
                <a:cs typeface="+mn-cs"/>
              </a:rPr>
              <a:t>RabbitMQ</a:t>
            </a:r>
            <a:r>
              <a:rPr lang="en-US" sz="1200" b="0" i="0" kern="1200" dirty="0" smtClean="0">
                <a:solidFill>
                  <a:schemeClr val="tx1"/>
                </a:solidFill>
                <a:effectLst/>
                <a:latin typeface="+mn-lt"/>
                <a:ea typeface="+mn-ea"/>
                <a:cs typeface="+mn-cs"/>
              </a:rPr>
              <a:t> can transmit messages over HTTP in three ways:</a:t>
            </a:r>
          </a:p>
          <a:p>
            <a:pPr lvl="1"/>
            <a:r>
              <a:rPr lang="en-US" sz="1200" b="0"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5"/>
              </a:rPr>
              <a:t>management </a:t>
            </a:r>
            <a:r>
              <a:rPr lang="en-US" sz="1200" b="1" i="0" u="none" strike="noStrike" kern="1200" dirty="0" err="1" smtClean="0">
                <a:solidFill>
                  <a:schemeClr val="tx1"/>
                </a:solidFill>
                <a:effectLst/>
                <a:latin typeface="+mn-lt"/>
                <a:ea typeface="+mn-ea"/>
                <a:cs typeface="+mn-cs"/>
                <a:hlinkClick r:id="rId5"/>
              </a:rPr>
              <a:t>plugin</a:t>
            </a:r>
            <a:r>
              <a:rPr lang="en-US" sz="1200" b="0" i="0" kern="1200" dirty="0" smtClean="0">
                <a:solidFill>
                  <a:schemeClr val="tx1"/>
                </a:solidFill>
                <a:effectLst/>
                <a:latin typeface="+mn-lt"/>
                <a:ea typeface="+mn-ea"/>
                <a:cs typeface="+mn-cs"/>
              </a:rPr>
              <a:t> supports a simple HTTP API to send and receive messages. This is primarily intended for diagnostic purposes but can be used for low volume messaging without </a:t>
            </a:r>
            <a:r>
              <a:rPr lang="en-US" sz="1200" b="1" i="0" u="none" strike="noStrike" kern="1200" dirty="0" smtClean="0">
                <a:solidFill>
                  <a:schemeClr val="tx1"/>
                </a:solidFill>
                <a:effectLst/>
                <a:latin typeface="+mn-lt"/>
                <a:ea typeface="+mn-ea"/>
                <a:cs typeface="+mn-cs"/>
                <a:hlinkClick r:id="rId6"/>
              </a:rPr>
              <a:t>reliable delivery</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7"/>
              </a:rPr>
              <a:t>Web-STOMP </a:t>
            </a:r>
            <a:r>
              <a:rPr lang="en-US" sz="1200" b="1" i="0" u="none" strike="noStrike" kern="1200" dirty="0" err="1" smtClean="0">
                <a:solidFill>
                  <a:schemeClr val="tx1"/>
                </a:solidFill>
                <a:effectLst/>
                <a:latin typeface="+mn-lt"/>
                <a:ea typeface="+mn-ea"/>
                <a:cs typeface="+mn-cs"/>
                <a:hlinkClick r:id="rId7"/>
              </a:rPr>
              <a:t>plugin</a:t>
            </a:r>
            <a:r>
              <a:rPr lang="en-US" sz="1200" b="0" i="0" kern="1200" dirty="0" smtClean="0">
                <a:solidFill>
                  <a:schemeClr val="tx1"/>
                </a:solidFill>
                <a:effectLst/>
                <a:latin typeface="+mn-lt"/>
                <a:ea typeface="+mn-ea"/>
                <a:cs typeface="+mn-cs"/>
              </a:rPr>
              <a:t> supports STOMP messaging to the browser, using </a:t>
            </a:r>
            <a:r>
              <a:rPr lang="en-US" sz="1200" b="0" i="0" kern="1200" dirty="0" err="1" smtClean="0">
                <a:solidFill>
                  <a:schemeClr val="tx1"/>
                </a:solidFill>
                <a:effectLst/>
                <a:latin typeface="+mn-lt"/>
                <a:ea typeface="+mn-ea"/>
                <a:cs typeface="+mn-cs"/>
              </a:rPr>
              <a:t>WebSockets</a:t>
            </a:r>
            <a:r>
              <a:rPr lang="en-US" sz="1200" b="0" i="0" kern="1200" dirty="0" smtClean="0">
                <a:solidFill>
                  <a:schemeClr val="tx1"/>
                </a:solidFill>
                <a:effectLst/>
                <a:latin typeface="+mn-lt"/>
                <a:ea typeface="+mn-ea"/>
                <a:cs typeface="+mn-cs"/>
              </a:rPr>
              <a:t> or one of the fallback mechanisms supported by </a:t>
            </a:r>
            <a:r>
              <a:rPr lang="en-US" sz="1200" b="0" i="0" kern="1200" dirty="0" err="1" smtClean="0">
                <a:solidFill>
                  <a:schemeClr val="tx1"/>
                </a:solidFill>
                <a:effectLst/>
                <a:latin typeface="+mn-lt"/>
                <a:ea typeface="+mn-ea"/>
                <a:cs typeface="+mn-cs"/>
              </a:rPr>
              <a:t>SockJS</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8"/>
              </a:rPr>
              <a:t>JSON-RPC channel </a:t>
            </a:r>
            <a:r>
              <a:rPr lang="en-US" sz="1200" b="1" i="0" u="none" strike="noStrike" kern="1200" dirty="0" err="1" smtClean="0">
                <a:solidFill>
                  <a:schemeClr val="tx1"/>
                </a:solidFill>
                <a:effectLst/>
                <a:latin typeface="+mn-lt"/>
                <a:ea typeface="+mn-ea"/>
                <a:cs typeface="+mn-cs"/>
                <a:hlinkClick r:id="rId8"/>
              </a:rPr>
              <a:t>plugin</a:t>
            </a:r>
            <a:r>
              <a:rPr lang="en-US" sz="1200" b="0" i="0" kern="1200" dirty="0" smtClean="0">
                <a:solidFill>
                  <a:schemeClr val="tx1"/>
                </a:solidFill>
                <a:effectLst/>
                <a:latin typeface="+mn-lt"/>
                <a:ea typeface="+mn-ea"/>
                <a:cs typeface="+mn-cs"/>
              </a:rPr>
              <a:t> supports AMQP 0-9-1 messaging over </a:t>
            </a:r>
            <a:r>
              <a:rPr lang="en-US" sz="1200" b="1" i="0" u="none" strike="noStrike" kern="1200" dirty="0" smtClean="0">
                <a:solidFill>
                  <a:schemeClr val="tx1"/>
                </a:solidFill>
                <a:effectLst/>
                <a:latin typeface="+mn-lt"/>
                <a:ea typeface="+mn-ea"/>
                <a:cs typeface="+mn-cs"/>
                <a:hlinkClick r:id="rId9"/>
              </a:rPr>
              <a:t>JSON-RPC</a:t>
            </a:r>
            <a:r>
              <a:rPr lang="en-US" sz="1200" b="0" i="0" kern="1200" dirty="0" smtClean="0">
                <a:solidFill>
                  <a:schemeClr val="tx1"/>
                </a:solidFill>
                <a:effectLst/>
                <a:latin typeface="+mn-lt"/>
                <a:ea typeface="+mn-ea"/>
                <a:cs typeface="+mn-cs"/>
              </a:rPr>
              <a:t> to the browser. Note that since JSON RPC is a synchronous protocol, some parts of AMQP that depend on </a:t>
            </a:r>
            <a:r>
              <a:rPr lang="en-US" sz="1200" b="0" i="0" kern="1200" dirty="0" err="1" smtClean="0">
                <a:solidFill>
                  <a:schemeClr val="tx1"/>
                </a:solidFill>
                <a:effectLst/>
                <a:latin typeface="+mn-lt"/>
                <a:ea typeface="+mn-ea"/>
                <a:cs typeface="+mn-cs"/>
              </a:rPr>
              <a:t>aysnchronous</a:t>
            </a:r>
            <a:r>
              <a:rPr lang="en-US" sz="1200" b="0" i="0" kern="1200" dirty="0" smtClean="0">
                <a:solidFill>
                  <a:schemeClr val="tx1"/>
                </a:solidFill>
                <a:effectLst/>
                <a:latin typeface="+mn-lt"/>
                <a:ea typeface="+mn-ea"/>
                <a:cs typeface="+mn-cs"/>
              </a:rPr>
              <a:t> delivery to the client are emulated by polling.</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pl-PL" sz="1200" b="0" i="0" kern="1200" dirty="0" err="1" smtClean="0">
                <a:solidFill>
                  <a:schemeClr val="tx1"/>
                </a:solidFill>
                <a:effectLst/>
                <a:latin typeface="+mn-lt"/>
                <a:ea typeface="+mn-ea"/>
                <a:cs typeface="+mn-cs"/>
              </a:rPr>
              <a:t>Rabbit.mq</a:t>
            </a:r>
            <a:r>
              <a:rPr lang="pl-PL" sz="1200" b="0" i="0" kern="1200" dirty="0" smtClean="0">
                <a:solidFill>
                  <a:schemeClr val="tx1"/>
                </a:solidFill>
                <a:effectLst/>
                <a:latin typeface="+mn-lt"/>
                <a:ea typeface="+mn-ea"/>
                <a:cs typeface="+mn-cs"/>
              </a:rPr>
              <a:t> </a:t>
            </a:r>
            <a:r>
              <a:rPr lang="pl-PL" sz="1200" b="0" i="0" kern="1200" baseline="0" dirty="0" smtClean="0">
                <a:solidFill>
                  <a:schemeClr val="tx1"/>
                </a:solidFill>
                <a:effectLst/>
                <a:latin typeface="+mn-lt"/>
                <a:ea typeface="+mn-ea"/>
                <a:cs typeface="+mn-cs"/>
              </a:rPr>
              <a:t> - bardzo dobrze wsparcie ze strony twórców, jasne </a:t>
            </a:r>
            <a:r>
              <a:rPr lang="pl-PL" sz="1200" b="0" i="0" kern="1200" baseline="0" dirty="0" err="1" smtClean="0">
                <a:solidFill>
                  <a:schemeClr val="tx1"/>
                </a:solidFill>
                <a:effectLst/>
                <a:latin typeface="+mn-lt"/>
                <a:ea typeface="+mn-ea"/>
                <a:cs typeface="+mn-cs"/>
              </a:rPr>
              <a:t>tutoriale</a:t>
            </a:r>
            <a:endParaRPr lang="pl-PL" sz="1200" b="0" i="0" kern="1200" baseline="0" dirty="0" smtClean="0">
              <a:solidFill>
                <a:schemeClr val="tx1"/>
              </a:solidFill>
              <a:effectLst/>
              <a:latin typeface="+mn-lt"/>
              <a:ea typeface="+mn-ea"/>
              <a:cs typeface="+mn-cs"/>
            </a:endParaRPr>
          </a:p>
          <a:p>
            <a:r>
              <a:rPr lang="pl-PL" sz="1200" b="0" i="0" kern="1200" baseline="0" dirty="0" smtClean="0">
                <a:solidFill>
                  <a:schemeClr val="tx1"/>
                </a:solidFill>
                <a:effectLst/>
                <a:latin typeface="+mn-lt"/>
                <a:ea typeface="+mn-ea"/>
                <a:cs typeface="+mn-cs"/>
              </a:rPr>
              <a:t>Niezawodny  - </a:t>
            </a:r>
            <a:r>
              <a:rPr lang="pl-PL" sz="1200" b="0" i="0" kern="1200" baseline="0" dirty="0" err="1" smtClean="0">
                <a:solidFill>
                  <a:schemeClr val="tx1"/>
                </a:solidFill>
                <a:effectLst/>
                <a:latin typeface="+mn-lt"/>
                <a:ea typeface="+mn-ea"/>
                <a:cs typeface="+mn-cs"/>
              </a:rPr>
              <a:t>message</a:t>
            </a:r>
            <a:r>
              <a:rPr lang="pl-PL" sz="1200" b="0" i="0" kern="1200" baseline="0" dirty="0" smtClean="0">
                <a:solidFill>
                  <a:schemeClr val="tx1"/>
                </a:solidFill>
                <a:effectLst/>
                <a:latin typeface="+mn-lt"/>
                <a:ea typeface="+mn-ea"/>
                <a:cs typeface="+mn-cs"/>
              </a:rPr>
              <a:t> </a:t>
            </a:r>
            <a:r>
              <a:rPr lang="pl-PL" sz="1200" b="0" i="0" kern="1200" baseline="0" dirty="0" err="1" smtClean="0">
                <a:solidFill>
                  <a:schemeClr val="tx1"/>
                </a:solidFill>
                <a:effectLst/>
                <a:latin typeface="+mn-lt"/>
                <a:ea typeface="+mn-ea"/>
                <a:cs typeface="+mn-cs"/>
              </a:rPr>
              <a:t>acknowledgment</a:t>
            </a:r>
            <a:r>
              <a:rPr lang="pl-PL" sz="1200" b="0" i="0" kern="1200" baseline="0" dirty="0" smtClean="0">
                <a:solidFill>
                  <a:schemeClr val="tx1"/>
                </a:solidFill>
                <a:effectLst/>
                <a:latin typeface="+mn-lt"/>
                <a:ea typeface="+mn-ea"/>
                <a:cs typeface="+mn-cs"/>
              </a:rPr>
              <a:t> (potwierdzenie dostarczenia), </a:t>
            </a:r>
          </a:p>
          <a:p>
            <a:r>
              <a:rPr lang="pl-PL" sz="1200" b="0" i="0" kern="1200" baseline="0" dirty="0" smtClean="0">
                <a:solidFill>
                  <a:schemeClr val="tx1"/>
                </a:solidFill>
                <a:effectLst/>
                <a:latin typeface="+mn-lt"/>
                <a:ea typeface="+mn-ea"/>
                <a:cs typeface="+mn-cs"/>
              </a:rPr>
              <a:t>	-</a:t>
            </a:r>
            <a:r>
              <a:rPr lang="pl-PL" sz="1200" b="0" i="0" kern="1200" baseline="0" dirty="0" err="1" smtClean="0">
                <a:solidFill>
                  <a:schemeClr val="tx1"/>
                </a:solidFill>
                <a:effectLst/>
                <a:latin typeface="+mn-lt"/>
                <a:ea typeface="+mn-ea"/>
                <a:cs typeface="+mn-cs"/>
              </a:rPr>
              <a:t>message</a:t>
            </a:r>
            <a:r>
              <a:rPr lang="pl-PL" sz="1200" b="0" i="0" kern="1200" baseline="0" dirty="0" smtClean="0">
                <a:solidFill>
                  <a:schemeClr val="tx1"/>
                </a:solidFill>
                <a:effectLst/>
                <a:latin typeface="+mn-lt"/>
                <a:ea typeface="+mn-ea"/>
                <a:cs typeface="+mn-cs"/>
              </a:rPr>
              <a:t> and </a:t>
            </a:r>
            <a:r>
              <a:rPr lang="pl-PL" sz="1200" b="0" i="0" kern="1200" baseline="0" dirty="0" err="1" smtClean="0">
                <a:solidFill>
                  <a:schemeClr val="tx1"/>
                </a:solidFill>
                <a:effectLst/>
                <a:latin typeface="+mn-lt"/>
                <a:ea typeface="+mn-ea"/>
                <a:cs typeface="+mn-cs"/>
              </a:rPr>
              <a:t>queue</a:t>
            </a:r>
            <a:r>
              <a:rPr lang="pl-PL" sz="1200" b="0" i="0" kern="1200" baseline="0" dirty="0" smtClean="0">
                <a:solidFill>
                  <a:schemeClr val="tx1"/>
                </a:solidFill>
                <a:effectLst/>
                <a:latin typeface="+mn-lt"/>
                <a:ea typeface="+mn-ea"/>
                <a:cs typeface="+mn-cs"/>
              </a:rPr>
              <a:t> </a:t>
            </a:r>
            <a:r>
              <a:rPr lang="pl-PL" sz="1200" b="0" i="0" kern="1200" baseline="0" dirty="0" err="1" smtClean="0">
                <a:solidFill>
                  <a:schemeClr val="tx1"/>
                </a:solidFill>
                <a:effectLst/>
                <a:latin typeface="+mn-lt"/>
                <a:ea typeface="+mn-ea"/>
                <a:cs typeface="+mn-cs"/>
              </a:rPr>
              <a:t>durability</a:t>
            </a:r>
            <a:r>
              <a:rPr lang="pl-PL" sz="1200" b="0" i="0" kern="1200" baseline="0" dirty="0" smtClean="0">
                <a:solidFill>
                  <a:schemeClr val="tx1"/>
                </a:solidFill>
                <a:effectLst/>
                <a:latin typeface="+mn-lt"/>
                <a:ea typeface="+mn-ea"/>
                <a:cs typeface="+mn-cs"/>
              </a:rPr>
              <a:t> (wiadomości zostaną zapisane na dysku i jak </a:t>
            </a:r>
            <a:r>
              <a:rPr lang="pl-PL" sz="1200" b="0" i="0" kern="1200" baseline="0" dirty="0" err="1" smtClean="0">
                <a:solidFill>
                  <a:schemeClr val="tx1"/>
                </a:solidFill>
                <a:effectLst/>
                <a:latin typeface="+mn-lt"/>
                <a:ea typeface="+mn-ea"/>
                <a:cs typeface="+mn-cs"/>
              </a:rPr>
              <a:t>rabbit</a:t>
            </a:r>
            <a:r>
              <a:rPr lang="pl-PL" sz="1200" b="0" i="0" kern="1200" baseline="0" dirty="0" smtClean="0">
                <a:solidFill>
                  <a:schemeClr val="tx1"/>
                </a:solidFill>
                <a:effectLst/>
                <a:latin typeface="+mn-lt"/>
                <a:ea typeface="+mn-ea"/>
                <a:cs typeface="+mn-cs"/>
              </a:rPr>
              <a:t> padnie nic nie zginie) </a:t>
            </a:r>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r>
              <a:rPr lang="pl-PL" sz="1200" b="0" i="0" kern="1200" dirty="0" smtClean="0">
                <a:solidFill>
                  <a:schemeClr val="tx1"/>
                </a:solidFill>
                <a:effectLst/>
                <a:latin typeface="+mn-lt"/>
                <a:ea typeface="+mn-ea"/>
                <a:cs typeface="+mn-cs"/>
              </a:rPr>
              <a:t>	-</a:t>
            </a:r>
            <a:r>
              <a:rPr lang="pl-PL" sz="1200" b="0" i="0" kern="1200" baseline="0" dirty="0" err="1" smtClean="0">
                <a:solidFill>
                  <a:schemeClr val="tx1"/>
                </a:solidFill>
                <a:effectLst/>
                <a:latin typeface="+mn-lt"/>
                <a:ea typeface="+mn-ea"/>
                <a:cs typeface="+mn-cs"/>
              </a:rPr>
              <a:t>Klastrowanie</a:t>
            </a:r>
            <a:r>
              <a:rPr lang="pl-PL" sz="1200" b="0" i="0" kern="1200" baseline="0" dirty="0" smtClean="0">
                <a:solidFill>
                  <a:schemeClr val="tx1"/>
                </a:solidFill>
                <a:effectLst/>
                <a:latin typeface="+mn-lt"/>
                <a:ea typeface="+mn-ea"/>
                <a:cs typeface="+mn-cs"/>
              </a:rPr>
              <a:t>: sieć wzajemnych powiązań</a:t>
            </a:r>
            <a:endParaRPr lang="en-US" sz="1200" b="0" i="0" kern="1200" dirty="0" smtClean="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7</a:t>
            </a:fld>
            <a:endParaRPr lang="pl-PL"/>
          </a:p>
        </p:txBody>
      </p:sp>
    </p:spTree>
    <p:extLst>
      <p:ext uri="{BB962C8B-B14F-4D97-AF65-F5344CB8AC3E}">
        <p14:creationId xmlns:p14="http://schemas.microsoft.com/office/powerpoint/2010/main" xmlns="" val="242377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Exchange jak i </a:t>
            </a:r>
            <a:r>
              <a:rPr lang="pl-PL" dirty="0" err="1" smtClean="0"/>
              <a:t>binding</a:t>
            </a:r>
            <a:r>
              <a:rPr lang="pl-PL" dirty="0" smtClean="0"/>
              <a:t> mogą</a:t>
            </a:r>
            <a:r>
              <a:rPr lang="pl-PL" baseline="0" dirty="0" smtClean="0"/>
              <a:t> być różnych typów – dzięki temu możemy sterować przepływem różnych wiadomości do różnych odbiorców. </a:t>
            </a:r>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18</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Trzeba</a:t>
            </a:r>
            <a:r>
              <a:rPr lang="pl-PL" baseline="0" dirty="0" smtClean="0"/>
              <a:t> wymyślić przykład, w którym jest kilku odbiorców,  którzy odbierają konkretne typy wiadomości. Kod jest napisany. Np. jest jeden </a:t>
            </a:r>
            <a:r>
              <a:rPr lang="pl-PL" baseline="0" dirty="0" err="1" smtClean="0"/>
              <a:t>matchujący</a:t>
            </a:r>
            <a:r>
              <a:rPr lang="pl-PL" baseline="0" dirty="0" smtClean="0"/>
              <a:t> się do „</a:t>
            </a:r>
            <a:r>
              <a:rPr lang="pl-PL" baseline="0" dirty="0" err="1" smtClean="0"/>
              <a:t>food</a:t>
            </a:r>
            <a:r>
              <a:rPr lang="pl-PL" baseline="0" dirty="0" smtClean="0"/>
              <a:t>.#”, a reszta do np. „*.</a:t>
            </a:r>
            <a:r>
              <a:rPr lang="pl-PL" baseline="0" dirty="0" err="1" smtClean="0"/>
              <a:t>beverages</a:t>
            </a:r>
            <a:r>
              <a:rPr lang="pl-PL" baseline="0" dirty="0" smtClean="0"/>
              <a:t>.*”, „*.</a:t>
            </a:r>
            <a:r>
              <a:rPr lang="pl-PL" baseline="0" dirty="0" err="1" smtClean="0"/>
              <a:t>fruits</a:t>
            </a:r>
            <a:r>
              <a:rPr lang="pl-PL" baseline="0" dirty="0" smtClean="0"/>
              <a:t>.*” itp., wiec jak ktoś wysyła wiadomość z </a:t>
            </a:r>
            <a:r>
              <a:rPr lang="pl-PL" baseline="0" dirty="0" err="1" smtClean="0"/>
              <a:t>routing_key</a:t>
            </a:r>
            <a:r>
              <a:rPr lang="pl-PL" baseline="0" dirty="0" smtClean="0"/>
              <a:t> „</a:t>
            </a:r>
            <a:r>
              <a:rPr lang="pl-PL" baseline="0" dirty="0" err="1" smtClean="0"/>
              <a:t>food.beverages.water</a:t>
            </a:r>
            <a:r>
              <a:rPr lang="pl-PL" baseline="0" dirty="0" smtClean="0"/>
              <a:t>” to idzie ona do pierwszego i drugiego, ale do trzeciego nie.</a:t>
            </a:r>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20</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pl-PL" smtClean="0"/>
              <a:t>Kliknij, aby edytować styl</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7" name="Date Placeholder 6"/>
          <p:cNvSpPr>
            <a:spLocks noGrp="1"/>
          </p:cNvSpPr>
          <p:nvPr>
            <p:ph type="dt" sz="half" idx="10"/>
          </p:nvPr>
        </p:nvSpPr>
        <p:spPr/>
        <p:txBody>
          <a:bodyPr/>
          <a:lstStyle/>
          <a:p>
            <a:fld id="{33BC9DE7-0B50-4C46-82C3-642717E248C8}" type="datetimeFigureOut">
              <a:rPr lang="pl-PL" smtClean="0"/>
              <a:pPr/>
              <a:t>2014-01-28</a:t>
            </a:fld>
            <a:endParaRPr lang="pl-PL"/>
          </a:p>
        </p:txBody>
      </p:sp>
      <p:sp>
        <p:nvSpPr>
          <p:cNvPr id="8" name="Slide Number Placeholder 7"/>
          <p:cNvSpPr>
            <a:spLocks noGrp="1"/>
          </p:cNvSpPr>
          <p:nvPr>
            <p:ph type="sldNum" sz="quarter" idx="11"/>
          </p:nvPr>
        </p:nvSpPr>
        <p:spPr/>
        <p:txBody>
          <a:bodyPr/>
          <a:lstStyle/>
          <a:p>
            <a:fld id="{CAA52BEE-25E8-4873-8823-B7265AD368D1}" type="slidenum">
              <a:rPr lang="pl-PL" smtClean="0"/>
              <a:pPr/>
              <a:t>‹#›</a:t>
            </a:fld>
            <a:endParaRPr lang="pl-PL"/>
          </a:p>
        </p:txBody>
      </p:sp>
      <p:sp>
        <p:nvSpPr>
          <p:cNvPr id="9" name="Footer Placeholder 8"/>
          <p:cNvSpPr>
            <a:spLocks noGrp="1"/>
          </p:cNvSpPr>
          <p:nvPr>
            <p:ph type="ftr" sz="quarter" idx="12"/>
          </p:nvPr>
        </p:nvSpPr>
        <p:spPr/>
        <p:txBody>
          <a:bodyPr/>
          <a:lstStyle/>
          <a:p>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33BC9DE7-0B50-4C46-82C3-642717E248C8}" type="datetimeFigureOut">
              <a:rPr lang="pl-PL" smtClean="0"/>
              <a:pPr/>
              <a:t>2014-01-28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Kliknij, aby edytować styl</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33BC9DE7-0B50-4C46-82C3-642717E248C8}" type="datetimeFigureOut">
              <a:rPr lang="pl-PL" smtClean="0"/>
              <a:pPr/>
              <a:t>2014-01-28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smtClean="0"/>
          </a:p>
        </p:txBody>
      </p:sp>
      <p:sp>
        <p:nvSpPr>
          <p:cNvPr id="4" name="Date Placeholder 3"/>
          <p:cNvSpPr>
            <a:spLocks noGrp="1"/>
          </p:cNvSpPr>
          <p:nvPr>
            <p:ph type="dt" sz="half" idx="10"/>
          </p:nvPr>
        </p:nvSpPr>
        <p:spPr/>
        <p:txBody>
          <a:bodyPr/>
          <a:lstStyle/>
          <a:p>
            <a:fld id="{33BC9DE7-0B50-4C46-82C3-642717E248C8}" type="datetimeFigureOut">
              <a:rPr lang="pl-PL" smtClean="0"/>
              <a:pPr/>
              <a:t>2014-01-28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l-PL" smtClean="0"/>
              <a:t>Kliknij, aby edytować styl</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33BC9DE7-0B50-4C46-82C3-642717E248C8}" type="datetimeFigureOut">
              <a:rPr lang="pl-PL" smtClean="0"/>
              <a:pPr/>
              <a:t>2014-01-28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pPr/>
              <a:t>‹#›</a:t>
            </a:fld>
            <a:endParaRPr lang="pl-P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smtClean="0"/>
          </a:p>
        </p:txBody>
      </p:sp>
      <p:sp>
        <p:nvSpPr>
          <p:cNvPr id="5" name="Date Placeholder 4"/>
          <p:cNvSpPr>
            <a:spLocks noGrp="1"/>
          </p:cNvSpPr>
          <p:nvPr>
            <p:ph type="dt" sz="half" idx="10"/>
          </p:nvPr>
        </p:nvSpPr>
        <p:spPr/>
        <p:txBody>
          <a:bodyPr/>
          <a:lstStyle/>
          <a:p>
            <a:fld id="{33BC9DE7-0B50-4C46-82C3-642717E248C8}" type="datetimeFigureOut">
              <a:rPr lang="pl-PL" smtClean="0"/>
              <a:pPr/>
              <a:t>2014-01-28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AA52BEE-25E8-4873-8823-B7265AD368D1}" type="slidenum">
              <a:rPr lang="pl-PL" smtClean="0"/>
              <a:pPr/>
              <a:t>‹#›</a:t>
            </a:fld>
            <a:endParaRPr lang="pl-PL"/>
          </a:p>
        </p:txBody>
      </p:sp>
      <p:sp>
        <p:nvSpPr>
          <p:cNvPr id="9" name="Content Placeholder 8"/>
          <p:cNvSpPr>
            <a:spLocks noGrp="1"/>
          </p:cNvSpPr>
          <p:nvPr>
            <p:ph sz="quarter" idx="13"/>
          </p:nvPr>
        </p:nvSpPr>
        <p:spPr>
          <a:xfrm>
            <a:off x="365760" y="1600200"/>
            <a:ext cx="4041648" cy="452628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7" name="Date Placeholder 6"/>
          <p:cNvSpPr>
            <a:spLocks noGrp="1"/>
          </p:cNvSpPr>
          <p:nvPr>
            <p:ph type="dt" sz="half" idx="10"/>
          </p:nvPr>
        </p:nvSpPr>
        <p:spPr/>
        <p:txBody>
          <a:bodyPr/>
          <a:lstStyle/>
          <a:p>
            <a:fld id="{33BC9DE7-0B50-4C46-82C3-642717E248C8}" type="datetimeFigureOut">
              <a:rPr lang="pl-PL" smtClean="0"/>
              <a:pPr/>
              <a:t>2014-01-28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AA52BEE-25E8-4873-8823-B7265AD368D1}" type="slidenum">
              <a:rPr lang="pl-PL" smtClean="0"/>
              <a:pPr/>
              <a:t>‹#›</a:t>
            </a:fld>
            <a:endParaRPr lang="pl-PL"/>
          </a:p>
        </p:txBody>
      </p:sp>
      <p:sp>
        <p:nvSpPr>
          <p:cNvPr id="11" name="Content Placeholder 10"/>
          <p:cNvSpPr>
            <a:spLocks noGrp="1"/>
          </p:cNvSpPr>
          <p:nvPr>
            <p:ph sz="quarter" idx="13"/>
          </p:nvPr>
        </p:nvSpPr>
        <p:spPr>
          <a:xfrm>
            <a:off x="457200" y="2212848"/>
            <a:ext cx="4041648" cy="3913632"/>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33BC9DE7-0B50-4C46-82C3-642717E248C8}" type="datetimeFigureOut">
              <a:rPr lang="pl-PL" smtClean="0"/>
              <a:pPr/>
              <a:t>2014-01-28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C9DE7-0B50-4C46-82C3-642717E248C8}" type="datetimeFigureOut">
              <a:rPr lang="pl-PL" smtClean="0"/>
              <a:pPr/>
              <a:t>2014-01-28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pl-PL" smtClean="0"/>
              <a:t>Kliknij, aby edytować styl</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33BC9DE7-0B50-4C46-82C3-642717E248C8}" type="datetimeFigureOut">
              <a:rPr lang="pl-PL" smtClean="0"/>
              <a:pPr/>
              <a:t>2014-01-28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pl-PL" smtClean="0"/>
              <a:t>Kliknij, aby edytować styl</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33BC9DE7-0B50-4C46-82C3-642717E248C8}" type="datetimeFigureOut">
              <a:rPr lang="pl-PL" smtClean="0"/>
              <a:pPr/>
              <a:t>2014-01-28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pl-PL" smtClean="0"/>
              <a:t>Kliknij, aby edytować styl</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3BC9DE7-0B50-4C46-82C3-642717E248C8}" type="datetimeFigureOut">
              <a:rPr lang="pl-PL" smtClean="0"/>
              <a:pPr/>
              <a:t>2014-01-28</a:t>
            </a:fld>
            <a:endParaRPr lang="pl-P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pl-P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AA52BEE-25E8-4873-8823-B7265AD368D1}" type="slidenum">
              <a:rPr lang="pl-PL" smtClean="0"/>
              <a:pPr/>
              <a:t>‹#›</a:t>
            </a:fld>
            <a:endParaRPr lang="pl-P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904056" y="-171400"/>
            <a:ext cx="7772400" cy="4267200"/>
          </a:xfrm>
        </p:spPr>
        <p:txBody>
          <a:bodyPr/>
          <a:lstStyle/>
          <a:p>
            <a:r>
              <a:rPr lang="pl-PL" dirty="0" err="1" smtClean="0"/>
              <a:t>RabbitMQ</a:t>
            </a:r>
            <a:endParaRPr lang="pl-PL" dirty="0"/>
          </a:p>
        </p:txBody>
      </p:sp>
      <p:sp>
        <p:nvSpPr>
          <p:cNvPr id="3" name="pole tekstowe 2"/>
          <p:cNvSpPr txBox="1"/>
          <p:nvPr/>
        </p:nvSpPr>
        <p:spPr>
          <a:xfrm>
            <a:off x="5652120" y="5385990"/>
            <a:ext cx="3028906" cy="923330"/>
          </a:xfrm>
          <a:prstGeom prst="rect">
            <a:avLst/>
          </a:prstGeom>
          <a:noFill/>
        </p:spPr>
        <p:txBody>
          <a:bodyPr wrap="none" rtlCol="0">
            <a:spAutoFit/>
          </a:bodyPr>
          <a:lstStyle/>
          <a:p>
            <a:r>
              <a:rPr lang="pl-PL" b="1" dirty="0" smtClean="0"/>
              <a:t>Autorzy:</a:t>
            </a:r>
          </a:p>
          <a:p>
            <a:pPr lvl="1"/>
            <a:r>
              <a:rPr lang="pl-PL" dirty="0" smtClean="0"/>
              <a:t>Kajetan </a:t>
            </a:r>
            <a:r>
              <a:rPr lang="pl-PL" dirty="0" err="1" smtClean="0"/>
              <a:t>Tunia-Jaworski</a:t>
            </a:r>
            <a:endParaRPr lang="pl-PL" dirty="0" smtClean="0"/>
          </a:p>
          <a:p>
            <a:pPr lvl="1"/>
            <a:r>
              <a:rPr lang="pl-PL" dirty="0" smtClean="0"/>
              <a:t>Jacek Żyła</a:t>
            </a:r>
            <a:endParaRPr lang="pl-PL" dirty="0"/>
          </a:p>
        </p:txBody>
      </p:sp>
      <p:pic>
        <p:nvPicPr>
          <p:cNvPr id="31746" name="Picture 2" descr="RabbitMQ"/>
          <p:cNvPicPr>
            <a:picLocks noChangeAspect="1" noChangeArrowheads="1"/>
          </p:cNvPicPr>
          <p:nvPr/>
        </p:nvPicPr>
        <p:blipFill>
          <a:blip r:embed="rId2" cstate="print"/>
          <a:srcRect/>
          <a:stretch>
            <a:fillRect/>
          </a:stretch>
        </p:blipFill>
        <p:spPr bwMode="auto">
          <a:xfrm>
            <a:off x="1763688" y="2780158"/>
            <a:ext cx="5847181" cy="1224906"/>
          </a:xfrm>
          <a:prstGeom prst="rect">
            <a:avLst/>
          </a:prstGeom>
          <a:noFill/>
        </p:spPr>
      </p:pic>
    </p:spTree>
    <p:extLst>
      <p:ext uri="{BB962C8B-B14F-4D97-AF65-F5344CB8AC3E}">
        <p14:creationId xmlns:p14="http://schemas.microsoft.com/office/powerpoint/2010/main" xmlns="" val="3094915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Elementy</a:t>
            </a:r>
            <a:endParaRPr lang="pl-PL" dirty="0"/>
          </a:p>
        </p:txBody>
      </p:sp>
      <p:pic>
        <p:nvPicPr>
          <p:cNvPr id="1026" name="Picture 2" descr="http://www.rabbitmq.com/img/tutorials/producer.png"/>
          <p:cNvPicPr>
            <a:picLocks noChangeAspect="1" noChangeArrowheads="1"/>
          </p:cNvPicPr>
          <p:nvPr/>
        </p:nvPicPr>
        <p:blipFill>
          <a:blip r:embed="rId2" cstate="print"/>
          <a:srcRect/>
          <a:stretch>
            <a:fillRect/>
          </a:stretch>
        </p:blipFill>
        <p:spPr bwMode="auto">
          <a:xfrm>
            <a:off x="2555776" y="2439169"/>
            <a:ext cx="676275" cy="485775"/>
          </a:xfrm>
          <a:prstGeom prst="rect">
            <a:avLst/>
          </a:prstGeom>
          <a:noFill/>
        </p:spPr>
      </p:pic>
      <p:pic>
        <p:nvPicPr>
          <p:cNvPr id="1028" name="Picture 4" descr="http://www.rabbitmq.com/img/tutorials/queue.png"/>
          <p:cNvPicPr>
            <a:picLocks noChangeAspect="1" noChangeArrowheads="1"/>
          </p:cNvPicPr>
          <p:nvPr/>
        </p:nvPicPr>
        <p:blipFill>
          <a:blip r:embed="rId3" cstate="print"/>
          <a:srcRect/>
          <a:stretch>
            <a:fillRect/>
          </a:stretch>
        </p:blipFill>
        <p:spPr bwMode="auto">
          <a:xfrm>
            <a:off x="2267744" y="3231257"/>
            <a:ext cx="1238250" cy="866776"/>
          </a:xfrm>
          <a:prstGeom prst="rect">
            <a:avLst/>
          </a:prstGeom>
          <a:noFill/>
        </p:spPr>
      </p:pic>
      <p:pic>
        <p:nvPicPr>
          <p:cNvPr id="1030" name="Picture 6" descr="http://www.rabbitmq.com/img/tutorials/consumer.png"/>
          <p:cNvPicPr>
            <a:picLocks noChangeAspect="1" noChangeArrowheads="1"/>
          </p:cNvPicPr>
          <p:nvPr/>
        </p:nvPicPr>
        <p:blipFill>
          <a:blip r:embed="rId4" cstate="print"/>
          <a:srcRect/>
          <a:stretch>
            <a:fillRect/>
          </a:stretch>
        </p:blipFill>
        <p:spPr bwMode="auto">
          <a:xfrm>
            <a:off x="2555776" y="4743425"/>
            <a:ext cx="676275" cy="485775"/>
          </a:xfrm>
          <a:prstGeom prst="rect">
            <a:avLst/>
          </a:prstGeom>
          <a:noFill/>
        </p:spPr>
      </p:pic>
      <p:sp>
        <p:nvSpPr>
          <p:cNvPr id="7" name="pole tekstowe 6"/>
          <p:cNvSpPr txBox="1"/>
          <p:nvPr/>
        </p:nvSpPr>
        <p:spPr>
          <a:xfrm>
            <a:off x="3557978" y="2501885"/>
            <a:ext cx="3299301" cy="369332"/>
          </a:xfrm>
          <a:prstGeom prst="rect">
            <a:avLst/>
          </a:prstGeom>
          <a:noFill/>
        </p:spPr>
        <p:txBody>
          <a:bodyPr wrap="none" rtlCol="0">
            <a:spAutoFit/>
          </a:bodyPr>
          <a:lstStyle/>
          <a:p>
            <a:pPr algn="ctr"/>
            <a:r>
              <a:rPr lang="pl-PL" dirty="0" err="1" smtClean="0"/>
              <a:t>Producer</a:t>
            </a:r>
            <a:r>
              <a:rPr lang="pl-PL" dirty="0" smtClean="0"/>
              <a:t> (wysyła wiadomość)</a:t>
            </a:r>
            <a:endParaRPr lang="pl-PL" dirty="0"/>
          </a:p>
        </p:txBody>
      </p:sp>
      <p:sp>
        <p:nvSpPr>
          <p:cNvPr id="8" name="pole tekstowe 7"/>
          <p:cNvSpPr txBox="1"/>
          <p:nvPr/>
        </p:nvSpPr>
        <p:spPr>
          <a:xfrm>
            <a:off x="3600051" y="3591297"/>
            <a:ext cx="3200107" cy="369332"/>
          </a:xfrm>
          <a:prstGeom prst="rect">
            <a:avLst/>
          </a:prstGeom>
        </p:spPr>
        <p:txBody>
          <a:bodyPr wrap="none" rtlCol="0">
            <a:spAutoFit/>
          </a:bodyPr>
          <a:lstStyle/>
          <a:p>
            <a:pPr algn="ctr"/>
            <a:r>
              <a:rPr lang="pl-PL" dirty="0" err="1" smtClean="0"/>
              <a:t>Queue</a:t>
            </a:r>
            <a:r>
              <a:rPr lang="pl-PL" dirty="0" smtClean="0"/>
              <a:t> (kolejka priorytetowa)</a:t>
            </a:r>
            <a:endParaRPr lang="pl-PL" dirty="0"/>
          </a:p>
        </p:txBody>
      </p:sp>
      <p:sp>
        <p:nvSpPr>
          <p:cNvPr id="9" name="Symbol zastępczy zawartości 8"/>
          <p:cNvSpPr txBox="1">
            <a:spLocks noGrp="1"/>
          </p:cNvSpPr>
          <p:nvPr>
            <p:ph idx="1"/>
          </p:nvPr>
        </p:nvSpPr>
        <p:spPr>
          <a:xfrm>
            <a:off x="457200" y="1600200"/>
            <a:ext cx="530915" cy="461665"/>
          </a:xfrm>
          <a:prstGeom prst="rect">
            <a:avLst/>
          </a:prstGeom>
          <a:noFill/>
        </p:spPr>
        <p:txBody>
          <a:bodyPr wrap="none" rtlCol="0">
            <a:spAutoFit/>
          </a:bodyPr>
          <a:lstStyle/>
          <a:p>
            <a:endParaRPr lang="pl-PL" dirty="0"/>
          </a:p>
        </p:txBody>
      </p:sp>
      <p:sp>
        <p:nvSpPr>
          <p:cNvPr id="11" name="pole tekstowe 10"/>
          <p:cNvSpPr txBox="1"/>
          <p:nvPr/>
        </p:nvSpPr>
        <p:spPr>
          <a:xfrm>
            <a:off x="3504197" y="4815433"/>
            <a:ext cx="3475631" cy="369332"/>
          </a:xfrm>
          <a:prstGeom prst="rect">
            <a:avLst/>
          </a:prstGeom>
        </p:spPr>
        <p:txBody>
          <a:bodyPr wrap="none" rtlCol="0">
            <a:spAutoFit/>
          </a:bodyPr>
          <a:lstStyle/>
          <a:p>
            <a:pPr algn="ctr"/>
            <a:r>
              <a:rPr lang="pl-PL" dirty="0" smtClean="0"/>
              <a:t>Consumer (odbiera wiadomość)</a:t>
            </a:r>
            <a:endParaRPr lang="pl-P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Hello</a:t>
            </a:r>
            <a:r>
              <a:rPr lang="pl-PL" dirty="0" smtClean="0"/>
              <a:t> </a:t>
            </a:r>
            <a:r>
              <a:rPr lang="pl-PL" dirty="0" err="1" smtClean="0"/>
              <a:t>World</a:t>
            </a:r>
            <a:r>
              <a:rPr lang="pl-PL" dirty="0" smtClean="0"/>
              <a:t>!</a:t>
            </a:r>
            <a:endParaRPr lang="pl-PL" dirty="0"/>
          </a:p>
        </p:txBody>
      </p:sp>
      <p:sp>
        <p:nvSpPr>
          <p:cNvPr id="3" name="Symbol zastępczy zawartości 2"/>
          <p:cNvSpPr>
            <a:spLocks noGrp="1"/>
          </p:cNvSpPr>
          <p:nvPr>
            <p:ph idx="1"/>
          </p:nvPr>
        </p:nvSpPr>
        <p:spPr/>
        <p:txBody>
          <a:bodyPr/>
          <a:lstStyle/>
          <a:p>
            <a:endParaRPr lang="pl-PL"/>
          </a:p>
        </p:txBody>
      </p:sp>
      <p:pic>
        <p:nvPicPr>
          <p:cNvPr id="28674" name="Picture 2" descr="http://www.rabbitmq.com/img/tutorials/python-one-overall.png"/>
          <p:cNvPicPr>
            <a:picLocks noChangeAspect="1" noChangeArrowheads="1"/>
          </p:cNvPicPr>
          <p:nvPr/>
        </p:nvPicPr>
        <p:blipFill>
          <a:blip r:embed="rId2" cstate="print"/>
          <a:srcRect/>
          <a:stretch>
            <a:fillRect/>
          </a:stretch>
        </p:blipFill>
        <p:spPr bwMode="auto">
          <a:xfrm>
            <a:off x="3131840" y="3268588"/>
            <a:ext cx="2743200" cy="9525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Producer</a:t>
            </a:r>
            <a:endParaRPr lang="pl-PL" dirty="0"/>
          </a:p>
        </p:txBody>
      </p:sp>
      <p:sp>
        <p:nvSpPr>
          <p:cNvPr id="3" name="Symbol zastępczy zawartości 2"/>
          <p:cNvSpPr>
            <a:spLocks noGrp="1"/>
          </p:cNvSpPr>
          <p:nvPr>
            <p:ph idx="1"/>
          </p:nvPr>
        </p:nvSpPr>
        <p:spPr/>
        <p:txBody>
          <a:bodyPr/>
          <a:lstStyle/>
          <a:p>
            <a:endParaRPr lang="pl-PL" dirty="0"/>
          </a:p>
        </p:txBody>
      </p:sp>
      <p:pic>
        <p:nvPicPr>
          <p:cNvPr id="29698" name="Picture 2" descr="http://www.rabbitmq.com/img/tutorials/sending.png"/>
          <p:cNvPicPr>
            <a:picLocks noChangeAspect="1" noChangeArrowheads="1"/>
          </p:cNvPicPr>
          <p:nvPr/>
        </p:nvPicPr>
        <p:blipFill>
          <a:blip r:embed="rId2" cstate="print"/>
          <a:srcRect/>
          <a:stretch>
            <a:fillRect/>
          </a:stretch>
        </p:blipFill>
        <p:spPr bwMode="auto">
          <a:xfrm>
            <a:off x="5724128" y="2996952"/>
            <a:ext cx="2057400" cy="952500"/>
          </a:xfrm>
          <a:prstGeom prst="rect">
            <a:avLst/>
          </a:prstGeom>
          <a:noFill/>
        </p:spPr>
      </p:pic>
      <p:pic>
        <p:nvPicPr>
          <p:cNvPr id="29699" name="Picture 3"/>
          <p:cNvPicPr>
            <a:picLocks noChangeAspect="1" noChangeArrowheads="1"/>
          </p:cNvPicPr>
          <p:nvPr/>
        </p:nvPicPr>
        <p:blipFill>
          <a:blip r:embed="rId3" cstate="print"/>
          <a:srcRect/>
          <a:stretch>
            <a:fillRect/>
          </a:stretch>
        </p:blipFill>
        <p:spPr bwMode="auto">
          <a:xfrm>
            <a:off x="611560" y="2253208"/>
            <a:ext cx="4733925"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Consumer</a:t>
            </a:r>
            <a:endParaRPr lang="pl-PL" dirty="0"/>
          </a:p>
        </p:txBody>
      </p:sp>
      <p:sp>
        <p:nvSpPr>
          <p:cNvPr id="3" name="Symbol zastępczy zawartości 2"/>
          <p:cNvSpPr>
            <a:spLocks noGrp="1"/>
          </p:cNvSpPr>
          <p:nvPr>
            <p:ph idx="1"/>
          </p:nvPr>
        </p:nvSpPr>
        <p:spPr/>
        <p:txBody>
          <a:bodyPr/>
          <a:lstStyle/>
          <a:p>
            <a:endParaRPr lang="pl-PL"/>
          </a:p>
        </p:txBody>
      </p:sp>
      <p:pic>
        <p:nvPicPr>
          <p:cNvPr id="31746" name="Picture 2" descr="http://www.rabbitmq.com/img/tutorials/receiving.png"/>
          <p:cNvPicPr>
            <a:picLocks noChangeAspect="1" noChangeArrowheads="1"/>
          </p:cNvPicPr>
          <p:nvPr/>
        </p:nvPicPr>
        <p:blipFill>
          <a:blip r:embed="rId2" cstate="print"/>
          <a:srcRect/>
          <a:stretch>
            <a:fillRect/>
          </a:stretch>
        </p:blipFill>
        <p:spPr bwMode="auto">
          <a:xfrm>
            <a:off x="6187008" y="2996952"/>
            <a:ext cx="2057400" cy="952500"/>
          </a:xfrm>
          <a:prstGeom prst="rect">
            <a:avLst/>
          </a:prstGeom>
          <a:noFill/>
        </p:spPr>
      </p:pic>
      <p:pic>
        <p:nvPicPr>
          <p:cNvPr id="31747" name="Picture 3"/>
          <p:cNvPicPr>
            <a:picLocks noChangeAspect="1" noChangeArrowheads="1"/>
          </p:cNvPicPr>
          <p:nvPr/>
        </p:nvPicPr>
        <p:blipFill>
          <a:blip r:embed="rId3" cstate="print"/>
          <a:srcRect/>
          <a:stretch>
            <a:fillRect/>
          </a:stretch>
        </p:blipFill>
        <p:spPr bwMode="auto">
          <a:xfrm>
            <a:off x="621010" y="2204864"/>
            <a:ext cx="5391150"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Więcej </a:t>
            </a:r>
            <a:r>
              <a:rPr lang="pl-PL" dirty="0" smtClean="0"/>
              <a:t>odbiorców - </a:t>
            </a:r>
            <a:r>
              <a:rPr lang="pl-PL" dirty="0" err="1" smtClean="0"/>
              <a:t>logger</a:t>
            </a:r>
            <a:endParaRPr lang="pl-PL" dirty="0"/>
          </a:p>
        </p:txBody>
      </p:sp>
      <p:sp>
        <p:nvSpPr>
          <p:cNvPr id="3" name="Symbol zastępczy zawartości 2"/>
          <p:cNvSpPr>
            <a:spLocks noGrp="1"/>
          </p:cNvSpPr>
          <p:nvPr>
            <p:ph idx="1"/>
          </p:nvPr>
        </p:nvSpPr>
        <p:spPr>
          <a:xfrm>
            <a:off x="457200" y="1711349"/>
            <a:ext cx="8229600" cy="4525963"/>
          </a:xfrm>
        </p:spPr>
        <p:txBody>
          <a:bodyPr/>
          <a:lstStyle/>
          <a:p>
            <a:r>
              <a:rPr lang="pl-PL" dirty="0" err="1" smtClean="0"/>
              <a:t>HelloWorld</a:t>
            </a:r>
            <a:r>
              <a:rPr lang="pl-PL" dirty="0" smtClean="0"/>
              <a:t> prosty, ale niezbyt przydatny… </a:t>
            </a:r>
          </a:p>
          <a:p>
            <a:r>
              <a:rPr lang="pl-PL" dirty="0" smtClean="0"/>
              <a:t>W rzeczywistości chcemy komunikować się z większą ilością odbiorców.</a:t>
            </a:r>
          </a:p>
          <a:p>
            <a:r>
              <a:rPr lang="pl-PL" b="1" dirty="0" smtClean="0"/>
              <a:t>Przykład: </a:t>
            </a:r>
            <a:r>
              <a:rPr lang="pl-PL" dirty="0" err="1" smtClean="0"/>
              <a:t>logger</a:t>
            </a:r>
            <a:r>
              <a:rPr lang="pl-PL" dirty="0" smtClean="0"/>
              <a:t> </a:t>
            </a:r>
            <a:r>
              <a:rPr lang="pl-PL" dirty="0" smtClean="0"/>
              <a:t>– </a:t>
            </a:r>
            <a:r>
              <a:rPr lang="pl-PL" dirty="0" err="1" smtClean="0"/>
              <a:t>errory</a:t>
            </a:r>
            <a:r>
              <a:rPr lang="pl-PL" dirty="0" smtClean="0"/>
              <a:t>  i alerty  </a:t>
            </a:r>
            <a:endParaRPr lang="pl-PL" b="1" dirty="0" smtClean="0"/>
          </a:p>
          <a:p>
            <a:endParaRPr lang="pl-PL" dirty="0" smtClean="0"/>
          </a:p>
        </p:txBody>
      </p:sp>
      <p:pic>
        <p:nvPicPr>
          <p:cNvPr id="13314" name="Picture 2" descr="http://www.maltblue.com/wp-content/uploads/2012/12/1115879068_d2618462a5.jpg"/>
          <p:cNvPicPr>
            <a:picLocks noChangeAspect="1" noChangeArrowheads="1"/>
          </p:cNvPicPr>
          <p:nvPr/>
        </p:nvPicPr>
        <p:blipFill>
          <a:blip r:embed="rId2" cstate="print"/>
          <a:srcRect/>
          <a:stretch>
            <a:fillRect/>
          </a:stretch>
        </p:blipFill>
        <p:spPr bwMode="auto">
          <a:xfrm>
            <a:off x="3059832" y="3933056"/>
            <a:ext cx="3240360" cy="243027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Exchange</a:t>
            </a:r>
            <a:endParaRPr lang="pl-PL" dirty="0"/>
          </a:p>
        </p:txBody>
      </p:sp>
      <p:sp>
        <p:nvSpPr>
          <p:cNvPr id="3" name="Symbol zastępczy zawartości 2"/>
          <p:cNvSpPr>
            <a:spLocks noGrp="1"/>
          </p:cNvSpPr>
          <p:nvPr>
            <p:ph idx="1"/>
          </p:nvPr>
        </p:nvSpPr>
        <p:spPr/>
        <p:txBody>
          <a:bodyPr/>
          <a:lstStyle/>
          <a:p>
            <a:r>
              <a:rPr lang="pl-PL" dirty="0" smtClean="0"/>
              <a:t>Pośrednik w wysyłaniu wiadomości do kolejki</a:t>
            </a:r>
          </a:p>
          <a:p>
            <a:r>
              <a:rPr lang="pl-PL" dirty="0" smtClean="0"/>
              <a:t>Duże ułatwienie</a:t>
            </a:r>
          </a:p>
          <a:p>
            <a:r>
              <a:rPr lang="pl-PL" dirty="0" smtClean="0"/>
              <a:t>Odpowiada za dalszy los wiadomości</a:t>
            </a:r>
          </a:p>
          <a:p>
            <a:r>
              <a:rPr lang="pl-PL" dirty="0" smtClean="0"/>
              <a:t>Połączona z kolejkami za pomocą wiązań (</a:t>
            </a:r>
            <a:r>
              <a:rPr lang="pl-PL" dirty="0" err="1" smtClean="0"/>
              <a:t>bindings</a:t>
            </a:r>
            <a:r>
              <a:rPr lang="pl-PL" dirty="0" smtClean="0"/>
              <a:t>)</a:t>
            </a:r>
          </a:p>
          <a:p>
            <a:r>
              <a:rPr lang="pl-PL" dirty="0" smtClean="0"/>
              <a:t>Wiązania posiadają </a:t>
            </a:r>
            <a:r>
              <a:rPr lang="pl-PL" dirty="0" err="1" smtClean="0"/>
              <a:t>routing_key</a:t>
            </a:r>
            <a:r>
              <a:rPr lang="pl-PL" dirty="0" smtClean="0"/>
              <a:t> określający </a:t>
            </a:r>
            <a:r>
              <a:rPr lang="pl-PL" dirty="0" err="1" smtClean="0"/>
              <a:t>pattern</a:t>
            </a:r>
            <a:r>
              <a:rPr lang="pl-PL" dirty="0" smtClean="0"/>
              <a:t> wiadomości, którą mogą „przenieść” do kolejki</a:t>
            </a:r>
          </a:p>
        </p:txBody>
      </p:sp>
      <p:pic>
        <p:nvPicPr>
          <p:cNvPr id="4" name="Picture 2" descr="http://www.rabbitmq.com/img/tutorials/bindings.png"/>
          <p:cNvPicPr>
            <a:picLocks noChangeAspect="1" noChangeArrowheads="1"/>
          </p:cNvPicPr>
          <p:nvPr/>
        </p:nvPicPr>
        <p:blipFill>
          <a:blip r:embed="rId2" cstate="print"/>
          <a:srcRect/>
          <a:stretch>
            <a:fillRect/>
          </a:stretch>
        </p:blipFill>
        <p:spPr bwMode="auto">
          <a:xfrm>
            <a:off x="2987824" y="5085184"/>
            <a:ext cx="3067050" cy="86677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Exchange</a:t>
            </a:r>
            <a:endParaRPr lang="pl-PL" dirty="0"/>
          </a:p>
        </p:txBody>
      </p:sp>
      <p:sp>
        <p:nvSpPr>
          <p:cNvPr id="3" name="Symbol zastępczy zawartości 2"/>
          <p:cNvSpPr>
            <a:spLocks noGrp="1"/>
          </p:cNvSpPr>
          <p:nvPr>
            <p:ph idx="1"/>
          </p:nvPr>
        </p:nvSpPr>
        <p:spPr/>
        <p:txBody>
          <a:bodyPr/>
          <a:lstStyle/>
          <a:p>
            <a:r>
              <a:rPr lang="pl-PL" dirty="0" smtClean="0"/>
              <a:t>W zależności od typu, </a:t>
            </a:r>
            <a:r>
              <a:rPr lang="pl-PL" dirty="0" err="1" smtClean="0"/>
              <a:t>exchange</a:t>
            </a:r>
            <a:r>
              <a:rPr lang="pl-PL" dirty="0" smtClean="0"/>
              <a:t> rozsyła wiadomości w różny sposób:</a:t>
            </a:r>
          </a:p>
          <a:p>
            <a:pPr lvl="1"/>
            <a:r>
              <a:rPr lang="pl-PL" dirty="0" err="1" smtClean="0"/>
              <a:t>Fanout</a:t>
            </a:r>
            <a:r>
              <a:rPr lang="pl-PL" dirty="0" smtClean="0"/>
              <a:t> – do wszystkich kolejek związanych z </a:t>
            </a:r>
            <a:r>
              <a:rPr lang="pl-PL" dirty="0" err="1" smtClean="0"/>
              <a:t>exchange</a:t>
            </a:r>
            <a:endParaRPr lang="pl-PL" dirty="0" smtClean="0"/>
          </a:p>
          <a:p>
            <a:pPr lvl="1"/>
            <a:r>
              <a:rPr lang="pl-PL" dirty="0" err="1" smtClean="0"/>
              <a:t>Direct</a:t>
            </a:r>
            <a:r>
              <a:rPr lang="pl-PL" dirty="0" smtClean="0"/>
              <a:t> – aby wiadomość została wysłana do kolejki, wiadomość musi mieć </a:t>
            </a:r>
            <a:r>
              <a:rPr lang="pl-PL" dirty="0" err="1" smtClean="0"/>
              <a:t>routing_key</a:t>
            </a:r>
            <a:r>
              <a:rPr lang="pl-PL" dirty="0" smtClean="0"/>
              <a:t> takie jak wiązanie (</a:t>
            </a:r>
            <a:r>
              <a:rPr lang="pl-PL" dirty="0" err="1" smtClean="0"/>
              <a:t>binding</a:t>
            </a:r>
            <a:r>
              <a:rPr lang="pl-PL" dirty="0" smtClean="0"/>
              <a:t>)</a:t>
            </a:r>
          </a:p>
          <a:p>
            <a:pPr lvl="1"/>
            <a:r>
              <a:rPr lang="pl-PL" dirty="0" err="1" smtClean="0"/>
              <a:t>Topic</a:t>
            </a:r>
            <a:r>
              <a:rPr lang="pl-PL" dirty="0" smtClean="0"/>
              <a:t> – jak wyżej, ale </a:t>
            </a:r>
            <a:r>
              <a:rPr lang="pl-PL" dirty="0" err="1" smtClean="0"/>
              <a:t>routing_key</a:t>
            </a:r>
            <a:r>
              <a:rPr lang="pl-PL" dirty="0" smtClean="0"/>
              <a:t> nie musi być identyczny, a </a:t>
            </a:r>
            <a:r>
              <a:rPr lang="pl-PL" dirty="0" err="1" smtClean="0"/>
              <a:t>matchować</a:t>
            </a:r>
            <a:r>
              <a:rPr lang="pl-PL" dirty="0" smtClean="0"/>
              <a:t> się do wzorca</a:t>
            </a:r>
            <a:endParaRPr lang="pl-PL" dirty="0"/>
          </a:p>
        </p:txBody>
      </p:sp>
      <p:pic>
        <p:nvPicPr>
          <p:cNvPr id="4" name="Picture 2" descr="http://www.rabbitmq.com/img/tutorials/bindings.png"/>
          <p:cNvPicPr>
            <a:picLocks noChangeAspect="1" noChangeArrowheads="1"/>
          </p:cNvPicPr>
          <p:nvPr/>
        </p:nvPicPr>
        <p:blipFill>
          <a:blip r:embed="rId2" cstate="print"/>
          <a:srcRect/>
          <a:stretch>
            <a:fillRect/>
          </a:stretch>
        </p:blipFill>
        <p:spPr bwMode="auto">
          <a:xfrm>
            <a:off x="2987824" y="5085184"/>
            <a:ext cx="3067050" cy="86677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Elementy</a:t>
            </a:r>
            <a:endParaRPr lang="pl-PL" dirty="0"/>
          </a:p>
        </p:txBody>
      </p:sp>
      <p:pic>
        <p:nvPicPr>
          <p:cNvPr id="1026" name="Picture 2" descr="http://www.rabbitmq.com/img/tutorials/producer.png"/>
          <p:cNvPicPr>
            <a:picLocks noChangeAspect="1" noChangeArrowheads="1"/>
          </p:cNvPicPr>
          <p:nvPr/>
        </p:nvPicPr>
        <p:blipFill>
          <a:blip r:embed="rId2" cstate="print"/>
          <a:srcRect/>
          <a:stretch>
            <a:fillRect/>
          </a:stretch>
        </p:blipFill>
        <p:spPr bwMode="auto">
          <a:xfrm>
            <a:off x="2466392" y="2439169"/>
            <a:ext cx="676275" cy="485775"/>
          </a:xfrm>
          <a:prstGeom prst="rect">
            <a:avLst/>
          </a:prstGeom>
          <a:noFill/>
        </p:spPr>
      </p:pic>
      <p:pic>
        <p:nvPicPr>
          <p:cNvPr id="1028" name="Picture 4" descr="http://www.rabbitmq.com/img/tutorials/queue.png"/>
          <p:cNvPicPr>
            <a:picLocks noChangeAspect="1" noChangeArrowheads="1"/>
          </p:cNvPicPr>
          <p:nvPr/>
        </p:nvPicPr>
        <p:blipFill>
          <a:blip r:embed="rId3" cstate="print"/>
          <a:srcRect/>
          <a:stretch>
            <a:fillRect/>
          </a:stretch>
        </p:blipFill>
        <p:spPr bwMode="auto">
          <a:xfrm>
            <a:off x="2253630" y="4074392"/>
            <a:ext cx="1238250" cy="866776"/>
          </a:xfrm>
          <a:prstGeom prst="rect">
            <a:avLst/>
          </a:prstGeom>
          <a:noFill/>
        </p:spPr>
      </p:pic>
      <p:pic>
        <p:nvPicPr>
          <p:cNvPr id="1030" name="Picture 6" descr="http://www.rabbitmq.com/img/tutorials/consumer.png"/>
          <p:cNvPicPr>
            <a:picLocks noChangeAspect="1" noChangeArrowheads="1"/>
          </p:cNvPicPr>
          <p:nvPr/>
        </p:nvPicPr>
        <p:blipFill>
          <a:blip r:embed="rId4" cstate="print"/>
          <a:srcRect/>
          <a:stretch>
            <a:fillRect/>
          </a:stretch>
        </p:blipFill>
        <p:spPr bwMode="auto">
          <a:xfrm>
            <a:off x="2466392" y="5373216"/>
            <a:ext cx="676275" cy="485775"/>
          </a:xfrm>
          <a:prstGeom prst="rect">
            <a:avLst/>
          </a:prstGeom>
          <a:noFill/>
        </p:spPr>
      </p:pic>
      <p:sp>
        <p:nvSpPr>
          <p:cNvPr id="7" name="pole tekstowe 6"/>
          <p:cNvSpPr txBox="1"/>
          <p:nvPr/>
        </p:nvSpPr>
        <p:spPr>
          <a:xfrm>
            <a:off x="3468594" y="2501885"/>
            <a:ext cx="3299301" cy="369332"/>
          </a:xfrm>
          <a:prstGeom prst="rect">
            <a:avLst/>
          </a:prstGeom>
          <a:noFill/>
        </p:spPr>
        <p:txBody>
          <a:bodyPr wrap="none" rtlCol="0">
            <a:spAutoFit/>
          </a:bodyPr>
          <a:lstStyle/>
          <a:p>
            <a:pPr algn="ctr"/>
            <a:r>
              <a:rPr lang="pl-PL" dirty="0" err="1" smtClean="0"/>
              <a:t>Producer</a:t>
            </a:r>
            <a:r>
              <a:rPr lang="pl-PL" dirty="0" smtClean="0"/>
              <a:t> (wysyła wiadomość)</a:t>
            </a:r>
            <a:endParaRPr lang="pl-PL" dirty="0"/>
          </a:p>
        </p:txBody>
      </p:sp>
      <p:sp>
        <p:nvSpPr>
          <p:cNvPr id="8" name="pole tekstowe 7"/>
          <p:cNvSpPr txBox="1"/>
          <p:nvPr/>
        </p:nvSpPr>
        <p:spPr>
          <a:xfrm>
            <a:off x="3510667" y="4412729"/>
            <a:ext cx="3200107" cy="369332"/>
          </a:xfrm>
          <a:prstGeom prst="rect">
            <a:avLst/>
          </a:prstGeom>
        </p:spPr>
        <p:txBody>
          <a:bodyPr wrap="none" rtlCol="0">
            <a:spAutoFit/>
          </a:bodyPr>
          <a:lstStyle/>
          <a:p>
            <a:pPr algn="ctr"/>
            <a:r>
              <a:rPr lang="pl-PL" dirty="0" err="1" smtClean="0"/>
              <a:t>Queue</a:t>
            </a:r>
            <a:r>
              <a:rPr lang="pl-PL" dirty="0" smtClean="0"/>
              <a:t> (kolejka priorytetowa)</a:t>
            </a:r>
            <a:endParaRPr lang="pl-PL" dirty="0"/>
          </a:p>
        </p:txBody>
      </p:sp>
      <p:sp>
        <p:nvSpPr>
          <p:cNvPr id="9" name="Symbol zastępczy zawartości 8"/>
          <p:cNvSpPr txBox="1">
            <a:spLocks noGrp="1"/>
          </p:cNvSpPr>
          <p:nvPr>
            <p:ph idx="1"/>
          </p:nvPr>
        </p:nvSpPr>
        <p:spPr>
          <a:xfrm>
            <a:off x="457200" y="1600200"/>
            <a:ext cx="530915" cy="461665"/>
          </a:xfrm>
          <a:prstGeom prst="rect">
            <a:avLst/>
          </a:prstGeom>
          <a:noFill/>
        </p:spPr>
        <p:txBody>
          <a:bodyPr wrap="none" rtlCol="0">
            <a:spAutoFit/>
          </a:bodyPr>
          <a:lstStyle/>
          <a:p>
            <a:endParaRPr lang="pl-PL" dirty="0"/>
          </a:p>
        </p:txBody>
      </p:sp>
      <p:sp>
        <p:nvSpPr>
          <p:cNvPr id="11" name="pole tekstowe 10"/>
          <p:cNvSpPr txBox="1"/>
          <p:nvPr/>
        </p:nvSpPr>
        <p:spPr>
          <a:xfrm>
            <a:off x="3414813" y="5445224"/>
            <a:ext cx="3475631" cy="369332"/>
          </a:xfrm>
          <a:prstGeom prst="rect">
            <a:avLst/>
          </a:prstGeom>
        </p:spPr>
        <p:txBody>
          <a:bodyPr wrap="none" rtlCol="0">
            <a:spAutoFit/>
          </a:bodyPr>
          <a:lstStyle/>
          <a:p>
            <a:pPr algn="ctr"/>
            <a:r>
              <a:rPr lang="pl-PL" dirty="0" smtClean="0"/>
              <a:t>Consumer (odbiera wiadomość)</a:t>
            </a:r>
            <a:endParaRPr lang="pl-PL" dirty="0"/>
          </a:p>
        </p:txBody>
      </p:sp>
      <p:pic>
        <p:nvPicPr>
          <p:cNvPr id="1031" name="Picture 7"/>
          <p:cNvPicPr>
            <a:picLocks noChangeAspect="1" noChangeArrowheads="1"/>
          </p:cNvPicPr>
          <p:nvPr/>
        </p:nvPicPr>
        <p:blipFill>
          <a:blip r:embed="rId5" cstate="print"/>
          <a:srcRect/>
          <a:stretch>
            <a:fillRect/>
          </a:stretch>
        </p:blipFill>
        <p:spPr bwMode="auto">
          <a:xfrm>
            <a:off x="2502818" y="3331840"/>
            <a:ext cx="609600" cy="457200"/>
          </a:xfrm>
          <a:prstGeom prst="rect">
            <a:avLst/>
          </a:prstGeom>
          <a:noFill/>
          <a:ln w="9525">
            <a:noFill/>
            <a:miter lim="800000"/>
            <a:headEnd/>
            <a:tailEnd/>
          </a:ln>
        </p:spPr>
      </p:pic>
      <p:sp>
        <p:nvSpPr>
          <p:cNvPr id="13" name="pole tekstowe 12"/>
          <p:cNvSpPr txBox="1"/>
          <p:nvPr/>
        </p:nvSpPr>
        <p:spPr>
          <a:xfrm>
            <a:off x="3310730" y="3286725"/>
            <a:ext cx="3637534" cy="646331"/>
          </a:xfrm>
          <a:prstGeom prst="rect">
            <a:avLst/>
          </a:prstGeom>
          <a:noFill/>
        </p:spPr>
        <p:txBody>
          <a:bodyPr wrap="none" rtlCol="0">
            <a:spAutoFit/>
          </a:bodyPr>
          <a:lstStyle/>
          <a:p>
            <a:pPr algn="ctr"/>
            <a:r>
              <a:rPr lang="pl-PL" dirty="0" smtClean="0"/>
              <a:t>Exchange(pośredniczy wymianie </a:t>
            </a:r>
          </a:p>
          <a:p>
            <a:pPr algn="ctr"/>
            <a:r>
              <a:rPr lang="pl-PL" dirty="0" err="1" smtClean="0"/>
              <a:t>producer-queue</a:t>
            </a:r>
            <a:r>
              <a:rPr lang="pl-PL" dirty="0" smtClean="0"/>
              <a:t>)</a:t>
            </a:r>
            <a:endParaRPr lang="pl-PL"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Routing</a:t>
            </a:r>
            <a:endParaRPr lang="pl-PL" dirty="0"/>
          </a:p>
        </p:txBody>
      </p:sp>
      <p:sp>
        <p:nvSpPr>
          <p:cNvPr id="3" name="Symbol zastępczy zawartości 2"/>
          <p:cNvSpPr>
            <a:spLocks noGrp="1"/>
          </p:cNvSpPr>
          <p:nvPr>
            <p:ph idx="1"/>
          </p:nvPr>
        </p:nvSpPr>
        <p:spPr/>
        <p:txBody>
          <a:bodyPr/>
          <a:lstStyle/>
          <a:p>
            <a:endParaRPr lang="pl-PL"/>
          </a:p>
        </p:txBody>
      </p:sp>
      <p:pic>
        <p:nvPicPr>
          <p:cNvPr id="38914" name="Picture 2" descr="http://www.rabbitmq.com/img/tutorials/direct-exchange.png"/>
          <p:cNvPicPr>
            <a:picLocks noChangeAspect="1" noChangeArrowheads="1"/>
          </p:cNvPicPr>
          <p:nvPr/>
        </p:nvPicPr>
        <p:blipFill>
          <a:blip r:embed="rId3" cstate="print"/>
          <a:srcRect/>
          <a:stretch>
            <a:fillRect/>
          </a:stretch>
        </p:blipFill>
        <p:spPr bwMode="auto">
          <a:xfrm>
            <a:off x="2486000" y="2880344"/>
            <a:ext cx="3886200" cy="162877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Topics</a:t>
            </a:r>
            <a:endParaRPr lang="pl-PL" dirty="0"/>
          </a:p>
        </p:txBody>
      </p:sp>
      <p:sp>
        <p:nvSpPr>
          <p:cNvPr id="3" name="Symbol zastępczy zawartości 2"/>
          <p:cNvSpPr>
            <a:spLocks noGrp="1"/>
          </p:cNvSpPr>
          <p:nvPr>
            <p:ph idx="1"/>
          </p:nvPr>
        </p:nvSpPr>
        <p:spPr/>
        <p:txBody>
          <a:bodyPr/>
          <a:lstStyle/>
          <a:p>
            <a:endParaRPr lang="pl-PL" dirty="0"/>
          </a:p>
        </p:txBody>
      </p:sp>
      <p:pic>
        <p:nvPicPr>
          <p:cNvPr id="39938" name="Picture 2" descr="http://www.rabbitmq.com/img/tutorials/python-five.png"/>
          <p:cNvPicPr>
            <a:picLocks noChangeAspect="1" noChangeArrowheads="1"/>
          </p:cNvPicPr>
          <p:nvPr/>
        </p:nvPicPr>
        <p:blipFill>
          <a:blip r:embed="rId2" cstate="print"/>
          <a:srcRect/>
          <a:stretch>
            <a:fillRect/>
          </a:stretch>
        </p:blipFill>
        <p:spPr bwMode="auto">
          <a:xfrm>
            <a:off x="2483768" y="2871986"/>
            <a:ext cx="4038600" cy="162877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 to </a:t>
            </a:r>
            <a:r>
              <a:rPr lang="pl-PL" dirty="0" smtClean="0"/>
              <a:t>jest </a:t>
            </a:r>
            <a:r>
              <a:rPr lang="pl-PL" dirty="0" err="1" smtClean="0"/>
              <a:t>RabbitMQ</a:t>
            </a:r>
            <a:r>
              <a:rPr lang="pl-PL" dirty="0" smtClean="0"/>
              <a:t>?</a:t>
            </a:r>
            <a:endParaRPr lang="pl-PL" dirty="0"/>
          </a:p>
        </p:txBody>
      </p:sp>
      <p:sp>
        <p:nvSpPr>
          <p:cNvPr id="4" name="Symbol zastępczy zawartości 2"/>
          <p:cNvSpPr txBox="1">
            <a:spLocks/>
          </p:cNvSpPr>
          <p:nvPr/>
        </p:nvSpPr>
        <p:spPr>
          <a:xfrm>
            <a:off x="467544" y="1484784"/>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pl-PL" sz="2400" dirty="0" smtClean="0">
              <a:solidFill>
                <a:schemeClr val="tx1">
                  <a:lumMod val="50000"/>
                  <a:lumOff val="50000"/>
                </a:schemeClr>
              </a:solidFill>
              <a:latin typeface="+mj-lt"/>
            </a:endParaRPr>
          </a:p>
          <a:p>
            <a:pPr marL="342900" marR="0" lvl="0" indent="-342900" algn="l" defTabSz="914400" rtl="0" eaLnBrk="1" fontAlgn="auto" latinLnBrk="0" hangingPunct="1">
              <a:lnSpc>
                <a:spcPct val="100000"/>
              </a:lnSpc>
              <a:spcBef>
                <a:spcPct val="20000"/>
              </a:spcBef>
              <a:spcAft>
                <a:spcPts val="0"/>
              </a:spcAft>
              <a:buClrTx/>
              <a:buSzTx/>
              <a:tabLst/>
              <a:defRPr/>
            </a:pPr>
            <a:r>
              <a:rPr lang="pl-PL" sz="2400" dirty="0" smtClean="0">
                <a:solidFill>
                  <a:schemeClr val="tx1">
                    <a:lumMod val="50000"/>
                    <a:lumOff val="50000"/>
                  </a:schemeClr>
                </a:solidFill>
                <a:latin typeface="+mj-lt"/>
              </a:rPr>
              <a:t>	</a:t>
            </a:r>
            <a:r>
              <a:rPr lang="pl-PL" sz="2400" dirty="0" smtClean="0">
                <a:solidFill>
                  <a:schemeClr val="tx1">
                    <a:lumMod val="50000"/>
                    <a:lumOff val="50000"/>
                  </a:schemeClr>
                </a:solidFill>
                <a:latin typeface="+mj-lt"/>
              </a:rPr>
              <a:t>Aplikacja typu </a:t>
            </a:r>
            <a:r>
              <a:rPr lang="pl-PL" sz="2400" b="1" dirty="0" err="1" smtClean="0">
                <a:solidFill>
                  <a:schemeClr val="tx1">
                    <a:lumMod val="50000"/>
                    <a:lumOff val="50000"/>
                  </a:schemeClr>
                </a:solidFill>
                <a:latin typeface="+mj-lt"/>
              </a:rPr>
              <a:t>message</a:t>
            </a:r>
            <a:r>
              <a:rPr lang="pl-PL" sz="2400" b="1" dirty="0" smtClean="0">
                <a:solidFill>
                  <a:schemeClr val="tx1">
                    <a:lumMod val="50000"/>
                    <a:lumOff val="50000"/>
                  </a:schemeClr>
                </a:solidFill>
                <a:latin typeface="+mj-lt"/>
              </a:rPr>
              <a:t> broker</a:t>
            </a:r>
            <a:r>
              <a:rPr lang="pl-PL" sz="2400" dirty="0" smtClean="0">
                <a:solidFill>
                  <a:schemeClr val="tx1">
                    <a:lumMod val="50000"/>
                    <a:lumOff val="50000"/>
                  </a:schemeClr>
                </a:solidFill>
                <a:latin typeface="+mj-lt"/>
              </a:rPr>
              <a:t> oparta na protokole </a:t>
            </a:r>
            <a:r>
              <a:rPr kumimoji="0" lang="pl-PL" sz="2400" b="1" i="0" u="none" strike="noStrike" kern="1200" cap="none" spc="0" normalizeH="0" baseline="0" noProof="0" dirty="0" smtClean="0">
                <a:ln>
                  <a:noFill/>
                </a:ln>
                <a:solidFill>
                  <a:schemeClr val="tx1">
                    <a:lumMod val="50000"/>
                    <a:lumOff val="50000"/>
                  </a:schemeClr>
                </a:solidFill>
                <a:effectLst/>
                <a:uLnTx/>
                <a:uFillTx/>
                <a:latin typeface="+mj-lt"/>
                <a:ea typeface="+mn-ea"/>
                <a:cs typeface="+mn-cs"/>
              </a:rPr>
              <a:t>AMQP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pl-PL" sz="2400" b="0" i="0" u="none" strike="noStrike" kern="1200" cap="none" spc="0" normalizeH="0" baseline="0" noProof="0" dirty="0">
              <a:ln>
                <a:noFill/>
              </a:ln>
              <a:solidFill>
                <a:schemeClr val="tx1">
                  <a:lumMod val="50000"/>
                  <a:lumOff val="50000"/>
                </a:schemeClr>
              </a:solidFill>
              <a:effectLst/>
              <a:uLnTx/>
              <a:uFillTx/>
              <a:latin typeface="+mj-lt"/>
              <a:ea typeface="+mn-ea"/>
              <a:cs typeface="+mn-cs"/>
            </a:endParaRPr>
          </a:p>
        </p:txBody>
      </p:sp>
      <p:pic>
        <p:nvPicPr>
          <p:cNvPr id="30722" name="Picture 2" descr="https://encrypted-tbn0.gstatic.com/images?q=tbn:ANd9GcQhN8dpYLc9jMDZzAqr_uBnKnarlOKLow-BcJxjJg8O4qUEEPu90A"/>
          <p:cNvPicPr>
            <a:picLocks noChangeAspect="1" noChangeArrowheads="1"/>
          </p:cNvPicPr>
          <p:nvPr/>
        </p:nvPicPr>
        <p:blipFill>
          <a:blip r:embed="rId3" cstate="print"/>
          <a:srcRect/>
          <a:stretch>
            <a:fillRect/>
          </a:stretch>
        </p:blipFill>
        <p:spPr bwMode="auto">
          <a:xfrm>
            <a:off x="395536" y="3645024"/>
            <a:ext cx="2294749" cy="1527052"/>
          </a:xfrm>
          <a:prstGeom prst="rect">
            <a:avLst/>
          </a:prstGeom>
          <a:noFill/>
        </p:spPr>
      </p:pic>
      <p:sp>
        <p:nvSpPr>
          <p:cNvPr id="30724" name="AutoShape 4" descr="data:image/jpeg;base64,/9j/4AAQSkZJRgABAQAAAQABAAD/2wCEAAkGBxQSEhUUEBQWFBUXGBsYGBcWFhgeHhkYHBYcHBwcHBwdHCggGx0lHB4XIjIhJSkrMC8uFx8zOjMsOCgtLisBCgoKDg0OGxAQGywkICQsLCwsLCwsLCwsLCwsLCwsLCwsLCwsLCwsLCwsLCwsLCwsLCwsLCwsLCwsLCwsLCwsLP/AABEIALYBFQMBEQACEQEDEQH/xAAcAAEAAgIDAQAAAAAAAAAAAAAABgcEBQIDCAH/xABFEAACAQMBBQUGAwYEBQIHAAABAgMABBEFBgcSITETIkFRYRQycYGRoUJSsSMzYnKCwRWSotEIQ1NzsuHwJDRjg5PC0//EABsBAQACAwEBAAAAAAAAAAAAAAABAgMEBQcG/8QANxEAAgEDAwIDBgUEAQUBAAAAAAECAwQREiExBUETUWEGIjJxkdEUgaGxwSNCUvDhM3KCkrIV/9oADAMBAAIRAxEAPwC76AUAoBQCgFAKAUAoBQGu1XXra2GbmeKL0dwD8h1NXhTnP4URkhmq75NPiyIu1nI/6aYH+ZiK2odPqy52I1oimob85TkW9oijwMjlvsoH61sx6av7pfQrrI3e729TkzwypED/ANOJeXzbJrPGwortkamaW5231CT37yf5Pw/+OKyxtqS4iiMs1s2r3D+/cTN8ZXP6msipxXCX0IMV5mPVmPxY/wC9W0oHHjPmfqaaUDtju5F92Rx8HYf3qNC8kDMt9o7tP3d3Ovwmf9M1V0YPmK+gyzbWu8TU48cN5IceDhG/8lrE7Si/7SdTN9Yb59QT96IZR6oVP1U4+1YZdPpPjKJ1skum79Iz/wDM2jr6xOG+zY/WsEumy/tkSpkv0nefps/IXAiPlMCn3Pd+9a07OtH+0nUiW29ykg4o2V1PirAj6itVrHJY7aAUAoBQCgFAKAUAoBQCgFAKAUAoBQCgMXUdRit0Mk8iRIOrOwA+/WpjFyeECttod9VtHlbONrhunE3cTPz7x+lb9Lp85bzeP3KORWuu7y9Rusgz9ih/DBlP9WeI/Wt+FnShws/Mq5MjUNrNcP3Ekmc/lVnPzPOthyjFbtIjklWlbrdSn/5AiHnM4X7DLfatad7Rj3ySos6Nudg5dLWFpZFk7UsO4CApABxz65GefpU0LpVm8LgNYJRud2Htr2GWe8jMgWQJGOJgOS5YkA8+ZA+Va97cTpyUYPBMVkje9HZT/D7wiMEQSjji9PzJn+E/Yiti0r+LDL5XJElhkOrbIFAKA+MeVCD0NPZ6bY6ZaS39rFIOyhRmEKMxdowSSeRPjmuEpVqlaUab7vuZdktzAstmNE1eKT2BeykQdUDIUJ90lDyZT/aryrXFBrXwyMJlI6hZtDNJC/vxu0Zx5qxXl8ccq68JJxUihNNH3SahPGJCIoQRkLKxDY9QqnHzrUnf0ovHJKizTbU7EXmnjiuY/wBmeXaRniTPqcAr8wKy0bmnU+F7+QcWajTdVntyGt5pIiP+m7L9QDg/Os0oRmveWSCfbP75LyHC3Spcp5nuP9R3T8xWlU6fTlvHZ/oWU2Wds3vPsLwhe07CQ/gm7vPyDe6frXOq2lSn2yvQspJk0BrWLCgFAKAUAoBQCgFAKAUAoBQGNqF/HAhknkWNF6s5AA+tTGLk8IFR7Xb6QMx6amfDt5By/pTx8ebfSulR6e+an0KOXkVJq+rz3T9pdSvK3m56fAdFHoBXThTjDaKwUzkluze6u+uwrsqwRsAQ0hySCMghV5/XFa1W+pQeFuyyiyxtD3Q2ESk3DtcsvvEtwqDj8qnw64JNaNS/qy2isfuW0IrvZLeE+lxz29vGsytMzI7sQAB3egGTkAHrW7VtFWcZSfYqpYLT2d2hn1LRp5QwjueGZQY8jhZclMcyenDXOq0o0a6j22LJ5R54vb+WY8U8jyHzdmb9elduFOMdooxl22MMlpswBErmaZMgICW4ppOWAOeQhH0rkylGd3l8L+C/ETZarpkms6MvbRNFdIOJQ6lT2qDB6j3XH/l6VSE1b19nlfwS1lHnp1IJBBBBwQeoI6j613E9jGfKkCgOUUfEyr+YgfU4qsnhZB6c212ftru1ht7qf2dQVKniQElVxjvdeRr5+jVnTm5RWTK1sajZ/TtN0KKab2oSFwMlnQswXJCIq9Tk1kqSrXLUcEJKJCt09gNQ1a4vJlGEZpgp54kkc8H+UZ+grbvJeFRUF8voVjuzr3nbw7o3kkFpM0MUJ4O5gF3A7xJxnGeQHp61a0tIaFKSy2JSJRui2pl1KO4tL89vwoDxMBlkbulWwBkg+PXn6VrXlFUWpw2LRedim9f0swXc1umW4JWjUeJ72FHx5gV1qdRSgpPujHgmW8Ld7Dp1pDMJm7VyqNGwBDOVJYqeqgYPLn4Vp2t1KrUcWtvMtJYK7Nb6Kkn2X29vbAgRSl4h1ik7y48h4r8vpWtVtKdTlb+ZKk0XVsdvQtL3hSQ+zzn8Dnusf4H5A/A4NcqvZVKe63RdSTJ3WoWFAKAUAoBQCgFAKAUBCtu949vpwMY/bXGOUankvkZD+EenU1tW9rKq88LzKuWCgNp9qLm/k7S6kLAe6i5CJ/KufueddmlRhSWIoxt5JJs1unvrtBK3BbxsMr2vFxEHoeADkPiRWCpfU6bxyWUWavbPYS503hM/A8bnCyRk4zjOCCAQcZ8x61loXUK3HKIawdE23N8beO3Fw0cUaBFEfdJUdOJh3jy5dRRW1LU5NbsZZbOpMdJ2e4CSJ5U4Sc8zLNkscnyUn/LXNj/XuduF+yLcIoQCu0ULm/4e9QyLu3bp3JAPjlG/Ra5XUo40yReBWOtaQUv5bUDn7QYl/qkwv2Irfp1M0lL0/go0XxvB2y/weG2jhjWRmBUBmICrGqjPLrzIrj21v+Icm3gyN4IlsnvimmvI0vVhjgfuZQMOBj7pZmY8s8j8a2a3T4xg3DOSFLciu92ytlvTNZyxSLN3nWN1PBIMcXTwbr8c1s2U5unia4IkQet0qKAzdC4fabfjIVe2j4iTgBe0XJJ8sVjq/A8eQXJZm/vWIp/ZFgkSVQJGJRgwHugdD8a5/ToSjq1ehaZUoFdMqW1/w+aiiz3MDHDSKrr68BII+PMGub1KDcYyLwIdvB2entr6fjjcq8jOj8JIZWPFyIHUZwR6Vs21WMqa3WxVos7cns+9nbz3d0pi7QDhD8iIkBYsR4ZJPyFc++qqpJQjvj9y0Vjch+72y/xLWnuWGY0ke4bI82PZj64P9JrauZ+FbqPfZfchbs478Ne9ovxCpyluvD/9xubH5DhHyNOn09NPU+X+wk9yu66BUkey2w95qALWyDgU4Lu3CufIHByfhWvVuadL4mSlk6NptkLuwI9qiKqTgOp4kJ/mHQ+hxU0q9Or8LDi0SXYbelcWXDHcZuLfphie0QfwsTzH8J+RFYK9lCpvHZ/oSpYL60HXILyITWsgkQ+XVT5MOoPoa404Sg9MkZDY1QCgFAKAUAoBQFRbzN6fZFrXTmBkGRJOOYQ9CqeBb16D410rWy1YnU48ikpFJSyFiWYlmJySTkknxJPWuukksFCXbptJS51OFZQCqBpeE9CUxgH0yQflWreTcKTa+RMeSRb3dtLtb57aCV4I4eH92cF2KBuInrjmAB6Gteyt6fhqTWWyZPfBBNa1+7v2jFxI8xQcKAD74Uc2PicZrcp0adJPGxXOTYbCbOtcalBbyoygN2kispBCKOLmD590f1VW5rKFJyRKWWWtvV2bvdTnhgtkCwRDjaR2AXjblyHvMQvkPxVzbOtToxcpcsvJNkT2h3XwWNlLLcXim4C5jTuopbI7oBJZiRkeHWtmleTq1Eox2I04IjsFtQdNuTPwdqDGyFA3DnOCDnBxggeFbNxQ8aGnJVPB0bQbSvc3zXsaiCQsrAKeLDKAA2SOZ5Dwq1KioU9DeUQ2YOr6zPdMGupnmK8gXOcA9ceVWp0ow+FYGcmBisoAFAfaAUAqAfAKA+1IO6yvHhkWSFykiHKsp5g1WUVJYaCLT0rffMqhbq1SYj8aPwZ9SpUj6GubPp0c+7LH5F1M0O229C41CMwqgt4T7yq3Ez+QZsDl6AeFZqFlCk9TeWVcsli7ktJ7HTnnThaaclsZHILkRqT4eJ/qrRvp6qqi+EXitimtqtCvLeV3voXRndmLnmrMzZ5OMj711aNWE0lBmN57mmWMkEgEgcyQCQB5nyFZsg9BbGSPPoCppsgjuEjK5GMiUMSwOeQLef8AFXDrpRuW6nGf0Mi42OjdtrU2pRXVlqqCQx4RuIAMc5BDAeKkZ4h51N1SjScZ03yFvsyi9TtexmliB4hHI6BvPhYjNdmEnKKb7oxmdsxtJPYTCW2fhP4kPuuPJh/fqKpWoxqxxIJ4PR+w+2cGpRcUfclXHaRE80Pn6qfA1wq9vKi8PjzMqeSTVgJFAKAUAoCm9728UqXsbJiD0mlU9Mj92hHj5nw6V1LO0z/Un+SKSl5FXbM7NXF/J2VqnFjmztkIg82bHL4dfSuhVrwpLMn9yuGyc3O5K8VMpPA7fk74z8GI/UCtRdSpt4aZOhkV2YvpNJ1KNrhGjMbcMqEYPZtyJHmMcwehxWxViq9Jpd/3IWzLK3wbGPeCO+sR2rcADqnMunVHXHvYyeXl8K59lcKm3TnsWks7o025PZi6S8NzNC8USxsuZFKlmbHIBhnljOazX1eEqelPLyRFbmFrm2y2uvTXcI7VFHYsA3J8IAcH0cD/AC1anba7ZQfzDluYOv72dQuMiNltkPhEO9j1c8/pislOxpQ53+YcmyDXE7SMWkZnY9WZiSfmedbiSWyKnCpAoBQCgFAKAUAoBQCgFAKAVAMzStWntn47aV4m80bGfiOjfOqzpxmsSWQiydD3zyBTHqMC3CEY4kABP8yseFvliufU6cs5pvBZS8zK3E3MUlzfB1QNKFZUwMcHGxZQPIZXl8Kp1BOMYY7ExNDpeq3WjatIhiYRyzENEFIV0Z+60fhkAjGPUfDNKEK9HVndIjdMk2/Gx9nkt7+2ZoZ2YxsyHhZsLxA8vEdD8qw9PlqTpy3RM13Ks2e0Ke/nENuvE7HLMc4UZ5ux8B+tdCrVjTjl8FEsk53lbE2WnWkHBKfauhB59sD7zcP4AvgflWnaXFSrN5Xu/sXaSK/0bVpbSZJ7dykiHkfAjxVh4qfEVvVKcakdMiieD03sJtdFqVuJE7si8pY881bzHmp8DXAr0HRljt2MqeSSVgJFAKAr7e7tr7DAIYGxczDu4/5adC/x8B8/Ktyzt/FlmXCKyeDzozdSeZ6nzPxrupGMvbVrn/A9EhFqAJpuAGTGf2jpxM58yAMDPkK40Y/ibh6+EXeyK10TeNf28wkM8k6570crZVh5c/dPqK6FS0pSjjGCupll7x7CDVNKXUIBh407QHx4ByeNvgc/NfWufaylRreFLuXlusldbH7ybvT0ES8M0I91JM93+VhzA9Olb1ezhVeeGUUsGbtNvZvbuMxoFtkYYbsySzA9RxHp8qrSsYQeXuyXJkArdKipAoBQCgFAKAUAoBQCgFAKAUAoBQCgFQDJ0zUZbeVZYHMciHKsP/fMehqk4Kaw0C3NK32pwD221LSL0aIqQT54bBX5E1zZ9Oa+CWxdTIrrerXe0N6kcMfCq5CJnIRSe87t59P0FbEIQtaeW9/3IfvF2bIbMW+mQdlEy9owy8jYDOfM/wAI8BXKrVpVpanwXSwRbW90sd1M091fTM7nrwxgAeCqD0A8BWeneyjHTCJDiRja3dEsFuZbGdpnTm0blMsvjwYxzHketbNG+cpYmiriQHZLaOXT7lZ4s8jiRPB0zzU+vl5EVuVqMasMMqng9T6Nqcd1BHPC3FHIvEp/sfIg5Hyr56cHCTizMnkzKqDG1O+SCKSaU4SNS7H0AzUxi5NJA8n7Ta097cy3EnV2OB+VM91R8Bj719JRpKnBRRhbyas1kIPQGhyQ69pAt3YLNEqq3mkiLhHx4qR+pFcSrqtq+pcfwZeUVNfbv9Ril7L2SVznAaNSUb1D9APjiulG7oyjnV9ymllm60g0fQPZZmUzzK6BQfxSEl8fwqM8/wDetCm/Huda4X8FnssFFgV2Ch9qQKAVAPhoD5xDzFG8EH3iHmKjJIqQfaAUAoBQCgFAKkCgFAKAUAoBQCgJXsDtvJpbyFEWRJB3kPLvAd1g3Xkeo8RWrc2yrJb4wSng46C02q6tAbhjI8kqs5xyCJ3iAPwqAMY9aVMUaLUeyHLJl/xCaiDNbW46IjSkerHhX7K1anTYPS5FplRBRXVyUOVQC19xW1PZTGxlPcly0WfwyAEsv9Q5/FfWub1CjleIuVyWg+xetcgyFUb/AHXjHbxWiHBmPG//AG06D5tj/LXR6dSzJzfb9yk32Kb0HQ572YQ2qcbkZ64CjzY+ArqVasaSzJlEskl17dZqFrGZSqSooy3ZOSVHieEqCcema16d9Sm8br5kuLRGND1mazlE1rIY3HLI6MPJh0YelbFSnGpHTJELYsVd+F1wYNvBx/ny+Pjw/wDrWi+mwzyW1Mr3aDXZ72YzXLl3PIeCqPJR4Ct6lSjSjpiireTW1kAqQZmkWqSzJHLKIEY4MjKSF8s46Z8zyFaHUbmtb0ZVKNPW12zgtBJvDLetN2enW6h7mRpc9C7hFPwC4z9TXmdb2s6pcNxpLT6JZf6m7G3guTb2uhaav7qySTHiLct/qcY+9cupf9Sl/wBSu1/54/RMyqFPyNktpEPdsAB/27cfbirTdWq+a7+svsTpXkc30+E+9YJ/+OA/3qFXqr4a7+svsRpXka662c09v3liq58RBj7x1t0updRh/wBO4f8A7/ceHTfKKS2ta29qcWKcEK90c2PEwJy3PoPAD0r1XoSu3aRndz1Se/yRz6rjqxHgxtE0aa7kEVshdup8Ao82PQCtzqHU7ewpeJXljyXd/JFYwcnhFo6LuhiUA3kzSN4pH3VH9XNj9q89vvbe4m2raKivN7v7G5C1S5JCm7jTgMez59S7k/XNcSXtP1RvPjP9DN+Gp+RrNT3T2Tj9iZYG9G4l+Yb+xFb9p7Y39J/1MTXrz9UUlaxfBWW1mx1xYN+1HHEThZV90+hH4T6H61990j2ituorTH3Z94v+H3NOpScPkR6u+YhUgUBvtE2SnuojJCY88RVEdipkx14CRwnHlnPKvn732itrOv4VRS25kt0s+a5M0aLkso1F9ZSQuY50aNx1Vhg/+vxFda2u6NzBToyUl6GJxaeGdFbRAoBQCgJVuy2gisb9JrhcoVKFh/y+LHfx4+voTWrd0pVKbjEmLwzO3m9te381xBFJLAMRpJGjMpCDnhgCPeJqlrpp01GTw/IS5IRIpU4YFT5MCP1rbymQcc1YHdZ3TxSJJEcOjBlPkQciqyipLDB622f1Rbq2huE6SIGx5EjmPkcivmqkHCTi+xm5POu93Uu31Sfn3YuGJf6V5/6i1dyzhpor6mKXJNd1AFhpN3qDgZbi4c+KoMKPnITWneN1K0aaf+stHZZNluc2yu7+W4S7ZZFRVcMEVeEsxHDyHMYz18qpfW0KSWgRbZSuvBfarjs/c7aXhA/L2jY+2K61LOhZ8kUZg1kAoBQCgFQCf7rNrFt5hBc8PA+FjlbrG3QLxHnwH7GvhParocqlN3FDlbyiuH648/M2betpeGXaTXmDOkhUEigMDXrvsbaeXpwRO30U1s2dHxriFPzkl+pSbxFs816XYyXEscUQ4pJGAHxPUn0HMn4V7rdXVOytnVnsor/UciKblhHovZjZ+KwgEceOmZJD1dsc2J8uvoBXinUeo1+o3DqVHnPC8l5I6lOmoIgu1W9fhYx6eqtjkZnGVz/AviPU/Svqukexs60VVunpX+Pf8zXq3OHiJC5Nv9RJz7Uw9AkYA+XDX1MfZPpiWPD/AFf3Nfx6nmb/AGe3szoypeqsyE4LIArj1wOTfauN1H2Loyi5WstL8nun+ZlhdST3LZgmgvIMjhlhkGCCOo8QwPMEeR5g157Up17OtiXuzizdTU4lNbRbt547oxWoDxsvHGWYAhQQCp8WKkjp4EV6t0L2gje2v9X41s8d/JnOq0nB7cEo1jdVFJEJoT7Ox5Fe8y5zj3WPFj1U/wBNb9K+nB4luY9JUt/a9lK8fGknAxXjjOVbHip8RXXpz1x1YwUZde6WNJNLCOFcdpJxKcH8XLI8K8j9q5Tp9UlOLa2jv+R0bbGg1m9e+t4YPZuLtJGHdjbvGIZ98PniT0Uk58sVveyttdXFyq6WlJ7yWyl6Y4fq+3zKXEopYKgr1JGiKkCgFAKAnu77eU2mQvAYO2RnLjv8PDlQCOh8s1o3Fp4r1ZwWUsFv6xtnBHp8N/JC0sUoTIUISnGPHiwDg8q5kLeUqrpp7ovnbJ16AlhqkRlGngIejTQIvF/Lg5YevSlR1KLxr+jCwyjd5GnwwajPHalOyypCoeSEqOJfiDn612LWcp0k5cmN8lr7hNT47GSFj+5lIX+VwGH34q5nUYYqJrui8XsUdrVyZbieQ9Xldvq5NdimsRS9EYy2Njt5enrZxWV5CyIiBCWQSI5HUkDnzOT0rmV7Oq5ucX3LqS4J5stbacY5v8KeFDMO8YiCQQCAeEnljJ5VqVnWyvFzt5lljsVFtfunuLOKSdJo5oUBZi2VcD4cwx+ddOhfxqSUWsMo44K8reKipAoBQCgPmKhrILw3U7We0w+zzNmaEDBJ5yRjkDz6sOh+RryL2q6J+Cr+NSX9OX6Py+x0barqWGT2vkTaFCTRbeITp12B17Fv0rqdGko39Fv/ACRhrfAyvdyGlhpZrhhngURp6FubH6AD5mvtfbq9cY07aPf3n+xq2sN2yUbztYiRYbWaV4Y7ji7SSNeJlRccsZ6MxAPXkDyrieyfT/HryruOfDxher+xkuajXumo2a3b6fcKHWcyg8hmUYz/AEIuD6cWa9DneVo7Yx+RoqKJM+7izgx/8Mrr4vw8WD5ENxt88Y8613cVZcyZbSR/Vtq7SwIRbORD4ERqit8GV1DfSslK3nW4a+pDaMPZDbpJdQWNIexSfKt3gcyAZVyABhiBwk5JPd8q4PtT0bNp+I/uh/8APl9jPb1MSwS/eGXSykngIWWDvqSAe70cYIIPI/UCvkfZq4VK/hGXwz91/wAfqbNxHMMlT65t7PPbRwKSnd/bPyBduhCBcBFIAz4nJHTkfW6NlGM3KXHY5uo1Gymzz31wsMfJerv+RPE/HwA861+s9Wp9NtnVl8T2ivN/ZF6VNzlguXa6aDTLDMK8DIBHAV5NxkciSOo6sQeRry3pVO46rf6ZvOp5lndY/jyRvVGqcNihridpHZ5GLuxyzMcknzJr2ShQhQpqnTWEuEjmttvLOuswFAKAUAoDlFEzkKgLMxwqgZJJ6ADxNQ2kssHo7YvQew0hINWWMIhLlXYEKvH2ih/DIPh8q4NeopV3KkZFstyBbwN6rSg22m5ihA4TKO6zDpiPHuJjx6/Cty1sdPv1N35EOXkVZXSRQmW7naE2nbgHAfs/tx/7itS5pqWM+pKeCHyDvN8T+tbUeCDjVgfY3KkMpKsOhBII+BHMVD35Bu7rbC9lt2tpbh5IWxlXwTyOR3iOLHTxrCrempa0sMnJo6zECpAoBQCgFAZmkalJbTJPCcPGcj1Hip9COXzrR6jZU7y3lRqcNfR9i0JOLyj0nouqR3UEc8Jykgz8D0Kn1ByPlXhd5azta0qNRbxZ1oS1LJm1qmQ67m3EiNG3uupU/AjBq9ObhNSXKeSsllEI3Taa1tHdwyDDx3JU+q9mnCfgRz+dfS+1F4ryrRrR4dNfXLya9tHTlepE9+AIuoCfdMJx8eM5/tX03sJJeBV+aMF38SNXu/1xrUns7Jpi3LtokYyKD4DIMbD0IHxr6y6pRm86/qaqZe2z+ux9kvEskYJ6ScXFk+anLAfDIFchrcyHHaXSuPjLLDIrKQI5AAOLHVhkCX4ZXHnRPHAaKVtdjbu3vYJhGph9pTvxZ4Uy47vCx4lHP1HPqay9TuqcunVoybzpfJEE9aLW25I/w+8z/wBCT68Jx968o6Qm76il/nH9zpVvgZ530ywkuJFigUvI5wAP1PkB4mvb7u8pWlF1azwl/uF6nLUXJ4R6G2N2ZTT4BGpDOecsn5m/so6AV4t1jqtXqVw6s+OIryX3OnSpqnEp/eZtL7ZdFYz+xhyieTNnvP8AM8h6D1r0n2U6T+DtfFmvfnv8l2Ro3FTVLHYiFfVmAVIFAKAUAoDJ0y9aCaKVPejdXH9LA1WcdUXF9wSLbnbu41J8N+zgBykIPL4ufxH7Cta3tY0Vtz5kt5IpW0QKkGXp8Rbi4QT06fOsU8LkGRtRZmG8uYyPdmkHy4yR9iKUZaqcX6B8msrKBQCgFAKAUAoBQCoBm6TpUtzII4F4m6k9FUfmZuij1+QyeVYq1aNNZkEi39hLWTT5TauWeKQDDMMcFxz4l4c5VWAUgnGTjxOK859qrP8AEQ/FwW62f/b2f5G5bT0vSywK8/N8UBjyx8LGRRkkAOB1YDOCPMj79Kzxnriqcnxx6Z/go1jdGo1S1S4ltpYVWdkZ04egKMvf5nkGUqrY5HljlmvqfZuNzQrSjKLUJLd9srjHma1fTJZzuRHVd58ULvGLV+ONihDBBhgcfiaTl8q9Ap2M6i1ZWDTcjQ3m9q6blFFFGPUux/0lF/01sx6dHG7I1M0d1t5fv0m7P/tIin644vvWeNjSj6kZJfu40C8lmivb15mh4WeIySM3E3QEgk4AySCfSvlvaqo/wjo20M5fvNLhIz26WrLJXvFaSW39jtV45pyAQOiRA5Z3P4V5Yz45r4foPhUbhXVfaEN/Vvsl5v8AY262XHTE79idjotPj8HnYftJMf6V8l/Wo631yt1Krl7QXEfv6lqNFQRq9621Pstv2ETft5wRkdUj6M3oT0Hz8q3fZbozvrnxKi/px3fq+yMdzV0xwUYBXsCWDnH2pAoBQCgFAKAUAoBQCgLI3P7Pe0i5YjkpjUfHDk/YrXOvqmlxXzJismPvu0nsdSMgHduEVx/Mo4W/RT86vYVNVLHkTJblf1vFRQCgFAKAUAoBQCoIJlsVt17CFQwKVBJ40A4iT4sDycjoOakDpXPuLN1Hqi9/UsmSDbbeOZowbWRXEhPEh7UGIqEKtw5AzxZIPeHLrWrDp/iaqdVbNfXJbV5E92L2iW/tllGA47sq/lcDn8j1HxryLrHTJ9PuZUpcdn5o6dGprjk3tcxIynCBTIy8iI+Mqzg4yQDyHjw55FvT519V0Xofi4r117rWy8/V+hq1q2NkczLiNUh7gTOGODy5j7jx6863r72hhbzVK3jnTs87cdl9ykKDazI02qbNWd8qvfW3ZyFSxZcqSACF748MHiCnx6ivq7e4qRipLbK4NZrchp3QWrYMd647iNghCTknOMdOXhW8uoVe6RXSbjRd1enRn9o73L4bALDAZHxyVfkCDkVjne1Z98fInSiaWd4ECLHDwRL3eBcAoACCOEcsA+Ar5Wp1+jTupUaiaSzl+vy8vUz+C3HKOv2FEzJbhQrDjkAz4csj1x1Hp59cfVekQu6aq0Gk0tkuH/z/AKyaVVweGa3X9oIbS2a4kYFR7oHV28FHqT9OdfH2fTq91cK3jH3u/p55NudRRjk86axqkl1M88xy7nJ8gOgUegHKvbenWFOxoRoU+F+rOVObm8sw63yooBQCgFAKAUAoBQCgFAejNyOk9hpquw707mX+nkq/YZ+dcG/qa6uF22MkFscd9ezxurEyoMyWxMg9Uxhx9O9/TU2NXRUw+4ktjzrXcMYqQKAUAoBQCgFAKAVAFMA3Oyu0cthN2sXMHk6E8nXy9D5GuP1no1LqVHw57SXD8v8AgyU6jg8l5aJtNHqETGz4uIBTIpwGiUtzz4cRXjxjyrzi39mrind6LhLTF7v/ACXp/JuSuE4bckglhVQYU5xhg47xPXnjOcnnz+db3XupK2pq2pbNpbrbEfJfT6FaNPU9TOm+bEbcieigL1OSBgdOZzivk+n0vHuqcHvlrP7m1UeIsy2uAhkAlKhIgAJF6HnjmQCSOXLJ6ivVTmCV8rIoZJO4vLGOLC569M+OPhQGXMzBicKoDqfPIYcJz0wcn16UBryAGfD9p3iSRjkT1HLyrzv2jpaL3Uv7kn/H8G/bvMDGvdTS0BmldUjJCvxEAHLYyPUZPy+FbHs7fVY1lbpaoyf09fl5la8E1kp3fVqkU18q27h0SMcXCwKdqSSSMci3DwZNendNtYRcqzjiT2z32NCcm9iv66xQVIFAKAUAoBQCgFAKAUBsNntIe8uYrePrIwUnyXqx+SgmsdWoqcHJ9gketrO2WKNI0GFRQqj0UYFfNSeXkzHZIgYEMMgjBB8QeoqAeXt4+yx068aMD9jJl4T/AAk81+K9PpX0FrX8WGe/cxNYZFq2iBQCgFAKAUAoBQCgFAKgEl2H2wk02SRo1RxKoRg5IAOTwtkA9Mn5GtO6tlUWrOMEp4LfudSk0y1R710mACBinJ24iBxJ4SD6EDz615/1D2bd5VdShJ6nvh7/AK9jbpV9CwzlbbW2d4qrDNlmeMdmMrJ+8U91SM55E8s9K5dh0a9s76m61NpZe/bh90ZalaEoPDJZLclTKe1AHEow0RyMquMYIzmvuDTO27XtBKgaNwVHdAIOSDg5z4kcvhQGPdJE6yKI3LGMHDKck4OCGblkHxzyoCO7e7WLp0cblFbtFxFEvI5HPiY9AvPwH61yOo9Cn1OpDRLGOfkZYVvDRqtDjt9bsWadQ03eXLycPYyfhMajovQ5PM8810LTptPpb001v/l3f++RSVR1OSktW017aaSCXh4424W4SCPMEEeBBB+dfV0qiqRUkYMGJWUCgFAKAUAoBQCgFAKAVDBee4vZPsomvpl78o4Yc+Eeebf1HHyHrXHv6+p+Gu3JeK7ls1zi4oCO7d7KpqNq0LYVx3on/I+OXyPQj1rNQrOlPUiGsnl7UrCS3leGdSkiHDKfA/7EcwfI19DCanHUuDFgxquBQCgFAKAUAoBQCgPqqSQAMk8gB4k+AqG0t2Dd7MasdNvI57i2Z+DiAjkBQ5IxkcQ6jNci6uVVWiPBZI3G8PbhdREMcMZjhjy4DY4g5GCvLlwjwI8/Sr9Ppbuf5CTIdBMyMroSrKQysOoIOQR866U4KUcMqWJDvkvQXLxwtxIFGAy4cdJOpyfTpyFc/wD/ADYdpMtrNrDvwk4h2lohTgwwV+ZfzyR09Ko+mPtL9CdZoLze3ft+77KL9mY+S8RxnkQSeRA5Vlj06C5bI1MhF1dySkGWR5CAFBdixCjoBnoK3YUow+FYKm52L2oOmzmYRJLlChVsePMEHHLn9RWte0VKnq8iUzY6Vol5rU7XNwQi8stwBQV4uSoMY6E4ZuRIxnNcqnWnT+FlsZOG2uwU+n9/97ATjtQpBU+AkX8J9ehrq213Gp7r2f7lWsESrcKipJFAKAUAoBQCgFATTdhsS2oz8UgItoiO0P526iMH15Z8h8a0ru58KOFyy0Vk9LRoFACgAAYAHQAdAK4XJkOVAKAUBBd5ewCajH2kWEukHcboHH5HPl5Hwrbtbp0Xh8FZLJ5zvbR4ZGjmQo6HDKw5gj/31ruxkpLK4MZ01YCgFAKAUAoBQCoBaW5HZhZXe+mUMsJ4IlI5GXAPF68OQB6t6Vy+oVmsU1+ZaKLa1HRIZwqXESSqBg8ag8yy5+HutXLLlAbz9nYbC8WO2BCPCsvCTnDM7ggemFHKux074G/UpIiVdEqKgCpAoBQHO3ZQ6mReJAwLL+ZQRxD5jIrFWhrpuPmgepNNiiMERt8dk0YaFlA/dkA8JGMHA6r4jPiM182+cGUw9otSht7aR7sBowCjRnmGyM9mM+8GHNM9OlWhGUpJR5IbPNFyVLt2YITiPAD1C5PCD64xX0dNNRWrnBjOusgFAKAUAoBQCgJPsHsXLqc3CuUhU/tZfyj8q+bHy8Ovx1rm5VGPr5EpZPS2iaRFaQpBboEjQYAHifEnzJ6k1wJzlOWqRlM+qgUAoBQCgIft/sFDqSZ5R3CjCSgf6XHiv3FbFvdSovzXkQ1k86a/oU9lKYrqMo3geqsPNW6EV3adaNRZiYmsGurIBUgUAoBQCgFQCX7J7wrmwjWFFR4lLMFIweNvxE+OOeB05+laNeyVRuSe5KlgtPRd6ljMFV2a3duWJR3VOeEd8cvd7xPLrXNna1YdvoX1IqLeNri3t/LLGcxjEcZ80QYBHoTk/OutZ0nTp4fJST3I1W2QKAUAoBQCoBYOxG8g2NpJbyo0vCeO3II7jflbx4M5Pj1Irm3Fi5z1R78llIiW0G0E95JxztkdFQclRckhQPHGSATk1t0beFJbc+ZVvJq62AKAUAoBQCgFRkE73fbt5tQIlmzDbdeIjvSeiDy/i+ma0rm8jT91bsso5PQuk6XFbRLDboI41HJR+p8ST5muLOcpvMuTIZlVAoBQCgFAKAUBrNoNAgvYjFdRh18D4qfNT1Bq9OpKm8xZDWSiNtd1NxZ5kts3MA58h+0QfxKB3h6j6V2KF9Ce0tmUccFeZreKn2pAoBQCgFAKgCmCBUkigFAKAUAoBQCoAqQKAUAoBQCgMrS9NluZBFbxtK5/Coz8z4AeprHOpGCzJ4BdWw26BISs2okSyDmIRzjU+HEfxn06fGuVcXzltT2XmXUfMtdEAAAAAHIAdAK5xc+0AoBQCgFAKAUAoBQCgIdtfu3s7/LFexmP/NjGCf5l6N+vrWzRu6lLZbryKuKZTe1G66+s8sqe0xD8cQ5geqe8PlmupRvac9ns/X7lHFohBHUHqOvpW6QKggVJIoBQCgFAKAUAoBQCgFAKAUAoBQChBk6bp01w4jt43lc/hQE/Xy+dUnOMFmTwSWlsruWlfhfUZOzXr2MeCx9GfovyzXOq9RS2gsl1DzLe0HQLeyj7O1iWNfHHVj5sx5sfjXMqVZ1HmbyWSwbOqEigFAKAUAoBQCgFAKAUAoBQCgI/tBsXZXufaIFLfnUcLj+oc/rWanXqU37rIaTK113cewybG4B8knH241H6it6HUf8ANfQroIBrOwmoWue1tZCo/FGONfqvMfMVu07qnPhlWmiOMMHB5HyPKtjJAoBUgUAoBQCgFAKAUAoBUA77OxlmOIY5JT5RozfoKrKcYrdgmei7ptRuMF0W3Xzmbnj+VQT9cVqVL+lHjf5FlFlh6BuXtIiGune4b8vuJn4DvH5mtKp1CpJYjsW0IsTTtMht0CW8aRKPBFA/TrWjKTlvJ5LGXUAUAoBQCgFAKAUAoBQCgFAKAUAoBQCgFAKA1upaDa3AxcW8Uv8AOik/XGavGpOPDZGCK6huj02Xmsbwn/6cjAfQ5FbEb6tHvkrpRG7zcVGc9jeOvkJI1b7grWePUn3iNJo73cncp7tzC3xVx+mazx6jF8xZDiRu+3fXUWeJ4DjyZ/8A+dZldwfZ/wC/mVwR+5010zxFeXkT/sK2FLIMWJOI4FWyDaWGz0sxwhjHxZv7LWKVZRWWCSadusu5ektuo/mkP/6VglfQXZk4JDZ7jJmwZLuNR/BGx/VhWCXUl2j+pOk3thuQtF/fTzS+g4UH2BP3rDLqU38KSJ0ok+mbtdMhwVtUcjxly/8A5HH2rBO7rS5kSkiUW9skY4Y0VB5KoA+1a7bfJY7agCgFAKAUAoBQCgFAKAU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l-PL"/>
          </a:p>
        </p:txBody>
      </p:sp>
      <p:pic>
        <p:nvPicPr>
          <p:cNvPr id="30726" name="Picture 6" descr="http://gazetabaltycka.pl/wp-content/uploads/2012/09/poczta-polska.jpg"/>
          <p:cNvPicPr>
            <a:picLocks noChangeAspect="1" noChangeArrowheads="1"/>
          </p:cNvPicPr>
          <p:nvPr/>
        </p:nvPicPr>
        <p:blipFill>
          <a:blip r:embed="rId4" cstate="print"/>
          <a:srcRect/>
          <a:stretch>
            <a:fillRect/>
          </a:stretch>
        </p:blipFill>
        <p:spPr bwMode="auto">
          <a:xfrm>
            <a:off x="3275856" y="3645024"/>
            <a:ext cx="2304256" cy="1515049"/>
          </a:xfrm>
          <a:prstGeom prst="rect">
            <a:avLst/>
          </a:prstGeom>
          <a:noFill/>
        </p:spPr>
      </p:pic>
      <p:cxnSp>
        <p:nvCxnSpPr>
          <p:cNvPr id="9" name="Łącznik prosty ze strzałką 8"/>
          <p:cNvCxnSpPr/>
          <p:nvPr/>
        </p:nvCxnSpPr>
        <p:spPr>
          <a:xfrm>
            <a:off x="2843808" y="4365104"/>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28" name="Picture 8" descr="http://img.interia.pl/wiadomosci/nimg/fot_Traczyk_bruk_2118020.jpg"/>
          <p:cNvPicPr>
            <a:picLocks noChangeAspect="1" noChangeArrowheads="1"/>
          </p:cNvPicPr>
          <p:nvPr/>
        </p:nvPicPr>
        <p:blipFill>
          <a:blip r:embed="rId5" cstate="print"/>
          <a:srcRect/>
          <a:stretch>
            <a:fillRect/>
          </a:stretch>
        </p:blipFill>
        <p:spPr bwMode="auto">
          <a:xfrm>
            <a:off x="6084168" y="3501008"/>
            <a:ext cx="2712436" cy="1849388"/>
          </a:xfrm>
          <a:prstGeom prst="rect">
            <a:avLst/>
          </a:prstGeom>
          <a:noFill/>
        </p:spPr>
      </p:pic>
      <p:cxnSp>
        <p:nvCxnSpPr>
          <p:cNvPr id="13" name="Łącznik prosty ze strzałką 12"/>
          <p:cNvCxnSpPr/>
          <p:nvPr/>
        </p:nvCxnSpPr>
        <p:spPr>
          <a:xfrm>
            <a:off x="5699745" y="4389487"/>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1196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Logger</a:t>
            </a:r>
            <a:r>
              <a:rPr lang="pl-PL" dirty="0" smtClean="0"/>
              <a:t> - implementacja</a:t>
            </a:r>
            <a:endParaRPr lang="pl-PL" dirty="0"/>
          </a:p>
        </p:txBody>
      </p:sp>
      <p:sp>
        <p:nvSpPr>
          <p:cNvPr id="3" name="Symbol zastępczy zawartości 2"/>
          <p:cNvSpPr>
            <a:spLocks noGrp="1"/>
          </p:cNvSpPr>
          <p:nvPr>
            <p:ph idx="1"/>
          </p:nvPr>
        </p:nvSpPr>
        <p:spPr/>
        <p:txBody>
          <a:bodyPr/>
          <a:lstStyle/>
          <a:p>
            <a:endParaRPr lang="pl-PL" dirty="0"/>
          </a:p>
        </p:txBody>
      </p:sp>
      <p:pic>
        <p:nvPicPr>
          <p:cNvPr id="4097" name="Picture 1" descr="C:\Users\Clint\Documents\Photoshop projects\logger.png"/>
          <p:cNvPicPr>
            <a:picLocks noChangeAspect="1" noChangeArrowheads="1"/>
          </p:cNvPicPr>
          <p:nvPr/>
        </p:nvPicPr>
        <p:blipFill>
          <a:blip r:embed="rId3" cstate="print"/>
          <a:srcRect/>
          <a:stretch>
            <a:fillRect/>
          </a:stretch>
        </p:blipFill>
        <p:spPr bwMode="auto">
          <a:xfrm>
            <a:off x="1907704" y="2564904"/>
            <a:ext cx="5308600" cy="28956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Bibliografia</a:t>
            </a:r>
            <a:endParaRPr lang="pl-PL" dirty="0"/>
          </a:p>
        </p:txBody>
      </p:sp>
      <p:sp>
        <p:nvSpPr>
          <p:cNvPr id="3" name="Symbol zastępczy zawartości 2"/>
          <p:cNvSpPr>
            <a:spLocks noGrp="1"/>
          </p:cNvSpPr>
          <p:nvPr>
            <p:ph idx="1"/>
          </p:nvPr>
        </p:nvSpPr>
        <p:spPr/>
        <p:txBody>
          <a:bodyPr/>
          <a:lstStyle/>
          <a:p>
            <a:r>
              <a:rPr lang="pl-PL" dirty="0" smtClean="0"/>
              <a:t>http://www.rabbitmq.com</a:t>
            </a:r>
            <a:endParaRPr lang="pl-PL"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132856"/>
            <a:ext cx="8229600" cy="1600200"/>
          </a:xfrm>
        </p:spPr>
        <p:txBody>
          <a:bodyPr/>
          <a:lstStyle/>
          <a:p>
            <a:r>
              <a:rPr lang="pl-PL" dirty="0" smtClean="0"/>
              <a:t>Dziękujemy za uwagę!</a:t>
            </a:r>
            <a:endParaRPr lang="pl-PL" dirty="0"/>
          </a:p>
        </p:txBody>
      </p:sp>
      <p:sp>
        <p:nvSpPr>
          <p:cNvPr id="3" name="Symbol zastępczy zawartości 2"/>
          <p:cNvSpPr>
            <a:spLocks noGrp="1"/>
          </p:cNvSpPr>
          <p:nvPr>
            <p:ph idx="1"/>
          </p:nvPr>
        </p:nvSpPr>
        <p:spPr/>
        <p:txBody>
          <a:bodyPr/>
          <a:lstStyle/>
          <a:p>
            <a:endParaRPr lang="pl-P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Do czego służy?</a:t>
            </a:r>
            <a:endParaRPr lang="pl-PL" dirty="0"/>
          </a:p>
        </p:txBody>
      </p:sp>
      <p:sp>
        <p:nvSpPr>
          <p:cNvPr id="5" name="Symbol zastępczy zawartości 2"/>
          <p:cNvSpPr txBox="1">
            <a:spLocks/>
          </p:cNvSpPr>
          <p:nvPr/>
        </p:nvSpPr>
        <p:spPr>
          <a:xfrm>
            <a:off x="467544" y="1484784"/>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pl-PL" sz="24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lang="pl-PL" sz="2400" dirty="0" smtClean="0">
                <a:solidFill>
                  <a:schemeClr val="tx1">
                    <a:lumMod val="50000"/>
                    <a:lumOff val="50000"/>
                  </a:schemeClr>
                </a:solidFill>
                <a:latin typeface="+mj-lt"/>
              </a:rPr>
              <a:t>	</a:t>
            </a:r>
            <a:r>
              <a:rPr kumimoji="0" lang="pl-PL" sz="24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rPr>
              <a:t>Komunikacja pomiędzy aplikacjami</a:t>
            </a:r>
            <a:r>
              <a:rPr kumimoji="0" lang="pl-PL" sz="2400" b="0" i="0" u="none" strike="noStrike" kern="1200" cap="none" spc="0" normalizeH="0" noProof="0" dirty="0" smtClean="0">
                <a:ln>
                  <a:noFill/>
                </a:ln>
                <a:solidFill>
                  <a:schemeClr val="tx1">
                    <a:lumMod val="50000"/>
                    <a:lumOff val="50000"/>
                  </a:schemeClr>
                </a:solidFill>
                <a:effectLst/>
                <a:uLnTx/>
                <a:uFillTx/>
                <a:latin typeface="+mj-lt"/>
                <a:ea typeface="+mn-ea"/>
                <a:cs typeface="+mn-cs"/>
              </a:rPr>
              <a:t> (aplikacje nie muszą być napisane w tym samym języku)</a:t>
            </a:r>
            <a:endParaRPr kumimoji="0" lang="pl-PL" sz="2400" b="0" i="0" u="none" strike="noStrike" kern="1200" cap="none" spc="0" normalizeH="0" baseline="0" noProof="0" dirty="0">
              <a:ln>
                <a:noFill/>
              </a:ln>
              <a:solidFill>
                <a:schemeClr val="tx1">
                  <a:lumMod val="50000"/>
                  <a:lumOff val="50000"/>
                </a:schemeClr>
              </a:solidFill>
              <a:effectLst/>
              <a:uLnTx/>
              <a:uFillTx/>
              <a:latin typeface="+mj-lt"/>
              <a:ea typeface="+mn-ea"/>
              <a:cs typeface="+mn-cs"/>
            </a:endParaRPr>
          </a:p>
        </p:txBody>
      </p:sp>
      <p:pic>
        <p:nvPicPr>
          <p:cNvPr id="28673" name="Picture 1" descr="C:\Users\Clint\Documents\Photoshop projects\rabbit.png"/>
          <p:cNvPicPr>
            <a:picLocks noChangeAspect="1" noChangeArrowheads="1"/>
          </p:cNvPicPr>
          <p:nvPr/>
        </p:nvPicPr>
        <p:blipFill>
          <a:blip r:embed="rId3" cstate="print"/>
          <a:srcRect/>
          <a:stretch>
            <a:fillRect/>
          </a:stretch>
        </p:blipFill>
        <p:spPr bwMode="auto">
          <a:xfrm>
            <a:off x="2152402" y="2996952"/>
            <a:ext cx="4651846" cy="3389486"/>
          </a:xfrm>
          <a:prstGeom prst="rect">
            <a:avLst/>
          </a:prstGeom>
          <a:noFill/>
        </p:spPr>
      </p:pic>
    </p:spTree>
    <p:extLst>
      <p:ext uri="{BB962C8B-B14F-4D97-AF65-F5344CB8AC3E}">
        <p14:creationId xmlns:p14="http://schemas.microsoft.com/office/powerpoint/2010/main" xmlns="" val="3851220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Podstawowe informacje</a:t>
            </a:r>
            <a:endParaRPr lang="pl-PL" dirty="0"/>
          </a:p>
        </p:txBody>
      </p:sp>
      <p:sp>
        <p:nvSpPr>
          <p:cNvPr id="3" name="Symbol zastępczy zawartości 2"/>
          <p:cNvSpPr>
            <a:spLocks noGrp="1"/>
          </p:cNvSpPr>
          <p:nvPr>
            <p:ph idx="1"/>
          </p:nvPr>
        </p:nvSpPr>
        <p:spPr/>
        <p:txBody>
          <a:bodyPr/>
          <a:lstStyle/>
          <a:p>
            <a:endParaRPr lang="pl-PL" dirty="0" smtClean="0"/>
          </a:p>
          <a:p>
            <a:r>
              <a:rPr lang="pl-PL" dirty="0" smtClean="0"/>
              <a:t>Open-</a:t>
            </a:r>
            <a:r>
              <a:rPr lang="pl-PL" dirty="0" err="1" smtClean="0"/>
              <a:t>source</a:t>
            </a:r>
            <a:endParaRPr lang="pl-PL" dirty="0" smtClean="0"/>
          </a:p>
          <a:p>
            <a:r>
              <a:rPr lang="pl-PL" dirty="0" smtClean="0"/>
              <a:t>Łatwy w użyciu </a:t>
            </a:r>
          </a:p>
          <a:p>
            <a:r>
              <a:rPr lang="pl-PL" dirty="0" smtClean="0"/>
              <a:t>Dostępny na większości systemów operacyjnych</a:t>
            </a:r>
            <a:endParaRPr lang="pl-PL" dirty="0"/>
          </a:p>
          <a:p>
            <a:r>
              <a:rPr lang="pl-PL" dirty="0"/>
              <a:t>Serwer jest napisany w języku </a:t>
            </a:r>
            <a:r>
              <a:rPr lang="pl-PL" dirty="0" smtClean="0"/>
              <a:t>Erlang i zbudowany </a:t>
            </a:r>
            <a:r>
              <a:rPr lang="pl-PL" dirty="0"/>
              <a:t>na OTP</a:t>
            </a:r>
          </a:p>
          <a:p>
            <a:r>
              <a:rPr lang="pl-PL" dirty="0" smtClean="0"/>
              <a:t>Kod źródłowy jest pod licencją Mozilla Public License</a:t>
            </a:r>
          </a:p>
          <a:p>
            <a:endParaRPr lang="pl-PL" dirty="0"/>
          </a:p>
        </p:txBody>
      </p:sp>
    </p:spTree>
    <p:extLst>
      <p:ext uri="{BB962C8B-B14F-4D97-AF65-F5344CB8AC3E}">
        <p14:creationId xmlns:p14="http://schemas.microsoft.com/office/powerpoint/2010/main" xmlns="" val="2990490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Historia</a:t>
            </a:r>
            <a:endParaRPr lang="pl-PL" dirty="0"/>
          </a:p>
        </p:txBody>
      </p:sp>
      <p:sp>
        <p:nvSpPr>
          <p:cNvPr id="3" name="Symbol zastępczy zawartości 2"/>
          <p:cNvSpPr>
            <a:spLocks noGrp="1"/>
          </p:cNvSpPr>
          <p:nvPr>
            <p:ph idx="1"/>
          </p:nvPr>
        </p:nvSpPr>
        <p:spPr/>
        <p:txBody>
          <a:bodyPr>
            <a:normAutofit/>
          </a:bodyPr>
          <a:lstStyle/>
          <a:p>
            <a:pPr>
              <a:lnSpc>
                <a:spcPct val="150000"/>
              </a:lnSpc>
            </a:pPr>
            <a:r>
              <a:rPr lang="pl-PL" dirty="0" smtClean="0"/>
              <a:t>2007r</a:t>
            </a:r>
            <a:r>
              <a:rPr lang="pl-PL" dirty="0" smtClean="0"/>
              <a:t>. – powstał dzięki </a:t>
            </a:r>
            <a:r>
              <a:rPr lang="pl-PL" dirty="0" err="1" smtClean="0"/>
              <a:t>Lshift</a:t>
            </a:r>
            <a:r>
              <a:rPr lang="pl-PL" dirty="0" smtClean="0"/>
              <a:t> oraz </a:t>
            </a:r>
            <a:r>
              <a:rPr lang="pl-PL" dirty="0" err="1" smtClean="0"/>
              <a:t>CohesiveFT</a:t>
            </a:r>
            <a:endParaRPr lang="pl-PL" dirty="0" smtClean="0"/>
          </a:p>
          <a:p>
            <a:pPr>
              <a:lnSpc>
                <a:spcPct val="150000"/>
              </a:lnSpc>
            </a:pPr>
            <a:r>
              <a:rPr lang="pl-PL" dirty="0" smtClean="0"/>
              <a:t>2010r. - został przejęty przez </a:t>
            </a:r>
            <a:r>
              <a:rPr lang="pl-PL" dirty="0" err="1" smtClean="0"/>
              <a:t>SpringSource</a:t>
            </a:r>
            <a:r>
              <a:rPr lang="pl-PL" dirty="0" smtClean="0"/>
              <a:t> (dział </a:t>
            </a:r>
            <a:r>
              <a:rPr lang="pl-PL" dirty="0" err="1" smtClean="0"/>
              <a:t>VMWare</a:t>
            </a:r>
            <a:r>
              <a:rPr lang="pl-PL" dirty="0" smtClean="0"/>
              <a:t>)</a:t>
            </a:r>
          </a:p>
          <a:p>
            <a:pPr>
              <a:lnSpc>
                <a:spcPct val="150000"/>
              </a:lnSpc>
            </a:pPr>
            <a:r>
              <a:rPr lang="pl-PL" dirty="0" smtClean="0"/>
              <a:t>maj 2013r. - przejęty przez </a:t>
            </a:r>
            <a:r>
              <a:rPr lang="pl-PL" b="1" dirty="0" err="1" smtClean="0"/>
              <a:t>GoPivotal</a:t>
            </a:r>
            <a:endParaRPr lang="pl-PL" b="1" dirty="0" smtClean="0"/>
          </a:p>
          <a:p>
            <a:pPr marL="0" indent="0">
              <a:buNone/>
            </a:pPr>
            <a:endParaRPr lang="pl-PL" dirty="0"/>
          </a:p>
        </p:txBody>
      </p:sp>
    </p:spTree>
    <p:extLst>
      <p:ext uri="{BB962C8B-B14F-4D97-AF65-F5344CB8AC3E}">
        <p14:creationId xmlns:p14="http://schemas.microsoft.com/office/powerpoint/2010/main" xmlns="" val="25682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Współpracuje z:</a:t>
            </a:r>
            <a:endParaRPr lang="pl-PL" dirty="0"/>
          </a:p>
        </p:txBody>
      </p:sp>
      <p:sp>
        <p:nvSpPr>
          <p:cNvPr id="3" name="Symbol zastępczy zawartości 2"/>
          <p:cNvSpPr>
            <a:spLocks noGrp="1"/>
          </p:cNvSpPr>
          <p:nvPr>
            <p:ph idx="1"/>
          </p:nvPr>
        </p:nvSpPr>
        <p:spPr/>
        <p:txBody>
          <a:bodyPr/>
          <a:lstStyle/>
          <a:p>
            <a:r>
              <a:rPr lang="pl-PL" dirty="0" smtClean="0"/>
              <a:t>Java ( + Spring)</a:t>
            </a:r>
          </a:p>
          <a:p>
            <a:r>
              <a:rPr lang="pl-PL" dirty="0" err="1" smtClean="0"/>
              <a:t>Ruby</a:t>
            </a:r>
            <a:endParaRPr lang="pl-PL" dirty="0" smtClean="0"/>
          </a:p>
          <a:p>
            <a:r>
              <a:rPr lang="pl-PL" dirty="0" err="1" smtClean="0"/>
              <a:t>Python</a:t>
            </a:r>
            <a:r>
              <a:rPr lang="pl-PL" dirty="0" smtClean="0"/>
              <a:t> ( + </a:t>
            </a:r>
            <a:r>
              <a:rPr lang="pl-PL" dirty="0" err="1" smtClean="0"/>
              <a:t>Django</a:t>
            </a:r>
            <a:r>
              <a:rPr lang="pl-PL" dirty="0" smtClean="0"/>
              <a:t>)</a:t>
            </a:r>
          </a:p>
          <a:p>
            <a:r>
              <a:rPr lang="pl-PL" dirty="0" smtClean="0"/>
              <a:t>.NET</a:t>
            </a:r>
          </a:p>
          <a:p>
            <a:r>
              <a:rPr lang="pl-PL" dirty="0" smtClean="0"/>
              <a:t>PHP</a:t>
            </a:r>
          </a:p>
          <a:p>
            <a:r>
              <a:rPr lang="pl-PL" dirty="0" smtClean="0"/>
              <a:t>Perl</a:t>
            </a:r>
          </a:p>
          <a:p>
            <a:r>
              <a:rPr lang="pl-PL" dirty="0" smtClean="0"/>
              <a:t>C/C++</a:t>
            </a:r>
          </a:p>
          <a:p>
            <a:r>
              <a:rPr lang="pl-PL" dirty="0" smtClean="0"/>
              <a:t>Erlang </a:t>
            </a:r>
            <a:r>
              <a:rPr lang="pl-PL" dirty="0" smtClean="0">
                <a:sym typeface="Wingdings" panose="05000000000000000000" pitchFamily="2" charset="2"/>
              </a:rPr>
              <a:t></a:t>
            </a:r>
          </a:p>
          <a:p>
            <a:r>
              <a:rPr lang="pl-PL" dirty="0" smtClean="0">
                <a:sym typeface="Wingdings" panose="05000000000000000000" pitchFamily="2" charset="2"/>
              </a:rPr>
              <a:t>i inne, typu </a:t>
            </a:r>
            <a:r>
              <a:rPr lang="pl-PL" dirty="0" err="1" smtClean="0">
                <a:sym typeface="Wingdings" panose="05000000000000000000" pitchFamily="2" charset="2"/>
              </a:rPr>
              <a:t>Haskell</a:t>
            </a:r>
            <a:r>
              <a:rPr lang="pl-PL" dirty="0" smtClean="0">
                <a:sym typeface="Wingdings" panose="05000000000000000000" pitchFamily="2" charset="2"/>
              </a:rPr>
              <a:t>, Lisp, Delphi, </a:t>
            </a:r>
            <a:r>
              <a:rPr lang="pl-PL" dirty="0" err="1" smtClean="0">
                <a:sym typeface="Wingdings" panose="05000000000000000000" pitchFamily="2" charset="2"/>
              </a:rPr>
              <a:t>Free</a:t>
            </a:r>
            <a:r>
              <a:rPr lang="pl-PL" dirty="0" smtClean="0">
                <a:sym typeface="Wingdings" panose="05000000000000000000" pitchFamily="2" charset="2"/>
              </a:rPr>
              <a:t> Pascal</a:t>
            </a:r>
          </a:p>
          <a:p>
            <a:pPr>
              <a:buNone/>
            </a:pPr>
            <a:endParaRPr lang="pl-PL" dirty="0"/>
          </a:p>
        </p:txBody>
      </p:sp>
      <p:pic>
        <p:nvPicPr>
          <p:cNvPr id="22529" name="Picture 1"/>
          <p:cNvPicPr>
            <a:picLocks noChangeAspect="1" noChangeArrowheads="1"/>
          </p:cNvPicPr>
          <p:nvPr/>
        </p:nvPicPr>
        <p:blipFill>
          <a:blip r:embed="rId2" cstate="print"/>
          <a:srcRect/>
          <a:stretch>
            <a:fillRect/>
          </a:stretch>
        </p:blipFill>
        <p:spPr bwMode="auto">
          <a:xfrm>
            <a:off x="4427984" y="2466377"/>
            <a:ext cx="4464496" cy="11066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087726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Cechy</a:t>
            </a:r>
            <a:endParaRPr lang="pl-PL" dirty="0"/>
          </a:p>
        </p:txBody>
      </p:sp>
      <p:sp>
        <p:nvSpPr>
          <p:cNvPr id="3" name="Symbol zastępczy zawartości 2"/>
          <p:cNvSpPr>
            <a:spLocks noGrp="1"/>
          </p:cNvSpPr>
          <p:nvPr>
            <p:ph idx="1"/>
          </p:nvPr>
        </p:nvSpPr>
        <p:spPr/>
        <p:txBody>
          <a:bodyPr/>
          <a:lstStyle/>
          <a:p>
            <a:r>
              <a:rPr lang="pl-PL" dirty="0" smtClean="0"/>
              <a:t>Asynchroniczne porozumiewanie</a:t>
            </a:r>
            <a:endParaRPr lang="pl-PL" dirty="0"/>
          </a:p>
          <a:p>
            <a:r>
              <a:rPr lang="pl-PL" dirty="0" smtClean="0"/>
              <a:t>Kompatybilność</a:t>
            </a:r>
          </a:p>
          <a:p>
            <a:r>
              <a:rPr lang="pl-PL" dirty="0" err="1" smtClean="0"/>
              <a:t>Multi-protocol</a:t>
            </a:r>
            <a:r>
              <a:rPr lang="pl-PL" dirty="0" smtClean="0"/>
              <a:t> (AMQP, STOMP, MQTT, HTTP)</a:t>
            </a:r>
          </a:p>
          <a:p>
            <a:r>
              <a:rPr lang="pl-PL" dirty="0" err="1" smtClean="0"/>
              <a:t>Rabbitmq.com</a:t>
            </a:r>
            <a:endParaRPr lang="pl-PL" dirty="0" smtClean="0"/>
          </a:p>
          <a:p>
            <a:r>
              <a:rPr lang="pl-PL" dirty="0" smtClean="0"/>
              <a:t>Niezawodny:</a:t>
            </a:r>
          </a:p>
          <a:p>
            <a:pPr lvl="1"/>
            <a:r>
              <a:rPr lang="pl-PL" dirty="0" err="1" smtClean="0"/>
              <a:t>Message</a:t>
            </a:r>
            <a:r>
              <a:rPr lang="pl-PL" dirty="0" smtClean="0"/>
              <a:t> </a:t>
            </a:r>
            <a:r>
              <a:rPr lang="pl-PL" dirty="0" err="1" smtClean="0"/>
              <a:t>acknowledgment</a:t>
            </a:r>
            <a:endParaRPr lang="pl-PL" dirty="0"/>
          </a:p>
          <a:p>
            <a:pPr lvl="1"/>
            <a:r>
              <a:rPr lang="pl-PL" dirty="0" err="1" smtClean="0"/>
              <a:t>Queue</a:t>
            </a:r>
            <a:r>
              <a:rPr lang="pl-PL" dirty="0" smtClean="0"/>
              <a:t>, </a:t>
            </a:r>
            <a:r>
              <a:rPr lang="pl-PL" dirty="0" err="1" smtClean="0"/>
              <a:t>message</a:t>
            </a:r>
            <a:r>
              <a:rPr lang="pl-PL" dirty="0" smtClean="0"/>
              <a:t> </a:t>
            </a:r>
            <a:r>
              <a:rPr lang="pl-PL" dirty="0" err="1" smtClean="0"/>
              <a:t>durability</a:t>
            </a:r>
            <a:endParaRPr lang="pl-PL" dirty="0" smtClean="0"/>
          </a:p>
          <a:p>
            <a:pPr lvl="1"/>
            <a:r>
              <a:rPr lang="pl-PL" dirty="0" err="1" smtClean="0"/>
              <a:t>Klastrowanie</a:t>
            </a:r>
            <a:r>
              <a:rPr lang="pl-PL" dirty="0" smtClean="0"/>
              <a:t> </a:t>
            </a:r>
          </a:p>
        </p:txBody>
      </p:sp>
    </p:spTree>
    <p:extLst>
      <p:ext uri="{BB962C8B-B14F-4D97-AF65-F5344CB8AC3E}">
        <p14:creationId xmlns:p14="http://schemas.microsoft.com/office/powerpoint/2010/main" xmlns="" val="549056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Instalacja</a:t>
            </a:r>
            <a:endParaRPr lang="pl-PL" dirty="0"/>
          </a:p>
        </p:txBody>
      </p:sp>
      <p:sp>
        <p:nvSpPr>
          <p:cNvPr id="3" name="Symbol zastępczy zawartości 2"/>
          <p:cNvSpPr>
            <a:spLocks noGrp="1"/>
          </p:cNvSpPr>
          <p:nvPr>
            <p:ph idx="1"/>
          </p:nvPr>
        </p:nvSpPr>
        <p:spPr/>
        <p:txBody>
          <a:bodyPr/>
          <a:lstStyle/>
          <a:p>
            <a:r>
              <a:rPr lang="pl-PL" dirty="0" smtClean="0"/>
              <a:t>Maszyna wirtualna </a:t>
            </a:r>
            <a:r>
              <a:rPr lang="pl-PL" dirty="0" err="1" smtClean="0"/>
              <a:t>erlanga</a:t>
            </a:r>
            <a:r>
              <a:rPr lang="pl-PL" dirty="0" smtClean="0"/>
              <a:t> </a:t>
            </a:r>
          </a:p>
          <a:p>
            <a:r>
              <a:rPr lang="pl-PL" dirty="0" smtClean="0"/>
              <a:t>Sam serwer – </a:t>
            </a:r>
            <a:r>
              <a:rPr lang="pl-PL" dirty="0" err="1" smtClean="0"/>
              <a:t>rabbitMQ</a:t>
            </a:r>
            <a:endParaRPr lang="pl-PL" dirty="0" smtClean="0"/>
          </a:p>
          <a:p>
            <a:r>
              <a:rPr lang="pl-PL" dirty="0" err="1" smtClean="0"/>
              <a:t>Client</a:t>
            </a:r>
            <a:r>
              <a:rPr lang="pl-PL" dirty="0" smtClean="0"/>
              <a:t> AMQP dla języków, które są wykorzystane w aplikacji, np. :</a:t>
            </a:r>
          </a:p>
          <a:p>
            <a:pPr lvl="1"/>
            <a:r>
              <a:rPr lang="pl-PL" dirty="0" err="1" smtClean="0"/>
              <a:t>java</a:t>
            </a:r>
            <a:r>
              <a:rPr lang="pl-PL" dirty="0" smtClean="0"/>
              <a:t> -&gt; </a:t>
            </a:r>
            <a:r>
              <a:rPr lang="pl-PL" dirty="0" err="1" smtClean="0"/>
              <a:t>java</a:t>
            </a:r>
            <a:r>
              <a:rPr lang="pl-PL" dirty="0" smtClean="0"/>
              <a:t> </a:t>
            </a:r>
            <a:r>
              <a:rPr lang="pl-PL" dirty="0" err="1" smtClean="0"/>
              <a:t>client</a:t>
            </a:r>
            <a:endParaRPr lang="pl-PL" dirty="0" smtClean="0"/>
          </a:p>
          <a:p>
            <a:pPr lvl="1"/>
            <a:r>
              <a:rPr lang="pl-PL" dirty="0" err="1" smtClean="0"/>
              <a:t>python</a:t>
            </a:r>
            <a:r>
              <a:rPr lang="pl-PL" dirty="0" smtClean="0"/>
              <a:t> -&gt; pika</a:t>
            </a:r>
          </a:p>
          <a:p>
            <a:pPr lvl="1"/>
            <a:r>
              <a:rPr lang="pl-PL" dirty="0" err="1" smtClean="0"/>
              <a:t>ruby</a:t>
            </a:r>
            <a:r>
              <a:rPr lang="pl-PL" dirty="0" smtClean="0"/>
              <a:t> -&gt; </a:t>
            </a:r>
            <a:r>
              <a:rPr lang="pl-PL" dirty="0" err="1" smtClean="0"/>
              <a:t>Bunny</a:t>
            </a:r>
            <a:endParaRPr lang="pl-PL" dirty="0" smtClean="0"/>
          </a:p>
          <a:p>
            <a:pPr lvl="1"/>
            <a:endParaRPr lang="pl-PL" dirty="0"/>
          </a:p>
        </p:txBody>
      </p:sp>
    </p:spTree>
    <p:extLst>
      <p:ext uri="{BB962C8B-B14F-4D97-AF65-F5344CB8AC3E}">
        <p14:creationId xmlns:p14="http://schemas.microsoft.com/office/powerpoint/2010/main" xmlns="" val="790451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Ogólny schemat użytkowania</a:t>
            </a:r>
            <a:endParaRPr lang="pl-PL" dirty="0"/>
          </a:p>
        </p:txBody>
      </p:sp>
      <p:sp>
        <p:nvSpPr>
          <p:cNvPr id="3" name="Symbol zastępczy zawartości 2"/>
          <p:cNvSpPr>
            <a:spLocks noGrp="1"/>
          </p:cNvSpPr>
          <p:nvPr>
            <p:ph idx="1"/>
          </p:nvPr>
        </p:nvSpPr>
        <p:spPr>
          <a:xfrm>
            <a:off x="457200" y="1927373"/>
            <a:ext cx="8229600" cy="4525963"/>
          </a:xfrm>
        </p:spPr>
        <p:txBody>
          <a:bodyPr/>
          <a:lstStyle/>
          <a:p>
            <a:pPr algn="ctr">
              <a:buNone/>
            </a:pPr>
            <a:r>
              <a:rPr lang="pl-PL" dirty="0" smtClean="0"/>
              <a:t>Połączenie aplikacji z Rabbitem (</a:t>
            </a:r>
            <a:r>
              <a:rPr lang="pl-PL" dirty="0" err="1" smtClean="0"/>
              <a:t>connection</a:t>
            </a:r>
            <a:r>
              <a:rPr lang="pl-PL" dirty="0" smtClean="0"/>
              <a:t>)</a:t>
            </a:r>
          </a:p>
          <a:p>
            <a:pPr algn="ctr">
              <a:buNone/>
            </a:pPr>
            <a:endParaRPr lang="pl-PL" dirty="0" smtClean="0"/>
          </a:p>
          <a:p>
            <a:pPr algn="ctr">
              <a:buNone/>
            </a:pPr>
            <a:r>
              <a:rPr lang="pl-PL" dirty="0" smtClean="0"/>
              <a:t>Utworzenie kanału w obrębie tego połączenia (channel)</a:t>
            </a:r>
          </a:p>
          <a:p>
            <a:pPr algn="ctr">
              <a:buNone/>
            </a:pPr>
            <a:endParaRPr lang="pl-PL" dirty="0" smtClean="0"/>
          </a:p>
          <a:p>
            <a:pPr algn="ctr">
              <a:buNone/>
            </a:pPr>
            <a:r>
              <a:rPr lang="pl-PL" dirty="0" smtClean="0"/>
              <a:t>Wysyłanie wiadomości, odbieranie, ustalanie </a:t>
            </a:r>
            <a:r>
              <a:rPr lang="pl-PL" dirty="0" err="1" smtClean="0"/>
              <a:t>routingu</a:t>
            </a:r>
            <a:endParaRPr lang="pl-PL" dirty="0" smtClean="0"/>
          </a:p>
          <a:p>
            <a:pPr algn="ctr">
              <a:buNone/>
            </a:pPr>
            <a:endParaRPr lang="pl-PL" dirty="0" smtClean="0"/>
          </a:p>
          <a:p>
            <a:pPr algn="ctr">
              <a:buNone/>
            </a:pPr>
            <a:r>
              <a:rPr lang="pl-PL" dirty="0" smtClean="0"/>
              <a:t>Zamknięcie połączenia</a:t>
            </a:r>
          </a:p>
          <a:p>
            <a:pPr algn="ctr">
              <a:buNone/>
            </a:pPr>
            <a:endParaRPr lang="pl-PL" dirty="0" smtClean="0"/>
          </a:p>
          <a:p>
            <a:pPr algn="ctr">
              <a:buNone/>
            </a:pPr>
            <a:endParaRPr lang="pl-PL" dirty="0" smtClean="0"/>
          </a:p>
          <a:p>
            <a:pPr algn="ctr">
              <a:buNone/>
            </a:pPr>
            <a:endParaRPr lang="pl-PL" dirty="0" smtClean="0"/>
          </a:p>
          <a:p>
            <a:pPr algn="ctr">
              <a:buNone/>
            </a:pPr>
            <a:endParaRPr lang="pl-PL" dirty="0" smtClean="0"/>
          </a:p>
          <a:p>
            <a:pPr algn="ctr">
              <a:buNone/>
            </a:pPr>
            <a:endParaRPr lang="pl-PL" dirty="0"/>
          </a:p>
        </p:txBody>
      </p:sp>
      <p:cxnSp>
        <p:nvCxnSpPr>
          <p:cNvPr id="6" name="Łącznik prosty ze strzałką 5"/>
          <p:cNvCxnSpPr/>
          <p:nvPr/>
        </p:nvCxnSpPr>
        <p:spPr>
          <a:xfrm>
            <a:off x="4547617" y="2358405"/>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Łącznik prosty ze strzałką 6"/>
          <p:cNvCxnSpPr/>
          <p:nvPr/>
        </p:nvCxnSpPr>
        <p:spPr>
          <a:xfrm>
            <a:off x="4543425" y="3563491"/>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Łącznik prosty ze strzałką 7"/>
          <p:cNvCxnSpPr/>
          <p:nvPr/>
        </p:nvCxnSpPr>
        <p:spPr>
          <a:xfrm>
            <a:off x="4533900" y="450912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ierownictwo">
  <a:themeElements>
    <a:clrScheme name="Kierownictw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Kierownictw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Kierownictw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804</TotalTime>
  <Words>626</Words>
  <Application>Microsoft Office PowerPoint</Application>
  <PresentationFormat>Pokaz na ekranie (4:3)</PresentationFormat>
  <Paragraphs>125</Paragraphs>
  <Slides>22</Slides>
  <Notes>7</Notes>
  <HiddenSlides>0</HiddenSlides>
  <MMClips>0</MMClips>
  <ScaleCrop>false</ScaleCrop>
  <HeadingPairs>
    <vt:vector size="4" baseType="variant">
      <vt:variant>
        <vt:lpstr>Motyw</vt:lpstr>
      </vt:variant>
      <vt:variant>
        <vt:i4>1</vt:i4>
      </vt:variant>
      <vt:variant>
        <vt:lpstr>Tytuły slajdów</vt:lpstr>
      </vt:variant>
      <vt:variant>
        <vt:i4>22</vt:i4>
      </vt:variant>
    </vt:vector>
  </HeadingPairs>
  <TitlesOfParts>
    <vt:vector size="23" baseType="lpstr">
      <vt:lpstr>Kierownictwo</vt:lpstr>
      <vt:lpstr>RabbitMQ</vt:lpstr>
      <vt:lpstr>Co to jest RabbitMQ?</vt:lpstr>
      <vt:lpstr>Do czego służy?</vt:lpstr>
      <vt:lpstr>Podstawowe informacje</vt:lpstr>
      <vt:lpstr>Historia</vt:lpstr>
      <vt:lpstr>Współpracuje z:</vt:lpstr>
      <vt:lpstr>Cechy</vt:lpstr>
      <vt:lpstr>Instalacja</vt:lpstr>
      <vt:lpstr>Ogólny schemat użytkowania</vt:lpstr>
      <vt:lpstr>Elementy</vt:lpstr>
      <vt:lpstr>Hello World!</vt:lpstr>
      <vt:lpstr>Producer</vt:lpstr>
      <vt:lpstr>Consumer</vt:lpstr>
      <vt:lpstr>Więcej odbiorców - logger</vt:lpstr>
      <vt:lpstr>Exchange</vt:lpstr>
      <vt:lpstr>Exchange</vt:lpstr>
      <vt:lpstr>Elementy</vt:lpstr>
      <vt:lpstr>Routing</vt:lpstr>
      <vt:lpstr>Topics</vt:lpstr>
      <vt:lpstr>Logger - implementacja</vt:lpstr>
      <vt:lpstr>Bibliografia</vt:lpstr>
      <vt:lpstr>Dziękujemy za uwagę!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RabbitMQ</dc:title>
  <dc:creator>Kajetan Tunia - Jaworski</dc:creator>
  <cp:lastModifiedBy>Clint</cp:lastModifiedBy>
  <cp:revision>71</cp:revision>
  <dcterms:created xsi:type="dcterms:W3CDTF">2014-01-07T14:29:25Z</dcterms:created>
  <dcterms:modified xsi:type="dcterms:W3CDTF">2014-01-28T21:33:46Z</dcterms:modified>
</cp:coreProperties>
</file>