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68" r:id="rId3"/>
    <p:sldId id="271" r:id="rId4"/>
    <p:sldId id="279" r:id="rId5"/>
    <p:sldId id="281" r:id="rId6"/>
    <p:sldId id="272" r:id="rId7"/>
    <p:sldId id="273" r:id="rId8"/>
    <p:sldId id="277" r:id="rId9"/>
    <p:sldId id="274" r:id="rId10"/>
    <p:sldId id="278" r:id="rId11"/>
    <p:sldId id="276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3750" autoAdjust="0"/>
  </p:normalViewPr>
  <p:slideViewPr>
    <p:cSldViewPr snapToGrid="0">
      <p:cViewPr varScale="1">
        <p:scale>
          <a:sx n="76" d="100"/>
          <a:sy n="76" d="100"/>
        </p:scale>
        <p:origin x="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F8B81-0D23-4FCC-91DA-063E9D1FC89B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1236E-D7E9-4E24-98BD-ED9EA57996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58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510B-5EE5-4917-AE6E-9983ED90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BDEA2-2F17-4F91-B298-2EDB7B064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0501-F15C-40F4-8255-4976B856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579E-BD29-49A7-BCC0-C930A4A5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E3E65-F655-45C4-A8D1-C36F3EEE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735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6A99-DCC3-4E66-8C48-64CDA07D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F1A60-06AC-4D29-908C-7D2ADE7D0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4494-CC89-41E9-9107-5CF95147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0342-6055-4BA2-8FE8-75DA9720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92E2-A1D0-49EA-A608-74691D55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786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A1671-DD08-43E5-B4A2-678D0D5DC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DF436-24AF-4613-98FE-2180AD4CE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1227-03DB-4D59-8F4B-5021E064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4843-2DB7-4761-A849-AC2847C9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BE9A-FF47-46D8-A8DF-B9B05E62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3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3A69-CA98-4445-A287-1D6FA063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88B6-EB4C-413A-8CE1-457CF2CE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F6253-CBB8-4065-AE20-E19BDF8A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DE61-4C35-4EA9-94FC-D022433D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210F-7F79-4995-A163-8204FDD4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532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A4B9-F898-4BE3-A51D-193C149E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0AA13-ED0F-448A-900B-C9D13B02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FA096-2825-4825-9009-36A7DBF2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C9CB-CDE1-4396-B71B-35DA0839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60E6-3ABA-447F-9630-BABCB309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91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6AA-B718-488D-8D13-203D2BA3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8599-3DF2-4F9C-93B1-73BC78F00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6E8CB-799B-437B-A30F-FF91283B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4BC20-DB8C-481D-A311-1FE1CEB4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25F67-D9D7-40D4-B2DB-311D4D56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D9B81-E802-467D-AB20-08A14B19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535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343-28B5-4D23-8BEC-DD921A4B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62272-E73F-4CEA-A66D-B30D5459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E4393-424D-484C-8BA7-47F44EB7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A0C68-9DCB-4BE9-B655-CE3116E3E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213BD-FAC3-47A8-9D4C-841052440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56B90-A9BC-4125-8ACA-20FD97BD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AB3A5-2B36-4F08-BD6D-689190C3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13A5F-1CD5-4DBE-ACDA-4D954AB7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954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527D-936A-4419-A36E-0BA85F34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73345-0363-4DCD-8662-F9A76ECB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97F2-DC8F-4694-A6F1-81BA7A09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13D35-E3BB-4232-B3DF-304CEC40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636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C7352-E304-49BF-A747-AABADE9F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F5235-CBDB-47E3-902D-637DFDE9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622FF-5188-43EC-BF94-01698B85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692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8226-DE1C-4E94-9350-002C14A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88FD-AD46-4686-8D45-A048948B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8DA3C-2938-415A-A743-48362B8C7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CEE94-3A74-431A-B232-FCB24ED0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AB8FE-2ABC-4138-BE01-08066C90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9FF0-E077-4F6D-AF7B-5537A757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321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3D0A-2390-4245-8AD3-7AFDE3BF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8FDD7-B64A-485A-9EBE-704662257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BEC2-2AE6-41CB-84D1-1E311182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AE6AB-D83A-4DF8-9DD9-3838AF51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55E1B-BD33-47F6-8653-DF0B9C45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4D88-D14C-44E6-B55E-8C52668A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476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45120-EFBD-4A3B-802E-852C6F37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2085A-2E57-420F-BD02-0B454C621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F606-9D91-467D-B8FD-92FBE00B6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66FE-0302-4FE0-AE3D-CBDC7FADCF32}" type="datetimeFigureOut">
              <a:rPr lang="fi-FI" smtClean="0"/>
              <a:t>16.10.2020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1508-809A-446D-A8A1-7F5145042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45AF-7900-4B37-BBDB-CB4870375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271F-929C-48E8-9649-74E7E9ABDE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402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2A42-F833-451B-B1FD-2052298F2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Tekoäly on vaikeaa, vai onko?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A8CB4-1374-4461-A0CE-796C5F7A3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Kari Jyrkkä, Oulun ammattikorkeakoulu, 2020 (ohjaaja, käsikirjoittaja, kuvaaja, leikkaaja ja tuottaja)</a:t>
            </a:r>
          </a:p>
        </p:txBody>
      </p:sp>
    </p:spTree>
    <p:extLst>
      <p:ext uri="{BB962C8B-B14F-4D97-AF65-F5344CB8AC3E}">
        <p14:creationId xmlns:p14="http://schemas.microsoft.com/office/powerpoint/2010/main" val="34277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8234-FD43-41CD-94C7-03CEA707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Tiivistelmä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2480-BB27-443A-B004-14B8ED2A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/>
              <a:t>Tässä tutustuttiin dataohjattuun tekoälyyn.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Opettaminen tapahtuu kustannusfunktiota minimoimalla ja minimiin päästään derivoimalla kustannusfunktio säädettävien parametrien suhteen.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Myös neuroverkko opetetaan edellä kuvatulla tavalla.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Kun ymmärretään neuroverkon toimintaperiaate ei olla enää kaukana modernien syvien neuroverkkojen ymmärryksestä</a:t>
            </a:r>
          </a:p>
          <a:p>
            <a:pPr marL="514350" indent="-514350">
              <a:buFont typeface="+mj-lt"/>
              <a:buAutoNum type="arabicPeriod"/>
            </a:pPr>
            <a:endParaRPr lang="fi-FI" dirty="0"/>
          </a:p>
          <a:p>
            <a:pPr marL="971550" lvl="1" indent="-514350">
              <a:buFont typeface="+mj-lt"/>
              <a:buAutoNum type="arabicPeriod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608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77DD76-2FD5-43E7-AC0A-285E95D7B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</a:t>
            </a:r>
            <a:endParaRPr lang="fi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4F4D96-FFF9-4340-AA99-6AD062EAE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859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7349-5F26-46E1-BED6-0466C947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Videon sisältö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D401-D927-4B4F-B7D2-05874961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fi-FI" b="1" dirty="0"/>
              <a:t>Johdanto (miksi tekoäly koetaan hankalaksi?)</a:t>
            </a:r>
            <a:endParaRPr lang="fi-FI" dirty="0"/>
          </a:p>
          <a:p>
            <a:pPr marL="514350" lvl="0" indent="-514350">
              <a:buFont typeface="+mj-lt"/>
              <a:buAutoNum type="arabicPeriod"/>
            </a:pPr>
            <a:r>
              <a:rPr lang="fi-FI" b="1" dirty="0"/>
              <a:t>Esimerkki käyrän sovittamisesta dataan kustannusfunktion ja derivaatan avulla</a:t>
            </a:r>
            <a:endParaRPr lang="fi-FI" dirty="0"/>
          </a:p>
          <a:p>
            <a:pPr marL="514350" lvl="0" indent="-514350">
              <a:buFont typeface="+mj-lt"/>
              <a:buAutoNum type="arabicPeriod"/>
            </a:pPr>
            <a:r>
              <a:rPr lang="fi-FI" b="1" dirty="0"/>
              <a:t>Esimerkin toteutus </a:t>
            </a:r>
            <a:r>
              <a:rPr lang="fi-FI" b="1" dirty="0" err="1"/>
              <a:t>Octave</a:t>
            </a:r>
            <a:r>
              <a:rPr lang="fi-FI" b="1" dirty="0"/>
              <a:t>-ohjelmaksi</a:t>
            </a:r>
            <a:endParaRPr lang="fi-FI" dirty="0"/>
          </a:p>
          <a:p>
            <a:pPr marL="514350" lvl="0" indent="-514350">
              <a:buFont typeface="+mj-lt"/>
              <a:buAutoNum type="arabicPeriod"/>
            </a:pPr>
            <a:r>
              <a:rPr lang="fi-FI" b="1" dirty="0"/>
              <a:t>Kuinka edellä opittu tekoälyn toimintaperiaate toimii myös neuroverkossa?</a:t>
            </a:r>
          </a:p>
          <a:p>
            <a:pPr marL="514350" lvl="0" indent="-514350">
              <a:buFont typeface="+mj-lt"/>
              <a:buAutoNum type="arabicPeriod"/>
            </a:pPr>
            <a:r>
              <a:rPr lang="fi-FI" b="1" dirty="0"/>
              <a:t>Tiivistelmä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560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17A4-F969-40C6-BD29-E68EAA38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Miksi tekoäly koetaan hankalaksi?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354D-5AA7-4E30-8A6A-FFD4D0B0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58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Symbolinen tekoäly vs. dataohjatut konnektionistiset neuroverkot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Tekoälyä selittävä kirjallisuus on matemaattista.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Erilaisia tekoälykirjastoja on saatavilla, mutta onko ohjelmointiosaamista?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9364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E6B-19F0-4551-8494-3031A766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i-FI" dirty="0"/>
              <a:t>Esimerkki ongelmasta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53E-ACE4-4CBB-8D36-FFF323F0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57" y="1483361"/>
            <a:ext cx="5571168" cy="4557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/>
              <a:t>Halutaan ennustaa tunnettujen asuntokauppatietojen perusteella, mikä on tietyn kokoisen asunnon hinta.</a:t>
            </a:r>
          </a:p>
          <a:p>
            <a:pPr marL="0" indent="0">
              <a:buNone/>
            </a:pPr>
            <a:endParaRPr lang="fi-FI" dirty="0"/>
          </a:p>
          <a:p>
            <a:pPr>
              <a:buFont typeface="Symbol" panose="05050102010706020507" pitchFamily="18" charset="2"/>
              <a:buChar char="Þ"/>
            </a:pPr>
            <a:r>
              <a:rPr lang="fi-FI" dirty="0"/>
              <a:t>Sovitetaan dataan suora, jonka parametrit opetetaan tunnetun datan avulla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i-FI" dirty="0"/>
              <a:t>Sovittaminen tapahtuu kustannusfunktion ja derivaatan avulla.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11F65-B170-495A-A50C-4F912D03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21" y="1150144"/>
            <a:ext cx="6084377" cy="4557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5B6818-93D7-47A7-8EFC-8AF6CD20CE48}"/>
              </a:ext>
            </a:extLst>
          </p:cNvPr>
          <p:cNvSpPr txBox="1"/>
          <p:nvPr/>
        </p:nvSpPr>
        <p:spPr>
          <a:xfrm>
            <a:off x="7358918" y="2377996"/>
            <a:ext cx="268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Suoran yhtälö = y = k*x + b</a:t>
            </a:r>
          </a:p>
        </p:txBody>
      </p:sp>
    </p:spTree>
    <p:extLst>
      <p:ext uri="{BB962C8B-B14F-4D97-AF65-F5344CB8AC3E}">
        <p14:creationId xmlns:p14="http://schemas.microsoft.com/office/powerpoint/2010/main" val="282445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3497-DA61-4761-B11C-6B58DF1B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600" dirty="0"/>
              <a:t>Derivaatta on funktion muutosnopeuden mitta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9B421-6BE8-4264-BF79-294E44B93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i-FI" dirty="0"/>
                  <a:t>Tarvitaan seuraavat 3 derivointisääntöä:</a:t>
                </a:r>
              </a:p>
              <a:p>
                <a:pPr marL="0" indent="0">
                  <a:buNone/>
                </a:pPr>
                <a:endParaRPr lang="fi-FI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i-FI" b="1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fi-FI" b="1" i="1">
                          <a:latin typeface="Cambria Math" panose="02040503050406030204" pitchFamily="18" charset="0"/>
                        </a:rPr>
                        <m:t>=&gt;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i-FI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i-FI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i-FI" b="1" i="1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i-FI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i-FI" dirty="0"/>
              </a:p>
              <a:p>
                <a:pPr marL="0" indent="0">
                  <a:buNone/>
                </a:pPr>
                <a:endParaRPr lang="fi-FI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i-FI" b="1" i="1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fi-FI" b="1" i="1">
                          <a:latin typeface="Cambria Math" panose="02040503050406030204" pitchFamily="18" charset="0"/>
                        </a:rPr>
                        <m:t>=&gt;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i-FI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i-FI" b="1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fi-FI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i-FI" b="1" i="1"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i-FI" dirty="0"/>
              </a:p>
              <a:p>
                <a:pPr marL="0" indent="0">
                  <a:buNone/>
                </a:pPr>
                <a:endParaRPr lang="fi-FI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=&gt;</m:t>
                      </m:r>
                      <m:f>
                        <m:f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i-FI" b="1" i="1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fi-FI" dirty="0"/>
              </a:p>
              <a:p>
                <a:pPr marL="0" indent="0">
                  <a:buNone/>
                </a:pPr>
                <a:endParaRPr lang="fi-FI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9B421-6BE8-4264-BF79-294E44B93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72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5D21-184F-41F2-BDF6-517D0E6A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19" y="171290"/>
            <a:ext cx="10515600" cy="1325563"/>
          </a:xfrm>
        </p:spPr>
        <p:txBody>
          <a:bodyPr>
            <a:normAutofit/>
          </a:bodyPr>
          <a:lstStyle/>
          <a:p>
            <a:r>
              <a:rPr lang="fi-FI" sz="3600" dirty="0"/>
              <a:t>Funktion minimi etsitään derivaatan avulla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4DE3-88F1-43A8-A462-C7CDD2E5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2" y="1825625"/>
            <a:ext cx="3522676" cy="4351338"/>
          </a:xfrm>
        </p:spPr>
        <p:txBody>
          <a:bodyPr/>
          <a:lstStyle/>
          <a:p>
            <a:pPr marL="0" indent="0">
              <a:buNone/>
            </a:pPr>
            <a:r>
              <a:rPr lang="fi-FI" sz="2400" dirty="0"/>
              <a:t>Kun etsitään funktion minimikohtaa, niin:</a:t>
            </a:r>
          </a:p>
          <a:p>
            <a:pPr marL="514350" indent="-514350">
              <a:buFont typeface="+mj-lt"/>
              <a:buAutoNum type="arabicPeriod"/>
            </a:pPr>
            <a:r>
              <a:rPr lang="fi-FI" sz="1800" dirty="0"/>
              <a:t>Siirrytään nykyisestä pisteestä negatiivisen derivaatan suuntaan</a:t>
            </a:r>
          </a:p>
          <a:p>
            <a:pPr marL="514350" indent="-514350">
              <a:buFont typeface="+mj-lt"/>
              <a:buAutoNum type="arabicPeriod"/>
            </a:pPr>
            <a:r>
              <a:rPr lang="fi-FI" sz="1800" dirty="0"/>
              <a:t>Siirtymän suuruutta kontrolloidaan oppimisnopeus parametrilla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04D9B-E7D0-45D3-9902-733CE326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83" y="1159807"/>
            <a:ext cx="7343775" cy="54864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F85CCF-D65C-48B4-BE0C-2DE5A058200B}"/>
              </a:ext>
            </a:extLst>
          </p:cNvPr>
          <p:cNvCxnSpPr/>
          <p:nvPr/>
        </p:nvCxnSpPr>
        <p:spPr>
          <a:xfrm flipH="1">
            <a:off x="8115908" y="4766786"/>
            <a:ext cx="2001520" cy="18981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AA5170-7A47-42AE-880C-622309D02808}"/>
              </a:ext>
            </a:extLst>
          </p:cNvPr>
          <p:cNvSpPr txBox="1"/>
          <p:nvPr/>
        </p:nvSpPr>
        <p:spPr>
          <a:xfrm>
            <a:off x="9073651" y="5654596"/>
            <a:ext cx="302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f’(1) = 2 = suoran kulmakerron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7661A5-1020-4BC1-B4E8-69DB2BC96578}"/>
              </a:ext>
            </a:extLst>
          </p:cNvPr>
          <p:cNvCxnSpPr>
            <a:cxnSpLocks/>
          </p:cNvCxnSpPr>
          <p:nvPr/>
        </p:nvCxnSpPr>
        <p:spPr>
          <a:xfrm flipH="1">
            <a:off x="9411562" y="2485370"/>
            <a:ext cx="1789448" cy="30434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CE6B76-B0C7-4544-B097-BF35E87BAC20}"/>
              </a:ext>
            </a:extLst>
          </p:cNvPr>
          <p:cNvSpPr txBox="1"/>
          <p:nvPr/>
        </p:nvSpPr>
        <p:spPr>
          <a:xfrm>
            <a:off x="10184185" y="4258667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f’(2) = 4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E74901-69D8-4E2D-B42B-3B634F6A5577}"/>
              </a:ext>
            </a:extLst>
          </p:cNvPr>
          <p:cNvCxnSpPr>
            <a:cxnSpLocks/>
          </p:cNvCxnSpPr>
          <p:nvPr/>
        </p:nvCxnSpPr>
        <p:spPr>
          <a:xfrm>
            <a:off x="5597248" y="4627999"/>
            <a:ext cx="2318231" cy="2018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245A82-6628-46BE-A07A-FD4729706456}"/>
              </a:ext>
            </a:extLst>
          </p:cNvPr>
          <p:cNvSpPr txBox="1"/>
          <p:nvPr/>
        </p:nvSpPr>
        <p:spPr>
          <a:xfrm>
            <a:off x="5707413" y="5637103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f’(-1) = -2 </a:t>
            </a:r>
          </a:p>
        </p:txBody>
      </p:sp>
    </p:spTree>
    <p:extLst>
      <p:ext uri="{BB962C8B-B14F-4D97-AF65-F5344CB8AC3E}">
        <p14:creationId xmlns:p14="http://schemas.microsoft.com/office/powerpoint/2010/main" val="42846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E6B-19F0-4551-8494-3031A766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i-FI" dirty="0"/>
              <a:t>Oppiminen kustannusfunktion avulla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53E-ACE4-4CBB-8D36-FFF323F0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57" y="1483361"/>
            <a:ext cx="5571168" cy="18923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dirty="0"/>
              <a:t>Sovitetaan suora datan avulla:</a:t>
            </a:r>
          </a:p>
          <a:p>
            <a:pPr marL="514350" indent="-514350">
              <a:buFont typeface="+mj-lt"/>
              <a:buAutoNum type="arabicPeriod"/>
            </a:pPr>
            <a:r>
              <a:rPr lang="fi-FI" sz="2000" dirty="0"/>
              <a:t>Satunnaiset arvot k:lle ja b:lle</a:t>
            </a:r>
          </a:p>
          <a:p>
            <a:pPr marL="514350" indent="-514350">
              <a:buFont typeface="+mj-lt"/>
              <a:buAutoNum type="arabicPeriod"/>
            </a:pPr>
            <a:r>
              <a:rPr lang="fi-FI" sz="2000" dirty="0"/>
              <a:t>Lasketaan tunnetun datan avulla kuinka paljon alkuarvaus on pielessä =&gt; kustannusfunktio</a:t>
            </a:r>
          </a:p>
          <a:p>
            <a:pPr marL="0" indent="0">
              <a:buNone/>
            </a:pPr>
            <a:r>
              <a:rPr lang="fi-FI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11F65-B170-495A-A50C-4F912D03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476" y="1690688"/>
            <a:ext cx="6084377" cy="45577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A78AB-4F41-4C7E-ABE4-27DF191D8BDB}"/>
              </a:ext>
            </a:extLst>
          </p:cNvPr>
          <p:cNvCxnSpPr>
            <a:cxnSpLocks/>
          </p:cNvCxnSpPr>
          <p:nvPr/>
        </p:nvCxnSpPr>
        <p:spPr>
          <a:xfrm>
            <a:off x="8747760" y="4724400"/>
            <a:ext cx="0" cy="10261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5DD94B-9E3F-45DD-900C-C0FD5D104418}"/>
              </a:ext>
            </a:extLst>
          </p:cNvPr>
          <p:cNvCxnSpPr>
            <a:cxnSpLocks/>
          </p:cNvCxnSpPr>
          <p:nvPr/>
        </p:nvCxnSpPr>
        <p:spPr>
          <a:xfrm>
            <a:off x="6817360" y="4582160"/>
            <a:ext cx="183896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45E157-7EBF-4D6D-9296-9E5136E7CA59}"/>
              </a:ext>
            </a:extLst>
          </p:cNvPr>
          <p:cNvCxnSpPr>
            <a:cxnSpLocks/>
          </p:cNvCxnSpPr>
          <p:nvPr/>
        </p:nvCxnSpPr>
        <p:spPr>
          <a:xfrm>
            <a:off x="6709377" y="2262663"/>
            <a:ext cx="3552223" cy="265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DB7D7D-DCBA-4085-A1A6-29D85AAEFFBC}"/>
              </a:ext>
            </a:extLst>
          </p:cNvPr>
          <p:cNvSpPr txBox="1"/>
          <p:nvPr/>
        </p:nvSpPr>
        <p:spPr>
          <a:xfrm>
            <a:off x="7670219" y="2388156"/>
            <a:ext cx="268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Suoran yhtälö = y = k*x +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071C413-1EAC-4EA2-955D-6C0297B420BF}"/>
                  </a:ext>
                </a:extLst>
              </p:cNvPr>
              <p:cNvSpPr/>
              <p:nvPr/>
            </p:nvSpPr>
            <p:spPr>
              <a:xfrm>
                <a:off x="1930400" y="4212828"/>
                <a:ext cx="288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071C413-1EAC-4EA2-955D-6C0297B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4212828"/>
                <a:ext cx="2888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E7A691D-6D24-4BBF-8CC8-9DB5F0395F10}"/>
                  </a:ext>
                </a:extLst>
              </p:cNvPr>
              <p:cNvSpPr/>
              <p:nvPr/>
            </p:nvSpPr>
            <p:spPr>
              <a:xfrm>
                <a:off x="479757" y="2951688"/>
                <a:ext cx="436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1" i="1" smtClean="0">
                          <a:latin typeface="Cambria Math" panose="02040503050406030204" pitchFamily="18" charset="0"/>
                        </a:rPr>
                        <m:t>𝒗𝒊𝒓𝒉𝒆</m:t>
                      </m:r>
                      <m:r>
                        <a:rPr lang="fi-FI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i-FI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𝒂𝒓𝒗𝒂𝒕𝒕𝒖</m:t>
                          </m:r>
                        </m:sub>
                      </m:sSub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i-FI" b="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i-FI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fi-FI" b="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i-FI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i-FI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i-FI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E7A691D-6D24-4BBF-8CC8-9DB5F0395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7" y="2951688"/>
                <a:ext cx="43691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E6A6C9-512D-46AA-90E7-4AC1482819A1}"/>
                  </a:ext>
                </a:extLst>
              </p:cNvPr>
              <p:cNvSpPr/>
              <p:nvPr/>
            </p:nvSpPr>
            <p:spPr>
              <a:xfrm>
                <a:off x="479757" y="5374639"/>
                <a:ext cx="4256742" cy="66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fi-FI" b="1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f>
                            <m:f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den>
                          </m:f>
                        </m:e>
                      </m:nary>
                      <m:r>
                        <a:rPr lang="fi-FI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i-FI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fi-FI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fi-FI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  <m:r>
                        <a:rPr lang="fi-FI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i-FI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E6A6C9-512D-46AA-90E7-4AC148281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7" y="5374639"/>
                <a:ext cx="4256742" cy="664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038B86-2671-4483-AEC5-EB787BD314AD}"/>
                  </a:ext>
                </a:extLst>
              </p:cNvPr>
              <p:cNvSpPr/>
              <p:nvPr/>
            </p:nvSpPr>
            <p:spPr>
              <a:xfrm>
                <a:off x="479757" y="3627164"/>
                <a:ext cx="4263667" cy="665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i-FI" b="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i-FI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i-FI" b="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f>
                            <m:f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i-FI" b="0" i="0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den>
                          </m:f>
                        </m:e>
                      </m:nary>
                      <m:r>
                        <a:rPr lang="fi-FI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i-FI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i-FI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fi-FI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fi-FI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fi-FI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fi-FI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i-FI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fi-FI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038B86-2671-4483-AEC5-EB787BD31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7" y="3627164"/>
                <a:ext cx="4263667" cy="665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6A3A6E-17F8-4F3A-83EB-A3EE932A624C}"/>
                  </a:ext>
                </a:extLst>
              </p:cNvPr>
              <p:cNvSpPr/>
              <p:nvPr/>
            </p:nvSpPr>
            <p:spPr>
              <a:xfrm>
                <a:off x="479757" y="4624159"/>
                <a:ext cx="4266873" cy="665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fi-FI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r>
                        <a:rPr lang="fi-FI" b="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i-FI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i-FI" b="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f>
                            <m:f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den>
                          </m:f>
                        </m:e>
                      </m:nary>
                      <m:r>
                        <a:rPr lang="fi-FI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i-FI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fi-FI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fi-FI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fi-FI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fi-FI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i-FI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/>
                      </m:sSup>
                      <m:r>
                        <a:rPr lang="fi-FI" b="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i-FI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6A3A6E-17F8-4F3A-83EB-A3EE932A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7" y="4624159"/>
                <a:ext cx="4266873" cy="665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F49766-FE8B-4410-8E7F-65DB5B25ACE6}"/>
                  </a:ext>
                </a:extLst>
              </p:cNvPr>
              <p:cNvSpPr/>
              <p:nvPr/>
            </p:nvSpPr>
            <p:spPr>
              <a:xfrm>
                <a:off x="8810187" y="5392689"/>
                <a:ext cx="33786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i-FI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b="1" i="1">
                          <a:latin typeface="Cambria Math" panose="02040503050406030204" pitchFamily="18" charset="0"/>
                        </a:rPr>
                        <m:t>𝒂𝒔𝒖𝒏𝒏𝒐𝒏𝑵𝒆𝒍𝒊𝒐𝒎𝒂𝒂𝒓𝒂</m:t>
                      </m:r>
                      <m:d>
                        <m:d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F49766-FE8B-4410-8E7F-65DB5B25A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187" y="5392689"/>
                <a:ext cx="33786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FFABFD-AC68-4D22-B444-5C1CC2A48BF5}"/>
                  </a:ext>
                </a:extLst>
              </p:cNvPr>
              <p:cNvSpPr/>
              <p:nvPr/>
            </p:nvSpPr>
            <p:spPr>
              <a:xfrm>
                <a:off x="6709377" y="4548108"/>
                <a:ext cx="2666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i-FI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b="1" i="1">
                          <a:latin typeface="Cambria Math" panose="02040503050406030204" pitchFamily="18" charset="0"/>
                        </a:rPr>
                        <m:t>𝒂𝒔𝒖𝒏𝒏𝒐𝒏𝑯𝒊𝒏𝒕𝒂</m:t>
                      </m:r>
                      <m:d>
                        <m:dPr>
                          <m:ctrlPr>
                            <a:rPr lang="fi-FI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FFABFD-AC68-4D22-B444-5C1CC2A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377" y="4548108"/>
                <a:ext cx="26668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7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EAD81-1A13-4FD5-B466-E975364B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200785"/>
            <a:ext cx="12068175" cy="5391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2C2462-5150-4C01-B983-45682EB73A91}"/>
                  </a:ext>
                </a:extLst>
              </p:cNvPr>
              <p:cNvSpPr/>
              <p:nvPr/>
            </p:nvSpPr>
            <p:spPr>
              <a:xfrm>
                <a:off x="2989277" y="397599"/>
                <a:ext cx="4266873" cy="665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fi-FI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r>
                        <a:rPr lang="fi-FI" b="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i-FI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i-FI" b="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f>
                            <m:fPr>
                              <m:ctrlPr>
                                <a:rPr lang="fi-FI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i-FI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den>
                          </m:f>
                        </m:e>
                      </m:nary>
                      <m:r>
                        <a:rPr lang="fi-FI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i-FI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fi-FI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fi-FI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fi-FI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fi-FI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i-FI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fi-FI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/>
                      </m:sSup>
                      <m:r>
                        <a:rPr lang="fi-FI" b="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i-FI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i-FI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2C2462-5150-4C01-B983-45682EB73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77" y="397599"/>
                <a:ext cx="4266873" cy="665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6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1FE2E-2FBD-436D-AFA4-F47BA1C2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019"/>
            <a:ext cx="2320893" cy="2261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2F561-8B48-485E-B0FE-F5D1DCC1F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09" y="650567"/>
            <a:ext cx="6579945" cy="5325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016D1-6841-4BD0-93D7-DA08A9122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836" y="-10863"/>
            <a:ext cx="4103164" cy="1638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CADE2-CA83-4DE0-930A-64E4F8FB5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07" y="6125504"/>
            <a:ext cx="10953750" cy="62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D0B57-7484-4C62-8A56-F03606A28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864" y="3951215"/>
            <a:ext cx="3783768" cy="18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338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Office Theme</vt:lpstr>
      <vt:lpstr>Tekoäly on vaikeaa, vai onko?</vt:lpstr>
      <vt:lpstr>Videon sisältö</vt:lpstr>
      <vt:lpstr>Miksi tekoäly koetaan hankalaksi?</vt:lpstr>
      <vt:lpstr>Esimerkki ongelmasta</vt:lpstr>
      <vt:lpstr>Derivaatta on funktion muutosnopeuden mitta</vt:lpstr>
      <vt:lpstr>Funktion minimi etsitään derivaatan avulla</vt:lpstr>
      <vt:lpstr>Oppiminen kustannusfunktion avulla</vt:lpstr>
      <vt:lpstr>PowerPoint Presentation</vt:lpstr>
      <vt:lpstr>PowerPoint Presentation</vt:lpstr>
      <vt:lpstr>Tiivistelmä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Johdatusta koneoppimiseen</dc:title>
  <dc:creator>Kari Jyrkkä</dc:creator>
  <cp:lastModifiedBy>Kari Jyrkkä</cp:lastModifiedBy>
  <cp:revision>71</cp:revision>
  <dcterms:created xsi:type="dcterms:W3CDTF">2019-10-02T06:05:46Z</dcterms:created>
  <dcterms:modified xsi:type="dcterms:W3CDTF">2020-10-16T10:37:29Z</dcterms:modified>
</cp:coreProperties>
</file>