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95" r:id="rId5"/>
    <p:sldId id="256" r:id="rId6"/>
    <p:sldId id="292" r:id="rId7"/>
    <p:sldId id="296" r:id="rId8"/>
    <p:sldId id="289" r:id="rId9"/>
    <p:sldId id="290" r:id="rId10"/>
    <p:sldId id="293" r:id="rId11"/>
    <p:sldId id="291" r:id="rId1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2EEDDC-8FEA-447A-955B-6FA2E38C524F}" v="10" dt="2024-03-17T07:43:18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5060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24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0A81-885D-42FE-B094-17D2E83B0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B24A0-805C-41C8-9466-1AC8E15E0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C5C1E-3CEC-4DBA-B9F3-35E90E66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82B-0C64-4E8A-B13B-F437FD05AE74}" type="datetimeFigureOut">
              <a:rPr lang="fi-FI" smtClean="0"/>
              <a:t>9.3.2025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419CE-C70D-4DE0-9AAC-47002162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48C87-5329-495F-97FB-87EE7D1E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84A-50D4-464B-A13E-3D0AC98504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43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69EC-AC20-4106-8CE6-F0321FED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2C478-BB91-4DEF-960A-7887570FF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5C37-257C-4F8D-9753-F984E35F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82B-0C64-4E8A-B13B-F437FD05AE74}" type="datetimeFigureOut">
              <a:rPr lang="fi-FI" smtClean="0"/>
              <a:t>9.3.2025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C299A-7AD7-4E97-8B13-5341025B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848C-5640-4760-B5E1-C0A14EF0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84A-50D4-464B-A13E-3D0AC98504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424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138F9-FBA0-469F-85C7-DA92442B4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DD294-0A7A-42C5-887A-DEB9832FE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CD840-32E2-405E-A200-90AF9084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82B-0C64-4E8A-B13B-F437FD05AE74}" type="datetimeFigureOut">
              <a:rPr lang="fi-FI" smtClean="0"/>
              <a:t>9.3.2025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B0D1-80FD-4027-943E-76962318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46034-A415-471A-8AE4-90E85A3D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84A-50D4-464B-A13E-3D0AC98504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813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2DCD-0CA9-4A6B-A9D8-44986BD6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C733A-8936-40AB-8460-27D813A7A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D8065-CFF4-4B99-9FEC-E90410A6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82B-0C64-4E8A-B13B-F437FD05AE74}" type="datetimeFigureOut">
              <a:rPr lang="fi-FI" smtClean="0"/>
              <a:t>9.3.2025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58374-20F2-4C2C-87EC-CAC9EBAE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1FFD-8E1F-4BFF-A05E-CA1CA30E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84A-50D4-464B-A13E-3D0AC98504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2071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5EED-D731-4DE3-B749-81737AC9A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1D3FB-E681-4ABE-AA96-ED55E2871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5BAD2-1377-416F-AA96-8E8CAD6C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82B-0C64-4E8A-B13B-F437FD05AE74}" type="datetimeFigureOut">
              <a:rPr lang="fi-FI" smtClean="0"/>
              <a:t>9.3.2025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A75EB-08D6-47D8-9E7F-CD0599B1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49840-0CD6-4545-AEBB-B577378D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84A-50D4-464B-A13E-3D0AC98504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8807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BD20-85D4-4448-98A2-8B892B4D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8875C-8005-4BA6-8A3B-3E9EBCD48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A2CDE-EB14-4241-A040-4AF9E0FEF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021B4-600C-4656-9C3E-FAFE4690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82B-0C64-4E8A-B13B-F437FD05AE74}" type="datetimeFigureOut">
              <a:rPr lang="fi-FI" smtClean="0"/>
              <a:t>9.3.2025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5438D-280F-4FA7-96CA-494C2EAEA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E1B4C-EA70-4AD5-8A07-A1194EAB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84A-50D4-464B-A13E-3D0AC98504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5097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E809-CED9-4D48-AE56-5319AB47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C77D-255A-4509-B58D-1F7E30106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5E33C-B9CE-4CD7-9A19-BC996BE6D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5E287-7D44-4ED0-B189-51A172088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EF519-3B00-42AB-A4EB-C810DEDBC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E7DF8-DDE9-4DCC-9774-C8DE170F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82B-0C64-4E8A-B13B-F437FD05AE74}" type="datetimeFigureOut">
              <a:rPr lang="fi-FI" smtClean="0"/>
              <a:t>9.3.2025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748E95-A53C-4427-8028-4B1516F7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76B83-23FE-4E07-A143-1D28BD0E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84A-50D4-464B-A13E-3D0AC98504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8580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00F72-9190-4792-B25E-2F45175A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3CBF6-3AD4-4280-A8E0-CE3D49C6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82B-0C64-4E8A-B13B-F437FD05AE74}" type="datetimeFigureOut">
              <a:rPr lang="fi-FI" smtClean="0"/>
              <a:t>9.3.2025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CDDFD-D360-42C6-B49D-E55B2A9B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B4CA3-5A15-482A-8924-4A8F42FD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84A-50D4-464B-A13E-3D0AC98504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203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E066E-F7A5-4F83-A36A-E9013E52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82B-0C64-4E8A-B13B-F437FD05AE74}" type="datetimeFigureOut">
              <a:rPr lang="fi-FI" smtClean="0"/>
              <a:t>9.3.2025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44570-94F4-4737-B9BB-F3FA3196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3CA07-85EF-4AA1-AEAB-D1816693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84A-50D4-464B-A13E-3D0AC98504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2588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3EC1-0EC1-4719-8E3C-86704A7F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A604C-E87B-40FA-916B-5E66EB42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59675-0C1E-4E47-B72C-895CCE724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0C64D-30E4-416A-89AA-20ED81E1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82B-0C64-4E8A-B13B-F437FD05AE74}" type="datetimeFigureOut">
              <a:rPr lang="fi-FI" smtClean="0"/>
              <a:t>9.3.2025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FA521-A917-458D-8C0B-6E172A07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586C2-424A-4BED-94FA-7D30E3D7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84A-50D4-464B-A13E-3D0AC98504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6457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34C7-6370-4857-A742-0399964F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7D531-5B26-4166-8BE3-B104BEC60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2F8ED-CBC1-4B3E-8BBB-C8118D3E2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E88DF-BD77-47B7-8DAA-D27419C9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0A82B-0C64-4E8A-B13B-F437FD05AE74}" type="datetimeFigureOut">
              <a:rPr lang="fi-FI" smtClean="0"/>
              <a:t>9.3.2025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E5293-BFE7-4B03-AE8D-95BC7A36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C7C09-8F76-400E-84D5-0BD146A7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B484A-50D4-464B-A13E-3D0AC98504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9927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CE665-587D-4575-80A8-429BC3C51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1B997-AEFB-4129-BCF1-657D04FB3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388D1-FC69-47A6-BD9F-3C67B9D94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0A82B-0C64-4E8A-B13B-F437FD05AE74}" type="datetimeFigureOut">
              <a:rPr lang="fi-FI" smtClean="0"/>
              <a:t>9.3.2025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ACFA3-9A91-4B57-84EE-18D0A36EC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6EFFF-2AB8-4BEA-B123-7B316CE1E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B484A-50D4-464B-A13E-3D0AC985041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1960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80A50D-72BB-F8DE-C64B-65A65870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0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9F09-B3E5-4E40-B5FE-301A4AA0B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732" y="234596"/>
            <a:ext cx="9144000" cy="1230419"/>
          </a:xfrm>
        </p:spPr>
        <p:txBody>
          <a:bodyPr/>
          <a:lstStyle/>
          <a:p>
            <a:r>
              <a:rPr lang="fi-FI" dirty="0"/>
              <a:t>DLL ja EXE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C982A-EB0E-4EC9-95E2-6DB1545E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53" y="1606134"/>
            <a:ext cx="6724650" cy="304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92FFB9-0EC3-9D06-E1D3-C3598A64C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748" y="1606134"/>
            <a:ext cx="2971800" cy="3971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A0EF32-5739-9285-0679-4A9518BAD362}"/>
              </a:ext>
            </a:extLst>
          </p:cNvPr>
          <p:cNvSpPr txBox="1"/>
          <p:nvPr/>
        </p:nvSpPr>
        <p:spPr>
          <a:xfrm>
            <a:off x="990114" y="5251866"/>
            <a:ext cx="94886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DLL = </a:t>
            </a:r>
            <a:r>
              <a:rPr lang="fi-FI" dirty="0" err="1"/>
              <a:t>Dynamically</a:t>
            </a:r>
            <a:r>
              <a:rPr lang="fi-FI" dirty="0"/>
              <a:t> </a:t>
            </a:r>
            <a:r>
              <a:rPr lang="fi-FI" dirty="0" err="1"/>
              <a:t>Linked</a:t>
            </a:r>
            <a:r>
              <a:rPr lang="fi-FI" dirty="0"/>
              <a:t> Library</a:t>
            </a:r>
          </a:p>
          <a:p>
            <a:r>
              <a:rPr lang="fi-FI" dirty="0"/>
              <a:t>=&gt; Uudelleen ja useissa ohjelmissa käytettävä ohjelmistokomponentti, jolla on selkeät käyttöohjeet </a:t>
            </a:r>
          </a:p>
          <a:p>
            <a:r>
              <a:rPr lang="fi-FI" dirty="0"/>
              <a:t>(= </a:t>
            </a:r>
            <a:r>
              <a:rPr lang="fi-FI" dirty="0" err="1"/>
              <a:t>interface</a:t>
            </a:r>
            <a:r>
              <a:rPr lang="fi-FI" dirty="0"/>
              <a:t>)</a:t>
            </a:r>
          </a:p>
          <a:p>
            <a:r>
              <a:rPr lang="fi-FI" dirty="0"/>
              <a:t>Miksi esitellään projektiin? Projektissa on 4 selkeää osa-aluetta:</a:t>
            </a:r>
          </a:p>
          <a:p>
            <a:r>
              <a:rPr lang="fi-FI" dirty="0"/>
              <a:t>1) EXE komponentti, 2) RFID kortinlukija, 3) </a:t>
            </a:r>
            <a:r>
              <a:rPr lang="fi-FI" dirty="0" err="1"/>
              <a:t>Pin</a:t>
            </a:r>
            <a:r>
              <a:rPr lang="fi-FI" dirty="0"/>
              <a:t> kysely ja 4) </a:t>
            </a:r>
            <a:r>
              <a:rPr lang="fi-FI" dirty="0" err="1"/>
              <a:t>Rest</a:t>
            </a:r>
            <a:r>
              <a:rPr lang="fi-FI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418495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360C15-8A91-E046-EB98-665FC8BD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Miksi </a:t>
            </a:r>
            <a:r>
              <a:rPr lang="fi-FI" dirty="0" err="1"/>
              <a:t>interface-engine</a:t>
            </a:r>
            <a:r>
              <a:rPr lang="fi-FI" dirty="0"/>
              <a:t> rakenne DLL:n sisälle?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AED4A1-DAB3-91F3-4982-FD7F96A44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216" y="1690688"/>
            <a:ext cx="7637754" cy="34011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2B4510-69CC-DD38-1B49-68D1C2F9D59E}"/>
              </a:ext>
            </a:extLst>
          </p:cNvPr>
          <p:cNvSpPr txBox="1"/>
          <p:nvPr/>
        </p:nvSpPr>
        <p:spPr>
          <a:xfrm>
            <a:off x="1123178" y="5167312"/>
            <a:ext cx="101498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b="1" dirty="0" err="1"/>
              <a:t>Interface-engine</a:t>
            </a:r>
            <a:r>
              <a:rPr lang="fi-FI" b="1" dirty="0"/>
              <a:t> rakenne</a:t>
            </a:r>
            <a:r>
              <a:rPr lang="fi-FI" dirty="0"/>
              <a:t> tarkoittaa siis sitä, että DLL:n sisällä on kaksi luokkaa </a:t>
            </a:r>
            <a:r>
              <a:rPr lang="fi-FI" dirty="0" err="1"/>
              <a:t>interface</a:t>
            </a:r>
            <a:r>
              <a:rPr lang="fi-FI" dirty="0"/>
              <a:t> ja </a:t>
            </a:r>
            <a:r>
              <a:rPr lang="fi-FI" dirty="0" err="1"/>
              <a:t>engine</a:t>
            </a:r>
            <a:r>
              <a:rPr lang="fi-FI" dirty="0"/>
              <a:t>.</a:t>
            </a:r>
          </a:p>
          <a:p>
            <a:r>
              <a:rPr lang="fi-FI" b="1" dirty="0" err="1"/>
              <a:t>Interface</a:t>
            </a:r>
            <a:r>
              <a:rPr lang="fi-FI" b="1" dirty="0"/>
              <a:t> luokassa </a:t>
            </a:r>
            <a:r>
              <a:rPr lang="fi-FI" dirty="0"/>
              <a:t>on </a:t>
            </a:r>
            <a:r>
              <a:rPr lang="fi-FI" i="1" u="sng" dirty="0"/>
              <a:t>funktiot</a:t>
            </a:r>
            <a:r>
              <a:rPr lang="fi-FI" dirty="0"/>
              <a:t> tai </a:t>
            </a:r>
            <a:r>
              <a:rPr lang="fi-FI" i="1" u="sng" dirty="0" err="1"/>
              <a:t>Qt</a:t>
            </a:r>
            <a:r>
              <a:rPr lang="fi-FI" i="1" u="sng" dirty="0"/>
              <a:t> signaalit </a:t>
            </a:r>
            <a:r>
              <a:rPr lang="fi-FI" dirty="0"/>
              <a:t>tai molemmat, joiden avulla DLL:n käyttäjä saa palveluja </a:t>
            </a:r>
          </a:p>
          <a:p>
            <a:r>
              <a:rPr lang="fi-FI" dirty="0"/>
              <a:t>DLL-komponentilta.</a:t>
            </a:r>
          </a:p>
          <a:p>
            <a:r>
              <a:rPr lang="fi-FI" b="1" dirty="0"/>
              <a:t>Engine luokkaan </a:t>
            </a:r>
            <a:r>
              <a:rPr lang="fi-FI" dirty="0"/>
              <a:t>”piilotetaan” kaikki likaiset yksityiskohdat, joista DLL:n käyttäjän ei tarvitse olla tietoinen</a:t>
            </a:r>
          </a:p>
          <a:p>
            <a:r>
              <a:rPr lang="fi-FI" dirty="0"/>
              <a:t>Esimerkiksi RFID lukija DLL:n </a:t>
            </a:r>
            <a:r>
              <a:rPr lang="fi-FI" dirty="0" err="1"/>
              <a:t>engine</a:t>
            </a:r>
            <a:r>
              <a:rPr lang="fi-FI" dirty="0"/>
              <a:t> luokassa voisi olla logiikka, joka tunnistaa missä USB-portissa lukija on.</a:t>
            </a:r>
          </a:p>
        </p:txBody>
      </p:sp>
    </p:spTree>
    <p:extLst>
      <p:ext uri="{BB962C8B-B14F-4D97-AF65-F5344CB8AC3E}">
        <p14:creationId xmlns:p14="http://schemas.microsoft.com/office/powerpoint/2010/main" val="174191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9750-CA30-59E7-D6C7-E85DBE57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641"/>
            <a:ext cx="10515600" cy="1325563"/>
          </a:xfrm>
        </p:spPr>
        <p:txBody>
          <a:bodyPr/>
          <a:lstStyle/>
          <a:p>
            <a:r>
              <a:rPr lang="fi-FI" dirty="0"/>
              <a:t>Projektissa ei tarvitse toteuttaa </a:t>
            </a:r>
            <a:r>
              <a:rPr lang="fi-FI" dirty="0" err="1"/>
              <a:t>interface-engine</a:t>
            </a:r>
            <a:r>
              <a:rPr lang="fi-FI" dirty="0"/>
              <a:t> rakenteena, koska…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577570-B4F6-564D-0F9A-1F41F9FAA5AB}"/>
              </a:ext>
            </a:extLst>
          </p:cNvPr>
          <p:cNvGrpSpPr/>
          <p:nvPr/>
        </p:nvGrpSpPr>
        <p:grpSpPr>
          <a:xfrm>
            <a:off x="472699" y="3609167"/>
            <a:ext cx="10558220" cy="2940803"/>
            <a:chOff x="379709" y="2807130"/>
            <a:chExt cx="10558220" cy="29408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920145C-D174-1CF3-994D-7084B250618E}"/>
                </a:ext>
              </a:extLst>
            </p:cNvPr>
            <p:cNvSpPr/>
            <p:nvPr/>
          </p:nvSpPr>
          <p:spPr>
            <a:xfrm>
              <a:off x="838200" y="3490992"/>
              <a:ext cx="1955369" cy="158857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/>
                <a:t>EXE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BC9BE4-811F-54F2-570E-992BA8F24F4B}"/>
                </a:ext>
              </a:extLst>
            </p:cNvPr>
            <p:cNvSpPr/>
            <p:nvPr/>
          </p:nvSpPr>
          <p:spPr>
            <a:xfrm>
              <a:off x="4510007" y="2807130"/>
              <a:ext cx="6427922" cy="29408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F73AE0-D69E-7607-3615-BAF60D1A4603}"/>
                </a:ext>
              </a:extLst>
            </p:cNvPr>
            <p:cNvSpPr/>
            <p:nvPr/>
          </p:nvSpPr>
          <p:spPr>
            <a:xfrm>
              <a:off x="5449592" y="3428999"/>
              <a:ext cx="1844298" cy="165056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 err="1"/>
                <a:t>Interface</a:t>
              </a:r>
              <a:endParaRPr lang="fi-FI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432B17-4AA0-3DE7-BAAC-03E2CDCDD02A}"/>
                </a:ext>
              </a:extLst>
            </p:cNvPr>
            <p:cNvSpPr/>
            <p:nvPr/>
          </p:nvSpPr>
          <p:spPr>
            <a:xfrm>
              <a:off x="8357461" y="3429000"/>
              <a:ext cx="1844298" cy="165056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i-FI" dirty="0"/>
                <a:t>Engine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54FF64-1366-60D4-3D23-4E2D11DF901F}"/>
                </a:ext>
              </a:extLst>
            </p:cNvPr>
            <p:cNvSpPr txBox="1"/>
            <p:nvPr/>
          </p:nvSpPr>
          <p:spPr>
            <a:xfrm>
              <a:off x="379709" y="2976709"/>
              <a:ext cx="3607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/>
                <a:t>Connect(</a:t>
              </a:r>
              <a:r>
                <a:rPr lang="fi-FI" dirty="0" err="1"/>
                <a:t>Interface,SIGNAL,EXE,SLOT</a:t>
              </a:r>
              <a:r>
                <a:rPr lang="fi-FI" dirty="0"/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C4BD45-8DEB-9FE0-0205-38E3247E8A2F}"/>
                </a:ext>
              </a:extLst>
            </p:cNvPr>
            <p:cNvSpPr txBox="1"/>
            <p:nvPr/>
          </p:nvSpPr>
          <p:spPr>
            <a:xfrm>
              <a:off x="4681780" y="2862687"/>
              <a:ext cx="3896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/>
                <a:t>Connect(</a:t>
              </a:r>
              <a:r>
                <a:rPr lang="fi-FI" dirty="0" err="1"/>
                <a:t>Engine,SIGNAL,Interface,SLOT</a:t>
              </a:r>
              <a:r>
                <a:rPr lang="fi-FI" dirty="0"/>
                <a:t>)</a:t>
              </a: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5D4741A2-6697-5569-9470-B49DCB852B3C}"/>
                </a:ext>
              </a:extLst>
            </p:cNvPr>
            <p:cNvSpPr/>
            <p:nvPr/>
          </p:nvSpPr>
          <p:spPr>
            <a:xfrm>
              <a:off x="5449592" y="4215539"/>
              <a:ext cx="914400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02EF683-07A1-D90F-7626-5AAF2AB51CAE}"/>
                </a:ext>
              </a:extLst>
            </p:cNvPr>
            <p:cNvSpPr/>
            <p:nvPr/>
          </p:nvSpPr>
          <p:spPr>
            <a:xfrm>
              <a:off x="2801319" y="3485959"/>
              <a:ext cx="2642461" cy="818695"/>
            </a:xfrm>
            <a:custGeom>
              <a:avLst/>
              <a:gdLst>
                <a:gd name="connsiteX0" fmla="*/ 2642461 w 2642461"/>
                <a:gd name="connsiteY0" fmla="*/ 675336 h 818695"/>
                <a:gd name="connsiteX1" fmla="*/ 1143000 w 2642461"/>
                <a:gd name="connsiteY1" fmla="*/ 1160 h 818695"/>
                <a:gd name="connsiteX2" fmla="*/ 0 w 2642461"/>
                <a:gd name="connsiteY2" fmla="*/ 818695 h 818695"/>
                <a:gd name="connsiteX3" fmla="*/ 0 w 2642461"/>
                <a:gd name="connsiteY3" fmla="*/ 818695 h 81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2461" h="818695">
                  <a:moveTo>
                    <a:pt x="2642461" y="675336"/>
                  </a:moveTo>
                  <a:cubicBezTo>
                    <a:pt x="2112935" y="326301"/>
                    <a:pt x="1583410" y="-22733"/>
                    <a:pt x="1143000" y="1160"/>
                  </a:cubicBezTo>
                  <a:cubicBezTo>
                    <a:pt x="702590" y="25053"/>
                    <a:pt x="0" y="818695"/>
                    <a:pt x="0" y="818695"/>
                  </a:cubicBezTo>
                  <a:lnTo>
                    <a:pt x="0" y="818695"/>
                  </a:lnTo>
                </a:path>
              </a:pathLst>
            </a:custGeom>
            <a:noFill/>
            <a:ln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D2A83B6-8ACC-E494-3D75-A88A90EF73A1}"/>
                </a:ext>
              </a:extLst>
            </p:cNvPr>
            <p:cNvSpPr/>
            <p:nvPr/>
          </p:nvSpPr>
          <p:spPr>
            <a:xfrm>
              <a:off x="7334573" y="4052807"/>
              <a:ext cx="986725" cy="315132"/>
            </a:xfrm>
            <a:custGeom>
              <a:avLst/>
              <a:gdLst>
                <a:gd name="connsiteX0" fmla="*/ 2642461 w 2642461"/>
                <a:gd name="connsiteY0" fmla="*/ 675336 h 818695"/>
                <a:gd name="connsiteX1" fmla="*/ 1143000 w 2642461"/>
                <a:gd name="connsiteY1" fmla="*/ 1160 h 818695"/>
                <a:gd name="connsiteX2" fmla="*/ 0 w 2642461"/>
                <a:gd name="connsiteY2" fmla="*/ 818695 h 818695"/>
                <a:gd name="connsiteX3" fmla="*/ 0 w 2642461"/>
                <a:gd name="connsiteY3" fmla="*/ 818695 h 81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2461" h="818695">
                  <a:moveTo>
                    <a:pt x="2642461" y="675336"/>
                  </a:moveTo>
                  <a:cubicBezTo>
                    <a:pt x="2112935" y="326301"/>
                    <a:pt x="1583410" y="-22733"/>
                    <a:pt x="1143000" y="1160"/>
                  </a:cubicBezTo>
                  <a:cubicBezTo>
                    <a:pt x="702590" y="25053"/>
                    <a:pt x="0" y="818695"/>
                    <a:pt x="0" y="818695"/>
                  </a:cubicBezTo>
                  <a:lnTo>
                    <a:pt x="0" y="818695"/>
                  </a:lnTo>
                </a:path>
              </a:pathLst>
            </a:custGeom>
            <a:noFill/>
            <a:ln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C0B3F90-CBCF-2A91-7E8C-7CF409C35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738" y="1522831"/>
            <a:ext cx="1501265" cy="200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9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B7F525-9709-8487-1364-B19A774B2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47" y="3702796"/>
            <a:ext cx="3898792" cy="2953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9A35C1-FD88-FA7A-E278-C6EB92960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340" y="0"/>
            <a:ext cx="7596660" cy="39879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162717-9B4C-7DF3-0EE6-5C3CB36501F6}"/>
              </a:ext>
            </a:extLst>
          </p:cNvPr>
          <p:cNvSpPr txBox="1"/>
          <p:nvPr/>
        </p:nvSpPr>
        <p:spPr>
          <a:xfrm>
            <a:off x="644512" y="632426"/>
            <a:ext cx="356495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000" b="1" dirty="0"/>
              <a:t>Miten </a:t>
            </a:r>
            <a:r>
              <a:rPr lang="fi-FI" sz="2000" b="1" dirty="0" err="1"/>
              <a:t>library</a:t>
            </a:r>
            <a:r>
              <a:rPr lang="fi-FI" sz="2000" b="1" dirty="0"/>
              <a:t> tehdään?</a:t>
            </a:r>
          </a:p>
          <a:p>
            <a:pPr marL="342900" indent="-342900">
              <a:buAutoNum type="arabicPeriod"/>
            </a:pPr>
            <a:r>
              <a:rPr lang="fi-FI" dirty="0"/>
              <a:t>New </a:t>
            </a:r>
            <a:r>
              <a:rPr lang="fi-FI" dirty="0" err="1"/>
              <a:t>project</a:t>
            </a:r>
            <a:r>
              <a:rPr lang="fi-FI" dirty="0"/>
              <a:t> =&gt;C++ </a:t>
            </a:r>
            <a:r>
              <a:rPr lang="fi-FI" dirty="0" err="1"/>
              <a:t>library</a:t>
            </a:r>
            <a:endParaRPr lang="fi-FI" dirty="0"/>
          </a:p>
          <a:p>
            <a:pPr marL="342900" indent="-342900">
              <a:buAutoNum type="arabicPeriod"/>
            </a:pPr>
            <a:r>
              <a:rPr lang="fi-FI" dirty="0"/>
              <a:t>Library is just </a:t>
            </a:r>
            <a:r>
              <a:rPr lang="fi-FI" dirty="0" err="1"/>
              <a:t>compiled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 </a:t>
            </a:r>
            <a:r>
              <a:rPr lang="fi-FI" dirty="0" err="1"/>
              <a:t>executed</a:t>
            </a:r>
            <a:r>
              <a:rPr lang="fi-FI" dirty="0"/>
              <a:t> as </a:t>
            </a:r>
            <a:r>
              <a:rPr lang="fi-FI" dirty="0" err="1"/>
              <a:t>there</a:t>
            </a:r>
            <a:r>
              <a:rPr lang="fi-FI" dirty="0"/>
              <a:t> is no main </a:t>
            </a:r>
            <a:r>
              <a:rPr lang="fi-FI" dirty="0" err="1"/>
              <a:t>function</a:t>
            </a:r>
            <a:r>
              <a:rPr lang="fi-FI" dirty="0"/>
              <a:t>.</a:t>
            </a:r>
          </a:p>
          <a:p>
            <a:pPr marL="342900" indent="-342900">
              <a:buAutoNum type="arabicPeriod"/>
            </a:pPr>
            <a:r>
              <a:rPr lang="fi-FI" dirty="0" err="1"/>
              <a:t>Qt</a:t>
            </a:r>
            <a:r>
              <a:rPr lang="fi-FI" dirty="0"/>
              <a:t> C++ </a:t>
            </a:r>
            <a:r>
              <a:rPr lang="fi-FI" dirty="0" err="1"/>
              <a:t>library</a:t>
            </a:r>
            <a:r>
              <a:rPr lang="fi-FI" dirty="0"/>
              <a:t> </a:t>
            </a:r>
            <a:r>
              <a:rPr lang="fi-FI" dirty="0" err="1"/>
              <a:t>provides</a:t>
            </a:r>
            <a:r>
              <a:rPr lang="fi-FI" dirty="0"/>
              <a:t> a </a:t>
            </a:r>
            <a:r>
              <a:rPr lang="fi-FI" dirty="0" err="1"/>
              <a:t>class</a:t>
            </a:r>
            <a:r>
              <a:rPr lang="fi-FI" dirty="0"/>
              <a:t>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could</a:t>
            </a:r>
            <a:r>
              <a:rPr lang="fi-FI" dirty="0"/>
              <a:t> </a:t>
            </a:r>
            <a:r>
              <a:rPr lang="fi-FI" dirty="0" err="1"/>
              <a:t>export</a:t>
            </a:r>
            <a:r>
              <a:rPr lang="fi-FI" dirty="0"/>
              <a:t> just </a:t>
            </a:r>
            <a:r>
              <a:rPr lang="fi-FI" dirty="0" err="1"/>
              <a:t>funtion</a:t>
            </a:r>
            <a:r>
              <a:rPr lang="fi-FI" dirty="0"/>
              <a:t>(s).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08F808-AE1C-EF4B-4D33-30A5B5EC9694}"/>
              </a:ext>
            </a:extLst>
          </p:cNvPr>
          <p:cNvCxnSpPr/>
          <p:nvPr/>
        </p:nvCxnSpPr>
        <p:spPr>
          <a:xfrm>
            <a:off x="7001001" y="2920441"/>
            <a:ext cx="2457198" cy="24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024666-FE24-0F40-A9D4-DF803DD76599}"/>
              </a:ext>
            </a:extLst>
          </p:cNvPr>
          <p:cNvCxnSpPr/>
          <p:nvPr/>
        </p:nvCxnSpPr>
        <p:spPr>
          <a:xfrm flipH="1" flipV="1">
            <a:off x="6203197" y="1993956"/>
            <a:ext cx="3913322" cy="116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24396C-B8BE-F5C1-5344-83A4D8C3FEEE}"/>
              </a:ext>
            </a:extLst>
          </p:cNvPr>
          <p:cNvCxnSpPr/>
          <p:nvPr/>
        </p:nvCxnSpPr>
        <p:spPr>
          <a:xfrm flipH="1" flipV="1">
            <a:off x="6377553" y="1317356"/>
            <a:ext cx="3758339" cy="184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13603D-617A-2AAF-FC16-91FE9BCFF2AC}"/>
              </a:ext>
            </a:extLst>
          </p:cNvPr>
          <p:cNvSpPr txBox="1"/>
          <p:nvPr/>
        </p:nvSpPr>
        <p:spPr>
          <a:xfrm>
            <a:off x="4544878" y="4792851"/>
            <a:ext cx="7462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define</a:t>
            </a:r>
            <a:r>
              <a:rPr lang="fi-FI" dirty="0"/>
              <a:t> is </a:t>
            </a:r>
            <a:r>
              <a:rPr lang="fi-FI" dirty="0" err="1"/>
              <a:t>defined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LIB </a:t>
            </a:r>
            <a:r>
              <a:rPr lang="fi-FI" dirty="0" err="1"/>
              <a:t>component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in EXE </a:t>
            </a:r>
            <a:r>
              <a:rPr lang="fi-FI" dirty="0" err="1"/>
              <a:t>where</a:t>
            </a:r>
            <a:r>
              <a:rPr lang="fi-FI" dirty="0"/>
              <a:t> </a:t>
            </a:r>
            <a:r>
              <a:rPr lang="fi-FI" dirty="0" err="1"/>
              <a:t>library</a:t>
            </a:r>
            <a:r>
              <a:rPr lang="fi-FI" dirty="0"/>
              <a:t> </a:t>
            </a:r>
            <a:r>
              <a:rPr lang="fi-FI" dirty="0" err="1"/>
              <a:t>class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(s)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. </a:t>
            </a:r>
            <a:r>
              <a:rPr lang="fi-FI" dirty="0" err="1"/>
              <a:t>Thus</a:t>
            </a:r>
            <a:r>
              <a:rPr lang="fi-FI" dirty="0"/>
              <a:t> at LIB RANDOMNUMBERGENERRATOR1_EXPORT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value</a:t>
            </a:r>
            <a:r>
              <a:rPr lang="fi-FI" dirty="0"/>
              <a:t> and EXE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value</a:t>
            </a:r>
            <a:r>
              <a:rPr lang="fi-FI" dirty="0"/>
              <a:t>.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115B29-668B-ED84-F407-0B08A4433356}"/>
              </a:ext>
            </a:extLst>
          </p:cNvPr>
          <p:cNvCxnSpPr/>
          <p:nvPr/>
        </p:nvCxnSpPr>
        <p:spPr>
          <a:xfrm flipH="1">
            <a:off x="4897464" y="2964051"/>
            <a:ext cx="949272" cy="1886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20DF17-20D2-2B2D-9361-EB26F38BF766}"/>
              </a:ext>
            </a:extLst>
          </p:cNvPr>
          <p:cNvCxnSpPr/>
          <p:nvPr/>
        </p:nvCxnSpPr>
        <p:spPr>
          <a:xfrm flipV="1">
            <a:off x="7784024" y="3297264"/>
            <a:ext cx="3173278" cy="189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DBF4D2-E225-464A-F082-896EF4E2650D}"/>
              </a:ext>
            </a:extLst>
          </p:cNvPr>
          <p:cNvCxnSpPr/>
          <p:nvPr/>
        </p:nvCxnSpPr>
        <p:spPr>
          <a:xfrm flipV="1">
            <a:off x="6199322" y="3506492"/>
            <a:ext cx="5091193" cy="1972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03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759A7F-65EB-8ACF-0E73-014E721C0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38" y="4095427"/>
            <a:ext cx="1970848" cy="2568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FFD7B7-A02B-2CD5-8A8E-2B4716CA1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994" y="3721271"/>
            <a:ext cx="2177512" cy="2458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49E96A-A338-CF25-98C4-BDFDBD13F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050" y="2828109"/>
            <a:ext cx="6870891" cy="2954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76637C-D8FF-DC9B-C6C6-E837F0425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6047" y="69912"/>
            <a:ext cx="7414647" cy="24826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25F1F4-0A48-5142-68AA-3CE1F5BABE95}"/>
              </a:ext>
            </a:extLst>
          </p:cNvPr>
          <p:cNvSpPr txBox="1"/>
          <p:nvPr/>
        </p:nvSpPr>
        <p:spPr>
          <a:xfrm>
            <a:off x="329339" y="999061"/>
            <a:ext cx="511986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000" b="1" dirty="0"/>
              <a:t>Miten </a:t>
            </a:r>
            <a:r>
              <a:rPr lang="fi-FI" sz="2000" b="1" dirty="0" err="1"/>
              <a:t>libraryä</a:t>
            </a:r>
            <a:r>
              <a:rPr lang="fi-FI" sz="2000" b="1" dirty="0"/>
              <a:t> käyttävä EXE tehdään?</a:t>
            </a:r>
          </a:p>
          <a:p>
            <a:pPr marL="342900" indent="-342900">
              <a:buAutoNum type="arabicPeriod"/>
            </a:pPr>
            <a:r>
              <a:rPr lang="fi-FI" dirty="0"/>
              <a:t>EXE </a:t>
            </a:r>
            <a:r>
              <a:rPr lang="fi-FI" dirty="0" err="1"/>
              <a:t>project</a:t>
            </a:r>
            <a:r>
              <a:rPr lang="fi-FI" dirty="0"/>
              <a:t> =&gt;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library</a:t>
            </a:r>
            <a:endParaRPr lang="fi-FI" dirty="0"/>
          </a:p>
          <a:p>
            <a:pPr marL="342900" indent="-342900">
              <a:buAutoNum type="arabicPeriod"/>
            </a:pPr>
            <a:r>
              <a:rPr lang="fi-FI" dirty="0"/>
              <a:t>Select </a:t>
            </a:r>
            <a:r>
              <a:rPr lang="fi-FI" dirty="0" err="1"/>
              <a:t>library</a:t>
            </a:r>
            <a:r>
              <a:rPr lang="fi-FI" dirty="0"/>
              <a:t> </a:t>
            </a:r>
            <a:r>
              <a:rPr lang="fi-FI" dirty="0" err="1"/>
              <a:t>type</a:t>
            </a:r>
            <a:r>
              <a:rPr lang="fi-FI" dirty="0"/>
              <a:t> = </a:t>
            </a:r>
            <a:r>
              <a:rPr lang="fi-FI" dirty="0" err="1"/>
              <a:t>external</a:t>
            </a:r>
            <a:r>
              <a:rPr lang="fi-FI" dirty="0"/>
              <a:t> </a:t>
            </a:r>
            <a:r>
              <a:rPr lang="fi-FI" dirty="0" err="1"/>
              <a:t>library</a:t>
            </a:r>
            <a:endParaRPr lang="fi-FI" dirty="0"/>
          </a:p>
          <a:p>
            <a:pPr marL="342900" indent="-342900">
              <a:buAutoNum type="arabicPeriod"/>
            </a:pPr>
            <a:r>
              <a:rPr lang="fi-FI" dirty="0"/>
              <a:t>Set </a:t>
            </a:r>
            <a:r>
              <a:rPr lang="fi-FI" dirty="0" err="1"/>
              <a:t>library</a:t>
            </a:r>
            <a:r>
              <a:rPr lang="fi-FI" dirty="0"/>
              <a:t> </a:t>
            </a:r>
            <a:r>
              <a:rPr lang="fi-FI" dirty="0" err="1"/>
              <a:t>file</a:t>
            </a:r>
            <a:endParaRPr lang="fi-FI" dirty="0"/>
          </a:p>
          <a:p>
            <a:pPr marL="342900" indent="-342900">
              <a:buAutoNum type="arabicPeriod"/>
            </a:pPr>
            <a:r>
              <a:rPr lang="fi-FI" dirty="0"/>
              <a:t>Set </a:t>
            </a:r>
            <a:r>
              <a:rPr lang="fi-FI" dirty="0" err="1"/>
              <a:t>include</a:t>
            </a:r>
            <a:r>
              <a:rPr lang="fi-FI" dirty="0"/>
              <a:t> </a:t>
            </a:r>
            <a:r>
              <a:rPr lang="fi-FI" dirty="0" err="1"/>
              <a:t>path</a:t>
            </a:r>
            <a:r>
              <a:rPr lang="fi-FI" dirty="0"/>
              <a:t> (</a:t>
            </a:r>
            <a:r>
              <a:rPr lang="fi-FI" dirty="0" err="1"/>
              <a:t>where</a:t>
            </a:r>
            <a:r>
              <a:rPr lang="fi-FI" dirty="0"/>
              <a:t> </a:t>
            </a:r>
            <a:r>
              <a:rPr lang="fi-FI" dirty="0" err="1"/>
              <a:t>library</a:t>
            </a:r>
            <a:r>
              <a:rPr lang="fi-FI" dirty="0"/>
              <a:t> *.h) </a:t>
            </a:r>
            <a:r>
              <a:rPr lang="fi-FI" dirty="0" err="1"/>
              <a:t>file</a:t>
            </a:r>
            <a:r>
              <a:rPr lang="fi-FI" dirty="0"/>
              <a:t> is </a:t>
            </a:r>
            <a:r>
              <a:rPr lang="fi-FI" dirty="0" err="1"/>
              <a:t>located</a:t>
            </a:r>
            <a:endParaRPr lang="fi-FI" dirty="0"/>
          </a:p>
          <a:p>
            <a:pPr marL="342900" indent="-342900">
              <a:buAutoNum type="arabicPeriod"/>
            </a:pPr>
            <a:r>
              <a:rPr lang="fi-FI" dirty="0"/>
              <a:t>EXE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 is </a:t>
            </a:r>
            <a:r>
              <a:rPr lang="fi-FI" dirty="0" err="1"/>
              <a:t>updated</a:t>
            </a:r>
            <a:endParaRPr lang="fi-FI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A57566-E0F7-4210-FA45-20824D0029A6}"/>
              </a:ext>
            </a:extLst>
          </p:cNvPr>
          <p:cNvCxnSpPr/>
          <p:nvPr/>
        </p:nvCxnSpPr>
        <p:spPr>
          <a:xfrm>
            <a:off x="929897" y="1478542"/>
            <a:ext cx="433953" cy="2588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6DB435-81E6-5962-0720-7B0B959ED26D}"/>
              </a:ext>
            </a:extLst>
          </p:cNvPr>
          <p:cNvCxnSpPr>
            <a:cxnSpLocks/>
          </p:cNvCxnSpPr>
          <p:nvPr/>
        </p:nvCxnSpPr>
        <p:spPr>
          <a:xfrm>
            <a:off x="1430800" y="1744339"/>
            <a:ext cx="1614617" cy="333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9BBBC4-B87E-A6CC-0000-C43D45E0CDFB}"/>
              </a:ext>
            </a:extLst>
          </p:cNvPr>
          <p:cNvCxnSpPr>
            <a:cxnSpLocks/>
          </p:cNvCxnSpPr>
          <p:nvPr/>
        </p:nvCxnSpPr>
        <p:spPr>
          <a:xfrm>
            <a:off x="1983783" y="1978528"/>
            <a:ext cx="8221851" cy="188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DDF4E1-67B3-7417-68AD-E666832CE45B}"/>
              </a:ext>
            </a:extLst>
          </p:cNvPr>
          <p:cNvCxnSpPr>
            <a:cxnSpLocks/>
          </p:cNvCxnSpPr>
          <p:nvPr/>
        </p:nvCxnSpPr>
        <p:spPr>
          <a:xfrm>
            <a:off x="2789696" y="2315332"/>
            <a:ext cx="2659506" cy="174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22973C-3074-D704-EFAC-7FA2732E4B7B}"/>
              </a:ext>
            </a:extLst>
          </p:cNvPr>
          <p:cNvCxnSpPr>
            <a:cxnSpLocks/>
          </p:cNvCxnSpPr>
          <p:nvPr/>
        </p:nvCxnSpPr>
        <p:spPr>
          <a:xfrm flipV="1">
            <a:off x="3436750" y="2165888"/>
            <a:ext cx="2878809" cy="35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8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95C94C-C16E-FB75-6DD1-C6E0F455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Tehtävät: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79CBD-1F65-DD92-AD9B-8FBC6BA9E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i-FI" dirty="0"/>
              <a:t>Toteutetaan DLL, jossa yksi </a:t>
            </a:r>
            <a:r>
              <a:rPr lang="fi-FI" dirty="0" err="1"/>
              <a:t>Qdebugilla</a:t>
            </a:r>
            <a:r>
              <a:rPr lang="fi-FI" dirty="0"/>
              <a:t> tulostava funktio ja liitetään se EXE komponenttiin. Todistetaan tulostusfunktion toiminta </a:t>
            </a:r>
            <a:r>
              <a:rPr lang="fi-FI" dirty="0" err="1"/>
              <a:t>EXEstä</a:t>
            </a:r>
            <a:r>
              <a:rPr lang="fi-FI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/>
              <a:t>Entä, jos DLL olisikin sellainen, jolla on oma UI, miten sellainen tehtäisiin?</a:t>
            </a:r>
          </a:p>
          <a:p>
            <a:pPr marL="514350" indent="-514350">
              <a:buFont typeface="+mj-lt"/>
              <a:buAutoNum type="arabicPeriod"/>
            </a:pPr>
            <a:r>
              <a:rPr lang="fi-FI" dirty="0"/>
              <a:t>Toteutetaan DLL, jonka sisällä on </a:t>
            </a:r>
            <a:r>
              <a:rPr lang="fi-FI" dirty="0" err="1"/>
              <a:t>interface</a:t>
            </a:r>
            <a:r>
              <a:rPr lang="fi-FI" dirty="0"/>
              <a:t> – </a:t>
            </a:r>
            <a:r>
              <a:rPr lang="fi-FI" dirty="0" err="1"/>
              <a:t>engine</a:t>
            </a:r>
            <a:r>
              <a:rPr lang="fi-FI" dirty="0"/>
              <a:t> rakenne</a:t>
            </a:r>
          </a:p>
          <a:p>
            <a:pPr marL="971550" lvl="1" indent="-514350">
              <a:buFont typeface="+mj-lt"/>
              <a:buAutoNum type="arabicPeriod"/>
            </a:pPr>
            <a:r>
              <a:rPr lang="fi-FI" dirty="0"/>
              <a:t>Funktio </a:t>
            </a:r>
            <a:r>
              <a:rPr lang="fi-FI" dirty="0" err="1"/>
              <a:t>interface</a:t>
            </a:r>
            <a:r>
              <a:rPr lang="fi-FI" dirty="0"/>
              <a:t>, jolla saadaan arvottua satunnaislukuja</a:t>
            </a:r>
          </a:p>
          <a:p>
            <a:pPr marL="971550" lvl="1" indent="-514350">
              <a:buFont typeface="+mj-lt"/>
              <a:buAutoNum type="arabicPeriod"/>
            </a:pPr>
            <a:r>
              <a:rPr lang="fi-FI" dirty="0"/>
              <a:t>Toteutetaan signaali </a:t>
            </a:r>
            <a:r>
              <a:rPr lang="fi-FI" dirty="0" err="1"/>
              <a:t>interface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0841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1ADBC1-5B77-48D6-5A58-062B7FE27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166" y="1894232"/>
            <a:ext cx="6739180" cy="3917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E0910F-6309-4E06-5AE4-DCB6337CF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2" y="2999014"/>
            <a:ext cx="2362200" cy="108585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FFA29DA-3AD7-60FB-03F2-3CB587D9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Toteutetaan tämä </a:t>
            </a:r>
            <a:r>
              <a:rPr lang="fi-FI" dirty="0" err="1"/>
              <a:t>EXE:n</a:t>
            </a:r>
            <a:r>
              <a:rPr lang="fi-FI" dirty="0"/>
              <a:t> ja DLL:n yhteispelinä</a:t>
            </a:r>
          </a:p>
        </p:txBody>
      </p:sp>
    </p:spTree>
    <p:extLst>
      <p:ext uri="{BB962C8B-B14F-4D97-AF65-F5344CB8AC3E}">
        <p14:creationId xmlns:p14="http://schemas.microsoft.com/office/powerpoint/2010/main" val="229428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75A879D650EAF1439071501626B9B673" ma:contentTypeVersion="17" ma:contentTypeDescription="Luo uusi asiakirja." ma:contentTypeScope="" ma:versionID="dc8ba20a4cbd309e6afac7c27a68f0b2">
  <xsd:schema xmlns:xsd="http://www.w3.org/2001/XMLSchema" xmlns:xs="http://www.w3.org/2001/XMLSchema" xmlns:p="http://schemas.microsoft.com/office/2006/metadata/properties" xmlns:ns3="20352086-3d93-4b40-b96f-e0e4722dd109" xmlns:ns4="36dc3adc-d7be-4547-a8c3-14e61cc5f2b6" targetNamespace="http://schemas.microsoft.com/office/2006/metadata/properties" ma:root="true" ma:fieldsID="db23ebb8337943776909a834733daf9a" ns3:_="" ns4:_="">
    <xsd:import namespace="20352086-3d93-4b40-b96f-e0e4722dd109"/>
    <xsd:import namespace="36dc3adc-d7be-4547-a8c3-14e61cc5f2b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352086-3d93-4b40-b96f-e0e4722dd10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Jakamisen tiedot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Jakamisvihjeen hajautus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dc3adc-d7be-4547-a8c3-14e61cc5f2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6dc3adc-d7be-4547-a8c3-14e61cc5f2b6" xsi:nil="true"/>
  </documentManagement>
</p:properties>
</file>

<file path=customXml/itemProps1.xml><?xml version="1.0" encoding="utf-8"?>
<ds:datastoreItem xmlns:ds="http://schemas.openxmlformats.org/officeDocument/2006/customXml" ds:itemID="{83D68331-520C-448D-91D6-E6096C61B2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352086-3d93-4b40-b96f-e0e4722dd109"/>
    <ds:schemaRef ds:uri="36dc3adc-d7be-4547-a8c3-14e61cc5f2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F61F09-3A1C-4257-9CE2-43BF389C7F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C2CE59-8B1C-4BF0-8755-85B26F719BF9}">
  <ds:schemaRefs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20352086-3d93-4b40-b96f-e0e4722dd109"/>
    <ds:schemaRef ds:uri="http://schemas.openxmlformats.org/package/2006/metadata/core-properties"/>
    <ds:schemaRef ds:uri="36dc3adc-d7be-4547-a8c3-14e61cc5f2b6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2484</TotalTime>
  <Words>346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DLL ja EXE</vt:lpstr>
      <vt:lpstr>Miksi interface-engine rakenne DLL:n sisälle?</vt:lpstr>
      <vt:lpstr>Projektissa ei tarvitse toteuttaa interface-engine rakenteena, koska…</vt:lpstr>
      <vt:lpstr>PowerPoint Presentation</vt:lpstr>
      <vt:lpstr>PowerPoint Presentation</vt:lpstr>
      <vt:lpstr>Tehtävät:</vt:lpstr>
      <vt:lpstr>Toteutetaan tämä EXE:n ja DLL:n yhteispelinä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 Jyrkkä</dc:creator>
  <cp:lastModifiedBy>Kari Jyrkkä</cp:lastModifiedBy>
  <cp:revision>52</cp:revision>
  <dcterms:created xsi:type="dcterms:W3CDTF">2021-01-31T15:24:47Z</dcterms:created>
  <dcterms:modified xsi:type="dcterms:W3CDTF">2025-03-09T16:30:18Z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0x01010075A879D650EAF1439071501626B9B673</vt:lpwstr>
  </property>
</Properties>
</file>