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59" r:id="rId6"/>
    <p:sldId id="260" r:id="rId7"/>
    <p:sldId id="261" r:id="rId8"/>
    <p:sldId id="262" r:id="rId9"/>
    <p:sldId id="263" r:id="rId10"/>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7633F-3CB7-4AF7-BBA8-B1F911C8B892}" v="2" dt="2022-10-19T16:11:45.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2" autoAdjust="0"/>
    <p:restoredTop sz="94660"/>
  </p:normalViewPr>
  <p:slideViewPr>
    <p:cSldViewPr snapToGrid="0" showGuides="1">
      <p:cViewPr varScale="1">
        <p:scale>
          <a:sx n="81" d="100"/>
          <a:sy n="81" d="100"/>
        </p:scale>
        <p:origin x="1666" y="6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 Jyrkkä" userId="0182d398-07c2-4430-a729-36d10ccea248" providerId="ADAL" clId="{46B8CCDE-6752-498F-93E1-98ABB01216F0}"/>
    <pc:docChg chg="custSel delSld modSld">
      <pc:chgData name="Kari Jyrkkä" userId="0182d398-07c2-4430-a729-36d10ccea248" providerId="ADAL" clId="{46B8CCDE-6752-498F-93E1-98ABB01216F0}" dt="2022-06-10T08:57:06.013" v="53" actId="47"/>
      <pc:docMkLst>
        <pc:docMk/>
      </pc:docMkLst>
      <pc:sldChg chg="modSp mod">
        <pc:chgData name="Kari Jyrkkä" userId="0182d398-07c2-4430-a729-36d10ccea248" providerId="ADAL" clId="{46B8CCDE-6752-498F-93E1-98ABB01216F0}" dt="2022-06-10T08:57:02.628" v="52" actId="20577"/>
        <pc:sldMkLst>
          <pc:docMk/>
          <pc:sldMk cId="2766281965" sldId="256"/>
        </pc:sldMkLst>
        <pc:spChg chg="mod">
          <ac:chgData name="Kari Jyrkkä" userId="0182d398-07c2-4430-a729-36d10ccea248" providerId="ADAL" clId="{46B8CCDE-6752-498F-93E1-98ABB01216F0}" dt="2022-06-10T08:57:02.628" v="52" actId="20577"/>
          <ac:spMkLst>
            <pc:docMk/>
            <pc:sldMk cId="2766281965" sldId="256"/>
            <ac:spMk id="2" creationId="{00000000-0000-0000-0000-000000000000}"/>
          </ac:spMkLst>
        </pc:spChg>
      </pc:sldChg>
      <pc:sldChg chg="del">
        <pc:chgData name="Kari Jyrkkä" userId="0182d398-07c2-4430-a729-36d10ccea248" providerId="ADAL" clId="{46B8CCDE-6752-498F-93E1-98ABB01216F0}" dt="2022-06-10T08:57:06.013" v="53" actId="47"/>
        <pc:sldMkLst>
          <pc:docMk/>
          <pc:sldMk cId="3301137013" sldId="257"/>
        </pc:sldMkLst>
      </pc:sldChg>
      <pc:sldChg chg="del">
        <pc:chgData name="Kari Jyrkkä" userId="0182d398-07c2-4430-a729-36d10ccea248" providerId="ADAL" clId="{46B8CCDE-6752-498F-93E1-98ABB01216F0}" dt="2022-06-10T08:57:06.013" v="53" actId="47"/>
        <pc:sldMkLst>
          <pc:docMk/>
          <pc:sldMk cId="1425399206" sldId="258"/>
        </pc:sldMkLst>
      </pc:sldChg>
      <pc:sldChg chg="del">
        <pc:chgData name="Kari Jyrkkä" userId="0182d398-07c2-4430-a729-36d10ccea248" providerId="ADAL" clId="{46B8CCDE-6752-498F-93E1-98ABB01216F0}" dt="2022-06-10T08:57:06.013" v="53" actId="47"/>
        <pc:sldMkLst>
          <pc:docMk/>
          <pc:sldMk cId="865768155" sldId="259"/>
        </pc:sldMkLst>
      </pc:sldChg>
    </pc:docChg>
  </pc:docChgLst>
  <pc:docChgLst>
    <pc:chgData name="Kari Jyrkkä" userId="0182d398-07c2-4430-a729-36d10ccea248" providerId="ADAL" clId="{1FC7633F-3CB7-4AF7-BBA8-B1F911C8B892}"/>
    <pc:docChg chg="undo custSel addSld delSld modSld">
      <pc:chgData name="Kari Jyrkkä" userId="0182d398-07c2-4430-a729-36d10ccea248" providerId="ADAL" clId="{1FC7633F-3CB7-4AF7-BBA8-B1F911C8B892}" dt="2022-10-20T07:55:14.729" v="7758" actId="20577"/>
      <pc:docMkLst>
        <pc:docMk/>
      </pc:docMkLst>
      <pc:sldChg chg="addSp modSp mod">
        <pc:chgData name="Kari Jyrkkä" userId="0182d398-07c2-4430-a729-36d10ccea248" providerId="ADAL" clId="{1FC7633F-3CB7-4AF7-BBA8-B1F911C8B892}" dt="2022-10-19T16:12:28.803" v="57" actId="1076"/>
        <pc:sldMkLst>
          <pc:docMk/>
          <pc:sldMk cId="2766281965" sldId="256"/>
        </pc:sldMkLst>
        <pc:picChg chg="add mod">
          <ac:chgData name="Kari Jyrkkä" userId="0182d398-07c2-4430-a729-36d10ccea248" providerId="ADAL" clId="{1FC7633F-3CB7-4AF7-BBA8-B1F911C8B892}" dt="2022-10-19T16:11:50.069" v="52" actId="1076"/>
          <ac:picMkLst>
            <pc:docMk/>
            <pc:sldMk cId="2766281965" sldId="256"/>
            <ac:picMk id="3" creationId="{6DE8F826-8983-DEB1-C95F-F7373C67D181}"/>
          </ac:picMkLst>
        </pc:picChg>
        <pc:picChg chg="add mod">
          <ac:chgData name="Kari Jyrkkä" userId="0182d398-07c2-4430-a729-36d10ccea248" providerId="ADAL" clId="{1FC7633F-3CB7-4AF7-BBA8-B1F911C8B892}" dt="2022-10-19T16:12:28.803" v="57" actId="1076"/>
          <ac:picMkLst>
            <pc:docMk/>
            <pc:sldMk cId="2766281965" sldId="256"/>
            <ac:picMk id="5" creationId="{CC78087E-9A8D-00AE-71C3-8D89CEE2DDD0}"/>
          </ac:picMkLst>
        </pc:picChg>
      </pc:sldChg>
      <pc:sldChg chg="addSp delSp modSp new del mod">
        <pc:chgData name="Kari Jyrkkä" userId="0182d398-07c2-4430-a729-36d10ccea248" providerId="ADAL" clId="{1FC7633F-3CB7-4AF7-BBA8-B1F911C8B892}" dt="2022-10-19T17:14:12.181" v="5997" actId="2696"/>
        <pc:sldMkLst>
          <pc:docMk/>
          <pc:sldMk cId="2127743976" sldId="257"/>
        </pc:sldMkLst>
        <pc:spChg chg="mod">
          <ac:chgData name="Kari Jyrkkä" userId="0182d398-07c2-4430-a729-36d10ccea248" providerId="ADAL" clId="{1FC7633F-3CB7-4AF7-BBA8-B1F911C8B892}" dt="2022-10-19T15:51:11.348" v="13" actId="20577"/>
          <ac:spMkLst>
            <pc:docMk/>
            <pc:sldMk cId="2127743976" sldId="257"/>
            <ac:spMk id="2" creationId="{0E2C68CC-D331-9A4C-8DBD-1D32B20287BA}"/>
          </ac:spMkLst>
        </pc:spChg>
        <pc:spChg chg="mod">
          <ac:chgData name="Kari Jyrkkä" userId="0182d398-07c2-4430-a729-36d10ccea248" providerId="ADAL" clId="{1FC7633F-3CB7-4AF7-BBA8-B1F911C8B892}" dt="2022-10-19T16:12:37.284" v="60" actId="14100"/>
          <ac:spMkLst>
            <pc:docMk/>
            <pc:sldMk cId="2127743976" sldId="257"/>
            <ac:spMk id="3" creationId="{921567A1-487D-E138-C3D3-97320780636C}"/>
          </ac:spMkLst>
        </pc:spChg>
        <pc:spChg chg="add del">
          <ac:chgData name="Kari Jyrkkä" userId="0182d398-07c2-4430-a729-36d10ccea248" providerId="ADAL" clId="{1FC7633F-3CB7-4AF7-BBA8-B1F911C8B892}" dt="2022-10-19T15:50:11.484" v="2" actId="22"/>
          <ac:spMkLst>
            <pc:docMk/>
            <pc:sldMk cId="2127743976" sldId="257"/>
            <ac:spMk id="5" creationId="{E9D61BAB-807F-DFD2-0746-4CB2CBF493A7}"/>
          </ac:spMkLst>
        </pc:spChg>
        <pc:picChg chg="add del mod">
          <ac:chgData name="Kari Jyrkkä" userId="0182d398-07c2-4430-a729-36d10ccea248" providerId="ADAL" clId="{1FC7633F-3CB7-4AF7-BBA8-B1F911C8B892}" dt="2022-10-19T16:11:43.838" v="49" actId="21"/>
          <ac:picMkLst>
            <pc:docMk/>
            <pc:sldMk cId="2127743976" sldId="257"/>
            <ac:picMk id="6" creationId="{C71B68F8-B7FE-4047-5C0D-783E91674E1F}"/>
          </ac:picMkLst>
        </pc:picChg>
      </pc:sldChg>
      <pc:sldChg chg="addSp modSp new mod">
        <pc:chgData name="Kari Jyrkkä" userId="0182d398-07c2-4430-a729-36d10ccea248" providerId="ADAL" clId="{1FC7633F-3CB7-4AF7-BBA8-B1F911C8B892}" dt="2022-10-20T05:29:01.251" v="6704" actId="20577"/>
        <pc:sldMkLst>
          <pc:docMk/>
          <pc:sldMk cId="4035046916" sldId="258"/>
        </pc:sldMkLst>
        <pc:spChg chg="mod">
          <ac:chgData name="Kari Jyrkkä" userId="0182d398-07c2-4430-a729-36d10ccea248" providerId="ADAL" clId="{1FC7633F-3CB7-4AF7-BBA8-B1F911C8B892}" dt="2022-10-19T16:16:35.518" v="292" actId="120"/>
          <ac:spMkLst>
            <pc:docMk/>
            <pc:sldMk cId="4035046916" sldId="258"/>
            <ac:spMk id="2" creationId="{120EC33A-132A-1DD8-12B9-BE5BBC7C09B1}"/>
          </ac:spMkLst>
        </pc:spChg>
        <pc:spChg chg="mod">
          <ac:chgData name="Kari Jyrkkä" userId="0182d398-07c2-4430-a729-36d10ccea248" providerId="ADAL" clId="{1FC7633F-3CB7-4AF7-BBA8-B1F911C8B892}" dt="2022-10-20T05:29:01.251" v="6704" actId="20577"/>
          <ac:spMkLst>
            <pc:docMk/>
            <pc:sldMk cId="4035046916" sldId="258"/>
            <ac:spMk id="3" creationId="{6A64867E-25C8-7012-9ECF-788F939887B8}"/>
          </ac:spMkLst>
        </pc:spChg>
        <pc:picChg chg="add mod">
          <ac:chgData name="Kari Jyrkkä" userId="0182d398-07c2-4430-a729-36d10ccea248" providerId="ADAL" clId="{1FC7633F-3CB7-4AF7-BBA8-B1F911C8B892}" dt="2022-10-19T16:16:27.257" v="290" actId="1076"/>
          <ac:picMkLst>
            <pc:docMk/>
            <pc:sldMk cId="4035046916" sldId="258"/>
            <ac:picMk id="5" creationId="{27E2CE48-9F32-F56A-7053-B796673E9D55}"/>
          </ac:picMkLst>
        </pc:picChg>
      </pc:sldChg>
      <pc:sldChg chg="modSp new mod">
        <pc:chgData name="Kari Jyrkkä" userId="0182d398-07c2-4430-a729-36d10ccea248" providerId="ADAL" clId="{1FC7633F-3CB7-4AF7-BBA8-B1F911C8B892}" dt="2022-10-19T16:50:04.350" v="2940" actId="20577"/>
        <pc:sldMkLst>
          <pc:docMk/>
          <pc:sldMk cId="1085973782" sldId="259"/>
        </pc:sldMkLst>
        <pc:spChg chg="mod">
          <ac:chgData name="Kari Jyrkkä" userId="0182d398-07c2-4430-a729-36d10ccea248" providerId="ADAL" clId="{1FC7633F-3CB7-4AF7-BBA8-B1F911C8B892}" dt="2022-10-19T16:22:04.097" v="868" actId="20577"/>
          <ac:spMkLst>
            <pc:docMk/>
            <pc:sldMk cId="1085973782" sldId="259"/>
            <ac:spMk id="2" creationId="{7ECB2AF4-1200-ECE9-D87A-1064C8CC487B}"/>
          </ac:spMkLst>
        </pc:spChg>
        <pc:spChg chg="mod">
          <ac:chgData name="Kari Jyrkkä" userId="0182d398-07c2-4430-a729-36d10ccea248" providerId="ADAL" clId="{1FC7633F-3CB7-4AF7-BBA8-B1F911C8B892}" dt="2022-10-19T16:50:04.350" v="2940" actId="20577"/>
          <ac:spMkLst>
            <pc:docMk/>
            <pc:sldMk cId="1085973782" sldId="259"/>
            <ac:spMk id="3" creationId="{7D3E8A51-0E7A-20A5-7241-123D6D12A62D}"/>
          </ac:spMkLst>
        </pc:spChg>
      </pc:sldChg>
      <pc:sldChg chg="modSp new mod">
        <pc:chgData name="Kari Jyrkkä" userId="0182d398-07c2-4430-a729-36d10ccea248" providerId="ADAL" clId="{1FC7633F-3CB7-4AF7-BBA8-B1F911C8B892}" dt="2022-10-19T17:02:52.127" v="4309" actId="20577"/>
        <pc:sldMkLst>
          <pc:docMk/>
          <pc:sldMk cId="106145735" sldId="260"/>
        </pc:sldMkLst>
        <pc:spChg chg="mod">
          <ac:chgData name="Kari Jyrkkä" userId="0182d398-07c2-4430-a729-36d10ccea248" providerId="ADAL" clId="{1FC7633F-3CB7-4AF7-BBA8-B1F911C8B892}" dt="2022-10-19T16:50:45.469" v="2983" actId="5793"/>
          <ac:spMkLst>
            <pc:docMk/>
            <pc:sldMk cId="106145735" sldId="260"/>
            <ac:spMk id="2" creationId="{700BAFFF-2593-3E66-4D33-C60CA8ED71B0}"/>
          </ac:spMkLst>
        </pc:spChg>
        <pc:spChg chg="mod">
          <ac:chgData name="Kari Jyrkkä" userId="0182d398-07c2-4430-a729-36d10ccea248" providerId="ADAL" clId="{1FC7633F-3CB7-4AF7-BBA8-B1F911C8B892}" dt="2022-10-19T17:02:52.127" v="4309" actId="20577"/>
          <ac:spMkLst>
            <pc:docMk/>
            <pc:sldMk cId="106145735" sldId="260"/>
            <ac:spMk id="3" creationId="{8B5E9403-D818-199A-B6EB-E791CE674370}"/>
          </ac:spMkLst>
        </pc:spChg>
      </pc:sldChg>
      <pc:sldChg chg="modSp new mod">
        <pc:chgData name="Kari Jyrkkä" userId="0182d398-07c2-4430-a729-36d10ccea248" providerId="ADAL" clId="{1FC7633F-3CB7-4AF7-BBA8-B1F911C8B892}" dt="2022-10-19T17:13:44.800" v="5996" actId="20577"/>
        <pc:sldMkLst>
          <pc:docMk/>
          <pc:sldMk cId="3541121176" sldId="261"/>
        </pc:sldMkLst>
        <pc:spChg chg="mod">
          <ac:chgData name="Kari Jyrkkä" userId="0182d398-07c2-4430-a729-36d10ccea248" providerId="ADAL" clId="{1FC7633F-3CB7-4AF7-BBA8-B1F911C8B892}" dt="2022-10-19T17:03:04.473" v="4350" actId="20577"/>
          <ac:spMkLst>
            <pc:docMk/>
            <pc:sldMk cId="3541121176" sldId="261"/>
            <ac:spMk id="2" creationId="{226E3DD2-90AD-9B43-1495-3CFEBC62B8FA}"/>
          </ac:spMkLst>
        </pc:spChg>
        <pc:spChg chg="mod">
          <ac:chgData name="Kari Jyrkkä" userId="0182d398-07c2-4430-a729-36d10ccea248" providerId="ADAL" clId="{1FC7633F-3CB7-4AF7-BBA8-B1F911C8B892}" dt="2022-10-19T17:13:44.800" v="5996" actId="20577"/>
          <ac:spMkLst>
            <pc:docMk/>
            <pc:sldMk cId="3541121176" sldId="261"/>
            <ac:spMk id="3" creationId="{0D128F02-3578-C8EA-1258-07911EC541BF}"/>
          </ac:spMkLst>
        </pc:spChg>
      </pc:sldChg>
      <pc:sldChg chg="modSp new mod">
        <pc:chgData name="Kari Jyrkkä" userId="0182d398-07c2-4430-a729-36d10ccea248" providerId="ADAL" clId="{1FC7633F-3CB7-4AF7-BBA8-B1F911C8B892}" dt="2022-10-20T05:28:27.209" v="6623" actId="20577"/>
        <pc:sldMkLst>
          <pc:docMk/>
          <pc:sldMk cId="4159999493" sldId="262"/>
        </pc:sldMkLst>
        <pc:spChg chg="mod">
          <ac:chgData name="Kari Jyrkkä" userId="0182d398-07c2-4430-a729-36d10ccea248" providerId="ADAL" clId="{1FC7633F-3CB7-4AF7-BBA8-B1F911C8B892}" dt="2022-10-19T17:14:47.226" v="6082" actId="20577"/>
          <ac:spMkLst>
            <pc:docMk/>
            <pc:sldMk cId="4159999493" sldId="262"/>
            <ac:spMk id="2" creationId="{C958F98B-BDB9-2499-6750-5EFA7B3DFCAA}"/>
          </ac:spMkLst>
        </pc:spChg>
        <pc:spChg chg="mod">
          <ac:chgData name="Kari Jyrkkä" userId="0182d398-07c2-4430-a729-36d10ccea248" providerId="ADAL" clId="{1FC7633F-3CB7-4AF7-BBA8-B1F911C8B892}" dt="2022-10-20T05:28:27.209" v="6623" actId="20577"/>
          <ac:spMkLst>
            <pc:docMk/>
            <pc:sldMk cId="4159999493" sldId="262"/>
            <ac:spMk id="3" creationId="{6AA82FFD-1775-E856-3678-A687CF51D4C4}"/>
          </ac:spMkLst>
        </pc:spChg>
      </pc:sldChg>
      <pc:sldChg chg="modSp new mod">
        <pc:chgData name="Kari Jyrkkä" userId="0182d398-07c2-4430-a729-36d10ccea248" providerId="ADAL" clId="{1FC7633F-3CB7-4AF7-BBA8-B1F911C8B892}" dt="2022-10-20T07:55:14.729" v="7758" actId="20577"/>
        <pc:sldMkLst>
          <pc:docMk/>
          <pc:sldMk cId="2702633856" sldId="263"/>
        </pc:sldMkLst>
        <pc:spChg chg="mod">
          <ac:chgData name="Kari Jyrkkä" userId="0182d398-07c2-4430-a729-36d10ccea248" providerId="ADAL" clId="{1FC7633F-3CB7-4AF7-BBA8-B1F911C8B892}" dt="2022-10-19T17:17:36.483" v="6612" actId="20577"/>
          <ac:spMkLst>
            <pc:docMk/>
            <pc:sldMk cId="2702633856" sldId="263"/>
            <ac:spMk id="2" creationId="{E1BA536A-9662-47E2-4624-8553CB6631FC}"/>
          </ac:spMkLst>
        </pc:spChg>
        <pc:spChg chg="mod">
          <ac:chgData name="Kari Jyrkkä" userId="0182d398-07c2-4430-a729-36d10ccea248" providerId="ADAL" clId="{1FC7633F-3CB7-4AF7-BBA8-B1F911C8B892}" dt="2022-10-20T07:55:14.729" v="7758" actId="20577"/>
          <ac:spMkLst>
            <pc:docMk/>
            <pc:sldMk cId="2702633856" sldId="263"/>
            <ac:spMk id="3" creationId="{DD6E52F9-82D9-F005-D466-82DF096BDC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C09D7C-DB1D-4A6D-B280-3E795513477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pic>
        <p:nvPicPr>
          <p:cNvPr id="8"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3377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2215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6816" y="274638"/>
            <a:ext cx="8672660" cy="96693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26243" y="1291905"/>
            <a:ext cx="8634953" cy="483425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dirty="0"/>
          </a:p>
        </p:txBody>
      </p:sp>
      <p:pic>
        <p:nvPicPr>
          <p:cNvPr id="7"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52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09D7C-DB1D-4A6D-B280-3E795513477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5776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C09D7C-DB1D-4A6D-B280-3E795513477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86396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C09D7C-DB1D-4A6D-B280-3E795513477C}"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97864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C09D7C-DB1D-4A6D-B280-3E795513477C}"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41921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09D7C-DB1D-4A6D-B280-3E795513477C}"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6324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329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382785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09D7C-DB1D-4A6D-B280-3E795513477C}" type="datetimeFigureOut">
              <a:rPr lang="en-US" smtClean="0"/>
              <a:t>6/7/2023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827C4-58A2-4753-8B7F-81B138B79F57}" type="slidenum">
              <a:rPr lang="en-US" smtClean="0"/>
              <a:t>‹#›</a:t>
            </a:fld>
            <a:endParaRPr lang="en-US"/>
          </a:p>
        </p:txBody>
      </p:sp>
    </p:spTree>
    <p:extLst>
      <p:ext uri="{BB962C8B-B14F-4D97-AF65-F5344CB8AC3E}">
        <p14:creationId xmlns:p14="http://schemas.microsoft.com/office/powerpoint/2010/main" val="7759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i-FI" dirty="0"/>
              <a:t>Tietoliikenteen sovellusprojekti</a:t>
            </a:r>
            <a:br>
              <a:rPr lang="fi-FI" dirty="0"/>
            </a:br>
            <a:r>
              <a:rPr lang="fi-FI" dirty="0"/>
              <a:t>viikon 5 tehtävät</a:t>
            </a:r>
            <a:br>
              <a:rPr lang="fi-FI" dirty="0"/>
            </a:br>
            <a:r>
              <a:rPr lang="fi-FI" dirty="0"/>
              <a:t>K-</a:t>
            </a:r>
            <a:r>
              <a:rPr lang="fi-FI" dirty="0" err="1"/>
              <a:t>means</a:t>
            </a:r>
            <a:r>
              <a:rPr lang="fi-FI" dirty="0"/>
              <a:t> algoritmin opetus ja toteutus Pythonilla.</a:t>
            </a:r>
            <a:endParaRPr lang="en-US" dirty="0"/>
          </a:p>
        </p:txBody>
      </p:sp>
      <p:pic>
        <p:nvPicPr>
          <p:cNvPr id="3" name="Picture 2">
            <a:extLst>
              <a:ext uri="{FF2B5EF4-FFF2-40B4-BE49-F238E27FC236}">
                <a16:creationId xmlns:a16="http://schemas.microsoft.com/office/drawing/2014/main" id="{6DE8F826-8983-DEB1-C95F-F7373C67D181}"/>
              </a:ext>
            </a:extLst>
          </p:cNvPr>
          <p:cNvPicPr>
            <a:picLocks noChangeAspect="1"/>
          </p:cNvPicPr>
          <p:nvPr/>
        </p:nvPicPr>
        <p:blipFill>
          <a:blip r:embed="rId2"/>
          <a:stretch>
            <a:fillRect/>
          </a:stretch>
        </p:blipFill>
        <p:spPr>
          <a:xfrm>
            <a:off x="5100880" y="4873627"/>
            <a:ext cx="3765979" cy="1847303"/>
          </a:xfrm>
          <a:prstGeom prst="rect">
            <a:avLst/>
          </a:prstGeom>
        </p:spPr>
      </p:pic>
      <p:pic>
        <p:nvPicPr>
          <p:cNvPr id="5" name="Picture 4">
            <a:extLst>
              <a:ext uri="{FF2B5EF4-FFF2-40B4-BE49-F238E27FC236}">
                <a16:creationId xmlns:a16="http://schemas.microsoft.com/office/drawing/2014/main" id="{CC78087E-9A8D-00AE-71C3-8D89CEE2DDD0}"/>
              </a:ext>
            </a:extLst>
          </p:cNvPr>
          <p:cNvPicPr>
            <a:picLocks noChangeAspect="1"/>
          </p:cNvPicPr>
          <p:nvPr/>
        </p:nvPicPr>
        <p:blipFill>
          <a:blip r:embed="rId3"/>
          <a:stretch>
            <a:fillRect/>
          </a:stretch>
        </p:blipFill>
        <p:spPr>
          <a:xfrm>
            <a:off x="348791" y="4487247"/>
            <a:ext cx="4468305" cy="2061322"/>
          </a:xfrm>
          <a:prstGeom prst="rect">
            <a:avLst/>
          </a:prstGeom>
        </p:spPr>
      </p:pic>
    </p:spTree>
    <p:extLst>
      <p:ext uri="{BB962C8B-B14F-4D97-AF65-F5344CB8AC3E}">
        <p14:creationId xmlns:p14="http://schemas.microsoft.com/office/powerpoint/2010/main" val="276628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6D0A-3ED6-EF17-BEE0-261DBA5C1C12}"/>
              </a:ext>
            </a:extLst>
          </p:cNvPr>
          <p:cNvSpPr>
            <a:spLocks noGrp="1"/>
          </p:cNvSpPr>
          <p:nvPr>
            <p:ph type="title"/>
          </p:nvPr>
        </p:nvSpPr>
        <p:spPr/>
        <p:txBody>
          <a:bodyPr/>
          <a:lstStyle/>
          <a:p>
            <a:r>
              <a:rPr lang="fi-FI" dirty="0"/>
              <a:t>Opetusalgoritmin toimintaperiaate</a:t>
            </a:r>
          </a:p>
        </p:txBody>
      </p:sp>
      <p:sp>
        <p:nvSpPr>
          <p:cNvPr id="3" name="Content Placeholder 2">
            <a:extLst>
              <a:ext uri="{FF2B5EF4-FFF2-40B4-BE49-F238E27FC236}">
                <a16:creationId xmlns:a16="http://schemas.microsoft.com/office/drawing/2014/main" id="{10E6FA25-5F64-03EA-7361-0BC004FFA197}"/>
              </a:ext>
            </a:extLst>
          </p:cNvPr>
          <p:cNvSpPr>
            <a:spLocks noGrp="1"/>
          </p:cNvSpPr>
          <p:nvPr>
            <p:ph idx="1"/>
          </p:nvPr>
        </p:nvSpPr>
        <p:spPr>
          <a:xfrm>
            <a:off x="226243" y="3736133"/>
            <a:ext cx="8634953" cy="2947471"/>
          </a:xfrm>
        </p:spPr>
        <p:txBody>
          <a:bodyPr>
            <a:normAutofit fontScale="70000" lnSpcReduction="20000"/>
          </a:bodyPr>
          <a:lstStyle/>
          <a:p>
            <a:pPr marL="0" indent="0">
              <a:buNone/>
            </a:pPr>
            <a:r>
              <a:rPr lang="fi-FI" dirty="0"/>
              <a:t>Yllä olevassa kuvassa on näytetty opetusalgoritmin kaksi vaihetta jotka sinun tulee Pythonilla toteuttaa:</a:t>
            </a:r>
          </a:p>
          <a:p>
            <a:pPr marL="457200" indent="-457200">
              <a:buAutoNum type="arabicPeriod"/>
            </a:pPr>
            <a:r>
              <a:rPr lang="fi-FI" dirty="0" err="1"/>
              <a:t>Step</a:t>
            </a:r>
            <a:r>
              <a:rPr lang="fi-FI" dirty="0"/>
              <a:t> 1 = käydään koko opetusdata läpi ja mitataan yhden datapisteen </a:t>
            </a:r>
            <a:r>
              <a:rPr lang="fi-FI" dirty="0" err="1"/>
              <a:t>x,y,z</a:t>
            </a:r>
            <a:r>
              <a:rPr lang="fi-FI" dirty="0"/>
              <a:t> etäisyys kaikkiin 6:een (alussa arvottuun) keskipisteeseen. ”Annetaan” mittauspiste voittajakeskipisteelle (= sille, mihin oli lyhin etäisyys).</a:t>
            </a:r>
          </a:p>
          <a:p>
            <a:pPr marL="457200" indent="-457200">
              <a:buAutoNum type="arabicPeriod"/>
            </a:pPr>
            <a:r>
              <a:rPr lang="fi-FI" dirty="0" err="1"/>
              <a:t>Step</a:t>
            </a:r>
            <a:r>
              <a:rPr lang="fi-FI" dirty="0"/>
              <a:t> 2 = lasketaan kaikille 6 keskipisteelle uusi arvo voitettujen mittauspisteiden avulla. Jos joku keskipiste ei voittanut stepissä 1 yhtään mittauspistettä, niin tuon keskipisteen arvo arvotaan uudelleen.</a:t>
            </a:r>
          </a:p>
          <a:p>
            <a:pPr marL="0" indent="0">
              <a:buNone/>
            </a:pPr>
            <a:r>
              <a:rPr lang="fi-FI" dirty="0"/>
              <a:t>Steppejä 1 ja 2 toistetaan niin monta kertaa, että keskipisteet eivät enää liiku. Opetus on siis valmis ja tuloksena syntyneet 6 keskipistettä </a:t>
            </a:r>
            <a:r>
              <a:rPr lang="fi-FI" dirty="0" err="1"/>
              <a:t>x,y,z</a:t>
            </a:r>
            <a:r>
              <a:rPr lang="fi-FI" dirty="0"/>
              <a:t> arvoineen kirjoitetaan </a:t>
            </a:r>
            <a:r>
              <a:rPr lang="fi-FI" dirty="0" err="1"/>
              <a:t>keskipisteet.h</a:t>
            </a:r>
            <a:r>
              <a:rPr lang="fi-FI" dirty="0"/>
              <a:t> tiedostoon </a:t>
            </a:r>
            <a:r>
              <a:rPr lang="fi-FI" dirty="0" err="1"/>
              <a:t>kaksiuloitteiseen</a:t>
            </a:r>
            <a:r>
              <a:rPr lang="fi-FI" dirty="0"/>
              <a:t> taulukkoon siten, että opetuksen tulosta voidaan helposti hyödyntää viikon 6 luokittelijan toteutuksessa.</a:t>
            </a:r>
          </a:p>
          <a:p>
            <a:pPr marL="0" indent="0">
              <a:buNone/>
            </a:pPr>
            <a:endParaRPr lang="fi-FI" dirty="0"/>
          </a:p>
        </p:txBody>
      </p:sp>
      <p:pic>
        <p:nvPicPr>
          <p:cNvPr id="4" name="Picture 3">
            <a:extLst>
              <a:ext uri="{FF2B5EF4-FFF2-40B4-BE49-F238E27FC236}">
                <a16:creationId xmlns:a16="http://schemas.microsoft.com/office/drawing/2014/main" id="{C6043CA5-C541-CD17-A83E-D9887CCD78B5}"/>
              </a:ext>
            </a:extLst>
          </p:cNvPr>
          <p:cNvPicPr>
            <a:picLocks noChangeAspect="1"/>
          </p:cNvPicPr>
          <p:nvPr/>
        </p:nvPicPr>
        <p:blipFill>
          <a:blip r:embed="rId2"/>
          <a:stretch>
            <a:fillRect/>
          </a:stretch>
        </p:blipFill>
        <p:spPr>
          <a:xfrm>
            <a:off x="1918863" y="1122140"/>
            <a:ext cx="4463084" cy="2189250"/>
          </a:xfrm>
          <a:prstGeom prst="rect">
            <a:avLst/>
          </a:prstGeom>
        </p:spPr>
      </p:pic>
    </p:spTree>
    <p:extLst>
      <p:ext uri="{BB962C8B-B14F-4D97-AF65-F5344CB8AC3E}">
        <p14:creationId xmlns:p14="http://schemas.microsoft.com/office/powerpoint/2010/main" val="128796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C33A-132A-1DD8-12B9-BE5BBC7C09B1}"/>
              </a:ext>
            </a:extLst>
          </p:cNvPr>
          <p:cNvSpPr>
            <a:spLocks noGrp="1"/>
          </p:cNvSpPr>
          <p:nvPr>
            <p:ph type="title"/>
          </p:nvPr>
        </p:nvSpPr>
        <p:spPr/>
        <p:txBody>
          <a:bodyPr/>
          <a:lstStyle/>
          <a:p>
            <a:pPr algn="l"/>
            <a:r>
              <a:rPr lang="fi-FI" dirty="0"/>
              <a:t>Algoritmin toteutus vaiheittain</a:t>
            </a:r>
          </a:p>
        </p:txBody>
      </p:sp>
      <p:sp>
        <p:nvSpPr>
          <p:cNvPr id="3" name="Content Placeholder 2">
            <a:extLst>
              <a:ext uri="{FF2B5EF4-FFF2-40B4-BE49-F238E27FC236}">
                <a16:creationId xmlns:a16="http://schemas.microsoft.com/office/drawing/2014/main" id="{6A64867E-25C8-7012-9ECF-788F939887B8}"/>
              </a:ext>
            </a:extLst>
          </p:cNvPr>
          <p:cNvSpPr>
            <a:spLocks noGrp="1"/>
          </p:cNvSpPr>
          <p:nvPr>
            <p:ph idx="1"/>
          </p:nvPr>
        </p:nvSpPr>
        <p:spPr>
          <a:xfrm>
            <a:off x="226243" y="1941922"/>
            <a:ext cx="8634953" cy="4184242"/>
          </a:xfrm>
        </p:spPr>
        <p:txBody>
          <a:bodyPr>
            <a:normAutofit fontScale="70000" lnSpcReduction="20000"/>
          </a:bodyPr>
          <a:lstStyle/>
          <a:p>
            <a:pPr marL="457200" indent="-457200">
              <a:buFont typeface="+mj-lt"/>
              <a:buAutoNum type="arabicPeriod"/>
            </a:pPr>
            <a:r>
              <a:rPr lang="fi-FI" dirty="0"/>
              <a:t>Käytetään algoritmin toteutukseen aluksi tehtävässä annettua pytty.log tiedostoa (ylänurkan kuva on piirretty tuon tiedoston datasta). Luetaan tiedoston sisältö muuttujaan </a:t>
            </a:r>
            <a:r>
              <a:rPr lang="fi-FI" dirty="0" err="1"/>
              <a:t>esim</a:t>
            </a:r>
            <a:r>
              <a:rPr lang="fi-FI" dirty="0"/>
              <a:t> </a:t>
            </a:r>
            <a:r>
              <a:rPr lang="fi-FI" dirty="0" err="1"/>
              <a:t>np.loadtxt</a:t>
            </a:r>
            <a:r>
              <a:rPr lang="fi-FI" dirty="0"/>
              <a:t> komennon avulla. Tiedostossa on 10 kpl </a:t>
            </a:r>
            <a:r>
              <a:rPr lang="fi-FI" dirty="0" err="1"/>
              <a:t>x,y,z</a:t>
            </a:r>
            <a:r>
              <a:rPr lang="fi-FI" dirty="0"/>
              <a:t> mittauksia neljästä eri suunnasta joten yhteensä tiedostosta pitäisi löytyä 40 mittaustulosta.</a:t>
            </a:r>
          </a:p>
          <a:p>
            <a:pPr marL="457200" indent="-457200">
              <a:buFont typeface="+mj-lt"/>
              <a:buAutoNum type="arabicPeriod"/>
            </a:pPr>
            <a:r>
              <a:rPr lang="fi-FI" dirty="0"/>
              <a:t>Opetellaan visualisoimaan data ylänurkan kuvan tyylisesti 3D kuvana. Piirretty kuva lisätään </a:t>
            </a:r>
            <a:r>
              <a:rPr lang="fi-FI" dirty="0" err="1"/>
              <a:t>githubiin</a:t>
            </a:r>
            <a:r>
              <a:rPr lang="fi-FI" dirty="0"/>
              <a:t> </a:t>
            </a:r>
            <a:r>
              <a:rPr lang="fi-FI" dirty="0" err="1"/>
              <a:t>readme</a:t>
            </a:r>
            <a:r>
              <a:rPr lang="fi-FI" dirty="0"/>
              <a:t> dokumenttiin K-</a:t>
            </a:r>
            <a:r>
              <a:rPr lang="fi-FI" dirty="0" err="1"/>
              <a:t>means</a:t>
            </a:r>
            <a:r>
              <a:rPr lang="fi-FI" dirty="0"/>
              <a:t> algoritmin vaiheita kuvaavaan selostukseen. Tämä on siis ensimmäinen vaihe, jossa näytetään minkälainen datasetti on ennen datan luokittelua 4:ään eri ”kasaan”.</a:t>
            </a:r>
          </a:p>
          <a:p>
            <a:pPr marL="457200" indent="-457200">
              <a:buFont typeface="+mj-lt"/>
              <a:buAutoNum type="arabicPeriod"/>
            </a:pPr>
            <a:r>
              <a:rPr lang="fi-FI" dirty="0"/>
              <a:t>HUOM1: Sinun tulee lopulta </a:t>
            </a:r>
            <a:r>
              <a:rPr lang="fi-FI" dirty="0" err="1"/>
              <a:t>toteutta</a:t>
            </a:r>
            <a:r>
              <a:rPr lang="fi-FI" dirty="0"/>
              <a:t> opetusalgoritmi 6-Means eli luokittelija, joka luokittelee mittausdatan 6 eri luokkaan. Eli jos ja toivottavasti kun, varmistat opetusalgoritmisi toiminnan ensin tuolla putty.log tunnetulla datalla, jossa on VAIN 4 suuntaa, niin tee koodistasi sellainen, että opetusalgoritmi on helposti muutettavissa luokittelemaan 4:stä 6:een luokkaan.</a:t>
            </a:r>
          </a:p>
          <a:p>
            <a:pPr marL="457200" indent="-457200">
              <a:buFont typeface="+mj-lt"/>
              <a:buAutoNum type="arabicPeriod"/>
            </a:pPr>
            <a:r>
              <a:rPr lang="fi-FI" dirty="0"/>
              <a:t>HUOM2: Kannattaa varmaan lähteä </a:t>
            </a:r>
            <a:r>
              <a:rPr lang="fi-FI" dirty="0" err="1"/>
              <a:t>liikkelle</a:t>
            </a:r>
            <a:r>
              <a:rPr lang="fi-FI" dirty="0"/>
              <a:t> toteuttamalla python aliohjelma, joka osaa laskea kahden 3D-pisteen x1,y1,z1 </a:t>
            </a:r>
            <a:r>
              <a:rPr lang="fi-FI" dirty="0" err="1"/>
              <a:t>vs</a:t>
            </a:r>
            <a:r>
              <a:rPr lang="fi-FI" dirty="0"/>
              <a:t> x2,y2,z2 etäisyyden. Ja sen jälkeen kannattaa miettiä minkälaisessa taulukossa pidetään tallessa step1:n voittajat, joista stepissä 2 lasketaan </a:t>
            </a:r>
            <a:r>
              <a:rPr lang="fi-FI"/>
              <a:t>uudet keskipisteet.</a:t>
            </a:r>
            <a:endParaRPr lang="fi-FI" dirty="0"/>
          </a:p>
        </p:txBody>
      </p:sp>
      <p:pic>
        <p:nvPicPr>
          <p:cNvPr id="5" name="Picture 4">
            <a:extLst>
              <a:ext uri="{FF2B5EF4-FFF2-40B4-BE49-F238E27FC236}">
                <a16:creationId xmlns:a16="http://schemas.microsoft.com/office/drawing/2014/main" id="{27E2CE48-9F32-F56A-7053-B796673E9D55}"/>
              </a:ext>
            </a:extLst>
          </p:cNvPr>
          <p:cNvPicPr>
            <a:picLocks noChangeAspect="1"/>
          </p:cNvPicPr>
          <p:nvPr/>
        </p:nvPicPr>
        <p:blipFill>
          <a:blip r:embed="rId2"/>
          <a:stretch>
            <a:fillRect/>
          </a:stretch>
        </p:blipFill>
        <p:spPr>
          <a:xfrm>
            <a:off x="7033476" y="0"/>
            <a:ext cx="2110524" cy="1866709"/>
          </a:xfrm>
          <a:prstGeom prst="rect">
            <a:avLst/>
          </a:prstGeom>
        </p:spPr>
      </p:pic>
    </p:spTree>
    <p:extLst>
      <p:ext uri="{BB962C8B-B14F-4D97-AF65-F5344CB8AC3E}">
        <p14:creationId xmlns:p14="http://schemas.microsoft.com/office/powerpoint/2010/main" val="403504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ABF6F-EABA-B4D5-7DD6-F7CD66ABF54B}"/>
              </a:ext>
            </a:extLst>
          </p:cNvPr>
          <p:cNvSpPr>
            <a:spLocks noGrp="1"/>
          </p:cNvSpPr>
          <p:nvPr>
            <p:ph type="ctrTitle"/>
          </p:nvPr>
        </p:nvSpPr>
        <p:spPr/>
        <p:txBody>
          <a:bodyPr>
            <a:normAutofit fontScale="90000"/>
          </a:bodyPr>
          <a:lstStyle/>
          <a:p>
            <a:r>
              <a:rPr lang="fi-FI" dirty="0"/>
              <a:t>Ja jos et edellisten selitysten perusteella päässyt alkuun, niin seuraavilla kalvoilla on sitten vieläkin yksityiskohtaisempia ohjeita, mutta koeta ensin ihan omalla tyylillä!</a:t>
            </a:r>
          </a:p>
        </p:txBody>
      </p:sp>
    </p:spTree>
    <p:extLst>
      <p:ext uri="{BB962C8B-B14F-4D97-AF65-F5344CB8AC3E}">
        <p14:creationId xmlns:p14="http://schemas.microsoft.com/office/powerpoint/2010/main" val="320099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2AF4-1200-ECE9-D87A-1064C8CC487B}"/>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7D3E8A51-0E7A-20A5-7241-123D6D12A62D}"/>
              </a:ext>
            </a:extLst>
          </p:cNvPr>
          <p:cNvSpPr>
            <a:spLocks noGrp="1"/>
          </p:cNvSpPr>
          <p:nvPr>
            <p:ph idx="1"/>
          </p:nvPr>
        </p:nvSpPr>
        <p:spPr/>
        <p:txBody>
          <a:bodyPr>
            <a:normAutofit fontScale="85000" lnSpcReduction="20000"/>
          </a:bodyPr>
          <a:lstStyle/>
          <a:p>
            <a:pPr marL="457200" indent="-457200">
              <a:buFont typeface="+mj-lt"/>
              <a:buAutoNum type="arabicPeriod"/>
            </a:pPr>
            <a:r>
              <a:rPr lang="fi-FI" dirty="0"/>
              <a:t>Valmistelevia vaiheita ennen varsinaista algoritmin toteutusta:</a:t>
            </a:r>
          </a:p>
          <a:p>
            <a:pPr marL="857250" lvl="1" indent="-457200">
              <a:buFont typeface="+mj-lt"/>
              <a:buAutoNum type="arabicPeriod"/>
            </a:pPr>
            <a:r>
              <a:rPr lang="fi-FI" dirty="0"/>
              <a:t>Selvitetään tiedostosta luetusta datasta kuinka monta </a:t>
            </a:r>
            <a:r>
              <a:rPr lang="fi-FI" dirty="0" err="1"/>
              <a:t>x,y,z</a:t>
            </a:r>
            <a:r>
              <a:rPr lang="fi-FI" dirty="0"/>
              <a:t> kiihtyvyysanturi arvojen ”triplettiä” tiedostosta löytyy ja talletetaan tuo tieto </a:t>
            </a:r>
            <a:r>
              <a:rPr lang="fi-FI" dirty="0" err="1"/>
              <a:t>esim</a:t>
            </a:r>
            <a:r>
              <a:rPr lang="fi-FI" dirty="0"/>
              <a:t> muuttujaan </a:t>
            </a:r>
            <a:r>
              <a:rPr lang="fi-FI" dirty="0" err="1"/>
              <a:t>numberOfRows</a:t>
            </a:r>
            <a:r>
              <a:rPr lang="fi-FI" dirty="0"/>
              <a:t>.</a:t>
            </a:r>
          </a:p>
          <a:p>
            <a:pPr marL="857250" lvl="1" indent="-457200">
              <a:buFont typeface="+mj-lt"/>
              <a:buAutoNum type="arabicPeriod"/>
            </a:pPr>
            <a:r>
              <a:rPr lang="fi-FI" dirty="0"/>
              <a:t>Määritellään algoritmissa tarvittavia datarakenteita (keskipisteet):</a:t>
            </a:r>
          </a:p>
          <a:p>
            <a:pPr marL="1257300" lvl="2" indent="-457200">
              <a:buFont typeface="+mj-lt"/>
              <a:buAutoNum type="arabicPeriod"/>
            </a:pPr>
            <a:r>
              <a:rPr lang="fi-FI" dirty="0"/>
              <a:t>Keskipisteet, joita on 4 kpl ja kullakin keskipisteellä on </a:t>
            </a:r>
            <a:r>
              <a:rPr lang="fi-FI" dirty="0" err="1"/>
              <a:t>x,y,z</a:t>
            </a:r>
            <a:r>
              <a:rPr lang="fi-FI" dirty="0"/>
              <a:t> komponentti. Tämä data voidaan siis pitää </a:t>
            </a:r>
            <a:r>
              <a:rPr lang="fi-FI" dirty="0" err="1"/>
              <a:t>esim</a:t>
            </a:r>
            <a:r>
              <a:rPr lang="fi-FI" dirty="0"/>
              <a:t> 4 riviä, 3 saraketta käsittävässä </a:t>
            </a:r>
            <a:r>
              <a:rPr lang="fi-FI" dirty="0" err="1"/>
              <a:t>numpy</a:t>
            </a:r>
            <a:r>
              <a:rPr lang="fi-FI" dirty="0"/>
              <a:t> matriisissa.</a:t>
            </a:r>
          </a:p>
          <a:p>
            <a:pPr marL="1257300" lvl="2" indent="-457200">
              <a:buFont typeface="+mj-lt"/>
              <a:buAutoNum type="arabicPeriod"/>
            </a:pPr>
            <a:r>
              <a:rPr lang="fi-FI" dirty="0"/>
              <a:t>Arvotaan nämä 4 keskipistettä </a:t>
            </a:r>
            <a:r>
              <a:rPr lang="fi-FI" dirty="0" err="1"/>
              <a:t>numpyn</a:t>
            </a:r>
            <a:r>
              <a:rPr lang="fi-FI" dirty="0"/>
              <a:t> </a:t>
            </a:r>
            <a:r>
              <a:rPr lang="fi-FI" dirty="0" err="1"/>
              <a:t>random.rand</a:t>
            </a:r>
            <a:r>
              <a:rPr lang="fi-FI" dirty="0"/>
              <a:t>() funktion avulla siten, että arvottujen satunnaisten lukujen arvot ovat 0 ja suurimman </a:t>
            </a:r>
            <a:r>
              <a:rPr lang="fi-FI" dirty="0" err="1"/>
              <a:t>x,y,z</a:t>
            </a:r>
            <a:r>
              <a:rPr lang="fi-FI" dirty="0"/>
              <a:t> arvon välillä. Eli satunnaiset arvot skaalataan input datan mukaan.</a:t>
            </a:r>
          </a:p>
          <a:p>
            <a:pPr marL="857250" lvl="1" indent="-457200">
              <a:buFont typeface="+mj-lt"/>
              <a:buAutoNum type="arabicPeriod"/>
            </a:pPr>
            <a:r>
              <a:rPr lang="fi-FI" dirty="0"/>
              <a:t>Määritellään algoritmissa tarvittavia datarakenteita </a:t>
            </a:r>
          </a:p>
          <a:p>
            <a:pPr marL="1257300" lvl="2" indent="-457200">
              <a:buFont typeface="+mj-lt"/>
              <a:buAutoNum type="arabicPeriod"/>
            </a:pPr>
            <a:r>
              <a:rPr lang="fi-FI" dirty="0" err="1"/>
              <a:t>centerPointCumulativeSum</a:t>
            </a:r>
            <a:r>
              <a:rPr lang="fi-FI" dirty="0"/>
              <a:t> tulee olla keskipisteiden tapaan 4 riviä, 3 saraketta kokoinen </a:t>
            </a:r>
            <a:r>
              <a:rPr lang="fi-FI" dirty="0" err="1"/>
              <a:t>numpy</a:t>
            </a:r>
            <a:r>
              <a:rPr lang="fi-FI" dirty="0"/>
              <a:t> matriisi. Tähän summataan aina voittavalle keskipisteelle yhden datapisteen </a:t>
            </a:r>
            <a:r>
              <a:rPr lang="fi-FI" dirty="0" err="1"/>
              <a:t>x,y,z</a:t>
            </a:r>
            <a:r>
              <a:rPr lang="fi-FI" dirty="0"/>
              <a:t> komponentit</a:t>
            </a:r>
          </a:p>
          <a:p>
            <a:pPr marL="1257300" lvl="2" indent="-457200">
              <a:buFont typeface="+mj-lt"/>
              <a:buAutoNum type="arabicPeriod"/>
            </a:pPr>
            <a:r>
              <a:rPr lang="fi-FI" dirty="0" err="1"/>
              <a:t>Counts</a:t>
            </a:r>
            <a:r>
              <a:rPr lang="fi-FI" dirty="0"/>
              <a:t> tulee olla 1 riviä 4 saraketta kokoinen </a:t>
            </a:r>
            <a:r>
              <a:rPr lang="fi-FI" dirty="0" err="1"/>
              <a:t>numpy</a:t>
            </a:r>
            <a:r>
              <a:rPr lang="fi-FI" dirty="0"/>
              <a:t> matriisi ja tänne kasvatetaan aina voittavan keskipisteen datapisteiden lukumäärää yhdellä jokaisen voiton jälkeen.</a:t>
            </a:r>
          </a:p>
          <a:p>
            <a:pPr marL="1257300" lvl="2" indent="-457200">
              <a:buFont typeface="+mj-lt"/>
              <a:buAutoNum type="arabicPeriod"/>
            </a:pPr>
            <a:r>
              <a:rPr lang="fi-FI" dirty="0" err="1"/>
              <a:t>Distances</a:t>
            </a:r>
            <a:r>
              <a:rPr lang="fi-FI" dirty="0"/>
              <a:t> on myös 1 riviä 4 saraketta kokoinen </a:t>
            </a:r>
            <a:r>
              <a:rPr lang="fi-FI" dirty="0" err="1"/>
              <a:t>numpy</a:t>
            </a:r>
            <a:r>
              <a:rPr lang="fi-FI" dirty="0"/>
              <a:t> matriisi ja tähän talletetaan laskennan edetessä yksittäisen </a:t>
            </a:r>
            <a:r>
              <a:rPr lang="fi-FI" dirty="0" err="1"/>
              <a:t>x,y,z</a:t>
            </a:r>
            <a:r>
              <a:rPr lang="fi-FI" dirty="0"/>
              <a:t> pisteen etäisyys kaikkiin keskipisteet datarakenteessa oleviin 4 keskipisteeseen ja nuo 4 etäisyysarvoa talletetaan tähän muuttujaan.</a:t>
            </a:r>
          </a:p>
          <a:p>
            <a:pPr marL="857250" lvl="1" indent="-457200">
              <a:buFont typeface="+mj-lt"/>
              <a:buAutoNum type="arabicPeriod"/>
            </a:pPr>
            <a:r>
              <a:rPr lang="fi-FI" dirty="0"/>
              <a:t>Näillä datarakenteilla pärjätään. Piirretään data rakenteista kuvat ja dokumentoidaan kunkin muuttujan tarkoitus algoritmissa kommentoimalla muuttujat.</a:t>
            </a:r>
          </a:p>
          <a:p>
            <a:pPr marL="800100" lvl="2" indent="0">
              <a:buNone/>
            </a:pPr>
            <a:r>
              <a:rPr lang="fi-FI" dirty="0"/>
              <a:t> </a:t>
            </a:r>
          </a:p>
          <a:p>
            <a:pPr marL="1257300" lvl="2" indent="-457200">
              <a:buFont typeface="+mj-lt"/>
              <a:buAutoNum type="arabicPeriod"/>
            </a:pPr>
            <a:endParaRPr lang="fi-FI" dirty="0"/>
          </a:p>
        </p:txBody>
      </p:sp>
    </p:spTree>
    <p:extLst>
      <p:ext uri="{BB962C8B-B14F-4D97-AF65-F5344CB8AC3E}">
        <p14:creationId xmlns:p14="http://schemas.microsoft.com/office/powerpoint/2010/main" val="10859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AFFF-2593-3E66-4D33-C60CA8ED71B0}"/>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8B5E9403-D818-199A-B6EB-E791CE674370}"/>
              </a:ext>
            </a:extLst>
          </p:cNvPr>
          <p:cNvSpPr>
            <a:spLocks noGrp="1"/>
          </p:cNvSpPr>
          <p:nvPr>
            <p:ph idx="1"/>
          </p:nvPr>
        </p:nvSpPr>
        <p:spPr/>
        <p:txBody>
          <a:bodyPr>
            <a:normAutofit fontScale="92500" lnSpcReduction="10000"/>
          </a:bodyPr>
          <a:lstStyle/>
          <a:p>
            <a:pPr marL="457200" indent="-457200">
              <a:buFont typeface="+mj-lt"/>
              <a:buAutoNum type="arabicPeriod"/>
            </a:pPr>
            <a:r>
              <a:rPr lang="fi-FI" dirty="0"/>
              <a:t>Opetellaan laskemaan </a:t>
            </a:r>
            <a:r>
              <a:rPr lang="fi-FI" dirty="0" err="1"/>
              <a:t>ns</a:t>
            </a:r>
            <a:r>
              <a:rPr lang="fi-FI" dirty="0"/>
              <a:t> euklidinen etäisyys kahden 3D-pisteen välillä. Käytä </a:t>
            </a:r>
            <a:r>
              <a:rPr lang="fi-FI" dirty="0" err="1"/>
              <a:t>esim</a:t>
            </a:r>
            <a:r>
              <a:rPr lang="fi-FI" dirty="0"/>
              <a:t> </a:t>
            </a:r>
            <a:r>
              <a:rPr lang="fi-FI" dirty="0" err="1"/>
              <a:t>np.linalg.norm</a:t>
            </a:r>
            <a:r>
              <a:rPr lang="fi-FI" dirty="0"/>
              <a:t> funktiota. Ja tietysti keksit jotkut 2 kpl yksinkertaisia </a:t>
            </a:r>
            <a:r>
              <a:rPr lang="fi-FI" dirty="0" err="1"/>
              <a:t>x,y,z</a:t>
            </a:r>
            <a:r>
              <a:rPr lang="fi-FI" dirty="0"/>
              <a:t> pisteitä 3D-avaruudesta, joiden etäisyyden varmuudella tiedät tai osaat käsin laskea.</a:t>
            </a:r>
          </a:p>
          <a:p>
            <a:pPr marL="457200" indent="-457200">
              <a:buFont typeface="+mj-lt"/>
              <a:buAutoNum type="arabicPeriod"/>
            </a:pPr>
            <a:r>
              <a:rPr lang="fi-FI" dirty="0"/>
              <a:t>Toteutetaan kahden for luupin rakenne algoritmin ytimeksi:</a:t>
            </a:r>
          </a:p>
          <a:p>
            <a:pPr marL="857250" lvl="1" indent="-457200">
              <a:buFont typeface="+mj-lt"/>
              <a:buAutoNum type="arabicPeriod"/>
            </a:pPr>
            <a:r>
              <a:rPr lang="fi-FI" dirty="0"/>
              <a:t>Ulompi for luuppi ”kiertää” </a:t>
            </a:r>
            <a:r>
              <a:rPr lang="fi-FI" dirty="0" err="1"/>
              <a:t>numberOfRows</a:t>
            </a:r>
            <a:r>
              <a:rPr lang="fi-FI" dirty="0"/>
              <a:t> kertaa eli käsittelee kaikki tiedostosta löytynee datapisteet. Joka luupin kierroksella lasketaan sisäkkäisen luupin avulla tämän kyseisen datapisteen etäisyydet ja selvitetään tämän jälkeen minkä keskipisteen etäisyys oli pienin. Ja tuon pienimmän etäisyyden keskipisteen </a:t>
            </a:r>
            <a:r>
              <a:rPr lang="fi-FI" dirty="0" err="1"/>
              <a:t>count</a:t>
            </a:r>
            <a:r>
              <a:rPr lang="fi-FI" dirty="0"/>
              <a:t> arvoa kasvatetaan yhdellä ja  </a:t>
            </a:r>
            <a:r>
              <a:rPr lang="fi-FI" dirty="0" err="1"/>
              <a:t>centerPointCumulativeSum</a:t>
            </a:r>
            <a:r>
              <a:rPr lang="fi-FI" dirty="0"/>
              <a:t> muuttujaan summataan </a:t>
            </a:r>
            <a:r>
              <a:rPr lang="fi-FI" dirty="0" err="1"/>
              <a:t>x,y,z</a:t>
            </a:r>
            <a:r>
              <a:rPr lang="fi-FI" dirty="0"/>
              <a:t> </a:t>
            </a:r>
            <a:r>
              <a:rPr lang="fi-FI" dirty="0" err="1"/>
              <a:t>komponettien</a:t>
            </a:r>
            <a:r>
              <a:rPr lang="fi-FI" dirty="0"/>
              <a:t> arvot.</a:t>
            </a:r>
          </a:p>
          <a:p>
            <a:pPr marL="857250" lvl="1" indent="-457200">
              <a:buFont typeface="+mj-lt"/>
              <a:buAutoNum type="arabicPeriod"/>
            </a:pPr>
            <a:r>
              <a:rPr lang="fi-FI" dirty="0"/>
              <a:t>Sisäkkäinen luuppi laskee yhden datapisteen etäisyyden kaikkiin 4 keskipisteeseen ja tallentaa tuloksen </a:t>
            </a:r>
            <a:r>
              <a:rPr lang="fi-FI" dirty="0" err="1"/>
              <a:t>distances</a:t>
            </a:r>
            <a:r>
              <a:rPr lang="fi-FI" dirty="0"/>
              <a:t> muuttujaan.</a:t>
            </a:r>
          </a:p>
          <a:p>
            <a:pPr marL="457200" indent="-457200">
              <a:buFont typeface="+mj-lt"/>
              <a:buAutoNum type="arabicPeriod"/>
            </a:pPr>
            <a:r>
              <a:rPr lang="fi-FI" dirty="0"/>
              <a:t>Tähän asti toteutettu koodi testataan itse keksityllä datalla siten, että tuloksesta on helppo päätellä onko koodi tehty tähän asti oikein.</a:t>
            </a:r>
          </a:p>
          <a:p>
            <a:pPr marL="400050" lvl="1" indent="0">
              <a:buNone/>
            </a:pPr>
            <a:endParaRPr lang="fi-FI" dirty="0"/>
          </a:p>
          <a:p>
            <a:pPr marL="457200" indent="-457200">
              <a:buFont typeface="+mj-lt"/>
              <a:buAutoNum type="arabicPeriod"/>
            </a:pPr>
            <a:endParaRPr lang="fi-FI" b="0" dirty="0">
              <a:solidFill>
                <a:srgbClr val="000000"/>
              </a:solidFill>
              <a:effectLst/>
              <a:latin typeface="Consolas" panose="020B0609020204030204" pitchFamily="49" charset="0"/>
            </a:endParaRPr>
          </a:p>
          <a:p>
            <a:pPr marL="457200" indent="-457200">
              <a:buFont typeface="+mj-lt"/>
              <a:buAutoNum type="arabicPeriod"/>
            </a:pPr>
            <a:endParaRPr lang="fi-FI" dirty="0"/>
          </a:p>
        </p:txBody>
      </p:sp>
    </p:spTree>
    <p:extLst>
      <p:ext uri="{BB962C8B-B14F-4D97-AF65-F5344CB8AC3E}">
        <p14:creationId xmlns:p14="http://schemas.microsoft.com/office/powerpoint/2010/main" val="1061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3DD2-90AD-9B43-1495-3CFEBC62B8FA}"/>
              </a:ext>
            </a:extLst>
          </p:cNvPr>
          <p:cNvSpPr>
            <a:spLocks noGrp="1"/>
          </p:cNvSpPr>
          <p:nvPr>
            <p:ph type="title"/>
          </p:nvPr>
        </p:nvSpPr>
        <p:spPr/>
        <p:txBody>
          <a:bodyPr/>
          <a:lstStyle/>
          <a:p>
            <a:r>
              <a:rPr lang="fi-FI" dirty="0"/>
              <a:t>Algoritmin vaiheittainen toteutus jatkuu</a:t>
            </a:r>
          </a:p>
        </p:txBody>
      </p:sp>
      <p:sp>
        <p:nvSpPr>
          <p:cNvPr id="3" name="Content Placeholder 2">
            <a:extLst>
              <a:ext uri="{FF2B5EF4-FFF2-40B4-BE49-F238E27FC236}">
                <a16:creationId xmlns:a16="http://schemas.microsoft.com/office/drawing/2014/main" id="{0D128F02-3578-C8EA-1258-07911EC541BF}"/>
              </a:ext>
            </a:extLst>
          </p:cNvPr>
          <p:cNvSpPr>
            <a:spLocks noGrp="1"/>
          </p:cNvSpPr>
          <p:nvPr>
            <p:ph idx="1"/>
          </p:nvPr>
        </p:nvSpPr>
        <p:spPr/>
        <p:txBody>
          <a:bodyPr>
            <a:normAutofit fontScale="77500" lnSpcReduction="20000"/>
          </a:bodyPr>
          <a:lstStyle/>
          <a:p>
            <a:pPr marL="457200" indent="-457200">
              <a:buFont typeface="+mj-lt"/>
              <a:buAutoNum type="arabicPeriod"/>
            </a:pPr>
            <a:r>
              <a:rPr lang="fi-FI" dirty="0"/>
              <a:t>Tähän asti on siis saatu aikaan toiminnallisuus, missä algoritmin koodi:</a:t>
            </a:r>
          </a:p>
          <a:p>
            <a:pPr marL="857250" lvl="1" indent="-457200">
              <a:buFont typeface="+mj-lt"/>
              <a:buAutoNum type="arabicPeriod"/>
            </a:pPr>
            <a:r>
              <a:rPr lang="fi-FI" dirty="0"/>
              <a:t>Hakee tiedot putty.log tiedostosta</a:t>
            </a:r>
          </a:p>
          <a:p>
            <a:pPr marL="857250" lvl="1" indent="-457200">
              <a:buFont typeface="+mj-lt"/>
              <a:buAutoNum type="arabicPeriod"/>
            </a:pPr>
            <a:r>
              <a:rPr lang="fi-FI" dirty="0"/>
              <a:t>Määrittelee 4 satunnaista keskipistettä putty.log tiedoston datan mukaan skaalattuna.</a:t>
            </a:r>
          </a:p>
          <a:p>
            <a:pPr marL="857250" lvl="1" indent="-457200">
              <a:buFont typeface="+mj-lt"/>
              <a:buAutoNum type="arabicPeriod"/>
            </a:pPr>
            <a:r>
              <a:rPr lang="fi-FI" dirty="0"/>
              <a:t>Data käsitellään yhden kerran kahdessa for luupissa siten, että noiden toistorakenteiden jälkeen </a:t>
            </a:r>
            <a:r>
              <a:rPr lang="fi-FI" dirty="0" err="1"/>
              <a:t>Counts</a:t>
            </a:r>
            <a:r>
              <a:rPr lang="fi-FI" dirty="0"/>
              <a:t> muuttujassa on kullekin keskipisteelle tuon keskipisteen voittojen lukumäärä. Ja </a:t>
            </a:r>
            <a:r>
              <a:rPr lang="fi-FI" dirty="0" err="1"/>
              <a:t>centerPointCumulativeSum</a:t>
            </a:r>
            <a:r>
              <a:rPr lang="fi-FI" dirty="0"/>
              <a:t> muuttujasta löytyy kullekin 4:lle keskipisteelle </a:t>
            </a:r>
            <a:r>
              <a:rPr lang="fi-FI" dirty="0" err="1"/>
              <a:t>x,y,z</a:t>
            </a:r>
            <a:r>
              <a:rPr lang="fi-FI" dirty="0"/>
              <a:t> komponenttien kumulatiivinen summa</a:t>
            </a:r>
          </a:p>
          <a:p>
            <a:pPr marL="457200" indent="-457200">
              <a:buFont typeface="+mj-lt"/>
              <a:buAutoNum type="arabicPeriod"/>
            </a:pPr>
            <a:r>
              <a:rPr lang="fi-FI" dirty="0"/>
              <a:t>Seuraavaksi </a:t>
            </a:r>
            <a:r>
              <a:rPr lang="fi-FI" dirty="0" err="1"/>
              <a:t>centerPointCumulativeSum</a:t>
            </a:r>
            <a:r>
              <a:rPr lang="fi-FI" dirty="0"/>
              <a:t> ja </a:t>
            </a:r>
            <a:r>
              <a:rPr lang="fi-FI" dirty="0" err="1"/>
              <a:t>count</a:t>
            </a:r>
            <a:r>
              <a:rPr lang="fi-FI" dirty="0"/>
              <a:t> muuttujan avulla pitää laskea uudet keskipisteet. Huomaa jos joku keskipiste ei saanut yhtään ”voittoa” edellisessä vaiheessa, niin tälle keskipisteelle arvotaan uusi lähtöarvo.</a:t>
            </a:r>
          </a:p>
          <a:p>
            <a:pPr marL="457200" indent="-457200">
              <a:buFont typeface="+mj-lt"/>
              <a:buAutoNum type="arabicPeriod"/>
            </a:pPr>
            <a:r>
              <a:rPr lang="fi-FI" dirty="0"/>
              <a:t>Toteuta algoritmiin vielä yksi ulompi luuppirakenne, joka tekee tämän kalvon vaiheet 1 ja 2 </a:t>
            </a:r>
            <a:r>
              <a:rPr lang="fi-FI" dirty="0" err="1"/>
              <a:t>esim</a:t>
            </a:r>
            <a:r>
              <a:rPr lang="fi-FI" dirty="0"/>
              <a:t> 10 kertaa.</a:t>
            </a:r>
          </a:p>
          <a:p>
            <a:pPr marL="457200" indent="-457200">
              <a:buFont typeface="+mj-lt"/>
              <a:buAutoNum type="arabicPeriod"/>
            </a:pPr>
            <a:r>
              <a:rPr lang="fi-FI" dirty="0"/>
              <a:t>Toteuta edellisen kohdan luuppirakenteen sisälle jonkinlainen datarakenne, johon keräät keskipisteiden arvot jokaiselta iteraatiokerralta.</a:t>
            </a:r>
          </a:p>
          <a:p>
            <a:pPr marL="457200" indent="-457200">
              <a:buFont typeface="+mj-lt"/>
              <a:buAutoNum type="arabicPeriod"/>
            </a:pPr>
            <a:r>
              <a:rPr lang="fi-FI" dirty="0"/>
              <a:t>Visualisoi algoritmin suppeneminen kohti oikeita keskipisteitä </a:t>
            </a:r>
            <a:r>
              <a:rPr lang="fi-FI" dirty="0" err="1"/>
              <a:t>plottaamalla</a:t>
            </a:r>
            <a:r>
              <a:rPr lang="fi-FI" dirty="0"/>
              <a:t> tai tulostamalla edellisessä vaiheessa keräämäsi keskipisteiden arvot.</a:t>
            </a:r>
          </a:p>
          <a:p>
            <a:pPr marL="457200" indent="-457200">
              <a:buFont typeface="+mj-lt"/>
              <a:buAutoNum type="arabicPeriod"/>
            </a:pPr>
            <a:r>
              <a:rPr lang="fi-FI" dirty="0"/>
              <a:t>Testaa algoritmia. Algoritmin pitäisi aina päätyä tilanteeseen, missä kullekin keskipisteelle tulee 10 data pistettä. Kun algoritmi toimii varmasti, vie syntynyt koodi </a:t>
            </a:r>
            <a:r>
              <a:rPr lang="fi-FI" dirty="0" err="1"/>
              <a:t>githubiin</a:t>
            </a:r>
            <a:r>
              <a:rPr lang="fi-FI" dirty="0"/>
              <a:t> ja viimeistele </a:t>
            </a:r>
            <a:r>
              <a:rPr lang="fi-FI" dirty="0" err="1"/>
              <a:t>readme</a:t>
            </a:r>
            <a:r>
              <a:rPr lang="fi-FI" dirty="0"/>
              <a:t> dokumentin K-</a:t>
            </a:r>
            <a:r>
              <a:rPr lang="fi-FI" dirty="0" err="1"/>
              <a:t>means</a:t>
            </a:r>
            <a:r>
              <a:rPr lang="fi-FI" dirty="0"/>
              <a:t> algoritmikuvaus.</a:t>
            </a:r>
          </a:p>
        </p:txBody>
      </p:sp>
    </p:spTree>
    <p:extLst>
      <p:ext uri="{BB962C8B-B14F-4D97-AF65-F5344CB8AC3E}">
        <p14:creationId xmlns:p14="http://schemas.microsoft.com/office/powerpoint/2010/main" val="354112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F98B-BDB9-2499-6750-5EFA7B3DFCAA}"/>
              </a:ext>
            </a:extLst>
          </p:cNvPr>
          <p:cNvSpPr>
            <a:spLocks noGrp="1"/>
          </p:cNvSpPr>
          <p:nvPr>
            <p:ph type="title"/>
          </p:nvPr>
        </p:nvSpPr>
        <p:spPr/>
        <p:txBody>
          <a:bodyPr/>
          <a:lstStyle/>
          <a:p>
            <a:r>
              <a:rPr lang="fi-FI" dirty="0"/>
              <a:t>K-</a:t>
            </a:r>
            <a:r>
              <a:rPr lang="fi-FI" dirty="0" err="1"/>
              <a:t>means</a:t>
            </a:r>
            <a:r>
              <a:rPr lang="fi-FI" dirty="0"/>
              <a:t> algoritmin opetus omalla datalla</a:t>
            </a:r>
          </a:p>
        </p:txBody>
      </p:sp>
      <p:sp>
        <p:nvSpPr>
          <p:cNvPr id="3" name="Content Placeholder 2">
            <a:extLst>
              <a:ext uri="{FF2B5EF4-FFF2-40B4-BE49-F238E27FC236}">
                <a16:creationId xmlns:a16="http://schemas.microsoft.com/office/drawing/2014/main" id="{6AA82FFD-1775-E856-3678-A687CF51D4C4}"/>
              </a:ext>
            </a:extLst>
          </p:cNvPr>
          <p:cNvSpPr>
            <a:spLocks noGrp="1"/>
          </p:cNvSpPr>
          <p:nvPr>
            <p:ph idx="1"/>
          </p:nvPr>
        </p:nvSpPr>
        <p:spPr/>
        <p:txBody>
          <a:bodyPr/>
          <a:lstStyle/>
          <a:p>
            <a:pPr marL="457200" indent="-457200">
              <a:buFont typeface="+mj-lt"/>
              <a:buAutoNum type="arabicPeriod"/>
            </a:pPr>
            <a:r>
              <a:rPr lang="fi-FI" dirty="0"/>
              <a:t>Lue mittaamasi kiihtyvyysanturidata tietokannasta ja muokkaa data siihen muotoon, minkä edellä tehty algoritmi vaatii.</a:t>
            </a:r>
          </a:p>
          <a:p>
            <a:pPr marL="457200" indent="-457200">
              <a:buFont typeface="+mj-lt"/>
              <a:buAutoNum type="arabicPeriod"/>
            </a:pPr>
            <a:r>
              <a:rPr lang="fi-FI" dirty="0"/>
              <a:t>Opeta algoritmia, kunnes keskipisteiden välillä ei tapahdu enää uusien opetuskertojen jälkeen muutoksia (</a:t>
            </a:r>
            <a:r>
              <a:rPr lang="fi-FI" dirty="0" err="1"/>
              <a:t>esim</a:t>
            </a:r>
            <a:r>
              <a:rPr lang="fi-FI" dirty="0"/>
              <a:t> se </a:t>
            </a:r>
            <a:r>
              <a:rPr lang="fi-FI" dirty="0" err="1"/>
              <a:t>count</a:t>
            </a:r>
            <a:r>
              <a:rPr lang="fi-FI" dirty="0"/>
              <a:t> arvo kullekin keskipisteelle pysyy samana opetuskerrasta toiseen).</a:t>
            </a:r>
          </a:p>
          <a:p>
            <a:pPr marL="457200" indent="-457200">
              <a:buFont typeface="+mj-lt"/>
              <a:buAutoNum type="arabicPeriod"/>
            </a:pPr>
            <a:r>
              <a:rPr lang="fi-FI" dirty="0"/>
              <a:t>Talleta opetetut keskipisteen myöhempää Arduino toteutusta varten. Vie algoritmin koodi ja talletetut keskipisteet tieto </a:t>
            </a:r>
            <a:r>
              <a:rPr lang="fi-FI" dirty="0" err="1"/>
              <a:t>githubiin</a:t>
            </a:r>
            <a:r>
              <a:rPr lang="fi-FI" dirty="0"/>
              <a:t> talteen.</a:t>
            </a:r>
          </a:p>
        </p:txBody>
      </p:sp>
    </p:spTree>
    <p:extLst>
      <p:ext uri="{BB962C8B-B14F-4D97-AF65-F5344CB8AC3E}">
        <p14:creationId xmlns:p14="http://schemas.microsoft.com/office/powerpoint/2010/main" val="415999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536A-9662-47E2-4624-8553CB6631FC}"/>
              </a:ext>
            </a:extLst>
          </p:cNvPr>
          <p:cNvSpPr>
            <a:spLocks noGrp="1"/>
          </p:cNvSpPr>
          <p:nvPr>
            <p:ph type="title"/>
          </p:nvPr>
        </p:nvSpPr>
        <p:spPr/>
        <p:txBody>
          <a:bodyPr/>
          <a:lstStyle/>
          <a:p>
            <a:r>
              <a:rPr lang="fi-FI" dirty="0"/>
              <a:t>Ylimääräisiä tehtäviä</a:t>
            </a:r>
          </a:p>
        </p:txBody>
      </p:sp>
      <p:sp>
        <p:nvSpPr>
          <p:cNvPr id="3" name="Content Placeholder 2">
            <a:extLst>
              <a:ext uri="{FF2B5EF4-FFF2-40B4-BE49-F238E27FC236}">
                <a16:creationId xmlns:a16="http://schemas.microsoft.com/office/drawing/2014/main" id="{DD6E52F9-82D9-F005-D466-82DF096BDC7A}"/>
              </a:ext>
            </a:extLst>
          </p:cNvPr>
          <p:cNvSpPr>
            <a:spLocks noGrp="1"/>
          </p:cNvSpPr>
          <p:nvPr>
            <p:ph idx="1"/>
          </p:nvPr>
        </p:nvSpPr>
        <p:spPr/>
        <p:txBody>
          <a:bodyPr>
            <a:normAutofit lnSpcReduction="10000"/>
          </a:bodyPr>
          <a:lstStyle/>
          <a:p>
            <a:pPr marL="457200" indent="-457200">
              <a:buFont typeface="+mj-lt"/>
              <a:buAutoNum type="arabicPeriod"/>
            </a:pPr>
            <a:r>
              <a:rPr lang="fi-FI" dirty="0"/>
              <a:t>Käytä koneoppimisen kurssin kotitehtävän 5 dataout.csv tiedostoa tai omaa mitattua dataa neuroverkon opettamiseen. Neuroverkon </a:t>
            </a:r>
            <a:r>
              <a:rPr lang="fi-FI" dirty="0" err="1"/>
              <a:t>input_shape</a:t>
            </a:r>
            <a:r>
              <a:rPr lang="fi-FI" dirty="0"/>
              <a:t> = 3 eli neuroverkolle annetaan </a:t>
            </a:r>
            <a:r>
              <a:rPr lang="fi-FI" dirty="0" err="1"/>
              <a:t>x,y,z</a:t>
            </a:r>
            <a:r>
              <a:rPr lang="fi-FI" dirty="0"/>
              <a:t> kiihtyvyysanturiarvot ja output </a:t>
            </a:r>
            <a:r>
              <a:rPr lang="fi-FI" dirty="0" err="1"/>
              <a:t>layerillä</a:t>
            </a:r>
            <a:r>
              <a:rPr lang="fi-FI" dirty="0"/>
              <a:t> on 4 luokkaa eli </a:t>
            </a:r>
            <a:r>
              <a:rPr lang="fi-FI" dirty="0" err="1"/>
              <a:t>num_classes</a:t>
            </a:r>
            <a:r>
              <a:rPr lang="fi-FI" dirty="0"/>
              <a:t> = 4. Toteuta neuroverkon opetus Googlen </a:t>
            </a:r>
            <a:r>
              <a:rPr lang="fi-FI" dirty="0" err="1"/>
              <a:t>colabissa</a:t>
            </a:r>
            <a:r>
              <a:rPr lang="fi-FI" dirty="0"/>
              <a:t> hyödyntäen koneoppimiskurssin kotitehtävän 7 esimerkkejä.</a:t>
            </a:r>
          </a:p>
          <a:p>
            <a:pPr marL="457200" indent="-457200">
              <a:buFont typeface="+mj-lt"/>
              <a:buAutoNum type="arabicPeriod"/>
            </a:pPr>
            <a:r>
              <a:rPr lang="fi-FI" dirty="0"/>
              <a:t>Talleta opetetun neuroverkon säätyneet parametrit joko muuttujaan tai tiedostoon ja toteuta pythonilla neuroverkon laskenta siten, että saat saman tuloksen omasta laskelmasta kuin </a:t>
            </a:r>
            <a:r>
              <a:rPr lang="fi-FI" dirty="0" err="1"/>
              <a:t>model.predict</a:t>
            </a:r>
            <a:r>
              <a:rPr lang="fi-FI" dirty="0"/>
              <a:t>() funktion avulla. Tämä tehdään siksi, että osataan lopulta toteuttaa neuroverkko Arduinolle C++ kielellä ja tätä python mallia käytetään referenssitoteutuksena. Tämän takia neuroverkon laskenta tulee tehdä pythonin for luuppien avulla eikä käyttäen </a:t>
            </a:r>
            <a:r>
              <a:rPr lang="fi-FI" dirty="0" err="1"/>
              <a:t>numpyn</a:t>
            </a:r>
            <a:r>
              <a:rPr lang="fi-FI" dirty="0"/>
              <a:t> </a:t>
            </a:r>
            <a:r>
              <a:rPr lang="fi-FI"/>
              <a:t>matriisi operaatioiden avulla.</a:t>
            </a:r>
            <a:endParaRPr lang="fi-FI" dirty="0"/>
          </a:p>
        </p:txBody>
      </p:sp>
    </p:spTree>
    <p:extLst>
      <p:ext uri="{BB962C8B-B14F-4D97-AF65-F5344CB8AC3E}">
        <p14:creationId xmlns:p14="http://schemas.microsoft.com/office/powerpoint/2010/main" val="2702633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1127</Words>
  <Application>Microsoft Office PowerPoint</Application>
  <PresentationFormat>On-screen Show (4:3)</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Tietoliikenteen sovellusprojekti viikon 5 tehtävät K-means algoritmin opetus ja toteutus Pythonilla.</vt:lpstr>
      <vt:lpstr>Opetusalgoritmin toimintaperiaate</vt:lpstr>
      <vt:lpstr>Algoritmin toteutus vaiheittain</vt:lpstr>
      <vt:lpstr>Ja jos et edellisten selitysten perusteella päässyt alkuun, niin seuraavilla kalvoilla on sitten vieläkin yksityiskohtaisempia ohjeita, mutta koeta ensin ihan omalla tyylillä!</vt:lpstr>
      <vt:lpstr>Algoritmin toteutus vaiheittain jatkuu</vt:lpstr>
      <vt:lpstr>Algoritmin toteutus vaiheittain jatkuu…</vt:lpstr>
      <vt:lpstr>Algoritmin vaiheittainen toteutus jatkuu</vt:lpstr>
      <vt:lpstr>K-means algoritmin opetus omalla datalla</vt:lpstr>
      <vt:lpstr>Ylimääräisiä tehtäviä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 ja oliopohjainen suunnittelu (TVT21SPO)  Qt Creatorin asennus</dc:title>
  <dc:creator>Teemu</dc:creator>
  <cp:lastModifiedBy>Kari Jyrkkä</cp:lastModifiedBy>
  <cp:revision>105</cp:revision>
  <cp:lastPrinted>2022-01-11T07:00:13Z</cp:lastPrinted>
  <dcterms:created xsi:type="dcterms:W3CDTF">2022-01-07T10:18:50Z</dcterms:created>
  <dcterms:modified xsi:type="dcterms:W3CDTF">2023-06-07T06:16:30Z</dcterms:modified>
</cp:coreProperties>
</file>