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8" r:id="rId4"/>
    <p:sldId id="265" r:id="rId5"/>
    <p:sldId id="259" r:id="rId6"/>
    <p:sldId id="260" r:id="rId7"/>
  </p:sldIdLst>
  <p:sldSz cx="9144000" cy="6858000" type="screen4x3"/>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C7633F-3CB7-4AF7-BBA8-B1F911C8B892}" v="2" dt="2022-10-19T16:11:45.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42" autoAdjust="0"/>
    <p:restoredTop sz="94660"/>
  </p:normalViewPr>
  <p:slideViewPr>
    <p:cSldViewPr snapToGrid="0" showGuides="1">
      <p:cViewPr>
        <p:scale>
          <a:sx n="100" d="100"/>
          <a:sy n="100" d="100"/>
        </p:scale>
        <p:origin x="442" y="-1128"/>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i Jyrkkä" userId="0182d398-07c2-4430-a729-36d10ccea248" providerId="ADAL" clId="{46B8CCDE-6752-498F-93E1-98ABB01216F0}"/>
    <pc:docChg chg="custSel delSld modSld">
      <pc:chgData name="Kari Jyrkkä" userId="0182d398-07c2-4430-a729-36d10ccea248" providerId="ADAL" clId="{46B8CCDE-6752-498F-93E1-98ABB01216F0}" dt="2022-06-10T08:57:06.013" v="53" actId="47"/>
      <pc:docMkLst>
        <pc:docMk/>
      </pc:docMkLst>
      <pc:sldChg chg="modSp mod">
        <pc:chgData name="Kari Jyrkkä" userId="0182d398-07c2-4430-a729-36d10ccea248" providerId="ADAL" clId="{46B8CCDE-6752-498F-93E1-98ABB01216F0}" dt="2022-06-10T08:57:02.628" v="52" actId="20577"/>
        <pc:sldMkLst>
          <pc:docMk/>
          <pc:sldMk cId="2766281965" sldId="256"/>
        </pc:sldMkLst>
        <pc:spChg chg="mod">
          <ac:chgData name="Kari Jyrkkä" userId="0182d398-07c2-4430-a729-36d10ccea248" providerId="ADAL" clId="{46B8CCDE-6752-498F-93E1-98ABB01216F0}" dt="2022-06-10T08:57:02.628" v="52" actId="20577"/>
          <ac:spMkLst>
            <pc:docMk/>
            <pc:sldMk cId="2766281965" sldId="256"/>
            <ac:spMk id="2" creationId="{00000000-0000-0000-0000-000000000000}"/>
          </ac:spMkLst>
        </pc:spChg>
      </pc:sldChg>
      <pc:sldChg chg="del">
        <pc:chgData name="Kari Jyrkkä" userId="0182d398-07c2-4430-a729-36d10ccea248" providerId="ADAL" clId="{46B8CCDE-6752-498F-93E1-98ABB01216F0}" dt="2022-06-10T08:57:06.013" v="53" actId="47"/>
        <pc:sldMkLst>
          <pc:docMk/>
          <pc:sldMk cId="3301137013" sldId="257"/>
        </pc:sldMkLst>
      </pc:sldChg>
      <pc:sldChg chg="del">
        <pc:chgData name="Kari Jyrkkä" userId="0182d398-07c2-4430-a729-36d10ccea248" providerId="ADAL" clId="{46B8CCDE-6752-498F-93E1-98ABB01216F0}" dt="2022-06-10T08:57:06.013" v="53" actId="47"/>
        <pc:sldMkLst>
          <pc:docMk/>
          <pc:sldMk cId="1425399206" sldId="258"/>
        </pc:sldMkLst>
      </pc:sldChg>
      <pc:sldChg chg="del">
        <pc:chgData name="Kari Jyrkkä" userId="0182d398-07c2-4430-a729-36d10ccea248" providerId="ADAL" clId="{46B8CCDE-6752-498F-93E1-98ABB01216F0}" dt="2022-06-10T08:57:06.013" v="53" actId="47"/>
        <pc:sldMkLst>
          <pc:docMk/>
          <pc:sldMk cId="865768155" sldId="259"/>
        </pc:sldMkLst>
      </pc:sldChg>
    </pc:docChg>
  </pc:docChgLst>
  <pc:docChgLst>
    <pc:chgData name="Kari Jyrkkä" userId="0182d398-07c2-4430-a729-36d10ccea248" providerId="ADAL" clId="{1FC7633F-3CB7-4AF7-BBA8-B1F911C8B892}"/>
    <pc:docChg chg="undo custSel addSld delSld modSld">
      <pc:chgData name="Kari Jyrkkä" userId="0182d398-07c2-4430-a729-36d10ccea248" providerId="ADAL" clId="{1FC7633F-3CB7-4AF7-BBA8-B1F911C8B892}" dt="2022-10-20T07:55:14.729" v="7758" actId="20577"/>
      <pc:docMkLst>
        <pc:docMk/>
      </pc:docMkLst>
      <pc:sldChg chg="addSp modSp mod">
        <pc:chgData name="Kari Jyrkkä" userId="0182d398-07c2-4430-a729-36d10ccea248" providerId="ADAL" clId="{1FC7633F-3CB7-4AF7-BBA8-B1F911C8B892}" dt="2022-10-19T16:12:28.803" v="57" actId="1076"/>
        <pc:sldMkLst>
          <pc:docMk/>
          <pc:sldMk cId="2766281965" sldId="256"/>
        </pc:sldMkLst>
        <pc:picChg chg="add mod">
          <ac:chgData name="Kari Jyrkkä" userId="0182d398-07c2-4430-a729-36d10ccea248" providerId="ADAL" clId="{1FC7633F-3CB7-4AF7-BBA8-B1F911C8B892}" dt="2022-10-19T16:11:50.069" v="52" actId="1076"/>
          <ac:picMkLst>
            <pc:docMk/>
            <pc:sldMk cId="2766281965" sldId="256"/>
            <ac:picMk id="3" creationId="{6DE8F826-8983-DEB1-C95F-F7373C67D181}"/>
          </ac:picMkLst>
        </pc:picChg>
        <pc:picChg chg="add mod">
          <ac:chgData name="Kari Jyrkkä" userId="0182d398-07c2-4430-a729-36d10ccea248" providerId="ADAL" clId="{1FC7633F-3CB7-4AF7-BBA8-B1F911C8B892}" dt="2022-10-19T16:12:28.803" v="57" actId="1076"/>
          <ac:picMkLst>
            <pc:docMk/>
            <pc:sldMk cId="2766281965" sldId="256"/>
            <ac:picMk id="5" creationId="{CC78087E-9A8D-00AE-71C3-8D89CEE2DDD0}"/>
          </ac:picMkLst>
        </pc:picChg>
      </pc:sldChg>
      <pc:sldChg chg="addSp delSp modSp new del mod">
        <pc:chgData name="Kari Jyrkkä" userId="0182d398-07c2-4430-a729-36d10ccea248" providerId="ADAL" clId="{1FC7633F-3CB7-4AF7-BBA8-B1F911C8B892}" dt="2022-10-19T17:14:12.181" v="5997" actId="2696"/>
        <pc:sldMkLst>
          <pc:docMk/>
          <pc:sldMk cId="2127743976" sldId="257"/>
        </pc:sldMkLst>
        <pc:spChg chg="mod">
          <ac:chgData name="Kari Jyrkkä" userId="0182d398-07c2-4430-a729-36d10ccea248" providerId="ADAL" clId="{1FC7633F-3CB7-4AF7-BBA8-B1F911C8B892}" dt="2022-10-19T15:51:11.348" v="13" actId="20577"/>
          <ac:spMkLst>
            <pc:docMk/>
            <pc:sldMk cId="2127743976" sldId="257"/>
            <ac:spMk id="2" creationId="{0E2C68CC-D331-9A4C-8DBD-1D32B20287BA}"/>
          </ac:spMkLst>
        </pc:spChg>
        <pc:spChg chg="mod">
          <ac:chgData name="Kari Jyrkkä" userId="0182d398-07c2-4430-a729-36d10ccea248" providerId="ADAL" clId="{1FC7633F-3CB7-4AF7-BBA8-B1F911C8B892}" dt="2022-10-19T16:12:37.284" v="60" actId="14100"/>
          <ac:spMkLst>
            <pc:docMk/>
            <pc:sldMk cId="2127743976" sldId="257"/>
            <ac:spMk id="3" creationId="{921567A1-487D-E138-C3D3-97320780636C}"/>
          </ac:spMkLst>
        </pc:spChg>
        <pc:spChg chg="add del">
          <ac:chgData name="Kari Jyrkkä" userId="0182d398-07c2-4430-a729-36d10ccea248" providerId="ADAL" clId="{1FC7633F-3CB7-4AF7-BBA8-B1F911C8B892}" dt="2022-10-19T15:50:11.484" v="2" actId="22"/>
          <ac:spMkLst>
            <pc:docMk/>
            <pc:sldMk cId="2127743976" sldId="257"/>
            <ac:spMk id="5" creationId="{E9D61BAB-807F-DFD2-0746-4CB2CBF493A7}"/>
          </ac:spMkLst>
        </pc:spChg>
        <pc:picChg chg="add del mod">
          <ac:chgData name="Kari Jyrkkä" userId="0182d398-07c2-4430-a729-36d10ccea248" providerId="ADAL" clId="{1FC7633F-3CB7-4AF7-BBA8-B1F911C8B892}" dt="2022-10-19T16:11:43.838" v="49" actId="21"/>
          <ac:picMkLst>
            <pc:docMk/>
            <pc:sldMk cId="2127743976" sldId="257"/>
            <ac:picMk id="6" creationId="{C71B68F8-B7FE-4047-5C0D-783E91674E1F}"/>
          </ac:picMkLst>
        </pc:picChg>
      </pc:sldChg>
      <pc:sldChg chg="addSp modSp new mod">
        <pc:chgData name="Kari Jyrkkä" userId="0182d398-07c2-4430-a729-36d10ccea248" providerId="ADAL" clId="{1FC7633F-3CB7-4AF7-BBA8-B1F911C8B892}" dt="2022-10-20T05:29:01.251" v="6704" actId="20577"/>
        <pc:sldMkLst>
          <pc:docMk/>
          <pc:sldMk cId="4035046916" sldId="258"/>
        </pc:sldMkLst>
        <pc:spChg chg="mod">
          <ac:chgData name="Kari Jyrkkä" userId="0182d398-07c2-4430-a729-36d10ccea248" providerId="ADAL" clId="{1FC7633F-3CB7-4AF7-BBA8-B1F911C8B892}" dt="2022-10-19T16:16:35.518" v="292" actId="120"/>
          <ac:spMkLst>
            <pc:docMk/>
            <pc:sldMk cId="4035046916" sldId="258"/>
            <ac:spMk id="2" creationId="{120EC33A-132A-1DD8-12B9-BE5BBC7C09B1}"/>
          </ac:spMkLst>
        </pc:spChg>
        <pc:spChg chg="mod">
          <ac:chgData name="Kari Jyrkkä" userId="0182d398-07c2-4430-a729-36d10ccea248" providerId="ADAL" clId="{1FC7633F-3CB7-4AF7-BBA8-B1F911C8B892}" dt="2022-10-20T05:29:01.251" v="6704" actId="20577"/>
          <ac:spMkLst>
            <pc:docMk/>
            <pc:sldMk cId="4035046916" sldId="258"/>
            <ac:spMk id="3" creationId="{6A64867E-25C8-7012-9ECF-788F939887B8}"/>
          </ac:spMkLst>
        </pc:spChg>
        <pc:picChg chg="add mod">
          <ac:chgData name="Kari Jyrkkä" userId="0182d398-07c2-4430-a729-36d10ccea248" providerId="ADAL" clId="{1FC7633F-3CB7-4AF7-BBA8-B1F911C8B892}" dt="2022-10-19T16:16:27.257" v="290" actId="1076"/>
          <ac:picMkLst>
            <pc:docMk/>
            <pc:sldMk cId="4035046916" sldId="258"/>
            <ac:picMk id="5" creationId="{27E2CE48-9F32-F56A-7053-B796673E9D55}"/>
          </ac:picMkLst>
        </pc:picChg>
      </pc:sldChg>
      <pc:sldChg chg="modSp new mod">
        <pc:chgData name="Kari Jyrkkä" userId="0182d398-07c2-4430-a729-36d10ccea248" providerId="ADAL" clId="{1FC7633F-3CB7-4AF7-BBA8-B1F911C8B892}" dt="2022-10-19T16:50:04.350" v="2940" actId="20577"/>
        <pc:sldMkLst>
          <pc:docMk/>
          <pc:sldMk cId="1085973782" sldId="259"/>
        </pc:sldMkLst>
        <pc:spChg chg="mod">
          <ac:chgData name="Kari Jyrkkä" userId="0182d398-07c2-4430-a729-36d10ccea248" providerId="ADAL" clId="{1FC7633F-3CB7-4AF7-BBA8-B1F911C8B892}" dt="2022-10-19T16:22:04.097" v="868" actId="20577"/>
          <ac:spMkLst>
            <pc:docMk/>
            <pc:sldMk cId="1085973782" sldId="259"/>
            <ac:spMk id="2" creationId="{7ECB2AF4-1200-ECE9-D87A-1064C8CC487B}"/>
          </ac:spMkLst>
        </pc:spChg>
        <pc:spChg chg="mod">
          <ac:chgData name="Kari Jyrkkä" userId="0182d398-07c2-4430-a729-36d10ccea248" providerId="ADAL" clId="{1FC7633F-3CB7-4AF7-BBA8-B1F911C8B892}" dt="2022-10-19T16:50:04.350" v="2940" actId="20577"/>
          <ac:spMkLst>
            <pc:docMk/>
            <pc:sldMk cId="1085973782" sldId="259"/>
            <ac:spMk id="3" creationId="{7D3E8A51-0E7A-20A5-7241-123D6D12A62D}"/>
          </ac:spMkLst>
        </pc:spChg>
      </pc:sldChg>
      <pc:sldChg chg="modSp new mod">
        <pc:chgData name="Kari Jyrkkä" userId="0182d398-07c2-4430-a729-36d10ccea248" providerId="ADAL" clId="{1FC7633F-3CB7-4AF7-BBA8-B1F911C8B892}" dt="2022-10-19T17:02:52.127" v="4309" actId="20577"/>
        <pc:sldMkLst>
          <pc:docMk/>
          <pc:sldMk cId="106145735" sldId="260"/>
        </pc:sldMkLst>
        <pc:spChg chg="mod">
          <ac:chgData name="Kari Jyrkkä" userId="0182d398-07c2-4430-a729-36d10ccea248" providerId="ADAL" clId="{1FC7633F-3CB7-4AF7-BBA8-B1F911C8B892}" dt="2022-10-19T16:50:45.469" v="2983" actId="5793"/>
          <ac:spMkLst>
            <pc:docMk/>
            <pc:sldMk cId="106145735" sldId="260"/>
            <ac:spMk id="2" creationId="{700BAFFF-2593-3E66-4D33-C60CA8ED71B0}"/>
          </ac:spMkLst>
        </pc:spChg>
        <pc:spChg chg="mod">
          <ac:chgData name="Kari Jyrkkä" userId="0182d398-07c2-4430-a729-36d10ccea248" providerId="ADAL" clId="{1FC7633F-3CB7-4AF7-BBA8-B1F911C8B892}" dt="2022-10-19T17:02:52.127" v="4309" actId="20577"/>
          <ac:spMkLst>
            <pc:docMk/>
            <pc:sldMk cId="106145735" sldId="260"/>
            <ac:spMk id="3" creationId="{8B5E9403-D818-199A-B6EB-E791CE674370}"/>
          </ac:spMkLst>
        </pc:spChg>
      </pc:sldChg>
      <pc:sldChg chg="modSp new mod">
        <pc:chgData name="Kari Jyrkkä" userId="0182d398-07c2-4430-a729-36d10ccea248" providerId="ADAL" clId="{1FC7633F-3CB7-4AF7-BBA8-B1F911C8B892}" dt="2022-10-19T17:13:44.800" v="5996" actId="20577"/>
        <pc:sldMkLst>
          <pc:docMk/>
          <pc:sldMk cId="3541121176" sldId="261"/>
        </pc:sldMkLst>
        <pc:spChg chg="mod">
          <ac:chgData name="Kari Jyrkkä" userId="0182d398-07c2-4430-a729-36d10ccea248" providerId="ADAL" clId="{1FC7633F-3CB7-4AF7-BBA8-B1F911C8B892}" dt="2022-10-19T17:03:04.473" v="4350" actId="20577"/>
          <ac:spMkLst>
            <pc:docMk/>
            <pc:sldMk cId="3541121176" sldId="261"/>
            <ac:spMk id="2" creationId="{226E3DD2-90AD-9B43-1495-3CFEBC62B8FA}"/>
          </ac:spMkLst>
        </pc:spChg>
        <pc:spChg chg="mod">
          <ac:chgData name="Kari Jyrkkä" userId="0182d398-07c2-4430-a729-36d10ccea248" providerId="ADAL" clId="{1FC7633F-3CB7-4AF7-BBA8-B1F911C8B892}" dt="2022-10-19T17:13:44.800" v="5996" actId="20577"/>
          <ac:spMkLst>
            <pc:docMk/>
            <pc:sldMk cId="3541121176" sldId="261"/>
            <ac:spMk id="3" creationId="{0D128F02-3578-C8EA-1258-07911EC541BF}"/>
          </ac:spMkLst>
        </pc:spChg>
      </pc:sldChg>
      <pc:sldChg chg="modSp new mod">
        <pc:chgData name="Kari Jyrkkä" userId="0182d398-07c2-4430-a729-36d10ccea248" providerId="ADAL" clId="{1FC7633F-3CB7-4AF7-BBA8-B1F911C8B892}" dt="2022-10-20T05:28:27.209" v="6623" actId="20577"/>
        <pc:sldMkLst>
          <pc:docMk/>
          <pc:sldMk cId="4159999493" sldId="262"/>
        </pc:sldMkLst>
        <pc:spChg chg="mod">
          <ac:chgData name="Kari Jyrkkä" userId="0182d398-07c2-4430-a729-36d10ccea248" providerId="ADAL" clId="{1FC7633F-3CB7-4AF7-BBA8-B1F911C8B892}" dt="2022-10-19T17:14:47.226" v="6082" actId="20577"/>
          <ac:spMkLst>
            <pc:docMk/>
            <pc:sldMk cId="4159999493" sldId="262"/>
            <ac:spMk id="2" creationId="{C958F98B-BDB9-2499-6750-5EFA7B3DFCAA}"/>
          </ac:spMkLst>
        </pc:spChg>
        <pc:spChg chg="mod">
          <ac:chgData name="Kari Jyrkkä" userId="0182d398-07c2-4430-a729-36d10ccea248" providerId="ADAL" clId="{1FC7633F-3CB7-4AF7-BBA8-B1F911C8B892}" dt="2022-10-20T05:28:27.209" v="6623" actId="20577"/>
          <ac:spMkLst>
            <pc:docMk/>
            <pc:sldMk cId="4159999493" sldId="262"/>
            <ac:spMk id="3" creationId="{6AA82FFD-1775-E856-3678-A687CF51D4C4}"/>
          </ac:spMkLst>
        </pc:spChg>
      </pc:sldChg>
      <pc:sldChg chg="modSp new mod">
        <pc:chgData name="Kari Jyrkkä" userId="0182d398-07c2-4430-a729-36d10ccea248" providerId="ADAL" clId="{1FC7633F-3CB7-4AF7-BBA8-B1F911C8B892}" dt="2022-10-20T07:55:14.729" v="7758" actId="20577"/>
        <pc:sldMkLst>
          <pc:docMk/>
          <pc:sldMk cId="2702633856" sldId="263"/>
        </pc:sldMkLst>
        <pc:spChg chg="mod">
          <ac:chgData name="Kari Jyrkkä" userId="0182d398-07c2-4430-a729-36d10ccea248" providerId="ADAL" clId="{1FC7633F-3CB7-4AF7-BBA8-B1F911C8B892}" dt="2022-10-19T17:17:36.483" v="6612" actId="20577"/>
          <ac:spMkLst>
            <pc:docMk/>
            <pc:sldMk cId="2702633856" sldId="263"/>
            <ac:spMk id="2" creationId="{E1BA536A-9662-47E2-4624-8553CB6631FC}"/>
          </ac:spMkLst>
        </pc:spChg>
        <pc:spChg chg="mod">
          <ac:chgData name="Kari Jyrkkä" userId="0182d398-07c2-4430-a729-36d10ccea248" providerId="ADAL" clId="{1FC7633F-3CB7-4AF7-BBA8-B1F911C8B892}" dt="2022-10-20T07:55:14.729" v="7758" actId="20577"/>
          <ac:spMkLst>
            <pc:docMk/>
            <pc:sldMk cId="2702633856" sldId="263"/>
            <ac:spMk id="3" creationId="{DD6E52F9-82D9-F005-D466-82DF096BDC7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C09D7C-DB1D-4A6D-B280-3E795513477C}"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pic>
        <p:nvPicPr>
          <p:cNvPr id="8"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1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337775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22157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6816" y="274638"/>
            <a:ext cx="8672660" cy="966933"/>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26243" y="1291905"/>
            <a:ext cx="8634953" cy="483425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C09D7C-DB1D-4A6D-B280-3E795513477C}"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dirty="0"/>
          </a:p>
        </p:txBody>
      </p:sp>
      <p:pic>
        <p:nvPicPr>
          <p:cNvPr id="7" name="Picture 2" descr="D:\Google Drive\OAMK\Kuvia\www_sivut_ja_sahkoiset_esitykset_suomeksi_varillinen-06.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5771" y="95783"/>
            <a:ext cx="1207407" cy="560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7528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C09D7C-DB1D-4A6D-B280-3E795513477C}"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15776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C09D7C-DB1D-4A6D-B280-3E795513477C}"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86396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C09D7C-DB1D-4A6D-B280-3E795513477C}"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97864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C09D7C-DB1D-4A6D-B280-3E795513477C}"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41921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09D7C-DB1D-4A6D-B280-3E795513477C}"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6324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2132966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C09D7C-DB1D-4A6D-B280-3E795513477C}"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E827C4-58A2-4753-8B7F-81B138B79F57}" type="slidenum">
              <a:rPr lang="en-US" smtClean="0"/>
              <a:t>‹#›</a:t>
            </a:fld>
            <a:endParaRPr lang="en-US"/>
          </a:p>
        </p:txBody>
      </p:sp>
    </p:spTree>
    <p:extLst>
      <p:ext uri="{BB962C8B-B14F-4D97-AF65-F5344CB8AC3E}">
        <p14:creationId xmlns:p14="http://schemas.microsoft.com/office/powerpoint/2010/main" val="3827853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C09D7C-DB1D-4A6D-B280-3E795513477C}" type="datetimeFigureOut">
              <a:rPr lang="en-US" smtClean="0"/>
              <a:t>10/10/2024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E827C4-58A2-4753-8B7F-81B138B79F57}" type="slidenum">
              <a:rPr lang="en-US" smtClean="0"/>
              <a:t>‹#›</a:t>
            </a:fld>
            <a:endParaRPr lang="en-US"/>
          </a:p>
        </p:txBody>
      </p:sp>
    </p:spTree>
    <p:extLst>
      <p:ext uri="{BB962C8B-B14F-4D97-AF65-F5344CB8AC3E}">
        <p14:creationId xmlns:p14="http://schemas.microsoft.com/office/powerpoint/2010/main" val="775910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i-FI" dirty="0"/>
              <a:t>Tietoliikenteen sovellusprojekti</a:t>
            </a:r>
            <a:br>
              <a:rPr lang="fi-FI" dirty="0"/>
            </a:br>
            <a:r>
              <a:rPr lang="fi-FI" dirty="0"/>
              <a:t>viikon 5 tehtävät</a:t>
            </a:r>
            <a:br>
              <a:rPr lang="fi-FI" dirty="0"/>
            </a:br>
            <a:r>
              <a:rPr lang="fi-FI" dirty="0"/>
              <a:t>K-</a:t>
            </a:r>
            <a:r>
              <a:rPr lang="fi-FI" dirty="0" err="1"/>
              <a:t>means</a:t>
            </a:r>
            <a:r>
              <a:rPr lang="fi-FI" dirty="0"/>
              <a:t> algoritmin opetus ja toteutus Pythonilla.</a:t>
            </a:r>
            <a:endParaRPr lang="en-US" dirty="0"/>
          </a:p>
        </p:txBody>
      </p:sp>
      <p:pic>
        <p:nvPicPr>
          <p:cNvPr id="3" name="Picture 2">
            <a:extLst>
              <a:ext uri="{FF2B5EF4-FFF2-40B4-BE49-F238E27FC236}">
                <a16:creationId xmlns:a16="http://schemas.microsoft.com/office/drawing/2014/main" id="{6DE8F826-8983-DEB1-C95F-F7373C67D181}"/>
              </a:ext>
            </a:extLst>
          </p:cNvPr>
          <p:cNvPicPr>
            <a:picLocks noChangeAspect="1"/>
          </p:cNvPicPr>
          <p:nvPr/>
        </p:nvPicPr>
        <p:blipFill>
          <a:blip r:embed="rId2"/>
          <a:stretch>
            <a:fillRect/>
          </a:stretch>
        </p:blipFill>
        <p:spPr>
          <a:xfrm>
            <a:off x="5100880" y="4873627"/>
            <a:ext cx="3765979" cy="1847303"/>
          </a:xfrm>
          <a:prstGeom prst="rect">
            <a:avLst/>
          </a:prstGeom>
        </p:spPr>
      </p:pic>
      <p:pic>
        <p:nvPicPr>
          <p:cNvPr id="5" name="Picture 4">
            <a:extLst>
              <a:ext uri="{FF2B5EF4-FFF2-40B4-BE49-F238E27FC236}">
                <a16:creationId xmlns:a16="http://schemas.microsoft.com/office/drawing/2014/main" id="{CC78087E-9A8D-00AE-71C3-8D89CEE2DDD0}"/>
              </a:ext>
            </a:extLst>
          </p:cNvPr>
          <p:cNvPicPr>
            <a:picLocks noChangeAspect="1"/>
          </p:cNvPicPr>
          <p:nvPr/>
        </p:nvPicPr>
        <p:blipFill>
          <a:blip r:embed="rId3"/>
          <a:stretch>
            <a:fillRect/>
          </a:stretch>
        </p:blipFill>
        <p:spPr>
          <a:xfrm>
            <a:off x="348791" y="4487247"/>
            <a:ext cx="4468305" cy="2061322"/>
          </a:xfrm>
          <a:prstGeom prst="rect">
            <a:avLst/>
          </a:prstGeom>
        </p:spPr>
      </p:pic>
    </p:spTree>
    <p:extLst>
      <p:ext uri="{BB962C8B-B14F-4D97-AF65-F5344CB8AC3E}">
        <p14:creationId xmlns:p14="http://schemas.microsoft.com/office/powerpoint/2010/main" val="276628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46D0A-3ED6-EF17-BEE0-261DBA5C1C12}"/>
              </a:ext>
            </a:extLst>
          </p:cNvPr>
          <p:cNvSpPr>
            <a:spLocks noGrp="1"/>
          </p:cNvSpPr>
          <p:nvPr>
            <p:ph type="title"/>
          </p:nvPr>
        </p:nvSpPr>
        <p:spPr/>
        <p:txBody>
          <a:bodyPr/>
          <a:lstStyle/>
          <a:p>
            <a:r>
              <a:rPr lang="fi-FI" dirty="0"/>
              <a:t>Opetusalgoritmin toimintaperiaate</a:t>
            </a:r>
          </a:p>
        </p:txBody>
      </p:sp>
      <p:sp>
        <p:nvSpPr>
          <p:cNvPr id="3" name="Content Placeholder 2">
            <a:extLst>
              <a:ext uri="{FF2B5EF4-FFF2-40B4-BE49-F238E27FC236}">
                <a16:creationId xmlns:a16="http://schemas.microsoft.com/office/drawing/2014/main" id="{10E6FA25-5F64-03EA-7361-0BC004FFA197}"/>
              </a:ext>
            </a:extLst>
          </p:cNvPr>
          <p:cNvSpPr>
            <a:spLocks noGrp="1"/>
          </p:cNvSpPr>
          <p:nvPr>
            <p:ph idx="1"/>
          </p:nvPr>
        </p:nvSpPr>
        <p:spPr>
          <a:xfrm>
            <a:off x="226243" y="3736133"/>
            <a:ext cx="8634953" cy="2947471"/>
          </a:xfrm>
        </p:spPr>
        <p:txBody>
          <a:bodyPr>
            <a:normAutofit fontScale="70000" lnSpcReduction="20000"/>
          </a:bodyPr>
          <a:lstStyle/>
          <a:p>
            <a:pPr marL="0" indent="0">
              <a:buNone/>
            </a:pPr>
            <a:r>
              <a:rPr lang="fi-FI" dirty="0"/>
              <a:t>Yllä olevassa kuvassa on näytetty opetusalgoritmin kaksi vaihetta jotka sinun tulee Pythonilla toteuttaa:</a:t>
            </a:r>
          </a:p>
          <a:p>
            <a:pPr marL="457200" indent="-457200">
              <a:buAutoNum type="arabicPeriod"/>
            </a:pPr>
            <a:r>
              <a:rPr lang="fi-FI" dirty="0" err="1"/>
              <a:t>Step</a:t>
            </a:r>
            <a:r>
              <a:rPr lang="fi-FI" dirty="0"/>
              <a:t> 1 = käydään koko opetusdata läpi ja mitataan yhden datapisteen </a:t>
            </a:r>
            <a:r>
              <a:rPr lang="fi-FI" dirty="0" err="1"/>
              <a:t>x,y,z</a:t>
            </a:r>
            <a:r>
              <a:rPr lang="fi-FI" dirty="0"/>
              <a:t> etäisyys kaikkiin 6:een (alussa arvottuun) keskipisteeseen. ”Annetaan” mittauspiste voittajakeskipisteelle (= sille, mihin oli lyhin etäisyys).</a:t>
            </a:r>
          </a:p>
          <a:p>
            <a:pPr marL="457200" indent="-457200">
              <a:buAutoNum type="arabicPeriod"/>
            </a:pPr>
            <a:r>
              <a:rPr lang="fi-FI" dirty="0" err="1"/>
              <a:t>Step</a:t>
            </a:r>
            <a:r>
              <a:rPr lang="fi-FI" dirty="0"/>
              <a:t> 2 = lasketaan kaikille 6 keskipisteelle uusi arvo voitettujen mittauspisteiden avulla. Jos joku keskipiste ei voittanut stepissä 1 yhtään mittauspistettä, niin tuon keskipisteen arvo arvotaan uudelleen.</a:t>
            </a:r>
          </a:p>
          <a:p>
            <a:pPr marL="0" indent="0">
              <a:buNone/>
            </a:pPr>
            <a:r>
              <a:rPr lang="fi-FI" dirty="0"/>
              <a:t>Steppejä 1 ja 2 toistetaan niin monta kertaa, että keskipisteet eivät enää liiku. Opetus on siis valmis ja tuloksena syntyneet 6 keskipistettä </a:t>
            </a:r>
            <a:r>
              <a:rPr lang="fi-FI" dirty="0" err="1"/>
              <a:t>x,y,z</a:t>
            </a:r>
            <a:r>
              <a:rPr lang="fi-FI" dirty="0"/>
              <a:t> arvoineen kirjoitetaan </a:t>
            </a:r>
            <a:r>
              <a:rPr lang="fi-FI" dirty="0" err="1"/>
              <a:t>keskipisteet.h</a:t>
            </a:r>
            <a:r>
              <a:rPr lang="fi-FI" dirty="0"/>
              <a:t> tiedostoon </a:t>
            </a:r>
            <a:r>
              <a:rPr lang="fi-FI" dirty="0" err="1"/>
              <a:t>kaksiuloitteiseen</a:t>
            </a:r>
            <a:r>
              <a:rPr lang="fi-FI" dirty="0"/>
              <a:t> taulukkoon siten, että opetuksen tulosta voidaan helposti hyödyntää viikon 6 luokittelijan toteutuksessa.</a:t>
            </a:r>
          </a:p>
          <a:p>
            <a:pPr marL="0" indent="0">
              <a:buNone/>
            </a:pPr>
            <a:endParaRPr lang="fi-FI" dirty="0"/>
          </a:p>
        </p:txBody>
      </p:sp>
      <p:pic>
        <p:nvPicPr>
          <p:cNvPr id="4" name="Picture 3">
            <a:extLst>
              <a:ext uri="{FF2B5EF4-FFF2-40B4-BE49-F238E27FC236}">
                <a16:creationId xmlns:a16="http://schemas.microsoft.com/office/drawing/2014/main" id="{C6043CA5-C541-CD17-A83E-D9887CCD78B5}"/>
              </a:ext>
            </a:extLst>
          </p:cNvPr>
          <p:cNvPicPr>
            <a:picLocks noChangeAspect="1"/>
          </p:cNvPicPr>
          <p:nvPr/>
        </p:nvPicPr>
        <p:blipFill>
          <a:blip r:embed="rId2"/>
          <a:stretch>
            <a:fillRect/>
          </a:stretch>
        </p:blipFill>
        <p:spPr>
          <a:xfrm>
            <a:off x="1918863" y="1122140"/>
            <a:ext cx="4463084" cy="2189250"/>
          </a:xfrm>
          <a:prstGeom prst="rect">
            <a:avLst/>
          </a:prstGeom>
        </p:spPr>
      </p:pic>
    </p:spTree>
    <p:extLst>
      <p:ext uri="{BB962C8B-B14F-4D97-AF65-F5344CB8AC3E}">
        <p14:creationId xmlns:p14="http://schemas.microsoft.com/office/powerpoint/2010/main" val="1287967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C33A-132A-1DD8-12B9-BE5BBC7C09B1}"/>
              </a:ext>
            </a:extLst>
          </p:cNvPr>
          <p:cNvSpPr>
            <a:spLocks noGrp="1"/>
          </p:cNvSpPr>
          <p:nvPr>
            <p:ph type="title"/>
          </p:nvPr>
        </p:nvSpPr>
        <p:spPr/>
        <p:txBody>
          <a:bodyPr/>
          <a:lstStyle/>
          <a:p>
            <a:pPr algn="l"/>
            <a:r>
              <a:rPr lang="fi-FI" dirty="0"/>
              <a:t>Algoritmin toteutus vaiheittain</a:t>
            </a:r>
          </a:p>
        </p:txBody>
      </p:sp>
      <p:sp>
        <p:nvSpPr>
          <p:cNvPr id="3" name="Content Placeholder 2">
            <a:extLst>
              <a:ext uri="{FF2B5EF4-FFF2-40B4-BE49-F238E27FC236}">
                <a16:creationId xmlns:a16="http://schemas.microsoft.com/office/drawing/2014/main" id="{6A64867E-25C8-7012-9ECF-788F939887B8}"/>
              </a:ext>
            </a:extLst>
          </p:cNvPr>
          <p:cNvSpPr>
            <a:spLocks noGrp="1"/>
          </p:cNvSpPr>
          <p:nvPr>
            <p:ph idx="1"/>
          </p:nvPr>
        </p:nvSpPr>
        <p:spPr>
          <a:xfrm>
            <a:off x="226243" y="1941922"/>
            <a:ext cx="8634953" cy="4184242"/>
          </a:xfrm>
        </p:spPr>
        <p:txBody>
          <a:bodyPr>
            <a:normAutofit fontScale="85000" lnSpcReduction="10000"/>
          </a:bodyPr>
          <a:lstStyle/>
          <a:p>
            <a:pPr marL="457200" indent="-457200">
              <a:buFont typeface="+mj-lt"/>
              <a:buAutoNum type="arabicPeriod"/>
            </a:pPr>
            <a:r>
              <a:rPr lang="fi-FI" dirty="0"/>
              <a:t>Algoritmin testausta varten kannattaa tehdä oma testidata </a:t>
            </a:r>
            <a:r>
              <a:rPr lang="fi-FI" dirty="0" err="1"/>
              <a:t>numPy</a:t>
            </a:r>
            <a:r>
              <a:rPr lang="fi-FI" dirty="0"/>
              <a:t> taulukkona. Kiihtyvyysanturin lukemat ovat tyypillisesti n. 1800 (akselin suunta maata kohden), 1200(akselin suunta ylöspäin), 1500 (akseliin ei vaikuta maan vetovoima). Tee siis testidata, jossa näkyy 6 suuntaa (3 akselia ja kaikki vuorollaan maan vetovoiman vaikutuspiirissä).</a:t>
            </a:r>
          </a:p>
          <a:p>
            <a:pPr marL="457200" indent="-457200">
              <a:buFont typeface="+mj-lt"/>
              <a:buAutoNum type="arabicPeriod"/>
            </a:pPr>
            <a:r>
              <a:rPr lang="fi-FI" dirty="0"/>
              <a:t>Opetellaan visualisoimaan data ylänurkan kuvan tyylisesti 3D kuvana. Piirretty kuva lisätään </a:t>
            </a:r>
            <a:r>
              <a:rPr lang="fi-FI" dirty="0" err="1"/>
              <a:t>githubiin</a:t>
            </a:r>
            <a:r>
              <a:rPr lang="fi-FI" dirty="0"/>
              <a:t> </a:t>
            </a:r>
            <a:r>
              <a:rPr lang="fi-FI" dirty="0" err="1"/>
              <a:t>readme</a:t>
            </a:r>
            <a:r>
              <a:rPr lang="fi-FI" dirty="0"/>
              <a:t> dokumenttiin K-</a:t>
            </a:r>
            <a:r>
              <a:rPr lang="fi-FI" dirty="0" err="1"/>
              <a:t>means</a:t>
            </a:r>
            <a:r>
              <a:rPr lang="fi-FI" dirty="0"/>
              <a:t> algoritmin vaiheita kuvaavaan selostukseen. Tämä on siis ensimmäinen vaihe, jossa näytetään minkälainen datasetti on ennen datan luokittelua 6:ään eri ”kasaan”.</a:t>
            </a:r>
          </a:p>
          <a:p>
            <a:pPr marL="457200" indent="-457200">
              <a:buFont typeface="+mj-lt"/>
              <a:buAutoNum type="arabicPeriod"/>
            </a:pPr>
            <a:r>
              <a:rPr lang="fi-FI" dirty="0"/>
              <a:t>Kannattaa lähteä </a:t>
            </a:r>
            <a:r>
              <a:rPr lang="fi-FI" dirty="0" err="1"/>
              <a:t>liikkelle</a:t>
            </a:r>
            <a:r>
              <a:rPr lang="fi-FI" dirty="0"/>
              <a:t> toteuttamalla python aliohjelma, joka osaa laskea kahden 3D-pisteen x1,y1,z1 </a:t>
            </a:r>
            <a:r>
              <a:rPr lang="fi-FI" dirty="0" err="1"/>
              <a:t>vs</a:t>
            </a:r>
            <a:r>
              <a:rPr lang="fi-FI" dirty="0"/>
              <a:t> x2,y2,z2 etäisyyden. Ja sen jälkeen kannattaa miettiä minkälaisessa taulukossa pidetään tallessa step1:n voittajat, joista stepissä 2 lasketaan uudet keskipisteet.</a:t>
            </a:r>
          </a:p>
        </p:txBody>
      </p:sp>
      <p:pic>
        <p:nvPicPr>
          <p:cNvPr id="5" name="Picture 4">
            <a:extLst>
              <a:ext uri="{FF2B5EF4-FFF2-40B4-BE49-F238E27FC236}">
                <a16:creationId xmlns:a16="http://schemas.microsoft.com/office/drawing/2014/main" id="{27E2CE48-9F32-F56A-7053-B796673E9D55}"/>
              </a:ext>
            </a:extLst>
          </p:cNvPr>
          <p:cNvPicPr>
            <a:picLocks noChangeAspect="1"/>
          </p:cNvPicPr>
          <p:nvPr/>
        </p:nvPicPr>
        <p:blipFill>
          <a:blip r:embed="rId2"/>
          <a:stretch>
            <a:fillRect/>
          </a:stretch>
        </p:blipFill>
        <p:spPr>
          <a:xfrm>
            <a:off x="7033476" y="0"/>
            <a:ext cx="2110524" cy="1866709"/>
          </a:xfrm>
          <a:prstGeom prst="rect">
            <a:avLst/>
          </a:prstGeom>
        </p:spPr>
      </p:pic>
    </p:spTree>
    <p:extLst>
      <p:ext uri="{BB962C8B-B14F-4D97-AF65-F5344CB8AC3E}">
        <p14:creationId xmlns:p14="http://schemas.microsoft.com/office/powerpoint/2010/main" val="403504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ABF6F-EABA-B4D5-7DD6-F7CD66ABF54B}"/>
              </a:ext>
            </a:extLst>
          </p:cNvPr>
          <p:cNvSpPr>
            <a:spLocks noGrp="1"/>
          </p:cNvSpPr>
          <p:nvPr>
            <p:ph type="ctrTitle"/>
          </p:nvPr>
        </p:nvSpPr>
        <p:spPr/>
        <p:txBody>
          <a:bodyPr>
            <a:normAutofit fontScale="90000"/>
          </a:bodyPr>
          <a:lstStyle/>
          <a:p>
            <a:r>
              <a:rPr lang="fi-FI" dirty="0"/>
              <a:t>Ja jos et edellisten selitysten perusteella päässyt alkuun, niin seuraavilla kalvoilla on sitten vieläkin yksityiskohtaisempia ohjeita, mutta koeta ensin ihan omalla tyylillä!</a:t>
            </a:r>
          </a:p>
        </p:txBody>
      </p:sp>
    </p:spTree>
    <p:extLst>
      <p:ext uri="{BB962C8B-B14F-4D97-AF65-F5344CB8AC3E}">
        <p14:creationId xmlns:p14="http://schemas.microsoft.com/office/powerpoint/2010/main" val="3200996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B2AF4-1200-ECE9-D87A-1064C8CC487B}"/>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7D3E8A51-0E7A-20A5-7241-123D6D12A62D}"/>
              </a:ext>
            </a:extLst>
          </p:cNvPr>
          <p:cNvSpPr>
            <a:spLocks noGrp="1"/>
          </p:cNvSpPr>
          <p:nvPr>
            <p:ph idx="1"/>
          </p:nvPr>
        </p:nvSpPr>
        <p:spPr/>
        <p:txBody>
          <a:bodyPr>
            <a:normAutofit fontScale="85000" lnSpcReduction="10000"/>
          </a:bodyPr>
          <a:lstStyle/>
          <a:p>
            <a:pPr marL="457200" indent="-457200">
              <a:buFont typeface="+mj-lt"/>
              <a:buAutoNum type="arabicPeriod"/>
            </a:pPr>
            <a:r>
              <a:rPr lang="fi-FI" dirty="0"/>
              <a:t>Valmistelevia vaiheita ennen varsinaista algoritmin toteutusta:</a:t>
            </a:r>
          </a:p>
          <a:p>
            <a:pPr marL="857250" lvl="1" indent="-457200">
              <a:buFont typeface="+mj-lt"/>
              <a:buAutoNum type="arabicPeriod"/>
            </a:pPr>
            <a:r>
              <a:rPr lang="fi-FI" dirty="0"/>
              <a:t>Selvitetään tiedostosta luetusta datasta kuinka monta </a:t>
            </a:r>
            <a:r>
              <a:rPr lang="fi-FI" dirty="0" err="1"/>
              <a:t>x,y,z</a:t>
            </a:r>
            <a:r>
              <a:rPr lang="fi-FI" dirty="0"/>
              <a:t> kiihtyvyysanturi arvojen ”triplettiä” tiedostosta löytyy ja talletetaan tuo tieto </a:t>
            </a:r>
            <a:r>
              <a:rPr lang="fi-FI" dirty="0" err="1"/>
              <a:t>esim</a:t>
            </a:r>
            <a:r>
              <a:rPr lang="fi-FI" dirty="0"/>
              <a:t> muuttujaan </a:t>
            </a:r>
            <a:r>
              <a:rPr lang="fi-FI" dirty="0" err="1"/>
              <a:t>numberOfRows</a:t>
            </a:r>
            <a:r>
              <a:rPr lang="fi-FI" dirty="0"/>
              <a:t>.</a:t>
            </a:r>
          </a:p>
          <a:p>
            <a:pPr marL="857250" lvl="1" indent="-457200">
              <a:buFont typeface="+mj-lt"/>
              <a:buAutoNum type="arabicPeriod"/>
            </a:pPr>
            <a:r>
              <a:rPr lang="fi-FI" dirty="0"/>
              <a:t>Määritellään algoritmissa tarvittavia datarakenteita (keskipisteet):</a:t>
            </a:r>
          </a:p>
          <a:p>
            <a:pPr marL="1257300" lvl="2" indent="-457200">
              <a:buFont typeface="+mj-lt"/>
              <a:buAutoNum type="arabicPeriod"/>
            </a:pPr>
            <a:r>
              <a:rPr lang="fi-FI" dirty="0"/>
              <a:t>Keskipisteet, joita on 6 kpl ja kullakin keskipisteellä on </a:t>
            </a:r>
            <a:r>
              <a:rPr lang="fi-FI" dirty="0" err="1"/>
              <a:t>x,y,z</a:t>
            </a:r>
            <a:r>
              <a:rPr lang="fi-FI" dirty="0"/>
              <a:t> komponentti. Tämä data voidaan siis pitää </a:t>
            </a:r>
            <a:r>
              <a:rPr lang="fi-FI" dirty="0" err="1"/>
              <a:t>esim</a:t>
            </a:r>
            <a:r>
              <a:rPr lang="fi-FI" dirty="0"/>
              <a:t> 6 riviä, 3 saraketta käsittävässä </a:t>
            </a:r>
            <a:r>
              <a:rPr lang="fi-FI" dirty="0" err="1"/>
              <a:t>numpy</a:t>
            </a:r>
            <a:r>
              <a:rPr lang="fi-FI" dirty="0"/>
              <a:t> matriisissa.</a:t>
            </a:r>
          </a:p>
          <a:p>
            <a:pPr marL="1257300" lvl="2" indent="-457200">
              <a:buFont typeface="+mj-lt"/>
              <a:buAutoNum type="arabicPeriod"/>
            </a:pPr>
            <a:r>
              <a:rPr lang="fi-FI" dirty="0"/>
              <a:t>Arvotaan nämä 6 keskipistettä </a:t>
            </a:r>
            <a:r>
              <a:rPr lang="fi-FI" dirty="0" err="1"/>
              <a:t>numpyn</a:t>
            </a:r>
            <a:r>
              <a:rPr lang="fi-FI" dirty="0"/>
              <a:t> </a:t>
            </a:r>
            <a:r>
              <a:rPr lang="fi-FI" dirty="0" err="1"/>
              <a:t>random.rand</a:t>
            </a:r>
            <a:r>
              <a:rPr lang="fi-FI" dirty="0"/>
              <a:t>() funktion avulla siten, että arvottujen satunnaisten lukujen arvot ovat 0 ja suurimman </a:t>
            </a:r>
            <a:r>
              <a:rPr lang="fi-FI" dirty="0" err="1"/>
              <a:t>x,y,z</a:t>
            </a:r>
            <a:r>
              <a:rPr lang="fi-FI" dirty="0"/>
              <a:t> arvon välillä. Eli satunnaiset arvot skaalataan input datan mukaan.</a:t>
            </a:r>
          </a:p>
          <a:p>
            <a:pPr marL="857250" lvl="1" indent="-457200">
              <a:buFont typeface="+mj-lt"/>
              <a:buAutoNum type="arabicPeriod"/>
            </a:pPr>
            <a:r>
              <a:rPr lang="fi-FI" dirty="0"/>
              <a:t>Määritellään algoritmissa tarvittavia datarakenteita </a:t>
            </a:r>
          </a:p>
          <a:p>
            <a:pPr marL="1257300" lvl="2" indent="-457200">
              <a:buFont typeface="+mj-lt"/>
              <a:buAutoNum type="arabicPeriod"/>
            </a:pPr>
            <a:r>
              <a:rPr lang="fi-FI" dirty="0" err="1"/>
              <a:t>centerPointCumulativeSum</a:t>
            </a:r>
            <a:r>
              <a:rPr lang="fi-FI" dirty="0"/>
              <a:t> tulee olla keskipisteiden tapaan 6 riviä, 3 saraketta kokoinen </a:t>
            </a:r>
            <a:r>
              <a:rPr lang="fi-FI" dirty="0" err="1"/>
              <a:t>numpy</a:t>
            </a:r>
            <a:r>
              <a:rPr lang="fi-FI" dirty="0"/>
              <a:t> matriisi. Tähän summataan aina voittavalle keskipisteelle yhden datapisteen </a:t>
            </a:r>
            <a:r>
              <a:rPr lang="fi-FI" dirty="0" err="1"/>
              <a:t>x,y,z</a:t>
            </a:r>
            <a:r>
              <a:rPr lang="fi-FI" dirty="0"/>
              <a:t> komponentit</a:t>
            </a:r>
          </a:p>
          <a:p>
            <a:pPr marL="1257300" lvl="2" indent="-457200">
              <a:buFont typeface="+mj-lt"/>
              <a:buAutoNum type="arabicPeriod"/>
            </a:pPr>
            <a:r>
              <a:rPr lang="fi-FI" dirty="0" err="1"/>
              <a:t>Counts</a:t>
            </a:r>
            <a:r>
              <a:rPr lang="fi-FI" dirty="0"/>
              <a:t> tulee olla 1 riviä 6 saraketta kokoinen </a:t>
            </a:r>
            <a:r>
              <a:rPr lang="fi-FI" dirty="0" err="1"/>
              <a:t>numpy</a:t>
            </a:r>
            <a:r>
              <a:rPr lang="fi-FI" dirty="0"/>
              <a:t> matriisi ja tänne kasvatetaan aina voittavan keskipisteen datapisteiden lukumäärää yhdellä jokaisen voiton jälkeen.</a:t>
            </a:r>
          </a:p>
          <a:p>
            <a:pPr marL="1257300" lvl="2" indent="-457200">
              <a:buFont typeface="+mj-lt"/>
              <a:buAutoNum type="arabicPeriod"/>
            </a:pPr>
            <a:r>
              <a:rPr lang="fi-FI" dirty="0" err="1"/>
              <a:t>Distances</a:t>
            </a:r>
            <a:r>
              <a:rPr lang="fi-FI" dirty="0"/>
              <a:t> on myös 1 riviä 6 saraketta kokoinen </a:t>
            </a:r>
            <a:r>
              <a:rPr lang="fi-FI" dirty="0" err="1"/>
              <a:t>numpy</a:t>
            </a:r>
            <a:r>
              <a:rPr lang="fi-FI" dirty="0"/>
              <a:t> matriisi ja tähän talletetaan laskennan edetessä yksittäisen </a:t>
            </a:r>
            <a:r>
              <a:rPr lang="fi-FI" dirty="0" err="1"/>
              <a:t>x,y,z</a:t>
            </a:r>
            <a:r>
              <a:rPr lang="fi-FI" dirty="0"/>
              <a:t> pisteen etäisyys kaikkiin keskipisteet datarakenteessa oleviin 6 keskipisteeseen ja nuo 6 etäisyysarvoa talletetaan tähän muuttujaan.</a:t>
            </a:r>
          </a:p>
          <a:p>
            <a:pPr marL="1257300" lvl="2" indent="-457200">
              <a:buFont typeface="+mj-lt"/>
              <a:buAutoNum type="arabicPeriod"/>
            </a:pPr>
            <a:endParaRPr lang="fi-FI" dirty="0"/>
          </a:p>
        </p:txBody>
      </p:sp>
    </p:spTree>
    <p:extLst>
      <p:ext uri="{BB962C8B-B14F-4D97-AF65-F5344CB8AC3E}">
        <p14:creationId xmlns:p14="http://schemas.microsoft.com/office/powerpoint/2010/main" val="108597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AFFF-2593-3E66-4D33-C60CA8ED71B0}"/>
              </a:ext>
            </a:extLst>
          </p:cNvPr>
          <p:cNvSpPr>
            <a:spLocks noGrp="1"/>
          </p:cNvSpPr>
          <p:nvPr>
            <p:ph type="title"/>
          </p:nvPr>
        </p:nvSpPr>
        <p:spPr/>
        <p:txBody>
          <a:bodyPr/>
          <a:lstStyle/>
          <a:p>
            <a:r>
              <a:rPr lang="fi-FI" dirty="0"/>
              <a:t>Algoritmin toteutus vaiheittain jatkuu…</a:t>
            </a:r>
          </a:p>
        </p:txBody>
      </p:sp>
      <p:sp>
        <p:nvSpPr>
          <p:cNvPr id="3" name="Content Placeholder 2">
            <a:extLst>
              <a:ext uri="{FF2B5EF4-FFF2-40B4-BE49-F238E27FC236}">
                <a16:creationId xmlns:a16="http://schemas.microsoft.com/office/drawing/2014/main" id="{8B5E9403-D818-199A-B6EB-E791CE674370}"/>
              </a:ext>
            </a:extLst>
          </p:cNvPr>
          <p:cNvSpPr>
            <a:spLocks noGrp="1"/>
          </p:cNvSpPr>
          <p:nvPr>
            <p:ph idx="1"/>
          </p:nvPr>
        </p:nvSpPr>
        <p:spPr/>
        <p:txBody>
          <a:bodyPr>
            <a:normAutofit fontScale="92500" lnSpcReduction="10000"/>
          </a:bodyPr>
          <a:lstStyle/>
          <a:p>
            <a:pPr marL="457200" indent="-457200">
              <a:buFont typeface="+mj-lt"/>
              <a:buAutoNum type="arabicPeriod"/>
            </a:pPr>
            <a:r>
              <a:rPr lang="fi-FI" dirty="0"/>
              <a:t>Opetellaan laskemaan </a:t>
            </a:r>
            <a:r>
              <a:rPr lang="fi-FI" dirty="0" err="1"/>
              <a:t>ns</a:t>
            </a:r>
            <a:r>
              <a:rPr lang="fi-FI" dirty="0"/>
              <a:t> euklidinen etäisyys kahden 3D-pisteen välillä. Käytä </a:t>
            </a:r>
            <a:r>
              <a:rPr lang="fi-FI" dirty="0" err="1"/>
              <a:t>esim</a:t>
            </a:r>
            <a:r>
              <a:rPr lang="fi-FI" dirty="0"/>
              <a:t> </a:t>
            </a:r>
            <a:r>
              <a:rPr lang="fi-FI" dirty="0" err="1"/>
              <a:t>np.linalg.norm</a:t>
            </a:r>
            <a:r>
              <a:rPr lang="fi-FI" dirty="0"/>
              <a:t> funktiota. Ja tietysti keksit jotkut 2 kpl yksinkertaisia </a:t>
            </a:r>
            <a:r>
              <a:rPr lang="fi-FI" dirty="0" err="1"/>
              <a:t>x,y,z</a:t>
            </a:r>
            <a:r>
              <a:rPr lang="fi-FI" dirty="0"/>
              <a:t> pisteitä 3D-avaruudesta, joiden etäisyyden varmuudella tiedät tai osaat käsin laskea.</a:t>
            </a:r>
          </a:p>
          <a:p>
            <a:pPr marL="457200" indent="-457200">
              <a:buFont typeface="+mj-lt"/>
              <a:buAutoNum type="arabicPeriod"/>
            </a:pPr>
            <a:r>
              <a:rPr lang="fi-FI" dirty="0"/>
              <a:t>Toteutetaan kahden for luupin rakenne algoritmin ytimeksi:</a:t>
            </a:r>
          </a:p>
          <a:p>
            <a:pPr marL="857250" lvl="1" indent="-457200">
              <a:buFont typeface="+mj-lt"/>
              <a:buAutoNum type="arabicPeriod"/>
            </a:pPr>
            <a:r>
              <a:rPr lang="fi-FI" dirty="0"/>
              <a:t>Ulompi for luuppi ”kiertää” </a:t>
            </a:r>
            <a:r>
              <a:rPr lang="fi-FI" dirty="0" err="1"/>
              <a:t>numberOfRows</a:t>
            </a:r>
            <a:r>
              <a:rPr lang="fi-FI" dirty="0"/>
              <a:t> kertaa eli käsittelee kaikki tietokannasta löytynee datapisteet. Joka kierroksella lasketaan sisäkkäisen luupin avulla tämän kyseisen datapisteen etäisyydet ja selvitetään tämän jälkeen minkä keskipisteen etäisyys oli pienin. Ja tuon pienimmän etäisyyden keskipisteen </a:t>
            </a:r>
            <a:r>
              <a:rPr lang="fi-FI" dirty="0" err="1"/>
              <a:t>count</a:t>
            </a:r>
            <a:r>
              <a:rPr lang="fi-FI" dirty="0"/>
              <a:t> arvoa kasvatetaan yhdellä ja  </a:t>
            </a:r>
            <a:r>
              <a:rPr lang="fi-FI" dirty="0" err="1"/>
              <a:t>centerPointCumulativeSum</a:t>
            </a:r>
            <a:r>
              <a:rPr lang="fi-FI" dirty="0"/>
              <a:t> muuttujaan summataan </a:t>
            </a:r>
            <a:r>
              <a:rPr lang="fi-FI" dirty="0" err="1"/>
              <a:t>x,y,z</a:t>
            </a:r>
            <a:r>
              <a:rPr lang="fi-FI" dirty="0"/>
              <a:t> </a:t>
            </a:r>
            <a:r>
              <a:rPr lang="fi-FI" dirty="0" err="1"/>
              <a:t>komponettien</a:t>
            </a:r>
            <a:r>
              <a:rPr lang="fi-FI" dirty="0"/>
              <a:t> arvot.</a:t>
            </a:r>
          </a:p>
          <a:p>
            <a:pPr marL="857250" lvl="1" indent="-457200">
              <a:buFont typeface="+mj-lt"/>
              <a:buAutoNum type="arabicPeriod"/>
            </a:pPr>
            <a:r>
              <a:rPr lang="fi-FI" dirty="0"/>
              <a:t>Sisäkkäinen luuppi laskee yhden datapisteen etäisyyden kaikkiin 6 keskipisteeseen ja tallentaa tuloksen </a:t>
            </a:r>
            <a:r>
              <a:rPr lang="fi-FI" dirty="0" err="1"/>
              <a:t>distances</a:t>
            </a:r>
            <a:r>
              <a:rPr lang="fi-FI" dirty="0"/>
              <a:t> muuttujaan.</a:t>
            </a:r>
          </a:p>
          <a:p>
            <a:pPr marL="457200" indent="-457200">
              <a:buFont typeface="+mj-lt"/>
              <a:buAutoNum type="arabicPeriod"/>
            </a:pPr>
            <a:r>
              <a:rPr lang="fi-FI" dirty="0"/>
              <a:t>Tähän asti toteutettu koodi testataan itse keksityllä datalla siten, että tuloksesta on helppo päätellä onko koodi tehty tähän asti oikein.</a:t>
            </a:r>
          </a:p>
          <a:p>
            <a:pPr marL="400050" lvl="1" indent="0">
              <a:buNone/>
            </a:pPr>
            <a:endParaRPr lang="fi-FI" dirty="0"/>
          </a:p>
          <a:p>
            <a:pPr marL="457200" indent="-457200">
              <a:buFont typeface="+mj-lt"/>
              <a:buAutoNum type="arabicPeriod"/>
            </a:pPr>
            <a:endParaRPr lang="fi-FI" b="0" dirty="0">
              <a:solidFill>
                <a:srgbClr val="000000"/>
              </a:solidFill>
              <a:effectLst/>
              <a:latin typeface="Consolas" panose="020B0609020204030204" pitchFamily="49" charset="0"/>
            </a:endParaRPr>
          </a:p>
          <a:p>
            <a:pPr marL="457200" indent="-457200">
              <a:buFont typeface="+mj-lt"/>
              <a:buAutoNum type="arabicPeriod"/>
            </a:pPr>
            <a:endParaRPr lang="fi-FI" dirty="0"/>
          </a:p>
        </p:txBody>
      </p:sp>
    </p:spTree>
    <p:extLst>
      <p:ext uri="{BB962C8B-B14F-4D97-AF65-F5344CB8AC3E}">
        <p14:creationId xmlns:p14="http://schemas.microsoft.com/office/powerpoint/2010/main" val="10614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TotalTime>
  <Words>674</Words>
  <Application>Microsoft Office PowerPoint</Application>
  <PresentationFormat>On-screen Show (4:3)</PresentationFormat>
  <Paragraphs>28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Consolas</vt:lpstr>
      <vt:lpstr>Office Theme</vt:lpstr>
      <vt:lpstr>Tietoliikenteen sovellusprojekti viikon 5 tehtävät K-means algoritmin opetus ja toteutus Pythonilla.</vt:lpstr>
      <vt:lpstr>Opetusalgoritmin toimintaperiaate</vt:lpstr>
      <vt:lpstr>Algoritmin toteutus vaiheittain</vt:lpstr>
      <vt:lpstr>Ja jos et edellisten selitysten perusteella päässyt alkuun, niin seuraavilla kalvoilla on sitten vieläkin yksityiskohtaisempia ohjeita, mutta koeta ensin ihan omalla tyylillä!</vt:lpstr>
      <vt:lpstr>Algoritmin toteutus vaiheittain jatkuu</vt:lpstr>
      <vt:lpstr>Algoritmin toteutus vaiheittain jatkuu…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Olio-ohjelmointi ja oliopohjainen suunnittelu (TVT21SPO)  Qt Creatorin asennus</dc:title>
  <dc:creator>Teemu</dc:creator>
  <cp:lastModifiedBy>Kari Jyrkkä</cp:lastModifiedBy>
  <cp:revision>106</cp:revision>
  <cp:lastPrinted>2022-01-11T07:00:13Z</cp:lastPrinted>
  <dcterms:created xsi:type="dcterms:W3CDTF">2022-01-07T10:18:50Z</dcterms:created>
  <dcterms:modified xsi:type="dcterms:W3CDTF">2024-10-10T07:51:55Z</dcterms:modified>
</cp:coreProperties>
</file>