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58" r:id="rId9"/>
    <p:sldId id="259" r:id="rId10"/>
    <p:sldId id="257" r:id="rId11"/>
    <p:sldId id="266"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0" d="100"/>
          <a:sy n="60" d="100"/>
        </p:scale>
        <p:origin x="56"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04E1-1D3F-4AD5-B4E3-28F8CE72F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5E9CFEDE-0572-4C7D-8D4F-980BD4449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A9C197A1-13A2-4F53-991B-0969C9A4EDCE}"/>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5" name="Footer Placeholder 4">
            <a:extLst>
              <a:ext uri="{FF2B5EF4-FFF2-40B4-BE49-F238E27FC236}">
                <a16:creationId xmlns:a16="http://schemas.microsoft.com/office/drawing/2014/main" id="{F8FD8BA3-9D96-410C-9951-D941F1D57F16}"/>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58165104-1D81-43E7-8A80-397F7A62DD4B}"/>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135053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487-4E17-4C59-949B-474FDB03DEC6}"/>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C7FF6CA2-99E9-4653-8A6A-42ECD2A77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9EFB435C-B8FB-4503-8981-D46DCD75F200}"/>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5" name="Footer Placeholder 4">
            <a:extLst>
              <a:ext uri="{FF2B5EF4-FFF2-40B4-BE49-F238E27FC236}">
                <a16:creationId xmlns:a16="http://schemas.microsoft.com/office/drawing/2014/main" id="{E0B4507B-7229-4E03-BE9B-379784F989A0}"/>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3352EB7C-059E-478B-A93D-99D8805CC122}"/>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29394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052E6-260D-434F-BC32-405337D65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B965493F-A3BE-4757-91AD-D039039C3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6F9BC014-F156-4727-B911-30D3E8D4B9E1}"/>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5" name="Footer Placeholder 4">
            <a:extLst>
              <a:ext uri="{FF2B5EF4-FFF2-40B4-BE49-F238E27FC236}">
                <a16:creationId xmlns:a16="http://schemas.microsoft.com/office/drawing/2014/main" id="{B6F231EF-5F50-482F-AC8E-EC2C2556FD74}"/>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C5EA99C0-0852-4740-8D7F-30154C5342D6}"/>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8436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B300-3D69-4609-98F7-B75E376A428C}"/>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3E5EE129-164C-4850-BC73-BDA250F87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73581B18-73A0-434D-8988-A59F1A3D09AE}"/>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5" name="Footer Placeholder 4">
            <a:extLst>
              <a:ext uri="{FF2B5EF4-FFF2-40B4-BE49-F238E27FC236}">
                <a16:creationId xmlns:a16="http://schemas.microsoft.com/office/drawing/2014/main" id="{F00D95DC-5D8F-4B0B-9D75-D79BB63BD10E}"/>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2ECB3F87-3285-49C5-A870-C34E9B968A22}"/>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189896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5F3F-8C62-4701-A3CE-4B768E920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D0DAA1EE-79F5-459F-A017-DC7291DE0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AC96A-7010-43AB-A8CC-3DC5BD01F948}"/>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5" name="Footer Placeholder 4">
            <a:extLst>
              <a:ext uri="{FF2B5EF4-FFF2-40B4-BE49-F238E27FC236}">
                <a16:creationId xmlns:a16="http://schemas.microsoft.com/office/drawing/2014/main" id="{A35C6351-48C2-4F70-8342-92803CC53920}"/>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9BBAAF0F-18F6-4ADB-8B1B-F9546C16FD62}"/>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39986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F081-358E-4F97-AB71-5DE77BFA64C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74AB6E78-D6DA-49A6-8305-1243D3C3E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B21552F8-D676-4B7F-AA8E-6481B964D2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FB0790FA-528A-42C2-ABD0-5153ACDEFC19}"/>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6" name="Footer Placeholder 5">
            <a:extLst>
              <a:ext uri="{FF2B5EF4-FFF2-40B4-BE49-F238E27FC236}">
                <a16:creationId xmlns:a16="http://schemas.microsoft.com/office/drawing/2014/main" id="{203E07A5-FE47-4952-B4E6-061039009933}"/>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830C22D1-CFF9-403F-8287-03D837A7E017}"/>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72221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C641-64D3-4D81-80C0-6D03DDF2F91E}"/>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411C772A-B18A-4B40-A0AB-2706D4ED9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8AC20-D357-48C0-A9F5-2A41ED2C84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3019F6DC-149D-4447-883D-FC4BACC5E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DBBF6E-0520-4BC9-8B75-9ED0740C8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FE8C5B35-235E-4909-84FC-07FA08838CEA}"/>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8" name="Footer Placeholder 7">
            <a:extLst>
              <a:ext uri="{FF2B5EF4-FFF2-40B4-BE49-F238E27FC236}">
                <a16:creationId xmlns:a16="http://schemas.microsoft.com/office/drawing/2014/main" id="{DC1E460D-1DA8-44AB-9A2E-B69D14C5F9E8}"/>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B2F304F6-50BA-4DF0-9946-C2371AEC6776}"/>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418720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9A55-61B0-43A7-811B-6F0BE5174E69}"/>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600C5BDE-D8E5-4C6C-BD37-551E2DA66FB1}"/>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4" name="Footer Placeholder 3">
            <a:extLst>
              <a:ext uri="{FF2B5EF4-FFF2-40B4-BE49-F238E27FC236}">
                <a16:creationId xmlns:a16="http://schemas.microsoft.com/office/drawing/2014/main" id="{3C27FB58-039B-4A90-B929-E3356FDEF217}"/>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ECAEB736-5005-4548-978A-3C5E5ECC3D25}"/>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213086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3EDF6-A64B-4E09-AED3-0038801CFB9A}"/>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3" name="Footer Placeholder 2">
            <a:extLst>
              <a:ext uri="{FF2B5EF4-FFF2-40B4-BE49-F238E27FC236}">
                <a16:creationId xmlns:a16="http://schemas.microsoft.com/office/drawing/2014/main" id="{14FEB22D-AB28-42D1-8F69-E9FDA030E068}"/>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77CC8CB2-C307-4CF0-89A3-3CC7557C7DBF}"/>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94250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A827-DC90-4878-BBF1-4B9EDCF1A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31EB7F18-E8B2-4F77-9630-A1C5EBB74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380F995B-9D1F-427C-BC7A-AEC657842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75D01-4BE1-4B60-A09F-B2ED1890EEE1}"/>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6" name="Footer Placeholder 5">
            <a:extLst>
              <a:ext uri="{FF2B5EF4-FFF2-40B4-BE49-F238E27FC236}">
                <a16:creationId xmlns:a16="http://schemas.microsoft.com/office/drawing/2014/main" id="{A6FBFB3E-16F1-4F64-A1EC-1F3C5FAE77E4}"/>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ADAF2A1F-4CEB-4658-9F88-BC226FDDE53C}"/>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32198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081A-B3F7-47DC-BAFA-42917DAAF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20DAE83E-4552-4478-B4B0-21B79AEE1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7984D5C4-C99D-4C72-9059-18930B6E0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58D56-7DC1-4467-8BDD-387ACF852B37}"/>
              </a:ext>
            </a:extLst>
          </p:cNvPr>
          <p:cNvSpPr>
            <a:spLocks noGrp="1"/>
          </p:cNvSpPr>
          <p:nvPr>
            <p:ph type="dt" sz="half" idx="10"/>
          </p:nvPr>
        </p:nvSpPr>
        <p:spPr/>
        <p:txBody>
          <a:bodyPr/>
          <a:lstStyle/>
          <a:p>
            <a:fld id="{C74A8554-D93A-44D8-8ED4-BDC22C79F56C}" type="datetimeFigureOut">
              <a:rPr lang="fi-FI" smtClean="0"/>
              <a:t>4.11.2020</a:t>
            </a:fld>
            <a:endParaRPr lang="fi-FI"/>
          </a:p>
        </p:txBody>
      </p:sp>
      <p:sp>
        <p:nvSpPr>
          <p:cNvPr id="6" name="Footer Placeholder 5">
            <a:extLst>
              <a:ext uri="{FF2B5EF4-FFF2-40B4-BE49-F238E27FC236}">
                <a16:creationId xmlns:a16="http://schemas.microsoft.com/office/drawing/2014/main" id="{6991E5F3-046E-45A9-B7FD-ECF8349791F0}"/>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28831F14-DADE-44AE-9A06-2208683E1EBF}"/>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246234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48E05-2237-4507-AFF4-9DCE2AFEA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16555390-CE2E-49C3-BA73-628EB797A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F859E097-D929-4390-B3D0-0EDAF5B50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A8554-D93A-44D8-8ED4-BDC22C79F56C}" type="datetimeFigureOut">
              <a:rPr lang="fi-FI" smtClean="0"/>
              <a:t>4.11.2020</a:t>
            </a:fld>
            <a:endParaRPr lang="fi-FI"/>
          </a:p>
        </p:txBody>
      </p:sp>
      <p:sp>
        <p:nvSpPr>
          <p:cNvPr id="5" name="Footer Placeholder 4">
            <a:extLst>
              <a:ext uri="{FF2B5EF4-FFF2-40B4-BE49-F238E27FC236}">
                <a16:creationId xmlns:a16="http://schemas.microsoft.com/office/drawing/2014/main" id="{A89B6BDA-B43F-461B-8CE8-01FCAEC65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1F7140D1-E06A-4A4E-A751-2298CEB13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8DDB9-924D-47E4-BDE4-18D6BB933F4B}" type="slidenum">
              <a:rPr lang="fi-FI" smtClean="0"/>
              <a:t>‹#›</a:t>
            </a:fld>
            <a:endParaRPr lang="fi-FI"/>
          </a:p>
        </p:txBody>
      </p:sp>
    </p:spTree>
    <p:extLst>
      <p:ext uri="{BB962C8B-B14F-4D97-AF65-F5344CB8AC3E}">
        <p14:creationId xmlns:p14="http://schemas.microsoft.com/office/powerpoint/2010/main" val="4238315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AC2F-8858-4879-AD04-658BF01DABE5}"/>
              </a:ext>
            </a:extLst>
          </p:cNvPr>
          <p:cNvSpPr>
            <a:spLocks noGrp="1"/>
          </p:cNvSpPr>
          <p:nvPr>
            <p:ph type="ctrTitle"/>
          </p:nvPr>
        </p:nvSpPr>
        <p:spPr/>
        <p:txBody>
          <a:bodyPr/>
          <a:lstStyle/>
          <a:p>
            <a:r>
              <a:rPr lang="fi-FI" dirty="0" err="1"/>
              <a:t>Finite</a:t>
            </a:r>
            <a:r>
              <a:rPr lang="fi-FI" dirty="0"/>
              <a:t> State Machine (tilakone)</a:t>
            </a:r>
          </a:p>
        </p:txBody>
      </p:sp>
      <p:sp>
        <p:nvSpPr>
          <p:cNvPr id="3" name="Subtitle 2">
            <a:extLst>
              <a:ext uri="{FF2B5EF4-FFF2-40B4-BE49-F238E27FC236}">
                <a16:creationId xmlns:a16="http://schemas.microsoft.com/office/drawing/2014/main" id="{E8D69431-ABF7-4747-B96C-32226673154F}"/>
              </a:ext>
            </a:extLst>
          </p:cNvPr>
          <p:cNvSpPr>
            <a:spLocks noGrp="1"/>
          </p:cNvSpPr>
          <p:nvPr>
            <p:ph type="subTitle" idx="1"/>
          </p:nvPr>
        </p:nvSpPr>
        <p:spPr/>
        <p:txBody>
          <a:bodyPr/>
          <a:lstStyle/>
          <a:p>
            <a:r>
              <a:rPr lang="fi-FI" dirty="0"/>
              <a:t>Kari Jyrkkä</a:t>
            </a:r>
          </a:p>
        </p:txBody>
      </p:sp>
    </p:spTree>
    <p:extLst>
      <p:ext uri="{BB962C8B-B14F-4D97-AF65-F5344CB8AC3E}">
        <p14:creationId xmlns:p14="http://schemas.microsoft.com/office/powerpoint/2010/main" val="222110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FD9760-20FD-4714-9CB1-C603AEFB9DAA}"/>
              </a:ext>
            </a:extLst>
          </p:cNvPr>
          <p:cNvPicPr>
            <a:picLocks noChangeAspect="1"/>
          </p:cNvPicPr>
          <p:nvPr/>
        </p:nvPicPr>
        <p:blipFill>
          <a:blip r:embed="rId2"/>
          <a:stretch>
            <a:fillRect/>
          </a:stretch>
        </p:blipFill>
        <p:spPr>
          <a:xfrm>
            <a:off x="1628079" y="0"/>
            <a:ext cx="9011092" cy="6801205"/>
          </a:xfrm>
          <a:prstGeom prst="rect">
            <a:avLst/>
          </a:prstGeom>
        </p:spPr>
      </p:pic>
    </p:spTree>
    <p:extLst>
      <p:ext uri="{BB962C8B-B14F-4D97-AF65-F5344CB8AC3E}">
        <p14:creationId xmlns:p14="http://schemas.microsoft.com/office/powerpoint/2010/main" val="212584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BEC33C-90D9-4CD0-9BC7-9C2D9977CDBF}"/>
              </a:ext>
            </a:extLst>
          </p:cNvPr>
          <p:cNvSpPr>
            <a:spLocks noGrp="1"/>
          </p:cNvSpPr>
          <p:nvPr>
            <p:ph type="ctrTitle"/>
          </p:nvPr>
        </p:nvSpPr>
        <p:spPr/>
        <p:txBody>
          <a:bodyPr/>
          <a:lstStyle/>
          <a:p>
            <a:r>
              <a:rPr lang="fi-FI" dirty="0" err="1"/>
              <a:t>The</a:t>
            </a:r>
            <a:r>
              <a:rPr lang="fi-FI" dirty="0"/>
              <a:t> </a:t>
            </a:r>
            <a:r>
              <a:rPr lang="fi-FI"/>
              <a:t>End</a:t>
            </a:r>
          </a:p>
        </p:txBody>
      </p:sp>
      <p:sp>
        <p:nvSpPr>
          <p:cNvPr id="5" name="Subtitle 4">
            <a:extLst>
              <a:ext uri="{FF2B5EF4-FFF2-40B4-BE49-F238E27FC236}">
                <a16:creationId xmlns:a16="http://schemas.microsoft.com/office/drawing/2014/main" id="{A2679060-6C4E-4CF6-94A6-311A09FAAB47}"/>
              </a:ext>
            </a:extLst>
          </p:cNvPr>
          <p:cNvSpPr>
            <a:spLocks noGrp="1"/>
          </p:cNvSpPr>
          <p:nvPr>
            <p:ph type="subTitle" idx="1"/>
          </p:nvPr>
        </p:nvSpPr>
        <p:spPr/>
        <p:txBody>
          <a:bodyPr/>
          <a:lstStyle/>
          <a:p>
            <a:endParaRPr lang="fi-FI"/>
          </a:p>
        </p:txBody>
      </p:sp>
    </p:spTree>
    <p:extLst>
      <p:ext uri="{BB962C8B-B14F-4D97-AF65-F5344CB8AC3E}">
        <p14:creationId xmlns:p14="http://schemas.microsoft.com/office/powerpoint/2010/main" val="17857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8540E7-42CB-439A-A14C-F698FFDA87DE}"/>
              </a:ext>
            </a:extLst>
          </p:cNvPr>
          <p:cNvPicPr>
            <a:picLocks noChangeAspect="1"/>
          </p:cNvPicPr>
          <p:nvPr/>
        </p:nvPicPr>
        <p:blipFill>
          <a:blip r:embed="rId2"/>
          <a:stretch>
            <a:fillRect/>
          </a:stretch>
        </p:blipFill>
        <p:spPr>
          <a:xfrm>
            <a:off x="961692" y="2029522"/>
            <a:ext cx="9164879" cy="3713356"/>
          </a:xfrm>
          <a:prstGeom prst="rect">
            <a:avLst/>
          </a:prstGeom>
        </p:spPr>
      </p:pic>
      <p:sp>
        <p:nvSpPr>
          <p:cNvPr id="5" name="Title 4">
            <a:extLst>
              <a:ext uri="{FF2B5EF4-FFF2-40B4-BE49-F238E27FC236}">
                <a16:creationId xmlns:a16="http://schemas.microsoft.com/office/drawing/2014/main" id="{CFDA9826-ED25-40BF-B049-8F395996C89D}"/>
              </a:ext>
            </a:extLst>
          </p:cNvPr>
          <p:cNvSpPr>
            <a:spLocks noGrp="1"/>
          </p:cNvSpPr>
          <p:nvPr>
            <p:ph type="title"/>
          </p:nvPr>
        </p:nvSpPr>
        <p:spPr/>
        <p:txBody>
          <a:bodyPr>
            <a:normAutofit/>
          </a:bodyPr>
          <a:lstStyle/>
          <a:p>
            <a:r>
              <a:rPr lang="fi-FI" sz="3200" dirty="0"/>
              <a:t>Rob Williams, Real-Time Systems </a:t>
            </a:r>
            <a:r>
              <a:rPr lang="fi-FI" sz="3200" dirty="0" err="1"/>
              <a:t>Development</a:t>
            </a:r>
            <a:endParaRPr lang="fi-FI" sz="3200" dirty="0"/>
          </a:p>
        </p:txBody>
      </p:sp>
    </p:spTree>
    <p:extLst>
      <p:ext uri="{BB962C8B-B14F-4D97-AF65-F5344CB8AC3E}">
        <p14:creationId xmlns:p14="http://schemas.microsoft.com/office/powerpoint/2010/main" val="81454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0B7A-19A0-4182-A9EA-E6A83F1DE724}"/>
              </a:ext>
            </a:extLst>
          </p:cNvPr>
          <p:cNvSpPr>
            <a:spLocks noGrp="1"/>
          </p:cNvSpPr>
          <p:nvPr>
            <p:ph type="title"/>
          </p:nvPr>
        </p:nvSpPr>
        <p:spPr/>
        <p:txBody>
          <a:bodyPr/>
          <a:lstStyle/>
          <a:p>
            <a:r>
              <a:rPr lang="fi-FI" dirty="0" err="1"/>
              <a:t>Sequential</a:t>
            </a:r>
            <a:r>
              <a:rPr lang="fi-FI" dirty="0"/>
              <a:t> </a:t>
            </a:r>
            <a:r>
              <a:rPr lang="fi-FI" dirty="0" err="1"/>
              <a:t>code</a:t>
            </a:r>
            <a:r>
              <a:rPr lang="fi-FI" dirty="0"/>
              <a:t>:</a:t>
            </a:r>
          </a:p>
        </p:txBody>
      </p:sp>
      <p:sp>
        <p:nvSpPr>
          <p:cNvPr id="3" name="Content Placeholder 2">
            <a:extLst>
              <a:ext uri="{FF2B5EF4-FFF2-40B4-BE49-F238E27FC236}">
                <a16:creationId xmlns:a16="http://schemas.microsoft.com/office/drawing/2014/main" id="{8C151384-47FD-4FD8-92B1-B8C9BF1EC3F5}"/>
              </a:ext>
            </a:extLst>
          </p:cNvPr>
          <p:cNvSpPr>
            <a:spLocks noGrp="1"/>
          </p:cNvSpPr>
          <p:nvPr>
            <p:ph idx="1"/>
          </p:nvPr>
        </p:nvSpPr>
        <p:spPr/>
        <p:txBody>
          <a:bodyPr/>
          <a:lstStyle/>
          <a:p>
            <a:pPr marL="0" indent="0">
              <a:buNone/>
            </a:pPr>
            <a:r>
              <a:rPr lang="fi-FI" dirty="0"/>
              <a:t>Rob Williams:”</a:t>
            </a:r>
            <a:r>
              <a:rPr lang="en-US" dirty="0"/>
              <a:t> Initially this might appear reasonably straightforward,</a:t>
            </a:r>
          </a:p>
          <a:p>
            <a:pPr marL="0" indent="0">
              <a:buNone/>
            </a:pPr>
            <a:r>
              <a:rPr lang="en-US" dirty="0"/>
              <a:t>but by simply following the network of transitions the code can get quite </a:t>
            </a:r>
            <a:r>
              <a:rPr lang="fi-FI" dirty="0" err="1"/>
              <a:t>intricate</a:t>
            </a:r>
            <a:r>
              <a:rPr lang="fi-FI" dirty="0"/>
              <a:t>.”</a:t>
            </a:r>
          </a:p>
          <a:p>
            <a:pPr marL="0" indent="0">
              <a:buNone/>
            </a:pPr>
            <a:endParaRPr lang="fi-FI" dirty="0"/>
          </a:p>
          <a:p>
            <a:pPr marL="0" indent="0">
              <a:buNone/>
            </a:pPr>
            <a:r>
              <a:rPr lang="fi-FI" dirty="0"/>
              <a:t>Oma kokemus:</a:t>
            </a:r>
          </a:p>
          <a:p>
            <a:pPr marL="0" indent="0">
              <a:buNone/>
            </a:pPr>
            <a:r>
              <a:rPr lang="fi-FI" dirty="0"/>
              <a:t>- Oli tosiaan melko helppo koodata näin pieni sovellus lohkokaaviototeutuksesta, mutta voin kuvitella, että vähänkin monimutkaisemmasta järjestelmästä tulee tällä tavalla hässäkkä.</a:t>
            </a:r>
          </a:p>
        </p:txBody>
      </p:sp>
    </p:spTree>
    <p:extLst>
      <p:ext uri="{BB962C8B-B14F-4D97-AF65-F5344CB8AC3E}">
        <p14:creationId xmlns:p14="http://schemas.microsoft.com/office/powerpoint/2010/main" val="297125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258-57D4-4C3E-ADDF-41A48496CFE8}"/>
              </a:ext>
            </a:extLst>
          </p:cNvPr>
          <p:cNvSpPr>
            <a:spLocks noGrp="1"/>
          </p:cNvSpPr>
          <p:nvPr>
            <p:ph type="title"/>
          </p:nvPr>
        </p:nvSpPr>
        <p:spPr/>
        <p:txBody>
          <a:bodyPr/>
          <a:lstStyle/>
          <a:p>
            <a:r>
              <a:rPr lang="fi-FI" dirty="0" err="1"/>
              <a:t>Switch</a:t>
            </a:r>
            <a:r>
              <a:rPr lang="fi-FI" dirty="0"/>
              <a:t>-Case</a:t>
            </a:r>
          </a:p>
        </p:txBody>
      </p:sp>
      <p:sp>
        <p:nvSpPr>
          <p:cNvPr id="3" name="Content Placeholder 2">
            <a:extLst>
              <a:ext uri="{FF2B5EF4-FFF2-40B4-BE49-F238E27FC236}">
                <a16:creationId xmlns:a16="http://schemas.microsoft.com/office/drawing/2014/main" id="{C1D74EE8-89D1-41E2-A373-3C05E20AA152}"/>
              </a:ext>
            </a:extLst>
          </p:cNvPr>
          <p:cNvSpPr>
            <a:spLocks noGrp="1"/>
          </p:cNvSpPr>
          <p:nvPr>
            <p:ph idx="1"/>
          </p:nvPr>
        </p:nvSpPr>
        <p:spPr>
          <a:xfrm>
            <a:off x="838200" y="2642839"/>
            <a:ext cx="10515600" cy="3534124"/>
          </a:xfrm>
        </p:spPr>
        <p:txBody>
          <a:bodyPr>
            <a:normAutofit fontScale="92500" lnSpcReduction="20000"/>
          </a:bodyPr>
          <a:lstStyle/>
          <a:p>
            <a:pPr marL="0" indent="0">
              <a:buNone/>
            </a:pPr>
            <a:r>
              <a:rPr lang="fi-FI" dirty="0"/>
              <a:t>Rob Williams:” </a:t>
            </a:r>
            <a:r>
              <a:rPr lang="fi-FI" dirty="0" err="1"/>
              <a:t>Although</a:t>
            </a:r>
            <a:r>
              <a:rPr lang="fi-FI" dirty="0"/>
              <a:t> </a:t>
            </a:r>
            <a:r>
              <a:rPr lang="en-US" dirty="0"/>
              <a:t>popular, this method does suffer from the disadvantage of requiring a complete rework for each application, not much code can be transferred across </a:t>
            </a:r>
            <a:r>
              <a:rPr lang="fi-FI" dirty="0"/>
              <a:t>to a </a:t>
            </a:r>
            <a:r>
              <a:rPr lang="fi-FI" dirty="0" err="1"/>
              <a:t>new</a:t>
            </a:r>
            <a:r>
              <a:rPr lang="fi-FI" dirty="0"/>
              <a:t> </a:t>
            </a:r>
            <a:r>
              <a:rPr lang="fi-FI" dirty="0" err="1"/>
              <a:t>project</a:t>
            </a:r>
            <a:r>
              <a:rPr lang="fi-FI" dirty="0"/>
              <a:t>.”</a:t>
            </a:r>
          </a:p>
          <a:p>
            <a:pPr marL="0" indent="0">
              <a:buNone/>
            </a:pPr>
            <a:endParaRPr lang="fi-FI" dirty="0"/>
          </a:p>
          <a:p>
            <a:pPr marL="0" indent="0">
              <a:buNone/>
            </a:pPr>
            <a:r>
              <a:rPr lang="fi-FI" dirty="0"/>
              <a:t>Oma kokemus:</a:t>
            </a:r>
          </a:p>
          <a:p>
            <a:pPr marL="0" indent="0">
              <a:buNone/>
            </a:pPr>
            <a:r>
              <a:rPr lang="fi-FI" dirty="0"/>
              <a:t>Tässäkin voin yhtyä Robin näkemykseen. Koko </a:t>
            </a:r>
            <a:r>
              <a:rPr lang="fi-FI" dirty="0" err="1"/>
              <a:t>switch</a:t>
            </a:r>
            <a:r>
              <a:rPr lang="fi-FI" dirty="0"/>
              <a:t>-case rakenteen joutuu kirjoittamaan uusiksi seuraavaa tilakonetta varten. Näin ei ole taulukkopohjaisessa toteutuksessa. Tämä on kuitenkin taulukko menetelmää yksinkertaisempi ja tehokkaampi menetelmä, joten käyttäisin yksinkertaisissa tilakoneissa. Ja varsinkin jos tiloissa ei tarvitse priorisoida </a:t>
            </a:r>
            <a:r>
              <a:rPr lang="fi-FI" dirty="0" err="1"/>
              <a:t>eventtien</a:t>
            </a:r>
            <a:r>
              <a:rPr lang="fi-FI" dirty="0"/>
              <a:t> välillä.</a:t>
            </a:r>
          </a:p>
          <a:p>
            <a:pPr marL="0" indent="0">
              <a:buNone/>
            </a:pPr>
            <a:endParaRPr lang="fi-FI" dirty="0"/>
          </a:p>
        </p:txBody>
      </p:sp>
      <p:pic>
        <p:nvPicPr>
          <p:cNvPr id="4" name="Picture 3">
            <a:extLst>
              <a:ext uri="{FF2B5EF4-FFF2-40B4-BE49-F238E27FC236}">
                <a16:creationId xmlns:a16="http://schemas.microsoft.com/office/drawing/2014/main" id="{96F24F1A-F521-42CF-B49B-625967E79190}"/>
              </a:ext>
            </a:extLst>
          </p:cNvPr>
          <p:cNvPicPr>
            <a:picLocks noChangeAspect="1"/>
          </p:cNvPicPr>
          <p:nvPr/>
        </p:nvPicPr>
        <p:blipFill>
          <a:blip r:embed="rId2"/>
          <a:stretch>
            <a:fillRect/>
          </a:stretch>
        </p:blipFill>
        <p:spPr>
          <a:xfrm>
            <a:off x="7869364" y="167268"/>
            <a:ext cx="4322636" cy="2164341"/>
          </a:xfrm>
          <a:prstGeom prst="rect">
            <a:avLst/>
          </a:prstGeom>
        </p:spPr>
      </p:pic>
    </p:spTree>
    <p:extLst>
      <p:ext uri="{BB962C8B-B14F-4D97-AF65-F5344CB8AC3E}">
        <p14:creationId xmlns:p14="http://schemas.microsoft.com/office/powerpoint/2010/main" val="221440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68E4-36D4-4ADA-A833-8E7A3EEB8BE4}"/>
              </a:ext>
            </a:extLst>
          </p:cNvPr>
          <p:cNvSpPr>
            <a:spLocks noGrp="1"/>
          </p:cNvSpPr>
          <p:nvPr>
            <p:ph type="title"/>
          </p:nvPr>
        </p:nvSpPr>
        <p:spPr/>
        <p:txBody>
          <a:bodyPr/>
          <a:lstStyle/>
          <a:p>
            <a:r>
              <a:rPr lang="fi-FI" dirty="0" err="1"/>
              <a:t>Goto</a:t>
            </a:r>
            <a:r>
              <a:rPr lang="fi-FI" dirty="0"/>
              <a:t> and </a:t>
            </a:r>
            <a:r>
              <a:rPr lang="fi-FI" dirty="0" err="1"/>
              <a:t>labels</a:t>
            </a:r>
            <a:endParaRPr lang="fi-FI" dirty="0"/>
          </a:p>
        </p:txBody>
      </p:sp>
      <p:sp>
        <p:nvSpPr>
          <p:cNvPr id="3" name="Content Placeholder 2">
            <a:extLst>
              <a:ext uri="{FF2B5EF4-FFF2-40B4-BE49-F238E27FC236}">
                <a16:creationId xmlns:a16="http://schemas.microsoft.com/office/drawing/2014/main" id="{B38EBE40-59B1-4246-AD72-45DD4DF7F517}"/>
              </a:ext>
            </a:extLst>
          </p:cNvPr>
          <p:cNvSpPr>
            <a:spLocks noGrp="1"/>
          </p:cNvSpPr>
          <p:nvPr>
            <p:ph idx="1"/>
          </p:nvPr>
        </p:nvSpPr>
        <p:spPr>
          <a:xfrm>
            <a:off x="838200" y="2553629"/>
            <a:ext cx="10515600" cy="3623334"/>
          </a:xfrm>
        </p:spPr>
        <p:txBody>
          <a:bodyPr>
            <a:normAutofit fontScale="92500" lnSpcReduction="10000"/>
          </a:bodyPr>
          <a:lstStyle/>
          <a:p>
            <a:pPr marL="0" indent="0">
              <a:buNone/>
            </a:pPr>
            <a:r>
              <a:rPr lang="fi-FI" dirty="0"/>
              <a:t>Rob Williams:”</a:t>
            </a:r>
            <a:r>
              <a:rPr lang="en-US" dirty="0"/>
              <a:t> Many HLL purists would deride this suggestion unmercifully because of its dependence on the dreaded GOTO instruction. But it is actually quite neat and easy to carry out, whatever the complexity of the FSM.</a:t>
            </a:r>
            <a:r>
              <a:rPr lang="fi-FI" dirty="0"/>
              <a:t>”</a:t>
            </a:r>
          </a:p>
          <a:p>
            <a:pPr marL="0" indent="0">
              <a:buNone/>
            </a:pPr>
            <a:endParaRPr lang="fi-FI" dirty="0"/>
          </a:p>
          <a:p>
            <a:pPr marL="0" indent="0">
              <a:buNone/>
            </a:pPr>
            <a:r>
              <a:rPr lang="fi-FI" dirty="0"/>
              <a:t>Oma näkemys (en kokeillut toteuttaa tämän mukaan): Koodista tulee ainakin yksinkertaisissa sovelluksissa ihan luettavaa ja selkeää, mutta tässäkin samoin kuin </a:t>
            </a:r>
            <a:r>
              <a:rPr lang="fi-FI" dirty="0" err="1"/>
              <a:t>switch</a:t>
            </a:r>
            <a:r>
              <a:rPr lang="fi-FI" dirty="0"/>
              <a:t>-case rakenteessa mitään ei voida kopioida seuraavaan FSM toteutukseen vaan täytyy lähteä ihan alusta. Tehokas, mutta seuraavan </a:t>
            </a:r>
            <a:r>
              <a:rPr lang="fi-FI" dirty="0" err="1"/>
              <a:t>eventin</a:t>
            </a:r>
            <a:r>
              <a:rPr lang="fi-FI" dirty="0"/>
              <a:t> luku pitää toteuttaa jokaiseen tilaan (kts. Key=</a:t>
            </a:r>
            <a:r>
              <a:rPr lang="fi-FI" dirty="0" err="1"/>
              <a:t>toupper</a:t>
            </a:r>
            <a:r>
              <a:rPr lang="fi-FI" dirty="0"/>
              <a:t>(</a:t>
            </a:r>
            <a:r>
              <a:rPr lang="fi-FI" dirty="0" err="1"/>
              <a:t>getch</a:t>
            </a:r>
            <a:r>
              <a:rPr lang="fi-FI" dirty="0"/>
              <a:t>()); )</a:t>
            </a:r>
          </a:p>
        </p:txBody>
      </p:sp>
      <p:pic>
        <p:nvPicPr>
          <p:cNvPr id="4" name="Picture 3">
            <a:extLst>
              <a:ext uri="{FF2B5EF4-FFF2-40B4-BE49-F238E27FC236}">
                <a16:creationId xmlns:a16="http://schemas.microsoft.com/office/drawing/2014/main" id="{C9D7FA27-1918-48EE-93A9-FD189348C400}"/>
              </a:ext>
            </a:extLst>
          </p:cNvPr>
          <p:cNvPicPr>
            <a:picLocks noChangeAspect="1"/>
          </p:cNvPicPr>
          <p:nvPr/>
        </p:nvPicPr>
        <p:blipFill>
          <a:blip r:embed="rId2"/>
          <a:stretch>
            <a:fillRect/>
          </a:stretch>
        </p:blipFill>
        <p:spPr>
          <a:xfrm>
            <a:off x="8808588" y="0"/>
            <a:ext cx="3383412" cy="2553629"/>
          </a:xfrm>
          <a:prstGeom prst="rect">
            <a:avLst/>
          </a:prstGeom>
        </p:spPr>
      </p:pic>
    </p:spTree>
    <p:extLst>
      <p:ext uri="{BB962C8B-B14F-4D97-AF65-F5344CB8AC3E}">
        <p14:creationId xmlns:p14="http://schemas.microsoft.com/office/powerpoint/2010/main" val="211248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904B-F2C2-40C1-9521-0E9C692DC093}"/>
              </a:ext>
            </a:extLst>
          </p:cNvPr>
          <p:cNvSpPr>
            <a:spLocks noGrp="1"/>
          </p:cNvSpPr>
          <p:nvPr>
            <p:ph type="title"/>
          </p:nvPr>
        </p:nvSpPr>
        <p:spPr>
          <a:xfrm>
            <a:off x="838200" y="365125"/>
            <a:ext cx="10515600" cy="984173"/>
          </a:xfrm>
        </p:spPr>
        <p:txBody>
          <a:bodyPr/>
          <a:lstStyle/>
          <a:p>
            <a:r>
              <a:rPr lang="fi-FI" dirty="0" err="1"/>
              <a:t>Table</a:t>
            </a:r>
            <a:r>
              <a:rPr lang="fi-FI" dirty="0"/>
              <a:t> </a:t>
            </a:r>
            <a:r>
              <a:rPr lang="fi-FI" dirty="0" err="1"/>
              <a:t>method</a:t>
            </a:r>
            <a:endParaRPr lang="fi-FI" dirty="0"/>
          </a:p>
        </p:txBody>
      </p:sp>
      <p:sp>
        <p:nvSpPr>
          <p:cNvPr id="3" name="Content Placeholder 2">
            <a:extLst>
              <a:ext uri="{FF2B5EF4-FFF2-40B4-BE49-F238E27FC236}">
                <a16:creationId xmlns:a16="http://schemas.microsoft.com/office/drawing/2014/main" id="{6C5C59E8-1A02-4EB7-8279-48BF9A6F510A}"/>
              </a:ext>
            </a:extLst>
          </p:cNvPr>
          <p:cNvSpPr>
            <a:spLocks noGrp="1"/>
          </p:cNvSpPr>
          <p:nvPr>
            <p:ph idx="1"/>
          </p:nvPr>
        </p:nvSpPr>
        <p:spPr>
          <a:xfrm>
            <a:off x="838200" y="3133493"/>
            <a:ext cx="10515600" cy="3043470"/>
          </a:xfrm>
        </p:spPr>
        <p:txBody>
          <a:bodyPr>
            <a:normAutofit fontScale="77500" lnSpcReduction="20000"/>
          </a:bodyPr>
          <a:lstStyle/>
          <a:p>
            <a:pPr marL="0" indent="0">
              <a:buNone/>
            </a:pPr>
            <a:r>
              <a:rPr lang="fi-FI" dirty="0"/>
              <a:t>Rob Williams:”</a:t>
            </a:r>
            <a:r>
              <a:rPr lang="en-US" dirty="0"/>
              <a:t> The most interesting implementation method, offering most flexibility and good maintainability, uses a state transition table or Finite State Table (FST). The core of this technique is a two-dimensional table, with states and events indexing the columns and rows.</a:t>
            </a:r>
            <a:r>
              <a:rPr lang="fi-FI" dirty="0"/>
              <a:t>”</a:t>
            </a:r>
          </a:p>
          <a:p>
            <a:pPr marL="0" indent="0">
              <a:buNone/>
            </a:pPr>
            <a:endParaRPr lang="fi-FI" dirty="0"/>
          </a:p>
          <a:p>
            <a:pPr marL="0" indent="0">
              <a:buNone/>
            </a:pPr>
            <a:r>
              <a:rPr lang="fi-FI" dirty="0"/>
              <a:t>Oma kokemus: Ei ole niin tehokas kuin edelliset, mutta toisaalta jokaisessa tilassa </a:t>
            </a:r>
            <a:r>
              <a:rPr lang="fi-FI" dirty="0" err="1"/>
              <a:t>eventit</a:t>
            </a:r>
            <a:r>
              <a:rPr lang="fi-FI" dirty="0"/>
              <a:t> käsitellään prioriteetin mukaisessa järjestyksessä ja </a:t>
            </a:r>
            <a:r>
              <a:rPr lang="fi-FI" dirty="0" err="1"/>
              <a:t>eventit</a:t>
            </a:r>
            <a:r>
              <a:rPr lang="fi-FI" dirty="0"/>
              <a:t> voi ”julistaa” myös </a:t>
            </a:r>
            <a:r>
              <a:rPr lang="fi-FI" dirty="0" err="1"/>
              <a:t>don’t</a:t>
            </a:r>
            <a:r>
              <a:rPr lang="fi-FI" dirty="0"/>
              <a:t> </a:t>
            </a:r>
            <a:r>
              <a:rPr lang="fi-FI" dirty="0" err="1"/>
              <a:t>care</a:t>
            </a:r>
            <a:r>
              <a:rPr lang="fi-FI" dirty="0"/>
              <a:t> </a:t>
            </a:r>
            <a:r>
              <a:rPr lang="fi-FI" dirty="0" err="1"/>
              <a:t>eventeiksi</a:t>
            </a:r>
            <a:r>
              <a:rPr lang="fi-FI" dirty="0"/>
              <a:t>, jolloin tietyissä tiloissa tietyt </a:t>
            </a:r>
            <a:r>
              <a:rPr lang="fi-FI" dirty="0" err="1"/>
              <a:t>eventit</a:t>
            </a:r>
            <a:r>
              <a:rPr lang="fi-FI" dirty="0"/>
              <a:t> eivät aiheuta mitään toimenpiteitä. Käytännössä kerran tehtyä FSM pääohjelmaa ei tarvitse muuttaa ollenkaan. Vain </a:t>
            </a:r>
            <a:r>
              <a:rPr lang="fi-FI" dirty="0" err="1"/>
              <a:t>state</a:t>
            </a:r>
            <a:r>
              <a:rPr lang="fi-FI" dirty="0"/>
              <a:t>/</a:t>
            </a:r>
            <a:r>
              <a:rPr lang="fi-FI" dirty="0" err="1"/>
              <a:t>event</a:t>
            </a:r>
            <a:r>
              <a:rPr lang="fi-FI" dirty="0"/>
              <a:t> taulukkoa täytyy muuttaa sekä tietysti niitä aliohjelmia joiden pointterit taulukkoon laitetaan.</a:t>
            </a:r>
          </a:p>
        </p:txBody>
      </p:sp>
      <p:pic>
        <p:nvPicPr>
          <p:cNvPr id="4" name="Picture 3">
            <a:extLst>
              <a:ext uri="{FF2B5EF4-FFF2-40B4-BE49-F238E27FC236}">
                <a16:creationId xmlns:a16="http://schemas.microsoft.com/office/drawing/2014/main" id="{D0683804-E7FA-4EFE-9058-D9CA95D511D2}"/>
              </a:ext>
            </a:extLst>
          </p:cNvPr>
          <p:cNvPicPr>
            <a:picLocks noChangeAspect="1"/>
          </p:cNvPicPr>
          <p:nvPr/>
        </p:nvPicPr>
        <p:blipFill>
          <a:blip r:embed="rId2"/>
          <a:stretch>
            <a:fillRect/>
          </a:stretch>
        </p:blipFill>
        <p:spPr>
          <a:xfrm>
            <a:off x="1305796" y="1200174"/>
            <a:ext cx="2768290" cy="1776664"/>
          </a:xfrm>
          <a:prstGeom prst="rect">
            <a:avLst/>
          </a:prstGeom>
        </p:spPr>
      </p:pic>
      <p:pic>
        <p:nvPicPr>
          <p:cNvPr id="5" name="Picture 4">
            <a:extLst>
              <a:ext uri="{FF2B5EF4-FFF2-40B4-BE49-F238E27FC236}">
                <a16:creationId xmlns:a16="http://schemas.microsoft.com/office/drawing/2014/main" id="{67DB16AE-A757-4A83-906B-B1E9E65DF040}"/>
              </a:ext>
            </a:extLst>
          </p:cNvPr>
          <p:cNvPicPr>
            <a:picLocks noChangeAspect="1"/>
          </p:cNvPicPr>
          <p:nvPr/>
        </p:nvPicPr>
        <p:blipFill>
          <a:blip r:embed="rId3"/>
          <a:stretch>
            <a:fillRect/>
          </a:stretch>
        </p:blipFill>
        <p:spPr>
          <a:xfrm>
            <a:off x="6737616" y="139574"/>
            <a:ext cx="5078322" cy="2837264"/>
          </a:xfrm>
          <a:prstGeom prst="rect">
            <a:avLst/>
          </a:prstGeom>
        </p:spPr>
      </p:pic>
    </p:spTree>
    <p:extLst>
      <p:ext uri="{BB962C8B-B14F-4D97-AF65-F5344CB8AC3E}">
        <p14:creationId xmlns:p14="http://schemas.microsoft.com/office/powerpoint/2010/main" val="96540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B1FB-A01F-4EFA-85DA-75B290CCA341}"/>
              </a:ext>
            </a:extLst>
          </p:cNvPr>
          <p:cNvSpPr>
            <a:spLocks noGrp="1"/>
          </p:cNvSpPr>
          <p:nvPr>
            <p:ph type="title"/>
          </p:nvPr>
        </p:nvSpPr>
        <p:spPr/>
        <p:txBody>
          <a:bodyPr/>
          <a:lstStyle/>
          <a:p>
            <a:r>
              <a:rPr lang="fi-FI" dirty="0"/>
              <a:t>OO-design </a:t>
            </a:r>
            <a:r>
              <a:rPr lang="fi-FI" dirty="0" err="1"/>
              <a:t>with</a:t>
            </a:r>
            <a:r>
              <a:rPr lang="fi-FI" dirty="0"/>
              <a:t> </a:t>
            </a:r>
            <a:r>
              <a:rPr lang="fi-FI" dirty="0" err="1"/>
              <a:t>dynamic</a:t>
            </a:r>
            <a:r>
              <a:rPr lang="fi-FI" dirty="0"/>
              <a:t> </a:t>
            </a:r>
            <a:r>
              <a:rPr lang="fi-FI" dirty="0" err="1"/>
              <a:t>states</a:t>
            </a:r>
            <a:endParaRPr lang="fi-FI" dirty="0"/>
          </a:p>
        </p:txBody>
      </p:sp>
      <p:sp>
        <p:nvSpPr>
          <p:cNvPr id="3" name="Content Placeholder 2">
            <a:extLst>
              <a:ext uri="{FF2B5EF4-FFF2-40B4-BE49-F238E27FC236}">
                <a16:creationId xmlns:a16="http://schemas.microsoft.com/office/drawing/2014/main" id="{D2DB3ABA-CA8A-4962-9169-F4DADA4BCAE8}"/>
              </a:ext>
            </a:extLst>
          </p:cNvPr>
          <p:cNvSpPr>
            <a:spLocks noGrp="1"/>
          </p:cNvSpPr>
          <p:nvPr>
            <p:ph idx="1"/>
          </p:nvPr>
        </p:nvSpPr>
        <p:spPr/>
        <p:txBody>
          <a:bodyPr>
            <a:normAutofit fontScale="70000" lnSpcReduction="20000"/>
          </a:bodyPr>
          <a:lstStyle/>
          <a:p>
            <a:pPr marL="0" indent="0">
              <a:buNone/>
            </a:pPr>
            <a:r>
              <a:rPr lang="fi-FI" dirty="0"/>
              <a:t>Rob Williams:” </a:t>
            </a:r>
            <a:r>
              <a:rPr lang="fi-FI" dirty="0" err="1"/>
              <a:t>When</a:t>
            </a:r>
            <a:r>
              <a:rPr lang="fi-FI" dirty="0"/>
              <a:t> </a:t>
            </a:r>
            <a:r>
              <a:rPr lang="en-US" dirty="0"/>
              <a:t>following an OO approach to FSM design and implementation, there is the option of taking a traditional route which means encapsulating all the details of each FSM within a single class, and using a switch-case or state table to implement the sequencing using a local method. This is a </a:t>
            </a:r>
            <a:r>
              <a:rPr lang="en-US" i="1" dirty="0"/>
              <a:t>static </a:t>
            </a:r>
            <a:r>
              <a:rPr lang="en-US" dirty="0"/>
              <a:t>approach. But alternatively there is a much more interesting </a:t>
            </a:r>
            <a:r>
              <a:rPr lang="en-US" i="1" dirty="0"/>
              <a:t>dynamic </a:t>
            </a:r>
            <a:r>
              <a:rPr lang="en-US" dirty="0"/>
              <a:t>approach to handling an FSM. In this case, each state is represented by a distinct class, supplied with the necessary activity methods and transition data.</a:t>
            </a:r>
            <a:r>
              <a:rPr lang="fi-FI" dirty="0"/>
              <a:t>”</a:t>
            </a:r>
          </a:p>
          <a:p>
            <a:pPr marL="0" indent="0">
              <a:buNone/>
            </a:pPr>
            <a:r>
              <a:rPr lang="fi-FI" dirty="0" err="1"/>
              <a:t>Although</a:t>
            </a:r>
            <a:r>
              <a:rPr lang="fi-FI" dirty="0"/>
              <a:t> </a:t>
            </a:r>
            <a:r>
              <a:rPr lang="fi-FI" dirty="0" err="1"/>
              <a:t>this</a:t>
            </a:r>
            <a:r>
              <a:rPr lang="fi-FI" dirty="0"/>
              <a:t> </a:t>
            </a:r>
            <a:r>
              <a:rPr lang="fi-FI" dirty="0" err="1"/>
              <a:t>pattern</a:t>
            </a:r>
            <a:r>
              <a:rPr lang="fi-FI" dirty="0"/>
              <a:t> </a:t>
            </a:r>
            <a:r>
              <a:rPr lang="en-US" dirty="0"/>
              <a:t>is acknowledged as elegant and efficient to run, it is a bit of a mess to implement, and is not capable of supporting hierarchical expression. State methods cannot access the attributes belonging to the application context using the implicit this pointer, which reduces the effectiveness of data encapsulation. The addition of new states requires a change to the </a:t>
            </a:r>
            <a:r>
              <a:rPr lang="en-US" dirty="0" err="1"/>
              <a:t>subclassing</a:t>
            </a:r>
            <a:r>
              <a:rPr lang="en-US" dirty="0"/>
              <a:t> and the addition of new events requires adding new methods to the common interface. An implementation of the toaster in object-oriented C++ is presented next.</a:t>
            </a:r>
          </a:p>
          <a:p>
            <a:pPr marL="0" indent="0">
              <a:buNone/>
            </a:pPr>
            <a:endParaRPr lang="fi-FI" dirty="0"/>
          </a:p>
          <a:p>
            <a:pPr marL="0" indent="0">
              <a:buNone/>
            </a:pPr>
            <a:r>
              <a:rPr lang="fi-FI" dirty="0"/>
              <a:t>Oma näkemys (en toteuttanut itse): </a:t>
            </a:r>
          </a:p>
          <a:p>
            <a:pPr marL="0" indent="0">
              <a:buNone/>
            </a:pPr>
            <a:r>
              <a:rPr lang="fi-FI" dirty="0"/>
              <a:t>Jos olio-ohjelmointi ei ole kunnolla hyppysissä, älä yritä tätä.</a:t>
            </a:r>
          </a:p>
        </p:txBody>
      </p:sp>
    </p:spTree>
    <p:extLst>
      <p:ext uri="{BB962C8B-B14F-4D97-AF65-F5344CB8AC3E}">
        <p14:creationId xmlns:p14="http://schemas.microsoft.com/office/powerpoint/2010/main" val="347122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8B9A5A-141D-4F35-87BF-9AFFE84FCBD8}"/>
              </a:ext>
            </a:extLst>
          </p:cNvPr>
          <p:cNvPicPr>
            <a:picLocks noChangeAspect="1"/>
          </p:cNvPicPr>
          <p:nvPr/>
        </p:nvPicPr>
        <p:blipFill>
          <a:blip r:embed="rId2"/>
          <a:stretch>
            <a:fillRect/>
          </a:stretch>
        </p:blipFill>
        <p:spPr>
          <a:xfrm>
            <a:off x="2339635" y="0"/>
            <a:ext cx="7512729" cy="6858000"/>
          </a:xfrm>
          <a:prstGeom prst="rect">
            <a:avLst/>
          </a:prstGeom>
        </p:spPr>
      </p:pic>
    </p:spTree>
    <p:extLst>
      <p:ext uri="{BB962C8B-B14F-4D97-AF65-F5344CB8AC3E}">
        <p14:creationId xmlns:p14="http://schemas.microsoft.com/office/powerpoint/2010/main" val="291131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B5789E-3BD4-43D0-B4B0-60C1B024514A}"/>
              </a:ext>
            </a:extLst>
          </p:cNvPr>
          <p:cNvPicPr>
            <a:picLocks noChangeAspect="1"/>
          </p:cNvPicPr>
          <p:nvPr/>
        </p:nvPicPr>
        <p:blipFill>
          <a:blip r:embed="rId2"/>
          <a:stretch>
            <a:fillRect/>
          </a:stretch>
        </p:blipFill>
        <p:spPr>
          <a:xfrm>
            <a:off x="1033462" y="328612"/>
            <a:ext cx="10125075" cy="6200775"/>
          </a:xfrm>
          <a:prstGeom prst="rect">
            <a:avLst/>
          </a:prstGeom>
        </p:spPr>
      </p:pic>
    </p:spTree>
    <p:extLst>
      <p:ext uri="{BB962C8B-B14F-4D97-AF65-F5344CB8AC3E}">
        <p14:creationId xmlns:p14="http://schemas.microsoft.com/office/powerpoint/2010/main" val="3460627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590</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Finite State Machine (tilakone)</vt:lpstr>
      <vt:lpstr>Rob Williams, Real-Time Systems Development</vt:lpstr>
      <vt:lpstr>Sequential code:</vt:lpstr>
      <vt:lpstr>Switch-Case</vt:lpstr>
      <vt:lpstr>Goto and labels</vt:lpstr>
      <vt:lpstr>Table method</vt:lpstr>
      <vt:lpstr>OO-design with dynamic states</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 Jyrkkä</dc:creator>
  <cp:lastModifiedBy>Kari Jyrkkä</cp:lastModifiedBy>
  <cp:revision>9</cp:revision>
  <dcterms:created xsi:type="dcterms:W3CDTF">2019-04-24T09:25:43Z</dcterms:created>
  <dcterms:modified xsi:type="dcterms:W3CDTF">2020-11-04T11:29:55Z</dcterms:modified>
</cp:coreProperties>
</file>