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14"/>
  </p:notesMasterIdLst>
  <p:handoutMasterIdLst>
    <p:handoutMasterId r:id="rId15"/>
  </p:handoutMasterIdLst>
  <p:sldIdLst>
    <p:sldId id="3148" r:id="rId2"/>
    <p:sldId id="3111" r:id="rId3"/>
    <p:sldId id="3144" r:id="rId4"/>
    <p:sldId id="3114" r:id="rId5"/>
    <p:sldId id="3126" r:id="rId6"/>
    <p:sldId id="3149" r:id="rId7"/>
    <p:sldId id="3124" r:id="rId8"/>
    <p:sldId id="3154" r:id="rId9"/>
    <p:sldId id="3155" r:id="rId10"/>
    <p:sldId id="3156" r:id="rId11"/>
    <p:sldId id="3160" r:id="rId12"/>
    <p:sldId id="3157" r:id="rId13"/>
  </p:sldIdLst>
  <p:sldSz cx="12858750" cy="7232650"/>
  <p:notesSz cx="6858000" cy="9144000"/>
  <p:custDataLst>
    <p:tags r:id="rId16"/>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228"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B369"/>
    <a:srgbClr val="1A8CE1"/>
    <a:srgbClr val="FFFFFF"/>
    <a:srgbClr val="A78357"/>
    <a:srgbClr val="28C7D4"/>
    <a:srgbClr val="F94D4D"/>
    <a:srgbClr val="FEFEFE"/>
    <a:srgbClr val="8F1A12"/>
    <a:srgbClr val="F84E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8" autoAdjust="0"/>
    <p:restoredTop sz="92986" autoAdjust="0"/>
  </p:normalViewPr>
  <p:slideViewPr>
    <p:cSldViewPr>
      <p:cViewPr varScale="1">
        <p:scale>
          <a:sx n="66" d="100"/>
          <a:sy n="66" d="100"/>
        </p:scale>
        <p:origin x="560" y="44"/>
      </p:cViewPr>
      <p:guideLst>
        <p:guide orient="horz" pos="328"/>
        <p:guide pos="4050"/>
        <p:guide pos="557"/>
        <p:guide orient="horz" pos="4228"/>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2019/6/12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2019/6/12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881753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4001366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3820502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862937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3201441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2395874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53840B-94F0-49FA-A493-1B79233BF67D}" type="slidenum">
              <a:rPr lang="en-US" smtClean="0"/>
              <a:t>4</a:t>
            </a:fld>
            <a:endParaRPr lang="en-US"/>
          </a:p>
        </p:txBody>
      </p:sp>
    </p:spTree>
    <p:extLst>
      <p:ext uri="{BB962C8B-B14F-4D97-AF65-F5344CB8AC3E}">
        <p14:creationId xmlns:p14="http://schemas.microsoft.com/office/powerpoint/2010/main" val="3040771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2151976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2901409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1066353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4140549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22652690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fontAlgn="auto">
              <a:spcBef>
                <a:spcPts val="0"/>
              </a:spcBef>
              <a:spcAft>
                <a:spcPts val="0"/>
              </a:spcAft>
            </a:pP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矩形 1"/>
          <p:cNvSpPr/>
          <p:nvPr userDrawn="1"/>
        </p:nvSpPr>
        <p:spPr>
          <a:xfrm>
            <a:off x="0" y="0"/>
            <a:ext cx="12858750" cy="723265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782117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2019/6/12</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0"/>
          <p:cNvSpPr txBox="1"/>
          <p:nvPr/>
        </p:nvSpPr>
        <p:spPr>
          <a:xfrm>
            <a:off x="2893297" y="2248173"/>
            <a:ext cx="7525121" cy="1177237"/>
          </a:xfrm>
          <a:prstGeom prst="rect">
            <a:avLst/>
          </a:prstGeom>
          <a:noFill/>
        </p:spPr>
        <p:txBody>
          <a:bodyPr wrap="none" lIns="68572" tIns="34286" rIns="68572" bIns="34286">
            <a:spAutoFit/>
          </a:bodyPr>
          <a:lstStyle/>
          <a:p>
            <a:pPr algn="ctr">
              <a:buNone/>
            </a:pPr>
            <a:r>
              <a:rPr lang="zh-CN" altLang="en-US" sz="7200" dirty="0">
                <a:solidFill>
                  <a:schemeClr val="accent1"/>
                </a:solidFill>
                <a:latin typeface="华文隶书" panose="02010800040101010101" pitchFamily="2" charset="-122"/>
                <a:ea typeface="华文隶书" panose="02010800040101010101" pitchFamily="2" charset="-122"/>
                <a:cs typeface="Arial" panose="020B0604020202020204" pitchFamily="34" charset="0"/>
              </a:rPr>
              <a:t>人工智能对联项目</a:t>
            </a:r>
          </a:p>
        </p:txBody>
      </p:sp>
      <p:sp>
        <p:nvSpPr>
          <p:cNvPr id="24" name="圆角矩形 23"/>
          <p:cNvSpPr/>
          <p:nvPr/>
        </p:nvSpPr>
        <p:spPr>
          <a:xfrm>
            <a:off x="4423919" y="3658485"/>
            <a:ext cx="4010915" cy="387898"/>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31"/>
          <p:cNvSpPr txBox="1"/>
          <p:nvPr/>
        </p:nvSpPr>
        <p:spPr>
          <a:xfrm>
            <a:off x="4713303" y="3675199"/>
            <a:ext cx="3432147" cy="400061"/>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团队：集美 颜值</a:t>
            </a:r>
            <a:r>
              <a:rPr lang="en-US" altLang="zh-CN" sz="2000" dirty="0">
                <a:solidFill>
                  <a:schemeClr val="bg1"/>
                </a:solidFill>
                <a:latin typeface="微软雅黑" panose="020B0503020204020204" pitchFamily="34" charset="-122"/>
                <a:ea typeface="微软雅黑" panose="020B0503020204020204" pitchFamily="34" charset="-122"/>
              </a:rPr>
              <a:t>top</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4400091" y="3629980"/>
            <a:ext cx="559576" cy="416404"/>
            <a:chOff x="899592" y="2377261"/>
            <a:chExt cx="720079" cy="574619"/>
          </a:xfrm>
          <a:effectLst>
            <a:outerShdw blurRad="50800" dist="38100" dir="2700000" algn="tl" rotWithShape="0">
              <a:prstClr val="black">
                <a:alpha val="40000"/>
              </a:prstClr>
            </a:outerShdw>
          </a:effectLst>
        </p:grpSpPr>
        <p:sp>
          <p:nvSpPr>
            <p:cNvPr id="27" name="圆角矩形 26"/>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28" name="圆角矩形 27"/>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31" name="矩形 30"/>
          <p:cNvSpPr/>
          <p:nvPr/>
        </p:nvSpPr>
        <p:spPr>
          <a:xfrm>
            <a:off x="4741572" y="4115857"/>
            <a:ext cx="3403878" cy="392367"/>
          </a:xfrm>
          <a:prstGeom prst="rect">
            <a:avLst/>
          </a:prstGeom>
        </p:spPr>
        <p:txBody>
          <a:bodyPr wrap="square" lIns="68572" tIns="34286" rIns="68572" bIns="34286">
            <a:spAutoFit/>
          </a:bodyPr>
          <a:lstStyle/>
          <a:p>
            <a:pPr algn="ctr"/>
            <a:r>
              <a:rPr lang="zh-CN" altLang="en-US" sz="2100" dirty="0">
                <a:solidFill>
                  <a:schemeClr val="tx1">
                    <a:lumMod val="75000"/>
                  </a:schemeClr>
                </a:solidFill>
                <a:latin typeface="Arial" panose="020B0604020202020204" pitchFamily="34" charset="0"/>
                <a:ea typeface="+mj-ea"/>
                <a:cs typeface="Arial" panose="020B0604020202020204" pitchFamily="34" charset="0"/>
              </a:rPr>
              <a:t>时间：</a:t>
            </a:r>
            <a:r>
              <a:rPr lang="en-US" altLang="zh-CN" sz="2100" dirty="0">
                <a:solidFill>
                  <a:schemeClr val="tx1">
                    <a:lumMod val="75000"/>
                  </a:schemeClr>
                </a:solidFill>
                <a:latin typeface="Arial" panose="020B0604020202020204" pitchFamily="34" charset="0"/>
                <a:ea typeface="+mj-ea"/>
                <a:cs typeface="Arial" panose="020B0604020202020204" pitchFamily="34" charset="0"/>
              </a:rPr>
              <a:t>2019</a:t>
            </a:r>
            <a:r>
              <a:rPr lang="zh-CN" altLang="en-US" sz="2100" dirty="0">
                <a:solidFill>
                  <a:schemeClr val="tx1">
                    <a:lumMod val="75000"/>
                  </a:schemeClr>
                </a:solidFill>
                <a:latin typeface="Arial" panose="020B0604020202020204" pitchFamily="34" charset="0"/>
                <a:ea typeface="+mj-ea"/>
                <a:cs typeface="Arial" panose="020B0604020202020204" pitchFamily="34" charset="0"/>
              </a:rPr>
              <a:t>年</a:t>
            </a:r>
            <a:r>
              <a:rPr lang="en-US" altLang="zh-CN" sz="2100" dirty="0">
                <a:solidFill>
                  <a:schemeClr val="tx1">
                    <a:lumMod val="75000"/>
                  </a:schemeClr>
                </a:solidFill>
                <a:latin typeface="Arial" panose="020B0604020202020204" pitchFamily="34" charset="0"/>
                <a:ea typeface="+mj-ea"/>
                <a:cs typeface="Arial" panose="020B0604020202020204" pitchFamily="34" charset="0"/>
              </a:rPr>
              <a:t>6</a:t>
            </a:r>
            <a:r>
              <a:rPr lang="zh-CN" altLang="en-US" sz="2100" dirty="0">
                <a:solidFill>
                  <a:schemeClr val="tx1">
                    <a:lumMod val="75000"/>
                  </a:schemeClr>
                </a:solidFill>
                <a:latin typeface="Arial" panose="020B0604020202020204" pitchFamily="34" charset="0"/>
                <a:ea typeface="+mj-ea"/>
                <a:cs typeface="Arial" panose="020B0604020202020204" pitchFamily="34" charset="0"/>
              </a:rPr>
              <a:t>月</a:t>
            </a:r>
            <a:r>
              <a:rPr lang="en-US" altLang="zh-CN" sz="2100" dirty="0">
                <a:solidFill>
                  <a:schemeClr val="tx1">
                    <a:lumMod val="75000"/>
                  </a:schemeClr>
                </a:solidFill>
                <a:latin typeface="Arial" panose="020B0604020202020204" pitchFamily="34" charset="0"/>
                <a:ea typeface="+mj-ea"/>
                <a:cs typeface="Arial" panose="020B0604020202020204" pitchFamily="34" charset="0"/>
              </a:rPr>
              <a:t>9</a:t>
            </a:r>
            <a:r>
              <a:rPr lang="zh-CN" altLang="en-US" sz="2100" dirty="0">
                <a:solidFill>
                  <a:schemeClr val="tx1">
                    <a:lumMod val="75000"/>
                  </a:schemeClr>
                </a:solidFill>
                <a:latin typeface="Arial" panose="020B0604020202020204" pitchFamily="34" charset="0"/>
                <a:ea typeface="+mj-ea"/>
                <a:cs typeface="Arial" panose="020B0604020202020204" pitchFamily="34" charset="0"/>
              </a:rPr>
              <a:t>日</a:t>
            </a:r>
            <a:endParaRPr lang="en-US" altLang="zh-CN" sz="2100" dirty="0">
              <a:solidFill>
                <a:schemeClr val="tx1">
                  <a:lumMod val="75000"/>
                </a:schemeClr>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507755637"/>
      </p:ext>
    </p:extLst>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21250">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14:bounceEnd="21250">
                                          <p:cBhvr additive="base">
                                            <p:cTn id="7" dur="800" fill="hold"/>
                                            <p:tgtEl>
                                              <p:spTgt spid="23"/>
                                            </p:tgtEl>
                                            <p:attrNameLst>
                                              <p:attrName>ppt_x</p:attrName>
                                            </p:attrNameLst>
                                          </p:cBhvr>
                                          <p:tavLst>
                                            <p:tav tm="0">
                                              <p:val>
                                                <p:strVal val="1+#ppt_w/2"/>
                                              </p:val>
                                            </p:tav>
                                            <p:tav tm="100000">
                                              <p:val>
                                                <p:strVal val="#ppt_x"/>
                                              </p:val>
                                            </p:tav>
                                          </p:tavLst>
                                        </p:anim>
                                        <p:anim calcmode="lin" valueType="num" p14:bounceEnd="21250">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1360"/>
                                </p:stCondLst>
                                <p:childTnLst>
                                  <p:par>
                                    <p:cTn id="10" presetID="10"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860"/>
                                </p:stCondLst>
                                <p:childTnLst>
                                  <p:par>
                                    <p:cTn id="17" presetID="1" presetClass="entr" presetSubtype="0"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6.17284E-7 1.8964E-6 L 0.26951 1.8964E-6 " pathEditMode="relative" rAng="0" ptsTypes="AA">
                                          <p:cBhvr>
                                            <p:cTn id="20" dur="2000" fill="hold"/>
                                            <p:tgtEl>
                                              <p:spTgt spid="26"/>
                                            </p:tgtEl>
                                            <p:attrNameLst>
                                              <p:attrName>ppt_x</p:attrName>
                                              <p:attrName>ppt_y</p:attrName>
                                            </p:attrNameLst>
                                          </p:cBhvr>
                                          <p:rCtr x="13469" y="0"/>
                                        </p:animMotion>
                                      </p:childTnLst>
                                    </p:cTn>
                                  </p:par>
                                  <p:par>
                                    <p:cTn id="21" presetID="22" presetClass="entr" presetSubtype="8" fill="hold" grpId="0" nodeType="withEffect">
                                      <p:stCondLst>
                                        <p:cond delay="25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1750"/>
                                            <p:tgtEl>
                                              <p:spTgt spid="25"/>
                                            </p:tgtEl>
                                          </p:cBhvr>
                                        </p:animEffect>
                                      </p:childTnLst>
                                    </p:cTn>
                                  </p:par>
                                </p:childTnLst>
                              </p:cTn>
                            </p:par>
                            <p:par>
                              <p:cTn id="24" fill="hold">
                                <p:stCondLst>
                                  <p:cond delay="3860"/>
                                </p:stCondLst>
                                <p:childTnLst>
                                  <p:par>
                                    <p:cTn id="25" presetID="2" presetClass="entr" presetSubtype="2" fill="hold" grpId="0" nodeType="afterEffect" p14:presetBounceEnd="20000">
                                      <p:stCondLst>
                                        <p:cond delay="0"/>
                                      </p:stCondLst>
                                      <p:iterate type="lt">
                                        <p:tmPct val="10000"/>
                                      </p:iterate>
                                      <p:childTnLst>
                                        <p:set>
                                          <p:cBhvr>
                                            <p:cTn id="26" dur="1" fill="hold">
                                              <p:stCondLst>
                                                <p:cond delay="0"/>
                                              </p:stCondLst>
                                            </p:cTn>
                                            <p:tgtEl>
                                              <p:spTgt spid="31"/>
                                            </p:tgtEl>
                                            <p:attrNameLst>
                                              <p:attrName>style.visibility</p:attrName>
                                            </p:attrNameLst>
                                          </p:cBhvr>
                                          <p:to>
                                            <p:strVal val="visible"/>
                                          </p:to>
                                        </p:set>
                                        <p:anim calcmode="lin" valueType="num" p14:bounceEnd="20000">
                                          <p:cBhvr additive="base">
                                            <p:cTn id="27" dur="500" fill="hold"/>
                                            <p:tgtEl>
                                              <p:spTgt spid="31"/>
                                            </p:tgtEl>
                                            <p:attrNameLst>
                                              <p:attrName>ppt_x</p:attrName>
                                            </p:attrNameLst>
                                          </p:cBhvr>
                                          <p:tavLst>
                                            <p:tav tm="0">
                                              <p:val>
                                                <p:strVal val="1+#ppt_w/2"/>
                                              </p:val>
                                            </p:tav>
                                            <p:tav tm="100000">
                                              <p:val>
                                                <p:strVal val="#ppt_x"/>
                                              </p:val>
                                            </p:tav>
                                          </p:tavLst>
                                        </p:anim>
                                        <p:anim calcmode="lin" valueType="num" p14:bounceEnd="20000">
                                          <p:cBhvr additive="base">
                                            <p:cTn id="28"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p:bldP spid="3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cBhvr additive="base">
                                            <p:cTn id="7" dur="800" fill="hold"/>
                                            <p:tgtEl>
                                              <p:spTgt spid="23"/>
                                            </p:tgtEl>
                                            <p:attrNameLst>
                                              <p:attrName>ppt_x</p:attrName>
                                            </p:attrNameLst>
                                          </p:cBhvr>
                                          <p:tavLst>
                                            <p:tav tm="0">
                                              <p:val>
                                                <p:strVal val="1+#ppt_w/2"/>
                                              </p:val>
                                            </p:tav>
                                            <p:tav tm="100000">
                                              <p:val>
                                                <p:strVal val="#ppt_x"/>
                                              </p:val>
                                            </p:tav>
                                          </p:tavLst>
                                        </p:anim>
                                        <p:anim calcmode="lin" valueType="num">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1360"/>
                                </p:stCondLst>
                                <p:childTnLst>
                                  <p:par>
                                    <p:cTn id="10" presetID="10"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860"/>
                                </p:stCondLst>
                                <p:childTnLst>
                                  <p:par>
                                    <p:cTn id="17" presetID="1" presetClass="entr" presetSubtype="0"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6.17284E-7 1.8964E-6 L 0.26951 1.8964E-6 " pathEditMode="relative" rAng="0" ptsTypes="AA">
                                          <p:cBhvr>
                                            <p:cTn id="20" dur="2000" fill="hold"/>
                                            <p:tgtEl>
                                              <p:spTgt spid="26"/>
                                            </p:tgtEl>
                                            <p:attrNameLst>
                                              <p:attrName>ppt_x</p:attrName>
                                              <p:attrName>ppt_y</p:attrName>
                                            </p:attrNameLst>
                                          </p:cBhvr>
                                          <p:rCtr x="13469" y="0"/>
                                        </p:animMotion>
                                      </p:childTnLst>
                                    </p:cTn>
                                  </p:par>
                                  <p:par>
                                    <p:cTn id="21" presetID="22" presetClass="entr" presetSubtype="8" fill="hold" grpId="0" nodeType="withEffect">
                                      <p:stCondLst>
                                        <p:cond delay="25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1750"/>
                                            <p:tgtEl>
                                              <p:spTgt spid="25"/>
                                            </p:tgtEl>
                                          </p:cBhvr>
                                        </p:animEffect>
                                      </p:childTnLst>
                                    </p:cTn>
                                  </p:par>
                                </p:childTnLst>
                              </p:cTn>
                            </p:par>
                            <p:par>
                              <p:cTn id="24" fill="hold">
                                <p:stCondLst>
                                  <p:cond delay="3860"/>
                                </p:stCondLst>
                                <p:childTnLst>
                                  <p:par>
                                    <p:cTn id="25" presetID="2" presetClass="entr" presetSubtype="2" fill="hold" grpId="0" nodeType="afterEffect">
                                      <p:stCondLst>
                                        <p:cond delay="0"/>
                                      </p:stCondLst>
                                      <p:iterate type="lt">
                                        <p:tmPct val="10000"/>
                                      </p:iterate>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1+#ppt_w/2"/>
                                              </p:val>
                                            </p:tav>
                                            <p:tav tm="100000">
                                              <p:val>
                                                <p:strVal val="#ppt_x"/>
                                              </p:val>
                                            </p:tav>
                                          </p:tavLst>
                                        </p:anim>
                                        <p:anim calcmode="lin" valueType="num">
                                          <p:cBhvr additive="base">
                                            <p:cTn id="28"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p:bldP spid="31"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956767" y="2320181"/>
            <a:ext cx="2222943" cy="2222943"/>
          </a:xfrm>
          <a:prstGeom prst="ellipse">
            <a:avLst/>
          </a:prstGeom>
          <a:solidFill>
            <a:schemeClr val="accent1"/>
          </a:solidFill>
          <a:ln>
            <a:noFill/>
          </a:ln>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3179709" y="2933644"/>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rPr>
              <a:t>03</a:t>
            </a:r>
          </a:p>
        </p:txBody>
      </p:sp>
      <p:sp>
        <p:nvSpPr>
          <p:cNvPr id="86" name="直接连接符 3084"/>
          <p:cNvSpPr>
            <a:spLocks noChangeShapeType="1"/>
          </p:cNvSpPr>
          <p:nvPr/>
        </p:nvSpPr>
        <p:spPr bwMode="auto">
          <a:xfrm>
            <a:off x="4735322" y="3243874"/>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408434" y="4285402"/>
            <a:ext cx="169622" cy="169622"/>
          </a:xfrm>
          <a:prstGeom prst="ellipse">
            <a:avLst/>
          </a:prstGeom>
          <a:solidFill>
            <a:schemeClr val="accent1"/>
          </a:solidFill>
          <a:ln>
            <a:noFill/>
          </a:ln>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3367189" y="2054588"/>
            <a:ext cx="482083" cy="482083"/>
          </a:xfrm>
          <a:prstGeom prst="ellipse">
            <a:avLst/>
          </a:prstGeom>
          <a:solidFill>
            <a:schemeClr val="accent2"/>
          </a:solidFill>
          <a:ln>
            <a:noFill/>
          </a:ln>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4676992" y="3096039"/>
            <a:ext cx="7008967" cy="973600"/>
          </a:xfrm>
          <a:prstGeom prst="rect">
            <a:avLst/>
          </a:prstGeom>
        </p:spPr>
        <p:txBody>
          <a:bodyPr wrap="square" lIns="0" tIns="0" rIns="0" bIns="0">
            <a:spAutoFit/>
          </a:bodyPr>
          <a:lstStyle/>
          <a:p>
            <a:pPr>
              <a:lnSpc>
                <a:spcPct val="130000"/>
              </a:lnSpc>
            </a:pPr>
            <a:r>
              <a:rPr lang="zh-CN" altLang="en-US" sz="5400" dirty="0">
                <a:solidFill>
                  <a:schemeClr val="accent2"/>
                </a:solidFill>
                <a:latin typeface="Arial" panose="020B0604020202020204" pitchFamily="34" charset="0"/>
                <a:ea typeface="微软雅黑" panose="020B0503020204020204" pitchFamily="34" charset="-122"/>
                <a:sym typeface="Arial" panose="020B0604020202020204" pitchFamily="34" charset="0"/>
              </a:rPr>
              <a:t>效果展示</a:t>
            </a:r>
          </a:p>
        </p:txBody>
      </p:sp>
    </p:spTree>
    <p:extLst>
      <p:ext uri="{BB962C8B-B14F-4D97-AF65-F5344CB8AC3E}">
        <p14:creationId xmlns:p14="http://schemas.microsoft.com/office/powerpoint/2010/main" val="1402516039"/>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3"/>
          <p:cNvSpPr txBox="1"/>
          <p:nvPr/>
        </p:nvSpPr>
        <p:spPr>
          <a:xfrm>
            <a:off x="308695" y="43966"/>
            <a:ext cx="3240360" cy="579261"/>
          </a:xfrm>
          <a:prstGeom prst="rect">
            <a:avLst/>
          </a:prstGeom>
          <a:noFill/>
        </p:spPr>
        <p:txBody>
          <a:bodyPr wrap="square" rtlCol="0">
            <a:spAutoFit/>
          </a:bodyPr>
          <a:lstStyle/>
          <a:p>
            <a:pPr>
              <a:lnSpc>
                <a:spcPct val="150000"/>
              </a:lnSpc>
            </a:pPr>
            <a:r>
              <a:rPr lang="zh-CN" altLang="en-US" sz="2400" dirty="0">
                <a:solidFill>
                  <a:schemeClr val="accent1"/>
                </a:solidFill>
                <a:latin typeface="Impact" panose="020B0806030902050204" pitchFamily="34" charset="0"/>
                <a:ea typeface="微软雅黑" panose="020B0503020204020204" pitchFamily="34" charset="-122"/>
                <a:cs typeface="+mn-ea"/>
                <a:sym typeface="+mn-lt"/>
              </a:rPr>
              <a:t>效果展示</a:t>
            </a:r>
            <a:endParaRPr lang="en-GB" altLang="zh-CN" sz="2400" dirty="0">
              <a:solidFill>
                <a:schemeClr val="accent1"/>
              </a:solidFill>
              <a:latin typeface="Impact" panose="020B0806030902050204" pitchFamily="34" charset="0"/>
              <a:ea typeface="微软雅黑" panose="020B0503020204020204" pitchFamily="34" charset="-122"/>
              <a:cs typeface="+mn-ea"/>
              <a:sym typeface="+mn-lt"/>
            </a:endParaRPr>
          </a:p>
        </p:txBody>
      </p:sp>
      <p:pic>
        <p:nvPicPr>
          <p:cNvPr id="2" name="图片 1">
            <a:extLst>
              <a:ext uri="{FF2B5EF4-FFF2-40B4-BE49-F238E27FC236}">
                <a16:creationId xmlns:a16="http://schemas.microsoft.com/office/drawing/2014/main" id="{1498C620-66AA-4CDC-AB5B-5D957D3E0C29}"/>
              </a:ext>
            </a:extLst>
          </p:cNvPr>
          <p:cNvPicPr>
            <a:picLocks noChangeAspect="1"/>
          </p:cNvPicPr>
          <p:nvPr/>
        </p:nvPicPr>
        <p:blipFill>
          <a:blip r:embed="rId3"/>
          <a:stretch>
            <a:fillRect/>
          </a:stretch>
        </p:blipFill>
        <p:spPr>
          <a:xfrm>
            <a:off x="524719" y="880021"/>
            <a:ext cx="6552728" cy="3994543"/>
          </a:xfrm>
          <a:prstGeom prst="rect">
            <a:avLst/>
          </a:prstGeom>
        </p:spPr>
      </p:pic>
      <p:sp>
        <p:nvSpPr>
          <p:cNvPr id="4" name="文本框 3">
            <a:extLst>
              <a:ext uri="{FF2B5EF4-FFF2-40B4-BE49-F238E27FC236}">
                <a16:creationId xmlns:a16="http://schemas.microsoft.com/office/drawing/2014/main" id="{8D94E84A-8A19-48F4-8F61-9CA56CDEB4C0}"/>
              </a:ext>
            </a:extLst>
          </p:cNvPr>
          <p:cNvSpPr txBox="1"/>
          <p:nvPr/>
        </p:nvSpPr>
        <p:spPr>
          <a:xfrm>
            <a:off x="7797527" y="2104157"/>
            <a:ext cx="2236510" cy="707886"/>
          </a:xfrm>
          <a:prstGeom prst="rect">
            <a:avLst/>
          </a:prstGeom>
          <a:noFill/>
        </p:spPr>
        <p:txBody>
          <a:bodyPr wrap="none" rtlCol="0">
            <a:spAutoFit/>
          </a:bodyPr>
          <a:lstStyle/>
          <a:p>
            <a:r>
              <a:rPr lang="zh-CN" altLang="en-US" sz="4000" dirty="0"/>
              <a:t>学习过程</a:t>
            </a:r>
          </a:p>
        </p:txBody>
      </p:sp>
    </p:spTree>
    <p:extLst>
      <p:ext uri="{BB962C8B-B14F-4D97-AF65-F5344CB8AC3E}">
        <p14:creationId xmlns:p14="http://schemas.microsoft.com/office/powerpoint/2010/main" val="3984619353"/>
      </p:ext>
    </p:extLst>
  </p:cSld>
  <p:clrMapOvr>
    <a:masterClrMapping/>
  </p:clrMapOvr>
  <p:transition spd="slow" advTm="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3">
            <a:extLst>
              <a:ext uri="{FF2B5EF4-FFF2-40B4-BE49-F238E27FC236}">
                <a16:creationId xmlns:a16="http://schemas.microsoft.com/office/drawing/2014/main" id="{EA2DD176-E840-4161-81C8-D72746F156D6}"/>
              </a:ext>
            </a:extLst>
          </p:cNvPr>
          <p:cNvSpPr txBox="1"/>
          <p:nvPr/>
        </p:nvSpPr>
        <p:spPr>
          <a:xfrm>
            <a:off x="308695" y="43966"/>
            <a:ext cx="3240360" cy="579261"/>
          </a:xfrm>
          <a:prstGeom prst="rect">
            <a:avLst/>
          </a:prstGeom>
          <a:noFill/>
        </p:spPr>
        <p:txBody>
          <a:bodyPr wrap="square" rtlCol="0">
            <a:spAutoFit/>
          </a:bodyPr>
          <a:lstStyle/>
          <a:p>
            <a:pPr>
              <a:lnSpc>
                <a:spcPct val="150000"/>
              </a:lnSpc>
            </a:pPr>
            <a:r>
              <a:rPr lang="zh-CN" altLang="en-US" sz="2400" dirty="0">
                <a:solidFill>
                  <a:schemeClr val="accent1"/>
                </a:solidFill>
                <a:latin typeface="Impact" panose="020B0806030902050204" pitchFamily="34" charset="0"/>
                <a:ea typeface="微软雅黑" panose="020B0503020204020204" pitchFamily="34" charset="-122"/>
                <a:cs typeface="+mn-ea"/>
                <a:sym typeface="+mn-lt"/>
              </a:rPr>
              <a:t>效果展示</a:t>
            </a:r>
            <a:endParaRPr lang="en-GB" altLang="zh-CN" sz="2400" dirty="0">
              <a:solidFill>
                <a:schemeClr val="accent1"/>
              </a:solidFill>
              <a:latin typeface="Impact" panose="020B0806030902050204" pitchFamily="34" charset="0"/>
              <a:ea typeface="微软雅黑" panose="020B0503020204020204" pitchFamily="34" charset="-122"/>
              <a:cs typeface="+mn-ea"/>
              <a:sym typeface="+mn-lt"/>
            </a:endParaRPr>
          </a:p>
        </p:txBody>
      </p:sp>
      <p:pic>
        <p:nvPicPr>
          <p:cNvPr id="6" name="图片 5">
            <a:extLst>
              <a:ext uri="{FF2B5EF4-FFF2-40B4-BE49-F238E27FC236}">
                <a16:creationId xmlns:a16="http://schemas.microsoft.com/office/drawing/2014/main" id="{367443C1-1E65-4333-B0D8-9E17319D897C}"/>
              </a:ext>
            </a:extLst>
          </p:cNvPr>
          <p:cNvPicPr>
            <a:picLocks noChangeAspect="1"/>
          </p:cNvPicPr>
          <p:nvPr/>
        </p:nvPicPr>
        <p:blipFill>
          <a:blip r:embed="rId3"/>
          <a:stretch>
            <a:fillRect/>
          </a:stretch>
        </p:blipFill>
        <p:spPr>
          <a:xfrm>
            <a:off x="1748855" y="1096045"/>
            <a:ext cx="4176464" cy="1728537"/>
          </a:xfrm>
          <a:prstGeom prst="rect">
            <a:avLst/>
          </a:prstGeom>
        </p:spPr>
      </p:pic>
      <p:pic>
        <p:nvPicPr>
          <p:cNvPr id="7" name="图片 6">
            <a:extLst>
              <a:ext uri="{FF2B5EF4-FFF2-40B4-BE49-F238E27FC236}">
                <a16:creationId xmlns:a16="http://schemas.microsoft.com/office/drawing/2014/main" id="{9098A3D8-2C18-4E0C-BC3C-5F5F91EB50B8}"/>
              </a:ext>
            </a:extLst>
          </p:cNvPr>
          <p:cNvPicPr>
            <a:picLocks noChangeAspect="1"/>
          </p:cNvPicPr>
          <p:nvPr/>
        </p:nvPicPr>
        <p:blipFill>
          <a:blip r:embed="rId4"/>
          <a:stretch>
            <a:fillRect/>
          </a:stretch>
        </p:blipFill>
        <p:spPr>
          <a:xfrm>
            <a:off x="7077447" y="2464197"/>
            <a:ext cx="3952875" cy="1562100"/>
          </a:xfrm>
          <a:prstGeom prst="rect">
            <a:avLst/>
          </a:prstGeom>
        </p:spPr>
      </p:pic>
      <p:pic>
        <p:nvPicPr>
          <p:cNvPr id="8" name="图片 7">
            <a:extLst>
              <a:ext uri="{FF2B5EF4-FFF2-40B4-BE49-F238E27FC236}">
                <a16:creationId xmlns:a16="http://schemas.microsoft.com/office/drawing/2014/main" id="{8D4BEEF2-5EFF-4011-B942-4A976ED4C165}"/>
              </a:ext>
            </a:extLst>
          </p:cNvPr>
          <p:cNvPicPr>
            <a:picLocks noChangeAspect="1"/>
          </p:cNvPicPr>
          <p:nvPr/>
        </p:nvPicPr>
        <p:blipFill>
          <a:blip r:embed="rId5"/>
          <a:stretch>
            <a:fillRect/>
          </a:stretch>
        </p:blipFill>
        <p:spPr>
          <a:xfrm>
            <a:off x="2324919" y="3904357"/>
            <a:ext cx="3962400" cy="1552575"/>
          </a:xfrm>
          <a:prstGeom prst="rect">
            <a:avLst/>
          </a:prstGeom>
        </p:spPr>
      </p:pic>
    </p:spTree>
    <p:extLst>
      <p:ext uri="{BB962C8B-B14F-4D97-AF65-F5344CB8AC3E}">
        <p14:creationId xmlns:p14="http://schemas.microsoft.com/office/powerpoint/2010/main" val="3424097503"/>
      </p:ext>
    </p:extLst>
  </p:cSld>
  <p:clrMapOvr>
    <a:masterClrMapping/>
  </p:clrMapOvr>
  <p:transition spd="slow" advTm="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组合 11"/>
          <p:cNvGrpSpPr>
            <a:grpSpLocks/>
          </p:cNvGrpSpPr>
          <p:nvPr/>
        </p:nvGrpSpPr>
        <p:grpSpPr bwMode="auto">
          <a:xfrm>
            <a:off x="2036887" y="1371312"/>
            <a:ext cx="4954141" cy="1034344"/>
            <a:chOff x="3886200" y="188686"/>
            <a:chExt cx="4699000" cy="979713"/>
          </a:xfrm>
        </p:grpSpPr>
        <p:sp>
          <p:nvSpPr>
            <p:cNvPr id="92" name="任意多边形 91"/>
            <p:cNvSpPr/>
            <p:nvPr/>
          </p:nvSpPr>
          <p:spPr>
            <a:xfrm>
              <a:off x="3886200" y="188686"/>
              <a:ext cx="4495800" cy="884595"/>
            </a:xfrm>
            <a:custGeom>
              <a:avLst/>
              <a:gdLst>
                <a:gd name="connsiteX0" fmla="*/ 0 w 4495800"/>
                <a:gd name="connsiteY0" fmla="*/ 285750 h 1981200"/>
                <a:gd name="connsiteX1" fmla="*/ 419100 w 4495800"/>
                <a:gd name="connsiteY1" fmla="*/ 1866900 h 1981200"/>
                <a:gd name="connsiteX2" fmla="*/ 4114800 w 4495800"/>
                <a:gd name="connsiteY2" fmla="*/ 1981200 h 1981200"/>
                <a:gd name="connsiteX3" fmla="*/ 4495800 w 4495800"/>
                <a:gd name="connsiteY3" fmla="*/ 0 h 1981200"/>
                <a:gd name="connsiteX4" fmla="*/ 0 w 4495800"/>
                <a:gd name="connsiteY4" fmla="*/ 285750 h 198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5800" h="1981200">
                  <a:moveTo>
                    <a:pt x="0" y="285750"/>
                  </a:moveTo>
                  <a:lnTo>
                    <a:pt x="419100" y="1866900"/>
                  </a:lnTo>
                  <a:lnTo>
                    <a:pt x="4114800" y="1981200"/>
                  </a:lnTo>
                  <a:lnTo>
                    <a:pt x="4495800" y="0"/>
                  </a:lnTo>
                  <a:lnTo>
                    <a:pt x="0" y="285750"/>
                  </a:lnTo>
                  <a:close/>
                </a:path>
              </a:pathLst>
            </a:custGeom>
            <a:solidFill>
              <a:srgbClr val="0CC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3" name="任意多边形 92"/>
            <p:cNvSpPr/>
            <p:nvPr/>
          </p:nvSpPr>
          <p:spPr>
            <a:xfrm>
              <a:off x="4089400" y="283804"/>
              <a:ext cx="4495800" cy="884595"/>
            </a:xfrm>
            <a:custGeom>
              <a:avLst/>
              <a:gdLst>
                <a:gd name="connsiteX0" fmla="*/ 0 w 4495800"/>
                <a:gd name="connsiteY0" fmla="*/ 285750 h 1981200"/>
                <a:gd name="connsiteX1" fmla="*/ 419100 w 4495800"/>
                <a:gd name="connsiteY1" fmla="*/ 1866900 h 1981200"/>
                <a:gd name="connsiteX2" fmla="*/ 4114800 w 4495800"/>
                <a:gd name="connsiteY2" fmla="*/ 1981200 h 1981200"/>
                <a:gd name="connsiteX3" fmla="*/ 4495800 w 4495800"/>
                <a:gd name="connsiteY3" fmla="*/ 0 h 1981200"/>
                <a:gd name="connsiteX4" fmla="*/ 0 w 4495800"/>
                <a:gd name="connsiteY4" fmla="*/ 285750 h 198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5800" h="1981200">
                  <a:moveTo>
                    <a:pt x="0" y="285750"/>
                  </a:moveTo>
                  <a:lnTo>
                    <a:pt x="419100" y="1866900"/>
                  </a:lnTo>
                  <a:lnTo>
                    <a:pt x="4114800" y="1981200"/>
                  </a:lnTo>
                  <a:lnTo>
                    <a:pt x="4495800" y="0"/>
                  </a:lnTo>
                  <a:lnTo>
                    <a:pt x="0" y="285750"/>
                  </a:lnTo>
                  <a:close/>
                </a:path>
              </a:pathLst>
            </a:cu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3375" dirty="0">
                  <a:latin typeface="方正正中黑简体" panose="02000000000000000000" pitchFamily="2" charset="-122"/>
                  <a:ea typeface="方正正中黑简体" panose="02000000000000000000" pitchFamily="2" charset="-122"/>
                </a:rPr>
                <a:t>目录</a:t>
              </a:r>
              <a:r>
                <a:rPr lang="zh-CN" altLang="en-US" sz="3375" b="1" dirty="0"/>
                <a:t> </a:t>
              </a:r>
              <a:r>
                <a:rPr lang="en-US" altLang="zh-CN" sz="3375" b="1" dirty="0"/>
                <a:t>/</a:t>
              </a:r>
              <a:r>
                <a:rPr lang="en-US" altLang="zh-CN" sz="3200" dirty="0"/>
                <a:t>CONTENTS</a:t>
              </a:r>
              <a:endParaRPr lang="zh-CN" altLang="en-US" sz="3200" dirty="0"/>
            </a:p>
          </p:txBody>
        </p:sp>
      </p:grpSp>
      <p:grpSp>
        <p:nvGrpSpPr>
          <p:cNvPr id="94" name="组合 41"/>
          <p:cNvGrpSpPr>
            <a:grpSpLocks/>
          </p:cNvGrpSpPr>
          <p:nvPr/>
        </p:nvGrpSpPr>
        <p:grpSpPr bwMode="auto">
          <a:xfrm>
            <a:off x="4813699" y="2765441"/>
            <a:ext cx="613818" cy="555771"/>
            <a:chOff x="2727102" y="1805798"/>
            <a:chExt cx="789301" cy="714855"/>
          </a:xfrm>
        </p:grpSpPr>
        <p:grpSp>
          <p:nvGrpSpPr>
            <p:cNvPr id="95" name="组合 35"/>
            <p:cNvGrpSpPr>
              <a:grpSpLocks/>
            </p:cNvGrpSpPr>
            <p:nvPr/>
          </p:nvGrpSpPr>
          <p:grpSpPr bwMode="auto">
            <a:xfrm>
              <a:off x="2727102" y="1809520"/>
              <a:ext cx="789301" cy="711133"/>
              <a:chOff x="3696385" y="1762464"/>
              <a:chExt cx="2543112" cy="2379436"/>
            </a:xfrm>
          </p:grpSpPr>
          <p:sp>
            <p:nvSpPr>
              <p:cNvPr id="97" name="矩形 96"/>
              <p:cNvSpPr/>
              <p:nvPr/>
            </p:nvSpPr>
            <p:spPr>
              <a:xfrm>
                <a:off x="3855008" y="1760639"/>
                <a:ext cx="2379374" cy="2381261"/>
              </a:xfrm>
              <a:prstGeom prst="rect">
                <a:avLst/>
              </a:prstGeom>
              <a:solidFill>
                <a:schemeClr val="accent2">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8" name="矩形 34"/>
              <p:cNvSpPr/>
              <p:nvPr/>
            </p:nvSpPr>
            <p:spPr>
              <a:xfrm>
                <a:off x="3696385" y="1803162"/>
                <a:ext cx="2543112" cy="1041802"/>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393753"/>
                  <a:gd name="connsiteX1" fmla="*/ 658424 w 658424"/>
                  <a:gd name="connsiteY1" fmla="*/ 0 h 393753"/>
                  <a:gd name="connsiteX2" fmla="*/ 658424 w 658424"/>
                  <a:gd name="connsiteY2" fmla="*/ 286509 h 393753"/>
                  <a:gd name="connsiteX3" fmla="*/ 0 w 658424"/>
                  <a:gd name="connsiteY3" fmla="*/ 286509 h 393753"/>
                  <a:gd name="connsiteX4" fmla="*/ 0 w 658424"/>
                  <a:gd name="connsiteY4" fmla="*/ 0 h 393753"/>
                  <a:gd name="connsiteX0" fmla="*/ 45292 w 703716"/>
                  <a:gd name="connsiteY0" fmla="*/ 0 h 371837"/>
                  <a:gd name="connsiteX1" fmla="*/ 703716 w 703716"/>
                  <a:gd name="connsiteY1" fmla="*/ 0 h 371837"/>
                  <a:gd name="connsiteX2" fmla="*/ 703716 w 703716"/>
                  <a:gd name="connsiteY2" fmla="*/ 286509 h 371837"/>
                  <a:gd name="connsiteX3" fmla="*/ 0 w 703716"/>
                  <a:gd name="connsiteY3" fmla="*/ 180681 h 371837"/>
                  <a:gd name="connsiteX4" fmla="*/ 45292 w 703716"/>
                  <a:gd name="connsiteY4" fmla="*/ 0 h 371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716" h="371837">
                    <a:moveTo>
                      <a:pt x="45292" y="0"/>
                    </a:moveTo>
                    <a:lnTo>
                      <a:pt x="703716" y="0"/>
                    </a:lnTo>
                    <a:lnTo>
                      <a:pt x="703716" y="286509"/>
                    </a:lnTo>
                    <a:cubicBezTo>
                      <a:pt x="458841" y="527809"/>
                      <a:pt x="219475" y="180681"/>
                      <a:pt x="0" y="180681"/>
                    </a:cubicBezTo>
                    <a:lnTo>
                      <a:pt x="45292" y="0"/>
                    </a:ln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96" name="文本框 39"/>
            <p:cNvSpPr txBox="1">
              <a:spLocks noChangeArrowheads="1"/>
            </p:cNvSpPr>
            <p:nvPr/>
          </p:nvSpPr>
          <p:spPr bwMode="auto">
            <a:xfrm>
              <a:off x="2816060" y="1805798"/>
              <a:ext cx="659860" cy="67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2800" dirty="0">
                  <a:solidFill>
                    <a:schemeClr val="bg1"/>
                  </a:solidFill>
                  <a:latin typeface="Impact" panose="020B0806030902050204" pitchFamily="34" charset="0"/>
                  <a:ea typeface="时尚中黑简体" pitchFamily="2" charset="-122"/>
                  <a:cs typeface="Arial" panose="020B0604020202020204" pitchFamily="34" charset="0"/>
                </a:rPr>
                <a:t>01</a:t>
              </a:r>
              <a:endParaRPr lang="zh-CN" altLang="en-US" sz="2800" dirty="0">
                <a:solidFill>
                  <a:schemeClr val="bg1"/>
                </a:solidFill>
                <a:latin typeface="Impact" panose="020B0806030902050204" pitchFamily="34" charset="0"/>
                <a:ea typeface="时尚中黑简体" pitchFamily="2" charset="-122"/>
                <a:cs typeface="Arial" panose="020B0604020202020204" pitchFamily="34" charset="0"/>
              </a:endParaRPr>
            </a:p>
          </p:txBody>
        </p:sp>
      </p:grpSp>
      <p:grpSp>
        <p:nvGrpSpPr>
          <p:cNvPr id="99" name="组合 42"/>
          <p:cNvGrpSpPr>
            <a:grpSpLocks/>
          </p:cNvGrpSpPr>
          <p:nvPr/>
        </p:nvGrpSpPr>
        <p:grpSpPr bwMode="auto">
          <a:xfrm>
            <a:off x="5709295" y="2743073"/>
            <a:ext cx="3980560" cy="553573"/>
            <a:chOff x="3859762" y="1809521"/>
            <a:chExt cx="5116559" cy="711133"/>
          </a:xfrm>
        </p:grpSpPr>
        <p:grpSp>
          <p:nvGrpSpPr>
            <p:cNvPr id="100" name="组合 36"/>
            <p:cNvGrpSpPr>
              <a:grpSpLocks/>
            </p:cNvGrpSpPr>
            <p:nvPr/>
          </p:nvGrpSpPr>
          <p:grpSpPr bwMode="auto">
            <a:xfrm>
              <a:off x="3859762" y="1809521"/>
              <a:ext cx="5116559" cy="711133"/>
              <a:chOff x="3856314" y="1762464"/>
              <a:chExt cx="2383183" cy="2379436"/>
            </a:xfrm>
          </p:grpSpPr>
          <p:sp>
            <p:nvSpPr>
              <p:cNvPr id="102" name="矩形 101"/>
              <p:cNvSpPr/>
              <p:nvPr/>
            </p:nvSpPr>
            <p:spPr>
              <a:xfrm>
                <a:off x="3856314" y="1763631"/>
                <a:ext cx="2379486" cy="2378269"/>
              </a:xfrm>
              <a:prstGeom prst="rect">
                <a:avLst/>
              </a:prstGeom>
              <a:solidFill>
                <a:schemeClr val="accent2">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3" name="矩形 34"/>
              <p:cNvSpPr/>
              <p:nvPr/>
            </p:nvSpPr>
            <p:spPr>
              <a:xfrm>
                <a:off x="3860011" y="1806100"/>
                <a:ext cx="2379486" cy="1576663"/>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393753"/>
                  <a:gd name="connsiteX1" fmla="*/ 658424 w 658424"/>
                  <a:gd name="connsiteY1" fmla="*/ 0 h 393753"/>
                  <a:gd name="connsiteX2" fmla="*/ 658424 w 658424"/>
                  <a:gd name="connsiteY2" fmla="*/ 286509 h 393753"/>
                  <a:gd name="connsiteX3" fmla="*/ 0 w 658424"/>
                  <a:gd name="connsiteY3" fmla="*/ 286509 h 393753"/>
                  <a:gd name="connsiteX4" fmla="*/ 0 w 658424"/>
                  <a:gd name="connsiteY4" fmla="*/ 0 h 393753"/>
                  <a:gd name="connsiteX0" fmla="*/ 45292 w 703716"/>
                  <a:gd name="connsiteY0" fmla="*/ 0 h 371837"/>
                  <a:gd name="connsiteX1" fmla="*/ 703716 w 703716"/>
                  <a:gd name="connsiteY1" fmla="*/ 0 h 371837"/>
                  <a:gd name="connsiteX2" fmla="*/ 703716 w 703716"/>
                  <a:gd name="connsiteY2" fmla="*/ 286509 h 371837"/>
                  <a:gd name="connsiteX3" fmla="*/ 0 w 703716"/>
                  <a:gd name="connsiteY3" fmla="*/ 180681 h 371837"/>
                  <a:gd name="connsiteX4" fmla="*/ 45292 w 703716"/>
                  <a:gd name="connsiteY4" fmla="*/ 0 h 371837"/>
                  <a:gd name="connsiteX0" fmla="*/ 45292 w 703716"/>
                  <a:gd name="connsiteY0" fmla="*/ 0 h 525639"/>
                  <a:gd name="connsiteX1" fmla="*/ 703716 w 703716"/>
                  <a:gd name="connsiteY1" fmla="*/ 0 h 525639"/>
                  <a:gd name="connsiteX2" fmla="*/ 703716 w 703716"/>
                  <a:gd name="connsiteY2" fmla="*/ 286509 h 525639"/>
                  <a:gd name="connsiteX3" fmla="*/ 0 w 703716"/>
                  <a:gd name="connsiteY3" fmla="*/ 180681 h 525639"/>
                  <a:gd name="connsiteX4" fmla="*/ 45292 w 703716"/>
                  <a:gd name="connsiteY4" fmla="*/ 0 h 525639"/>
                  <a:gd name="connsiteX0" fmla="*/ 45292 w 703716"/>
                  <a:gd name="connsiteY0" fmla="*/ 0 h 286509"/>
                  <a:gd name="connsiteX1" fmla="*/ 703716 w 703716"/>
                  <a:gd name="connsiteY1" fmla="*/ 0 h 286509"/>
                  <a:gd name="connsiteX2" fmla="*/ 703716 w 703716"/>
                  <a:gd name="connsiteY2" fmla="*/ 286509 h 286509"/>
                  <a:gd name="connsiteX3" fmla="*/ 0 w 703716"/>
                  <a:gd name="connsiteY3" fmla="*/ 180681 h 286509"/>
                  <a:gd name="connsiteX4" fmla="*/ 45292 w 703716"/>
                  <a:gd name="connsiteY4" fmla="*/ 0 h 286509"/>
                  <a:gd name="connsiteX0" fmla="*/ 0 w 658424"/>
                  <a:gd name="connsiteY0" fmla="*/ 0 h 474648"/>
                  <a:gd name="connsiteX1" fmla="*/ 658424 w 658424"/>
                  <a:gd name="connsiteY1" fmla="*/ 0 h 474648"/>
                  <a:gd name="connsiteX2" fmla="*/ 658424 w 658424"/>
                  <a:gd name="connsiteY2" fmla="*/ 286509 h 474648"/>
                  <a:gd name="connsiteX3" fmla="*/ 2177 w 658424"/>
                  <a:gd name="connsiteY3" fmla="*/ 474648 h 474648"/>
                  <a:gd name="connsiteX4" fmla="*/ 0 w 658424"/>
                  <a:gd name="connsiteY4" fmla="*/ 0 h 474648"/>
                  <a:gd name="connsiteX0" fmla="*/ 0 w 658424"/>
                  <a:gd name="connsiteY0" fmla="*/ 0 h 474648"/>
                  <a:gd name="connsiteX1" fmla="*/ 658424 w 658424"/>
                  <a:gd name="connsiteY1" fmla="*/ 0 h 474648"/>
                  <a:gd name="connsiteX2" fmla="*/ 658424 w 658424"/>
                  <a:gd name="connsiteY2" fmla="*/ 286509 h 474648"/>
                  <a:gd name="connsiteX3" fmla="*/ 2177 w 658424"/>
                  <a:gd name="connsiteY3" fmla="*/ 474648 h 474648"/>
                  <a:gd name="connsiteX4" fmla="*/ 0 w 658424"/>
                  <a:gd name="connsiteY4" fmla="*/ 0 h 474648"/>
                  <a:gd name="connsiteX0" fmla="*/ 0 w 658424"/>
                  <a:gd name="connsiteY0" fmla="*/ 0 h 478579"/>
                  <a:gd name="connsiteX1" fmla="*/ 658424 w 658424"/>
                  <a:gd name="connsiteY1" fmla="*/ 0 h 478579"/>
                  <a:gd name="connsiteX2" fmla="*/ 658424 w 658424"/>
                  <a:gd name="connsiteY2" fmla="*/ 286509 h 478579"/>
                  <a:gd name="connsiteX3" fmla="*/ 2177 w 658424"/>
                  <a:gd name="connsiteY3" fmla="*/ 474648 h 478579"/>
                  <a:gd name="connsiteX4" fmla="*/ 0 w 658424"/>
                  <a:gd name="connsiteY4" fmla="*/ 0 h 478579"/>
                  <a:gd name="connsiteX0" fmla="*/ 0 w 658424"/>
                  <a:gd name="connsiteY0" fmla="*/ 0 h 477010"/>
                  <a:gd name="connsiteX1" fmla="*/ 658424 w 658424"/>
                  <a:gd name="connsiteY1" fmla="*/ 0 h 477010"/>
                  <a:gd name="connsiteX2" fmla="*/ 658424 w 658424"/>
                  <a:gd name="connsiteY2" fmla="*/ 286509 h 477010"/>
                  <a:gd name="connsiteX3" fmla="*/ 2177 w 658424"/>
                  <a:gd name="connsiteY3" fmla="*/ 474648 h 477010"/>
                  <a:gd name="connsiteX4" fmla="*/ 0 w 658424"/>
                  <a:gd name="connsiteY4" fmla="*/ 0 h 477010"/>
                  <a:gd name="connsiteX0" fmla="*/ 0 w 658424"/>
                  <a:gd name="connsiteY0" fmla="*/ 0 h 505769"/>
                  <a:gd name="connsiteX1" fmla="*/ 658424 w 658424"/>
                  <a:gd name="connsiteY1" fmla="*/ 0 h 505769"/>
                  <a:gd name="connsiteX2" fmla="*/ 658424 w 658424"/>
                  <a:gd name="connsiteY2" fmla="*/ 286509 h 505769"/>
                  <a:gd name="connsiteX3" fmla="*/ 2177 w 658424"/>
                  <a:gd name="connsiteY3" fmla="*/ 474648 h 505769"/>
                  <a:gd name="connsiteX4" fmla="*/ 0 w 658424"/>
                  <a:gd name="connsiteY4" fmla="*/ 0 h 505769"/>
                  <a:gd name="connsiteX0" fmla="*/ 0 w 658424"/>
                  <a:gd name="connsiteY0" fmla="*/ 0 h 525981"/>
                  <a:gd name="connsiteX1" fmla="*/ 658424 w 658424"/>
                  <a:gd name="connsiteY1" fmla="*/ 0 h 525981"/>
                  <a:gd name="connsiteX2" fmla="*/ 658424 w 658424"/>
                  <a:gd name="connsiteY2" fmla="*/ 286509 h 525981"/>
                  <a:gd name="connsiteX3" fmla="*/ 2177 w 658424"/>
                  <a:gd name="connsiteY3" fmla="*/ 474648 h 525981"/>
                  <a:gd name="connsiteX4" fmla="*/ 0 w 658424"/>
                  <a:gd name="connsiteY4" fmla="*/ 0 h 525981"/>
                  <a:gd name="connsiteX0" fmla="*/ 0 w 658424"/>
                  <a:gd name="connsiteY0" fmla="*/ 0 h 436868"/>
                  <a:gd name="connsiteX1" fmla="*/ 658424 w 658424"/>
                  <a:gd name="connsiteY1" fmla="*/ 0 h 436868"/>
                  <a:gd name="connsiteX2" fmla="*/ 658424 w 658424"/>
                  <a:gd name="connsiteY2" fmla="*/ 286509 h 436868"/>
                  <a:gd name="connsiteX3" fmla="*/ 2177 w 658424"/>
                  <a:gd name="connsiteY3" fmla="*/ 251233 h 436868"/>
                  <a:gd name="connsiteX4" fmla="*/ 0 w 658424"/>
                  <a:gd name="connsiteY4" fmla="*/ 0 h 436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424" h="436868">
                    <a:moveTo>
                      <a:pt x="0" y="0"/>
                    </a:moveTo>
                    <a:lnTo>
                      <a:pt x="658424" y="0"/>
                    </a:lnTo>
                    <a:lnTo>
                      <a:pt x="658424" y="286509"/>
                    </a:lnTo>
                    <a:cubicBezTo>
                      <a:pt x="356259" y="621878"/>
                      <a:pt x="90702" y="298268"/>
                      <a:pt x="2177" y="251233"/>
                    </a:cubicBezTo>
                    <a:cubicBezTo>
                      <a:pt x="1451" y="93017"/>
                      <a:pt x="726" y="158216"/>
                      <a:pt x="0" y="0"/>
                    </a:cubicBez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01" name="矩形 100"/>
            <p:cNvSpPr/>
            <p:nvPr/>
          </p:nvSpPr>
          <p:spPr>
            <a:xfrm>
              <a:off x="4762641" y="1893258"/>
              <a:ext cx="1819815" cy="593066"/>
            </a:xfrm>
            <a:prstGeom prst="rect">
              <a:avLst/>
            </a:prstGeom>
          </p:spPr>
          <p:txBody>
            <a:bodyPr wrap="none">
              <a:spAutoFit/>
            </a:bodyPr>
            <a:lstStyle/>
            <a:p>
              <a:r>
                <a:rPr lang="zh-CN" altLang="en-US" sz="2400" dirty="0">
                  <a:solidFill>
                    <a:schemeClr val="bg1"/>
                  </a:solidFill>
                  <a:ea typeface="微软雅黑" panose="020B0503020204020204" pitchFamily="34" charset="-122"/>
                </a:rPr>
                <a:t>项目背景</a:t>
              </a:r>
            </a:p>
          </p:txBody>
        </p:sp>
      </p:grpSp>
      <p:grpSp>
        <p:nvGrpSpPr>
          <p:cNvPr id="104" name="组合 41"/>
          <p:cNvGrpSpPr>
            <a:grpSpLocks/>
          </p:cNvGrpSpPr>
          <p:nvPr/>
        </p:nvGrpSpPr>
        <p:grpSpPr bwMode="auto">
          <a:xfrm>
            <a:off x="4813699" y="3489163"/>
            <a:ext cx="613818" cy="555771"/>
            <a:chOff x="2727102" y="1805798"/>
            <a:chExt cx="789301" cy="714855"/>
          </a:xfrm>
        </p:grpSpPr>
        <p:grpSp>
          <p:nvGrpSpPr>
            <p:cNvPr id="105" name="组合 35"/>
            <p:cNvGrpSpPr>
              <a:grpSpLocks/>
            </p:cNvGrpSpPr>
            <p:nvPr/>
          </p:nvGrpSpPr>
          <p:grpSpPr bwMode="auto">
            <a:xfrm>
              <a:off x="2727102" y="1809520"/>
              <a:ext cx="789301" cy="711133"/>
              <a:chOff x="3696385" y="1762464"/>
              <a:chExt cx="2543112" cy="2379436"/>
            </a:xfrm>
          </p:grpSpPr>
          <p:sp>
            <p:nvSpPr>
              <p:cNvPr id="107" name="矩形 106"/>
              <p:cNvSpPr/>
              <p:nvPr/>
            </p:nvSpPr>
            <p:spPr>
              <a:xfrm>
                <a:off x="3855008" y="1760639"/>
                <a:ext cx="2379374" cy="2381261"/>
              </a:xfrm>
              <a:prstGeom prst="rect">
                <a:avLst/>
              </a:prstGeom>
              <a:solidFill>
                <a:schemeClr val="accent1">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8" name="矩形 34"/>
              <p:cNvSpPr/>
              <p:nvPr/>
            </p:nvSpPr>
            <p:spPr>
              <a:xfrm>
                <a:off x="3696385" y="1803162"/>
                <a:ext cx="2543112" cy="1041802"/>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393753"/>
                  <a:gd name="connsiteX1" fmla="*/ 658424 w 658424"/>
                  <a:gd name="connsiteY1" fmla="*/ 0 h 393753"/>
                  <a:gd name="connsiteX2" fmla="*/ 658424 w 658424"/>
                  <a:gd name="connsiteY2" fmla="*/ 286509 h 393753"/>
                  <a:gd name="connsiteX3" fmla="*/ 0 w 658424"/>
                  <a:gd name="connsiteY3" fmla="*/ 286509 h 393753"/>
                  <a:gd name="connsiteX4" fmla="*/ 0 w 658424"/>
                  <a:gd name="connsiteY4" fmla="*/ 0 h 393753"/>
                  <a:gd name="connsiteX0" fmla="*/ 45292 w 703716"/>
                  <a:gd name="connsiteY0" fmla="*/ 0 h 371837"/>
                  <a:gd name="connsiteX1" fmla="*/ 703716 w 703716"/>
                  <a:gd name="connsiteY1" fmla="*/ 0 h 371837"/>
                  <a:gd name="connsiteX2" fmla="*/ 703716 w 703716"/>
                  <a:gd name="connsiteY2" fmla="*/ 286509 h 371837"/>
                  <a:gd name="connsiteX3" fmla="*/ 0 w 703716"/>
                  <a:gd name="connsiteY3" fmla="*/ 180681 h 371837"/>
                  <a:gd name="connsiteX4" fmla="*/ 45292 w 703716"/>
                  <a:gd name="connsiteY4" fmla="*/ 0 h 371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716" h="371837">
                    <a:moveTo>
                      <a:pt x="45292" y="0"/>
                    </a:moveTo>
                    <a:lnTo>
                      <a:pt x="703716" y="0"/>
                    </a:lnTo>
                    <a:lnTo>
                      <a:pt x="703716" y="286509"/>
                    </a:lnTo>
                    <a:cubicBezTo>
                      <a:pt x="458841" y="527809"/>
                      <a:pt x="219475" y="180681"/>
                      <a:pt x="0" y="180681"/>
                    </a:cubicBezTo>
                    <a:lnTo>
                      <a:pt x="45292" y="0"/>
                    </a:ln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06" name="文本框 39"/>
            <p:cNvSpPr txBox="1">
              <a:spLocks noChangeArrowheads="1"/>
            </p:cNvSpPr>
            <p:nvPr/>
          </p:nvSpPr>
          <p:spPr bwMode="auto">
            <a:xfrm>
              <a:off x="2788239" y="1805798"/>
              <a:ext cx="715502" cy="67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2800" dirty="0">
                  <a:solidFill>
                    <a:schemeClr val="bg1"/>
                  </a:solidFill>
                  <a:latin typeface="Impact" panose="020B0806030902050204" pitchFamily="34" charset="0"/>
                  <a:ea typeface="时尚中黑简体" pitchFamily="2" charset="-122"/>
                  <a:cs typeface="Arial" panose="020B0604020202020204" pitchFamily="34" charset="0"/>
                </a:rPr>
                <a:t>02</a:t>
              </a:r>
              <a:endParaRPr lang="zh-CN" altLang="en-US" sz="2800" dirty="0">
                <a:solidFill>
                  <a:schemeClr val="bg1"/>
                </a:solidFill>
                <a:latin typeface="Impact" panose="020B0806030902050204" pitchFamily="34" charset="0"/>
                <a:ea typeface="时尚中黑简体" pitchFamily="2" charset="-122"/>
                <a:cs typeface="Arial" panose="020B0604020202020204" pitchFamily="34" charset="0"/>
              </a:endParaRPr>
            </a:p>
          </p:txBody>
        </p:sp>
      </p:grpSp>
      <p:grpSp>
        <p:nvGrpSpPr>
          <p:cNvPr id="109" name="组合 42"/>
          <p:cNvGrpSpPr>
            <a:grpSpLocks/>
          </p:cNvGrpSpPr>
          <p:nvPr/>
        </p:nvGrpSpPr>
        <p:grpSpPr bwMode="auto">
          <a:xfrm>
            <a:off x="5709295" y="3466794"/>
            <a:ext cx="3980560" cy="553573"/>
            <a:chOff x="3859762" y="1809521"/>
            <a:chExt cx="5116559" cy="711133"/>
          </a:xfrm>
        </p:grpSpPr>
        <p:grpSp>
          <p:nvGrpSpPr>
            <p:cNvPr id="110" name="组合 36"/>
            <p:cNvGrpSpPr>
              <a:grpSpLocks/>
            </p:cNvGrpSpPr>
            <p:nvPr/>
          </p:nvGrpSpPr>
          <p:grpSpPr bwMode="auto">
            <a:xfrm>
              <a:off x="3859762" y="1809521"/>
              <a:ext cx="5116559" cy="711133"/>
              <a:chOff x="3856314" y="1762464"/>
              <a:chExt cx="2383183" cy="2379436"/>
            </a:xfrm>
          </p:grpSpPr>
          <p:sp>
            <p:nvSpPr>
              <p:cNvPr id="112" name="矩形 111"/>
              <p:cNvSpPr/>
              <p:nvPr/>
            </p:nvSpPr>
            <p:spPr>
              <a:xfrm>
                <a:off x="3856314" y="1763631"/>
                <a:ext cx="2379486" cy="2378269"/>
              </a:xfrm>
              <a:prstGeom prst="rect">
                <a:avLst/>
              </a:prstGeom>
              <a:solidFill>
                <a:schemeClr val="accent1">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3" name="矩形 34"/>
              <p:cNvSpPr/>
              <p:nvPr/>
            </p:nvSpPr>
            <p:spPr>
              <a:xfrm>
                <a:off x="3860011" y="1806100"/>
                <a:ext cx="2379486" cy="1576663"/>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393753"/>
                  <a:gd name="connsiteX1" fmla="*/ 658424 w 658424"/>
                  <a:gd name="connsiteY1" fmla="*/ 0 h 393753"/>
                  <a:gd name="connsiteX2" fmla="*/ 658424 w 658424"/>
                  <a:gd name="connsiteY2" fmla="*/ 286509 h 393753"/>
                  <a:gd name="connsiteX3" fmla="*/ 0 w 658424"/>
                  <a:gd name="connsiteY3" fmla="*/ 286509 h 393753"/>
                  <a:gd name="connsiteX4" fmla="*/ 0 w 658424"/>
                  <a:gd name="connsiteY4" fmla="*/ 0 h 393753"/>
                  <a:gd name="connsiteX0" fmla="*/ 45292 w 703716"/>
                  <a:gd name="connsiteY0" fmla="*/ 0 h 371837"/>
                  <a:gd name="connsiteX1" fmla="*/ 703716 w 703716"/>
                  <a:gd name="connsiteY1" fmla="*/ 0 h 371837"/>
                  <a:gd name="connsiteX2" fmla="*/ 703716 w 703716"/>
                  <a:gd name="connsiteY2" fmla="*/ 286509 h 371837"/>
                  <a:gd name="connsiteX3" fmla="*/ 0 w 703716"/>
                  <a:gd name="connsiteY3" fmla="*/ 180681 h 371837"/>
                  <a:gd name="connsiteX4" fmla="*/ 45292 w 703716"/>
                  <a:gd name="connsiteY4" fmla="*/ 0 h 371837"/>
                  <a:gd name="connsiteX0" fmla="*/ 45292 w 703716"/>
                  <a:gd name="connsiteY0" fmla="*/ 0 h 525639"/>
                  <a:gd name="connsiteX1" fmla="*/ 703716 w 703716"/>
                  <a:gd name="connsiteY1" fmla="*/ 0 h 525639"/>
                  <a:gd name="connsiteX2" fmla="*/ 703716 w 703716"/>
                  <a:gd name="connsiteY2" fmla="*/ 286509 h 525639"/>
                  <a:gd name="connsiteX3" fmla="*/ 0 w 703716"/>
                  <a:gd name="connsiteY3" fmla="*/ 180681 h 525639"/>
                  <a:gd name="connsiteX4" fmla="*/ 45292 w 703716"/>
                  <a:gd name="connsiteY4" fmla="*/ 0 h 525639"/>
                  <a:gd name="connsiteX0" fmla="*/ 45292 w 703716"/>
                  <a:gd name="connsiteY0" fmla="*/ 0 h 286509"/>
                  <a:gd name="connsiteX1" fmla="*/ 703716 w 703716"/>
                  <a:gd name="connsiteY1" fmla="*/ 0 h 286509"/>
                  <a:gd name="connsiteX2" fmla="*/ 703716 w 703716"/>
                  <a:gd name="connsiteY2" fmla="*/ 286509 h 286509"/>
                  <a:gd name="connsiteX3" fmla="*/ 0 w 703716"/>
                  <a:gd name="connsiteY3" fmla="*/ 180681 h 286509"/>
                  <a:gd name="connsiteX4" fmla="*/ 45292 w 703716"/>
                  <a:gd name="connsiteY4" fmla="*/ 0 h 286509"/>
                  <a:gd name="connsiteX0" fmla="*/ 0 w 658424"/>
                  <a:gd name="connsiteY0" fmla="*/ 0 h 474648"/>
                  <a:gd name="connsiteX1" fmla="*/ 658424 w 658424"/>
                  <a:gd name="connsiteY1" fmla="*/ 0 h 474648"/>
                  <a:gd name="connsiteX2" fmla="*/ 658424 w 658424"/>
                  <a:gd name="connsiteY2" fmla="*/ 286509 h 474648"/>
                  <a:gd name="connsiteX3" fmla="*/ 2177 w 658424"/>
                  <a:gd name="connsiteY3" fmla="*/ 474648 h 474648"/>
                  <a:gd name="connsiteX4" fmla="*/ 0 w 658424"/>
                  <a:gd name="connsiteY4" fmla="*/ 0 h 474648"/>
                  <a:gd name="connsiteX0" fmla="*/ 0 w 658424"/>
                  <a:gd name="connsiteY0" fmla="*/ 0 h 474648"/>
                  <a:gd name="connsiteX1" fmla="*/ 658424 w 658424"/>
                  <a:gd name="connsiteY1" fmla="*/ 0 h 474648"/>
                  <a:gd name="connsiteX2" fmla="*/ 658424 w 658424"/>
                  <a:gd name="connsiteY2" fmla="*/ 286509 h 474648"/>
                  <a:gd name="connsiteX3" fmla="*/ 2177 w 658424"/>
                  <a:gd name="connsiteY3" fmla="*/ 474648 h 474648"/>
                  <a:gd name="connsiteX4" fmla="*/ 0 w 658424"/>
                  <a:gd name="connsiteY4" fmla="*/ 0 h 474648"/>
                  <a:gd name="connsiteX0" fmla="*/ 0 w 658424"/>
                  <a:gd name="connsiteY0" fmla="*/ 0 h 478579"/>
                  <a:gd name="connsiteX1" fmla="*/ 658424 w 658424"/>
                  <a:gd name="connsiteY1" fmla="*/ 0 h 478579"/>
                  <a:gd name="connsiteX2" fmla="*/ 658424 w 658424"/>
                  <a:gd name="connsiteY2" fmla="*/ 286509 h 478579"/>
                  <a:gd name="connsiteX3" fmla="*/ 2177 w 658424"/>
                  <a:gd name="connsiteY3" fmla="*/ 474648 h 478579"/>
                  <a:gd name="connsiteX4" fmla="*/ 0 w 658424"/>
                  <a:gd name="connsiteY4" fmla="*/ 0 h 478579"/>
                  <a:gd name="connsiteX0" fmla="*/ 0 w 658424"/>
                  <a:gd name="connsiteY0" fmla="*/ 0 h 477010"/>
                  <a:gd name="connsiteX1" fmla="*/ 658424 w 658424"/>
                  <a:gd name="connsiteY1" fmla="*/ 0 h 477010"/>
                  <a:gd name="connsiteX2" fmla="*/ 658424 w 658424"/>
                  <a:gd name="connsiteY2" fmla="*/ 286509 h 477010"/>
                  <a:gd name="connsiteX3" fmla="*/ 2177 w 658424"/>
                  <a:gd name="connsiteY3" fmla="*/ 474648 h 477010"/>
                  <a:gd name="connsiteX4" fmla="*/ 0 w 658424"/>
                  <a:gd name="connsiteY4" fmla="*/ 0 h 477010"/>
                  <a:gd name="connsiteX0" fmla="*/ 0 w 658424"/>
                  <a:gd name="connsiteY0" fmla="*/ 0 h 505769"/>
                  <a:gd name="connsiteX1" fmla="*/ 658424 w 658424"/>
                  <a:gd name="connsiteY1" fmla="*/ 0 h 505769"/>
                  <a:gd name="connsiteX2" fmla="*/ 658424 w 658424"/>
                  <a:gd name="connsiteY2" fmla="*/ 286509 h 505769"/>
                  <a:gd name="connsiteX3" fmla="*/ 2177 w 658424"/>
                  <a:gd name="connsiteY3" fmla="*/ 474648 h 505769"/>
                  <a:gd name="connsiteX4" fmla="*/ 0 w 658424"/>
                  <a:gd name="connsiteY4" fmla="*/ 0 h 505769"/>
                  <a:gd name="connsiteX0" fmla="*/ 0 w 658424"/>
                  <a:gd name="connsiteY0" fmla="*/ 0 h 525981"/>
                  <a:gd name="connsiteX1" fmla="*/ 658424 w 658424"/>
                  <a:gd name="connsiteY1" fmla="*/ 0 h 525981"/>
                  <a:gd name="connsiteX2" fmla="*/ 658424 w 658424"/>
                  <a:gd name="connsiteY2" fmla="*/ 286509 h 525981"/>
                  <a:gd name="connsiteX3" fmla="*/ 2177 w 658424"/>
                  <a:gd name="connsiteY3" fmla="*/ 474648 h 525981"/>
                  <a:gd name="connsiteX4" fmla="*/ 0 w 658424"/>
                  <a:gd name="connsiteY4" fmla="*/ 0 h 525981"/>
                  <a:gd name="connsiteX0" fmla="*/ 0 w 658424"/>
                  <a:gd name="connsiteY0" fmla="*/ 0 h 436868"/>
                  <a:gd name="connsiteX1" fmla="*/ 658424 w 658424"/>
                  <a:gd name="connsiteY1" fmla="*/ 0 h 436868"/>
                  <a:gd name="connsiteX2" fmla="*/ 658424 w 658424"/>
                  <a:gd name="connsiteY2" fmla="*/ 286509 h 436868"/>
                  <a:gd name="connsiteX3" fmla="*/ 2177 w 658424"/>
                  <a:gd name="connsiteY3" fmla="*/ 251233 h 436868"/>
                  <a:gd name="connsiteX4" fmla="*/ 0 w 658424"/>
                  <a:gd name="connsiteY4" fmla="*/ 0 h 436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424" h="436868">
                    <a:moveTo>
                      <a:pt x="0" y="0"/>
                    </a:moveTo>
                    <a:lnTo>
                      <a:pt x="658424" y="0"/>
                    </a:lnTo>
                    <a:lnTo>
                      <a:pt x="658424" y="286509"/>
                    </a:lnTo>
                    <a:cubicBezTo>
                      <a:pt x="356259" y="621878"/>
                      <a:pt x="90702" y="298268"/>
                      <a:pt x="2177" y="251233"/>
                    </a:cubicBezTo>
                    <a:cubicBezTo>
                      <a:pt x="1451" y="93017"/>
                      <a:pt x="726" y="158216"/>
                      <a:pt x="0" y="0"/>
                    </a:cubicBez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11" name="矩形 110"/>
            <p:cNvSpPr/>
            <p:nvPr/>
          </p:nvSpPr>
          <p:spPr>
            <a:xfrm>
              <a:off x="4785343" y="1868556"/>
              <a:ext cx="1819815" cy="593066"/>
            </a:xfrm>
            <a:prstGeom prst="rect">
              <a:avLst/>
            </a:prstGeom>
          </p:spPr>
          <p:txBody>
            <a:bodyPr wrap="none">
              <a:spAutoFit/>
            </a:bodyPr>
            <a:lstStyle/>
            <a:p>
              <a:r>
                <a:rPr lang="zh-CN" altLang="en-US" sz="2400" dirty="0">
                  <a:solidFill>
                    <a:schemeClr val="bg1"/>
                  </a:solidFill>
                  <a:ea typeface="微软雅黑" panose="020B0503020204020204" pitchFamily="34" charset="-122"/>
                </a:rPr>
                <a:t>实现原理</a:t>
              </a:r>
            </a:p>
          </p:txBody>
        </p:sp>
      </p:grpSp>
      <p:grpSp>
        <p:nvGrpSpPr>
          <p:cNvPr id="114" name="组合 113"/>
          <p:cNvGrpSpPr>
            <a:grpSpLocks/>
          </p:cNvGrpSpPr>
          <p:nvPr/>
        </p:nvGrpSpPr>
        <p:grpSpPr bwMode="auto">
          <a:xfrm>
            <a:off x="4813699" y="4231929"/>
            <a:ext cx="613818" cy="555771"/>
            <a:chOff x="2727102" y="1805798"/>
            <a:chExt cx="789301" cy="714855"/>
          </a:xfrm>
        </p:grpSpPr>
        <p:grpSp>
          <p:nvGrpSpPr>
            <p:cNvPr id="115" name="组合 35"/>
            <p:cNvGrpSpPr>
              <a:grpSpLocks/>
            </p:cNvGrpSpPr>
            <p:nvPr/>
          </p:nvGrpSpPr>
          <p:grpSpPr bwMode="auto">
            <a:xfrm>
              <a:off x="2727102" y="1809520"/>
              <a:ext cx="789301" cy="711133"/>
              <a:chOff x="3696385" y="1762464"/>
              <a:chExt cx="2543112" cy="2379436"/>
            </a:xfrm>
          </p:grpSpPr>
          <p:sp>
            <p:nvSpPr>
              <p:cNvPr id="117" name="矩形 116"/>
              <p:cNvSpPr/>
              <p:nvPr/>
            </p:nvSpPr>
            <p:spPr>
              <a:xfrm>
                <a:off x="3855008" y="1760639"/>
                <a:ext cx="2379374" cy="2381261"/>
              </a:xfrm>
              <a:prstGeom prst="rect">
                <a:avLst/>
              </a:prstGeom>
              <a:solidFill>
                <a:schemeClr val="accent2">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8" name="矩形 34"/>
              <p:cNvSpPr/>
              <p:nvPr/>
            </p:nvSpPr>
            <p:spPr>
              <a:xfrm>
                <a:off x="3696385" y="1803162"/>
                <a:ext cx="2543112" cy="1041802"/>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393753"/>
                  <a:gd name="connsiteX1" fmla="*/ 658424 w 658424"/>
                  <a:gd name="connsiteY1" fmla="*/ 0 h 393753"/>
                  <a:gd name="connsiteX2" fmla="*/ 658424 w 658424"/>
                  <a:gd name="connsiteY2" fmla="*/ 286509 h 393753"/>
                  <a:gd name="connsiteX3" fmla="*/ 0 w 658424"/>
                  <a:gd name="connsiteY3" fmla="*/ 286509 h 393753"/>
                  <a:gd name="connsiteX4" fmla="*/ 0 w 658424"/>
                  <a:gd name="connsiteY4" fmla="*/ 0 h 393753"/>
                  <a:gd name="connsiteX0" fmla="*/ 45292 w 703716"/>
                  <a:gd name="connsiteY0" fmla="*/ 0 h 371837"/>
                  <a:gd name="connsiteX1" fmla="*/ 703716 w 703716"/>
                  <a:gd name="connsiteY1" fmla="*/ 0 h 371837"/>
                  <a:gd name="connsiteX2" fmla="*/ 703716 w 703716"/>
                  <a:gd name="connsiteY2" fmla="*/ 286509 h 371837"/>
                  <a:gd name="connsiteX3" fmla="*/ 0 w 703716"/>
                  <a:gd name="connsiteY3" fmla="*/ 180681 h 371837"/>
                  <a:gd name="connsiteX4" fmla="*/ 45292 w 703716"/>
                  <a:gd name="connsiteY4" fmla="*/ 0 h 371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716" h="371837">
                    <a:moveTo>
                      <a:pt x="45292" y="0"/>
                    </a:moveTo>
                    <a:lnTo>
                      <a:pt x="703716" y="0"/>
                    </a:lnTo>
                    <a:lnTo>
                      <a:pt x="703716" y="286509"/>
                    </a:lnTo>
                    <a:cubicBezTo>
                      <a:pt x="458841" y="527809"/>
                      <a:pt x="219475" y="180681"/>
                      <a:pt x="0" y="180681"/>
                    </a:cubicBezTo>
                    <a:lnTo>
                      <a:pt x="45292" y="0"/>
                    </a:ln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16" name="文本框 39"/>
            <p:cNvSpPr txBox="1">
              <a:spLocks noChangeArrowheads="1"/>
            </p:cNvSpPr>
            <p:nvPr/>
          </p:nvSpPr>
          <p:spPr bwMode="auto">
            <a:xfrm>
              <a:off x="2781026" y="1805798"/>
              <a:ext cx="729926" cy="67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2800" dirty="0">
                  <a:solidFill>
                    <a:schemeClr val="bg1"/>
                  </a:solidFill>
                  <a:latin typeface="Impact" panose="020B0806030902050204" pitchFamily="34" charset="0"/>
                  <a:ea typeface="时尚中黑简体" pitchFamily="2" charset="-122"/>
                  <a:cs typeface="Arial" panose="020B0604020202020204" pitchFamily="34" charset="0"/>
                </a:rPr>
                <a:t>03</a:t>
              </a:r>
              <a:endParaRPr lang="zh-CN" altLang="en-US" sz="2800" dirty="0">
                <a:solidFill>
                  <a:schemeClr val="bg1"/>
                </a:solidFill>
                <a:latin typeface="Impact" panose="020B0806030902050204" pitchFamily="34" charset="0"/>
                <a:ea typeface="时尚中黑简体" pitchFamily="2" charset="-122"/>
                <a:cs typeface="Arial" panose="020B0604020202020204" pitchFamily="34" charset="0"/>
              </a:endParaRPr>
            </a:p>
          </p:txBody>
        </p:sp>
      </p:grpSp>
      <p:grpSp>
        <p:nvGrpSpPr>
          <p:cNvPr id="119" name="组合 42"/>
          <p:cNvGrpSpPr>
            <a:grpSpLocks/>
          </p:cNvGrpSpPr>
          <p:nvPr/>
        </p:nvGrpSpPr>
        <p:grpSpPr bwMode="auto">
          <a:xfrm>
            <a:off x="5709295" y="4209561"/>
            <a:ext cx="3980560" cy="553573"/>
            <a:chOff x="3859762" y="1809521"/>
            <a:chExt cx="5116559" cy="711133"/>
          </a:xfrm>
        </p:grpSpPr>
        <p:grpSp>
          <p:nvGrpSpPr>
            <p:cNvPr id="120" name="组合 36"/>
            <p:cNvGrpSpPr>
              <a:grpSpLocks/>
            </p:cNvGrpSpPr>
            <p:nvPr/>
          </p:nvGrpSpPr>
          <p:grpSpPr bwMode="auto">
            <a:xfrm>
              <a:off x="3859762" y="1809521"/>
              <a:ext cx="5116559" cy="711133"/>
              <a:chOff x="3856314" y="1762464"/>
              <a:chExt cx="2383183" cy="2379436"/>
            </a:xfrm>
          </p:grpSpPr>
          <p:sp>
            <p:nvSpPr>
              <p:cNvPr id="122" name="矩形 121"/>
              <p:cNvSpPr/>
              <p:nvPr/>
            </p:nvSpPr>
            <p:spPr>
              <a:xfrm>
                <a:off x="3856314" y="1763631"/>
                <a:ext cx="2379486" cy="2378269"/>
              </a:xfrm>
              <a:prstGeom prst="rect">
                <a:avLst/>
              </a:prstGeom>
              <a:solidFill>
                <a:schemeClr val="accent2">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3" name="矩形 34"/>
              <p:cNvSpPr/>
              <p:nvPr/>
            </p:nvSpPr>
            <p:spPr>
              <a:xfrm>
                <a:off x="3860011" y="1806100"/>
                <a:ext cx="2379486" cy="1576663"/>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393753"/>
                  <a:gd name="connsiteX1" fmla="*/ 658424 w 658424"/>
                  <a:gd name="connsiteY1" fmla="*/ 0 h 393753"/>
                  <a:gd name="connsiteX2" fmla="*/ 658424 w 658424"/>
                  <a:gd name="connsiteY2" fmla="*/ 286509 h 393753"/>
                  <a:gd name="connsiteX3" fmla="*/ 0 w 658424"/>
                  <a:gd name="connsiteY3" fmla="*/ 286509 h 393753"/>
                  <a:gd name="connsiteX4" fmla="*/ 0 w 658424"/>
                  <a:gd name="connsiteY4" fmla="*/ 0 h 393753"/>
                  <a:gd name="connsiteX0" fmla="*/ 45292 w 703716"/>
                  <a:gd name="connsiteY0" fmla="*/ 0 h 371837"/>
                  <a:gd name="connsiteX1" fmla="*/ 703716 w 703716"/>
                  <a:gd name="connsiteY1" fmla="*/ 0 h 371837"/>
                  <a:gd name="connsiteX2" fmla="*/ 703716 w 703716"/>
                  <a:gd name="connsiteY2" fmla="*/ 286509 h 371837"/>
                  <a:gd name="connsiteX3" fmla="*/ 0 w 703716"/>
                  <a:gd name="connsiteY3" fmla="*/ 180681 h 371837"/>
                  <a:gd name="connsiteX4" fmla="*/ 45292 w 703716"/>
                  <a:gd name="connsiteY4" fmla="*/ 0 h 371837"/>
                  <a:gd name="connsiteX0" fmla="*/ 45292 w 703716"/>
                  <a:gd name="connsiteY0" fmla="*/ 0 h 525639"/>
                  <a:gd name="connsiteX1" fmla="*/ 703716 w 703716"/>
                  <a:gd name="connsiteY1" fmla="*/ 0 h 525639"/>
                  <a:gd name="connsiteX2" fmla="*/ 703716 w 703716"/>
                  <a:gd name="connsiteY2" fmla="*/ 286509 h 525639"/>
                  <a:gd name="connsiteX3" fmla="*/ 0 w 703716"/>
                  <a:gd name="connsiteY3" fmla="*/ 180681 h 525639"/>
                  <a:gd name="connsiteX4" fmla="*/ 45292 w 703716"/>
                  <a:gd name="connsiteY4" fmla="*/ 0 h 525639"/>
                  <a:gd name="connsiteX0" fmla="*/ 45292 w 703716"/>
                  <a:gd name="connsiteY0" fmla="*/ 0 h 286509"/>
                  <a:gd name="connsiteX1" fmla="*/ 703716 w 703716"/>
                  <a:gd name="connsiteY1" fmla="*/ 0 h 286509"/>
                  <a:gd name="connsiteX2" fmla="*/ 703716 w 703716"/>
                  <a:gd name="connsiteY2" fmla="*/ 286509 h 286509"/>
                  <a:gd name="connsiteX3" fmla="*/ 0 w 703716"/>
                  <a:gd name="connsiteY3" fmla="*/ 180681 h 286509"/>
                  <a:gd name="connsiteX4" fmla="*/ 45292 w 703716"/>
                  <a:gd name="connsiteY4" fmla="*/ 0 h 286509"/>
                  <a:gd name="connsiteX0" fmla="*/ 0 w 658424"/>
                  <a:gd name="connsiteY0" fmla="*/ 0 h 474648"/>
                  <a:gd name="connsiteX1" fmla="*/ 658424 w 658424"/>
                  <a:gd name="connsiteY1" fmla="*/ 0 h 474648"/>
                  <a:gd name="connsiteX2" fmla="*/ 658424 w 658424"/>
                  <a:gd name="connsiteY2" fmla="*/ 286509 h 474648"/>
                  <a:gd name="connsiteX3" fmla="*/ 2177 w 658424"/>
                  <a:gd name="connsiteY3" fmla="*/ 474648 h 474648"/>
                  <a:gd name="connsiteX4" fmla="*/ 0 w 658424"/>
                  <a:gd name="connsiteY4" fmla="*/ 0 h 474648"/>
                  <a:gd name="connsiteX0" fmla="*/ 0 w 658424"/>
                  <a:gd name="connsiteY0" fmla="*/ 0 h 474648"/>
                  <a:gd name="connsiteX1" fmla="*/ 658424 w 658424"/>
                  <a:gd name="connsiteY1" fmla="*/ 0 h 474648"/>
                  <a:gd name="connsiteX2" fmla="*/ 658424 w 658424"/>
                  <a:gd name="connsiteY2" fmla="*/ 286509 h 474648"/>
                  <a:gd name="connsiteX3" fmla="*/ 2177 w 658424"/>
                  <a:gd name="connsiteY3" fmla="*/ 474648 h 474648"/>
                  <a:gd name="connsiteX4" fmla="*/ 0 w 658424"/>
                  <a:gd name="connsiteY4" fmla="*/ 0 h 474648"/>
                  <a:gd name="connsiteX0" fmla="*/ 0 w 658424"/>
                  <a:gd name="connsiteY0" fmla="*/ 0 h 478579"/>
                  <a:gd name="connsiteX1" fmla="*/ 658424 w 658424"/>
                  <a:gd name="connsiteY1" fmla="*/ 0 h 478579"/>
                  <a:gd name="connsiteX2" fmla="*/ 658424 w 658424"/>
                  <a:gd name="connsiteY2" fmla="*/ 286509 h 478579"/>
                  <a:gd name="connsiteX3" fmla="*/ 2177 w 658424"/>
                  <a:gd name="connsiteY3" fmla="*/ 474648 h 478579"/>
                  <a:gd name="connsiteX4" fmla="*/ 0 w 658424"/>
                  <a:gd name="connsiteY4" fmla="*/ 0 h 478579"/>
                  <a:gd name="connsiteX0" fmla="*/ 0 w 658424"/>
                  <a:gd name="connsiteY0" fmla="*/ 0 h 477010"/>
                  <a:gd name="connsiteX1" fmla="*/ 658424 w 658424"/>
                  <a:gd name="connsiteY1" fmla="*/ 0 h 477010"/>
                  <a:gd name="connsiteX2" fmla="*/ 658424 w 658424"/>
                  <a:gd name="connsiteY2" fmla="*/ 286509 h 477010"/>
                  <a:gd name="connsiteX3" fmla="*/ 2177 w 658424"/>
                  <a:gd name="connsiteY3" fmla="*/ 474648 h 477010"/>
                  <a:gd name="connsiteX4" fmla="*/ 0 w 658424"/>
                  <a:gd name="connsiteY4" fmla="*/ 0 h 477010"/>
                  <a:gd name="connsiteX0" fmla="*/ 0 w 658424"/>
                  <a:gd name="connsiteY0" fmla="*/ 0 h 505769"/>
                  <a:gd name="connsiteX1" fmla="*/ 658424 w 658424"/>
                  <a:gd name="connsiteY1" fmla="*/ 0 h 505769"/>
                  <a:gd name="connsiteX2" fmla="*/ 658424 w 658424"/>
                  <a:gd name="connsiteY2" fmla="*/ 286509 h 505769"/>
                  <a:gd name="connsiteX3" fmla="*/ 2177 w 658424"/>
                  <a:gd name="connsiteY3" fmla="*/ 474648 h 505769"/>
                  <a:gd name="connsiteX4" fmla="*/ 0 w 658424"/>
                  <a:gd name="connsiteY4" fmla="*/ 0 h 505769"/>
                  <a:gd name="connsiteX0" fmla="*/ 0 w 658424"/>
                  <a:gd name="connsiteY0" fmla="*/ 0 h 525981"/>
                  <a:gd name="connsiteX1" fmla="*/ 658424 w 658424"/>
                  <a:gd name="connsiteY1" fmla="*/ 0 h 525981"/>
                  <a:gd name="connsiteX2" fmla="*/ 658424 w 658424"/>
                  <a:gd name="connsiteY2" fmla="*/ 286509 h 525981"/>
                  <a:gd name="connsiteX3" fmla="*/ 2177 w 658424"/>
                  <a:gd name="connsiteY3" fmla="*/ 474648 h 525981"/>
                  <a:gd name="connsiteX4" fmla="*/ 0 w 658424"/>
                  <a:gd name="connsiteY4" fmla="*/ 0 h 525981"/>
                  <a:gd name="connsiteX0" fmla="*/ 0 w 658424"/>
                  <a:gd name="connsiteY0" fmla="*/ 0 h 436868"/>
                  <a:gd name="connsiteX1" fmla="*/ 658424 w 658424"/>
                  <a:gd name="connsiteY1" fmla="*/ 0 h 436868"/>
                  <a:gd name="connsiteX2" fmla="*/ 658424 w 658424"/>
                  <a:gd name="connsiteY2" fmla="*/ 286509 h 436868"/>
                  <a:gd name="connsiteX3" fmla="*/ 2177 w 658424"/>
                  <a:gd name="connsiteY3" fmla="*/ 251233 h 436868"/>
                  <a:gd name="connsiteX4" fmla="*/ 0 w 658424"/>
                  <a:gd name="connsiteY4" fmla="*/ 0 h 436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424" h="436868">
                    <a:moveTo>
                      <a:pt x="0" y="0"/>
                    </a:moveTo>
                    <a:lnTo>
                      <a:pt x="658424" y="0"/>
                    </a:lnTo>
                    <a:lnTo>
                      <a:pt x="658424" y="286509"/>
                    </a:lnTo>
                    <a:cubicBezTo>
                      <a:pt x="356259" y="621878"/>
                      <a:pt x="90702" y="298268"/>
                      <a:pt x="2177" y="251233"/>
                    </a:cubicBezTo>
                    <a:cubicBezTo>
                      <a:pt x="1451" y="93017"/>
                      <a:pt x="726" y="158216"/>
                      <a:pt x="0" y="0"/>
                    </a:cubicBez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21" name="矩形 120"/>
            <p:cNvSpPr/>
            <p:nvPr/>
          </p:nvSpPr>
          <p:spPr>
            <a:xfrm>
              <a:off x="4762641" y="1868555"/>
              <a:ext cx="4193487" cy="593066"/>
            </a:xfrm>
            <a:prstGeom prst="rect">
              <a:avLst/>
            </a:prstGeom>
          </p:spPr>
          <p:txBody>
            <a:bodyPr wrap="none">
              <a:spAutoFit/>
            </a:bodyPr>
            <a:lstStyle/>
            <a:p>
              <a:r>
                <a:rPr lang="zh-CN" altLang="en-US" sz="2400" dirty="0">
                  <a:solidFill>
                    <a:schemeClr val="bg1"/>
                  </a:solidFill>
                  <a:ea typeface="微软雅黑" panose="020B0503020204020204" pitchFamily="34" charset="-122"/>
                </a:rPr>
                <a:t>数据预处理和源码分析</a:t>
              </a:r>
            </a:p>
          </p:txBody>
        </p:sp>
      </p:grpSp>
      <p:grpSp>
        <p:nvGrpSpPr>
          <p:cNvPr id="124" name="组合 41"/>
          <p:cNvGrpSpPr>
            <a:grpSpLocks/>
          </p:cNvGrpSpPr>
          <p:nvPr/>
        </p:nvGrpSpPr>
        <p:grpSpPr bwMode="auto">
          <a:xfrm>
            <a:off x="4813699" y="5012787"/>
            <a:ext cx="613818" cy="555771"/>
            <a:chOff x="2727102" y="1805798"/>
            <a:chExt cx="789301" cy="714855"/>
          </a:xfrm>
        </p:grpSpPr>
        <p:grpSp>
          <p:nvGrpSpPr>
            <p:cNvPr id="125" name="组合 35"/>
            <p:cNvGrpSpPr>
              <a:grpSpLocks/>
            </p:cNvGrpSpPr>
            <p:nvPr/>
          </p:nvGrpSpPr>
          <p:grpSpPr bwMode="auto">
            <a:xfrm>
              <a:off x="2727102" y="1809520"/>
              <a:ext cx="789301" cy="711133"/>
              <a:chOff x="3696385" y="1762464"/>
              <a:chExt cx="2543112" cy="2379436"/>
            </a:xfrm>
          </p:grpSpPr>
          <p:sp>
            <p:nvSpPr>
              <p:cNvPr id="127" name="矩形 126"/>
              <p:cNvSpPr/>
              <p:nvPr/>
            </p:nvSpPr>
            <p:spPr>
              <a:xfrm>
                <a:off x="3855008" y="1760639"/>
                <a:ext cx="2379374" cy="2381261"/>
              </a:xfrm>
              <a:prstGeom prst="rect">
                <a:avLst/>
              </a:prstGeom>
              <a:solidFill>
                <a:schemeClr val="accent1">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8" name="矩形 34"/>
              <p:cNvSpPr/>
              <p:nvPr/>
            </p:nvSpPr>
            <p:spPr>
              <a:xfrm>
                <a:off x="3696385" y="1803162"/>
                <a:ext cx="2543112" cy="1041802"/>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393753"/>
                  <a:gd name="connsiteX1" fmla="*/ 658424 w 658424"/>
                  <a:gd name="connsiteY1" fmla="*/ 0 h 393753"/>
                  <a:gd name="connsiteX2" fmla="*/ 658424 w 658424"/>
                  <a:gd name="connsiteY2" fmla="*/ 286509 h 393753"/>
                  <a:gd name="connsiteX3" fmla="*/ 0 w 658424"/>
                  <a:gd name="connsiteY3" fmla="*/ 286509 h 393753"/>
                  <a:gd name="connsiteX4" fmla="*/ 0 w 658424"/>
                  <a:gd name="connsiteY4" fmla="*/ 0 h 393753"/>
                  <a:gd name="connsiteX0" fmla="*/ 45292 w 703716"/>
                  <a:gd name="connsiteY0" fmla="*/ 0 h 371837"/>
                  <a:gd name="connsiteX1" fmla="*/ 703716 w 703716"/>
                  <a:gd name="connsiteY1" fmla="*/ 0 h 371837"/>
                  <a:gd name="connsiteX2" fmla="*/ 703716 w 703716"/>
                  <a:gd name="connsiteY2" fmla="*/ 286509 h 371837"/>
                  <a:gd name="connsiteX3" fmla="*/ 0 w 703716"/>
                  <a:gd name="connsiteY3" fmla="*/ 180681 h 371837"/>
                  <a:gd name="connsiteX4" fmla="*/ 45292 w 703716"/>
                  <a:gd name="connsiteY4" fmla="*/ 0 h 371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716" h="371837">
                    <a:moveTo>
                      <a:pt x="45292" y="0"/>
                    </a:moveTo>
                    <a:lnTo>
                      <a:pt x="703716" y="0"/>
                    </a:lnTo>
                    <a:lnTo>
                      <a:pt x="703716" y="286509"/>
                    </a:lnTo>
                    <a:cubicBezTo>
                      <a:pt x="458841" y="527809"/>
                      <a:pt x="219475" y="180681"/>
                      <a:pt x="0" y="180681"/>
                    </a:cubicBezTo>
                    <a:lnTo>
                      <a:pt x="45292" y="0"/>
                    </a:ln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26" name="文本框 39"/>
            <p:cNvSpPr txBox="1">
              <a:spLocks noChangeArrowheads="1"/>
            </p:cNvSpPr>
            <p:nvPr/>
          </p:nvSpPr>
          <p:spPr bwMode="auto">
            <a:xfrm>
              <a:off x="2788239" y="1805798"/>
              <a:ext cx="715502" cy="67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2800" dirty="0">
                  <a:solidFill>
                    <a:schemeClr val="bg1"/>
                  </a:solidFill>
                  <a:latin typeface="Impact" panose="020B0806030902050204" pitchFamily="34" charset="0"/>
                  <a:ea typeface="时尚中黑简体" pitchFamily="2" charset="-122"/>
                  <a:cs typeface="Arial" panose="020B0604020202020204" pitchFamily="34" charset="0"/>
                </a:rPr>
                <a:t>04</a:t>
              </a:r>
              <a:endParaRPr lang="zh-CN" altLang="en-US" sz="2800" dirty="0">
                <a:solidFill>
                  <a:schemeClr val="bg1"/>
                </a:solidFill>
                <a:latin typeface="Impact" panose="020B0806030902050204" pitchFamily="34" charset="0"/>
                <a:ea typeface="时尚中黑简体" pitchFamily="2" charset="-122"/>
                <a:cs typeface="Arial" panose="020B0604020202020204" pitchFamily="34" charset="0"/>
              </a:endParaRPr>
            </a:p>
          </p:txBody>
        </p:sp>
      </p:grpSp>
      <p:grpSp>
        <p:nvGrpSpPr>
          <p:cNvPr id="129" name="组合 42"/>
          <p:cNvGrpSpPr>
            <a:grpSpLocks/>
          </p:cNvGrpSpPr>
          <p:nvPr/>
        </p:nvGrpSpPr>
        <p:grpSpPr bwMode="auto">
          <a:xfrm>
            <a:off x="5709295" y="4990418"/>
            <a:ext cx="3980560" cy="553573"/>
            <a:chOff x="3859762" y="1809521"/>
            <a:chExt cx="5116559" cy="711133"/>
          </a:xfrm>
        </p:grpSpPr>
        <p:grpSp>
          <p:nvGrpSpPr>
            <p:cNvPr id="130" name="组合 36"/>
            <p:cNvGrpSpPr>
              <a:grpSpLocks/>
            </p:cNvGrpSpPr>
            <p:nvPr/>
          </p:nvGrpSpPr>
          <p:grpSpPr bwMode="auto">
            <a:xfrm>
              <a:off x="3859762" y="1809521"/>
              <a:ext cx="5116559" cy="711133"/>
              <a:chOff x="3856314" y="1762464"/>
              <a:chExt cx="2383183" cy="2379436"/>
            </a:xfrm>
          </p:grpSpPr>
          <p:sp>
            <p:nvSpPr>
              <p:cNvPr id="132" name="矩形 131"/>
              <p:cNvSpPr/>
              <p:nvPr/>
            </p:nvSpPr>
            <p:spPr>
              <a:xfrm>
                <a:off x="3856314" y="1763631"/>
                <a:ext cx="2379486" cy="2378269"/>
              </a:xfrm>
              <a:prstGeom prst="rect">
                <a:avLst/>
              </a:prstGeom>
              <a:solidFill>
                <a:schemeClr val="accent1">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3" name="矩形 34"/>
              <p:cNvSpPr/>
              <p:nvPr/>
            </p:nvSpPr>
            <p:spPr>
              <a:xfrm>
                <a:off x="3860011" y="1806100"/>
                <a:ext cx="2379486" cy="1576663"/>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393753"/>
                  <a:gd name="connsiteX1" fmla="*/ 658424 w 658424"/>
                  <a:gd name="connsiteY1" fmla="*/ 0 h 393753"/>
                  <a:gd name="connsiteX2" fmla="*/ 658424 w 658424"/>
                  <a:gd name="connsiteY2" fmla="*/ 286509 h 393753"/>
                  <a:gd name="connsiteX3" fmla="*/ 0 w 658424"/>
                  <a:gd name="connsiteY3" fmla="*/ 286509 h 393753"/>
                  <a:gd name="connsiteX4" fmla="*/ 0 w 658424"/>
                  <a:gd name="connsiteY4" fmla="*/ 0 h 393753"/>
                  <a:gd name="connsiteX0" fmla="*/ 45292 w 703716"/>
                  <a:gd name="connsiteY0" fmla="*/ 0 h 371837"/>
                  <a:gd name="connsiteX1" fmla="*/ 703716 w 703716"/>
                  <a:gd name="connsiteY1" fmla="*/ 0 h 371837"/>
                  <a:gd name="connsiteX2" fmla="*/ 703716 w 703716"/>
                  <a:gd name="connsiteY2" fmla="*/ 286509 h 371837"/>
                  <a:gd name="connsiteX3" fmla="*/ 0 w 703716"/>
                  <a:gd name="connsiteY3" fmla="*/ 180681 h 371837"/>
                  <a:gd name="connsiteX4" fmla="*/ 45292 w 703716"/>
                  <a:gd name="connsiteY4" fmla="*/ 0 h 371837"/>
                  <a:gd name="connsiteX0" fmla="*/ 45292 w 703716"/>
                  <a:gd name="connsiteY0" fmla="*/ 0 h 525639"/>
                  <a:gd name="connsiteX1" fmla="*/ 703716 w 703716"/>
                  <a:gd name="connsiteY1" fmla="*/ 0 h 525639"/>
                  <a:gd name="connsiteX2" fmla="*/ 703716 w 703716"/>
                  <a:gd name="connsiteY2" fmla="*/ 286509 h 525639"/>
                  <a:gd name="connsiteX3" fmla="*/ 0 w 703716"/>
                  <a:gd name="connsiteY3" fmla="*/ 180681 h 525639"/>
                  <a:gd name="connsiteX4" fmla="*/ 45292 w 703716"/>
                  <a:gd name="connsiteY4" fmla="*/ 0 h 525639"/>
                  <a:gd name="connsiteX0" fmla="*/ 45292 w 703716"/>
                  <a:gd name="connsiteY0" fmla="*/ 0 h 286509"/>
                  <a:gd name="connsiteX1" fmla="*/ 703716 w 703716"/>
                  <a:gd name="connsiteY1" fmla="*/ 0 h 286509"/>
                  <a:gd name="connsiteX2" fmla="*/ 703716 w 703716"/>
                  <a:gd name="connsiteY2" fmla="*/ 286509 h 286509"/>
                  <a:gd name="connsiteX3" fmla="*/ 0 w 703716"/>
                  <a:gd name="connsiteY3" fmla="*/ 180681 h 286509"/>
                  <a:gd name="connsiteX4" fmla="*/ 45292 w 703716"/>
                  <a:gd name="connsiteY4" fmla="*/ 0 h 286509"/>
                  <a:gd name="connsiteX0" fmla="*/ 0 w 658424"/>
                  <a:gd name="connsiteY0" fmla="*/ 0 h 474648"/>
                  <a:gd name="connsiteX1" fmla="*/ 658424 w 658424"/>
                  <a:gd name="connsiteY1" fmla="*/ 0 h 474648"/>
                  <a:gd name="connsiteX2" fmla="*/ 658424 w 658424"/>
                  <a:gd name="connsiteY2" fmla="*/ 286509 h 474648"/>
                  <a:gd name="connsiteX3" fmla="*/ 2177 w 658424"/>
                  <a:gd name="connsiteY3" fmla="*/ 474648 h 474648"/>
                  <a:gd name="connsiteX4" fmla="*/ 0 w 658424"/>
                  <a:gd name="connsiteY4" fmla="*/ 0 h 474648"/>
                  <a:gd name="connsiteX0" fmla="*/ 0 w 658424"/>
                  <a:gd name="connsiteY0" fmla="*/ 0 h 474648"/>
                  <a:gd name="connsiteX1" fmla="*/ 658424 w 658424"/>
                  <a:gd name="connsiteY1" fmla="*/ 0 h 474648"/>
                  <a:gd name="connsiteX2" fmla="*/ 658424 w 658424"/>
                  <a:gd name="connsiteY2" fmla="*/ 286509 h 474648"/>
                  <a:gd name="connsiteX3" fmla="*/ 2177 w 658424"/>
                  <a:gd name="connsiteY3" fmla="*/ 474648 h 474648"/>
                  <a:gd name="connsiteX4" fmla="*/ 0 w 658424"/>
                  <a:gd name="connsiteY4" fmla="*/ 0 h 474648"/>
                  <a:gd name="connsiteX0" fmla="*/ 0 w 658424"/>
                  <a:gd name="connsiteY0" fmla="*/ 0 h 478579"/>
                  <a:gd name="connsiteX1" fmla="*/ 658424 w 658424"/>
                  <a:gd name="connsiteY1" fmla="*/ 0 h 478579"/>
                  <a:gd name="connsiteX2" fmla="*/ 658424 w 658424"/>
                  <a:gd name="connsiteY2" fmla="*/ 286509 h 478579"/>
                  <a:gd name="connsiteX3" fmla="*/ 2177 w 658424"/>
                  <a:gd name="connsiteY3" fmla="*/ 474648 h 478579"/>
                  <a:gd name="connsiteX4" fmla="*/ 0 w 658424"/>
                  <a:gd name="connsiteY4" fmla="*/ 0 h 478579"/>
                  <a:gd name="connsiteX0" fmla="*/ 0 w 658424"/>
                  <a:gd name="connsiteY0" fmla="*/ 0 h 477010"/>
                  <a:gd name="connsiteX1" fmla="*/ 658424 w 658424"/>
                  <a:gd name="connsiteY1" fmla="*/ 0 h 477010"/>
                  <a:gd name="connsiteX2" fmla="*/ 658424 w 658424"/>
                  <a:gd name="connsiteY2" fmla="*/ 286509 h 477010"/>
                  <a:gd name="connsiteX3" fmla="*/ 2177 w 658424"/>
                  <a:gd name="connsiteY3" fmla="*/ 474648 h 477010"/>
                  <a:gd name="connsiteX4" fmla="*/ 0 w 658424"/>
                  <a:gd name="connsiteY4" fmla="*/ 0 h 477010"/>
                  <a:gd name="connsiteX0" fmla="*/ 0 w 658424"/>
                  <a:gd name="connsiteY0" fmla="*/ 0 h 505769"/>
                  <a:gd name="connsiteX1" fmla="*/ 658424 w 658424"/>
                  <a:gd name="connsiteY1" fmla="*/ 0 h 505769"/>
                  <a:gd name="connsiteX2" fmla="*/ 658424 w 658424"/>
                  <a:gd name="connsiteY2" fmla="*/ 286509 h 505769"/>
                  <a:gd name="connsiteX3" fmla="*/ 2177 w 658424"/>
                  <a:gd name="connsiteY3" fmla="*/ 474648 h 505769"/>
                  <a:gd name="connsiteX4" fmla="*/ 0 w 658424"/>
                  <a:gd name="connsiteY4" fmla="*/ 0 h 505769"/>
                  <a:gd name="connsiteX0" fmla="*/ 0 w 658424"/>
                  <a:gd name="connsiteY0" fmla="*/ 0 h 525981"/>
                  <a:gd name="connsiteX1" fmla="*/ 658424 w 658424"/>
                  <a:gd name="connsiteY1" fmla="*/ 0 h 525981"/>
                  <a:gd name="connsiteX2" fmla="*/ 658424 w 658424"/>
                  <a:gd name="connsiteY2" fmla="*/ 286509 h 525981"/>
                  <a:gd name="connsiteX3" fmla="*/ 2177 w 658424"/>
                  <a:gd name="connsiteY3" fmla="*/ 474648 h 525981"/>
                  <a:gd name="connsiteX4" fmla="*/ 0 w 658424"/>
                  <a:gd name="connsiteY4" fmla="*/ 0 h 525981"/>
                  <a:gd name="connsiteX0" fmla="*/ 0 w 658424"/>
                  <a:gd name="connsiteY0" fmla="*/ 0 h 436868"/>
                  <a:gd name="connsiteX1" fmla="*/ 658424 w 658424"/>
                  <a:gd name="connsiteY1" fmla="*/ 0 h 436868"/>
                  <a:gd name="connsiteX2" fmla="*/ 658424 w 658424"/>
                  <a:gd name="connsiteY2" fmla="*/ 286509 h 436868"/>
                  <a:gd name="connsiteX3" fmla="*/ 2177 w 658424"/>
                  <a:gd name="connsiteY3" fmla="*/ 251233 h 436868"/>
                  <a:gd name="connsiteX4" fmla="*/ 0 w 658424"/>
                  <a:gd name="connsiteY4" fmla="*/ 0 h 436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424" h="436868">
                    <a:moveTo>
                      <a:pt x="0" y="0"/>
                    </a:moveTo>
                    <a:lnTo>
                      <a:pt x="658424" y="0"/>
                    </a:lnTo>
                    <a:lnTo>
                      <a:pt x="658424" y="286509"/>
                    </a:lnTo>
                    <a:cubicBezTo>
                      <a:pt x="356259" y="621878"/>
                      <a:pt x="90702" y="298268"/>
                      <a:pt x="2177" y="251233"/>
                    </a:cubicBezTo>
                    <a:cubicBezTo>
                      <a:pt x="1451" y="93017"/>
                      <a:pt x="726" y="158216"/>
                      <a:pt x="0" y="0"/>
                    </a:cubicBez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31" name="矩形 130"/>
            <p:cNvSpPr/>
            <p:nvPr/>
          </p:nvSpPr>
          <p:spPr>
            <a:xfrm>
              <a:off x="4785343" y="1868556"/>
              <a:ext cx="1819815" cy="593066"/>
            </a:xfrm>
            <a:prstGeom prst="rect">
              <a:avLst/>
            </a:prstGeom>
          </p:spPr>
          <p:txBody>
            <a:bodyPr wrap="none">
              <a:spAutoFit/>
            </a:bodyPr>
            <a:lstStyle/>
            <a:p>
              <a:r>
                <a:rPr lang="zh-CN" altLang="en-US" sz="2400" dirty="0">
                  <a:solidFill>
                    <a:schemeClr val="bg1"/>
                  </a:solidFill>
                  <a:ea typeface="微软雅黑" panose="020B0503020204020204" pitchFamily="34" charset="-122"/>
                </a:rPr>
                <a:t>效果展示</a:t>
              </a:r>
            </a:p>
          </p:txBody>
        </p:sp>
      </p:grpSp>
    </p:spTree>
    <p:extLst>
      <p:ext uri="{BB962C8B-B14F-4D97-AF65-F5344CB8AC3E}">
        <p14:creationId xmlns:p14="http://schemas.microsoft.com/office/powerpoint/2010/main" val="1568478910"/>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1000"/>
                                        <p:tgtEl>
                                          <p:spTgt spid="91"/>
                                        </p:tgtEl>
                                      </p:cBhvr>
                                    </p:animEffect>
                                    <p:anim calcmode="lin" valueType="num">
                                      <p:cBhvr>
                                        <p:cTn id="8" dur="1000" fill="hold"/>
                                        <p:tgtEl>
                                          <p:spTgt spid="91"/>
                                        </p:tgtEl>
                                        <p:attrNameLst>
                                          <p:attrName>ppt_x</p:attrName>
                                        </p:attrNameLst>
                                      </p:cBhvr>
                                      <p:tavLst>
                                        <p:tav tm="0">
                                          <p:val>
                                            <p:strVal val="#ppt_x"/>
                                          </p:val>
                                        </p:tav>
                                        <p:tav tm="100000">
                                          <p:val>
                                            <p:strVal val="#ppt_x"/>
                                          </p:val>
                                        </p:tav>
                                      </p:tavLst>
                                    </p:anim>
                                    <p:anim calcmode="lin" valueType="num">
                                      <p:cBhvr>
                                        <p:cTn id="9" dur="1000" fill="hold"/>
                                        <p:tgtEl>
                                          <p:spTgt spid="91"/>
                                        </p:tgtEl>
                                        <p:attrNameLst>
                                          <p:attrName>ppt_y</p:attrName>
                                        </p:attrNameLst>
                                      </p:cBhvr>
                                      <p:tavLst>
                                        <p:tav tm="0">
                                          <p:val>
                                            <p:strVal val="#ppt_y-.1"/>
                                          </p:val>
                                        </p:tav>
                                        <p:tav tm="100000">
                                          <p:val>
                                            <p:strVal val="#ppt_y"/>
                                          </p:val>
                                        </p:tav>
                                      </p:tavLst>
                                    </p:anim>
                                  </p:childTnLst>
                                </p:cTn>
                              </p:par>
                              <p:par>
                                <p:cTn id="10" presetID="2" presetClass="entr" presetSubtype="8" decel="100000" fill="hold" nodeType="withEffect">
                                  <p:stCondLst>
                                    <p:cond delay="0"/>
                                  </p:stCondLst>
                                  <p:childTnLst>
                                    <p:set>
                                      <p:cBhvr>
                                        <p:cTn id="11" dur="1" fill="hold">
                                          <p:stCondLst>
                                            <p:cond delay="0"/>
                                          </p:stCondLst>
                                        </p:cTn>
                                        <p:tgtEl>
                                          <p:spTgt spid="94"/>
                                        </p:tgtEl>
                                        <p:attrNameLst>
                                          <p:attrName>style.visibility</p:attrName>
                                        </p:attrNameLst>
                                      </p:cBhvr>
                                      <p:to>
                                        <p:strVal val="visible"/>
                                      </p:to>
                                    </p:set>
                                    <p:anim calcmode="lin" valueType="num">
                                      <p:cBhvr additive="base">
                                        <p:cTn id="12" dur="750" fill="hold"/>
                                        <p:tgtEl>
                                          <p:spTgt spid="94"/>
                                        </p:tgtEl>
                                        <p:attrNameLst>
                                          <p:attrName>ppt_x</p:attrName>
                                        </p:attrNameLst>
                                      </p:cBhvr>
                                      <p:tavLst>
                                        <p:tav tm="0">
                                          <p:val>
                                            <p:strVal val="0-#ppt_w/2"/>
                                          </p:val>
                                        </p:tav>
                                        <p:tav tm="100000">
                                          <p:val>
                                            <p:strVal val="#ppt_x"/>
                                          </p:val>
                                        </p:tav>
                                      </p:tavLst>
                                    </p:anim>
                                    <p:anim calcmode="lin" valueType="num">
                                      <p:cBhvr additive="base">
                                        <p:cTn id="13" dur="750" fill="hold"/>
                                        <p:tgtEl>
                                          <p:spTgt spid="94"/>
                                        </p:tgtEl>
                                        <p:attrNameLst>
                                          <p:attrName>ppt_y</p:attrName>
                                        </p:attrNameLst>
                                      </p:cBhvr>
                                      <p:tavLst>
                                        <p:tav tm="0">
                                          <p:val>
                                            <p:strVal val="#ppt_y"/>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99"/>
                                        </p:tgtEl>
                                        <p:attrNameLst>
                                          <p:attrName>style.visibility</p:attrName>
                                        </p:attrNameLst>
                                      </p:cBhvr>
                                      <p:to>
                                        <p:strVal val="visible"/>
                                      </p:to>
                                    </p:set>
                                    <p:animEffect transition="in" filter="fade">
                                      <p:cBhvr>
                                        <p:cTn id="16" dur="750"/>
                                        <p:tgtEl>
                                          <p:spTgt spid="99"/>
                                        </p:tgtEl>
                                      </p:cBhvr>
                                    </p:animEffect>
                                  </p:childTnLst>
                                </p:cTn>
                              </p:par>
                            </p:childTnLst>
                          </p:cTn>
                        </p:par>
                        <p:par>
                          <p:cTn id="17" fill="hold">
                            <p:stCondLst>
                              <p:cond delay="1000"/>
                            </p:stCondLst>
                            <p:childTnLst>
                              <p:par>
                                <p:cTn id="18" presetID="2" presetClass="entr" presetSubtype="8" decel="100000" fill="hold" nodeType="afterEffect">
                                  <p:stCondLst>
                                    <p:cond delay="0"/>
                                  </p:stCondLst>
                                  <p:childTnLst>
                                    <p:set>
                                      <p:cBhvr>
                                        <p:cTn id="19" dur="1" fill="hold">
                                          <p:stCondLst>
                                            <p:cond delay="0"/>
                                          </p:stCondLst>
                                        </p:cTn>
                                        <p:tgtEl>
                                          <p:spTgt spid="104"/>
                                        </p:tgtEl>
                                        <p:attrNameLst>
                                          <p:attrName>style.visibility</p:attrName>
                                        </p:attrNameLst>
                                      </p:cBhvr>
                                      <p:to>
                                        <p:strVal val="visible"/>
                                      </p:to>
                                    </p:set>
                                    <p:anim calcmode="lin" valueType="num">
                                      <p:cBhvr additive="base">
                                        <p:cTn id="20" dur="750" fill="hold"/>
                                        <p:tgtEl>
                                          <p:spTgt spid="104"/>
                                        </p:tgtEl>
                                        <p:attrNameLst>
                                          <p:attrName>ppt_x</p:attrName>
                                        </p:attrNameLst>
                                      </p:cBhvr>
                                      <p:tavLst>
                                        <p:tav tm="0">
                                          <p:val>
                                            <p:strVal val="0-#ppt_w/2"/>
                                          </p:val>
                                        </p:tav>
                                        <p:tav tm="100000">
                                          <p:val>
                                            <p:strVal val="#ppt_x"/>
                                          </p:val>
                                        </p:tav>
                                      </p:tavLst>
                                    </p:anim>
                                    <p:anim calcmode="lin" valueType="num">
                                      <p:cBhvr additive="base">
                                        <p:cTn id="21" dur="750" fill="hold"/>
                                        <p:tgtEl>
                                          <p:spTgt spid="104"/>
                                        </p:tgtEl>
                                        <p:attrNameLst>
                                          <p:attrName>ppt_y</p:attrName>
                                        </p:attrNameLst>
                                      </p:cBhvr>
                                      <p:tavLst>
                                        <p:tav tm="0">
                                          <p:val>
                                            <p:strVal val="#ppt_y"/>
                                          </p:val>
                                        </p:tav>
                                        <p:tav tm="100000">
                                          <p:val>
                                            <p:strVal val="#ppt_y"/>
                                          </p:val>
                                        </p:tav>
                                      </p:tavLst>
                                    </p:anim>
                                  </p:childTnLst>
                                </p:cTn>
                              </p:par>
                              <p:par>
                                <p:cTn id="22" presetID="10" presetClass="entr" presetSubtype="0" fill="hold" nodeType="withEffect">
                                  <p:stCondLst>
                                    <p:cond delay="0"/>
                                  </p:stCondLst>
                                  <p:childTnLst>
                                    <p:set>
                                      <p:cBhvr>
                                        <p:cTn id="23" dur="1" fill="hold">
                                          <p:stCondLst>
                                            <p:cond delay="0"/>
                                          </p:stCondLst>
                                        </p:cTn>
                                        <p:tgtEl>
                                          <p:spTgt spid="109"/>
                                        </p:tgtEl>
                                        <p:attrNameLst>
                                          <p:attrName>style.visibility</p:attrName>
                                        </p:attrNameLst>
                                      </p:cBhvr>
                                      <p:to>
                                        <p:strVal val="visible"/>
                                      </p:to>
                                    </p:set>
                                    <p:animEffect transition="in" filter="fade">
                                      <p:cBhvr>
                                        <p:cTn id="24" dur="750"/>
                                        <p:tgtEl>
                                          <p:spTgt spid="109"/>
                                        </p:tgtEl>
                                      </p:cBhvr>
                                    </p:animEffect>
                                  </p:childTnLst>
                                </p:cTn>
                              </p:par>
                            </p:childTnLst>
                          </p:cTn>
                        </p:par>
                        <p:par>
                          <p:cTn id="25" fill="hold">
                            <p:stCondLst>
                              <p:cond delay="1750"/>
                            </p:stCondLst>
                            <p:childTnLst>
                              <p:par>
                                <p:cTn id="26" presetID="2" presetClass="entr" presetSubtype="8" decel="100000" fill="hold" nodeType="afterEffect">
                                  <p:stCondLst>
                                    <p:cond delay="0"/>
                                  </p:stCondLst>
                                  <p:childTnLst>
                                    <p:set>
                                      <p:cBhvr>
                                        <p:cTn id="27" dur="1" fill="hold">
                                          <p:stCondLst>
                                            <p:cond delay="0"/>
                                          </p:stCondLst>
                                        </p:cTn>
                                        <p:tgtEl>
                                          <p:spTgt spid="114"/>
                                        </p:tgtEl>
                                        <p:attrNameLst>
                                          <p:attrName>style.visibility</p:attrName>
                                        </p:attrNameLst>
                                      </p:cBhvr>
                                      <p:to>
                                        <p:strVal val="visible"/>
                                      </p:to>
                                    </p:set>
                                    <p:anim calcmode="lin" valueType="num">
                                      <p:cBhvr additive="base">
                                        <p:cTn id="28" dur="750" fill="hold"/>
                                        <p:tgtEl>
                                          <p:spTgt spid="114"/>
                                        </p:tgtEl>
                                        <p:attrNameLst>
                                          <p:attrName>ppt_x</p:attrName>
                                        </p:attrNameLst>
                                      </p:cBhvr>
                                      <p:tavLst>
                                        <p:tav tm="0">
                                          <p:val>
                                            <p:strVal val="0-#ppt_w/2"/>
                                          </p:val>
                                        </p:tav>
                                        <p:tav tm="100000">
                                          <p:val>
                                            <p:strVal val="#ppt_x"/>
                                          </p:val>
                                        </p:tav>
                                      </p:tavLst>
                                    </p:anim>
                                    <p:anim calcmode="lin" valueType="num">
                                      <p:cBhvr additive="base">
                                        <p:cTn id="29" dur="750" fill="hold"/>
                                        <p:tgtEl>
                                          <p:spTgt spid="114"/>
                                        </p:tgtEl>
                                        <p:attrNameLst>
                                          <p:attrName>ppt_y</p:attrName>
                                        </p:attrNameLst>
                                      </p:cBhvr>
                                      <p:tavLst>
                                        <p:tav tm="0">
                                          <p:val>
                                            <p:strVal val="#ppt_y"/>
                                          </p:val>
                                        </p:tav>
                                        <p:tav tm="100000">
                                          <p:val>
                                            <p:strVal val="#ppt_y"/>
                                          </p:val>
                                        </p:tav>
                                      </p:tavLst>
                                    </p:anim>
                                  </p:childTnLst>
                                </p:cTn>
                              </p:par>
                              <p:par>
                                <p:cTn id="30" presetID="10" presetClass="entr" presetSubtype="0" fill="hold" nodeType="withEffect">
                                  <p:stCondLst>
                                    <p:cond delay="0"/>
                                  </p:stCondLst>
                                  <p:childTnLst>
                                    <p:set>
                                      <p:cBhvr>
                                        <p:cTn id="31" dur="1" fill="hold">
                                          <p:stCondLst>
                                            <p:cond delay="0"/>
                                          </p:stCondLst>
                                        </p:cTn>
                                        <p:tgtEl>
                                          <p:spTgt spid="119"/>
                                        </p:tgtEl>
                                        <p:attrNameLst>
                                          <p:attrName>style.visibility</p:attrName>
                                        </p:attrNameLst>
                                      </p:cBhvr>
                                      <p:to>
                                        <p:strVal val="visible"/>
                                      </p:to>
                                    </p:set>
                                    <p:animEffect transition="in" filter="fade">
                                      <p:cBhvr>
                                        <p:cTn id="32" dur="750"/>
                                        <p:tgtEl>
                                          <p:spTgt spid="119"/>
                                        </p:tgtEl>
                                      </p:cBhvr>
                                    </p:animEffect>
                                  </p:childTnLst>
                                </p:cTn>
                              </p:par>
                            </p:childTnLst>
                          </p:cTn>
                        </p:par>
                        <p:par>
                          <p:cTn id="33" fill="hold">
                            <p:stCondLst>
                              <p:cond delay="2500"/>
                            </p:stCondLst>
                            <p:childTnLst>
                              <p:par>
                                <p:cTn id="34" presetID="2" presetClass="entr" presetSubtype="8" decel="100000" fill="hold" nodeType="afterEffect">
                                  <p:stCondLst>
                                    <p:cond delay="0"/>
                                  </p:stCondLst>
                                  <p:childTnLst>
                                    <p:set>
                                      <p:cBhvr>
                                        <p:cTn id="35" dur="1" fill="hold">
                                          <p:stCondLst>
                                            <p:cond delay="0"/>
                                          </p:stCondLst>
                                        </p:cTn>
                                        <p:tgtEl>
                                          <p:spTgt spid="124"/>
                                        </p:tgtEl>
                                        <p:attrNameLst>
                                          <p:attrName>style.visibility</p:attrName>
                                        </p:attrNameLst>
                                      </p:cBhvr>
                                      <p:to>
                                        <p:strVal val="visible"/>
                                      </p:to>
                                    </p:set>
                                    <p:anim calcmode="lin" valueType="num">
                                      <p:cBhvr additive="base">
                                        <p:cTn id="36" dur="750" fill="hold"/>
                                        <p:tgtEl>
                                          <p:spTgt spid="124"/>
                                        </p:tgtEl>
                                        <p:attrNameLst>
                                          <p:attrName>ppt_x</p:attrName>
                                        </p:attrNameLst>
                                      </p:cBhvr>
                                      <p:tavLst>
                                        <p:tav tm="0">
                                          <p:val>
                                            <p:strVal val="0-#ppt_w/2"/>
                                          </p:val>
                                        </p:tav>
                                        <p:tav tm="100000">
                                          <p:val>
                                            <p:strVal val="#ppt_x"/>
                                          </p:val>
                                        </p:tav>
                                      </p:tavLst>
                                    </p:anim>
                                    <p:anim calcmode="lin" valueType="num">
                                      <p:cBhvr additive="base">
                                        <p:cTn id="37" dur="750" fill="hold"/>
                                        <p:tgtEl>
                                          <p:spTgt spid="124"/>
                                        </p:tgtEl>
                                        <p:attrNameLst>
                                          <p:attrName>ppt_y</p:attrName>
                                        </p:attrNameLst>
                                      </p:cBhvr>
                                      <p:tavLst>
                                        <p:tav tm="0">
                                          <p:val>
                                            <p:strVal val="#ppt_y"/>
                                          </p:val>
                                        </p:tav>
                                        <p:tav tm="100000">
                                          <p:val>
                                            <p:strVal val="#ppt_y"/>
                                          </p:val>
                                        </p:tav>
                                      </p:tavLst>
                                    </p:anim>
                                  </p:childTnLst>
                                </p:cTn>
                              </p:par>
                              <p:par>
                                <p:cTn id="38" presetID="10" presetClass="entr" presetSubtype="0" fill="hold" nodeType="withEffect">
                                  <p:stCondLst>
                                    <p:cond delay="0"/>
                                  </p:stCondLst>
                                  <p:childTnLst>
                                    <p:set>
                                      <p:cBhvr>
                                        <p:cTn id="39" dur="1" fill="hold">
                                          <p:stCondLst>
                                            <p:cond delay="0"/>
                                          </p:stCondLst>
                                        </p:cTn>
                                        <p:tgtEl>
                                          <p:spTgt spid="129"/>
                                        </p:tgtEl>
                                        <p:attrNameLst>
                                          <p:attrName>style.visibility</p:attrName>
                                        </p:attrNameLst>
                                      </p:cBhvr>
                                      <p:to>
                                        <p:strVal val="visible"/>
                                      </p:to>
                                    </p:set>
                                    <p:animEffect transition="in" filter="fade">
                                      <p:cBhvr>
                                        <p:cTn id="40" dur="75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rPr>
              <a:t>01</a:t>
            </a: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973600"/>
          </a:xfrm>
          <a:prstGeom prst="rect">
            <a:avLst/>
          </a:prstGeom>
        </p:spPr>
        <p:txBody>
          <a:bodyPr wrap="square" lIns="0" tIns="0" rIns="0" bIns="0">
            <a:spAutoFit/>
          </a:bodyPr>
          <a:lstStyle/>
          <a:p>
            <a:pPr>
              <a:lnSpc>
                <a:spcPct val="130000"/>
              </a:lnSpc>
            </a:pPr>
            <a:r>
              <a:rPr lang="zh-CN" altLang="en-US" sz="5400" dirty="0">
                <a:solidFill>
                  <a:schemeClr val="accent2"/>
                </a:solidFill>
                <a:latin typeface="Arial" panose="020B0604020202020204" pitchFamily="34" charset="0"/>
                <a:ea typeface="微软雅黑" panose="020B0503020204020204" pitchFamily="34" charset="-122"/>
                <a:sym typeface="Arial" panose="020B0604020202020204" pitchFamily="34" charset="0"/>
              </a:rPr>
              <a:t>项目背景</a:t>
            </a:r>
          </a:p>
        </p:txBody>
      </p:sp>
    </p:spTree>
    <p:extLst>
      <p:ext uri="{BB962C8B-B14F-4D97-AF65-F5344CB8AC3E}">
        <p14:creationId xmlns:p14="http://schemas.microsoft.com/office/powerpoint/2010/main" val="843757678"/>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380703" y="1096045"/>
            <a:ext cx="4192252" cy="5777090"/>
            <a:chOff x="1079500" y="969962"/>
            <a:chExt cx="8877301" cy="12233276"/>
          </a:xfrm>
        </p:grpSpPr>
        <p:sp>
          <p:nvSpPr>
            <p:cNvPr id="6" name="Freeform 5"/>
            <p:cNvSpPr>
              <a:spLocks/>
            </p:cNvSpPr>
            <p:nvPr/>
          </p:nvSpPr>
          <p:spPr bwMode="auto">
            <a:xfrm>
              <a:off x="1079500" y="4344988"/>
              <a:ext cx="5178425" cy="7847013"/>
            </a:xfrm>
            <a:custGeom>
              <a:avLst/>
              <a:gdLst>
                <a:gd name="T0" fmla="*/ 245 w 245"/>
                <a:gd name="T1" fmla="*/ 0 h 372"/>
                <a:gd name="T2" fmla="*/ 5 w 245"/>
                <a:gd name="T3" fmla="*/ 353 h 372"/>
                <a:gd name="T4" fmla="*/ 14 w 245"/>
                <a:gd name="T5" fmla="*/ 371 h 372"/>
                <a:gd name="T6" fmla="*/ 15 w 245"/>
                <a:gd name="T7" fmla="*/ 372 h 372"/>
                <a:gd name="T8" fmla="*/ 245 w 245"/>
                <a:gd name="T9" fmla="*/ 0 h 372"/>
              </a:gdLst>
              <a:ahLst/>
              <a:cxnLst>
                <a:cxn ang="0">
                  <a:pos x="T0" y="T1"/>
                </a:cxn>
                <a:cxn ang="0">
                  <a:pos x="T2" y="T3"/>
                </a:cxn>
                <a:cxn ang="0">
                  <a:pos x="T4" y="T5"/>
                </a:cxn>
                <a:cxn ang="0">
                  <a:pos x="T6" y="T7"/>
                </a:cxn>
                <a:cxn ang="0">
                  <a:pos x="T8" y="T9"/>
                </a:cxn>
              </a:cxnLst>
              <a:rect l="0" t="0" r="r" b="b"/>
              <a:pathLst>
                <a:path w="245" h="372">
                  <a:moveTo>
                    <a:pt x="245" y="0"/>
                  </a:moveTo>
                  <a:cubicBezTo>
                    <a:pt x="97" y="179"/>
                    <a:pt x="1" y="321"/>
                    <a:pt x="5" y="353"/>
                  </a:cubicBezTo>
                  <a:cubicBezTo>
                    <a:pt x="7" y="358"/>
                    <a:pt x="11" y="366"/>
                    <a:pt x="14" y="371"/>
                  </a:cubicBezTo>
                  <a:cubicBezTo>
                    <a:pt x="15" y="372"/>
                    <a:pt x="15" y="372"/>
                    <a:pt x="15" y="372"/>
                  </a:cubicBezTo>
                  <a:cubicBezTo>
                    <a:pt x="0" y="335"/>
                    <a:pt x="129" y="148"/>
                    <a:pt x="245" y="0"/>
                  </a:cubicBez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7" name="Freeform 6"/>
            <p:cNvSpPr>
              <a:spLocks/>
            </p:cNvSpPr>
            <p:nvPr/>
          </p:nvSpPr>
          <p:spPr bwMode="auto">
            <a:xfrm>
              <a:off x="1565275" y="5335588"/>
              <a:ext cx="5178425" cy="7867650"/>
            </a:xfrm>
            <a:custGeom>
              <a:avLst/>
              <a:gdLst>
                <a:gd name="T0" fmla="*/ 245 w 245"/>
                <a:gd name="T1" fmla="*/ 0 h 373"/>
                <a:gd name="T2" fmla="*/ 5 w 245"/>
                <a:gd name="T3" fmla="*/ 353 h 373"/>
                <a:gd name="T4" fmla="*/ 14 w 245"/>
                <a:gd name="T5" fmla="*/ 372 h 373"/>
                <a:gd name="T6" fmla="*/ 15 w 245"/>
                <a:gd name="T7" fmla="*/ 373 h 373"/>
                <a:gd name="T8" fmla="*/ 245 w 245"/>
                <a:gd name="T9" fmla="*/ 0 h 373"/>
              </a:gdLst>
              <a:ahLst/>
              <a:cxnLst>
                <a:cxn ang="0">
                  <a:pos x="T0" y="T1"/>
                </a:cxn>
                <a:cxn ang="0">
                  <a:pos x="T2" y="T3"/>
                </a:cxn>
                <a:cxn ang="0">
                  <a:pos x="T4" y="T5"/>
                </a:cxn>
                <a:cxn ang="0">
                  <a:pos x="T6" y="T7"/>
                </a:cxn>
                <a:cxn ang="0">
                  <a:pos x="T8" y="T9"/>
                </a:cxn>
              </a:cxnLst>
              <a:rect l="0" t="0" r="r" b="b"/>
              <a:pathLst>
                <a:path w="245" h="373">
                  <a:moveTo>
                    <a:pt x="245" y="0"/>
                  </a:moveTo>
                  <a:cubicBezTo>
                    <a:pt x="97" y="180"/>
                    <a:pt x="1" y="322"/>
                    <a:pt x="5" y="353"/>
                  </a:cubicBezTo>
                  <a:cubicBezTo>
                    <a:pt x="7" y="359"/>
                    <a:pt x="11" y="367"/>
                    <a:pt x="14" y="372"/>
                  </a:cubicBezTo>
                  <a:cubicBezTo>
                    <a:pt x="15" y="373"/>
                    <a:pt x="15" y="373"/>
                    <a:pt x="15" y="373"/>
                  </a:cubicBezTo>
                  <a:cubicBezTo>
                    <a:pt x="0" y="335"/>
                    <a:pt x="130" y="149"/>
                    <a:pt x="245" y="0"/>
                  </a:cubicBez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Freeform 7"/>
            <p:cNvSpPr>
              <a:spLocks noEditPoints="1"/>
            </p:cNvSpPr>
            <p:nvPr/>
          </p:nvSpPr>
          <p:spPr bwMode="auto">
            <a:xfrm>
              <a:off x="3954463" y="1011237"/>
              <a:ext cx="5283199" cy="6391276"/>
            </a:xfrm>
            <a:custGeom>
              <a:avLst/>
              <a:gdLst>
                <a:gd name="T0" fmla="*/ 84 w 250"/>
                <a:gd name="T1" fmla="*/ 232 h 303"/>
                <a:gd name="T2" fmla="*/ 79 w 250"/>
                <a:gd name="T3" fmla="*/ 226 h 303"/>
                <a:gd name="T4" fmla="*/ 66 w 250"/>
                <a:gd name="T5" fmla="*/ 218 h 303"/>
                <a:gd name="T6" fmla="*/ 66 w 250"/>
                <a:gd name="T7" fmla="*/ 218 h 303"/>
                <a:gd name="T8" fmla="*/ 132 w 250"/>
                <a:gd name="T9" fmla="*/ 225 h 303"/>
                <a:gd name="T10" fmla="*/ 177 w 250"/>
                <a:gd name="T11" fmla="*/ 217 h 303"/>
                <a:gd name="T12" fmla="*/ 65 w 250"/>
                <a:gd name="T13" fmla="*/ 192 h 303"/>
                <a:gd name="T14" fmla="*/ 65 w 250"/>
                <a:gd name="T15" fmla="*/ 192 h 303"/>
                <a:gd name="T16" fmla="*/ 65 w 250"/>
                <a:gd name="T17" fmla="*/ 190 h 303"/>
                <a:gd name="T18" fmla="*/ 65 w 250"/>
                <a:gd name="T19" fmla="*/ 191 h 303"/>
                <a:gd name="T20" fmla="*/ 67 w 250"/>
                <a:gd name="T21" fmla="*/ 186 h 303"/>
                <a:gd name="T22" fmla="*/ 66 w 250"/>
                <a:gd name="T23" fmla="*/ 187 h 303"/>
                <a:gd name="T24" fmla="*/ 68 w 250"/>
                <a:gd name="T25" fmla="*/ 185 h 303"/>
                <a:gd name="T26" fmla="*/ 68 w 250"/>
                <a:gd name="T27" fmla="*/ 185 h 303"/>
                <a:gd name="T28" fmla="*/ 68 w 250"/>
                <a:gd name="T29" fmla="*/ 184 h 303"/>
                <a:gd name="T30" fmla="*/ 68 w 250"/>
                <a:gd name="T31" fmla="*/ 184 h 303"/>
                <a:gd name="T32" fmla="*/ 69 w 250"/>
                <a:gd name="T33" fmla="*/ 182 h 303"/>
                <a:gd name="T34" fmla="*/ 70 w 250"/>
                <a:gd name="T35" fmla="*/ 180 h 303"/>
                <a:gd name="T36" fmla="*/ 69 w 250"/>
                <a:gd name="T37" fmla="*/ 182 h 303"/>
                <a:gd name="T38" fmla="*/ 70 w 250"/>
                <a:gd name="T39" fmla="*/ 179 h 303"/>
                <a:gd name="T40" fmla="*/ 72 w 250"/>
                <a:gd name="T41" fmla="*/ 177 h 303"/>
                <a:gd name="T42" fmla="*/ 73 w 250"/>
                <a:gd name="T43" fmla="*/ 174 h 303"/>
                <a:gd name="T44" fmla="*/ 73 w 250"/>
                <a:gd name="T45" fmla="*/ 173 h 303"/>
                <a:gd name="T46" fmla="*/ 73 w 250"/>
                <a:gd name="T47" fmla="*/ 173 h 303"/>
                <a:gd name="T48" fmla="*/ 47 w 250"/>
                <a:gd name="T49" fmla="*/ 146 h 303"/>
                <a:gd name="T50" fmla="*/ 47 w 250"/>
                <a:gd name="T51" fmla="*/ 146 h 303"/>
                <a:gd name="T52" fmla="*/ 62 w 250"/>
                <a:gd name="T53" fmla="*/ 133 h 303"/>
                <a:gd name="T54" fmla="*/ 80 w 250"/>
                <a:gd name="T55" fmla="*/ 126 h 303"/>
                <a:gd name="T56" fmla="*/ 80 w 250"/>
                <a:gd name="T57" fmla="*/ 126 h 303"/>
                <a:gd name="T58" fmla="*/ 97 w 250"/>
                <a:gd name="T59" fmla="*/ 128 h 303"/>
                <a:gd name="T60" fmla="*/ 103 w 250"/>
                <a:gd name="T61" fmla="*/ 119 h 303"/>
                <a:gd name="T62" fmla="*/ 103 w 250"/>
                <a:gd name="T63" fmla="*/ 119 h 303"/>
                <a:gd name="T64" fmla="*/ 108 w 250"/>
                <a:gd name="T65" fmla="*/ 110 h 303"/>
                <a:gd name="T66" fmla="*/ 103 w 250"/>
                <a:gd name="T67" fmla="*/ 118 h 303"/>
                <a:gd name="T68" fmla="*/ 128 w 250"/>
                <a:gd name="T69" fmla="*/ 79 h 303"/>
                <a:gd name="T70" fmla="*/ 123 w 250"/>
                <a:gd name="T71" fmla="*/ 87 h 303"/>
                <a:gd name="T72" fmla="*/ 113 w 250"/>
                <a:gd name="T73" fmla="*/ 102 h 303"/>
                <a:gd name="T74" fmla="*/ 133 w 250"/>
                <a:gd name="T75" fmla="*/ 72 h 303"/>
                <a:gd name="T76" fmla="*/ 140 w 250"/>
                <a:gd name="T77" fmla="*/ 62 h 303"/>
                <a:gd name="T78" fmla="*/ 140 w 250"/>
                <a:gd name="T79" fmla="*/ 62 h 303"/>
                <a:gd name="T80" fmla="*/ 161 w 250"/>
                <a:gd name="T81" fmla="*/ 37 h 303"/>
                <a:gd name="T82" fmla="*/ 178 w 250"/>
                <a:gd name="T83" fmla="*/ 22 h 303"/>
                <a:gd name="T84" fmla="*/ 178 w 250"/>
                <a:gd name="T85" fmla="*/ 22 h 303"/>
                <a:gd name="T86" fmla="*/ 181 w 250"/>
                <a:gd name="T87" fmla="*/ 19 h 303"/>
                <a:gd name="T88" fmla="*/ 183 w 250"/>
                <a:gd name="T89" fmla="*/ 18 h 303"/>
                <a:gd name="T90" fmla="*/ 189 w 250"/>
                <a:gd name="T91" fmla="*/ 15 h 303"/>
                <a:gd name="T92" fmla="*/ 207 w 250"/>
                <a:gd name="T93" fmla="*/ 8 h 303"/>
                <a:gd name="T94" fmla="*/ 229 w 250"/>
                <a:gd name="T95" fmla="*/ 3 h 303"/>
                <a:gd name="T96" fmla="*/ 219 w 250"/>
                <a:gd name="T97" fmla="*/ 5 h 303"/>
                <a:gd name="T98" fmla="*/ 228 w 250"/>
                <a:gd name="T99" fmla="*/ 2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0" h="303">
                  <a:moveTo>
                    <a:pt x="79" y="226"/>
                  </a:moveTo>
                  <a:cubicBezTo>
                    <a:pt x="77" y="227"/>
                    <a:pt x="77" y="227"/>
                    <a:pt x="77" y="227"/>
                  </a:cubicBezTo>
                  <a:cubicBezTo>
                    <a:pt x="84" y="232"/>
                    <a:pt x="84" y="232"/>
                    <a:pt x="84" y="232"/>
                  </a:cubicBezTo>
                  <a:cubicBezTo>
                    <a:pt x="92" y="239"/>
                    <a:pt x="92" y="239"/>
                    <a:pt x="92" y="239"/>
                  </a:cubicBezTo>
                  <a:cubicBezTo>
                    <a:pt x="94" y="239"/>
                    <a:pt x="94" y="239"/>
                    <a:pt x="94" y="239"/>
                  </a:cubicBezTo>
                  <a:cubicBezTo>
                    <a:pt x="79" y="226"/>
                    <a:pt x="79" y="226"/>
                    <a:pt x="79" y="226"/>
                  </a:cubicBezTo>
                  <a:moveTo>
                    <a:pt x="66" y="214"/>
                  </a:moveTo>
                  <a:cubicBezTo>
                    <a:pt x="66" y="214"/>
                    <a:pt x="66" y="214"/>
                    <a:pt x="66" y="214"/>
                  </a:cubicBezTo>
                  <a:cubicBezTo>
                    <a:pt x="66" y="218"/>
                    <a:pt x="66" y="218"/>
                    <a:pt x="66" y="218"/>
                  </a:cubicBezTo>
                  <a:cubicBezTo>
                    <a:pt x="67" y="218"/>
                    <a:pt x="67" y="218"/>
                    <a:pt x="67" y="218"/>
                  </a:cubicBezTo>
                  <a:cubicBezTo>
                    <a:pt x="67" y="218"/>
                    <a:pt x="67" y="218"/>
                    <a:pt x="67" y="218"/>
                  </a:cubicBezTo>
                  <a:cubicBezTo>
                    <a:pt x="66" y="218"/>
                    <a:pt x="66" y="218"/>
                    <a:pt x="66" y="218"/>
                  </a:cubicBezTo>
                  <a:cubicBezTo>
                    <a:pt x="66" y="214"/>
                    <a:pt x="66" y="214"/>
                    <a:pt x="66" y="214"/>
                  </a:cubicBezTo>
                  <a:moveTo>
                    <a:pt x="171" y="194"/>
                  </a:moveTo>
                  <a:cubicBezTo>
                    <a:pt x="156" y="207"/>
                    <a:pt x="142" y="217"/>
                    <a:pt x="132" y="225"/>
                  </a:cubicBezTo>
                  <a:cubicBezTo>
                    <a:pt x="133" y="238"/>
                    <a:pt x="98" y="287"/>
                    <a:pt x="98" y="287"/>
                  </a:cubicBezTo>
                  <a:cubicBezTo>
                    <a:pt x="98" y="303"/>
                    <a:pt x="98" y="303"/>
                    <a:pt x="98" y="303"/>
                  </a:cubicBezTo>
                  <a:cubicBezTo>
                    <a:pt x="129" y="271"/>
                    <a:pt x="171" y="249"/>
                    <a:pt x="177" y="217"/>
                  </a:cubicBezTo>
                  <a:cubicBezTo>
                    <a:pt x="179" y="205"/>
                    <a:pt x="176" y="198"/>
                    <a:pt x="171" y="194"/>
                  </a:cubicBezTo>
                  <a:moveTo>
                    <a:pt x="65" y="192"/>
                  </a:moveTo>
                  <a:cubicBezTo>
                    <a:pt x="65" y="192"/>
                    <a:pt x="65" y="192"/>
                    <a:pt x="65" y="192"/>
                  </a:cubicBezTo>
                  <a:cubicBezTo>
                    <a:pt x="66" y="211"/>
                    <a:pt x="66" y="211"/>
                    <a:pt x="66" y="211"/>
                  </a:cubicBezTo>
                  <a:cubicBezTo>
                    <a:pt x="66" y="211"/>
                    <a:pt x="66" y="211"/>
                    <a:pt x="66" y="211"/>
                  </a:cubicBezTo>
                  <a:cubicBezTo>
                    <a:pt x="65" y="192"/>
                    <a:pt x="65" y="192"/>
                    <a:pt x="65" y="192"/>
                  </a:cubicBezTo>
                  <a:moveTo>
                    <a:pt x="66" y="188"/>
                  </a:moveTo>
                  <a:cubicBezTo>
                    <a:pt x="66" y="188"/>
                    <a:pt x="66" y="188"/>
                    <a:pt x="66" y="188"/>
                  </a:cubicBezTo>
                  <a:cubicBezTo>
                    <a:pt x="66" y="189"/>
                    <a:pt x="65" y="190"/>
                    <a:pt x="65" y="190"/>
                  </a:cubicBezTo>
                  <a:cubicBezTo>
                    <a:pt x="65" y="190"/>
                    <a:pt x="65" y="190"/>
                    <a:pt x="65" y="190"/>
                  </a:cubicBezTo>
                  <a:cubicBezTo>
                    <a:pt x="65" y="191"/>
                    <a:pt x="65" y="191"/>
                    <a:pt x="65" y="191"/>
                  </a:cubicBezTo>
                  <a:cubicBezTo>
                    <a:pt x="65" y="191"/>
                    <a:pt x="65" y="191"/>
                    <a:pt x="65" y="191"/>
                  </a:cubicBezTo>
                  <a:cubicBezTo>
                    <a:pt x="65" y="191"/>
                    <a:pt x="65" y="191"/>
                    <a:pt x="65" y="191"/>
                  </a:cubicBezTo>
                  <a:cubicBezTo>
                    <a:pt x="65" y="190"/>
                    <a:pt x="65" y="189"/>
                    <a:pt x="66" y="188"/>
                  </a:cubicBezTo>
                  <a:moveTo>
                    <a:pt x="67" y="186"/>
                  </a:moveTo>
                  <a:cubicBezTo>
                    <a:pt x="67" y="186"/>
                    <a:pt x="67" y="186"/>
                    <a:pt x="67" y="186"/>
                  </a:cubicBezTo>
                  <a:cubicBezTo>
                    <a:pt x="67" y="187"/>
                    <a:pt x="67" y="187"/>
                    <a:pt x="67" y="187"/>
                  </a:cubicBezTo>
                  <a:cubicBezTo>
                    <a:pt x="67" y="187"/>
                    <a:pt x="66" y="187"/>
                    <a:pt x="66" y="187"/>
                  </a:cubicBezTo>
                  <a:cubicBezTo>
                    <a:pt x="67" y="187"/>
                    <a:pt x="67" y="186"/>
                    <a:pt x="67" y="186"/>
                  </a:cubicBezTo>
                  <a:moveTo>
                    <a:pt x="68" y="185"/>
                  </a:moveTo>
                  <a:cubicBezTo>
                    <a:pt x="68" y="185"/>
                    <a:pt x="68" y="185"/>
                    <a:pt x="68" y="185"/>
                  </a:cubicBezTo>
                  <a:cubicBezTo>
                    <a:pt x="68" y="185"/>
                    <a:pt x="68" y="185"/>
                    <a:pt x="68" y="185"/>
                  </a:cubicBezTo>
                  <a:cubicBezTo>
                    <a:pt x="67" y="185"/>
                    <a:pt x="67" y="185"/>
                    <a:pt x="67" y="185"/>
                  </a:cubicBezTo>
                  <a:cubicBezTo>
                    <a:pt x="67" y="185"/>
                    <a:pt x="67" y="185"/>
                    <a:pt x="68" y="185"/>
                  </a:cubicBezTo>
                  <a:cubicBezTo>
                    <a:pt x="68" y="185"/>
                    <a:pt x="68" y="185"/>
                    <a:pt x="68" y="185"/>
                  </a:cubicBezTo>
                  <a:moveTo>
                    <a:pt x="68" y="184"/>
                  </a:moveTo>
                  <a:cubicBezTo>
                    <a:pt x="68" y="184"/>
                    <a:pt x="68" y="184"/>
                    <a:pt x="68" y="184"/>
                  </a:cubicBezTo>
                  <a:cubicBezTo>
                    <a:pt x="68" y="184"/>
                    <a:pt x="68" y="184"/>
                    <a:pt x="68" y="184"/>
                  </a:cubicBezTo>
                  <a:cubicBezTo>
                    <a:pt x="68" y="185"/>
                    <a:pt x="68" y="185"/>
                    <a:pt x="68" y="185"/>
                  </a:cubicBezTo>
                  <a:cubicBezTo>
                    <a:pt x="68" y="184"/>
                    <a:pt x="68" y="184"/>
                    <a:pt x="68" y="184"/>
                  </a:cubicBezTo>
                  <a:cubicBezTo>
                    <a:pt x="68" y="184"/>
                    <a:pt x="68" y="184"/>
                    <a:pt x="68" y="184"/>
                  </a:cubicBezTo>
                  <a:moveTo>
                    <a:pt x="69" y="182"/>
                  </a:moveTo>
                  <a:cubicBezTo>
                    <a:pt x="69" y="182"/>
                    <a:pt x="69" y="182"/>
                    <a:pt x="69" y="182"/>
                  </a:cubicBezTo>
                  <a:cubicBezTo>
                    <a:pt x="69" y="182"/>
                    <a:pt x="69" y="182"/>
                    <a:pt x="69" y="182"/>
                  </a:cubicBezTo>
                  <a:cubicBezTo>
                    <a:pt x="69" y="182"/>
                    <a:pt x="69" y="182"/>
                    <a:pt x="69" y="182"/>
                  </a:cubicBezTo>
                  <a:moveTo>
                    <a:pt x="70" y="180"/>
                  </a:moveTo>
                  <a:cubicBezTo>
                    <a:pt x="70" y="180"/>
                    <a:pt x="70" y="180"/>
                    <a:pt x="70" y="180"/>
                  </a:cubicBezTo>
                  <a:cubicBezTo>
                    <a:pt x="70" y="180"/>
                    <a:pt x="70" y="181"/>
                    <a:pt x="69" y="181"/>
                  </a:cubicBezTo>
                  <a:cubicBezTo>
                    <a:pt x="69" y="182"/>
                    <a:pt x="69" y="182"/>
                    <a:pt x="69" y="182"/>
                  </a:cubicBezTo>
                  <a:cubicBezTo>
                    <a:pt x="70" y="181"/>
                    <a:pt x="70" y="180"/>
                    <a:pt x="70" y="180"/>
                  </a:cubicBezTo>
                  <a:moveTo>
                    <a:pt x="71" y="179"/>
                  </a:moveTo>
                  <a:cubicBezTo>
                    <a:pt x="70" y="179"/>
                    <a:pt x="70" y="179"/>
                    <a:pt x="70" y="179"/>
                  </a:cubicBezTo>
                  <a:cubicBezTo>
                    <a:pt x="70" y="180"/>
                    <a:pt x="70" y="180"/>
                    <a:pt x="70" y="180"/>
                  </a:cubicBezTo>
                  <a:cubicBezTo>
                    <a:pt x="71" y="179"/>
                    <a:pt x="71" y="179"/>
                    <a:pt x="71" y="179"/>
                  </a:cubicBezTo>
                  <a:moveTo>
                    <a:pt x="72" y="177"/>
                  </a:moveTo>
                  <a:cubicBezTo>
                    <a:pt x="71" y="177"/>
                    <a:pt x="71" y="178"/>
                    <a:pt x="71" y="178"/>
                  </a:cubicBezTo>
                  <a:cubicBezTo>
                    <a:pt x="71" y="178"/>
                    <a:pt x="71" y="177"/>
                    <a:pt x="72" y="177"/>
                  </a:cubicBezTo>
                  <a:moveTo>
                    <a:pt x="73" y="174"/>
                  </a:moveTo>
                  <a:cubicBezTo>
                    <a:pt x="73" y="174"/>
                    <a:pt x="73" y="175"/>
                    <a:pt x="72" y="175"/>
                  </a:cubicBezTo>
                  <a:cubicBezTo>
                    <a:pt x="73" y="175"/>
                    <a:pt x="73" y="174"/>
                    <a:pt x="73" y="174"/>
                  </a:cubicBezTo>
                  <a:moveTo>
                    <a:pt x="73" y="173"/>
                  </a:moveTo>
                  <a:cubicBezTo>
                    <a:pt x="73" y="173"/>
                    <a:pt x="73" y="173"/>
                    <a:pt x="73" y="173"/>
                  </a:cubicBezTo>
                  <a:cubicBezTo>
                    <a:pt x="73" y="173"/>
                    <a:pt x="73" y="173"/>
                    <a:pt x="73" y="173"/>
                  </a:cubicBezTo>
                  <a:cubicBezTo>
                    <a:pt x="73" y="173"/>
                    <a:pt x="73" y="173"/>
                    <a:pt x="73" y="173"/>
                  </a:cubicBezTo>
                  <a:cubicBezTo>
                    <a:pt x="73" y="173"/>
                    <a:pt x="73" y="173"/>
                    <a:pt x="73" y="173"/>
                  </a:cubicBezTo>
                  <a:cubicBezTo>
                    <a:pt x="73" y="173"/>
                    <a:pt x="73" y="173"/>
                    <a:pt x="73" y="173"/>
                  </a:cubicBezTo>
                  <a:moveTo>
                    <a:pt x="47" y="146"/>
                  </a:moveTo>
                  <a:cubicBezTo>
                    <a:pt x="31" y="166"/>
                    <a:pt x="18" y="195"/>
                    <a:pt x="0" y="220"/>
                  </a:cubicBezTo>
                  <a:cubicBezTo>
                    <a:pt x="0" y="220"/>
                    <a:pt x="0" y="220"/>
                    <a:pt x="0" y="220"/>
                  </a:cubicBezTo>
                  <a:cubicBezTo>
                    <a:pt x="18" y="195"/>
                    <a:pt x="31" y="166"/>
                    <a:pt x="47" y="146"/>
                  </a:cubicBezTo>
                  <a:moveTo>
                    <a:pt x="73" y="128"/>
                  </a:moveTo>
                  <a:cubicBezTo>
                    <a:pt x="72" y="128"/>
                    <a:pt x="72" y="128"/>
                    <a:pt x="72" y="128"/>
                  </a:cubicBezTo>
                  <a:cubicBezTo>
                    <a:pt x="68" y="129"/>
                    <a:pt x="65" y="131"/>
                    <a:pt x="62" y="133"/>
                  </a:cubicBezTo>
                  <a:cubicBezTo>
                    <a:pt x="65" y="131"/>
                    <a:pt x="68" y="129"/>
                    <a:pt x="72" y="128"/>
                  </a:cubicBezTo>
                  <a:cubicBezTo>
                    <a:pt x="72" y="128"/>
                    <a:pt x="72" y="128"/>
                    <a:pt x="73" y="128"/>
                  </a:cubicBezTo>
                  <a:moveTo>
                    <a:pt x="80" y="126"/>
                  </a:moveTo>
                  <a:cubicBezTo>
                    <a:pt x="80" y="126"/>
                    <a:pt x="80" y="126"/>
                    <a:pt x="80" y="126"/>
                  </a:cubicBezTo>
                  <a:cubicBezTo>
                    <a:pt x="80" y="126"/>
                    <a:pt x="79" y="126"/>
                    <a:pt x="79" y="126"/>
                  </a:cubicBezTo>
                  <a:cubicBezTo>
                    <a:pt x="79" y="126"/>
                    <a:pt x="80" y="126"/>
                    <a:pt x="80" y="126"/>
                  </a:cubicBezTo>
                  <a:moveTo>
                    <a:pt x="100" y="123"/>
                  </a:moveTo>
                  <a:cubicBezTo>
                    <a:pt x="100" y="124"/>
                    <a:pt x="100" y="124"/>
                    <a:pt x="100" y="124"/>
                  </a:cubicBezTo>
                  <a:cubicBezTo>
                    <a:pt x="99" y="126"/>
                    <a:pt x="98" y="127"/>
                    <a:pt x="97" y="128"/>
                  </a:cubicBezTo>
                  <a:cubicBezTo>
                    <a:pt x="98" y="127"/>
                    <a:pt x="99" y="126"/>
                    <a:pt x="100" y="124"/>
                  </a:cubicBezTo>
                  <a:cubicBezTo>
                    <a:pt x="100" y="124"/>
                    <a:pt x="100" y="124"/>
                    <a:pt x="100" y="123"/>
                  </a:cubicBezTo>
                  <a:moveTo>
                    <a:pt x="103" y="119"/>
                  </a:moveTo>
                  <a:cubicBezTo>
                    <a:pt x="102" y="120"/>
                    <a:pt x="101" y="122"/>
                    <a:pt x="101" y="123"/>
                  </a:cubicBezTo>
                  <a:cubicBezTo>
                    <a:pt x="101" y="123"/>
                    <a:pt x="101" y="123"/>
                    <a:pt x="101" y="123"/>
                  </a:cubicBezTo>
                  <a:cubicBezTo>
                    <a:pt x="101" y="122"/>
                    <a:pt x="102" y="121"/>
                    <a:pt x="103" y="119"/>
                  </a:cubicBezTo>
                  <a:moveTo>
                    <a:pt x="111" y="106"/>
                  </a:moveTo>
                  <a:cubicBezTo>
                    <a:pt x="110" y="107"/>
                    <a:pt x="109" y="108"/>
                    <a:pt x="108" y="110"/>
                  </a:cubicBezTo>
                  <a:cubicBezTo>
                    <a:pt x="108" y="110"/>
                    <a:pt x="108" y="110"/>
                    <a:pt x="108" y="110"/>
                  </a:cubicBezTo>
                  <a:cubicBezTo>
                    <a:pt x="107" y="113"/>
                    <a:pt x="105" y="115"/>
                    <a:pt x="104" y="118"/>
                  </a:cubicBezTo>
                  <a:cubicBezTo>
                    <a:pt x="103" y="118"/>
                    <a:pt x="103" y="118"/>
                    <a:pt x="103" y="118"/>
                  </a:cubicBezTo>
                  <a:cubicBezTo>
                    <a:pt x="103" y="118"/>
                    <a:pt x="103" y="118"/>
                    <a:pt x="103" y="118"/>
                  </a:cubicBezTo>
                  <a:cubicBezTo>
                    <a:pt x="103" y="118"/>
                    <a:pt x="103" y="118"/>
                    <a:pt x="103" y="118"/>
                  </a:cubicBezTo>
                  <a:cubicBezTo>
                    <a:pt x="106" y="114"/>
                    <a:pt x="108" y="110"/>
                    <a:pt x="111" y="106"/>
                  </a:cubicBezTo>
                  <a:moveTo>
                    <a:pt x="128" y="79"/>
                  </a:moveTo>
                  <a:cubicBezTo>
                    <a:pt x="128" y="79"/>
                    <a:pt x="128" y="79"/>
                    <a:pt x="128" y="79"/>
                  </a:cubicBezTo>
                  <a:cubicBezTo>
                    <a:pt x="127" y="81"/>
                    <a:pt x="125" y="83"/>
                    <a:pt x="123" y="86"/>
                  </a:cubicBezTo>
                  <a:cubicBezTo>
                    <a:pt x="123" y="87"/>
                    <a:pt x="123" y="87"/>
                    <a:pt x="123" y="87"/>
                  </a:cubicBezTo>
                  <a:cubicBezTo>
                    <a:pt x="121" y="89"/>
                    <a:pt x="120" y="91"/>
                    <a:pt x="118" y="94"/>
                  </a:cubicBezTo>
                  <a:cubicBezTo>
                    <a:pt x="118" y="94"/>
                    <a:pt x="118" y="94"/>
                    <a:pt x="118" y="94"/>
                  </a:cubicBezTo>
                  <a:cubicBezTo>
                    <a:pt x="116" y="97"/>
                    <a:pt x="115" y="99"/>
                    <a:pt x="113" y="102"/>
                  </a:cubicBezTo>
                  <a:cubicBezTo>
                    <a:pt x="113" y="102"/>
                    <a:pt x="113" y="102"/>
                    <a:pt x="113" y="102"/>
                  </a:cubicBezTo>
                  <a:cubicBezTo>
                    <a:pt x="118" y="94"/>
                    <a:pt x="123" y="86"/>
                    <a:pt x="128" y="79"/>
                  </a:cubicBezTo>
                  <a:moveTo>
                    <a:pt x="133" y="72"/>
                  </a:moveTo>
                  <a:cubicBezTo>
                    <a:pt x="132" y="73"/>
                    <a:pt x="132" y="74"/>
                    <a:pt x="131" y="75"/>
                  </a:cubicBezTo>
                  <a:cubicBezTo>
                    <a:pt x="132" y="74"/>
                    <a:pt x="132" y="73"/>
                    <a:pt x="133" y="72"/>
                  </a:cubicBezTo>
                  <a:moveTo>
                    <a:pt x="140" y="62"/>
                  </a:moveTo>
                  <a:cubicBezTo>
                    <a:pt x="140" y="62"/>
                    <a:pt x="140" y="63"/>
                    <a:pt x="139" y="63"/>
                  </a:cubicBezTo>
                  <a:cubicBezTo>
                    <a:pt x="139" y="63"/>
                    <a:pt x="139" y="63"/>
                    <a:pt x="139" y="63"/>
                  </a:cubicBezTo>
                  <a:cubicBezTo>
                    <a:pt x="139" y="63"/>
                    <a:pt x="140" y="63"/>
                    <a:pt x="140" y="62"/>
                  </a:cubicBezTo>
                  <a:moveTo>
                    <a:pt x="161" y="37"/>
                  </a:moveTo>
                  <a:cubicBezTo>
                    <a:pt x="161" y="37"/>
                    <a:pt x="161" y="37"/>
                    <a:pt x="161" y="37"/>
                  </a:cubicBezTo>
                  <a:cubicBezTo>
                    <a:pt x="161" y="37"/>
                    <a:pt x="161" y="37"/>
                    <a:pt x="161" y="37"/>
                  </a:cubicBezTo>
                  <a:cubicBezTo>
                    <a:pt x="161" y="37"/>
                    <a:pt x="161" y="37"/>
                    <a:pt x="161" y="37"/>
                  </a:cubicBezTo>
                  <a:moveTo>
                    <a:pt x="178" y="22"/>
                  </a:moveTo>
                  <a:cubicBezTo>
                    <a:pt x="178" y="22"/>
                    <a:pt x="178" y="22"/>
                    <a:pt x="178" y="22"/>
                  </a:cubicBezTo>
                  <a:cubicBezTo>
                    <a:pt x="176" y="23"/>
                    <a:pt x="174" y="25"/>
                    <a:pt x="172" y="26"/>
                  </a:cubicBezTo>
                  <a:cubicBezTo>
                    <a:pt x="172" y="26"/>
                    <a:pt x="172" y="26"/>
                    <a:pt x="172" y="26"/>
                  </a:cubicBezTo>
                  <a:cubicBezTo>
                    <a:pt x="174" y="25"/>
                    <a:pt x="176" y="23"/>
                    <a:pt x="178" y="22"/>
                  </a:cubicBezTo>
                  <a:moveTo>
                    <a:pt x="181" y="19"/>
                  </a:moveTo>
                  <a:cubicBezTo>
                    <a:pt x="180" y="20"/>
                    <a:pt x="179" y="21"/>
                    <a:pt x="178" y="22"/>
                  </a:cubicBezTo>
                  <a:cubicBezTo>
                    <a:pt x="179" y="21"/>
                    <a:pt x="180" y="20"/>
                    <a:pt x="181" y="19"/>
                  </a:cubicBezTo>
                  <a:moveTo>
                    <a:pt x="189" y="15"/>
                  </a:moveTo>
                  <a:cubicBezTo>
                    <a:pt x="189" y="15"/>
                    <a:pt x="189" y="15"/>
                    <a:pt x="189" y="15"/>
                  </a:cubicBezTo>
                  <a:cubicBezTo>
                    <a:pt x="187" y="16"/>
                    <a:pt x="185" y="17"/>
                    <a:pt x="183" y="18"/>
                  </a:cubicBezTo>
                  <a:cubicBezTo>
                    <a:pt x="183" y="18"/>
                    <a:pt x="183" y="18"/>
                    <a:pt x="183" y="18"/>
                  </a:cubicBezTo>
                  <a:cubicBezTo>
                    <a:pt x="185" y="17"/>
                    <a:pt x="187" y="16"/>
                    <a:pt x="189" y="15"/>
                  </a:cubicBezTo>
                  <a:cubicBezTo>
                    <a:pt x="189" y="15"/>
                    <a:pt x="189" y="15"/>
                    <a:pt x="189" y="15"/>
                  </a:cubicBezTo>
                  <a:moveTo>
                    <a:pt x="208" y="8"/>
                  </a:moveTo>
                  <a:cubicBezTo>
                    <a:pt x="208" y="8"/>
                    <a:pt x="208" y="8"/>
                    <a:pt x="208" y="8"/>
                  </a:cubicBezTo>
                  <a:cubicBezTo>
                    <a:pt x="208" y="8"/>
                    <a:pt x="208" y="8"/>
                    <a:pt x="207" y="8"/>
                  </a:cubicBezTo>
                  <a:cubicBezTo>
                    <a:pt x="208" y="8"/>
                    <a:pt x="208" y="8"/>
                    <a:pt x="208" y="8"/>
                  </a:cubicBezTo>
                  <a:moveTo>
                    <a:pt x="229" y="3"/>
                  </a:moveTo>
                  <a:cubicBezTo>
                    <a:pt x="229" y="3"/>
                    <a:pt x="229" y="3"/>
                    <a:pt x="229" y="3"/>
                  </a:cubicBezTo>
                  <a:cubicBezTo>
                    <a:pt x="227" y="3"/>
                    <a:pt x="226" y="4"/>
                    <a:pt x="224" y="4"/>
                  </a:cubicBezTo>
                  <a:cubicBezTo>
                    <a:pt x="223" y="4"/>
                    <a:pt x="223" y="4"/>
                    <a:pt x="223" y="4"/>
                  </a:cubicBezTo>
                  <a:cubicBezTo>
                    <a:pt x="222" y="4"/>
                    <a:pt x="221" y="4"/>
                    <a:pt x="219" y="5"/>
                  </a:cubicBezTo>
                  <a:cubicBezTo>
                    <a:pt x="222" y="4"/>
                    <a:pt x="226" y="3"/>
                    <a:pt x="229" y="3"/>
                  </a:cubicBezTo>
                  <a:moveTo>
                    <a:pt x="250" y="0"/>
                  </a:moveTo>
                  <a:cubicBezTo>
                    <a:pt x="244" y="0"/>
                    <a:pt x="236" y="1"/>
                    <a:pt x="228" y="2"/>
                  </a:cubicBezTo>
                  <a:cubicBezTo>
                    <a:pt x="236" y="1"/>
                    <a:pt x="243" y="0"/>
                    <a:pt x="250" y="0"/>
                  </a:cubicBezTo>
                  <a:cubicBezTo>
                    <a:pt x="250" y="0"/>
                    <a:pt x="250" y="0"/>
                    <a:pt x="250" y="0"/>
                  </a:cubicBezTo>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8"/>
            <p:cNvSpPr>
              <a:spLocks/>
            </p:cNvSpPr>
            <p:nvPr/>
          </p:nvSpPr>
          <p:spPr bwMode="auto">
            <a:xfrm>
              <a:off x="5348288" y="5462588"/>
              <a:ext cx="0" cy="63500"/>
            </a:xfrm>
            <a:custGeom>
              <a:avLst/>
              <a:gdLst>
                <a:gd name="T0" fmla="*/ 0 h 3"/>
                <a:gd name="T1" fmla="*/ 0 h 3"/>
                <a:gd name="T2" fmla="*/ 3 h 3"/>
                <a:gd name="T3" fmla="*/ 3 h 3"/>
                <a:gd name="T4" fmla="*/ 0 h 3"/>
              </a:gdLst>
              <a:ahLst/>
              <a:cxnLst>
                <a:cxn ang="0">
                  <a:pos x="0" y="T0"/>
                </a:cxn>
                <a:cxn ang="0">
                  <a:pos x="0" y="T1"/>
                </a:cxn>
                <a:cxn ang="0">
                  <a:pos x="0" y="T2"/>
                </a:cxn>
                <a:cxn ang="0">
                  <a:pos x="0" y="T3"/>
                </a:cxn>
                <a:cxn ang="0">
                  <a:pos x="0" y="T4"/>
                </a:cxn>
              </a:cxnLst>
              <a:rect l="0" t="0" r="r" b="b"/>
              <a:pathLst>
                <a:path h="3">
                  <a:moveTo>
                    <a:pt x="0" y="0"/>
                  </a:moveTo>
                  <a:cubicBezTo>
                    <a:pt x="0" y="0"/>
                    <a:pt x="0" y="0"/>
                    <a:pt x="0" y="0"/>
                  </a:cubicBezTo>
                  <a:cubicBezTo>
                    <a:pt x="0" y="3"/>
                    <a:pt x="0" y="3"/>
                    <a:pt x="0" y="3"/>
                  </a:cubicBezTo>
                  <a:cubicBezTo>
                    <a:pt x="0" y="3"/>
                    <a:pt x="0" y="3"/>
                    <a:pt x="0" y="3"/>
                  </a:cubicBezTo>
                  <a:cubicBezTo>
                    <a:pt x="0" y="0"/>
                    <a:pt x="0" y="0"/>
                    <a:pt x="0" y="0"/>
                  </a:cubicBezTo>
                </a:path>
              </a:pathLst>
            </a:custGeom>
            <a:solidFill>
              <a:srgbClr val="6D5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9"/>
            <p:cNvSpPr>
              <a:spLocks/>
            </p:cNvSpPr>
            <p:nvPr/>
          </p:nvSpPr>
          <p:spPr bwMode="auto">
            <a:xfrm>
              <a:off x="4481513" y="5630863"/>
              <a:ext cx="866775" cy="1455738"/>
            </a:xfrm>
            <a:custGeom>
              <a:avLst/>
              <a:gdLst>
                <a:gd name="T0" fmla="*/ 39 w 41"/>
                <a:gd name="T1" fmla="*/ 0 h 69"/>
                <a:gd name="T2" fmla="*/ 31 w 41"/>
                <a:gd name="T3" fmla="*/ 8 h 69"/>
                <a:gd name="T4" fmla="*/ 13 w 41"/>
                <a:gd name="T5" fmla="*/ 33 h 69"/>
                <a:gd name="T6" fmla="*/ 3 w 41"/>
                <a:gd name="T7" fmla="*/ 69 h 69"/>
                <a:gd name="T8" fmla="*/ 5 w 41"/>
                <a:gd name="T9" fmla="*/ 69 h 69"/>
                <a:gd name="T10" fmla="*/ 41 w 41"/>
                <a:gd name="T11" fmla="*/ 1 h 69"/>
                <a:gd name="T12" fmla="*/ 39 w 41"/>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41" h="69">
                  <a:moveTo>
                    <a:pt x="39" y="0"/>
                  </a:moveTo>
                  <a:cubicBezTo>
                    <a:pt x="36" y="2"/>
                    <a:pt x="34" y="5"/>
                    <a:pt x="31" y="8"/>
                  </a:cubicBezTo>
                  <a:cubicBezTo>
                    <a:pt x="25" y="16"/>
                    <a:pt x="19" y="24"/>
                    <a:pt x="13" y="33"/>
                  </a:cubicBezTo>
                  <a:cubicBezTo>
                    <a:pt x="0" y="55"/>
                    <a:pt x="3" y="69"/>
                    <a:pt x="3" y="69"/>
                  </a:cubicBezTo>
                  <a:cubicBezTo>
                    <a:pt x="3" y="69"/>
                    <a:pt x="3" y="69"/>
                    <a:pt x="5" y="69"/>
                  </a:cubicBezTo>
                  <a:cubicBezTo>
                    <a:pt x="5" y="66"/>
                    <a:pt x="3" y="37"/>
                    <a:pt x="41" y="1"/>
                  </a:cubicBezTo>
                  <a:cubicBezTo>
                    <a:pt x="39" y="0"/>
                    <a:pt x="39" y="0"/>
                    <a:pt x="39" y="0"/>
                  </a:cubicBezTo>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10"/>
            <p:cNvSpPr>
              <a:spLocks/>
            </p:cNvSpPr>
            <p:nvPr/>
          </p:nvSpPr>
          <p:spPr bwMode="auto">
            <a:xfrm>
              <a:off x="4756150" y="5800725"/>
              <a:ext cx="381000" cy="527050"/>
            </a:xfrm>
            <a:custGeom>
              <a:avLst/>
              <a:gdLst>
                <a:gd name="T0" fmla="*/ 18 w 18"/>
                <a:gd name="T1" fmla="*/ 0 h 25"/>
                <a:gd name="T2" fmla="*/ 0 w 18"/>
                <a:gd name="T3" fmla="*/ 25 h 25"/>
                <a:gd name="T4" fmla="*/ 18 w 18"/>
                <a:gd name="T5" fmla="*/ 0 h 25"/>
              </a:gdLst>
              <a:ahLst/>
              <a:cxnLst>
                <a:cxn ang="0">
                  <a:pos x="T0" y="T1"/>
                </a:cxn>
                <a:cxn ang="0">
                  <a:pos x="T2" y="T3"/>
                </a:cxn>
                <a:cxn ang="0">
                  <a:pos x="T4" y="T5"/>
                </a:cxn>
              </a:cxnLst>
              <a:rect l="0" t="0" r="r" b="b"/>
              <a:pathLst>
                <a:path w="18" h="25">
                  <a:moveTo>
                    <a:pt x="18" y="0"/>
                  </a:moveTo>
                  <a:cubicBezTo>
                    <a:pt x="10" y="9"/>
                    <a:pt x="4" y="17"/>
                    <a:pt x="0" y="25"/>
                  </a:cubicBezTo>
                  <a:cubicBezTo>
                    <a:pt x="6" y="16"/>
                    <a:pt x="12" y="8"/>
                    <a:pt x="18" y="0"/>
                  </a:cubicBezTo>
                </a:path>
              </a:pathLst>
            </a:custGeom>
            <a:solidFill>
              <a:srgbClr val="6D5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11"/>
            <p:cNvSpPr>
              <a:spLocks/>
            </p:cNvSpPr>
            <p:nvPr/>
          </p:nvSpPr>
          <p:spPr bwMode="auto">
            <a:xfrm>
              <a:off x="5370514" y="5060950"/>
              <a:ext cx="1098550" cy="992188"/>
            </a:xfrm>
            <a:custGeom>
              <a:avLst/>
              <a:gdLst>
                <a:gd name="T0" fmla="*/ 692 w 692"/>
                <a:gd name="T1" fmla="*/ 585 h 625"/>
                <a:gd name="T2" fmla="*/ 0 w 692"/>
                <a:gd name="T3" fmla="*/ 0 h 625"/>
                <a:gd name="T4" fmla="*/ 26 w 692"/>
                <a:gd name="T5" fmla="*/ 333 h 625"/>
                <a:gd name="T6" fmla="*/ 359 w 692"/>
                <a:gd name="T7" fmla="*/ 625 h 625"/>
                <a:gd name="T8" fmla="*/ 692 w 692"/>
                <a:gd name="T9" fmla="*/ 585 h 625"/>
              </a:gdLst>
              <a:ahLst/>
              <a:cxnLst>
                <a:cxn ang="0">
                  <a:pos x="T0" y="T1"/>
                </a:cxn>
                <a:cxn ang="0">
                  <a:pos x="T2" y="T3"/>
                </a:cxn>
                <a:cxn ang="0">
                  <a:pos x="T4" y="T5"/>
                </a:cxn>
                <a:cxn ang="0">
                  <a:pos x="T6" y="T7"/>
                </a:cxn>
                <a:cxn ang="0">
                  <a:pos x="T8" y="T9"/>
                </a:cxn>
              </a:cxnLst>
              <a:rect l="0" t="0" r="r" b="b"/>
              <a:pathLst>
                <a:path w="692" h="625">
                  <a:moveTo>
                    <a:pt x="692" y="585"/>
                  </a:moveTo>
                  <a:lnTo>
                    <a:pt x="0" y="0"/>
                  </a:lnTo>
                  <a:lnTo>
                    <a:pt x="26" y="333"/>
                  </a:lnTo>
                  <a:lnTo>
                    <a:pt x="359" y="625"/>
                  </a:lnTo>
                  <a:lnTo>
                    <a:pt x="692" y="585"/>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2"/>
            <p:cNvSpPr>
              <a:spLocks/>
            </p:cNvSpPr>
            <p:nvPr/>
          </p:nvSpPr>
          <p:spPr bwMode="auto">
            <a:xfrm>
              <a:off x="5370513" y="5060950"/>
              <a:ext cx="1098550" cy="992188"/>
            </a:xfrm>
            <a:custGeom>
              <a:avLst/>
              <a:gdLst>
                <a:gd name="T0" fmla="*/ 692 w 692"/>
                <a:gd name="T1" fmla="*/ 585 h 625"/>
                <a:gd name="T2" fmla="*/ 0 w 692"/>
                <a:gd name="T3" fmla="*/ 0 h 625"/>
                <a:gd name="T4" fmla="*/ 26 w 692"/>
                <a:gd name="T5" fmla="*/ 333 h 625"/>
                <a:gd name="T6" fmla="*/ 359 w 692"/>
                <a:gd name="T7" fmla="*/ 625 h 625"/>
                <a:gd name="T8" fmla="*/ 692 w 692"/>
                <a:gd name="T9" fmla="*/ 585 h 625"/>
              </a:gdLst>
              <a:ahLst/>
              <a:cxnLst>
                <a:cxn ang="0">
                  <a:pos x="T0" y="T1"/>
                </a:cxn>
                <a:cxn ang="0">
                  <a:pos x="T2" y="T3"/>
                </a:cxn>
                <a:cxn ang="0">
                  <a:pos x="T4" y="T5"/>
                </a:cxn>
                <a:cxn ang="0">
                  <a:pos x="T6" y="T7"/>
                </a:cxn>
                <a:cxn ang="0">
                  <a:pos x="T8" y="T9"/>
                </a:cxn>
              </a:cxnLst>
              <a:rect l="0" t="0" r="r" b="b"/>
              <a:pathLst>
                <a:path w="692" h="625">
                  <a:moveTo>
                    <a:pt x="692" y="585"/>
                  </a:moveTo>
                  <a:lnTo>
                    <a:pt x="0" y="0"/>
                  </a:lnTo>
                  <a:lnTo>
                    <a:pt x="26" y="333"/>
                  </a:lnTo>
                  <a:lnTo>
                    <a:pt x="359" y="625"/>
                  </a:lnTo>
                  <a:lnTo>
                    <a:pt x="692" y="58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13"/>
            <p:cNvSpPr>
              <a:spLocks/>
            </p:cNvSpPr>
            <p:nvPr/>
          </p:nvSpPr>
          <p:spPr bwMode="auto">
            <a:xfrm>
              <a:off x="5370513" y="969962"/>
              <a:ext cx="4586288" cy="4999038"/>
            </a:xfrm>
            <a:custGeom>
              <a:avLst/>
              <a:gdLst>
                <a:gd name="T0" fmla="*/ 51 w 217"/>
                <a:gd name="T1" fmla="*/ 237 h 237"/>
                <a:gd name="T2" fmla="*/ 0 w 217"/>
                <a:gd name="T3" fmla="*/ 194 h 237"/>
                <a:gd name="T4" fmla="*/ 124 w 217"/>
                <a:gd name="T5" fmla="*/ 17 h 237"/>
                <a:gd name="T6" fmla="*/ 207 w 217"/>
                <a:gd name="T7" fmla="*/ 1 h 237"/>
                <a:gd name="T8" fmla="*/ 206 w 217"/>
                <a:gd name="T9" fmla="*/ 86 h 237"/>
                <a:gd name="T10" fmla="*/ 51 w 217"/>
                <a:gd name="T11" fmla="*/ 237 h 237"/>
              </a:gdLst>
              <a:ahLst/>
              <a:cxnLst>
                <a:cxn ang="0">
                  <a:pos x="T0" y="T1"/>
                </a:cxn>
                <a:cxn ang="0">
                  <a:pos x="T2" y="T3"/>
                </a:cxn>
                <a:cxn ang="0">
                  <a:pos x="T4" y="T5"/>
                </a:cxn>
                <a:cxn ang="0">
                  <a:pos x="T6" y="T7"/>
                </a:cxn>
                <a:cxn ang="0">
                  <a:pos x="T8" y="T9"/>
                </a:cxn>
                <a:cxn ang="0">
                  <a:pos x="T10" y="T11"/>
                </a:cxn>
              </a:cxnLst>
              <a:rect l="0" t="0" r="r" b="b"/>
              <a:pathLst>
                <a:path w="217" h="237">
                  <a:moveTo>
                    <a:pt x="51" y="237"/>
                  </a:moveTo>
                  <a:cubicBezTo>
                    <a:pt x="0" y="194"/>
                    <a:pt x="0" y="194"/>
                    <a:pt x="0" y="194"/>
                  </a:cubicBezTo>
                  <a:cubicBezTo>
                    <a:pt x="0" y="194"/>
                    <a:pt x="69" y="45"/>
                    <a:pt x="124" y="17"/>
                  </a:cubicBezTo>
                  <a:cubicBezTo>
                    <a:pt x="156" y="0"/>
                    <a:pt x="207" y="1"/>
                    <a:pt x="207" y="1"/>
                  </a:cubicBezTo>
                  <a:cubicBezTo>
                    <a:pt x="207" y="1"/>
                    <a:pt x="217" y="53"/>
                    <a:pt x="206" y="86"/>
                  </a:cubicBezTo>
                  <a:cubicBezTo>
                    <a:pt x="187" y="138"/>
                    <a:pt x="51" y="237"/>
                    <a:pt x="51" y="237"/>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14"/>
            <p:cNvSpPr>
              <a:spLocks/>
            </p:cNvSpPr>
            <p:nvPr/>
          </p:nvSpPr>
          <p:spPr bwMode="auto">
            <a:xfrm>
              <a:off x="7483475" y="1960563"/>
              <a:ext cx="1543050" cy="1519238"/>
            </a:xfrm>
            <a:custGeom>
              <a:avLst/>
              <a:gdLst>
                <a:gd name="T0" fmla="*/ 61 w 73"/>
                <a:gd name="T1" fmla="*/ 57 h 72"/>
                <a:gd name="T2" fmla="*/ 16 w 73"/>
                <a:gd name="T3" fmla="*/ 61 h 72"/>
                <a:gd name="T4" fmla="*/ 12 w 73"/>
                <a:gd name="T5" fmla="*/ 16 h 72"/>
                <a:gd name="T6" fmla="*/ 57 w 73"/>
                <a:gd name="T7" fmla="*/ 12 h 72"/>
                <a:gd name="T8" fmla="*/ 61 w 73"/>
                <a:gd name="T9" fmla="*/ 57 h 72"/>
              </a:gdLst>
              <a:ahLst/>
              <a:cxnLst>
                <a:cxn ang="0">
                  <a:pos x="T0" y="T1"/>
                </a:cxn>
                <a:cxn ang="0">
                  <a:pos x="T2" y="T3"/>
                </a:cxn>
                <a:cxn ang="0">
                  <a:pos x="T4" y="T5"/>
                </a:cxn>
                <a:cxn ang="0">
                  <a:pos x="T6" y="T7"/>
                </a:cxn>
                <a:cxn ang="0">
                  <a:pos x="T8" y="T9"/>
                </a:cxn>
              </a:cxnLst>
              <a:rect l="0" t="0" r="r" b="b"/>
              <a:pathLst>
                <a:path w="73" h="72">
                  <a:moveTo>
                    <a:pt x="61" y="57"/>
                  </a:moveTo>
                  <a:cubicBezTo>
                    <a:pt x="50" y="71"/>
                    <a:pt x="29" y="72"/>
                    <a:pt x="16" y="61"/>
                  </a:cubicBezTo>
                  <a:cubicBezTo>
                    <a:pt x="2" y="49"/>
                    <a:pt x="0" y="29"/>
                    <a:pt x="12" y="16"/>
                  </a:cubicBezTo>
                  <a:cubicBezTo>
                    <a:pt x="23" y="2"/>
                    <a:pt x="44" y="0"/>
                    <a:pt x="57" y="12"/>
                  </a:cubicBezTo>
                  <a:cubicBezTo>
                    <a:pt x="71" y="23"/>
                    <a:pt x="73" y="44"/>
                    <a:pt x="61" y="57"/>
                  </a:cubicBezTo>
                </a:path>
              </a:pathLst>
            </a:custGeom>
            <a:solidFill>
              <a:srgbClr val="113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15"/>
            <p:cNvSpPr>
              <a:spLocks/>
            </p:cNvSpPr>
            <p:nvPr/>
          </p:nvSpPr>
          <p:spPr bwMode="auto">
            <a:xfrm>
              <a:off x="7631113" y="2108200"/>
              <a:ext cx="1247775" cy="1244600"/>
            </a:xfrm>
            <a:custGeom>
              <a:avLst/>
              <a:gdLst>
                <a:gd name="T0" fmla="*/ 49 w 59"/>
                <a:gd name="T1" fmla="*/ 46 h 59"/>
                <a:gd name="T2" fmla="*/ 13 w 59"/>
                <a:gd name="T3" fmla="*/ 49 h 59"/>
                <a:gd name="T4" fmla="*/ 10 w 59"/>
                <a:gd name="T5" fmla="*/ 13 h 59"/>
                <a:gd name="T6" fmla="*/ 46 w 59"/>
                <a:gd name="T7" fmla="*/ 10 h 59"/>
                <a:gd name="T8" fmla="*/ 49 w 59"/>
                <a:gd name="T9" fmla="*/ 46 h 59"/>
              </a:gdLst>
              <a:ahLst/>
              <a:cxnLst>
                <a:cxn ang="0">
                  <a:pos x="T0" y="T1"/>
                </a:cxn>
                <a:cxn ang="0">
                  <a:pos x="T2" y="T3"/>
                </a:cxn>
                <a:cxn ang="0">
                  <a:pos x="T4" y="T5"/>
                </a:cxn>
                <a:cxn ang="0">
                  <a:pos x="T6" y="T7"/>
                </a:cxn>
                <a:cxn ang="0">
                  <a:pos x="T8" y="T9"/>
                </a:cxn>
              </a:cxnLst>
              <a:rect l="0" t="0" r="r" b="b"/>
              <a:pathLst>
                <a:path w="59" h="59">
                  <a:moveTo>
                    <a:pt x="49" y="46"/>
                  </a:moveTo>
                  <a:cubicBezTo>
                    <a:pt x="40" y="57"/>
                    <a:pt x="24" y="59"/>
                    <a:pt x="13" y="49"/>
                  </a:cubicBezTo>
                  <a:cubicBezTo>
                    <a:pt x="2" y="40"/>
                    <a:pt x="0" y="24"/>
                    <a:pt x="10" y="13"/>
                  </a:cubicBezTo>
                  <a:cubicBezTo>
                    <a:pt x="19" y="2"/>
                    <a:pt x="35" y="0"/>
                    <a:pt x="46" y="10"/>
                  </a:cubicBezTo>
                  <a:cubicBezTo>
                    <a:pt x="57" y="19"/>
                    <a:pt x="59" y="35"/>
                    <a:pt x="49" y="46"/>
                  </a:cubicBezTo>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16"/>
            <p:cNvSpPr>
              <a:spLocks/>
            </p:cNvSpPr>
            <p:nvPr/>
          </p:nvSpPr>
          <p:spPr bwMode="auto">
            <a:xfrm>
              <a:off x="8836025" y="969962"/>
              <a:ext cx="973138" cy="927100"/>
            </a:xfrm>
            <a:custGeom>
              <a:avLst/>
              <a:gdLst>
                <a:gd name="T0" fmla="*/ 46 w 46"/>
                <a:gd name="T1" fmla="*/ 44 h 44"/>
                <a:gd name="T2" fmla="*/ 42 w 46"/>
                <a:gd name="T3" fmla="*/ 1 h 44"/>
                <a:gd name="T4" fmla="*/ 0 w 46"/>
                <a:gd name="T5" fmla="*/ 4 h 44"/>
                <a:gd name="T6" fmla="*/ 46 w 46"/>
                <a:gd name="T7" fmla="*/ 44 h 44"/>
              </a:gdLst>
              <a:ahLst/>
              <a:cxnLst>
                <a:cxn ang="0">
                  <a:pos x="T0" y="T1"/>
                </a:cxn>
                <a:cxn ang="0">
                  <a:pos x="T2" y="T3"/>
                </a:cxn>
                <a:cxn ang="0">
                  <a:pos x="T4" y="T5"/>
                </a:cxn>
                <a:cxn ang="0">
                  <a:pos x="T6" y="T7"/>
                </a:cxn>
              </a:cxnLst>
              <a:rect l="0" t="0" r="r" b="b"/>
              <a:pathLst>
                <a:path w="46" h="44">
                  <a:moveTo>
                    <a:pt x="46" y="44"/>
                  </a:moveTo>
                  <a:cubicBezTo>
                    <a:pt x="46" y="21"/>
                    <a:pt x="42" y="1"/>
                    <a:pt x="42" y="1"/>
                  </a:cubicBezTo>
                  <a:cubicBezTo>
                    <a:pt x="42" y="1"/>
                    <a:pt x="22" y="0"/>
                    <a:pt x="0" y="4"/>
                  </a:cubicBezTo>
                  <a:cubicBezTo>
                    <a:pt x="46" y="44"/>
                    <a:pt x="46" y="44"/>
                    <a:pt x="46" y="44"/>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Freeform 17"/>
            <p:cNvSpPr>
              <a:spLocks/>
            </p:cNvSpPr>
            <p:nvPr/>
          </p:nvSpPr>
          <p:spPr bwMode="auto">
            <a:xfrm>
              <a:off x="5411788" y="3500438"/>
              <a:ext cx="2430463" cy="2405063"/>
            </a:xfrm>
            <a:custGeom>
              <a:avLst/>
              <a:gdLst>
                <a:gd name="T0" fmla="*/ 0 w 115"/>
                <a:gd name="T1" fmla="*/ 69 h 114"/>
                <a:gd name="T2" fmla="*/ 54 w 115"/>
                <a:gd name="T3" fmla="*/ 114 h 114"/>
                <a:gd name="T4" fmla="*/ 115 w 115"/>
                <a:gd name="T5" fmla="*/ 65 h 114"/>
                <a:gd name="T6" fmla="*/ 37 w 115"/>
                <a:gd name="T7" fmla="*/ 0 h 114"/>
                <a:gd name="T8" fmla="*/ 0 w 115"/>
                <a:gd name="T9" fmla="*/ 69 h 114"/>
              </a:gdLst>
              <a:ahLst/>
              <a:cxnLst>
                <a:cxn ang="0">
                  <a:pos x="T0" y="T1"/>
                </a:cxn>
                <a:cxn ang="0">
                  <a:pos x="T2" y="T3"/>
                </a:cxn>
                <a:cxn ang="0">
                  <a:pos x="T4" y="T5"/>
                </a:cxn>
                <a:cxn ang="0">
                  <a:pos x="T6" y="T7"/>
                </a:cxn>
                <a:cxn ang="0">
                  <a:pos x="T8" y="T9"/>
                </a:cxn>
              </a:cxnLst>
              <a:rect l="0" t="0" r="r" b="b"/>
              <a:pathLst>
                <a:path w="115" h="114">
                  <a:moveTo>
                    <a:pt x="0" y="69"/>
                  </a:moveTo>
                  <a:cubicBezTo>
                    <a:pt x="54" y="114"/>
                    <a:pt x="54" y="114"/>
                    <a:pt x="54" y="114"/>
                  </a:cubicBezTo>
                  <a:cubicBezTo>
                    <a:pt x="63" y="107"/>
                    <a:pt x="88" y="88"/>
                    <a:pt x="115" y="65"/>
                  </a:cubicBezTo>
                  <a:cubicBezTo>
                    <a:pt x="37" y="0"/>
                    <a:pt x="37" y="0"/>
                    <a:pt x="37" y="0"/>
                  </a:cubicBezTo>
                  <a:cubicBezTo>
                    <a:pt x="19" y="30"/>
                    <a:pt x="6" y="58"/>
                    <a:pt x="0" y="69"/>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Freeform 18"/>
            <p:cNvSpPr>
              <a:spLocks/>
            </p:cNvSpPr>
            <p:nvPr/>
          </p:nvSpPr>
          <p:spPr bwMode="auto">
            <a:xfrm>
              <a:off x="4016375" y="3479800"/>
              <a:ext cx="2198688" cy="2171700"/>
            </a:xfrm>
            <a:custGeom>
              <a:avLst/>
              <a:gdLst>
                <a:gd name="T0" fmla="*/ 72 w 104"/>
                <a:gd name="T1" fmla="*/ 71 h 103"/>
                <a:gd name="T2" fmla="*/ 16 w 104"/>
                <a:gd name="T3" fmla="*/ 100 h 103"/>
                <a:gd name="T4" fmla="*/ 0 w 104"/>
                <a:gd name="T5" fmla="*/ 103 h 103"/>
                <a:gd name="T6" fmla="*/ 71 w 104"/>
                <a:gd name="T7" fmla="*/ 11 h 103"/>
                <a:gd name="T8" fmla="*/ 104 w 104"/>
                <a:gd name="T9" fmla="*/ 33 h 103"/>
                <a:gd name="T10" fmla="*/ 72 w 104"/>
                <a:gd name="T11" fmla="*/ 71 h 103"/>
              </a:gdLst>
              <a:ahLst/>
              <a:cxnLst>
                <a:cxn ang="0">
                  <a:pos x="T0" y="T1"/>
                </a:cxn>
                <a:cxn ang="0">
                  <a:pos x="T2" y="T3"/>
                </a:cxn>
                <a:cxn ang="0">
                  <a:pos x="T4" y="T5"/>
                </a:cxn>
                <a:cxn ang="0">
                  <a:pos x="T6" y="T7"/>
                </a:cxn>
                <a:cxn ang="0">
                  <a:pos x="T8" y="T9"/>
                </a:cxn>
                <a:cxn ang="0">
                  <a:pos x="T10" y="T11"/>
                </a:cxn>
              </a:cxnLst>
              <a:rect l="0" t="0" r="r" b="b"/>
              <a:pathLst>
                <a:path w="104" h="103">
                  <a:moveTo>
                    <a:pt x="72" y="71"/>
                  </a:moveTo>
                  <a:cubicBezTo>
                    <a:pt x="92" y="25"/>
                    <a:pt x="16" y="100"/>
                    <a:pt x="16" y="100"/>
                  </a:cubicBezTo>
                  <a:cubicBezTo>
                    <a:pt x="0" y="103"/>
                    <a:pt x="0" y="103"/>
                    <a:pt x="0" y="103"/>
                  </a:cubicBezTo>
                  <a:cubicBezTo>
                    <a:pt x="26" y="67"/>
                    <a:pt x="41" y="22"/>
                    <a:pt x="71" y="11"/>
                  </a:cubicBezTo>
                  <a:cubicBezTo>
                    <a:pt x="103" y="0"/>
                    <a:pt x="104" y="33"/>
                    <a:pt x="104" y="33"/>
                  </a:cubicBezTo>
                  <a:cubicBezTo>
                    <a:pt x="72" y="71"/>
                    <a:pt x="72" y="71"/>
                    <a:pt x="72" y="7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19"/>
            <p:cNvSpPr>
              <a:spLocks/>
            </p:cNvSpPr>
            <p:nvPr/>
          </p:nvSpPr>
          <p:spPr bwMode="auto">
            <a:xfrm>
              <a:off x="6067425" y="4913313"/>
              <a:ext cx="1797050" cy="2489200"/>
            </a:xfrm>
            <a:custGeom>
              <a:avLst/>
              <a:gdLst>
                <a:gd name="T0" fmla="*/ 20 w 85"/>
                <a:gd name="T1" fmla="*/ 42 h 118"/>
                <a:gd name="T2" fmla="*/ 1 w 85"/>
                <a:gd name="T3" fmla="*/ 101 h 118"/>
                <a:gd name="T4" fmla="*/ 0 w 85"/>
                <a:gd name="T5" fmla="*/ 118 h 118"/>
                <a:gd name="T6" fmla="*/ 80 w 85"/>
                <a:gd name="T7" fmla="*/ 32 h 118"/>
                <a:gd name="T8" fmla="*/ 52 w 85"/>
                <a:gd name="T9" fmla="*/ 4 h 118"/>
                <a:gd name="T10" fmla="*/ 20 w 85"/>
                <a:gd name="T11" fmla="*/ 42 h 118"/>
              </a:gdLst>
              <a:ahLst/>
              <a:cxnLst>
                <a:cxn ang="0">
                  <a:pos x="T0" y="T1"/>
                </a:cxn>
                <a:cxn ang="0">
                  <a:pos x="T2" y="T3"/>
                </a:cxn>
                <a:cxn ang="0">
                  <a:pos x="T4" y="T5"/>
                </a:cxn>
                <a:cxn ang="0">
                  <a:pos x="T6" y="T7"/>
                </a:cxn>
                <a:cxn ang="0">
                  <a:pos x="T8" y="T9"/>
                </a:cxn>
                <a:cxn ang="0">
                  <a:pos x="T10" y="T11"/>
                </a:cxn>
              </a:cxnLst>
              <a:rect l="0" t="0" r="r" b="b"/>
              <a:pathLst>
                <a:path w="85" h="118">
                  <a:moveTo>
                    <a:pt x="20" y="42"/>
                  </a:moveTo>
                  <a:cubicBezTo>
                    <a:pt x="63" y="14"/>
                    <a:pt x="1" y="101"/>
                    <a:pt x="1" y="101"/>
                  </a:cubicBezTo>
                  <a:cubicBezTo>
                    <a:pt x="0" y="118"/>
                    <a:pt x="0" y="118"/>
                    <a:pt x="0" y="118"/>
                  </a:cubicBezTo>
                  <a:cubicBezTo>
                    <a:pt x="32" y="86"/>
                    <a:pt x="74" y="64"/>
                    <a:pt x="80" y="32"/>
                  </a:cubicBezTo>
                  <a:cubicBezTo>
                    <a:pt x="85" y="0"/>
                    <a:pt x="52" y="4"/>
                    <a:pt x="52" y="4"/>
                  </a:cubicBezTo>
                  <a:lnTo>
                    <a:pt x="20"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20"/>
            <p:cNvSpPr>
              <a:spLocks/>
            </p:cNvSpPr>
            <p:nvPr/>
          </p:nvSpPr>
          <p:spPr bwMode="auto">
            <a:xfrm>
              <a:off x="4503738" y="5610225"/>
              <a:ext cx="1416050" cy="1476375"/>
            </a:xfrm>
            <a:custGeom>
              <a:avLst/>
              <a:gdLst>
                <a:gd name="T0" fmla="*/ 41 w 67"/>
                <a:gd name="T1" fmla="*/ 0 h 70"/>
                <a:gd name="T2" fmla="*/ 67 w 67"/>
                <a:gd name="T3" fmla="*/ 22 h 70"/>
                <a:gd name="T4" fmla="*/ 4 w 67"/>
                <a:gd name="T5" fmla="*/ 70 h 70"/>
                <a:gd name="T6" fmla="*/ 41 w 67"/>
                <a:gd name="T7" fmla="*/ 0 h 70"/>
              </a:gdLst>
              <a:ahLst/>
              <a:cxnLst>
                <a:cxn ang="0">
                  <a:pos x="T0" y="T1"/>
                </a:cxn>
                <a:cxn ang="0">
                  <a:pos x="T2" y="T3"/>
                </a:cxn>
                <a:cxn ang="0">
                  <a:pos x="T4" y="T5"/>
                </a:cxn>
                <a:cxn ang="0">
                  <a:pos x="T6" y="T7"/>
                </a:cxn>
              </a:cxnLst>
              <a:rect l="0" t="0" r="r" b="b"/>
              <a:pathLst>
                <a:path w="67" h="70">
                  <a:moveTo>
                    <a:pt x="41" y="0"/>
                  </a:moveTo>
                  <a:cubicBezTo>
                    <a:pt x="67" y="22"/>
                    <a:pt x="67" y="22"/>
                    <a:pt x="67" y="22"/>
                  </a:cubicBezTo>
                  <a:cubicBezTo>
                    <a:pt x="33" y="67"/>
                    <a:pt x="4" y="70"/>
                    <a:pt x="4" y="70"/>
                  </a:cubicBezTo>
                  <a:cubicBezTo>
                    <a:pt x="4" y="70"/>
                    <a:pt x="0" y="40"/>
                    <a:pt x="41" y="0"/>
                  </a:cubicBezTo>
                </a:path>
              </a:pathLst>
            </a:custGeom>
            <a:solidFill>
              <a:srgbClr val="FFD3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21"/>
            <p:cNvSpPr>
              <a:spLocks/>
            </p:cNvSpPr>
            <p:nvPr/>
          </p:nvSpPr>
          <p:spPr bwMode="auto">
            <a:xfrm>
              <a:off x="4926013" y="5651500"/>
              <a:ext cx="950913" cy="1055688"/>
            </a:xfrm>
            <a:custGeom>
              <a:avLst/>
              <a:gdLst>
                <a:gd name="T0" fmla="*/ 23 w 45"/>
                <a:gd name="T1" fmla="*/ 0 h 50"/>
                <a:gd name="T2" fmla="*/ 45 w 45"/>
                <a:gd name="T3" fmla="*/ 19 h 50"/>
                <a:gd name="T4" fmla="*/ 0 w 45"/>
                <a:gd name="T5" fmla="*/ 50 h 50"/>
                <a:gd name="T6" fmla="*/ 23 w 45"/>
                <a:gd name="T7" fmla="*/ 0 h 50"/>
              </a:gdLst>
              <a:ahLst/>
              <a:cxnLst>
                <a:cxn ang="0">
                  <a:pos x="T0" y="T1"/>
                </a:cxn>
                <a:cxn ang="0">
                  <a:pos x="T2" y="T3"/>
                </a:cxn>
                <a:cxn ang="0">
                  <a:pos x="T4" y="T5"/>
                </a:cxn>
                <a:cxn ang="0">
                  <a:pos x="T6" y="T7"/>
                </a:cxn>
              </a:cxnLst>
              <a:rect l="0" t="0" r="r" b="b"/>
              <a:pathLst>
                <a:path w="45" h="50">
                  <a:moveTo>
                    <a:pt x="23" y="0"/>
                  </a:moveTo>
                  <a:cubicBezTo>
                    <a:pt x="45" y="19"/>
                    <a:pt x="45" y="19"/>
                    <a:pt x="45" y="19"/>
                  </a:cubicBezTo>
                  <a:cubicBezTo>
                    <a:pt x="29" y="38"/>
                    <a:pt x="0" y="50"/>
                    <a:pt x="0" y="50"/>
                  </a:cubicBezTo>
                  <a:cubicBezTo>
                    <a:pt x="0" y="50"/>
                    <a:pt x="7" y="16"/>
                    <a:pt x="23" y="0"/>
                  </a:cubicBezTo>
                </a:path>
              </a:pathLst>
            </a:custGeom>
            <a:solidFill>
              <a:srgbClr val="FFAC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22"/>
            <p:cNvSpPr>
              <a:spLocks/>
            </p:cNvSpPr>
            <p:nvPr/>
          </p:nvSpPr>
          <p:spPr bwMode="auto">
            <a:xfrm>
              <a:off x="5116513" y="5694363"/>
              <a:ext cx="719138" cy="781050"/>
            </a:xfrm>
            <a:custGeom>
              <a:avLst/>
              <a:gdLst>
                <a:gd name="T0" fmla="*/ 16 w 34"/>
                <a:gd name="T1" fmla="*/ 0 h 37"/>
                <a:gd name="T2" fmla="*/ 34 w 34"/>
                <a:gd name="T3" fmla="*/ 15 h 37"/>
                <a:gd name="T4" fmla="*/ 0 w 34"/>
                <a:gd name="T5" fmla="*/ 37 h 37"/>
                <a:gd name="T6" fmla="*/ 16 w 34"/>
                <a:gd name="T7" fmla="*/ 0 h 37"/>
              </a:gdLst>
              <a:ahLst/>
              <a:cxnLst>
                <a:cxn ang="0">
                  <a:pos x="T0" y="T1"/>
                </a:cxn>
                <a:cxn ang="0">
                  <a:pos x="T2" y="T3"/>
                </a:cxn>
                <a:cxn ang="0">
                  <a:pos x="T4" y="T5"/>
                </a:cxn>
                <a:cxn ang="0">
                  <a:pos x="T6" y="T7"/>
                </a:cxn>
              </a:cxnLst>
              <a:rect l="0" t="0" r="r" b="b"/>
              <a:pathLst>
                <a:path w="34" h="37">
                  <a:moveTo>
                    <a:pt x="16" y="0"/>
                  </a:moveTo>
                  <a:cubicBezTo>
                    <a:pt x="34" y="15"/>
                    <a:pt x="34" y="15"/>
                    <a:pt x="34" y="15"/>
                  </a:cubicBezTo>
                  <a:cubicBezTo>
                    <a:pt x="18" y="34"/>
                    <a:pt x="0" y="37"/>
                    <a:pt x="0" y="37"/>
                  </a:cubicBezTo>
                  <a:cubicBezTo>
                    <a:pt x="0" y="37"/>
                    <a:pt x="1" y="16"/>
                    <a:pt x="16" y="0"/>
                  </a:cubicBezTo>
                </a:path>
              </a:pathLst>
            </a:custGeom>
            <a:solidFill>
              <a:srgbClr val="E061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24" name="Freeform 23"/>
            <p:cNvSpPr>
              <a:spLocks noEditPoints="1"/>
            </p:cNvSpPr>
            <p:nvPr/>
          </p:nvSpPr>
          <p:spPr bwMode="auto">
            <a:xfrm>
              <a:off x="5307013" y="1117600"/>
              <a:ext cx="3275013" cy="3943350"/>
            </a:xfrm>
            <a:custGeom>
              <a:avLst/>
              <a:gdLst>
                <a:gd name="T0" fmla="*/ 0 w 155"/>
                <a:gd name="T1" fmla="*/ 187 h 187"/>
                <a:gd name="T2" fmla="*/ 0 w 155"/>
                <a:gd name="T3" fmla="*/ 187 h 187"/>
                <a:gd name="T4" fmla="*/ 1 w 155"/>
                <a:gd name="T5" fmla="*/ 186 h 187"/>
                <a:gd name="T6" fmla="*/ 2 w 155"/>
                <a:gd name="T7" fmla="*/ 183 h 187"/>
                <a:gd name="T8" fmla="*/ 2 w 155"/>
                <a:gd name="T9" fmla="*/ 182 h 187"/>
                <a:gd name="T10" fmla="*/ 3 w 155"/>
                <a:gd name="T11" fmla="*/ 181 h 187"/>
                <a:gd name="T12" fmla="*/ 3 w 155"/>
                <a:gd name="T13" fmla="*/ 180 h 187"/>
                <a:gd name="T14" fmla="*/ 4 w 155"/>
                <a:gd name="T15" fmla="*/ 180 h 187"/>
                <a:gd name="T16" fmla="*/ 4 w 155"/>
                <a:gd name="T17" fmla="*/ 180 h 187"/>
                <a:gd name="T18" fmla="*/ 5 w 155"/>
                <a:gd name="T19" fmla="*/ 177 h 187"/>
                <a:gd name="T20" fmla="*/ 5 w 155"/>
                <a:gd name="T21" fmla="*/ 177 h 187"/>
                <a:gd name="T22" fmla="*/ 5 w 155"/>
                <a:gd name="T23" fmla="*/ 177 h 187"/>
                <a:gd name="T24" fmla="*/ 5 w 155"/>
                <a:gd name="T25" fmla="*/ 177 h 187"/>
                <a:gd name="T26" fmla="*/ 5 w 155"/>
                <a:gd name="T27" fmla="*/ 177 h 187"/>
                <a:gd name="T28" fmla="*/ 7 w 155"/>
                <a:gd name="T29" fmla="*/ 174 h 187"/>
                <a:gd name="T30" fmla="*/ 7 w 155"/>
                <a:gd name="T31" fmla="*/ 173 h 187"/>
                <a:gd name="T32" fmla="*/ 8 w 155"/>
                <a:gd name="T33" fmla="*/ 170 h 187"/>
                <a:gd name="T34" fmla="*/ 8 w 155"/>
                <a:gd name="T35" fmla="*/ 172 h 187"/>
                <a:gd name="T36" fmla="*/ 8 w 155"/>
                <a:gd name="T37" fmla="*/ 171 h 187"/>
                <a:gd name="T38" fmla="*/ 8 w 155"/>
                <a:gd name="T39" fmla="*/ 170 h 187"/>
                <a:gd name="T40" fmla="*/ 9 w 155"/>
                <a:gd name="T41" fmla="*/ 169 h 187"/>
                <a:gd name="T42" fmla="*/ 9 w 155"/>
                <a:gd name="T43" fmla="*/ 169 h 187"/>
                <a:gd name="T44" fmla="*/ 33 w 155"/>
                <a:gd name="T45" fmla="*/ 123 h 187"/>
                <a:gd name="T46" fmla="*/ 33 w 155"/>
                <a:gd name="T47" fmla="*/ 124 h 187"/>
                <a:gd name="T48" fmla="*/ 33 w 155"/>
                <a:gd name="T49" fmla="*/ 123 h 187"/>
                <a:gd name="T50" fmla="*/ 37 w 155"/>
                <a:gd name="T51" fmla="*/ 118 h 187"/>
                <a:gd name="T52" fmla="*/ 36 w 155"/>
                <a:gd name="T53" fmla="*/ 118 h 187"/>
                <a:gd name="T54" fmla="*/ 37 w 155"/>
                <a:gd name="T55" fmla="*/ 118 h 187"/>
                <a:gd name="T56" fmla="*/ 39 w 155"/>
                <a:gd name="T57" fmla="*/ 113 h 187"/>
                <a:gd name="T58" fmla="*/ 39 w 155"/>
                <a:gd name="T59" fmla="*/ 114 h 187"/>
                <a:gd name="T60" fmla="*/ 39 w 155"/>
                <a:gd name="T61" fmla="*/ 113 h 187"/>
                <a:gd name="T62" fmla="*/ 47 w 155"/>
                <a:gd name="T63" fmla="*/ 101 h 187"/>
                <a:gd name="T64" fmla="*/ 49 w 155"/>
                <a:gd name="T65" fmla="*/ 97 h 187"/>
                <a:gd name="T66" fmla="*/ 64 w 155"/>
                <a:gd name="T67" fmla="*/ 74 h 187"/>
                <a:gd name="T68" fmla="*/ 67 w 155"/>
                <a:gd name="T69" fmla="*/ 70 h 187"/>
                <a:gd name="T70" fmla="*/ 69 w 155"/>
                <a:gd name="T71" fmla="*/ 67 h 187"/>
                <a:gd name="T72" fmla="*/ 70 w 155"/>
                <a:gd name="T73" fmla="*/ 65 h 187"/>
                <a:gd name="T74" fmla="*/ 75 w 155"/>
                <a:gd name="T75" fmla="*/ 58 h 187"/>
                <a:gd name="T76" fmla="*/ 76 w 155"/>
                <a:gd name="T77" fmla="*/ 57 h 187"/>
                <a:gd name="T78" fmla="*/ 81 w 155"/>
                <a:gd name="T79" fmla="*/ 51 h 187"/>
                <a:gd name="T80" fmla="*/ 86 w 155"/>
                <a:gd name="T81" fmla="*/ 44 h 187"/>
                <a:gd name="T82" fmla="*/ 92 w 155"/>
                <a:gd name="T83" fmla="*/ 38 h 187"/>
                <a:gd name="T84" fmla="*/ 108 w 155"/>
                <a:gd name="T85" fmla="*/ 21 h 187"/>
                <a:gd name="T86" fmla="*/ 97 w 155"/>
                <a:gd name="T87" fmla="*/ 32 h 187"/>
                <a:gd name="T88" fmla="*/ 103 w 155"/>
                <a:gd name="T89" fmla="*/ 26 h 187"/>
                <a:gd name="T90" fmla="*/ 108 w 155"/>
                <a:gd name="T91" fmla="*/ 21 h 187"/>
                <a:gd name="T92" fmla="*/ 114 w 155"/>
                <a:gd name="T93" fmla="*/ 17 h 187"/>
                <a:gd name="T94" fmla="*/ 114 w 155"/>
                <a:gd name="T95" fmla="*/ 17 h 187"/>
                <a:gd name="T96" fmla="*/ 117 w 155"/>
                <a:gd name="T97" fmla="*/ 14 h 187"/>
                <a:gd name="T98" fmla="*/ 119 w 155"/>
                <a:gd name="T99" fmla="*/ 13 h 187"/>
                <a:gd name="T100" fmla="*/ 125 w 155"/>
                <a:gd name="T101" fmla="*/ 10 h 187"/>
                <a:gd name="T102" fmla="*/ 130 w 155"/>
                <a:gd name="T103" fmla="*/ 8 h 187"/>
                <a:gd name="T104" fmla="*/ 134 w 155"/>
                <a:gd name="T105" fmla="*/ 6 h 187"/>
                <a:gd name="T106" fmla="*/ 139 w 155"/>
                <a:gd name="T107" fmla="*/ 4 h 187"/>
                <a:gd name="T108" fmla="*/ 155 w 155"/>
                <a:gd name="T109" fmla="*/ 0 h 187"/>
                <a:gd name="T110" fmla="*/ 144 w 155"/>
                <a:gd name="T111" fmla="*/ 3 h 187"/>
                <a:gd name="T112" fmla="*/ 150 w 155"/>
                <a:gd name="T113" fmla="*/ 1 h 187"/>
                <a:gd name="T114" fmla="*/ 154 w 155"/>
                <a:gd name="T115"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5" h="187">
                  <a:moveTo>
                    <a:pt x="1" y="186"/>
                  </a:moveTo>
                  <a:cubicBezTo>
                    <a:pt x="0" y="187"/>
                    <a:pt x="0" y="187"/>
                    <a:pt x="0" y="187"/>
                  </a:cubicBezTo>
                  <a:cubicBezTo>
                    <a:pt x="1" y="187"/>
                    <a:pt x="1" y="187"/>
                    <a:pt x="1" y="187"/>
                  </a:cubicBezTo>
                  <a:cubicBezTo>
                    <a:pt x="0" y="187"/>
                    <a:pt x="0" y="187"/>
                    <a:pt x="0" y="187"/>
                  </a:cubicBezTo>
                  <a:cubicBezTo>
                    <a:pt x="0" y="187"/>
                    <a:pt x="0" y="187"/>
                    <a:pt x="0" y="187"/>
                  </a:cubicBezTo>
                  <a:cubicBezTo>
                    <a:pt x="1" y="186"/>
                    <a:pt x="1" y="186"/>
                    <a:pt x="1" y="186"/>
                  </a:cubicBezTo>
                  <a:moveTo>
                    <a:pt x="2" y="182"/>
                  </a:moveTo>
                  <a:cubicBezTo>
                    <a:pt x="2" y="183"/>
                    <a:pt x="2" y="183"/>
                    <a:pt x="2" y="183"/>
                  </a:cubicBezTo>
                  <a:cubicBezTo>
                    <a:pt x="2" y="183"/>
                    <a:pt x="2" y="183"/>
                    <a:pt x="2" y="183"/>
                  </a:cubicBezTo>
                  <a:cubicBezTo>
                    <a:pt x="2" y="183"/>
                    <a:pt x="2" y="183"/>
                    <a:pt x="2" y="182"/>
                  </a:cubicBezTo>
                  <a:moveTo>
                    <a:pt x="3" y="180"/>
                  </a:moveTo>
                  <a:cubicBezTo>
                    <a:pt x="3" y="180"/>
                    <a:pt x="3" y="181"/>
                    <a:pt x="3" y="181"/>
                  </a:cubicBezTo>
                  <a:cubicBezTo>
                    <a:pt x="3" y="180"/>
                    <a:pt x="3" y="180"/>
                    <a:pt x="3" y="180"/>
                  </a:cubicBezTo>
                  <a:cubicBezTo>
                    <a:pt x="3" y="180"/>
                    <a:pt x="3" y="180"/>
                    <a:pt x="3" y="180"/>
                  </a:cubicBezTo>
                  <a:moveTo>
                    <a:pt x="4" y="180"/>
                  </a:moveTo>
                  <a:cubicBezTo>
                    <a:pt x="4" y="180"/>
                    <a:pt x="4" y="180"/>
                    <a:pt x="4" y="180"/>
                  </a:cubicBezTo>
                  <a:cubicBezTo>
                    <a:pt x="4" y="180"/>
                    <a:pt x="4" y="180"/>
                    <a:pt x="4" y="180"/>
                  </a:cubicBezTo>
                  <a:cubicBezTo>
                    <a:pt x="4" y="180"/>
                    <a:pt x="4" y="180"/>
                    <a:pt x="4" y="180"/>
                  </a:cubicBezTo>
                  <a:moveTo>
                    <a:pt x="5" y="177"/>
                  </a:moveTo>
                  <a:cubicBezTo>
                    <a:pt x="5" y="177"/>
                    <a:pt x="5" y="177"/>
                    <a:pt x="5" y="177"/>
                  </a:cubicBezTo>
                  <a:cubicBezTo>
                    <a:pt x="5" y="178"/>
                    <a:pt x="4" y="178"/>
                    <a:pt x="4" y="179"/>
                  </a:cubicBezTo>
                  <a:cubicBezTo>
                    <a:pt x="4" y="178"/>
                    <a:pt x="5" y="178"/>
                    <a:pt x="5" y="177"/>
                  </a:cubicBezTo>
                  <a:cubicBezTo>
                    <a:pt x="5" y="177"/>
                    <a:pt x="5" y="177"/>
                    <a:pt x="5" y="177"/>
                  </a:cubicBezTo>
                  <a:moveTo>
                    <a:pt x="5" y="177"/>
                  </a:moveTo>
                  <a:cubicBezTo>
                    <a:pt x="5" y="177"/>
                    <a:pt x="5" y="177"/>
                    <a:pt x="5" y="177"/>
                  </a:cubicBezTo>
                  <a:cubicBezTo>
                    <a:pt x="5" y="177"/>
                    <a:pt x="5" y="177"/>
                    <a:pt x="5" y="177"/>
                  </a:cubicBezTo>
                  <a:cubicBezTo>
                    <a:pt x="5" y="177"/>
                    <a:pt x="5" y="177"/>
                    <a:pt x="5" y="177"/>
                  </a:cubicBezTo>
                  <a:cubicBezTo>
                    <a:pt x="5" y="177"/>
                    <a:pt x="5" y="177"/>
                    <a:pt x="5" y="177"/>
                  </a:cubicBezTo>
                  <a:moveTo>
                    <a:pt x="7" y="173"/>
                  </a:moveTo>
                  <a:cubicBezTo>
                    <a:pt x="7" y="173"/>
                    <a:pt x="7" y="174"/>
                    <a:pt x="7" y="174"/>
                  </a:cubicBezTo>
                  <a:cubicBezTo>
                    <a:pt x="7" y="174"/>
                    <a:pt x="7" y="174"/>
                    <a:pt x="7" y="174"/>
                  </a:cubicBezTo>
                  <a:cubicBezTo>
                    <a:pt x="7" y="174"/>
                    <a:pt x="7" y="173"/>
                    <a:pt x="7" y="173"/>
                  </a:cubicBezTo>
                  <a:moveTo>
                    <a:pt x="8" y="170"/>
                  </a:moveTo>
                  <a:cubicBezTo>
                    <a:pt x="8" y="170"/>
                    <a:pt x="8" y="170"/>
                    <a:pt x="8" y="170"/>
                  </a:cubicBezTo>
                  <a:cubicBezTo>
                    <a:pt x="8" y="171"/>
                    <a:pt x="8" y="171"/>
                    <a:pt x="8" y="171"/>
                  </a:cubicBezTo>
                  <a:cubicBezTo>
                    <a:pt x="8" y="171"/>
                    <a:pt x="8" y="172"/>
                    <a:pt x="8" y="172"/>
                  </a:cubicBezTo>
                  <a:cubicBezTo>
                    <a:pt x="8" y="172"/>
                    <a:pt x="8" y="172"/>
                    <a:pt x="8" y="171"/>
                  </a:cubicBezTo>
                  <a:cubicBezTo>
                    <a:pt x="8" y="171"/>
                    <a:pt x="8" y="171"/>
                    <a:pt x="8" y="171"/>
                  </a:cubicBezTo>
                  <a:cubicBezTo>
                    <a:pt x="8" y="170"/>
                    <a:pt x="8" y="170"/>
                    <a:pt x="8" y="170"/>
                  </a:cubicBezTo>
                  <a:cubicBezTo>
                    <a:pt x="8" y="170"/>
                    <a:pt x="8" y="170"/>
                    <a:pt x="8" y="170"/>
                  </a:cubicBezTo>
                  <a:moveTo>
                    <a:pt x="9" y="168"/>
                  </a:moveTo>
                  <a:cubicBezTo>
                    <a:pt x="9" y="169"/>
                    <a:pt x="9" y="169"/>
                    <a:pt x="9" y="169"/>
                  </a:cubicBezTo>
                  <a:cubicBezTo>
                    <a:pt x="9" y="169"/>
                    <a:pt x="9" y="169"/>
                    <a:pt x="9" y="169"/>
                  </a:cubicBezTo>
                  <a:cubicBezTo>
                    <a:pt x="9" y="169"/>
                    <a:pt x="9" y="169"/>
                    <a:pt x="9" y="169"/>
                  </a:cubicBezTo>
                  <a:cubicBezTo>
                    <a:pt x="9" y="168"/>
                    <a:pt x="9" y="168"/>
                    <a:pt x="9" y="168"/>
                  </a:cubicBezTo>
                  <a:moveTo>
                    <a:pt x="33" y="123"/>
                  </a:moveTo>
                  <a:cubicBezTo>
                    <a:pt x="33" y="123"/>
                    <a:pt x="33" y="123"/>
                    <a:pt x="33" y="123"/>
                  </a:cubicBezTo>
                  <a:cubicBezTo>
                    <a:pt x="33" y="124"/>
                    <a:pt x="33" y="124"/>
                    <a:pt x="33" y="124"/>
                  </a:cubicBezTo>
                  <a:cubicBezTo>
                    <a:pt x="33" y="124"/>
                    <a:pt x="33" y="124"/>
                    <a:pt x="33" y="124"/>
                  </a:cubicBezTo>
                  <a:cubicBezTo>
                    <a:pt x="33" y="123"/>
                    <a:pt x="33" y="123"/>
                    <a:pt x="33" y="123"/>
                  </a:cubicBezTo>
                  <a:cubicBezTo>
                    <a:pt x="33" y="123"/>
                    <a:pt x="33" y="123"/>
                    <a:pt x="33" y="123"/>
                  </a:cubicBezTo>
                  <a:moveTo>
                    <a:pt x="37" y="118"/>
                  </a:moveTo>
                  <a:cubicBezTo>
                    <a:pt x="37" y="118"/>
                    <a:pt x="37" y="118"/>
                    <a:pt x="37" y="118"/>
                  </a:cubicBezTo>
                  <a:cubicBezTo>
                    <a:pt x="37" y="118"/>
                    <a:pt x="36" y="118"/>
                    <a:pt x="36" y="118"/>
                  </a:cubicBezTo>
                  <a:cubicBezTo>
                    <a:pt x="36" y="118"/>
                    <a:pt x="36" y="118"/>
                    <a:pt x="37" y="118"/>
                  </a:cubicBezTo>
                  <a:cubicBezTo>
                    <a:pt x="37" y="118"/>
                    <a:pt x="37" y="118"/>
                    <a:pt x="37" y="118"/>
                  </a:cubicBezTo>
                  <a:cubicBezTo>
                    <a:pt x="37" y="118"/>
                    <a:pt x="37" y="118"/>
                    <a:pt x="37" y="118"/>
                  </a:cubicBezTo>
                  <a:moveTo>
                    <a:pt x="39" y="113"/>
                  </a:moveTo>
                  <a:cubicBezTo>
                    <a:pt x="39" y="113"/>
                    <a:pt x="39" y="113"/>
                    <a:pt x="39" y="113"/>
                  </a:cubicBezTo>
                  <a:cubicBezTo>
                    <a:pt x="39" y="113"/>
                    <a:pt x="39" y="114"/>
                    <a:pt x="39" y="114"/>
                  </a:cubicBezTo>
                  <a:cubicBezTo>
                    <a:pt x="39" y="114"/>
                    <a:pt x="39" y="114"/>
                    <a:pt x="39" y="113"/>
                  </a:cubicBezTo>
                  <a:cubicBezTo>
                    <a:pt x="39" y="113"/>
                    <a:pt x="39" y="113"/>
                    <a:pt x="39" y="113"/>
                  </a:cubicBezTo>
                  <a:moveTo>
                    <a:pt x="49" y="97"/>
                  </a:moveTo>
                  <a:cubicBezTo>
                    <a:pt x="48" y="98"/>
                    <a:pt x="47" y="100"/>
                    <a:pt x="47" y="101"/>
                  </a:cubicBezTo>
                  <a:cubicBezTo>
                    <a:pt x="47" y="100"/>
                    <a:pt x="48" y="99"/>
                    <a:pt x="49" y="97"/>
                  </a:cubicBezTo>
                  <a:cubicBezTo>
                    <a:pt x="49" y="97"/>
                    <a:pt x="49" y="97"/>
                    <a:pt x="49" y="97"/>
                  </a:cubicBezTo>
                  <a:moveTo>
                    <a:pt x="67" y="70"/>
                  </a:moveTo>
                  <a:cubicBezTo>
                    <a:pt x="66" y="71"/>
                    <a:pt x="65" y="72"/>
                    <a:pt x="64" y="74"/>
                  </a:cubicBezTo>
                  <a:cubicBezTo>
                    <a:pt x="65" y="73"/>
                    <a:pt x="65" y="73"/>
                    <a:pt x="65" y="73"/>
                  </a:cubicBezTo>
                  <a:cubicBezTo>
                    <a:pt x="65" y="72"/>
                    <a:pt x="66" y="71"/>
                    <a:pt x="67" y="70"/>
                  </a:cubicBezTo>
                  <a:moveTo>
                    <a:pt x="75" y="58"/>
                  </a:moveTo>
                  <a:cubicBezTo>
                    <a:pt x="73" y="61"/>
                    <a:pt x="71" y="64"/>
                    <a:pt x="69" y="67"/>
                  </a:cubicBezTo>
                  <a:cubicBezTo>
                    <a:pt x="69" y="67"/>
                    <a:pt x="69" y="67"/>
                    <a:pt x="69" y="66"/>
                  </a:cubicBezTo>
                  <a:cubicBezTo>
                    <a:pt x="70" y="65"/>
                    <a:pt x="70" y="65"/>
                    <a:pt x="70" y="65"/>
                  </a:cubicBezTo>
                  <a:cubicBezTo>
                    <a:pt x="72" y="63"/>
                    <a:pt x="73" y="61"/>
                    <a:pt x="75" y="59"/>
                  </a:cubicBezTo>
                  <a:cubicBezTo>
                    <a:pt x="75" y="58"/>
                    <a:pt x="75" y="58"/>
                    <a:pt x="75" y="58"/>
                  </a:cubicBezTo>
                  <a:moveTo>
                    <a:pt x="97" y="32"/>
                  </a:moveTo>
                  <a:cubicBezTo>
                    <a:pt x="90" y="40"/>
                    <a:pt x="83" y="48"/>
                    <a:pt x="76" y="57"/>
                  </a:cubicBezTo>
                  <a:cubicBezTo>
                    <a:pt x="77" y="55"/>
                    <a:pt x="79" y="54"/>
                    <a:pt x="80" y="52"/>
                  </a:cubicBezTo>
                  <a:cubicBezTo>
                    <a:pt x="81" y="51"/>
                    <a:pt x="81" y="51"/>
                    <a:pt x="81" y="51"/>
                  </a:cubicBezTo>
                  <a:cubicBezTo>
                    <a:pt x="82" y="49"/>
                    <a:pt x="84" y="47"/>
                    <a:pt x="86" y="45"/>
                  </a:cubicBezTo>
                  <a:cubicBezTo>
                    <a:pt x="86" y="44"/>
                    <a:pt x="86" y="44"/>
                    <a:pt x="86" y="44"/>
                  </a:cubicBezTo>
                  <a:cubicBezTo>
                    <a:pt x="88" y="42"/>
                    <a:pt x="90" y="40"/>
                    <a:pt x="91" y="38"/>
                  </a:cubicBezTo>
                  <a:cubicBezTo>
                    <a:pt x="92" y="38"/>
                    <a:pt x="92" y="38"/>
                    <a:pt x="92" y="38"/>
                  </a:cubicBezTo>
                  <a:cubicBezTo>
                    <a:pt x="93" y="36"/>
                    <a:pt x="95" y="34"/>
                    <a:pt x="97" y="32"/>
                  </a:cubicBezTo>
                  <a:moveTo>
                    <a:pt x="108" y="21"/>
                  </a:moveTo>
                  <a:cubicBezTo>
                    <a:pt x="104" y="25"/>
                    <a:pt x="101" y="28"/>
                    <a:pt x="97" y="32"/>
                  </a:cubicBezTo>
                  <a:cubicBezTo>
                    <a:pt x="97" y="32"/>
                    <a:pt x="97" y="32"/>
                    <a:pt x="97" y="32"/>
                  </a:cubicBezTo>
                  <a:cubicBezTo>
                    <a:pt x="99" y="30"/>
                    <a:pt x="101" y="28"/>
                    <a:pt x="102" y="27"/>
                  </a:cubicBezTo>
                  <a:cubicBezTo>
                    <a:pt x="103" y="26"/>
                    <a:pt x="103" y="26"/>
                    <a:pt x="103" y="26"/>
                  </a:cubicBezTo>
                  <a:cubicBezTo>
                    <a:pt x="105" y="25"/>
                    <a:pt x="106" y="23"/>
                    <a:pt x="108" y="22"/>
                  </a:cubicBezTo>
                  <a:cubicBezTo>
                    <a:pt x="108" y="21"/>
                    <a:pt x="108" y="21"/>
                    <a:pt x="108" y="21"/>
                  </a:cubicBezTo>
                  <a:moveTo>
                    <a:pt x="114" y="17"/>
                  </a:moveTo>
                  <a:cubicBezTo>
                    <a:pt x="114" y="17"/>
                    <a:pt x="114" y="17"/>
                    <a:pt x="114" y="17"/>
                  </a:cubicBezTo>
                  <a:cubicBezTo>
                    <a:pt x="114" y="17"/>
                    <a:pt x="114" y="17"/>
                    <a:pt x="114" y="17"/>
                  </a:cubicBezTo>
                  <a:cubicBezTo>
                    <a:pt x="114" y="17"/>
                    <a:pt x="114" y="17"/>
                    <a:pt x="114" y="17"/>
                  </a:cubicBezTo>
                  <a:moveTo>
                    <a:pt x="119" y="13"/>
                  </a:moveTo>
                  <a:cubicBezTo>
                    <a:pt x="119" y="14"/>
                    <a:pt x="118" y="14"/>
                    <a:pt x="117" y="14"/>
                  </a:cubicBezTo>
                  <a:cubicBezTo>
                    <a:pt x="118" y="14"/>
                    <a:pt x="119" y="14"/>
                    <a:pt x="119" y="13"/>
                  </a:cubicBezTo>
                  <a:cubicBezTo>
                    <a:pt x="119" y="13"/>
                    <a:pt x="119" y="13"/>
                    <a:pt x="119" y="13"/>
                  </a:cubicBezTo>
                  <a:moveTo>
                    <a:pt x="143" y="3"/>
                  </a:moveTo>
                  <a:cubicBezTo>
                    <a:pt x="137" y="5"/>
                    <a:pt x="131" y="7"/>
                    <a:pt x="125" y="10"/>
                  </a:cubicBezTo>
                  <a:cubicBezTo>
                    <a:pt x="126" y="9"/>
                    <a:pt x="128" y="9"/>
                    <a:pt x="129" y="8"/>
                  </a:cubicBezTo>
                  <a:cubicBezTo>
                    <a:pt x="129" y="8"/>
                    <a:pt x="129" y="8"/>
                    <a:pt x="130" y="8"/>
                  </a:cubicBezTo>
                  <a:cubicBezTo>
                    <a:pt x="131" y="7"/>
                    <a:pt x="132" y="6"/>
                    <a:pt x="134" y="6"/>
                  </a:cubicBezTo>
                  <a:cubicBezTo>
                    <a:pt x="134" y="6"/>
                    <a:pt x="134" y="6"/>
                    <a:pt x="134" y="6"/>
                  </a:cubicBezTo>
                  <a:cubicBezTo>
                    <a:pt x="135" y="5"/>
                    <a:pt x="137" y="5"/>
                    <a:pt x="138" y="4"/>
                  </a:cubicBezTo>
                  <a:cubicBezTo>
                    <a:pt x="139" y="4"/>
                    <a:pt x="139" y="4"/>
                    <a:pt x="139" y="4"/>
                  </a:cubicBezTo>
                  <a:cubicBezTo>
                    <a:pt x="141" y="3"/>
                    <a:pt x="142" y="3"/>
                    <a:pt x="143" y="3"/>
                  </a:cubicBezTo>
                  <a:moveTo>
                    <a:pt x="155" y="0"/>
                  </a:moveTo>
                  <a:cubicBezTo>
                    <a:pt x="152" y="1"/>
                    <a:pt x="148" y="1"/>
                    <a:pt x="144" y="3"/>
                  </a:cubicBezTo>
                  <a:cubicBezTo>
                    <a:pt x="144" y="3"/>
                    <a:pt x="144" y="3"/>
                    <a:pt x="144" y="3"/>
                  </a:cubicBezTo>
                  <a:cubicBezTo>
                    <a:pt x="145" y="2"/>
                    <a:pt x="147" y="2"/>
                    <a:pt x="149" y="1"/>
                  </a:cubicBezTo>
                  <a:cubicBezTo>
                    <a:pt x="149" y="1"/>
                    <a:pt x="149" y="1"/>
                    <a:pt x="150" y="1"/>
                  </a:cubicBezTo>
                  <a:cubicBezTo>
                    <a:pt x="151" y="1"/>
                    <a:pt x="153" y="0"/>
                    <a:pt x="154" y="0"/>
                  </a:cubicBezTo>
                  <a:cubicBezTo>
                    <a:pt x="154" y="0"/>
                    <a:pt x="154" y="0"/>
                    <a:pt x="154" y="0"/>
                  </a:cubicBezTo>
                  <a:cubicBezTo>
                    <a:pt x="155" y="0"/>
                    <a:pt x="155" y="0"/>
                    <a:pt x="155" y="0"/>
                  </a:cubicBez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25" name="Freeform 24"/>
            <p:cNvSpPr>
              <a:spLocks noEditPoints="1"/>
            </p:cNvSpPr>
            <p:nvPr/>
          </p:nvSpPr>
          <p:spPr bwMode="auto">
            <a:xfrm>
              <a:off x="5307013" y="1011238"/>
              <a:ext cx="3930650" cy="4789488"/>
            </a:xfrm>
            <a:custGeom>
              <a:avLst/>
              <a:gdLst>
                <a:gd name="T0" fmla="*/ 2 w 186"/>
                <a:gd name="T1" fmla="*/ 218 h 227"/>
                <a:gd name="T2" fmla="*/ 7 w 186"/>
                <a:gd name="T3" fmla="*/ 222 h 227"/>
                <a:gd name="T4" fmla="*/ 15 w 186"/>
                <a:gd name="T5" fmla="*/ 226 h 227"/>
                <a:gd name="T6" fmla="*/ 12 w 186"/>
                <a:gd name="T7" fmla="*/ 200 h 227"/>
                <a:gd name="T8" fmla="*/ 12 w 186"/>
                <a:gd name="T9" fmla="*/ 200 h 227"/>
                <a:gd name="T10" fmla="*/ 9 w 186"/>
                <a:gd name="T11" fmla="*/ 173 h 227"/>
                <a:gd name="T12" fmla="*/ 9 w 186"/>
                <a:gd name="T13" fmla="*/ 174 h 227"/>
                <a:gd name="T14" fmla="*/ 8 w 186"/>
                <a:gd name="T15" fmla="*/ 175 h 227"/>
                <a:gd name="T16" fmla="*/ 8 w 186"/>
                <a:gd name="T17" fmla="*/ 177 h 227"/>
                <a:gd name="T18" fmla="*/ 7 w 186"/>
                <a:gd name="T19" fmla="*/ 179 h 227"/>
                <a:gd name="T20" fmla="*/ 5 w 186"/>
                <a:gd name="T21" fmla="*/ 182 h 227"/>
                <a:gd name="T22" fmla="*/ 5 w 186"/>
                <a:gd name="T23" fmla="*/ 182 h 227"/>
                <a:gd name="T24" fmla="*/ 4 w 186"/>
                <a:gd name="T25" fmla="*/ 185 h 227"/>
                <a:gd name="T26" fmla="*/ 4 w 186"/>
                <a:gd name="T27" fmla="*/ 185 h 227"/>
                <a:gd name="T28" fmla="*/ 3 w 186"/>
                <a:gd name="T29" fmla="*/ 186 h 227"/>
                <a:gd name="T30" fmla="*/ 2 w 186"/>
                <a:gd name="T31" fmla="*/ 188 h 227"/>
                <a:gd name="T32" fmla="*/ 0 w 186"/>
                <a:gd name="T33" fmla="*/ 192 h 227"/>
                <a:gd name="T34" fmla="*/ 4 w 186"/>
                <a:gd name="T35" fmla="*/ 208 h 227"/>
                <a:gd name="T36" fmla="*/ 11 w 186"/>
                <a:gd name="T37" fmla="*/ 199 h 227"/>
                <a:gd name="T38" fmla="*/ 11 w 186"/>
                <a:gd name="T39" fmla="*/ 173 h 227"/>
                <a:gd name="T40" fmla="*/ 164 w 186"/>
                <a:gd name="T41" fmla="*/ 2 h 227"/>
                <a:gd name="T42" fmla="*/ 155 w 186"/>
                <a:gd name="T43" fmla="*/ 5 h 227"/>
                <a:gd name="T44" fmla="*/ 150 w 186"/>
                <a:gd name="T45" fmla="*/ 6 h 227"/>
                <a:gd name="T46" fmla="*/ 144 w 186"/>
                <a:gd name="T47" fmla="*/ 8 h 227"/>
                <a:gd name="T48" fmla="*/ 138 w 186"/>
                <a:gd name="T49" fmla="*/ 9 h 227"/>
                <a:gd name="T50" fmla="*/ 130 w 186"/>
                <a:gd name="T51" fmla="*/ 13 h 227"/>
                <a:gd name="T52" fmla="*/ 125 w 186"/>
                <a:gd name="T53" fmla="*/ 15 h 227"/>
                <a:gd name="T54" fmla="*/ 117 w 186"/>
                <a:gd name="T55" fmla="*/ 19 h 227"/>
                <a:gd name="T56" fmla="*/ 114 w 186"/>
                <a:gd name="T57" fmla="*/ 22 h 227"/>
                <a:gd name="T58" fmla="*/ 103 w 186"/>
                <a:gd name="T59" fmla="*/ 31 h 227"/>
                <a:gd name="T60" fmla="*/ 97 w 186"/>
                <a:gd name="T61" fmla="*/ 37 h 227"/>
                <a:gd name="T62" fmla="*/ 91 w 186"/>
                <a:gd name="T63" fmla="*/ 43 h 227"/>
                <a:gd name="T64" fmla="*/ 81 w 186"/>
                <a:gd name="T65" fmla="*/ 56 h 227"/>
                <a:gd name="T66" fmla="*/ 75 w 186"/>
                <a:gd name="T67" fmla="*/ 63 h 227"/>
                <a:gd name="T68" fmla="*/ 69 w 186"/>
                <a:gd name="T69" fmla="*/ 71 h 227"/>
                <a:gd name="T70" fmla="*/ 65 w 186"/>
                <a:gd name="T71" fmla="*/ 78 h 227"/>
                <a:gd name="T72" fmla="*/ 49 w 186"/>
                <a:gd name="T73" fmla="*/ 102 h 227"/>
                <a:gd name="T74" fmla="*/ 39 w 186"/>
                <a:gd name="T75" fmla="*/ 118 h 227"/>
                <a:gd name="T76" fmla="*/ 37 w 186"/>
                <a:gd name="T77" fmla="*/ 123 h 227"/>
                <a:gd name="T78" fmla="*/ 36 w 186"/>
                <a:gd name="T79" fmla="*/ 123 h 227"/>
                <a:gd name="T80" fmla="*/ 33 w 186"/>
                <a:gd name="T81" fmla="*/ 128 h 227"/>
                <a:gd name="T82" fmla="*/ 127 w 186"/>
                <a:gd name="T83" fmla="*/ 15 h 227"/>
                <a:gd name="T84" fmla="*/ 186 w 186"/>
                <a:gd name="T85"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6" h="227">
                  <a:moveTo>
                    <a:pt x="4" y="211"/>
                  </a:moveTo>
                  <a:cubicBezTo>
                    <a:pt x="3" y="212"/>
                    <a:pt x="3" y="213"/>
                    <a:pt x="2" y="214"/>
                  </a:cubicBezTo>
                  <a:cubicBezTo>
                    <a:pt x="2" y="218"/>
                    <a:pt x="2" y="218"/>
                    <a:pt x="2" y="218"/>
                  </a:cubicBezTo>
                  <a:cubicBezTo>
                    <a:pt x="3" y="218"/>
                    <a:pt x="3" y="218"/>
                    <a:pt x="3" y="218"/>
                  </a:cubicBezTo>
                  <a:cubicBezTo>
                    <a:pt x="3" y="218"/>
                    <a:pt x="3" y="218"/>
                    <a:pt x="3" y="218"/>
                  </a:cubicBezTo>
                  <a:cubicBezTo>
                    <a:pt x="7" y="222"/>
                    <a:pt x="7" y="222"/>
                    <a:pt x="7" y="222"/>
                  </a:cubicBezTo>
                  <a:cubicBezTo>
                    <a:pt x="7" y="222"/>
                    <a:pt x="7" y="222"/>
                    <a:pt x="7" y="222"/>
                  </a:cubicBezTo>
                  <a:cubicBezTo>
                    <a:pt x="13" y="227"/>
                    <a:pt x="13" y="227"/>
                    <a:pt x="13" y="227"/>
                  </a:cubicBezTo>
                  <a:cubicBezTo>
                    <a:pt x="15" y="226"/>
                    <a:pt x="15" y="226"/>
                    <a:pt x="15" y="226"/>
                  </a:cubicBezTo>
                  <a:cubicBezTo>
                    <a:pt x="5" y="217"/>
                    <a:pt x="5" y="217"/>
                    <a:pt x="5" y="217"/>
                  </a:cubicBezTo>
                  <a:cubicBezTo>
                    <a:pt x="4" y="211"/>
                    <a:pt x="4" y="211"/>
                    <a:pt x="4" y="211"/>
                  </a:cubicBezTo>
                  <a:moveTo>
                    <a:pt x="12" y="200"/>
                  </a:moveTo>
                  <a:cubicBezTo>
                    <a:pt x="12" y="200"/>
                    <a:pt x="12" y="200"/>
                    <a:pt x="12" y="200"/>
                  </a:cubicBezTo>
                  <a:cubicBezTo>
                    <a:pt x="26" y="211"/>
                    <a:pt x="26" y="211"/>
                    <a:pt x="26" y="211"/>
                  </a:cubicBezTo>
                  <a:cubicBezTo>
                    <a:pt x="12" y="200"/>
                    <a:pt x="12" y="200"/>
                    <a:pt x="12" y="200"/>
                  </a:cubicBezTo>
                  <a:moveTo>
                    <a:pt x="11" y="173"/>
                  </a:moveTo>
                  <a:cubicBezTo>
                    <a:pt x="11" y="173"/>
                    <a:pt x="10" y="173"/>
                    <a:pt x="9" y="173"/>
                  </a:cubicBezTo>
                  <a:cubicBezTo>
                    <a:pt x="9" y="173"/>
                    <a:pt x="9" y="173"/>
                    <a:pt x="9" y="173"/>
                  </a:cubicBezTo>
                  <a:cubicBezTo>
                    <a:pt x="9" y="173"/>
                    <a:pt x="9" y="173"/>
                    <a:pt x="9" y="173"/>
                  </a:cubicBezTo>
                  <a:cubicBezTo>
                    <a:pt x="9" y="174"/>
                    <a:pt x="9" y="174"/>
                    <a:pt x="9" y="174"/>
                  </a:cubicBezTo>
                  <a:cubicBezTo>
                    <a:pt x="9" y="174"/>
                    <a:pt x="9" y="174"/>
                    <a:pt x="9" y="174"/>
                  </a:cubicBezTo>
                  <a:cubicBezTo>
                    <a:pt x="9" y="174"/>
                    <a:pt x="9" y="174"/>
                    <a:pt x="9" y="174"/>
                  </a:cubicBezTo>
                  <a:cubicBezTo>
                    <a:pt x="9" y="174"/>
                    <a:pt x="9" y="175"/>
                    <a:pt x="8" y="175"/>
                  </a:cubicBezTo>
                  <a:cubicBezTo>
                    <a:pt x="8" y="175"/>
                    <a:pt x="8" y="175"/>
                    <a:pt x="8" y="175"/>
                  </a:cubicBezTo>
                  <a:cubicBezTo>
                    <a:pt x="8" y="176"/>
                    <a:pt x="8" y="176"/>
                    <a:pt x="8" y="176"/>
                  </a:cubicBezTo>
                  <a:cubicBezTo>
                    <a:pt x="8" y="176"/>
                    <a:pt x="8" y="176"/>
                    <a:pt x="8" y="176"/>
                  </a:cubicBezTo>
                  <a:cubicBezTo>
                    <a:pt x="8" y="177"/>
                    <a:pt x="8" y="177"/>
                    <a:pt x="8" y="177"/>
                  </a:cubicBezTo>
                  <a:cubicBezTo>
                    <a:pt x="7" y="177"/>
                    <a:pt x="7" y="178"/>
                    <a:pt x="7" y="178"/>
                  </a:cubicBezTo>
                  <a:cubicBezTo>
                    <a:pt x="7" y="178"/>
                    <a:pt x="7" y="179"/>
                    <a:pt x="7" y="179"/>
                  </a:cubicBezTo>
                  <a:cubicBezTo>
                    <a:pt x="7" y="179"/>
                    <a:pt x="7" y="179"/>
                    <a:pt x="7" y="179"/>
                  </a:cubicBezTo>
                  <a:cubicBezTo>
                    <a:pt x="6" y="180"/>
                    <a:pt x="6" y="180"/>
                    <a:pt x="6" y="180"/>
                  </a:cubicBezTo>
                  <a:cubicBezTo>
                    <a:pt x="6" y="180"/>
                    <a:pt x="6" y="181"/>
                    <a:pt x="5" y="182"/>
                  </a:cubicBezTo>
                  <a:cubicBezTo>
                    <a:pt x="5" y="182"/>
                    <a:pt x="5" y="182"/>
                    <a:pt x="5" y="182"/>
                  </a:cubicBezTo>
                  <a:cubicBezTo>
                    <a:pt x="5" y="182"/>
                    <a:pt x="5" y="182"/>
                    <a:pt x="5" y="182"/>
                  </a:cubicBezTo>
                  <a:cubicBezTo>
                    <a:pt x="5" y="182"/>
                    <a:pt x="5" y="182"/>
                    <a:pt x="5" y="182"/>
                  </a:cubicBezTo>
                  <a:cubicBezTo>
                    <a:pt x="5" y="182"/>
                    <a:pt x="5" y="182"/>
                    <a:pt x="5" y="182"/>
                  </a:cubicBezTo>
                  <a:cubicBezTo>
                    <a:pt x="5" y="183"/>
                    <a:pt x="4" y="183"/>
                    <a:pt x="4" y="184"/>
                  </a:cubicBezTo>
                  <a:cubicBezTo>
                    <a:pt x="4" y="184"/>
                    <a:pt x="4" y="184"/>
                    <a:pt x="4" y="184"/>
                  </a:cubicBezTo>
                  <a:cubicBezTo>
                    <a:pt x="4" y="185"/>
                    <a:pt x="4" y="185"/>
                    <a:pt x="4" y="185"/>
                  </a:cubicBezTo>
                  <a:cubicBezTo>
                    <a:pt x="4" y="185"/>
                    <a:pt x="4" y="185"/>
                    <a:pt x="4" y="185"/>
                  </a:cubicBezTo>
                  <a:cubicBezTo>
                    <a:pt x="4" y="185"/>
                    <a:pt x="4" y="185"/>
                    <a:pt x="4" y="185"/>
                  </a:cubicBezTo>
                  <a:cubicBezTo>
                    <a:pt x="4" y="185"/>
                    <a:pt x="4" y="185"/>
                    <a:pt x="4" y="185"/>
                  </a:cubicBezTo>
                  <a:cubicBezTo>
                    <a:pt x="3" y="185"/>
                    <a:pt x="3" y="185"/>
                    <a:pt x="3" y="185"/>
                  </a:cubicBezTo>
                  <a:cubicBezTo>
                    <a:pt x="3" y="185"/>
                    <a:pt x="3" y="185"/>
                    <a:pt x="3" y="185"/>
                  </a:cubicBezTo>
                  <a:cubicBezTo>
                    <a:pt x="3" y="186"/>
                    <a:pt x="3" y="186"/>
                    <a:pt x="3" y="186"/>
                  </a:cubicBezTo>
                  <a:cubicBezTo>
                    <a:pt x="3" y="186"/>
                    <a:pt x="3" y="187"/>
                    <a:pt x="2" y="187"/>
                  </a:cubicBezTo>
                  <a:cubicBezTo>
                    <a:pt x="2" y="188"/>
                    <a:pt x="2" y="188"/>
                    <a:pt x="2" y="188"/>
                  </a:cubicBezTo>
                  <a:cubicBezTo>
                    <a:pt x="2" y="188"/>
                    <a:pt x="2" y="188"/>
                    <a:pt x="2" y="188"/>
                  </a:cubicBezTo>
                  <a:cubicBezTo>
                    <a:pt x="1" y="189"/>
                    <a:pt x="1" y="190"/>
                    <a:pt x="1" y="191"/>
                  </a:cubicBezTo>
                  <a:cubicBezTo>
                    <a:pt x="0" y="192"/>
                    <a:pt x="0" y="192"/>
                    <a:pt x="0" y="192"/>
                  </a:cubicBezTo>
                  <a:cubicBezTo>
                    <a:pt x="0" y="192"/>
                    <a:pt x="0" y="192"/>
                    <a:pt x="0" y="192"/>
                  </a:cubicBezTo>
                  <a:cubicBezTo>
                    <a:pt x="1" y="192"/>
                    <a:pt x="1" y="192"/>
                    <a:pt x="1" y="192"/>
                  </a:cubicBezTo>
                  <a:cubicBezTo>
                    <a:pt x="2" y="211"/>
                    <a:pt x="2" y="211"/>
                    <a:pt x="2" y="211"/>
                  </a:cubicBezTo>
                  <a:cubicBezTo>
                    <a:pt x="2" y="210"/>
                    <a:pt x="3" y="209"/>
                    <a:pt x="4" y="208"/>
                  </a:cubicBezTo>
                  <a:cubicBezTo>
                    <a:pt x="3" y="192"/>
                    <a:pt x="3" y="192"/>
                    <a:pt x="3" y="192"/>
                  </a:cubicBezTo>
                  <a:cubicBezTo>
                    <a:pt x="11" y="199"/>
                    <a:pt x="11" y="199"/>
                    <a:pt x="11" y="199"/>
                  </a:cubicBezTo>
                  <a:cubicBezTo>
                    <a:pt x="11" y="199"/>
                    <a:pt x="11" y="199"/>
                    <a:pt x="11" y="199"/>
                  </a:cubicBezTo>
                  <a:cubicBezTo>
                    <a:pt x="3" y="192"/>
                    <a:pt x="3" y="192"/>
                    <a:pt x="3" y="192"/>
                  </a:cubicBezTo>
                  <a:cubicBezTo>
                    <a:pt x="3" y="192"/>
                    <a:pt x="6" y="185"/>
                    <a:pt x="12" y="173"/>
                  </a:cubicBezTo>
                  <a:cubicBezTo>
                    <a:pt x="12" y="173"/>
                    <a:pt x="12" y="173"/>
                    <a:pt x="11" y="173"/>
                  </a:cubicBezTo>
                  <a:moveTo>
                    <a:pt x="186" y="0"/>
                  </a:moveTo>
                  <a:cubicBezTo>
                    <a:pt x="179" y="0"/>
                    <a:pt x="172" y="1"/>
                    <a:pt x="164" y="2"/>
                  </a:cubicBezTo>
                  <a:cubicBezTo>
                    <a:pt x="164" y="2"/>
                    <a:pt x="164" y="2"/>
                    <a:pt x="164" y="2"/>
                  </a:cubicBezTo>
                  <a:cubicBezTo>
                    <a:pt x="165" y="3"/>
                    <a:pt x="165" y="3"/>
                    <a:pt x="165" y="3"/>
                  </a:cubicBezTo>
                  <a:cubicBezTo>
                    <a:pt x="165" y="3"/>
                    <a:pt x="165" y="3"/>
                    <a:pt x="165" y="3"/>
                  </a:cubicBezTo>
                  <a:cubicBezTo>
                    <a:pt x="162" y="3"/>
                    <a:pt x="158" y="4"/>
                    <a:pt x="155" y="5"/>
                  </a:cubicBezTo>
                  <a:cubicBezTo>
                    <a:pt x="155" y="5"/>
                    <a:pt x="155" y="5"/>
                    <a:pt x="154" y="5"/>
                  </a:cubicBezTo>
                  <a:cubicBezTo>
                    <a:pt x="154" y="5"/>
                    <a:pt x="154" y="5"/>
                    <a:pt x="154" y="5"/>
                  </a:cubicBezTo>
                  <a:cubicBezTo>
                    <a:pt x="153" y="5"/>
                    <a:pt x="151" y="6"/>
                    <a:pt x="150" y="6"/>
                  </a:cubicBezTo>
                  <a:cubicBezTo>
                    <a:pt x="149" y="6"/>
                    <a:pt x="149" y="6"/>
                    <a:pt x="149" y="6"/>
                  </a:cubicBezTo>
                  <a:cubicBezTo>
                    <a:pt x="147" y="7"/>
                    <a:pt x="145" y="7"/>
                    <a:pt x="144" y="8"/>
                  </a:cubicBezTo>
                  <a:cubicBezTo>
                    <a:pt x="144" y="8"/>
                    <a:pt x="144" y="8"/>
                    <a:pt x="144" y="8"/>
                  </a:cubicBezTo>
                  <a:cubicBezTo>
                    <a:pt x="144" y="8"/>
                    <a:pt x="144" y="8"/>
                    <a:pt x="143" y="8"/>
                  </a:cubicBezTo>
                  <a:cubicBezTo>
                    <a:pt x="142" y="8"/>
                    <a:pt x="141" y="8"/>
                    <a:pt x="139" y="9"/>
                  </a:cubicBezTo>
                  <a:cubicBezTo>
                    <a:pt x="139" y="9"/>
                    <a:pt x="139" y="9"/>
                    <a:pt x="138" y="9"/>
                  </a:cubicBezTo>
                  <a:cubicBezTo>
                    <a:pt x="137" y="10"/>
                    <a:pt x="135" y="10"/>
                    <a:pt x="134" y="11"/>
                  </a:cubicBezTo>
                  <a:cubicBezTo>
                    <a:pt x="134" y="11"/>
                    <a:pt x="134" y="11"/>
                    <a:pt x="134" y="11"/>
                  </a:cubicBezTo>
                  <a:cubicBezTo>
                    <a:pt x="132" y="11"/>
                    <a:pt x="131" y="12"/>
                    <a:pt x="130" y="13"/>
                  </a:cubicBezTo>
                  <a:cubicBezTo>
                    <a:pt x="129" y="13"/>
                    <a:pt x="129" y="13"/>
                    <a:pt x="129" y="13"/>
                  </a:cubicBezTo>
                  <a:cubicBezTo>
                    <a:pt x="128" y="14"/>
                    <a:pt x="126" y="14"/>
                    <a:pt x="125" y="15"/>
                  </a:cubicBezTo>
                  <a:cubicBezTo>
                    <a:pt x="125" y="15"/>
                    <a:pt x="125" y="15"/>
                    <a:pt x="125" y="15"/>
                  </a:cubicBezTo>
                  <a:cubicBezTo>
                    <a:pt x="123" y="16"/>
                    <a:pt x="121" y="17"/>
                    <a:pt x="119" y="18"/>
                  </a:cubicBezTo>
                  <a:cubicBezTo>
                    <a:pt x="119" y="18"/>
                    <a:pt x="119" y="18"/>
                    <a:pt x="119" y="18"/>
                  </a:cubicBezTo>
                  <a:cubicBezTo>
                    <a:pt x="119" y="19"/>
                    <a:pt x="118" y="19"/>
                    <a:pt x="117" y="19"/>
                  </a:cubicBezTo>
                  <a:cubicBezTo>
                    <a:pt x="116" y="20"/>
                    <a:pt x="115" y="21"/>
                    <a:pt x="114" y="22"/>
                  </a:cubicBezTo>
                  <a:cubicBezTo>
                    <a:pt x="114" y="22"/>
                    <a:pt x="114" y="22"/>
                    <a:pt x="114" y="22"/>
                  </a:cubicBezTo>
                  <a:cubicBezTo>
                    <a:pt x="114" y="22"/>
                    <a:pt x="114" y="22"/>
                    <a:pt x="114" y="22"/>
                  </a:cubicBezTo>
                  <a:cubicBezTo>
                    <a:pt x="112" y="23"/>
                    <a:pt x="110" y="25"/>
                    <a:pt x="108" y="26"/>
                  </a:cubicBezTo>
                  <a:cubicBezTo>
                    <a:pt x="108" y="27"/>
                    <a:pt x="108" y="27"/>
                    <a:pt x="108" y="27"/>
                  </a:cubicBezTo>
                  <a:cubicBezTo>
                    <a:pt x="106" y="28"/>
                    <a:pt x="105" y="30"/>
                    <a:pt x="103" y="31"/>
                  </a:cubicBezTo>
                  <a:cubicBezTo>
                    <a:pt x="102" y="32"/>
                    <a:pt x="102" y="32"/>
                    <a:pt x="102" y="32"/>
                  </a:cubicBezTo>
                  <a:cubicBezTo>
                    <a:pt x="101" y="33"/>
                    <a:pt x="99" y="35"/>
                    <a:pt x="97" y="37"/>
                  </a:cubicBezTo>
                  <a:cubicBezTo>
                    <a:pt x="97" y="37"/>
                    <a:pt x="97" y="37"/>
                    <a:pt x="97" y="37"/>
                  </a:cubicBezTo>
                  <a:cubicBezTo>
                    <a:pt x="97" y="37"/>
                    <a:pt x="97" y="37"/>
                    <a:pt x="97" y="37"/>
                  </a:cubicBezTo>
                  <a:cubicBezTo>
                    <a:pt x="95" y="39"/>
                    <a:pt x="93" y="41"/>
                    <a:pt x="92" y="43"/>
                  </a:cubicBezTo>
                  <a:cubicBezTo>
                    <a:pt x="91" y="43"/>
                    <a:pt x="91" y="43"/>
                    <a:pt x="91" y="43"/>
                  </a:cubicBezTo>
                  <a:cubicBezTo>
                    <a:pt x="90" y="45"/>
                    <a:pt x="88" y="47"/>
                    <a:pt x="86" y="49"/>
                  </a:cubicBezTo>
                  <a:cubicBezTo>
                    <a:pt x="86" y="50"/>
                    <a:pt x="86" y="50"/>
                    <a:pt x="86" y="50"/>
                  </a:cubicBezTo>
                  <a:cubicBezTo>
                    <a:pt x="84" y="52"/>
                    <a:pt x="82" y="54"/>
                    <a:pt x="81" y="56"/>
                  </a:cubicBezTo>
                  <a:cubicBezTo>
                    <a:pt x="80" y="57"/>
                    <a:pt x="80" y="57"/>
                    <a:pt x="80" y="57"/>
                  </a:cubicBezTo>
                  <a:cubicBezTo>
                    <a:pt x="79" y="59"/>
                    <a:pt x="77" y="60"/>
                    <a:pt x="76" y="62"/>
                  </a:cubicBezTo>
                  <a:cubicBezTo>
                    <a:pt x="76" y="63"/>
                    <a:pt x="75" y="63"/>
                    <a:pt x="75" y="63"/>
                  </a:cubicBezTo>
                  <a:cubicBezTo>
                    <a:pt x="75" y="64"/>
                    <a:pt x="75" y="64"/>
                    <a:pt x="75" y="64"/>
                  </a:cubicBezTo>
                  <a:cubicBezTo>
                    <a:pt x="73" y="66"/>
                    <a:pt x="72" y="68"/>
                    <a:pt x="70" y="70"/>
                  </a:cubicBezTo>
                  <a:cubicBezTo>
                    <a:pt x="69" y="71"/>
                    <a:pt x="69" y="71"/>
                    <a:pt x="69" y="71"/>
                  </a:cubicBezTo>
                  <a:cubicBezTo>
                    <a:pt x="69" y="72"/>
                    <a:pt x="69" y="72"/>
                    <a:pt x="69" y="72"/>
                  </a:cubicBezTo>
                  <a:cubicBezTo>
                    <a:pt x="68" y="73"/>
                    <a:pt x="68" y="74"/>
                    <a:pt x="67" y="75"/>
                  </a:cubicBezTo>
                  <a:cubicBezTo>
                    <a:pt x="66" y="76"/>
                    <a:pt x="65" y="77"/>
                    <a:pt x="65" y="78"/>
                  </a:cubicBezTo>
                  <a:cubicBezTo>
                    <a:pt x="64" y="79"/>
                    <a:pt x="64" y="79"/>
                    <a:pt x="64" y="79"/>
                  </a:cubicBezTo>
                  <a:cubicBezTo>
                    <a:pt x="59" y="86"/>
                    <a:pt x="54" y="94"/>
                    <a:pt x="49" y="102"/>
                  </a:cubicBezTo>
                  <a:cubicBezTo>
                    <a:pt x="49" y="102"/>
                    <a:pt x="49" y="102"/>
                    <a:pt x="49" y="102"/>
                  </a:cubicBezTo>
                  <a:cubicBezTo>
                    <a:pt x="48" y="104"/>
                    <a:pt x="47" y="105"/>
                    <a:pt x="47" y="106"/>
                  </a:cubicBezTo>
                  <a:cubicBezTo>
                    <a:pt x="44" y="110"/>
                    <a:pt x="42" y="114"/>
                    <a:pt x="39" y="118"/>
                  </a:cubicBezTo>
                  <a:cubicBezTo>
                    <a:pt x="39" y="118"/>
                    <a:pt x="39" y="118"/>
                    <a:pt x="39" y="118"/>
                  </a:cubicBezTo>
                  <a:cubicBezTo>
                    <a:pt x="39" y="118"/>
                    <a:pt x="39" y="118"/>
                    <a:pt x="39" y="118"/>
                  </a:cubicBezTo>
                  <a:cubicBezTo>
                    <a:pt x="39" y="119"/>
                    <a:pt x="39" y="119"/>
                    <a:pt x="39" y="119"/>
                  </a:cubicBezTo>
                  <a:cubicBezTo>
                    <a:pt x="38" y="121"/>
                    <a:pt x="37" y="122"/>
                    <a:pt x="37" y="123"/>
                  </a:cubicBezTo>
                  <a:cubicBezTo>
                    <a:pt x="37" y="123"/>
                    <a:pt x="37" y="123"/>
                    <a:pt x="37" y="123"/>
                  </a:cubicBezTo>
                  <a:cubicBezTo>
                    <a:pt x="37" y="123"/>
                    <a:pt x="37" y="123"/>
                    <a:pt x="37" y="123"/>
                  </a:cubicBezTo>
                  <a:cubicBezTo>
                    <a:pt x="36" y="123"/>
                    <a:pt x="36" y="123"/>
                    <a:pt x="36" y="123"/>
                  </a:cubicBezTo>
                  <a:cubicBezTo>
                    <a:pt x="36" y="124"/>
                    <a:pt x="36" y="124"/>
                    <a:pt x="36" y="124"/>
                  </a:cubicBezTo>
                  <a:cubicBezTo>
                    <a:pt x="35" y="126"/>
                    <a:pt x="34" y="127"/>
                    <a:pt x="33" y="128"/>
                  </a:cubicBezTo>
                  <a:cubicBezTo>
                    <a:pt x="33" y="128"/>
                    <a:pt x="33" y="128"/>
                    <a:pt x="33" y="128"/>
                  </a:cubicBezTo>
                  <a:cubicBezTo>
                    <a:pt x="33" y="129"/>
                    <a:pt x="33" y="129"/>
                    <a:pt x="33" y="129"/>
                  </a:cubicBezTo>
                  <a:cubicBezTo>
                    <a:pt x="34" y="130"/>
                    <a:pt x="34" y="130"/>
                    <a:pt x="35" y="131"/>
                  </a:cubicBezTo>
                  <a:cubicBezTo>
                    <a:pt x="60" y="86"/>
                    <a:pt x="96" y="31"/>
                    <a:pt x="127" y="15"/>
                  </a:cubicBezTo>
                  <a:cubicBezTo>
                    <a:pt x="139" y="9"/>
                    <a:pt x="154" y="5"/>
                    <a:pt x="167" y="3"/>
                  </a:cubicBezTo>
                  <a:cubicBezTo>
                    <a:pt x="167" y="2"/>
                    <a:pt x="167" y="2"/>
                    <a:pt x="167" y="2"/>
                  </a:cubicBezTo>
                  <a:cubicBezTo>
                    <a:pt x="173" y="1"/>
                    <a:pt x="180" y="0"/>
                    <a:pt x="186" y="0"/>
                  </a:cubicBezTo>
                </a:path>
              </a:pathLst>
            </a:custGeom>
            <a:solidFill>
              <a:srgbClr val="898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26" name="Freeform 25"/>
            <p:cNvSpPr>
              <a:spLocks noEditPoints="1"/>
            </p:cNvSpPr>
            <p:nvPr/>
          </p:nvSpPr>
          <p:spPr bwMode="auto">
            <a:xfrm>
              <a:off x="5348288" y="5208588"/>
              <a:ext cx="211138" cy="317500"/>
            </a:xfrm>
            <a:custGeom>
              <a:avLst/>
              <a:gdLst>
                <a:gd name="T0" fmla="*/ 2 w 10"/>
                <a:gd name="T1" fmla="*/ 9 h 15"/>
                <a:gd name="T2" fmla="*/ 0 w 10"/>
                <a:gd name="T3" fmla="*/ 12 h 15"/>
                <a:gd name="T4" fmla="*/ 0 w 10"/>
                <a:gd name="T5" fmla="*/ 15 h 15"/>
                <a:gd name="T6" fmla="*/ 2 w 10"/>
                <a:gd name="T7" fmla="*/ 12 h 15"/>
                <a:gd name="T8" fmla="*/ 2 w 10"/>
                <a:gd name="T9" fmla="*/ 9 h 15"/>
                <a:gd name="T10" fmla="*/ 9 w 10"/>
                <a:gd name="T11" fmla="*/ 0 h 15"/>
                <a:gd name="T12" fmla="*/ 9 w 10"/>
                <a:gd name="T13" fmla="*/ 0 h 15"/>
                <a:gd name="T14" fmla="*/ 10 w 10"/>
                <a:gd name="T15" fmla="*/ 1 h 15"/>
                <a:gd name="T16" fmla="*/ 10 w 10"/>
                <a:gd name="T17" fmla="*/ 1 h 15"/>
                <a:gd name="T18" fmla="*/ 9 w 10"/>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5">
                  <a:moveTo>
                    <a:pt x="2" y="9"/>
                  </a:moveTo>
                  <a:cubicBezTo>
                    <a:pt x="1" y="10"/>
                    <a:pt x="0" y="11"/>
                    <a:pt x="0" y="12"/>
                  </a:cubicBezTo>
                  <a:cubicBezTo>
                    <a:pt x="0" y="15"/>
                    <a:pt x="0" y="15"/>
                    <a:pt x="0" y="15"/>
                  </a:cubicBezTo>
                  <a:cubicBezTo>
                    <a:pt x="1" y="14"/>
                    <a:pt x="1" y="13"/>
                    <a:pt x="2" y="12"/>
                  </a:cubicBezTo>
                  <a:cubicBezTo>
                    <a:pt x="2" y="9"/>
                    <a:pt x="2" y="9"/>
                    <a:pt x="2" y="9"/>
                  </a:cubicBezTo>
                  <a:moveTo>
                    <a:pt x="9" y="0"/>
                  </a:moveTo>
                  <a:cubicBezTo>
                    <a:pt x="9" y="0"/>
                    <a:pt x="9" y="0"/>
                    <a:pt x="9" y="0"/>
                  </a:cubicBezTo>
                  <a:cubicBezTo>
                    <a:pt x="10" y="1"/>
                    <a:pt x="10" y="1"/>
                    <a:pt x="10" y="1"/>
                  </a:cubicBezTo>
                  <a:cubicBezTo>
                    <a:pt x="10" y="1"/>
                    <a:pt x="10" y="1"/>
                    <a:pt x="10" y="1"/>
                  </a:cubicBezTo>
                  <a:cubicBezTo>
                    <a:pt x="9" y="0"/>
                    <a:pt x="9" y="0"/>
                    <a:pt x="9" y="0"/>
                  </a:cubicBezTo>
                </a:path>
              </a:pathLst>
            </a:custGeom>
            <a:solidFill>
              <a:srgbClr val="5944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27" name="Freeform 26"/>
            <p:cNvSpPr>
              <a:spLocks/>
            </p:cNvSpPr>
            <p:nvPr/>
          </p:nvSpPr>
          <p:spPr bwMode="auto">
            <a:xfrm>
              <a:off x="5370513" y="5060950"/>
              <a:ext cx="485775" cy="717550"/>
            </a:xfrm>
            <a:custGeom>
              <a:avLst/>
              <a:gdLst>
                <a:gd name="T0" fmla="*/ 0 w 306"/>
                <a:gd name="T1" fmla="*/ 0 h 452"/>
                <a:gd name="T2" fmla="*/ 13 w 306"/>
                <a:gd name="T3" fmla="*/ 213 h 452"/>
                <a:gd name="T4" fmla="*/ 13 w 306"/>
                <a:gd name="T5" fmla="*/ 253 h 452"/>
                <a:gd name="T6" fmla="*/ 26 w 306"/>
                <a:gd name="T7" fmla="*/ 333 h 452"/>
                <a:gd name="T8" fmla="*/ 159 w 306"/>
                <a:gd name="T9" fmla="*/ 452 h 452"/>
                <a:gd name="T10" fmla="*/ 306 w 306"/>
                <a:gd name="T11" fmla="*/ 266 h 452"/>
                <a:gd name="T12" fmla="*/ 306 w 306"/>
                <a:gd name="T13" fmla="*/ 253 h 452"/>
                <a:gd name="T14" fmla="*/ 119 w 306"/>
                <a:gd name="T15" fmla="*/ 107 h 452"/>
                <a:gd name="T16" fmla="*/ 106 w 306"/>
                <a:gd name="T17" fmla="*/ 93 h 452"/>
                <a:gd name="T18" fmla="*/ 0 w 306"/>
                <a:gd name="T19"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6" h="452">
                  <a:moveTo>
                    <a:pt x="0" y="0"/>
                  </a:moveTo>
                  <a:lnTo>
                    <a:pt x="13" y="213"/>
                  </a:lnTo>
                  <a:lnTo>
                    <a:pt x="13" y="253"/>
                  </a:lnTo>
                  <a:lnTo>
                    <a:pt x="26" y="333"/>
                  </a:lnTo>
                  <a:lnTo>
                    <a:pt x="159" y="452"/>
                  </a:lnTo>
                  <a:lnTo>
                    <a:pt x="306" y="266"/>
                  </a:lnTo>
                  <a:lnTo>
                    <a:pt x="306" y="253"/>
                  </a:lnTo>
                  <a:lnTo>
                    <a:pt x="119" y="107"/>
                  </a:lnTo>
                  <a:lnTo>
                    <a:pt x="106" y="93"/>
                  </a:lnTo>
                  <a:lnTo>
                    <a:pt x="0"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27"/>
            <p:cNvSpPr>
              <a:spLocks/>
            </p:cNvSpPr>
            <p:nvPr/>
          </p:nvSpPr>
          <p:spPr bwMode="auto">
            <a:xfrm>
              <a:off x="5370513" y="5060950"/>
              <a:ext cx="485775" cy="717550"/>
            </a:xfrm>
            <a:custGeom>
              <a:avLst/>
              <a:gdLst>
                <a:gd name="T0" fmla="*/ 0 w 306"/>
                <a:gd name="T1" fmla="*/ 0 h 452"/>
                <a:gd name="T2" fmla="*/ 13 w 306"/>
                <a:gd name="T3" fmla="*/ 213 h 452"/>
                <a:gd name="T4" fmla="*/ 13 w 306"/>
                <a:gd name="T5" fmla="*/ 253 h 452"/>
                <a:gd name="T6" fmla="*/ 26 w 306"/>
                <a:gd name="T7" fmla="*/ 333 h 452"/>
                <a:gd name="T8" fmla="*/ 159 w 306"/>
                <a:gd name="T9" fmla="*/ 452 h 452"/>
                <a:gd name="T10" fmla="*/ 306 w 306"/>
                <a:gd name="T11" fmla="*/ 266 h 452"/>
                <a:gd name="T12" fmla="*/ 306 w 306"/>
                <a:gd name="T13" fmla="*/ 253 h 452"/>
                <a:gd name="T14" fmla="*/ 119 w 306"/>
                <a:gd name="T15" fmla="*/ 107 h 452"/>
                <a:gd name="T16" fmla="*/ 106 w 306"/>
                <a:gd name="T17" fmla="*/ 93 h 452"/>
                <a:gd name="T18" fmla="*/ 0 w 306"/>
                <a:gd name="T19"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6" h="452">
                  <a:moveTo>
                    <a:pt x="0" y="0"/>
                  </a:moveTo>
                  <a:lnTo>
                    <a:pt x="13" y="213"/>
                  </a:lnTo>
                  <a:lnTo>
                    <a:pt x="13" y="253"/>
                  </a:lnTo>
                  <a:lnTo>
                    <a:pt x="26" y="333"/>
                  </a:lnTo>
                  <a:lnTo>
                    <a:pt x="159" y="452"/>
                  </a:lnTo>
                  <a:lnTo>
                    <a:pt x="306" y="266"/>
                  </a:lnTo>
                  <a:lnTo>
                    <a:pt x="306" y="253"/>
                  </a:lnTo>
                  <a:lnTo>
                    <a:pt x="119" y="107"/>
                  </a:lnTo>
                  <a:lnTo>
                    <a:pt x="106" y="9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29" name="Freeform 28"/>
            <p:cNvSpPr>
              <a:spLocks noEditPoints="1"/>
            </p:cNvSpPr>
            <p:nvPr/>
          </p:nvSpPr>
          <p:spPr bwMode="auto">
            <a:xfrm>
              <a:off x="5370513" y="1074738"/>
              <a:ext cx="3910013" cy="4408489"/>
            </a:xfrm>
            <a:custGeom>
              <a:avLst/>
              <a:gdLst>
                <a:gd name="T0" fmla="*/ 9 w 185"/>
                <a:gd name="T1" fmla="*/ 170 h 209"/>
                <a:gd name="T2" fmla="*/ 0 w 185"/>
                <a:gd name="T3" fmla="*/ 189 h 209"/>
                <a:gd name="T4" fmla="*/ 8 w 185"/>
                <a:gd name="T5" fmla="*/ 196 h 209"/>
                <a:gd name="T6" fmla="*/ 9 w 185"/>
                <a:gd name="T7" fmla="*/ 197 h 209"/>
                <a:gd name="T8" fmla="*/ 23 w 185"/>
                <a:gd name="T9" fmla="*/ 208 h 209"/>
                <a:gd name="T10" fmla="*/ 23 w 185"/>
                <a:gd name="T11" fmla="*/ 209 h 209"/>
                <a:gd name="T12" fmla="*/ 27 w 185"/>
                <a:gd name="T13" fmla="*/ 205 h 209"/>
                <a:gd name="T14" fmla="*/ 2 w 185"/>
                <a:gd name="T15" fmla="*/ 184 h 209"/>
                <a:gd name="T16" fmla="*/ 9 w 185"/>
                <a:gd name="T17" fmla="*/ 170 h 209"/>
                <a:gd name="T18" fmla="*/ 9 w 185"/>
                <a:gd name="T19" fmla="*/ 170 h 209"/>
                <a:gd name="T20" fmla="*/ 164 w 185"/>
                <a:gd name="T21" fmla="*/ 0 h 209"/>
                <a:gd name="T22" fmla="*/ 124 w 185"/>
                <a:gd name="T23" fmla="*/ 12 h 209"/>
                <a:gd name="T24" fmla="*/ 32 w 185"/>
                <a:gd name="T25" fmla="*/ 128 h 209"/>
                <a:gd name="T26" fmla="*/ 32 w 185"/>
                <a:gd name="T27" fmla="*/ 128 h 209"/>
                <a:gd name="T28" fmla="*/ 39 w 185"/>
                <a:gd name="T29" fmla="*/ 115 h 209"/>
                <a:gd name="T30" fmla="*/ 76 w 185"/>
                <a:gd name="T31" fmla="*/ 146 h 209"/>
                <a:gd name="T32" fmla="*/ 114 w 185"/>
                <a:gd name="T33" fmla="*/ 102 h 209"/>
                <a:gd name="T34" fmla="*/ 112 w 185"/>
                <a:gd name="T35" fmla="*/ 58 h 209"/>
                <a:gd name="T36" fmla="*/ 137 w 185"/>
                <a:gd name="T37" fmla="*/ 46 h 209"/>
                <a:gd name="T38" fmla="*/ 156 w 185"/>
                <a:gd name="T39" fmla="*/ 53 h 209"/>
                <a:gd name="T40" fmla="*/ 185 w 185"/>
                <a:gd name="T41" fmla="*/ 18 h 209"/>
                <a:gd name="T42" fmla="*/ 164 w 185"/>
                <a:gd name="T43"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 h="209">
                  <a:moveTo>
                    <a:pt x="9" y="170"/>
                  </a:moveTo>
                  <a:cubicBezTo>
                    <a:pt x="3" y="182"/>
                    <a:pt x="0" y="189"/>
                    <a:pt x="0" y="189"/>
                  </a:cubicBezTo>
                  <a:cubicBezTo>
                    <a:pt x="8" y="196"/>
                    <a:pt x="8" y="196"/>
                    <a:pt x="8" y="196"/>
                  </a:cubicBezTo>
                  <a:cubicBezTo>
                    <a:pt x="9" y="197"/>
                    <a:pt x="9" y="197"/>
                    <a:pt x="9" y="197"/>
                  </a:cubicBezTo>
                  <a:cubicBezTo>
                    <a:pt x="23" y="208"/>
                    <a:pt x="23" y="208"/>
                    <a:pt x="23" y="208"/>
                  </a:cubicBezTo>
                  <a:cubicBezTo>
                    <a:pt x="23" y="209"/>
                    <a:pt x="23" y="209"/>
                    <a:pt x="23" y="209"/>
                  </a:cubicBezTo>
                  <a:cubicBezTo>
                    <a:pt x="27" y="205"/>
                    <a:pt x="27" y="205"/>
                    <a:pt x="27" y="205"/>
                  </a:cubicBezTo>
                  <a:cubicBezTo>
                    <a:pt x="2" y="184"/>
                    <a:pt x="2" y="184"/>
                    <a:pt x="2" y="184"/>
                  </a:cubicBezTo>
                  <a:cubicBezTo>
                    <a:pt x="4" y="181"/>
                    <a:pt x="6" y="176"/>
                    <a:pt x="9" y="170"/>
                  </a:cubicBezTo>
                  <a:cubicBezTo>
                    <a:pt x="9" y="170"/>
                    <a:pt x="9" y="170"/>
                    <a:pt x="9" y="170"/>
                  </a:cubicBezTo>
                  <a:moveTo>
                    <a:pt x="164" y="0"/>
                  </a:moveTo>
                  <a:cubicBezTo>
                    <a:pt x="151" y="2"/>
                    <a:pt x="136" y="6"/>
                    <a:pt x="124" y="12"/>
                  </a:cubicBezTo>
                  <a:cubicBezTo>
                    <a:pt x="93" y="28"/>
                    <a:pt x="57" y="83"/>
                    <a:pt x="32" y="128"/>
                  </a:cubicBezTo>
                  <a:cubicBezTo>
                    <a:pt x="32" y="128"/>
                    <a:pt x="32" y="128"/>
                    <a:pt x="32" y="128"/>
                  </a:cubicBezTo>
                  <a:cubicBezTo>
                    <a:pt x="34" y="123"/>
                    <a:pt x="37" y="119"/>
                    <a:pt x="39" y="115"/>
                  </a:cubicBezTo>
                  <a:cubicBezTo>
                    <a:pt x="76" y="146"/>
                    <a:pt x="76" y="146"/>
                    <a:pt x="76" y="146"/>
                  </a:cubicBezTo>
                  <a:cubicBezTo>
                    <a:pt x="114" y="102"/>
                    <a:pt x="114" y="102"/>
                    <a:pt x="114" y="102"/>
                  </a:cubicBezTo>
                  <a:cubicBezTo>
                    <a:pt x="102" y="90"/>
                    <a:pt x="101" y="71"/>
                    <a:pt x="112" y="58"/>
                  </a:cubicBezTo>
                  <a:cubicBezTo>
                    <a:pt x="118" y="50"/>
                    <a:pt x="127" y="46"/>
                    <a:pt x="137" y="46"/>
                  </a:cubicBezTo>
                  <a:cubicBezTo>
                    <a:pt x="143" y="46"/>
                    <a:pt x="150" y="48"/>
                    <a:pt x="156" y="53"/>
                  </a:cubicBezTo>
                  <a:cubicBezTo>
                    <a:pt x="185" y="18"/>
                    <a:pt x="185" y="18"/>
                    <a:pt x="185" y="18"/>
                  </a:cubicBezTo>
                  <a:cubicBezTo>
                    <a:pt x="164" y="0"/>
                    <a:pt x="164" y="0"/>
                    <a:pt x="164"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nSpc>
                  <a:spcPct val="120000"/>
                </a:lnSpc>
              </a:pPr>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0" name="Freeform 29"/>
            <p:cNvSpPr>
              <a:spLocks/>
            </p:cNvSpPr>
            <p:nvPr/>
          </p:nvSpPr>
          <p:spPr bwMode="auto">
            <a:xfrm>
              <a:off x="7504113" y="2044700"/>
              <a:ext cx="1163638" cy="1181100"/>
            </a:xfrm>
            <a:custGeom>
              <a:avLst/>
              <a:gdLst>
                <a:gd name="T0" fmla="*/ 36 w 55"/>
                <a:gd name="T1" fmla="*/ 0 h 56"/>
                <a:gd name="T2" fmla="*/ 11 w 55"/>
                <a:gd name="T3" fmla="*/ 12 h 56"/>
                <a:gd name="T4" fmla="*/ 13 w 55"/>
                <a:gd name="T5" fmla="*/ 56 h 56"/>
                <a:gd name="T6" fmla="*/ 17 w 55"/>
                <a:gd name="T7" fmla="*/ 51 h 56"/>
                <a:gd name="T8" fmla="*/ 16 w 55"/>
                <a:gd name="T9" fmla="*/ 16 h 56"/>
                <a:gd name="T10" fmla="*/ 36 w 55"/>
                <a:gd name="T11" fmla="*/ 7 h 56"/>
                <a:gd name="T12" fmla="*/ 51 w 55"/>
                <a:gd name="T13" fmla="*/ 11 h 56"/>
                <a:gd name="T14" fmla="*/ 55 w 55"/>
                <a:gd name="T15" fmla="*/ 7 h 56"/>
                <a:gd name="T16" fmla="*/ 36 w 55"/>
                <a:gd name="T1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56">
                  <a:moveTo>
                    <a:pt x="36" y="0"/>
                  </a:moveTo>
                  <a:cubicBezTo>
                    <a:pt x="26" y="0"/>
                    <a:pt x="17" y="4"/>
                    <a:pt x="11" y="12"/>
                  </a:cubicBezTo>
                  <a:cubicBezTo>
                    <a:pt x="0" y="25"/>
                    <a:pt x="1" y="44"/>
                    <a:pt x="13" y="56"/>
                  </a:cubicBezTo>
                  <a:cubicBezTo>
                    <a:pt x="17" y="51"/>
                    <a:pt x="17" y="51"/>
                    <a:pt x="17" y="51"/>
                  </a:cubicBezTo>
                  <a:cubicBezTo>
                    <a:pt x="8" y="41"/>
                    <a:pt x="7" y="26"/>
                    <a:pt x="16" y="16"/>
                  </a:cubicBezTo>
                  <a:cubicBezTo>
                    <a:pt x="21" y="10"/>
                    <a:pt x="28" y="7"/>
                    <a:pt x="36" y="7"/>
                  </a:cubicBezTo>
                  <a:cubicBezTo>
                    <a:pt x="41" y="7"/>
                    <a:pt x="46" y="8"/>
                    <a:pt x="51" y="11"/>
                  </a:cubicBezTo>
                  <a:cubicBezTo>
                    <a:pt x="55" y="7"/>
                    <a:pt x="55" y="7"/>
                    <a:pt x="55" y="7"/>
                  </a:cubicBezTo>
                  <a:cubicBezTo>
                    <a:pt x="49" y="2"/>
                    <a:pt x="42" y="0"/>
                    <a:pt x="36" y="0"/>
                  </a:cubicBezTo>
                </a:path>
              </a:pathLst>
            </a:custGeom>
            <a:solidFill>
              <a:srgbClr val="0E30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31" name="Freeform 30"/>
            <p:cNvSpPr>
              <a:spLocks/>
            </p:cNvSpPr>
            <p:nvPr/>
          </p:nvSpPr>
          <p:spPr bwMode="auto">
            <a:xfrm>
              <a:off x="7653338" y="2192338"/>
              <a:ext cx="928688" cy="928688"/>
            </a:xfrm>
            <a:custGeom>
              <a:avLst/>
              <a:gdLst>
                <a:gd name="T0" fmla="*/ 29 w 44"/>
                <a:gd name="T1" fmla="*/ 0 h 44"/>
                <a:gd name="T2" fmla="*/ 9 w 44"/>
                <a:gd name="T3" fmla="*/ 9 h 44"/>
                <a:gd name="T4" fmla="*/ 10 w 44"/>
                <a:gd name="T5" fmla="*/ 44 h 44"/>
                <a:gd name="T6" fmla="*/ 44 w 44"/>
                <a:gd name="T7" fmla="*/ 4 h 44"/>
                <a:gd name="T8" fmla="*/ 29 w 44"/>
                <a:gd name="T9" fmla="*/ 0 h 44"/>
              </a:gdLst>
              <a:ahLst/>
              <a:cxnLst>
                <a:cxn ang="0">
                  <a:pos x="T0" y="T1"/>
                </a:cxn>
                <a:cxn ang="0">
                  <a:pos x="T2" y="T3"/>
                </a:cxn>
                <a:cxn ang="0">
                  <a:pos x="T4" y="T5"/>
                </a:cxn>
                <a:cxn ang="0">
                  <a:pos x="T6" y="T7"/>
                </a:cxn>
                <a:cxn ang="0">
                  <a:pos x="T8" y="T9"/>
                </a:cxn>
              </a:cxnLst>
              <a:rect l="0" t="0" r="r" b="b"/>
              <a:pathLst>
                <a:path w="44" h="44">
                  <a:moveTo>
                    <a:pt x="29" y="0"/>
                  </a:moveTo>
                  <a:cubicBezTo>
                    <a:pt x="21" y="0"/>
                    <a:pt x="14" y="3"/>
                    <a:pt x="9" y="9"/>
                  </a:cubicBezTo>
                  <a:cubicBezTo>
                    <a:pt x="0" y="19"/>
                    <a:pt x="1" y="34"/>
                    <a:pt x="10" y="44"/>
                  </a:cubicBezTo>
                  <a:cubicBezTo>
                    <a:pt x="44" y="4"/>
                    <a:pt x="44" y="4"/>
                    <a:pt x="44" y="4"/>
                  </a:cubicBezTo>
                  <a:cubicBezTo>
                    <a:pt x="39" y="1"/>
                    <a:pt x="34" y="0"/>
                    <a:pt x="29" y="0"/>
                  </a:cubicBezTo>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31"/>
            <p:cNvSpPr>
              <a:spLocks/>
            </p:cNvSpPr>
            <p:nvPr/>
          </p:nvSpPr>
          <p:spPr bwMode="auto">
            <a:xfrm>
              <a:off x="8836025" y="990600"/>
              <a:ext cx="846138" cy="463550"/>
            </a:xfrm>
            <a:custGeom>
              <a:avLst/>
              <a:gdLst>
                <a:gd name="T0" fmla="*/ 38 w 40"/>
                <a:gd name="T1" fmla="*/ 0 h 22"/>
                <a:gd name="T2" fmla="*/ 19 w 40"/>
                <a:gd name="T3" fmla="*/ 1 h 22"/>
                <a:gd name="T4" fmla="*/ 0 w 40"/>
                <a:gd name="T5" fmla="*/ 3 h 22"/>
                <a:gd name="T6" fmla="*/ 0 w 40"/>
                <a:gd name="T7" fmla="*/ 4 h 22"/>
                <a:gd name="T8" fmla="*/ 21 w 40"/>
                <a:gd name="T9" fmla="*/ 22 h 22"/>
                <a:gd name="T10" fmla="*/ 40 w 40"/>
                <a:gd name="T11" fmla="*/ 0 h 22"/>
                <a:gd name="T12" fmla="*/ 40 w 40"/>
                <a:gd name="T13" fmla="*/ 0 h 22"/>
                <a:gd name="T14" fmla="*/ 38 w 40"/>
                <a:gd name="T15" fmla="*/ 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2">
                  <a:moveTo>
                    <a:pt x="38" y="0"/>
                  </a:moveTo>
                  <a:cubicBezTo>
                    <a:pt x="35" y="0"/>
                    <a:pt x="28" y="0"/>
                    <a:pt x="19" y="1"/>
                  </a:cubicBezTo>
                  <a:cubicBezTo>
                    <a:pt x="13" y="1"/>
                    <a:pt x="6" y="2"/>
                    <a:pt x="0" y="3"/>
                  </a:cubicBezTo>
                  <a:cubicBezTo>
                    <a:pt x="0" y="4"/>
                    <a:pt x="0" y="4"/>
                    <a:pt x="0" y="4"/>
                  </a:cubicBezTo>
                  <a:cubicBezTo>
                    <a:pt x="21" y="22"/>
                    <a:pt x="21" y="22"/>
                    <a:pt x="21" y="22"/>
                  </a:cubicBezTo>
                  <a:cubicBezTo>
                    <a:pt x="40" y="0"/>
                    <a:pt x="40" y="0"/>
                    <a:pt x="40" y="0"/>
                  </a:cubicBezTo>
                  <a:cubicBezTo>
                    <a:pt x="40" y="0"/>
                    <a:pt x="40" y="0"/>
                    <a:pt x="40" y="0"/>
                  </a:cubicBezTo>
                  <a:cubicBezTo>
                    <a:pt x="40" y="0"/>
                    <a:pt x="39" y="0"/>
                    <a:pt x="38"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32"/>
            <p:cNvSpPr>
              <a:spLocks/>
            </p:cNvSpPr>
            <p:nvPr/>
          </p:nvSpPr>
          <p:spPr bwMode="auto">
            <a:xfrm>
              <a:off x="5411788" y="3500438"/>
              <a:ext cx="1565275" cy="1898650"/>
            </a:xfrm>
            <a:custGeom>
              <a:avLst/>
              <a:gdLst>
                <a:gd name="T0" fmla="*/ 37 w 74"/>
                <a:gd name="T1" fmla="*/ 0 h 90"/>
                <a:gd name="T2" fmla="*/ 30 w 74"/>
                <a:gd name="T3" fmla="*/ 13 h 90"/>
                <a:gd name="T4" fmla="*/ 38 w 74"/>
                <a:gd name="T5" fmla="*/ 32 h 90"/>
                <a:gd name="T6" fmla="*/ 6 w 74"/>
                <a:gd name="T7" fmla="*/ 70 h 90"/>
                <a:gd name="T8" fmla="*/ 7 w 74"/>
                <a:gd name="T9" fmla="*/ 55 h 90"/>
                <a:gd name="T10" fmla="*/ 0 w 74"/>
                <a:gd name="T11" fmla="*/ 69 h 90"/>
                <a:gd name="T12" fmla="*/ 25 w 74"/>
                <a:gd name="T13" fmla="*/ 90 h 90"/>
                <a:gd name="T14" fmla="*/ 74 w 74"/>
                <a:gd name="T15" fmla="*/ 31 h 90"/>
                <a:gd name="T16" fmla="*/ 37 w 74"/>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90">
                  <a:moveTo>
                    <a:pt x="37" y="0"/>
                  </a:moveTo>
                  <a:cubicBezTo>
                    <a:pt x="35" y="4"/>
                    <a:pt x="32" y="8"/>
                    <a:pt x="30" y="13"/>
                  </a:cubicBezTo>
                  <a:cubicBezTo>
                    <a:pt x="37" y="20"/>
                    <a:pt x="38" y="32"/>
                    <a:pt x="38" y="32"/>
                  </a:cubicBezTo>
                  <a:cubicBezTo>
                    <a:pt x="6" y="70"/>
                    <a:pt x="6" y="70"/>
                    <a:pt x="6" y="70"/>
                  </a:cubicBezTo>
                  <a:cubicBezTo>
                    <a:pt x="10" y="60"/>
                    <a:pt x="10" y="56"/>
                    <a:pt x="7" y="55"/>
                  </a:cubicBezTo>
                  <a:cubicBezTo>
                    <a:pt x="4" y="61"/>
                    <a:pt x="2" y="66"/>
                    <a:pt x="0" y="69"/>
                  </a:cubicBezTo>
                  <a:cubicBezTo>
                    <a:pt x="25" y="90"/>
                    <a:pt x="25" y="90"/>
                    <a:pt x="25" y="90"/>
                  </a:cubicBezTo>
                  <a:cubicBezTo>
                    <a:pt x="74" y="31"/>
                    <a:pt x="74" y="31"/>
                    <a:pt x="74" y="31"/>
                  </a:cubicBezTo>
                  <a:cubicBezTo>
                    <a:pt x="37" y="0"/>
                    <a:pt x="37" y="0"/>
                    <a:pt x="37" y="0"/>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Freeform 33"/>
            <p:cNvSpPr>
              <a:spLocks noEditPoints="1"/>
            </p:cNvSpPr>
            <p:nvPr/>
          </p:nvSpPr>
          <p:spPr bwMode="auto">
            <a:xfrm>
              <a:off x="3954463" y="3668713"/>
              <a:ext cx="1731963" cy="1982788"/>
            </a:xfrm>
            <a:custGeom>
              <a:avLst/>
              <a:gdLst>
                <a:gd name="T0" fmla="*/ 3 w 82"/>
                <a:gd name="T1" fmla="*/ 94 h 94"/>
                <a:gd name="T2" fmla="*/ 0 w 82"/>
                <a:gd name="T3" fmla="*/ 94 h 94"/>
                <a:gd name="T4" fmla="*/ 0 w 82"/>
                <a:gd name="T5" fmla="*/ 94 h 94"/>
                <a:gd name="T6" fmla="*/ 3 w 82"/>
                <a:gd name="T7" fmla="*/ 94 h 94"/>
                <a:gd name="T8" fmla="*/ 3 w 82"/>
                <a:gd name="T9" fmla="*/ 94 h 94"/>
                <a:gd name="T10" fmla="*/ 62 w 82"/>
                <a:gd name="T11" fmla="*/ 7 h 94"/>
                <a:gd name="T12" fmla="*/ 47 w 82"/>
                <a:gd name="T13" fmla="*/ 20 h 94"/>
                <a:gd name="T14" fmla="*/ 62 w 82"/>
                <a:gd name="T15" fmla="*/ 7 h 94"/>
                <a:gd name="T16" fmla="*/ 79 w 82"/>
                <a:gd name="T17" fmla="*/ 0 h 94"/>
                <a:gd name="T18" fmla="*/ 73 w 82"/>
                <a:gd name="T19" fmla="*/ 2 h 94"/>
                <a:gd name="T20" fmla="*/ 76 w 82"/>
                <a:gd name="T21" fmla="*/ 1 h 94"/>
                <a:gd name="T22" fmla="*/ 76 w 82"/>
                <a:gd name="T23" fmla="*/ 1 h 94"/>
                <a:gd name="T24" fmla="*/ 79 w 82"/>
                <a:gd name="T25" fmla="*/ 0 h 94"/>
                <a:gd name="T26" fmla="*/ 82 w 82"/>
                <a:gd name="T27" fmla="*/ 0 h 94"/>
                <a:gd name="T28" fmla="*/ 80 w 82"/>
                <a:gd name="T29" fmla="*/ 0 h 94"/>
                <a:gd name="T30" fmla="*/ 80 w 82"/>
                <a:gd name="T31" fmla="*/ 0 h 94"/>
                <a:gd name="T32" fmla="*/ 82 w 82"/>
                <a:gd name="T33" fmla="*/ 0 h 94"/>
                <a:gd name="T34" fmla="*/ 82 w 82"/>
                <a:gd name="T3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94">
                  <a:moveTo>
                    <a:pt x="3" y="94"/>
                  </a:moveTo>
                  <a:cubicBezTo>
                    <a:pt x="0" y="94"/>
                    <a:pt x="0" y="94"/>
                    <a:pt x="0" y="94"/>
                  </a:cubicBezTo>
                  <a:cubicBezTo>
                    <a:pt x="0" y="94"/>
                    <a:pt x="0" y="94"/>
                    <a:pt x="0" y="94"/>
                  </a:cubicBezTo>
                  <a:cubicBezTo>
                    <a:pt x="3" y="94"/>
                    <a:pt x="3" y="94"/>
                    <a:pt x="3" y="94"/>
                  </a:cubicBezTo>
                  <a:cubicBezTo>
                    <a:pt x="3" y="94"/>
                    <a:pt x="3" y="94"/>
                    <a:pt x="3" y="94"/>
                  </a:cubicBezTo>
                  <a:moveTo>
                    <a:pt x="62" y="7"/>
                  </a:moveTo>
                  <a:cubicBezTo>
                    <a:pt x="57" y="10"/>
                    <a:pt x="52" y="15"/>
                    <a:pt x="47" y="20"/>
                  </a:cubicBezTo>
                  <a:cubicBezTo>
                    <a:pt x="52" y="15"/>
                    <a:pt x="57" y="10"/>
                    <a:pt x="62" y="7"/>
                  </a:cubicBezTo>
                  <a:moveTo>
                    <a:pt x="79" y="0"/>
                  </a:moveTo>
                  <a:cubicBezTo>
                    <a:pt x="77" y="1"/>
                    <a:pt x="75" y="1"/>
                    <a:pt x="73" y="2"/>
                  </a:cubicBezTo>
                  <a:cubicBezTo>
                    <a:pt x="74" y="1"/>
                    <a:pt x="75" y="1"/>
                    <a:pt x="76" y="1"/>
                  </a:cubicBezTo>
                  <a:cubicBezTo>
                    <a:pt x="76" y="1"/>
                    <a:pt x="76" y="1"/>
                    <a:pt x="76" y="1"/>
                  </a:cubicBezTo>
                  <a:cubicBezTo>
                    <a:pt x="77" y="1"/>
                    <a:pt x="78" y="0"/>
                    <a:pt x="79" y="0"/>
                  </a:cubicBezTo>
                  <a:moveTo>
                    <a:pt x="82" y="0"/>
                  </a:moveTo>
                  <a:cubicBezTo>
                    <a:pt x="82" y="0"/>
                    <a:pt x="81" y="0"/>
                    <a:pt x="80" y="0"/>
                  </a:cubicBezTo>
                  <a:cubicBezTo>
                    <a:pt x="80" y="0"/>
                    <a:pt x="80" y="0"/>
                    <a:pt x="80" y="0"/>
                  </a:cubicBezTo>
                  <a:cubicBezTo>
                    <a:pt x="81" y="0"/>
                    <a:pt x="82" y="0"/>
                    <a:pt x="82" y="0"/>
                  </a:cubicBezTo>
                  <a:cubicBezTo>
                    <a:pt x="82" y="0"/>
                    <a:pt x="82" y="0"/>
                    <a:pt x="82" y="0"/>
                  </a:cubicBez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34"/>
            <p:cNvSpPr>
              <a:spLocks/>
            </p:cNvSpPr>
            <p:nvPr/>
          </p:nvSpPr>
          <p:spPr bwMode="auto">
            <a:xfrm>
              <a:off x="3954463" y="3668713"/>
              <a:ext cx="1731963" cy="1982788"/>
            </a:xfrm>
            <a:custGeom>
              <a:avLst/>
              <a:gdLst>
                <a:gd name="T0" fmla="*/ 82 w 82"/>
                <a:gd name="T1" fmla="*/ 0 h 94"/>
                <a:gd name="T2" fmla="*/ 80 w 82"/>
                <a:gd name="T3" fmla="*/ 0 h 94"/>
                <a:gd name="T4" fmla="*/ 80 w 82"/>
                <a:gd name="T5" fmla="*/ 0 h 94"/>
                <a:gd name="T6" fmla="*/ 79 w 82"/>
                <a:gd name="T7" fmla="*/ 0 h 94"/>
                <a:gd name="T8" fmla="*/ 76 w 82"/>
                <a:gd name="T9" fmla="*/ 1 h 94"/>
                <a:gd name="T10" fmla="*/ 76 w 82"/>
                <a:gd name="T11" fmla="*/ 1 h 94"/>
                <a:gd name="T12" fmla="*/ 73 w 82"/>
                <a:gd name="T13" fmla="*/ 2 h 94"/>
                <a:gd name="T14" fmla="*/ 72 w 82"/>
                <a:gd name="T15" fmla="*/ 2 h 94"/>
                <a:gd name="T16" fmla="*/ 62 w 82"/>
                <a:gd name="T17" fmla="*/ 7 h 94"/>
                <a:gd name="T18" fmla="*/ 47 w 82"/>
                <a:gd name="T19" fmla="*/ 20 h 94"/>
                <a:gd name="T20" fmla="*/ 0 w 82"/>
                <a:gd name="T21" fmla="*/ 94 h 94"/>
                <a:gd name="T22" fmla="*/ 3 w 82"/>
                <a:gd name="T23" fmla="*/ 94 h 94"/>
                <a:gd name="T24" fmla="*/ 74 w 82"/>
                <a:gd name="T25" fmla="*/ 2 h 94"/>
                <a:gd name="T26" fmla="*/ 82 w 82"/>
                <a:gd name="T2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94">
                  <a:moveTo>
                    <a:pt x="82" y="0"/>
                  </a:moveTo>
                  <a:cubicBezTo>
                    <a:pt x="82" y="0"/>
                    <a:pt x="81" y="0"/>
                    <a:pt x="80" y="0"/>
                  </a:cubicBezTo>
                  <a:cubicBezTo>
                    <a:pt x="80" y="0"/>
                    <a:pt x="80" y="0"/>
                    <a:pt x="80" y="0"/>
                  </a:cubicBezTo>
                  <a:cubicBezTo>
                    <a:pt x="80" y="0"/>
                    <a:pt x="79" y="0"/>
                    <a:pt x="79" y="0"/>
                  </a:cubicBezTo>
                  <a:cubicBezTo>
                    <a:pt x="78" y="0"/>
                    <a:pt x="77" y="1"/>
                    <a:pt x="76" y="1"/>
                  </a:cubicBezTo>
                  <a:cubicBezTo>
                    <a:pt x="76" y="1"/>
                    <a:pt x="76" y="1"/>
                    <a:pt x="76" y="1"/>
                  </a:cubicBezTo>
                  <a:cubicBezTo>
                    <a:pt x="75" y="1"/>
                    <a:pt x="74" y="1"/>
                    <a:pt x="73" y="2"/>
                  </a:cubicBezTo>
                  <a:cubicBezTo>
                    <a:pt x="72" y="2"/>
                    <a:pt x="72" y="2"/>
                    <a:pt x="72" y="2"/>
                  </a:cubicBezTo>
                  <a:cubicBezTo>
                    <a:pt x="68" y="3"/>
                    <a:pt x="65" y="5"/>
                    <a:pt x="62" y="7"/>
                  </a:cubicBezTo>
                  <a:cubicBezTo>
                    <a:pt x="57" y="10"/>
                    <a:pt x="52" y="15"/>
                    <a:pt x="47" y="20"/>
                  </a:cubicBezTo>
                  <a:cubicBezTo>
                    <a:pt x="31" y="40"/>
                    <a:pt x="18" y="69"/>
                    <a:pt x="0" y="94"/>
                  </a:cubicBezTo>
                  <a:cubicBezTo>
                    <a:pt x="3" y="94"/>
                    <a:pt x="3" y="94"/>
                    <a:pt x="3" y="94"/>
                  </a:cubicBezTo>
                  <a:cubicBezTo>
                    <a:pt x="29" y="57"/>
                    <a:pt x="44" y="12"/>
                    <a:pt x="74" y="2"/>
                  </a:cubicBezTo>
                  <a:cubicBezTo>
                    <a:pt x="77" y="1"/>
                    <a:pt x="80" y="0"/>
                    <a:pt x="82" y="0"/>
                  </a:cubicBezTo>
                </a:path>
              </a:pathLst>
            </a:custGeom>
            <a:solidFill>
              <a:srgbClr val="898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36" name="Freeform 35"/>
            <p:cNvSpPr>
              <a:spLocks/>
            </p:cNvSpPr>
            <p:nvPr/>
          </p:nvSpPr>
          <p:spPr bwMode="auto">
            <a:xfrm>
              <a:off x="4016375" y="3668713"/>
              <a:ext cx="2198688" cy="1982788"/>
            </a:xfrm>
            <a:custGeom>
              <a:avLst/>
              <a:gdLst>
                <a:gd name="T0" fmla="*/ 80 w 104"/>
                <a:gd name="T1" fmla="*/ 0 h 94"/>
                <a:gd name="T2" fmla="*/ 79 w 104"/>
                <a:gd name="T3" fmla="*/ 0 h 94"/>
                <a:gd name="T4" fmla="*/ 79 w 104"/>
                <a:gd name="T5" fmla="*/ 0 h 94"/>
                <a:gd name="T6" fmla="*/ 71 w 104"/>
                <a:gd name="T7" fmla="*/ 2 h 94"/>
                <a:gd name="T8" fmla="*/ 0 w 104"/>
                <a:gd name="T9" fmla="*/ 94 h 94"/>
                <a:gd name="T10" fmla="*/ 0 w 104"/>
                <a:gd name="T11" fmla="*/ 94 h 94"/>
                <a:gd name="T12" fmla="*/ 13 w 104"/>
                <a:gd name="T13" fmla="*/ 91 h 94"/>
                <a:gd name="T14" fmla="*/ 70 w 104"/>
                <a:gd name="T15" fmla="*/ 47 h 94"/>
                <a:gd name="T16" fmla="*/ 70 w 104"/>
                <a:gd name="T17" fmla="*/ 47 h 94"/>
                <a:gd name="T18" fmla="*/ 72 w 104"/>
                <a:gd name="T19" fmla="*/ 47 h 94"/>
                <a:gd name="T20" fmla="*/ 73 w 104"/>
                <a:gd name="T21" fmla="*/ 47 h 94"/>
                <a:gd name="T22" fmla="*/ 73 w 104"/>
                <a:gd name="T23" fmla="*/ 47 h 94"/>
                <a:gd name="T24" fmla="*/ 72 w 104"/>
                <a:gd name="T25" fmla="*/ 62 h 94"/>
                <a:gd name="T26" fmla="*/ 104 w 104"/>
                <a:gd name="T27" fmla="*/ 24 h 94"/>
                <a:gd name="T28" fmla="*/ 96 w 104"/>
                <a:gd name="T29" fmla="*/ 5 h 94"/>
                <a:gd name="T30" fmla="*/ 96 w 104"/>
                <a:gd name="T31" fmla="*/ 5 h 94"/>
                <a:gd name="T32" fmla="*/ 94 w 104"/>
                <a:gd name="T33" fmla="*/ 3 h 94"/>
                <a:gd name="T34" fmla="*/ 94 w 104"/>
                <a:gd name="T35" fmla="*/ 3 h 94"/>
                <a:gd name="T36" fmla="*/ 94 w 104"/>
                <a:gd name="T37" fmla="*/ 3 h 94"/>
                <a:gd name="T38" fmla="*/ 93 w 104"/>
                <a:gd name="T39" fmla="*/ 5 h 94"/>
                <a:gd name="T40" fmla="*/ 80 w 104"/>
                <a:gd name="T41"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94">
                  <a:moveTo>
                    <a:pt x="80" y="0"/>
                  </a:moveTo>
                  <a:cubicBezTo>
                    <a:pt x="80" y="0"/>
                    <a:pt x="80" y="0"/>
                    <a:pt x="79" y="0"/>
                  </a:cubicBezTo>
                  <a:cubicBezTo>
                    <a:pt x="79" y="0"/>
                    <a:pt x="79" y="0"/>
                    <a:pt x="79" y="0"/>
                  </a:cubicBezTo>
                  <a:cubicBezTo>
                    <a:pt x="77" y="0"/>
                    <a:pt x="74" y="1"/>
                    <a:pt x="71" y="2"/>
                  </a:cubicBezTo>
                  <a:cubicBezTo>
                    <a:pt x="41" y="12"/>
                    <a:pt x="26" y="57"/>
                    <a:pt x="0" y="94"/>
                  </a:cubicBezTo>
                  <a:cubicBezTo>
                    <a:pt x="0" y="94"/>
                    <a:pt x="0" y="94"/>
                    <a:pt x="0" y="94"/>
                  </a:cubicBezTo>
                  <a:cubicBezTo>
                    <a:pt x="13" y="91"/>
                    <a:pt x="13" y="91"/>
                    <a:pt x="13" y="91"/>
                  </a:cubicBezTo>
                  <a:cubicBezTo>
                    <a:pt x="13" y="91"/>
                    <a:pt x="58" y="47"/>
                    <a:pt x="70" y="47"/>
                  </a:cubicBezTo>
                  <a:cubicBezTo>
                    <a:pt x="70" y="47"/>
                    <a:pt x="70" y="47"/>
                    <a:pt x="70" y="47"/>
                  </a:cubicBezTo>
                  <a:cubicBezTo>
                    <a:pt x="71" y="47"/>
                    <a:pt x="72" y="47"/>
                    <a:pt x="72" y="47"/>
                  </a:cubicBezTo>
                  <a:cubicBezTo>
                    <a:pt x="73" y="47"/>
                    <a:pt x="73" y="47"/>
                    <a:pt x="73" y="47"/>
                  </a:cubicBezTo>
                  <a:cubicBezTo>
                    <a:pt x="73" y="47"/>
                    <a:pt x="73" y="47"/>
                    <a:pt x="73" y="47"/>
                  </a:cubicBezTo>
                  <a:cubicBezTo>
                    <a:pt x="76" y="48"/>
                    <a:pt x="76" y="52"/>
                    <a:pt x="72" y="62"/>
                  </a:cubicBezTo>
                  <a:cubicBezTo>
                    <a:pt x="104" y="24"/>
                    <a:pt x="104" y="24"/>
                    <a:pt x="104" y="24"/>
                  </a:cubicBezTo>
                  <a:cubicBezTo>
                    <a:pt x="104" y="24"/>
                    <a:pt x="103" y="12"/>
                    <a:pt x="96" y="5"/>
                  </a:cubicBezTo>
                  <a:cubicBezTo>
                    <a:pt x="96" y="5"/>
                    <a:pt x="96" y="5"/>
                    <a:pt x="96" y="5"/>
                  </a:cubicBezTo>
                  <a:cubicBezTo>
                    <a:pt x="95" y="4"/>
                    <a:pt x="95" y="4"/>
                    <a:pt x="94" y="3"/>
                  </a:cubicBezTo>
                  <a:cubicBezTo>
                    <a:pt x="94" y="3"/>
                    <a:pt x="94" y="3"/>
                    <a:pt x="94" y="3"/>
                  </a:cubicBezTo>
                  <a:cubicBezTo>
                    <a:pt x="94" y="3"/>
                    <a:pt x="94" y="3"/>
                    <a:pt x="94" y="3"/>
                  </a:cubicBezTo>
                  <a:cubicBezTo>
                    <a:pt x="94" y="4"/>
                    <a:pt x="93" y="4"/>
                    <a:pt x="93" y="5"/>
                  </a:cubicBezTo>
                  <a:cubicBezTo>
                    <a:pt x="90" y="2"/>
                    <a:pt x="86" y="0"/>
                    <a:pt x="80" y="0"/>
                  </a:cubicBez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37" name="Freeform 36"/>
            <p:cNvSpPr>
              <a:spLocks/>
            </p:cNvSpPr>
            <p:nvPr/>
          </p:nvSpPr>
          <p:spPr bwMode="auto">
            <a:xfrm>
              <a:off x="5370513" y="5610225"/>
              <a:ext cx="84138" cy="84138"/>
            </a:xfrm>
            <a:custGeom>
              <a:avLst/>
              <a:gdLst>
                <a:gd name="T0" fmla="*/ 0 w 4"/>
                <a:gd name="T1" fmla="*/ 0 h 4"/>
                <a:gd name="T2" fmla="*/ 0 w 4"/>
                <a:gd name="T3" fmla="*/ 0 h 4"/>
                <a:gd name="T4" fmla="*/ 2 w 4"/>
                <a:gd name="T5" fmla="*/ 2 h 4"/>
                <a:gd name="T6" fmla="*/ 2 w 4"/>
                <a:gd name="T7" fmla="*/ 2 h 4"/>
                <a:gd name="T8" fmla="*/ 4 w 4"/>
                <a:gd name="T9" fmla="*/ 4 h 4"/>
                <a:gd name="T10" fmla="*/ 4 w 4"/>
                <a:gd name="T11" fmla="*/ 4 h 4"/>
                <a:gd name="T12" fmla="*/ 0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0"/>
                  </a:moveTo>
                  <a:cubicBezTo>
                    <a:pt x="0" y="0"/>
                    <a:pt x="0" y="0"/>
                    <a:pt x="0" y="0"/>
                  </a:cubicBezTo>
                  <a:cubicBezTo>
                    <a:pt x="2" y="2"/>
                    <a:pt x="2" y="2"/>
                    <a:pt x="2" y="2"/>
                  </a:cubicBezTo>
                  <a:cubicBezTo>
                    <a:pt x="2" y="2"/>
                    <a:pt x="2" y="2"/>
                    <a:pt x="2" y="2"/>
                  </a:cubicBezTo>
                  <a:cubicBezTo>
                    <a:pt x="4" y="4"/>
                    <a:pt x="4" y="4"/>
                    <a:pt x="4" y="4"/>
                  </a:cubicBezTo>
                  <a:cubicBezTo>
                    <a:pt x="4" y="4"/>
                    <a:pt x="4" y="4"/>
                    <a:pt x="4" y="4"/>
                  </a:cubicBezTo>
                  <a:cubicBezTo>
                    <a:pt x="0" y="0"/>
                    <a:pt x="0" y="0"/>
                    <a:pt x="0" y="0"/>
                  </a:cubicBezTo>
                </a:path>
              </a:pathLst>
            </a:custGeom>
            <a:solidFill>
              <a:srgbClr val="D1AF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38" name="Freeform 37"/>
            <p:cNvSpPr>
              <a:spLocks/>
            </p:cNvSpPr>
            <p:nvPr/>
          </p:nvSpPr>
          <p:spPr bwMode="auto">
            <a:xfrm>
              <a:off x="5411788" y="5651500"/>
              <a:ext cx="42863" cy="42863"/>
            </a:xfrm>
            <a:custGeom>
              <a:avLst/>
              <a:gdLst>
                <a:gd name="T0" fmla="*/ 0 w 2"/>
                <a:gd name="T1" fmla="*/ 0 h 2"/>
                <a:gd name="T2" fmla="*/ 0 w 2"/>
                <a:gd name="T3" fmla="*/ 0 h 2"/>
                <a:gd name="T4" fmla="*/ 2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0"/>
                    <a:pt x="0" y="0"/>
                    <a:pt x="0" y="0"/>
                  </a:cubicBezTo>
                  <a:cubicBezTo>
                    <a:pt x="2" y="2"/>
                    <a:pt x="2" y="2"/>
                    <a:pt x="2" y="2"/>
                  </a:cubicBezTo>
                  <a:cubicBezTo>
                    <a:pt x="2" y="2"/>
                    <a:pt x="2" y="2"/>
                    <a:pt x="2" y="2"/>
                  </a:cubicBezTo>
                  <a:cubicBezTo>
                    <a:pt x="0" y="0"/>
                    <a:pt x="0" y="0"/>
                    <a:pt x="0" y="0"/>
                  </a:cubicBezTo>
                </a:path>
              </a:pathLst>
            </a:custGeom>
            <a:solidFill>
              <a:srgbClr val="D18E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Freeform 38"/>
            <p:cNvSpPr>
              <a:spLocks/>
            </p:cNvSpPr>
            <p:nvPr/>
          </p:nvSpPr>
          <p:spPr bwMode="auto">
            <a:xfrm>
              <a:off x="5454650" y="5694363"/>
              <a:ext cx="127000" cy="106363"/>
            </a:xfrm>
            <a:custGeom>
              <a:avLst/>
              <a:gdLst>
                <a:gd name="T0" fmla="*/ 0 w 6"/>
                <a:gd name="T1" fmla="*/ 0 h 5"/>
                <a:gd name="T2" fmla="*/ 0 w 6"/>
                <a:gd name="T3" fmla="*/ 0 h 5"/>
                <a:gd name="T4" fmla="*/ 0 w 6"/>
                <a:gd name="T5" fmla="*/ 0 h 5"/>
                <a:gd name="T6" fmla="*/ 0 w 6"/>
                <a:gd name="T7" fmla="*/ 0 h 5"/>
                <a:gd name="T8" fmla="*/ 6 w 6"/>
                <a:gd name="T9" fmla="*/ 5 h 5"/>
                <a:gd name="T10" fmla="*/ 6 w 6"/>
                <a:gd name="T11" fmla="*/ 5 h 5"/>
                <a:gd name="T12" fmla="*/ 0 w 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0" y="0"/>
                  </a:moveTo>
                  <a:cubicBezTo>
                    <a:pt x="0" y="0"/>
                    <a:pt x="0" y="0"/>
                    <a:pt x="0" y="0"/>
                  </a:cubicBezTo>
                  <a:cubicBezTo>
                    <a:pt x="0" y="0"/>
                    <a:pt x="0" y="0"/>
                    <a:pt x="0" y="0"/>
                  </a:cubicBezTo>
                  <a:cubicBezTo>
                    <a:pt x="0" y="0"/>
                    <a:pt x="0" y="0"/>
                    <a:pt x="0" y="0"/>
                  </a:cubicBezTo>
                  <a:cubicBezTo>
                    <a:pt x="6" y="5"/>
                    <a:pt x="6" y="5"/>
                    <a:pt x="6" y="5"/>
                  </a:cubicBezTo>
                  <a:cubicBezTo>
                    <a:pt x="6" y="5"/>
                    <a:pt x="6" y="5"/>
                    <a:pt x="6" y="5"/>
                  </a:cubicBezTo>
                  <a:cubicBezTo>
                    <a:pt x="0" y="0"/>
                    <a:pt x="0" y="0"/>
                    <a:pt x="0" y="0"/>
                  </a:cubicBezTo>
                </a:path>
              </a:pathLst>
            </a:custGeom>
            <a:solidFill>
              <a:srgbClr val="B850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pP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55" name="TextBox 23"/>
          <p:cNvSpPr txBox="1"/>
          <p:nvPr/>
        </p:nvSpPr>
        <p:spPr>
          <a:xfrm>
            <a:off x="308695" y="43966"/>
            <a:ext cx="3240360" cy="579261"/>
          </a:xfrm>
          <a:prstGeom prst="rect">
            <a:avLst/>
          </a:prstGeom>
          <a:noFill/>
        </p:spPr>
        <p:txBody>
          <a:bodyPr wrap="square" rtlCol="0">
            <a:spAutoFit/>
          </a:bodyPr>
          <a:lstStyle/>
          <a:p>
            <a:pPr>
              <a:lnSpc>
                <a:spcPct val="150000"/>
              </a:lnSpc>
            </a:pPr>
            <a:r>
              <a:rPr lang="zh-CN" altLang="en-US" sz="2400" dirty="0">
                <a:solidFill>
                  <a:schemeClr val="accent1"/>
                </a:solidFill>
                <a:latin typeface="Impact" panose="020B0806030902050204" pitchFamily="34" charset="0"/>
                <a:ea typeface="微软雅黑" panose="020B0503020204020204" pitchFamily="34" charset="-122"/>
                <a:cs typeface="+mn-ea"/>
                <a:sym typeface="+mn-lt"/>
              </a:rPr>
              <a:t>项目背景</a:t>
            </a:r>
            <a:endParaRPr lang="en-GB" altLang="zh-CN" sz="24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2" name="文本框 1">
            <a:extLst>
              <a:ext uri="{FF2B5EF4-FFF2-40B4-BE49-F238E27FC236}">
                <a16:creationId xmlns:a16="http://schemas.microsoft.com/office/drawing/2014/main" id="{DDC0FACE-5FA1-471A-AC8B-2BAEF952A2FF}"/>
              </a:ext>
            </a:extLst>
          </p:cNvPr>
          <p:cNvSpPr txBox="1"/>
          <p:nvPr/>
        </p:nvSpPr>
        <p:spPr>
          <a:xfrm>
            <a:off x="4872079" y="1906998"/>
            <a:ext cx="6381831" cy="4093428"/>
          </a:xfrm>
          <a:prstGeom prst="rect">
            <a:avLst/>
          </a:prstGeom>
          <a:noFill/>
        </p:spPr>
        <p:txBody>
          <a:bodyPr wrap="square" rtlCol="0">
            <a:spAutoFit/>
          </a:bodyPr>
          <a:lstStyle/>
          <a:p>
            <a:r>
              <a:rPr lang="zh-CN" altLang="en-US" sz="2000" dirty="0"/>
              <a:t>春联，又称“春贴”、“门对”、“对联”，是过年时所贴的红色喜庆元素“年红”中一个种类。它以对仗工整、简洁精巧的文字描绘美好形象，抒发美好愿望，是中国特有的文学形式，是华人们过年的重要习俗。当人们在自己的家门口贴年红（春联、福字、窗花等）的时候，意味着过春节正式拉开序幕。</a:t>
            </a:r>
          </a:p>
          <a:p>
            <a:r>
              <a:rPr lang="zh-CN" altLang="en-US" sz="2000" dirty="0"/>
              <a:t>每逢春节，无论城市还是农村，家家户户都要挑漂亮的红春联贴于门上，辞旧迎新，增加喜庆的节日气氛。春联的另一来源是春贴，古人在立春日多贴“宜春”二字，后渐渐发展为春联，表达了中国劳动人民一种辟邪除灾、迎祥纳福的美好愿望。据说这一习俗起于宋代，在明代开始盛行。</a:t>
            </a:r>
          </a:p>
          <a:p>
            <a:endParaRPr lang="zh-CN" altLang="en-US" sz="2000" dirty="0"/>
          </a:p>
        </p:txBody>
      </p:sp>
      <p:sp>
        <p:nvSpPr>
          <p:cNvPr id="4" name="文本框 3">
            <a:extLst>
              <a:ext uri="{FF2B5EF4-FFF2-40B4-BE49-F238E27FC236}">
                <a16:creationId xmlns:a16="http://schemas.microsoft.com/office/drawing/2014/main" id="{42CD978C-89A9-416B-91ED-48CDD1FBD661}"/>
              </a:ext>
            </a:extLst>
          </p:cNvPr>
          <p:cNvSpPr txBox="1"/>
          <p:nvPr/>
        </p:nvSpPr>
        <p:spPr>
          <a:xfrm>
            <a:off x="4832345" y="736005"/>
            <a:ext cx="2389117" cy="523220"/>
          </a:xfrm>
          <a:prstGeom prst="rect">
            <a:avLst/>
          </a:prstGeom>
          <a:noFill/>
        </p:spPr>
        <p:txBody>
          <a:bodyPr wrap="square" rtlCol="0">
            <a:spAutoFit/>
          </a:bodyPr>
          <a:lstStyle/>
          <a:p>
            <a:r>
              <a:rPr lang="zh-CN" altLang="en-US" sz="2800" b="1" dirty="0">
                <a:solidFill>
                  <a:srgbClr val="FF0000"/>
                </a:solidFill>
              </a:rPr>
              <a:t>春联的由来</a:t>
            </a:r>
          </a:p>
        </p:txBody>
      </p:sp>
    </p:spTree>
    <p:extLst>
      <p:ext uri="{BB962C8B-B14F-4D97-AF65-F5344CB8AC3E}">
        <p14:creationId xmlns:p14="http://schemas.microsoft.com/office/powerpoint/2010/main" val="2205564366"/>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82044" y="0"/>
            <a:ext cx="6576354" cy="7232650"/>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nvGrpSpPr>
          <p:cNvPr id="3" name="组合 28"/>
          <p:cNvGrpSpPr>
            <a:grpSpLocks/>
          </p:cNvGrpSpPr>
          <p:nvPr/>
        </p:nvGrpSpPr>
        <p:grpSpPr bwMode="auto">
          <a:xfrm>
            <a:off x="6236213" y="16564"/>
            <a:ext cx="3727940" cy="4821767"/>
            <a:chOff x="3233461" y="1567163"/>
            <a:chExt cx="2625090" cy="3395362"/>
          </a:xfrm>
        </p:grpSpPr>
        <p:pic>
          <p:nvPicPr>
            <p:cNvPr id="30733" name="图片 20"/>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3233461" y="1567163"/>
              <a:ext cx="2625090" cy="33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30"/>
            <p:cNvSpPr/>
            <p:nvPr/>
          </p:nvSpPr>
          <p:spPr>
            <a:xfrm>
              <a:off x="3481823" y="1883121"/>
              <a:ext cx="2128366" cy="2829468"/>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p>
          </p:txBody>
        </p:sp>
      </p:grpSp>
      <p:grpSp>
        <p:nvGrpSpPr>
          <p:cNvPr id="25" name="组合 7"/>
          <p:cNvGrpSpPr>
            <a:grpSpLocks/>
          </p:cNvGrpSpPr>
          <p:nvPr/>
        </p:nvGrpSpPr>
        <p:grpSpPr bwMode="auto">
          <a:xfrm>
            <a:off x="449554" y="880021"/>
            <a:ext cx="5429640" cy="4711369"/>
            <a:chOff x="2842236" y="-691111"/>
            <a:chExt cx="3859436" cy="3350972"/>
          </a:xfrm>
        </p:grpSpPr>
        <p:sp>
          <p:nvSpPr>
            <p:cNvPr id="27" name="文本框 13"/>
            <p:cNvSpPr txBox="1">
              <a:spLocks noChangeArrowheads="1"/>
            </p:cNvSpPr>
            <p:nvPr/>
          </p:nvSpPr>
          <p:spPr bwMode="auto">
            <a:xfrm>
              <a:off x="2946848" y="-691111"/>
              <a:ext cx="3084661" cy="459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zh-CN" altLang="en-US" sz="3600" b="1" dirty="0">
                  <a:solidFill>
                    <a:srgbClr val="FF0000"/>
                  </a:solidFill>
                  <a:ea typeface="微软雅黑" panose="020B0503020204020204" pitchFamily="34" charset="-122"/>
                </a:rPr>
                <a:t>人工智能春联的需求</a:t>
              </a:r>
            </a:p>
          </p:txBody>
        </p:sp>
        <p:sp>
          <p:nvSpPr>
            <p:cNvPr id="28" name="文本框 66"/>
            <p:cNvSpPr txBox="1">
              <a:spLocks noChangeArrowheads="1"/>
            </p:cNvSpPr>
            <p:nvPr/>
          </p:nvSpPr>
          <p:spPr bwMode="auto">
            <a:xfrm>
              <a:off x="2842236" y="229996"/>
              <a:ext cx="3859436" cy="2429865"/>
            </a:xfrm>
            <a:prstGeom prst="rect">
              <a:avLst/>
            </a:prstGeom>
            <a:noFill/>
            <a:ln>
              <a:noFill/>
            </a:ln>
          </p:spPr>
          <p:txBody>
            <a:bodyPr wrap="squar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en-US" altLang="zh-CN" sz="1800" b="1" dirty="0"/>
                <a:t>	</a:t>
              </a:r>
              <a:r>
                <a:rPr lang="zh-CN" altLang="zh-CN" sz="1800" b="1" dirty="0"/>
                <a:t>几千年前，后蜀主孟昶革故鼎新，在桃符上创造性的写下对仗工整、寓意吉祥的“新年纳余庆，嘉节号长春”。从此，题写春联的习俗便流传开来，春联成为承载中华文化的重要形式。</a:t>
              </a:r>
              <a:endParaRPr lang="en-US" altLang="zh-CN" sz="1800" b="1" dirty="0"/>
            </a:p>
            <a:p>
              <a:r>
                <a:rPr lang="en-US" altLang="zh-CN" sz="1800" b="1" dirty="0"/>
                <a:t>	</a:t>
              </a:r>
              <a:r>
                <a:rPr lang="zh-CN" altLang="en-US" sz="1800" b="1" dirty="0"/>
                <a:t>在科技飞速发展的今天，我们能否通过其他方式来作出优秀的对联呢？</a:t>
              </a:r>
              <a:endParaRPr lang="zh-CN" altLang="zh-CN" sz="1800" dirty="0"/>
            </a:p>
            <a:p>
              <a:r>
                <a:rPr lang="en-US" altLang="zh-CN" sz="1800" b="1" dirty="0"/>
                <a:t>	</a:t>
              </a:r>
              <a:r>
                <a:rPr lang="zh-CN" altLang="zh-CN" sz="1800" b="1" dirty="0"/>
                <a:t>我们的人工智能写对联，是提供给那些希望亲自出马，写一副与众不同的对联，却不太懂平仄联律的人们，通过我们的程序，创作出属于自己的对联。这不是要改造春联，二十通过一种好玩的、现代化的方式，燃起大家对创作对联的兴趣，同时发扬中华传统文化。</a:t>
              </a:r>
              <a:endParaRPr lang="zh-CN" altLang="zh-CN" sz="1800" dirty="0"/>
            </a:p>
          </p:txBody>
        </p:sp>
      </p:grpSp>
      <p:sp>
        <p:nvSpPr>
          <p:cNvPr id="30" name="TextBox 23"/>
          <p:cNvSpPr txBox="1"/>
          <p:nvPr/>
        </p:nvSpPr>
        <p:spPr>
          <a:xfrm>
            <a:off x="308695" y="43966"/>
            <a:ext cx="3240360" cy="579261"/>
          </a:xfrm>
          <a:prstGeom prst="rect">
            <a:avLst/>
          </a:prstGeom>
          <a:noFill/>
        </p:spPr>
        <p:txBody>
          <a:bodyPr wrap="square" rtlCol="0">
            <a:spAutoFit/>
          </a:bodyPr>
          <a:lstStyle/>
          <a:p>
            <a:pPr>
              <a:lnSpc>
                <a:spcPct val="150000"/>
              </a:lnSpc>
            </a:pPr>
            <a:r>
              <a:rPr lang="zh-CN" altLang="en-US" sz="2400" dirty="0">
                <a:solidFill>
                  <a:schemeClr val="accent1"/>
                </a:solidFill>
                <a:latin typeface="Impact" panose="020B0806030902050204" pitchFamily="34" charset="0"/>
                <a:ea typeface="微软雅黑" panose="020B0503020204020204" pitchFamily="34" charset="-122"/>
                <a:cs typeface="+mn-ea"/>
                <a:sym typeface="+mn-lt"/>
              </a:rPr>
              <a:t>项目背景</a:t>
            </a:r>
            <a:endParaRPr lang="en-GB" altLang="zh-CN" sz="24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1475972661"/>
      </p:ext>
    </p:extLst>
  </p:cSld>
  <p:clrMapOvr>
    <a:masterClrMapping/>
  </p:clrMapOvr>
  <p:transition spd="slow" advTm="400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55"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1000" fill="hold"/>
                                        <p:tgtEl>
                                          <p:spTgt spid="3"/>
                                        </p:tgtEl>
                                        <p:attrNameLst>
                                          <p:attrName>ppt_w</p:attrName>
                                        </p:attrNameLst>
                                      </p:cBhvr>
                                      <p:tavLst>
                                        <p:tav tm="0">
                                          <p:val>
                                            <p:strVal val="#ppt_w*0.70"/>
                                          </p:val>
                                        </p:tav>
                                        <p:tav tm="100000">
                                          <p:val>
                                            <p:strVal val="#ppt_w"/>
                                          </p:val>
                                        </p:tav>
                                      </p:tavLst>
                                    </p:anim>
                                    <p:anim calcmode="lin" valueType="num">
                                      <p:cBhvr>
                                        <p:cTn id="11" dur="1000" fill="hold"/>
                                        <p:tgtEl>
                                          <p:spTgt spid="3"/>
                                        </p:tgtEl>
                                        <p:attrNameLst>
                                          <p:attrName>ppt_h</p:attrName>
                                        </p:attrNameLst>
                                      </p:cBhvr>
                                      <p:tavLst>
                                        <p:tav tm="0">
                                          <p:val>
                                            <p:strVal val="#ppt_h"/>
                                          </p:val>
                                        </p:tav>
                                        <p:tav tm="100000">
                                          <p:val>
                                            <p:strVal val="#ppt_h"/>
                                          </p:val>
                                        </p:tav>
                                      </p:tavLst>
                                    </p:anim>
                                    <p:animEffect transition="in" filter="fade">
                                      <p:cBhvr>
                                        <p:cTn id="12" dur="1000"/>
                                        <p:tgtEl>
                                          <p:spTgt spid="3"/>
                                        </p:tgtEl>
                                      </p:cBhvr>
                                    </p:animEffect>
                                  </p:childTnLst>
                                </p:cTn>
                              </p:par>
                              <p:par>
                                <p:cTn id="13" presetID="2" presetClass="entr" presetSubtype="2" fill="hold" nodeType="withEffect">
                                  <p:stCondLst>
                                    <p:cond delay="100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1000" fill="hold"/>
                                        <p:tgtEl>
                                          <p:spTgt spid="25"/>
                                        </p:tgtEl>
                                        <p:attrNameLst>
                                          <p:attrName>ppt_x</p:attrName>
                                        </p:attrNameLst>
                                      </p:cBhvr>
                                      <p:tavLst>
                                        <p:tav tm="0">
                                          <p:val>
                                            <p:strVal val="1+#ppt_w/2"/>
                                          </p:val>
                                        </p:tav>
                                        <p:tav tm="100000">
                                          <p:val>
                                            <p:strVal val="#ppt_x"/>
                                          </p:val>
                                        </p:tav>
                                      </p:tavLst>
                                    </p:anim>
                                    <p:anim calcmode="lin" valueType="num">
                                      <p:cBhvr additive="base">
                                        <p:cTn id="16" dur="10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rPr>
              <a:t>02</a:t>
            </a: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973600"/>
          </a:xfrm>
          <a:prstGeom prst="rect">
            <a:avLst/>
          </a:prstGeom>
        </p:spPr>
        <p:txBody>
          <a:bodyPr wrap="square" lIns="0" tIns="0" rIns="0" bIns="0">
            <a:spAutoFit/>
          </a:bodyPr>
          <a:lstStyle/>
          <a:p>
            <a:pPr>
              <a:lnSpc>
                <a:spcPct val="130000"/>
              </a:lnSpc>
            </a:pPr>
            <a:r>
              <a:rPr lang="zh-CN" altLang="en-US" sz="5400" dirty="0">
                <a:solidFill>
                  <a:schemeClr val="accent2"/>
                </a:solidFill>
                <a:latin typeface="Arial" panose="020B0604020202020204" pitchFamily="34" charset="0"/>
                <a:ea typeface="微软雅黑" panose="020B0503020204020204" pitchFamily="34" charset="-122"/>
                <a:sym typeface="Arial" panose="020B0604020202020204" pitchFamily="34" charset="0"/>
              </a:rPr>
              <a:t>实现原理</a:t>
            </a:r>
          </a:p>
        </p:txBody>
      </p:sp>
    </p:spTree>
    <p:extLst>
      <p:ext uri="{BB962C8B-B14F-4D97-AF65-F5344CB8AC3E}">
        <p14:creationId xmlns:p14="http://schemas.microsoft.com/office/powerpoint/2010/main" val="4138152678"/>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3"/>
          <p:cNvSpPr txBox="1"/>
          <p:nvPr/>
        </p:nvSpPr>
        <p:spPr>
          <a:xfrm>
            <a:off x="308695" y="43966"/>
            <a:ext cx="3240360" cy="579261"/>
          </a:xfrm>
          <a:prstGeom prst="rect">
            <a:avLst/>
          </a:prstGeom>
          <a:noFill/>
        </p:spPr>
        <p:txBody>
          <a:bodyPr wrap="square" rtlCol="0">
            <a:spAutoFit/>
          </a:bodyPr>
          <a:lstStyle/>
          <a:p>
            <a:pPr>
              <a:lnSpc>
                <a:spcPct val="150000"/>
              </a:lnSpc>
            </a:pPr>
            <a:r>
              <a:rPr lang="zh-CN" altLang="en-US" sz="2400" dirty="0">
                <a:solidFill>
                  <a:schemeClr val="accent1"/>
                </a:solidFill>
                <a:latin typeface="Impact" panose="020B0806030902050204" pitchFamily="34" charset="0"/>
                <a:ea typeface="微软雅黑" panose="020B0503020204020204" pitchFamily="34" charset="-122"/>
                <a:cs typeface="+mn-ea"/>
                <a:sym typeface="+mn-lt"/>
              </a:rPr>
              <a:t>实现原理</a:t>
            </a:r>
            <a:endParaRPr lang="en-GB" altLang="zh-CN" sz="24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2" name="文本框 1">
            <a:extLst>
              <a:ext uri="{FF2B5EF4-FFF2-40B4-BE49-F238E27FC236}">
                <a16:creationId xmlns:a16="http://schemas.microsoft.com/office/drawing/2014/main" id="{DE618CDB-04FA-4A0B-B949-609AB81F405D}"/>
              </a:ext>
            </a:extLst>
          </p:cNvPr>
          <p:cNvSpPr txBox="1"/>
          <p:nvPr/>
        </p:nvSpPr>
        <p:spPr>
          <a:xfrm>
            <a:off x="452711" y="707836"/>
            <a:ext cx="11809312" cy="6001643"/>
          </a:xfrm>
          <a:prstGeom prst="rect">
            <a:avLst/>
          </a:prstGeom>
          <a:noFill/>
        </p:spPr>
        <p:txBody>
          <a:bodyPr wrap="square" rtlCol="0">
            <a:spAutoFit/>
          </a:bodyPr>
          <a:lstStyle/>
          <a:p>
            <a:r>
              <a:rPr lang="en-US" altLang="zh-CN" sz="4800" b="1" dirty="0"/>
              <a:t>seq2seq</a:t>
            </a:r>
            <a:r>
              <a:rPr lang="zh-CN" altLang="en-US" sz="4800" b="1" dirty="0"/>
              <a:t>模型核心思想</a:t>
            </a:r>
            <a:endParaRPr lang="en-US" altLang="zh-CN" sz="4800" b="1" dirty="0"/>
          </a:p>
          <a:p>
            <a:endParaRPr lang="en-US" altLang="zh-CN" sz="4800" b="1" dirty="0"/>
          </a:p>
          <a:p>
            <a:r>
              <a:rPr lang="en-US" altLang="zh-CN" dirty="0"/>
              <a:t>seq2seq</a:t>
            </a:r>
            <a:r>
              <a:rPr lang="zh-CN" altLang="en-US" dirty="0"/>
              <a:t>模型是在</a:t>
            </a:r>
            <a:r>
              <a:rPr lang="en-US" altLang="zh-CN" dirty="0"/>
              <a:t>2014</a:t>
            </a:r>
            <a:r>
              <a:rPr lang="zh-CN" altLang="en-US" dirty="0"/>
              <a:t>年，是由</a:t>
            </a:r>
            <a:r>
              <a:rPr lang="en-US" altLang="zh-CN" dirty="0"/>
              <a:t>Google Brain</a:t>
            </a:r>
            <a:r>
              <a:rPr lang="zh-CN" altLang="en-US" dirty="0"/>
              <a:t>团队和</a:t>
            </a:r>
            <a:r>
              <a:rPr lang="en-US" altLang="zh-CN" dirty="0" err="1"/>
              <a:t>Yoshua</a:t>
            </a:r>
            <a:r>
              <a:rPr lang="en-US" altLang="zh-CN" dirty="0"/>
              <a:t> </a:t>
            </a:r>
            <a:r>
              <a:rPr lang="en-US" altLang="zh-CN" dirty="0" err="1"/>
              <a:t>Bengio</a:t>
            </a:r>
            <a:r>
              <a:rPr lang="en-US" altLang="zh-CN" dirty="0"/>
              <a:t> </a:t>
            </a:r>
            <a:r>
              <a:rPr lang="zh-CN" altLang="en-US" dirty="0"/>
              <a:t>两个团队各自独立的提出来</a:t>
            </a:r>
            <a:r>
              <a:rPr lang="en-US" altLang="zh-CN" dirty="0"/>
              <a:t>[1] </a:t>
            </a:r>
            <a:r>
              <a:rPr lang="zh-CN" altLang="en-US" dirty="0"/>
              <a:t>和 </a:t>
            </a:r>
            <a:r>
              <a:rPr lang="en-US" altLang="zh-CN" dirty="0"/>
              <a:t>[2]</a:t>
            </a:r>
            <a:r>
              <a:rPr lang="zh-CN" altLang="en-US" dirty="0"/>
              <a:t>，他们发表的文章主要关注的是机器翻译相关的问题。而</a:t>
            </a:r>
            <a:r>
              <a:rPr lang="en-US" altLang="zh-CN" dirty="0"/>
              <a:t>seq2seq</a:t>
            </a:r>
            <a:r>
              <a:rPr lang="zh-CN" altLang="en-US" dirty="0"/>
              <a:t>模型，简单来说就是一个翻译模型，把一个语言序列翻译成另一种语言序列，整个处理过程是通过使用深度神经网络</a:t>
            </a:r>
            <a:r>
              <a:rPr lang="en-US" altLang="zh-CN" dirty="0"/>
              <a:t>( LSTM (</a:t>
            </a:r>
            <a:r>
              <a:rPr lang="zh-CN" altLang="en-US" dirty="0"/>
              <a:t>长短记忆网络</a:t>
            </a:r>
            <a:r>
              <a:rPr lang="en-US" altLang="zh-CN" dirty="0"/>
              <a:t>)</a:t>
            </a:r>
            <a:r>
              <a:rPr lang="zh-CN" altLang="en-US" dirty="0"/>
              <a:t>，或者</a:t>
            </a:r>
            <a:r>
              <a:rPr lang="en-US" altLang="zh-CN" dirty="0"/>
              <a:t>RNN (</a:t>
            </a:r>
            <a:r>
              <a:rPr lang="zh-CN" altLang="en-US" dirty="0"/>
              <a:t>递归神经网络</a:t>
            </a:r>
            <a:r>
              <a:rPr lang="en-US" altLang="zh-CN" dirty="0"/>
              <a:t>)</a:t>
            </a:r>
            <a:r>
              <a:rPr lang="zh-CN" altLang="en-US" dirty="0"/>
              <a:t>前面的文章已经详细的介绍过，这里就不再详细介绍</a:t>
            </a:r>
            <a:r>
              <a:rPr lang="en-US" altLang="zh-CN" dirty="0"/>
              <a:t>) </a:t>
            </a:r>
            <a:r>
              <a:rPr lang="zh-CN" altLang="en-US" dirty="0"/>
              <a:t>将一个序列作为输入影射为另外一个输出序列，如下图所示</a:t>
            </a:r>
            <a:r>
              <a:rPr lang="en-US" altLang="zh-CN" dirty="0"/>
              <a:t>:</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上图已经是在时间维度上进行了展开，对于没有展开的情况下，一般左边使用一个神经网络，接收输入序列</a:t>
            </a:r>
            <a:r>
              <a:rPr lang="en-US" altLang="zh-CN" dirty="0"/>
              <a:t>"A B C EOS ( EOS=End of Sentence</a:t>
            </a:r>
            <a:r>
              <a:rPr lang="zh-CN" altLang="en-US" dirty="0"/>
              <a:t>，句末标记</a:t>
            </a:r>
            <a:r>
              <a:rPr lang="en-US" altLang="zh-CN" dirty="0"/>
              <a:t>)", </a:t>
            </a:r>
            <a:r>
              <a:rPr lang="zh-CN" altLang="en-US" dirty="0"/>
              <a:t>在这个过程中每一个时间点接收一个词或者字，并在读取的</a:t>
            </a:r>
            <a:r>
              <a:rPr lang="en-US" altLang="zh-CN" dirty="0"/>
              <a:t>EOS</a:t>
            </a:r>
            <a:r>
              <a:rPr lang="zh-CN" altLang="en-US" dirty="0"/>
              <a:t>时终止接受输入，最后输出一个向量作为输入序列的语义表示向量，这一过程也被称为编码</a:t>
            </a:r>
            <a:r>
              <a:rPr lang="en-US" altLang="zh-CN" dirty="0"/>
              <a:t>(Encoder)</a:t>
            </a:r>
            <a:r>
              <a:rPr lang="zh-CN" altLang="en-US" dirty="0"/>
              <a:t>过程，而第二个神经网络接收到第一个神经网络产生的输出向量后输出相应的输出语义向量，并且在这个时候每一个时刻输出词的概率都与前一个时刻的输出有关系，模型会将这些序列一次映射为</a:t>
            </a:r>
            <a:r>
              <a:rPr lang="en-US" altLang="zh-CN" dirty="0"/>
              <a:t>"W X Y Z EOS"</a:t>
            </a:r>
            <a:r>
              <a:rPr lang="zh-CN" altLang="en-US" dirty="0"/>
              <a:t>，这一过程也被称为解码 </a:t>
            </a:r>
            <a:r>
              <a:rPr lang="en-US" altLang="zh-CN" dirty="0"/>
              <a:t>(Decoder)</a:t>
            </a:r>
            <a:r>
              <a:rPr lang="zh-CN" altLang="en-US" dirty="0"/>
              <a:t>过程，这样就实现了句子的翻译过程。</a:t>
            </a:r>
          </a:p>
        </p:txBody>
      </p:sp>
      <p:pic>
        <p:nvPicPr>
          <p:cNvPr id="1026" name="Picture 2" descr="https://img-blog.csdnimg.cn/20190204115327139.png">
            <a:extLst>
              <a:ext uri="{FF2B5EF4-FFF2-40B4-BE49-F238E27FC236}">
                <a16:creationId xmlns:a16="http://schemas.microsoft.com/office/drawing/2014/main" id="{765CBE90-73B5-44F3-A22F-E71DA7952D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055" y="3400301"/>
            <a:ext cx="567690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447201"/>
      </p:ext>
    </p:extLst>
  </p:cSld>
  <p:clrMapOvr>
    <a:masterClrMapping/>
  </p:clrMapOvr>
  <p:transition spd="slow" advTm="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3"/>
          <p:cNvSpPr txBox="1"/>
          <p:nvPr/>
        </p:nvSpPr>
        <p:spPr>
          <a:xfrm>
            <a:off x="308695" y="43966"/>
            <a:ext cx="3240360" cy="579261"/>
          </a:xfrm>
          <a:prstGeom prst="rect">
            <a:avLst/>
          </a:prstGeom>
          <a:noFill/>
        </p:spPr>
        <p:txBody>
          <a:bodyPr wrap="square" rtlCol="0">
            <a:spAutoFit/>
          </a:bodyPr>
          <a:lstStyle/>
          <a:p>
            <a:pPr>
              <a:lnSpc>
                <a:spcPct val="150000"/>
              </a:lnSpc>
            </a:pPr>
            <a:r>
              <a:rPr lang="zh-CN" altLang="en-US" sz="2400" dirty="0">
                <a:solidFill>
                  <a:schemeClr val="accent1"/>
                </a:solidFill>
                <a:latin typeface="Impact" panose="020B0806030902050204" pitchFamily="34" charset="0"/>
                <a:ea typeface="微软雅黑" panose="020B0503020204020204" pitchFamily="34" charset="-122"/>
                <a:cs typeface="+mn-ea"/>
                <a:sym typeface="+mn-lt"/>
              </a:rPr>
              <a:t>实现原理</a:t>
            </a:r>
            <a:endParaRPr lang="en-GB" altLang="zh-CN" sz="24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2" name="文本框 1">
            <a:extLst>
              <a:ext uri="{FF2B5EF4-FFF2-40B4-BE49-F238E27FC236}">
                <a16:creationId xmlns:a16="http://schemas.microsoft.com/office/drawing/2014/main" id="{DE618CDB-04FA-4A0B-B949-609AB81F405D}"/>
              </a:ext>
            </a:extLst>
          </p:cNvPr>
          <p:cNvSpPr txBox="1"/>
          <p:nvPr/>
        </p:nvSpPr>
        <p:spPr>
          <a:xfrm>
            <a:off x="452711" y="707836"/>
            <a:ext cx="11809312" cy="5816977"/>
          </a:xfrm>
          <a:prstGeom prst="rect">
            <a:avLst/>
          </a:prstGeom>
          <a:noFill/>
        </p:spPr>
        <p:txBody>
          <a:bodyPr wrap="square" rtlCol="0">
            <a:spAutoFit/>
          </a:bodyPr>
          <a:lstStyle/>
          <a:p>
            <a:r>
              <a:rPr lang="zh-CN" altLang="en-US" sz="4800" b="1" dirty="0"/>
              <a:t>递归神经网络</a:t>
            </a:r>
            <a:r>
              <a:rPr lang="en-US" altLang="zh-CN" sz="4800" b="1" dirty="0"/>
              <a:t>RNN</a:t>
            </a:r>
          </a:p>
          <a:p>
            <a:r>
              <a:rPr lang="zh-CN" altLang="en-US" dirty="0"/>
              <a:t>在</a:t>
            </a:r>
            <a:r>
              <a:rPr lang="en-US" altLang="zh-CN" dirty="0" err="1"/>
              <a:t>Yoshua</a:t>
            </a:r>
            <a:r>
              <a:rPr lang="en-US" altLang="zh-CN" dirty="0"/>
              <a:t> </a:t>
            </a:r>
            <a:r>
              <a:rPr lang="en-US" altLang="zh-CN" dirty="0" err="1"/>
              <a:t>Bengio</a:t>
            </a:r>
            <a:r>
              <a:rPr lang="zh-CN" altLang="en-US" dirty="0"/>
              <a:t>文章中使用的是</a:t>
            </a:r>
            <a:r>
              <a:rPr lang="en-US" altLang="zh-CN" dirty="0"/>
              <a:t>RNN</a:t>
            </a:r>
            <a:r>
              <a:rPr lang="zh-CN" altLang="en-US" dirty="0"/>
              <a:t>网络作为基本的神经网络对输入序列和输出序列进行学习。这里给一个基本的介绍，如下图所示：</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其中</a:t>
            </a:r>
            <a:r>
              <a:rPr lang="en-US" altLang="zh-CN" dirty="0"/>
              <a:t>h</a:t>
            </a:r>
            <a:r>
              <a:rPr lang="zh-CN" altLang="en-US" dirty="0"/>
              <a:t>是隐藏层，</a:t>
            </a:r>
            <a:r>
              <a:rPr lang="en-US" altLang="zh-CN" dirty="0"/>
              <a:t>y</a:t>
            </a:r>
            <a:r>
              <a:rPr lang="zh-CN" altLang="en-US" dirty="0"/>
              <a:t>是输出层，输入是一个时间序列</a:t>
            </a:r>
            <a:r>
              <a:rPr lang="en-US" altLang="zh-CN" dirty="0"/>
              <a:t>x = (x1, x2, ..., </a:t>
            </a:r>
            <a:r>
              <a:rPr lang="en-US" altLang="zh-CN" dirty="0" err="1"/>
              <a:t>xT</a:t>
            </a:r>
            <a:r>
              <a:rPr lang="en-US" altLang="zh-CN" dirty="0"/>
              <a:t>), </a:t>
            </a:r>
            <a:r>
              <a:rPr lang="zh-CN" altLang="en-US" dirty="0"/>
              <a:t>对于每一个时间</a:t>
            </a:r>
            <a:r>
              <a:rPr lang="en-US" altLang="zh-CN" dirty="0"/>
              <a:t>t</a:t>
            </a:r>
            <a:r>
              <a:rPr lang="zh-CN" altLang="en-US" dirty="0"/>
              <a:t>，</a:t>
            </a:r>
            <a:r>
              <a:rPr lang="en-US" altLang="zh-CN" dirty="0"/>
              <a:t>RNN</a:t>
            </a:r>
            <a:r>
              <a:rPr lang="zh-CN" altLang="en-US" dirty="0"/>
              <a:t>中隐藏层的</a:t>
            </a:r>
            <a:r>
              <a:rPr lang="en-US" altLang="zh-CN" dirty="0"/>
              <a:t>h</a:t>
            </a:r>
            <a:r>
              <a:rPr lang="zh-CN" altLang="en-US" dirty="0"/>
              <a:t>的更新由下面的表达式决定：</a:t>
            </a:r>
            <a:endParaRPr lang="en-US" altLang="zh-CN" dirty="0"/>
          </a:p>
          <a:p>
            <a:endParaRPr lang="en-US" altLang="zh-CN" dirty="0"/>
          </a:p>
          <a:p>
            <a:r>
              <a:rPr lang="en-US" altLang="zh-CN" dirty="0"/>
              <a:t>f</a:t>
            </a:r>
            <a:r>
              <a:rPr lang="zh-CN" altLang="en-US" dirty="0"/>
              <a:t>是一个非线性的激活函数，</a:t>
            </a:r>
            <a:r>
              <a:rPr lang="en-US" altLang="zh-CN" dirty="0"/>
              <a:t>f</a:t>
            </a:r>
            <a:r>
              <a:rPr lang="zh-CN" altLang="en-US" dirty="0"/>
              <a:t>可以是</a:t>
            </a:r>
            <a:r>
              <a:rPr lang="en-US" altLang="zh-CN" dirty="0"/>
              <a:t>tanh</a:t>
            </a:r>
            <a:r>
              <a:rPr lang="zh-CN" altLang="en-US" dirty="0"/>
              <a:t>或者</a:t>
            </a:r>
            <a:r>
              <a:rPr lang="en-US" altLang="zh-CN" dirty="0"/>
              <a:t>sigmoid</a:t>
            </a:r>
            <a:r>
              <a:rPr lang="zh-CN" altLang="en-US" dirty="0"/>
              <a:t>函数。</a:t>
            </a:r>
            <a:r>
              <a:rPr lang="en-US" altLang="zh-CN" dirty="0"/>
              <a:t>RNN</a:t>
            </a:r>
            <a:r>
              <a:rPr lang="zh-CN" altLang="en-US" dirty="0"/>
              <a:t>网络可以通过学习整个输入序列的概率分布来对下一个字或者词进行预测，在这种情况下，对于时间</a:t>
            </a:r>
            <a:r>
              <a:rPr lang="en-US" altLang="zh-CN" dirty="0"/>
              <a:t>t</a:t>
            </a:r>
            <a:r>
              <a:rPr lang="zh-CN" altLang="en-US" dirty="0"/>
              <a:t>时，其概率分布为</a:t>
            </a:r>
            <a:r>
              <a:rPr lang="en-US" altLang="zh-CN" dirty="0"/>
              <a:t>P(</a:t>
            </a:r>
            <a:r>
              <a:rPr lang="en-US" altLang="zh-CN" dirty="0" err="1"/>
              <a:t>xt</a:t>
            </a:r>
            <a:r>
              <a:rPr lang="en-US" altLang="zh-CN" dirty="0"/>
              <a:t>| xt-1, ...., x1)</a:t>
            </a:r>
            <a:r>
              <a:rPr lang="zh-CN" altLang="en-US" dirty="0"/>
              <a:t>， 之后再根据其分布去推测新的字或者词的概率，比如说对于最后使用</a:t>
            </a:r>
            <a:r>
              <a:rPr lang="en-US" altLang="zh-CN" dirty="0" err="1"/>
              <a:t>softmax</a:t>
            </a:r>
            <a:r>
              <a:rPr lang="zh-CN" altLang="en-US" dirty="0"/>
              <a:t>函数对输出进行变换之后，得到如下表达式：</a:t>
            </a:r>
            <a:endParaRPr lang="en-US" altLang="zh-CN" dirty="0"/>
          </a:p>
          <a:p>
            <a:endParaRPr lang="en-US" altLang="zh-CN" dirty="0"/>
          </a:p>
          <a:p>
            <a:endParaRPr lang="en-US" altLang="zh-CN" dirty="0"/>
          </a:p>
          <a:p>
            <a:endParaRPr lang="en-US" altLang="zh-CN" dirty="0"/>
          </a:p>
          <a:p>
            <a:r>
              <a:rPr lang="zh-CN" altLang="en-US" dirty="0"/>
              <a:t>对</a:t>
            </a:r>
            <a:r>
              <a:rPr lang="en-US" altLang="zh-CN" dirty="0"/>
              <a:t>j</a:t>
            </a:r>
            <a:r>
              <a:rPr lang="zh-CN" altLang="en-US" dirty="0"/>
              <a:t>遍历词袋中可能的值，这一就就可以得到每个字或者词在下一个时间出现的是概率值。</a:t>
            </a:r>
          </a:p>
          <a:p>
            <a:endParaRPr lang="en-US" altLang="zh-CN" dirty="0"/>
          </a:p>
        </p:txBody>
      </p:sp>
      <p:pic>
        <p:nvPicPr>
          <p:cNvPr id="2050" name="Picture 2" descr="https://img-blog.csdnimg.cn/2019020411542917.png">
            <a:extLst>
              <a:ext uri="{FF2B5EF4-FFF2-40B4-BE49-F238E27FC236}">
                <a16:creationId xmlns:a16="http://schemas.microsoft.com/office/drawing/2014/main" id="{14A4A2AD-B002-40C9-894F-1377B980C4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8935" y="1816125"/>
            <a:ext cx="3543300" cy="14573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mg-blog.csdnimg.cn/20190204115447940.png">
            <a:extLst>
              <a:ext uri="{FF2B5EF4-FFF2-40B4-BE49-F238E27FC236}">
                <a16:creationId xmlns:a16="http://schemas.microsoft.com/office/drawing/2014/main" id="{4D63618A-77BE-4942-9FAE-EFB280FC75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4919" y="3759176"/>
            <a:ext cx="1600200" cy="4000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img-blog.csdnimg.cn/20190204115508294.png">
            <a:extLst>
              <a:ext uri="{FF2B5EF4-FFF2-40B4-BE49-F238E27FC236}">
                <a16:creationId xmlns:a16="http://schemas.microsoft.com/office/drawing/2014/main" id="{3F9B5601-0097-401D-AA26-0B81A8A169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5159" y="5056485"/>
            <a:ext cx="3467100"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915920"/>
      </p:ext>
    </p:extLst>
  </p:cSld>
  <p:clrMapOvr>
    <a:masterClrMapping/>
  </p:clrMapOvr>
  <p:transition spd="slow" advTm="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3"/>
          <p:cNvSpPr txBox="1"/>
          <p:nvPr/>
        </p:nvSpPr>
        <p:spPr>
          <a:xfrm>
            <a:off x="308695" y="43966"/>
            <a:ext cx="3240360" cy="579261"/>
          </a:xfrm>
          <a:prstGeom prst="rect">
            <a:avLst/>
          </a:prstGeom>
          <a:noFill/>
        </p:spPr>
        <p:txBody>
          <a:bodyPr wrap="square" rtlCol="0">
            <a:spAutoFit/>
          </a:bodyPr>
          <a:lstStyle/>
          <a:p>
            <a:pPr>
              <a:lnSpc>
                <a:spcPct val="150000"/>
              </a:lnSpc>
            </a:pPr>
            <a:r>
              <a:rPr lang="zh-CN" altLang="en-US" sz="2400" dirty="0">
                <a:solidFill>
                  <a:schemeClr val="accent1"/>
                </a:solidFill>
                <a:latin typeface="Impact" panose="020B0806030902050204" pitchFamily="34" charset="0"/>
                <a:ea typeface="微软雅黑" panose="020B0503020204020204" pitchFamily="34" charset="-122"/>
                <a:cs typeface="+mn-ea"/>
                <a:sym typeface="+mn-lt"/>
              </a:rPr>
              <a:t>实现原理</a:t>
            </a:r>
            <a:endParaRPr lang="en-GB" altLang="zh-CN" sz="24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2" name="文本框 1">
            <a:extLst>
              <a:ext uri="{FF2B5EF4-FFF2-40B4-BE49-F238E27FC236}">
                <a16:creationId xmlns:a16="http://schemas.microsoft.com/office/drawing/2014/main" id="{DE618CDB-04FA-4A0B-B949-609AB81F405D}"/>
              </a:ext>
            </a:extLst>
          </p:cNvPr>
          <p:cNvSpPr txBox="1"/>
          <p:nvPr/>
        </p:nvSpPr>
        <p:spPr>
          <a:xfrm>
            <a:off x="452711" y="707836"/>
            <a:ext cx="11809312" cy="6370975"/>
          </a:xfrm>
          <a:prstGeom prst="rect">
            <a:avLst/>
          </a:prstGeom>
          <a:noFill/>
        </p:spPr>
        <p:txBody>
          <a:bodyPr wrap="square" rtlCol="0">
            <a:spAutoFit/>
          </a:bodyPr>
          <a:lstStyle/>
          <a:p>
            <a:r>
              <a:rPr lang="zh-CN" altLang="en-US" sz="4800" b="1" dirty="0"/>
              <a:t>解码和编码过程</a:t>
            </a:r>
            <a:endParaRPr lang="en-US" altLang="zh-CN" sz="4800" b="1" dirty="0"/>
          </a:p>
          <a:p>
            <a:r>
              <a:rPr lang="zh-CN" altLang="en-US" dirty="0"/>
              <a:t>在文章中整个模型图为如下图所示：</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整个模型和第一部分介绍的类似，整个模型分为解码和编码的过程，编码的过程结束后悔输出一个语义向量</a:t>
            </a:r>
            <a:r>
              <a:rPr lang="en-US" altLang="zh-CN" dirty="0"/>
              <a:t>c</a:t>
            </a:r>
            <a:r>
              <a:rPr lang="zh-CN" altLang="en-US" dirty="0"/>
              <a:t>，之后整个解码过程根据</a:t>
            </a:r>
            <a:r>
              <a:rPr lang="en-US" altLang="zh-CN" dirty="0"/>
              <a:t>c</a:t>
            </a:r>
            <a:r>
              <a:rPr lang="zh-CN" altLang="en-US" dirty="0"/>
              <a:t>进行相应的学习输出。对于整个编码的过程就是上面第二部分介绍的</a:t>
            </a:r>
            <a:r>
              <a:rPr lang="en-US" altLang="zh-CN" dirty="0"/>
              <a:t>RNN</a:t>
            </a:r>
            <a:r>
              <a:rPr lang="zh-CN" altLang="en-US" dirty="0"/>
              <a:t>网络学习的的过程，最后输出一个向量</a:t>
            </a:r>
            <a:r>
              <a:rPr lang="en-US" altLang="zh-CN" dirty="0"/>
              <a:t>c</a:t>
            </a:r>
            <a:r>
              <a:rPr lang="zh-CN" altLang="en-US" dirty="0"/>
              <a:t>。而对于解码过程，对应的是另外一个</a:t>
            </a:r>
            <a:r>
              <a:rPr lang="en-US" altLang="zh-CN" dirty="0"/>
              <a:t>RNN</a:t>
            </a:r>
            <a:r>
              <a:rPr lang="zh-CN" altLang="en-US" dirty="0"/>
              <a:t>网络，其隐藏层状态在</a:t>
            </a:r>
            <a:r>
              <a:rPr lang="en-US" altLang="zh-CN" dirty="0"/>
              <a:t>t</a:t>
            </a:r>
            <a:r>
              <a:rPr lang="zh-CN" altLang="en-US" dirty="0"/>
              <a:t>时刻的更新根据如下方程进行更新：</a:t>
            </a:r>
            <a:endParaRPr lang="en-US" altLang="zh-CN" dirty="0"/>
          </a:p>
          <a:p>
            <a:endParaRPr lang="en-US" altLang="zh-CN" dirty="0"/>
          </a:p>
          <a:p>
            <a:r>
              <a:rPr lang="zh-CN" altLang="en-US" dirty="0"/>
              <a:t>除了新加了</a:t>
            </a:r>
            <a:r>
              <a:rPr lang="en-US" altLang="zh-CN" dirty="0"/>
              <a:t>c</a:t>
            </a:r>
            <a:r>
              <a:rPr lang="zh-CN" altLang="en-US" dirty="0"/>
              <a:t>变量以外，其它和</a:t>
            </a:r>
            <a:r>
              <a:rPr lang="en-US" altLang="zh-CN" dirty="0"/>
              <a:t>RNN</a:t>
            </a:r>
            <a:r>
              <a:rPr lang="zh-CN" altLang="en-US" dirty="0"/>
              <a:t>原本的函数关系是一样的。类似的条件概率公式可以写为：</a:t>
            </a:r>
            <a:endParaRPr lang="en-US" altLang="zh-CN" dirty="0"/>
          </a:p>
          <a:p>
            <a:endParaRPr lang="en-US" altLang="zh-CN" dirty="0"/>
          </a:p>
          <a:p>
            <a:endParaRPr lang="en-US" altLang="zh-CN" dirty="0"/>
          </a:p>
          <a:p>
            <a:r>
              <a:rPr lang="zh-CN" altLang="en-US" dirty="0"/>
              <a:t>对于整个输入编码和解码的过程中，文行中使用梯度优化算法以及最大似然条件概率为损失函数去进行模型的训练和优化：</a:t>
            </a:r>
            <a:endParaRPr lang="en-US" altLang="zh-CN" dirty="0"/>
          </a:p>
          <a:p>
            <a:endParaRPr lang="en-US" altLang="zh-CN" dirty="0"/>
          </a:p>
          <a:p>
            <a:r>
              <a:rPr lang="zh-CN" altLang="en-US" dirty="0"/>
              <a:t>其中</a:t>
            </a:r>
            <a:r>
              <a:rPr lang="en-US" altLang="zh-CN" dirty="0" err="1"/>
              <a:t>sita</a:t>
            </a:r>
            <a:r>
              <a:rPr lang="zh-CN" altLang="en-US" dirty="0"/>
              <a:t>为相应模型中的参数，</a:t>
            </a:r>
            <a:r>
              <a:rPr lang="en-US" altLang="zh-CN" dirty="0"/>
              <a:t>(</a:t>
            </a:r>
            <a:r>
              <a:rPr lang="en-US" altLang="zh-CN" dirty="0" err="1"/>
              <a:t>xn</a:t>
            </a:r>
            <a:r>
              <a:rPr lang="en-US" altLang="zh-CN" dirty="0"/>
              <a:t>, </a:t>
            </a:r>
            <a:r>
              <a:rPr lang="en-US" altLang="zh-CN" dirty="0" err="1"/>
              <a:t>yn</a:t>
            </a:r>
            <a:r>
              <a:rPr lang="en-US" altLang="zh-CN" dirty="0"/>
              <a:t>)</a:t>
            </a:r>
            <a:r>
              <a:rPr lang="zh-CN" altLang="en-US" dirty="0"/>
              <a:t>是相应的输入和输出的序列。</a:t>
            </a:r>
          </a:p>
        </p:txBody>
      </p:sp>
      <p:pic>
        <p:nvPicPr>
          <p:cNvPr id="3074" name="Picture 2" descr="https://img-blog.csdnimg.cn/2019020411553154.png">
            <a:extLst>
              <a:ext uri="{FF2B5EF4-FFF2-40B4-BE49-F238E27FC236}">
                <a16:creationId xmlns:a16="http://schemas.microsoft.com/office/drawing/2014/main" id="{4BFC3647-CE1B-4E3D-861A-B931204AF2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7092" y="1414907"/>
            <a:ext cx="22002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img-blog.csdnimg.cn/20190204115551776.png">
            <a:extLst>
              <a:ext uri="{FF2B5EF4-FFF2-40B4-BE49-F238E27FC236}">
                <a16:creationId xmlns:a16="http://schemas.microsoft.com/office/drawing/2014/main" id="{032451C3-3161-4BDE-A13D-58004A2077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987" y="4552429"/>
            <a:ext cx="2481052" cy="52913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img-blog.csdnimg.cn/20190204115611580.png">
            <a:extLst>
              <a:ext uri="{FF2B5EF4-FFF2-40B4-BE49-F238E27FC236}">
                <a16:creationId xmlns:a16="http://schemas.microsoft.com/office/drawing/2014/main" id="{F20925C0-30AB-46EA-B183-E37B613728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9175" y="5286200"/>
            <a:ext cx="3267075" cy="5334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img-blog.csdnimg.cn/20190111171315290.png">
            <a:extLst>
              <a:ext uri="{FF2B5EF4-FFF2-40B4-BE49-F238E27FC236}">
                <a16:creationId xmlns:a16="http://schemas.microsoft.com/office/drawing/2014/main" id="{EAC3A6C4-6E05-4819-AECE-CD4980A302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3231" y="6208613"/>
            <a:ext cx="1685925" cy="46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059551"/>
      </p:ext>
    </p:extLst>
  </p:cSld>
  <p:clrMapOvr>
    <a:masterClrMapping/>
  </p:clrMapOvr>
  <p:transition spd="slow" advTm="0">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1D93E8CE-2572-4B4B-8209-E50A9BC020D7"/>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536.pptx"/>
</p:tagLst>
</file>

<file path=ppt/theme/theme1.xml><?xml version="1.0" encoding="utf-8"?>
<a:theme xmlns:a="http://schemas.openxmlformats.org/drawingml/2006/main" name="第一PPT，www.1ppt.com">
  <a:themeElements>
    <a:clrScheme name="自定义 485">
      <a:dk1>
        <a:sysClr val="windowText" lastClr="000000"/>
      </a:dk1>
      <a:lt1>
        <a:sysClr val="window" lastClr="FFFFFF"/>
      </a:lt1>
      <a:dk2>
        <a:srgbClr val="44546A"/>
      </a:dk2>
      <a:lt2>
        <a:srgbClr val="E7E6E6"/>
      </a:lt2>
      <a:accent1>
        <a:srgbClr val="277570"/>
      </a:accent1>
      <a:accent2>
        <a:srgbClr val="5FC7A4"/>
      </a:accent2>
      <a:accent3>
        <a:srgbClr val="277570"/>
      </a:accent3>
      <a:accent4>
        <a:srgbClr val="5FC7A4"/>
      </a:accent4>
      <a:accent5>
        <a:srgbClr val="277570"/>
      </a:accent5>
      <a:accent6>
        <a:srgbClr val="5FC7A4"/>
      </a:accent6>
      <a:hlink>
        <a:srgbClr val="277570"/>
      </a:hlink>
      <a:folHlink>
        <a:srgbClr val="5FC7A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952</Words>
  <Application>Microsoft Office PowerPoint</Application>
  <PresentationFormat>自定义</PresentationFormat>
  <Paragraphs>86</Paragraphs>
  <Slides>12</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Simply City Light</vt:lpstr>
      <vt:lpstr>方正正中黑简体</vt:lpstr>
      <vt:lpstr>华文隶书</vt:lpstr>
      <vt:lpstr>微软雅黑</vt:lpstr>
      <vt:lpstr>Arial</vt:lpstr>
      <vt:lpstr>Calibri</vt:lpstr>
      <vt:lpstr>Calibri Light</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清新叶子</dc:title>
  <dc:creator/>
  <cp:keywords>www.1ppt.com</cp:keywords>
  <cp:lastModifiedBy/>
  <cp:revision>1</cp:revision>
  <dcterms:created xsi:type="dcterms:W3CDTF">2016-10-17T14:00:15Z</dcterms:created>
  <dcterms:modified xsi:type="dcterms:W3CDTF">2019-06-12T00:57:15Z</dcterms:modified>
</cp:coreProperties>
</file>