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Poppi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ifjaTeZMl4YwOhXIxaXgSiHObU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6F2D1-B851-4B75-8552-52B4360124D9}">
  <a:tblStyle styleId="{5956F2D1-B851-4B75-8552-52B4360124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customschemas.google.com/relationships/presentationmetadata" Target="meta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1" name="Google Shape;191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4" name="Google Shape;204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1d1b3324_0_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g31e1d1b3324_0_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7" name="Google Shape;217;g31e1d1b3324_0_3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1e1d1b3324_0_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1e1d1b3324_0_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g31e1d1b3324_0_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1d1b3324_0_5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" name="Google Shape;228;g31e1d1b3324_0_5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9" name="Google Shape;229;g31e1d1b3324_0_5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1e1d1b3324_0_5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1e1d1b3324_0_5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g31e1d1b3324_0_5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e1d1b3324_0_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" name="Google Shape;240;g31e1d1b3324_0_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1" name="Google Shape;241;g31e1d1b3324_0_6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1e1d1b3324_0_6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1e1d1b3324_0_6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g31e1d1b3324_0_6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e1d1b3324_0_8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g31e1d1b3324_0_8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3" name="Google Shape;253;g31e1d1b3324_0_8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1e1d1b3324_0_8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e1d1b3324_0_8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g31e1d1b3324_0_8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e1d1b3324_0_9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" name="Google Shape;264;g31e1d1b3324_0_9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5" name="Google Shape;265;g31e1d1b3324_0_9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1e1d1b3324_0_9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1e1d1b3324_0_9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" name="Google Shape;268;g31e1d1b3324_0_9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e1d1b3324_0_1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6" name="Google Shape;276;g31e1d1b3324_0_1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7" name="Google Shape;277;g31e1d1b3324_0_11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1e1d1b3324_0_11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e1d1b3324_0_11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g31e1d1b3324_0_11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8" name="Google Shape;98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8" name="Google Shape;108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8" name="Google Shape;118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0" name="Google Shape;130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0" name="Google Shape;140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" name="Google Shape;149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0" name="Google Shape;150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Google Shape;153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2" name="Google Shape;162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5" name="Google Shape;175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43E"/>
            </a:gs>
            <a:gs pos="100000">
              <a:srgbClr val="312962"/>
            </a:gs>
          </a:gsLst>
          <a:lin ang="10800025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8823913" y="6792925"/>
            <a:ext cx="9464106" cy="3573052"/>
          </a:xfrm>
          <a:custGeom>
            <a:rect b="b" l="l" r="r" t="t"/>
            <a:pathLst>
              <a:path extrusionOk="0" h="3573052" w="9464106">
                <a:moveTo>
                  <a:pt x="0" y="0"/>
                </a:moveTo>
                <a:lnTo>
                  <a:pt x="9464106" y="0"/>
                </a:lnTo>
                <a:lnTo>
                  <a:pt x="9464106" y="3573052"/>
                </a:lnTo>
                <a:lnTo>
                  <a:pt x="0" y="3573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66" y="22"/>
            <a:ext cx="10521528" cy="3573052"/>
          </a:xfrm>
          <a:custGeom>
            <a:rect b="b" l="l" r="r" t="t"/>
            <a:pathLst>
              <a:path extrusionOk="0" h="3573052" w="10521528">
                <a:moveTo>
                  <a:pt x="0" y="0"/>
                </a:moveTo>
                <a:lnTo>
                  <a:pt x="10521528" y="0"/>
                </a:lnTo>
                <a:lnTo>
                  <a:pt x="10521528" y="3573052"/>
                </a:lnTo>
                <a:lnTo>
                  <a:pt x="0" y="3573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-207881" y="0"/>
            <a:ext cx="18495881" cy="10287000"/>
          </a:xfrm>
          <a:custGeom>
            <a:rect b="b" l="l" r="r" t="t"/>
            <a:pathLst>
              <a:path extrusionOk="0" h="10287000" w="18495881">
                <a:moveTo>
                  <a:pt x="0" y="0"/>
                </a:moveTo>
                <a:lnTo>
                  <a:pt x="18495881" y="0"/>
                </a:lnTo>
                <a:lnTo>
                  <a:pt x="184958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1358" l="0" r="-1624" t="-4136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PROCEDURES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1967450" y="18269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3.  Procedure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aumentarsalario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5" y="2780525"/>
            <a:ext cx="1197292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38" y="7190150"/>
            <a:ext cx="8029725" cy="7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9100" y="3131199"/>
            <a:ext cx="4438650" cy="1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FUNÇÃO</a:t>
            </a: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3934900" y="1930000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CRIAMOS A FUNÇÃO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calculadesconto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75" y="3160825"/>
            <a:ext cx="7432626" cy="1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525" y="4805500"/>
            <a:ext cx="12887325" cy="10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025" y="6348725"/>
            <a:ext cx="4684425" cy="2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e1d1b3324_0_37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23" name="Google Shape;223;g31e1d1b3324_0_37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AutoNum type="arabicPeriod"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Exibir todos os clientes cadastrados com seus telefones e endereços: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g31e1d1b332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00" y="3429000"/>
            <a:ext cx="8400726" cy="16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1e1d1b332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100" y="5567125"/>
            <a:ext cx="9693000" cy="2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e1d1b3324_0_54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35" name="Google Shape;235;g31e1d1b3324_0_54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Listar todos os funcionários e seus respectivos setores e filiais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6" name="Google Shape;236;g31e1d1b332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25" y="3679225"/>
            <a:ext cx="7011025" cy="21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1e1d1b3324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525" y="6332625"/>
            <a:ext cx="8977800" cy="30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e1d1b3324_0_68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47" name="Google Shape;247;g31e1d1b3324_0_68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Contar a quantidade de veículos em estoque em cada filial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g31e1d1b3324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00" y="3679225"/>
            <a:ext cx="8463200" cy="18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1e1d1b3324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925" y="6389650"/>
            <a:ext cx="7229625" cy="2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e1d1b3324_0_82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59" name="Google Shape;259;g31e1d1b3324_0_82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Consultar o histórico de serviços prestados a um veículo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0" name="Google Shape;260;g31e1d1b3324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75" y="3551562"/>
            <a:ext cx="9634301" cy="198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1e1d1b3324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900" y="6514625"/>
            <a:ext cx="7120350" cy="13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e1d1b3324_0_97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71" name="Google Shape;271;g31e1d1b3324_0_97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Exibir todos os funcionários e os veículos vendidos por eles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2" name="Google Shape;272;g31e1d1b3324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75" y="3429000"/>
            <a:ext cx="11195774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1e1d1b3324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075" y="5692825"/>
            <a:ext cx="9726675" cy="2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e1d1b3324_0_118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Considerações Finais</a:t>
            </a:r>
            <a:endParaRPr/>
          </a:p>
        </p:txBody>
      </p:sp>
      <p:sp>
        <p:nvSpPr>
          <p:cNvPr id="283" name="Google Shape;283;g31e1d1b3324_0_118"/>
          <p:cNvSpPr txBox="1"/>
          <p:nvPr/>
        </p:nvSpPr>
        <p:spPr>
          <a:xfrm>
            <a:off x="4309650" y="18425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Senhoras e senhores,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Concluímos um projeto desafiador, mas extremamente gratificante. A implementação do nosso banco de dados testou nossas habilidades técnicas e fortaleceu nosso trabalho em equipe. Cada dificuldade enfrentada nos proporcionou valiosos aprendizados práticos.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Agora, com o banco de dados em funcionamento, já percebemos melhorias na gestão de informações e na tomada de decisões. Este projeto é um testemunho do nosso compromisso com a excelência e da nossa capacidade de transformar conhecimento em soluções eficazes.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Muito obrigado a todos pelo empenho e dedicação!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410612" y="0"/>
            <a:ext cx="9466776" cy="5265211"/>
          </a:xfrm>
          <a:custGeom>
            <a:rect b="b" l="l" r="r" t="t"/>
            <a:pathLst>
              <a:path extrusionOk="0" h="5265211" w="9466776">
                <a:moveTo>
                  <a:pt x="0" y="0"/>
                </a:moveTo>
                <a:lnTo>
                  <a:pt x="9466776" y="0"/>
                </a:lnTo>
                <a:lnTo>
                  <a:pt x="9466776" y="5265211"/>
                </a:lnTo>
                <a:lnTo>
                  <a:pt x="0" y="52652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358" l="0" r="-1624" t="-41360"/>
            </a:stretch>
          </a:blipFill>
          <a:ln>
            <a:noFill/>
          </a:ln>
        </p:spPr>
      </p:sp>
      <p:sp>
        <p:nvSpPr>
          <p:cNvPr id="104" name="Google Shape;104;p2"/>
          <p:cNvSpPr txBox="1"/>
          <p:nvPr/>
        </p:nvSpPr>
        <p:spPr>
          <a:xfrm>
            <a:off x="1970896" y="5133975"/>
            <a:ext cx="14346209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2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 Participantes ------</a:t>
            </a:r>
            <a:endParaRPr/>
          </a:p>
          <a:p>
            <a:pPr indent="0" lvl="0" marL="0" marR="0" rtl="0" algn="ctr">
              <a:lnSpc>
                <a:spcPct val="778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2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Carlos Eduardo</a:t>
            </a:r>
            <a:endParaRPr/>
          </a:p>
          <a:p>
            <a:pPr indent="0" lvl="0" marL="0" marR="0" rtl="0" algn="ctr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Cauê Braga</a:t>
            </a:r>
            <a:endParaRPr/>
          </a:p>
          <a:p>
            <a:pPr indent="0" lvl="0" marL="0" marR="0" rtl="0" algn="ctr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 de Dezembro de 2024</a:t>
            </a:r>
            <a:endParaRPr/>
          </a:p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5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1531425" y="433387"/>
            <a:ext cx="1522515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Parte interessada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028700" y="1952625"/>
            <a:ext cx="16230600" cy="8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------ Concessionária ConfiaCar ------</a:t>
            </a:r>
            <a:endParaRPr b="1" i="0" sz="324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Descrição: </a:t>
            </a:r>
            <a:r>
              <a:rPr b="0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Concessionária estabelecida especializada na venda de veículos novos e prestação de serviços de manutenção e instalação de acessórios automotivos para clientes individuais.</a:t>
            </a:r>
            <a:endParaRPr/>
          </a:p>
          <a:p>
            <a:pPr indent="0" lvl="0" marL="0" marR="0" rtl="0" algn="just">
              <a:lnSpc>
                <a:spcPct val="1117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4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Motivação: </a:t>
            </a:r>
            <a:r>
              <a:rPr b="0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Os sócios buscam melhorar a gestão de dados para otimizar operações e aprimorar o atendimento ao cliente.</a:t>
            </a:r>
            <a:endParaRPr/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4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Relevância: </a:t>
            </a:r>
            <a:r>
              <a:rPr b="0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Representa um negócio com necessidades complexas ,individuais e reais.</a:t>
            </a:r>
            <a:endParaRPr/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3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Acordo de Cooperação: </a:t>
            </a:r>
            <a:r>
              <a:rPr b="0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Estabelece metas para criação, implementação e otimização de um banco de dados que gerencie vendas, estoques, clientes e fornecedores.</a:t>
            </a:r>
            <a:endParaRPr/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3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Pertinência Social: </a:t>
            </a:r>
            <a:r>
              <a:rPr b="0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colaboração com Carlos e Cauê une habilidades técnicas e experiência prática, garantindo que o banco de dados atenda tanto às demandas operacionais quanto à melhoria contínua dos serviços oferecidos pela concessionária.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813300" y="2722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Problemas encontrados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508050" y="14870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Ineficiente de Informações: 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 um banco de dados, a concessionária terá dificuldades em gerenciar o grande volume de informações geradas diariamente, como dados de clientes, inventário de veículos, histórico de vendas e serviços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Erros e Falhas Humanas: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falta de um sistema informatizado aumenta a probabilidade de erros manuais, como duplicação de registros, perda de informações importantes e inconsistências nos dados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Tomada de Decisões Lenta e Ineficaz: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Sem acesso rápido e preciso às informações, os gestores podem ter dificuldades em tomar decisões estratégicas, como promoções de vendas, controle de estoque e atendimento ao cliente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0816925" y="1487025"/>
            <a:ext cx="6437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Dificuldade na Fidelização de Clientes: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ausência de um banco de dados dificulta o acompanhamento do histórico de interações com os clientes, o que pode prejudicar a personalização do atendimento e a fidelização dos consumidores</a:t>
            </a:r>
            <a:endParaRPr sz="2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1019550" y="5938400"/>
            <a:ext cx="6234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Integração de Setores: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integração entre diferentes setores da concessionária, como vendas, pós-venda, financeiro e atendimento ao cliente, torna-se mais complexa e menos eficiente sem um sistema centralizado de dados</a:t>
            </a:r>
            <a:endParaRPr sz="2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1499100" y="256619"/>
            <a:ext cx="15225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Desenvolvimento do banco de dados/Modelo Conceitual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50" y="2716850"/>
            <a:ext cx="13210073" cy="735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499100" y="256619"/>
            <a:ext cx="15225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Desenvolvimento do banco de dados</a:t>
            </a: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Modelo Logico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00" y="3008075"/>
            <a:ext cx="13388677" cy="6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1499100" y="256619"/>
            <a:ext cx="1522515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Tabelas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2123600" y="20455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Foram no total 17 tabelas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75" y="3292088"/>
            <a:ext cx="7311450" cy="5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4550" y="3235313"/>
            <a:ext cx="7139701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1028700" y="1380569"/>
            <a:ext cx="5274836" cy="1530931"/>
          </a:xfrm>
          <a:custGeom>
            <a:rect b="b" l="l" r="r" t="t"/>
            <a:pathLst>
              <a:path extrusionOk="0" h="2866644" w="9877044">
                <a:moveTo>
                  <a:pt x="0" y="503174"/>
                </a:moveTo>
                <a:cubicBezTo>
                  <a:pt x="0" y="224536"/>
                  <a:pt x="229997" y="0"/>
                  <a:pt x="512191" y="0"/>
                </a:cubicBezTo>
                <a:lnTo>
                  <a:pt x="9364853" y="0"/>
                </a:lnTo>
                <a:lnTo>
                  <a:pt x="9364853" y="38100"/>
                </a:lnTo>
                <a:lnTo>
                  <a:pt x="9364853" y="0"/>
                </a:lnTo>
                <a:cubicBezTo>
                  <a:pt x="9647047" y="0"/>
                  <a:pt x="9877044" y="224536"/>
                  <a:pt x="9877044" y="503174"/>
                </a:cubicBezTo>
                <a:lnTo>
                  <a:pt x="9838944" y="503174"/>
                </a:lnTo>
                <a:lnTo>
                  <a:pt x="9877044" y="503174"/>
                </a:lnTo>
                <a:lnTo>
                  <a:pt x="9877044" y="2363470"/>
                </a:lnTo>
                <a:lnTo>
                  <a:pt x="9838944" y="2363470"/>
                </a:lnTo>
                <a:lnTo>
                  <a:pt x="9877044" y="2363470"/>
                </a:lnTo>
                <a:cubicBezTo>
                  <a:pt x="9877044" y="2642108"/>
                  <a:pt x="9647048" y="2866644"/>
                  <a:pt x="9364853" y="2866644"/>
                </a:cubicBezTo>
                <a:lnTo>
                  <a:pt x="9364853" y="2828544"/>
                </a:lnTo>
                <a:lnTo>
                  <a:pt x="9364853" y="2866644"/>
                </a:lnTo>
                <a:lnTo>
                  <a:pt x="512191" y="2866644"/>
                </a:lnTo>
                <a:lnTo>
                  <a:pt x="512191" y="2828544"/>
                </a:lnTo>
                <a:lnTo>
                  <a:pt x="512191" y="2866644"/>
                </a:lnTo>
                <a:cubicBezTo>
                  <a:pt x="229997" y="2866644"/>
                  <a:pt x="0" y="2641981"/>
                  <a:pt x="0" y="2363470"/>
                </a:cubicBezTo>
                <a:lnTo>
                  <a:pt x="0" y="503174"/>
                </a:lnTo>
                <a:lnTo>
                  <a:pt x="38100" y="503174"/>
                </a:lnTo>
                <a:lnTo>
                  <a:pt x="0" y="503174"/>
                </a:lnTo>
                <a:moveTo>
                  <a:pt x="76200" y="503174"/>
                </a:moveTo>
                <a:lnTo>
                  <a:pt x="76200" y="2363470"/>
                </a:lnTo>
                <a:lnTo>
                  <a:pt x="38100" y="2363470"/>
                </a:lnTo>
                <a:lnTo>
                  <a:pt x="76200" y="2363470"/>
                </a:lnTo>
                <a:cubicBezTo>
                  <a:pt x="76200" y="2598547"/>
                  <a:pt x="270764" y="2790444"/>
                  <a:pt x="512191" y="2790444"/>
                </a:cubicBezTo>
                <a:lnTo>
                  <a:pt x="9364853" y="2790444"/>
                </a:lnTo>
                <a:cubicBezTo>
                  <a:pt x="9606280" y="2790444"/>
                  <a:pt x="9800844" y="2598547"/>
                  <a:pt x="9800844" y="2363470"/>
                </a:cubicBezTo>
                <a:lnTo>
                  <a:pt x="9800844" y="503174"/>
                </a:lnTo>
                <a:cubicBezTo>
                  <a:pt x="9800844" y="268097"/>
                  <a:pt x="9606280" y="76200"/>
                  <a:pt x="9364853" y="76200"/>
                </a:cubicBezTo>
                <a:lnTo>
                  <a:pt x="512191" y="76200"/>
                </a:lnTo>
                <a:lnTo>
                  <a:pt x="512191" y="38100"/>
                </a:lnTo>
                <a:lnTo>
                  <a:pt x="512191" y="76200"/>
                </a:lnTo>
                <a:cubicBezTo>
                  <a:pt x="270764" y="76200"/>
                  <a:pt x="76200" y="268097"/>
                  <a:pt x="76200" y="503174"/>
                </a:cubicBezTo>
                <a:close/>
              </a:path>
            </a:pathLst>
          </a:custGeom>
          <a:solidFill>
            <a:srgbClr val="115C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7"/>
          <p:cNvGraphicFramePr/>
          <p:nvPr/>
        </p:nvGraphicFramePr>
        <p:xfrm>
          <a:off x="1311608" y="3378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{5956F2D1-B851-4B75-8552-52B4360124D9}</a:tableStyleId>
              </a:tblPr>
              <a:tblGrid>
                <a:gridCol w="3120025"/>
                <a:gridCol w="3120025"/>
                <a:gridCol w="3120025"/>
                <a:gridCol w="3120025"/>
                <a:gridCol w="3120025"/>
              </a:tblGrid>
              <a:tr h="13522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99" u="none" cap="none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TB_cliente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6FF"/>
                    </a:solidFill>
                  </a:tcPr>
                </a:tc>
                <a:tc hMerge="1"/>
                <a:tc hMerge="1"/>
                <a:tc hMerge="1"/>
                <a:tc hMerge="1"/>
              </a:tr>
              <a:tr h="117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99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Id_cliente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cpf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email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id_telefone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A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7"/>
          <p:cNvSpPr txBox="1"/>
          <p:nvPr/>
        </p:nvSpPr>
        <p:spPr>
          <a:xfrm>
            <a:off x="1499100" y="256619"/>
            <a:ext cx="1522515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Tabelas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2346985" y="1819243"/>
            <a:ext cx="3761956" cy="564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5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Tabela Cliente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1124117" y="1576167"/>
            <a:ext cx="1222868" cy="1021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1531350" y="4908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Procedures</a:t>
            </a:r>
            <a:endParaRPr sz="7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52825" y="15684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Criamos no total, 3 procedures: 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AutoNum type="arabicPeriod"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Procedure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cadastra_funcionario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50" y="3638550"/>
            <a:ext cx="68199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38" y="7169675"/>
            <a:ext cx="7135925" cy="16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9884150" y="3107325"/>
            <a:ext cx="62400" cy="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9821675" y="2381700"/>
            <a:ext cx="85413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Procedure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cadastra_peca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6538" y="3565775"/>
            <a:ext cx="5915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1150" y="6919825"/>
            <a:ext cx="6042900" cy="1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