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53400" y="1686559"/>
            <a:ext cx="3276600" cy="4409440"/>
          </a:xfrm>
          <a:custGeom>
            <a:avLst/>
            <a:gdLst/>
            <a:ahLst/>
            <a:cxnLst/>
            <a:rect l="l" t="t" r="r" b="b"/>
            <a:pathLst>
              <a:path w="3276600" h="4409440">
                <a:moveTo>
                  <a:pt x="3276600" y="0"/>
                </a:moveTo>
                <a:lnTo>
                  <a:pt x="2870581" y="0"/>
                </a:lnTo>
                <a:lnTo>
                  <a:pt x="2870581" y="4024630"/>
                </a:lnTo>
                <a:lnTo>
                  <a:pt x="0" y="4024630"/>
                </a:lnTo>
                <a:lnTo>
                  <a:pt x="0" y="4409440"/>
                </a:lnTo>
                <a:lnTo>
                  <a:pt x="3276600" y="4409440"/>
                </a:lnTo>
                <a:lnTo>
                  <a:pt x="3276600" y="4024630"/>
                </a:lnTo>
                <a:lnTo>
                  <a:pt x="32766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52475" y="742950"/>
            <a:ext cx="3276600" cy="4410075"/>
          </a:xfrm>
          <a:custGeom>
            <a:avLst/>
            <a:gdLst/>
            <a:ahLst/>
            <a:cxnLst/>
            <a:rect l="l" t="t" r="r" b="b"/>
            <a:pathLst>
              <a:path w="3276600" h="4410075">
                <a:moveTo>
                  <a:pt x="3275965" y="0"/>
                </a:moveTo>
                <a:lnTo>
                  <a:pt x="0" y="0"/>
                </a:lnTo>
                <a:lnTo>
                  <a:pt x="0" y="4410075"/>
                </a:lnTo>
                <a:lnTo>
                  <a:pt x="405891" y="4410075"/>
                </a:lnTo>
                <a:lnTo>
                  <a:pt x="405891" y="384555"/>
                </a:lnTo>
                <a:lnTo>
                  <a:pt x="3276600" y="385825"/>
                </a:lnTo>
                <a:lnTo>
                  <a:pt x="3276143" y="288125"/>
                </a:lnTo>
                <a:lnTo>
                  <a:pt x="3276421" y="97772"/>
                </a:lnTo>
                <a:lnTo>
                  <a:pt x="3275965" y="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4826" y="1430274"/>
            <a:ext cx="7102347" cy="1771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76729" y="4243704"/>
            <a:ext cx="7638541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60084" y="1362455"/>
            <a:ext cx="4603750" cy="4388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81B0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305425" cy="6858000"/>
          </a:xfrm>
          <a:custGeom>
            <a:avLst/>
            <a:gdLst/>
            <a:ahLst/>
            <a:cxnLst/>
            <a:rect l="l" t="t" r="r" b="b"/>
            <a:pathLst>
              <a:path w="5305425" h="6858000">
                <a:moveTo>
                  <a:pt x="5305425" y="0"/>
                </a:moveTo>
                <a:lnTo>
                  <a:pt x="0" y="0"/>
                </a:lnTo>
                <a:lnTo>
                  <a:pt x="0" y="6858000"/>
                </a:lnTo>
                <a:lnTo>
                  <a:pt x="5305425" y="6858000"/>
                </a:lnTo>
                <a:lnTo>
                  <a:pt x="5305425" y="0"/>
                </a:lnTo>
                <a:close/>
              </a:path>
            </a:pathLst>
          </a:custGeom>
          <a:solidFill>
            <a:srgbClr val="181B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3282" y="2070099"/>
            <a:ext cx="3718560" cy="1972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EECE2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www.youtube.com/%40nilzacriati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 indent="2126615">
              <a:lnSpc>
                <a:spcPts val="4360"/>
              </a:lnSpc>
              <a:spcBef>
                <a:spcPts val="740"/>
              </a:spcBef>
            </a:pPr>
            <a:r>
              <a:rPr sz="4100" b="1" spc="-10" dirty="0">
                <a:latin typeface="Calibri"/>
                <a:cs typeface="Calibri"/>
              </a:rPr>
              <a:t>VIVACIDADE: ESTÍMULO</a:t>
            </a:r>
            <a:r>
              <a:rPr sz="4100" b="1" spc="-140" dirty="0">
                <a:latin typeface="Calibri"/>
                <a:cs typeface="Calibri"/>
              </a:rPr>
              <a:t> </a:t>
            </a:r>
            <a:r>
              <a:rPr sz="4100" b="1" dirty="0">
                <a:latin typeface="Calibri"/>
                <a:cs typeface="Calibri"/>
              </a:rPr>
              <a:t>E</a:t>
            </a:r>
            <a:r>
              <a:rPr sz="4100" b="1" spc="-110" dirty="0">
                <a:latin typeface="Calibri"/>
                <a:cs typeface="Calibri"/>
              </a:rPr>
              <a:t> </a:t>
            </a:r>
            <a:r>
              <a:rPr sz="4100" b="1" spc="-40" dirty="0">
                <a:latin typeface="Calibri"/>
                <a:cs typeface="Calibri"/>
              </a:rPr>
              <a:t>CRIATIVIDADE</a:t>
            </a:r>
            <a:r>
              <a:rPr sz="4100" b="1" spc="-110" dirty="0">
                <a:latin typeface="Calibri"/>
                <a:cs typeface="Calibri"/>
              </a:rPr>
              <a:t> </a:t>
            </a:r>
            <a:r>
              <a:rPr sz="4100" b="1" spc="-20" dirty="0">
                <a:latin typeface="Calibri"/>
                <a:cs typeface="Calibri"/>
              </a:rPr>
              <a:t>PARA</a:t>
            </a:r>
            <a:endParaRPr sz="4100">
              <a:latin typeface="Calibri"/>
              <a:cs typeface="Calibri"/>
            </a:endParaRPr>
          </a:p>
          <a:p>
            <a:pPr marL="2711450">
              <a:lnSpc>
                <a:spcPts val="4375"/>
              </a:lnSpc>
            </a:pPr>
            <a:r>
              <a:rPr sz="4100" b="1" spc="-10" dirty="0">
                <a:latin typeface="Calibri"/>
                <a:cs typeface="Calibri"/>
              </a:rPr>
              <a:t>IDOSOS</a:t>
            </a:r>
            <a:endParaRPr sz="41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194685" marR="5080" indent="-3182620">
              <a:lnSpc>
                <a:spcPts val="3080"/>
              </a:lnSpc>
              <a:spcBef>
                <a:spcPts val="565"/>
              </a:spcBef>
            </a:pPr>
            <a:r>
              <a:rPr sz="2900" b="1" spc="-20" dirty="0">
                <a:solidFill>
                  <a:srgbClr val="EEECE2"/>
                </a:solidFill>
                <a:latin typeface="Calibri"/>
                <a:cs typeface="Calibri"/>
              </a:rPr>
              <a:t>PROJETO</a:t>
            </a:r>
            <a:r>
              <a:rPr sz="2900" b="1" spc="-125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dirty="0">
                <a:solidFill>
                  <a:srgbClr val="EEECE2"/>
                </a:solidFill>
                <a:latin typeface="Calibri"/>
                <a:cs typeface="Calibri"/>
              </a:rPr>
              <a:t>DE</a:t>
            </a:r>
            <a:r>
              <a:rPr sz="2900" b="1" spc="-95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EECE2"/>
                </a:solidFill>
                <a:latin typeface="Calibri"/>
                <a:cs typeface="Calibri"/>
              </a:rPr>
              <a:t>PROGRAMAÇÃO</a:t>
            </a:r>
            <a:r>
              <a:rPr sz="2900" b="1" spc="-50" dirty="0">
                <a:solidFill>
                  <a:srgbClr val="EEECE2"/>
                </a:solidFill>
                <a:latin typeface="Calibri"/>
                <a:cs typeface="Calibri"/>
              </a:rPr>
              <a:t> PARA</a:t>
            </a:r>
            <a:r>
              <a:rPr sz="2900" b="1" spc="-70" dirty="0">
                <a:solidFill>
                  <a:srgbClr val="EEECE2"/>
                </a:solidFill>
                <a:latin typeface="Calibri"/>
                <a:cs typeface="Calibri"/>
              </a:rPr>
              <a:t> </a:t>
            </a:r>
            <a:r>
              <a:rPr sz="2900" b="1" spc="-10" dirty="0">
                <a:solidFill>
                  <a:srgbClr val="EEECE2"/>
                </a:solidFill>
                <a:latin typeface="Calibri"/>
                <a:cs typeface="Calibri"/>
              </a:rPr>
              <a:t>DISPOSITIVOS MÓVEIS</a:t>
            </a:r>
            <a:endParaRPr sz="29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371475"/>
            <a:ext cx="11029950" cy="611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1407" y="1833562"/>
            <a:ext cx="3483610" cy="2318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5080" indent="962025" algn="just">
              <a:lnSpc>
                <a:spcPts val="5780"/>
              </a:lnSpc>
              <a:spcBef>
                <a:spcPts val="880"/>
              </a:spcBef>
            </a:pPr>
            <a:r>
              <a:rPr spc="-35" dirty="0"/>
              <a:t>CÓDIGO: </a:t>
            </a:r>
            <a:r>
              <a:rPr spc="-80" dirty="0"/>
              <a:t>ESTRUTURA </a:t>
            </a:r>
            <a:r>
              <a:rPr dirty="0"/>
              <a:t>DE</a:t>
            </a:r>
            <a:r>
              <a:rPr spc="-30" dirty="0"/>
              <a:t> </a:t>
            </a:r>
            <a:r>
              <a:rPr spc="-90" dirty="0"/>
              <a:t>PASTAS: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05425" y="0"/>
            <a:ext cx="3390900" cy="6858000"/>
            <a:chOff x="5305425" y="0"/>
            <a:chExt cx="3390900" cy="6858000"/>
          </a:xfrm>
        </p:grpSpPr>
        <p:sp>
          <p:nvSpPr>
            <p:cNvPr id="4" name="object 4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895350"/>
              <a:ext cx="3162300" cy="5267325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0625" y="895350"/>
            <a:ext cx="3162300" cy="5267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76998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CÓDIGO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305425" y="0"/>
            <a:ext cx="6886575" cy="6858000"/>
            <a:chOff x="5305425" y="0"/>
            <a:chExt cx="6886575" cy="6858000"/>
          </a:xfrm>
        </p:grpSpPr>
        <p:sp>
          <p:nvSpPr>
            <p:cNvPr id="4" name="object 4"/>
            <p:cNvSpPr/>
            <p:nvPr/>
          </p:nvSpPr>
          <p:spPr>
            <a:xfrm>
              <a:off x="5305425" y="0"/>
              <a:ext cx="228600" cy="6858000"/>
            </a:xfrm>
            <a:custGeom>
              <a:avLst/>
              <a:gdLst/>
              <a:ahLst/>
              <a:cxnLst/>
              <a:rect l="l" t="t" r="r" b="b"/>
              <a:pathLst>
                <a:path w="228600" h="6858000">
                  <a:moveTo>
                    <a:pt x="228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696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34025" y="542925"/>
              <a:ext cx="6657975" cy="57721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36141" y="2933763"/>
            <a:ext cx="295021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-6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DESAFIOS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260084" y="815339"/>
            <a:ext cx="4179570" cy="13176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 marR="5080">
              <a:lnSpc>
                <a:spcPct val="84300"/>
              </a:lnSpc>
              <a:spcBef>
                <a:spcPts val="555"/>
              </a:spcBef>
            </a:pP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400" b="1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desenvolvimento</a:t>
            </a:r>
            <a:r>
              <a:rPr sz="24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4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aplicativo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tem</a:t>
            </a:r>
            <a:r>
              <a:rPr sz="24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representado</a:t>
            </a:r>
            <a:r>
              <a:rPr sz="2400" b="1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4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desafio,</a:t>
            </a:r>
            <a:r>
              <a:rPr sz="24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especialmente</a:t>
            </a:r>
            <a:r>
              <a:rPr sz="24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4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181B0D"/>
                </a:solidFill>
                <a:latin typeface="Calibri"/>
                <a:cs typeface="Calibri"/>
              </a:rPr>
              <a:t>dois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aspectos</a:t>
            </a:r>
            <a:r>
              <a:rPr sz="2400" b="1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principais: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0084" y="2208212"/>
            <a:ext cx="4739005" cy="22802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96240" marR="349885" indent="-384175">
              <a:lnSpc>
                <a:spcPts val="2030"/>
              </a:lnSpc>
              <a:spcBef>
                <a:spcPts val="5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Design do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Projeto: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interface intuitiva,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agradável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acessível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exigiu bastante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pesquisa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atenção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aos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detalhes.</a:t>
            </a:r>
            <a:endParaRPr sz="2000">
              <a:latin typeface="Calibri"/>
              <a:cs typeface="Calibri"/>
            </a:endParaRPr>
          </a:p>
          <a:p>
            <a:pPr marL="396240" marR="5080" indent="-384175">
              <a:lnSpc>
                <a:spcPct val="83500"/>
              </a:lnSpc>
              <a:spcBef>
                <a:spcPts val="121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Consumo</a:t>
            </a:r>
            <a:r>
              <a:rPr sz="20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APIs: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Integrar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ao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garantir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comunicação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eficiente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entre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partes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desafio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técnico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importante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durante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processo.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0084" y="4554220"/>
            <a:ext cx="4507230" cy="101219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5080">
              <a:lnSpc>
                <a:spcPct val="84800"/>
              </a:lnSpc>
              <a:spcBef>
                <a:spcPts val="540"/>
              </a:spcBef>
            </a:pP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Esses</a:t>
            </a:r>
            <a:r>
              <a:rPr sz="24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obstáculos,</a:t>
            </a:r>
            <a:r>
              <a:rPr sz="2400" b="1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entanto,</a:t>
            </a:r>
            <a:r>
              <a:rPr sz="2400" b="1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181B0D"/>
                </a:solidFill>
                <a:latin typeface="Calibri"/>
                <a:cs typeface="Calibri"/>
              </a:rPr>
              <a:t>têm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proporcionado</a:t>
            </a:r>
            <a:r>
              <a:rPr sz="24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400" b="1" spc="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grande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aprendizado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4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evolução</a:t>
            </a:r>
            <a:r>
              <a:rPr sz="2400" b="1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181B0D"/>
                </a:solidFill>
                <a:latin typeface="Calibri"/>
                <a:cs typeface="Calibri"/>
              </a:rPr>
              <a:t>no</a:t>
            </a:r>
            <a:r>
              <a:rPr sz="24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181B0D"/>
                </a:solidFill>
                <a:latin typeface="Calibri"/>
                <a:cs typeface="Calibri"/>
              </a:rPr>
              <a:t>projeto.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7700" y="638809"/>
            <a:ext cx="2562225" cy="1903730"/>
          </a:xfrm>
          <a:custGeom>
            <a:avLst/>
            <a:gdLst/>
            <a:ahLst/>
            <a:cxnLst/>
            <a:rect l="l" t="t" r="r" b="b"/>
            <a:pathLst>
              <a:path w="2562225" h="1903730">
                <a:moveTo>
                  <a:pt x="2562225" y="0"/>
                </a:moveTo>
                <a:lnTo>
                  <a:pt x="0" y="0"/>
                </a:lnTo>
                <a:lnTo>
                  <a:pt x="0" y="234950"/>
                </a:lnTo>
                <a:lnTo>
                  <a:pt x="0" y="1903730"/>
                </a:lnTo>
                <a:lnTo>
                  <a:pt x="223799" y="1903730"/>
                </a:lnTo>
                <a:lnTo>
                  <a:pt x="223799" y="234950"/>
                </a:lnTo>
                <a:lnTo>
                  <a:pt x="2562225" y="234950"/>
                </a:lnTo>
                <a:lnTo>
                  <a:pt x="2562225" y="0"/>
                </a:lnTo>
                <a:close/>
              </a:path>
            </a:pathLst>
          </a:custGeom>
          <a:solidFill>
            <a:srgbClr val="EEEC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33500" y="1267205"/>
            <a:ext cx="297243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CONCLUSÃO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671830" y="3010947"/>
            <a:ext cx="4638040" cy="147447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396240" indent="-383540">
              <a:lnSpc>
                <a:spcPct val="100000"/>
              </a:lnSpc>
              <a:spcBef>
                <a:spcPts val="1140"/>
              </a:spcBef>
              <a:buChar char="■"/>
              <a:tabLst>
                <a:tab pos="396240" algn="l"/>
              </a:tabLst>
            </a:pP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Obrigado</a:t>
            </a:r>
            <a:r>
              <a:rPr sz="2000" spc="-1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2000" spc="-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todos</a:t>
            </a:r>
            <a:r>
              <a:rPr sz="20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pela</a:t>
            </a:r>
            <a:r>
              <a:rPr sz="2000" spc="-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atenção.</a:t>
            </a:r>
            <a:endParaRPr sz="2000">
              <a:latin typeface="Franklin Gothic Medium"/>
              <a:cs typeface="Franklin Gothic Medium"/>
            </a:endParaRPr>
          </a:p>
          <a:p>
            <a:pPr marL="396240" marR="5080" indent="-384175">
              <a:lnSpc>
                <a:spcPct val="93900"/>
              </a:lnSpc>
              <a:spcBef>
                <a:spcPts val="1200"/>
              </a:spcBef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Link</a:t>
            </a:r>
            <a:r>
              <a:rPr sz="20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dos</a:t>
            </a:r>
            <a:r>
              <a:rPr sz="20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canais</a:t>
            </a:r>
            <a:r>
              <a:rPr sz="20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da</a:t>
            </a:r>
            <a:r>
              <a:rPr sz="2000" spc="-4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cliente: </a:t>
            </a:r>
            <a:r>
              <a:rPr sz="2000" u="sng" spc="-3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https://www.youtube.com/@nilzacriativ</a:t>
            </a:r>
            <a:r>
              <a:rPr sz="2000" spc="-30" dirty="0">
                <a:solidFill>
                  <a:srgbClr val="77A1BA"/>
                </a:solidFill>
                <a:latin typeface="Franklin Gothic Medium"/>
                <a:cs typeface="Franklin Gothic Medium"/>
              </a:rPr>
              <a:t> </a:t>
            </a:r>
            <a:r>
              <a:rPr sz="2000" u="sng" spc="-50" dirty="0">
                <a:solidFill>
                  <a:srgbClr val="77A1BA"/>
                </a:solidFill>
                <a:uFill>
                  <a:solidFill>
                    <a:srgbClr val="77A1BA"/>
                  </a:solidFill>
                </a:uFill>
                <a:latin typeface="Franklin Gothic Medium"/>
                <a:cs typeface="Franklin Gothic Medium"/>
                <a:hlinkClick r:id="rId2"/>
              </a:rPr>
              <a:t>a</a:t>
            </a:r>
            <a:endParaRPr sz="20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57950"/>
            <a:ext cx="12192000" cy="400050"/>
          </a:xfrm>
          <a:custGeom>
            <a:avLst/>
            <a:gdLst/>
            <a:ahLst/>
            <a:cxnLst/>
            <a:rect l="l" t="t" r="r" b="b"/>
            <a:pathLst>
              <a:path w="12192000" h="400050">
                <a:moveTo>
                  <a:pt x="12192000" y="0"/>
                </a:moveTo>
                <a:lnTo>
                  <a:pt x="0" y="0"/>
                </a:lnTo>
                <a:lnTo>
                  <a:pt x="0" y="400050"/>
                </a:lnTo>
                <a:lnTo>
                  <a:pt x="12192000" y="40005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B8D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7525" y="1590675"/>
            <a:ext cx="3857625" cy="34766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76084" y="494982"/>
            <a:ext cx="3713479" cy="639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Segue</a:t>
            </a:r>
            <a:r>
              <a:rPr sz="20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foto</a:t>
            </a:r>
            <a:r>
              <a:rPr sz="2000" spc="-7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sz="20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comprovação</a:t>
            </a:r>
            <a:r>
              <a:rPr sz="2000" spc="-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 </a:t>
            </a:r>
            <a:r>
              <a:rPr sz="20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cliente.</a:t>
            </a:r>
            <a:endParaRPr sz="20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282" y="2070099"/>
            <a:ext cx="4165918" cy="13503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130"/>
              </a:spcBef>
            </a:pPr>
            <a:r>
              <a:rPr lang="pt-BR" sz="4550" spc="-25" dirty="0"/>
              <a:t>INTEGRTANTES DO GRUPO</a:t>
            </a:r>
            <a:endParaRPr sz="4550" dirty="0"/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1163002"/>
            <a:ext cx="4699000" cy="257865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lang="pt-BR" sz="2000" dirty="0">
                <a:latin typeface="Calibri"/>
                <a:cs typeface="Calibri"/>
              </a:rPr>
              <a:t>Cauê </a:t>
            </a:r>
            <a:r>
              <a:rPr lang="pt-BR" sz="2000" dirty="0" err="1">
                <a:latin typeface="Calibri"/>
                <a:cs typeface="Calibri"/>
              </a:rPr>
              <a:t>Edi</a:t>
            </a:r>
            <a:r>
              <a:rPr lang="pt-BR" sz="2000" dirty="0">
                <a:latin typeface="Calibri"/>
                <a:cs typeface="Calibri"/>
              </a:rPr>
              <a:t> de Souza e Braga – 202202154768</a:t>
            </a: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endParaRPr lang="pt-BR" sz="2000" dirty="0">
              <a:latin typeface="Calibri"/>
              <a:cs typeface="Calibri"/>
            </a:endParaRPr>
          </a:p>
          <a:p>
            <a:pPr marL="12065" marR="103505">
              <a:lnSpc>
                <a:spcPct val="94400"/>
              </a:lnSpc>
              <a:spcBef>
                <a:spcPts val="260"/>
              </a:spcBef>
              <a:tabLst>
                <a:tab pos="396240" algn="l"/>
              </a:tabLst>
            </a:pPr>
            <a:r>
              <a:rPr lang="pt-BR" sz="2000" b="1" dirty="0">
                <a:latin typeface="Calibri"/>
                <a:cs typeface="Calibri"/>
              </a:rPr>
              <a:t>	Professor: </a:t>
            </a:r>
          </a:p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lang="pt-BR" sz="2000" dirty="0">
                <a:latin typeface="Calibri"/>
                <a:cs typeface="Calibri"/>
              </a:rPr>
              <a:t>Paulo </a:t>
            </a:r>
            <a:r>
              <a:rPr lang="pt-BR" sz="2000" dirty="0" err="1">
                <a:latin typeface="Calibri"/>
                <a:cs typeface="Calibri"/>
              </a:rPr>
              <a:t>Ingrácio</a:t>
            </a:r>
            <a:endParaRPr lang="pt-BR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19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5080" algn="r">
              <a:lnSpc>
                <a:spcPts val="5210"/>
              </a:lnSpc>
              <a:spcBef>
                <a:spcPts val="130"/>
              </a:spcBef>
            </a:pPr>
            <a:r>
              <a:rPr sz="4550" spc="-25" dirty="0"/>
              <a:t>INFORMAÇÕES</a:t>
            </a:r>
            <a:endParaRPr sz="4550"/>
          </a:p>
          <a:p>
            <a:pPr marL="1110615" marR="5080" indent="861060" algn="r">
              <a:lnSpc>
                <a:spcPts val="4880"/>
              </a:lnSpc>
              <a:spcBef>
                <a:spcPts val="390"/>
              </a:spcBef>
            </a:pPr>
            <a:r>
              <a:rPr sz="4550" spc="-10" dirty="0"/>
              <a:t>SOBRE </a:t>
            </a:r>
            <a:r>
              <a:rPr sz="4550" dirty="0"/>
              <a:t>O</a:t>
            </a:r>
            <a:r>
              <a:rPr sz="4550" spc="-40" dirty="0"/>
              <a:t> </a:t>
            </a:r>
            <a:r>
              <a:rPr sz="4550" spc="-10" dirty="0"/>
              <a:t>CLIENTE</a:t>
            </a:r>
            <a:endParaRPr sz="4550"/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1163002"/>
            <a:ext cx="4699000" cy="406400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103505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Minha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cliente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é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Nilza</a:t>
            </a:r>
            <a:r>
              <a:rPr sz="20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Araújo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artesã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especializada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0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vasos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laços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artesanais.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longo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tempo,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ela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construiu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sólida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base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fãs,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tanto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plataformas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digitais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YouTube</a:t>
            </a:r>
            <a:r>
              <a:rPr sz="20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b="1" spc="-20" dirty="0">
                <a:solidFill>
                  <a:srgbClr val="181B0D"/>
                </a:solidFill>
                <a:latin typeface="Calibri"/>
                <a:cs typeface="Calibri"/>
              </a:rPr>
              <a:t>TikTok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quanto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condomínio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reside.</a:t>
            </a:r>
            <a:endParaRPr sz="2000">
              <a:latin typeface="Calibri"/>
              <a:cs typeface="Calibri"/>
            </a:endParaRPr>
          </a:p>
          <a:p>
            <a:pPr marL="396240" marR="5080" indent="57150">
              <a:lnSpc>
                <a:spcPct val="93900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Observando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crescimento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desse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público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necessidade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conectar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forma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próxima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personalizada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seus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seguidores,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surgiu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ideia</a:t>
            </a:r>
            <a:r>
              <a:rPr sz="2000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desenvolver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mobile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exclusivo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para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seus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conteúdos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fortalecer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ainda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mais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essa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relação.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819" y="1100137"/>
            <a:ext cx="3114040" cy="2318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795" algn="r">
              <a:lnSpc>
                <a:spcPts val="6130"/>
              </a:lnSpc>
              <a:spcBef>
                <a:spcPts val="105"/>
              </a:spcBef>
            </a:pPr>
            <a:r>
              <a:rPr spc="-200" dirty="0"/>
              <a:t>PROPOSTA</a:t>
            </a:r>
          </a:p>
          <a:p>
            <a:pPr marL="227329" marR="5080" indent="2049780" algn="r">
              <a:lnSpc>
                <a:spcPts val="5780"/>
              </a:lnSpc>
              <a:spcBef>
                <a:spcPts val="430"/>
              </a:spcBef>
            </a:pPr>
            <a:r>
              <a:rPr spc="-25" dirty="0"/>
              <a:t>DE </a:t>
            </a:r>
            <a:r>
              <a:rPr spc="-204" dirty="0"/>
              <a:t>PARCERIA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3044" y="3303206"/>
            <a:ext cx="2583815" cy="23190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 indent="561975" algn="r">
              <a:lnSpc>
                <a:spcPts val="5790"/>
              </a:lnSpc>
              <a:spcBef>
                <a:spcPts val="875"/>
              </a:spcBef>
            </a:pP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COM</a:t>
            </a:r>
            <a:r>
              <a:rPr sz="5400" spc="-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 </a:t>
            </a:r>
            <a:r>
              <a:rPr sz="54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PUBLICO</a:t>
            </a:r>
            <a:endParaRPr sz="5400">
              <a:latin typeface="Franklin Gothic Medium"/>
              <a:cs typeface="Franklin Gothic Medium"/>
            </a:endParaRPr>
          </a:p>
          <a:p>
            <a:pPr marR="11430" algn="r">
              <a:lnSpc>
                <a:spcPts val="5700"/>
              </a:lnSpc>
            </a:pPr>
            <a:r>
              <a:rPr sz="5400" spc="-2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ALVO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89421" y="312102"/>
            <a:ext cx="4738370" cy="637222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96240" marR="5080" indent="-384175">
              <a:lnSpc>
                <a:spcPct val="94400"/>
              </a:lnSpc>
              <a:spcBef>
                <a:spcPts val="26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Colaboração</a:t>
            </a:r>
            <a:r>
              <a:rPr sz="2000" b="1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b="1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b="1" spc="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conteúdo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público-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alvo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contribuir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suas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próprias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"receitas"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tutoriais,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criando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um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espaço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troca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experiências.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Isso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gera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senso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comunidade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participação,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tornando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mais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dinâmico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relevante.</a:t>
            </a:r>
            <a:endParaRPr sz="2000">
              <a:latin typeface="Calibri"/>
              <a:cs typeface="Calibri"/>
            </a:endParaRPr>
          </a:p>
          <a:p>
            <a:pPr marL="396240" marR="127635" indent="-384175">
              <a:lnSpc>
                <a:spcPct val="93900"/>
              </a:lnSpc>
              <a:spcBef>
                <a:spcPts val="120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Feedback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b="1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sugestões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Convidar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darem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feedbacks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sobre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app,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sugerindo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melhorias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novas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funcionalidades.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Isso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ajudá-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lo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ajustar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acordo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as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necessidades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reais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dos</a:t>
            </a:r>
            <a:r>
              <a:rPr sz="2000" spc="-114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  <a:p>
            <a:pPr marL="396240" marR="99695" indent="-384175">
              <a:lnSpc>
                <a:spcPct val="93900"/>
              </a:lnSpc>
              <a:spcBef>
                <a:spcPts val="120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b="1" spc="-20" dirty="0">
                <a:solidFill>
                  <a:srgbClr val="181B0D"/>
                </a:solidFill>
                <a:latin typeface="Calibri"/>
                <a:cs typeface="Calibri"/>
              </a:rPr>
              <a:t>Eventos</a:t>
            </a:r>
            <a:r>
              <a:rPr sz="2000" b="1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comunidades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Criar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canal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comunicação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(como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fóruns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ou</a:t>
            </a:r>
            <a:r>
              <a:rPr sz="2000" spc="-6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redes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sociais)</a:t>
            </a:r>
            <a:r>
              <a:rPr sz="2000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formar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uma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comunidade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os</a:t>
            </a:r>
            <a:r>
              <a:rPr sz="2000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usuários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possam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interagir,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compartilhar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suas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criações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tirar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dúvidas.</a:t>
            </a:r>
            <a:r>
              <a:rPr sz="2000" spc="-8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Também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pode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incluir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eventos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online,</a:t>
            </a:r>
            <a:r>
              <a:rPr sz="2000" spc="-9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workshops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como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usar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app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u="sng" dirty="0">
                <a:solidFill>
                  <a:srgbClr val="181B0D"/>
                </a:solidFill>
                <a:uFill>
                  <a:solidFill>
                    <a:srgbClr val="181B0D"/>
                  </a:solidFill>
                </a:uFill>
                <a:latin typeface="Calibri"/>
                <a:cs typeface="Calibri"/>
              </a:rPr>
              <a:t>ou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tutoriais</a:t>
            </a:r>
            <a:r>
              <a:rPr sz="2000" spc="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ao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vivo</a:t>
            </a:r>
            <a:r>
              <a:rPr sz="2000" spc="-20" dirty="0">
                <a:solidFill>
                  <a:srgbClr val="181B0D"/>
                </a:solidFill>
                <a:latin typeface="Arial MT"/>
                <a:cs typeface="Arial MT"/>
              </a:rPr>
              <a:t>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509" y="2306002"/>
            <a:ext cx="3851275" cy="1584325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564515" marR="5080" indent="-551815">
              <a:lnSpc>
                <a:spcPts val="5790"/>
              </a:lnSpc>
              <a:spcBef>
                <a:spcPts val="875"/>
              </a:spcBef>
            </a:pPr>
            <a:r>
              <a:rPr spc="-10" dirty="0"/>
              <a:t>OBJETIVO</a:t>
            </a:r>
            <a:r>
              <a:rPr spc="-290" dirty="0"/>
              <a:t> </a:t>
            </a:r>
            <a:r>
              <a:rPr spc="-25" dirty="0"/>
              <a:t>DO </a:t>
            </a:r>
            <a:r>
              <a:rPr spc="-105" dirty="0"/>
              <a:t>A</a:t>
            </a:r>
            <a:r>
              <a:rPr spc="-155" dirty="0"/>
              <a:t>PL</a:t>
            </a:r>
            <a:r>
              <a:rPr spc="-135" dirty="0"/>
              <a:t>I</a:t>
            </a:r>
            <a:r>
              <a:rPr spc="-110" dirty="0"/>
              <a:t>C</a:t>
            </a:r>
            <a:r>
              <a:rPr spc="-605" dirty="0"/>
              <a:t>A</a:t>
            </a:r>
            <a:r>
              <a:rPr spc="-125" dirty="0"/>
              <a:t>TI</a:t>
            </a:r>
            <a:r>
              <a:rPr spc="-175" dirty="0"/>
              <a:t>V</a:t>
            </a:r>
            <a:r>
              <a:rPr spc="-125" dirty="0"/>
              <a:t>O</a:t>
            </a: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507682"/>
            <a:ext cx="4703445" cy="579056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94200"/>
              </a:lnSpc>
              <a:spcBef>
                <a:spcPts val="265"/>
              </a:spcBef>
            </a:pPr>
            <a:r>
              <a:rPr sz="2000" dirty="0">
                <a:latin typeface="Calibri"/>
                <a:cs typeface="Calibri"/>
              </a:rPr>
              <a:t>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projeto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consiste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em um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aplicativo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móvel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registrar,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atualizar,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visualizar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excluir </a:t>
            </a:r>
            <a:r>
              <a:rPr sz="2000" dirty="0">
                <a:latin typeface="Calibri"/>
                <a:cs typeface="Calibri"/>
              </a:rPr>
              <a:t>passo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"receitas",</a:t>
            </a:r>
            <a:r>
              <a:rPr sz="2000" dirty="0">
                <a:latin typeface="Calibri"/>
                <a:cs typeface="Calibri"/>
              </a:rPr>
              <a:t> como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criação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vasos,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laços,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brindes,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outros.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proposta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é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permitir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comunidade </a:t>
            </a:r>
            <a:r>
              <a:rPr sz="2000" dirty="0">
                <a:latin typeface="Calibri"/>
                <a:cs typeface="Calibri"/>
              </a:rPr>
              <a:t>acesse,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meio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celular,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tutoriais </a:t>
            </a:r>
            <a:r>
              <a:rPr sz="2000" dirty="0">
                <a:latin typeface="Calibri"/>
                <a:cs typeface="Calibri"/>
              </a:rPr>
              <a:t>detalhados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reproduzir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diversos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itens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forma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precisa.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Além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disso,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permitirá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 </a:t>
            </a:r>
            <a:r>
              <a:rPr sz="2000" spc="-10" dirty="0">
                <a:latin typeface="Calibri"/>
                <a:cs typeface="Calibri"/>
              </a:rPr>
              <a:t>registro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tipos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"receitas",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como </a:t>
            </a:r>
            <a:r>
              <a:rPr sz="2000" dirty="0">
                <a:latin typeface="Calibri"/>
                <a:cs typeface="Calibri"/>
              </a:rPr>
              <a:t>preparos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comidas,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técnicas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costura, </a:t>
            </a:r>
            <a:r>
              <a:rPr sz="2000" dirty="0">
                <a:latin typeface="Calibri"/>
                <a:cs typeface="Calibri"/>
              </a:rPr>
              <a:t>cuidados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roupas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outros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“life-</a:t>
            </a:r>
            <a:r>
              <a:rPr sz="2000" spc="-30" dirty="0">
                <a:latin typeface="Calibri"/>
                <a:cs typeface="Calibri"/>
              </a:rPr>
              <a:t>hacks”.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plataforma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será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construída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utilizando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React </a:t>
            </a:r>
            <a:r>
              <a:rPr sz="2000" dirty="0">
                <a:latin typeface="Calibri"/>
                <a:cs typeface="Calibri"/>
              </a:rPr>
              <a:t>Native, que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garante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compatibilidade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tanto </a:t>
            </a:r>
            <a:r>
              <a:rPr sz="2000" dirty="0">
                <a:latin typeface="Calibri"/>
                <a:cs typeface="Calibri"/>
              </a:rPr>
              <a:t>para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iOS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quanto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Android,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Express.js</a:t>
            </a:r>
            <a:r>
              <a:rPr sz="2000" spc="-20" dirty="0">
                <a:latin typeface="Calibri"/>
                <a:cs typeface="Calibri"/>
              </a:rPr>
              <a:t> para </a:t>
            </a:r>
            <a:r>
              <a:rPr sz="2000" spc="-10" dirty="0">
                <a:latin typeface="Calibri"/>
                <a:cs typeface="Calibri"/>
              </a:rPr>
              <a:t>desenvolvimento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 api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banco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dados </a:t>
            </a:r>
            <a:r>
              <a:rPr sz="2000" dirty="0">
                <a:latin typeface="Calibri"/>
                <a:cs typeface="Calibri"/>
              </a:rPr>
              <a:t>MySQL,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armazenará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informações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de </a:t>
            </a:r>
            <a:r>
              <a:rPr sz="2000" dirty="0">
                <a:latin typeface="Calibri"/>
                <a:cs typeface="Calibri"/>
              </a:rPr>
              <a:t>forma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segura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eficiente.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isso,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o </a:t>
            </a:r>
            <a:r>
              <a:rPr sz="2000" dirty="0">
                <a:latin typeface="Calibri"/>
                <a:cs typeface="Calibri"/>
              </a:rPr>
              <a:t>aplicativo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visa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proporcionar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uma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experiência prática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interativa,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facilitando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aprendizado 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troca 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conhecimento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entre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usuários.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9794" y="2200338"/>
            <a:ext cx="3686810" cy="2318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00050" marR="5080" indent="-387350" algn="just">
              <a:lnSpc>
                <a:spcPts val="5780"/>
              </a:lnSpc>
              <a:spcBef>
                <a:spcPts val="880"/>
              </a:spcBef>
            </a:pPr>
            <a:r>
              <a:rPr sz="5400" spc="-6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DESENVOLVI </a:t>
            </a: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MENTO</a:t>
            </a:r>
            <a:r>
              <a:rPr sz="5400" spc="-8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sz="5400" spc="-1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sz="5400" spc="-1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sz="5400" spc="-6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5400" spc="-17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54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82995" y="206311"/>
            <a:ext cx="4735195" cy="34918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96240" marR="5080" indent="-384175">
              <a:lnSpc>
                <a:spcPct val="93900"/>
              </a:lnSpc>
              <a:spcBef>
                <a:spcPts val="27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desenvolvido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utilizando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React</a:t>
            </a:r>
            <a:r>
              <a:rPr sz="2000" b="1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Native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para</a:t>
            </a:r>
            <a:r>
              <a:rPr sz="2000" spc="-10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front-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end,</a:t>
            </a:r>
            <a:r>
              <a:rPr sz="2000" spc="-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garantindo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agilidade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compatibilidade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dispositivos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Android</a:t>
            </a:r>
            <a:r>
              <a:rPr sz="2000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 iOS.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80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back-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end</a:t>
            </a:r>
            <a:r>
              <a:rPr sz="2000" b="1" spc="-4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implementado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396875">
              <a:lnSpc>
                <a:spcPts val="2330"/>
              </a:lnSpc>
              <a:spcBef>
                <a:spcPts val="65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Express.js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escolhido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pela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sua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leveza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181B0D"/>
                </a:solidFill>
                <a:latin typeface="Calibri"/>
                <a:cs typeface="Calibri"/>
              </a:rPr>
              <a:t>e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praticidade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criação</a:t>
            </a:r>
            <a:r>
              <a:rPr sz="2000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181B0D"/>
                </a:solidFill>
                <a:latin typeface="Calibri"/>
                <a:cs typeface="Calibri"/>
              </a:rPr>
              <a:t>APIs.</a:t>
            </a:r>
            <a:endParaRPr sz="2000">
              <a:latin typeface="Calibri"/>
              <a:cs typeface="Calibri"/>
            </a:endParaRPr>
          </a:p>
          <a:p>
            <a:pPr marL="453390">
              <a:lnSpc>
                <a:spcPts val="2115"/>
              </a:lnSpc>
            </a:pP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banco</a:t>
            </a:r>
            <a:r>
              <a:rPr sz="2000" b="1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dados</a:t>
            </a:r>
            <a:r>
              <a:rPr sz="2000" b="1" spc="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foi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estruturado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endParaRPr sz="2000">
              <a:latin typeface="Calibri"/>
              <a:cs typeface="Calibri"/>
            </a:endParaRPr>
          </a:p>
          <a:p>
            <a:pPr marL="396240" marR="127635">
              <a:lnSpc>
                <a:spcPct val="93900"/>
              </a:lnSpc>
              <a:spcBef>
                <a:spcPts val="70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MySQL</a:t>
            </a:r>
            <a:r>
              <a:rPr sz="2000" b="1" spc="-2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está</a:t>
            </a:r>
            <a:r>
              <a:rPr sz="2000" spc="-9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rodando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em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um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ambiente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isolado</a:t>
            </a:r>
            <a:r>
              <a:rPr sz="2000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utilizando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Docker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 garantindo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maior</a:t>
            </a:r>
            <a:r>
              <a:rPr sz="2000" spc="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estabilidade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facilidade</a:t>
            </a:r>
            <a:r>
              <a:rPr sz="2000" spc="-5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na</a:t>
            </a:r>
            <a:r>
              <a:rPr sz="2000" spc="-1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gestão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do</a:t>
            </a:r>
            <a:r>
              <a:rPr sz="2000" spc="-3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ambiente</a:t>
            </a:r>
            <a:r>
              <a:rPr sz="2000" spc="-4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181B0D"/>
                </a:solidFill>
                <a:latin typeface="Calibri"/>
                <a:cs typeface="Calibri"/>
              </a:rPr>
              <a:t>de</a:t>
            </a:r>
            <a:r>
              <a:rPr sz="2000" spc="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desenvolvimento.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175" y="4048125"/>
            <a:ext cx="1143000" cy="111442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553325" y="3829050"/>
            <a:ext cx="2743200" cy="2609850"/>
            <a:chOff x="7553325" y="3829050"/>
            <a:chExt cx="2743200" cy="26098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53325" y="5172075"/>
              <a:ext cx="2743200" cy="12668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550" y="3829050"/>
              <a:ext cx="1428750" cy="1438275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91775" y="4048125"/>
            <a:ext cx="1219200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0894" y="2537205"/>
            <a:ext cx="3778250" cy="104013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960119" marR="5080" indent="-947419">
              <a:lnSpc>
                <a:spcPts val="3750"/>
              </a:lnSpc>
              <a:spcBef>
                <a:spcPts val="630"/>
              </a:spcBef>
            </a:pPr>
            <a:r>
              <a:rPr sz="3500" spc="-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DESENVOLVIMENTO </a:t>
            </a:r>
            <a:r>
              <a:rPr sz="35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</a:t>
            </a:r>
            <a:r>
              <a:rPr sz="3500" spc="-1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3500" spc="-11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APLICATIVO</a:t>
            </a:r>
            <a:endParaRPr sz="35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60084" y="637857"/>
            <a:ext cx="444373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Até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b="1" spc="-8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momento,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o</a:t>
            </a:r>
            <a:r>
              <a:rPr sz="2000" b="1" spc="-7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aplicativo</a:t>
            </a:r>
            <a:r>
              <a:rPr sz="2000" b="1" spc="-7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conta</a:t>
            </a:r>
            <a:r>
              <a:rPr sz="2000" b="1" spc="-6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com</a:t>
            </a:r>
            <a:r>
              <a:rPr sz="2000" b="1" spc="-35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181B0D"/>
                </a:solidFill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60084" y="923543"/>
            <a:ext cx="320230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seguintes</a:t>
            </a:r>
            <a:r>
              <a:rPr sz="2000" b="1" spc="-5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181B0D"/>
                </a:solidFill>
                <a:latin typeface="Calibri"/>
                <a:cs typeface="Calibri"/>
              </a:rPr>
              <a:t>telas</a:t>
            </a:r>
            <a:r>
              <a:rPr sz="2000" b="1" spc="-110" dirty="0">
                <a:solidFill>
                  <a:srgbClr val="181B0D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181B0D"/>
                </a:solidFill>
                <a:latin typeface="Calibri"/>
                <a:cs typeface="Calibri"/>
              </a:rPr>
              <a:t>desenvolvidas</a:t>
            </a:r>
            <a:r>
              <a:rPr sz="2000" spc="-10" dirty="0">
                <a:solidFill>
                  <a:srgbClr val="181B0D"/>
                </a:solidFill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96240" indent="-383540">
              <a:lnSpc>
                <a:spcPts val="2325"/>
              </a:lnSpc>
              <a:spcBef>
                <a:spcPts val="13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Login: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Permite</a:t>
            </a:r>
            <a:r>
              <a:rPr spc="-25" dirty="0"/>
              <a:t> </a:t>
            </a:r>
            <a:r>
              <a:rPr dirty="0"/>
              <a:t>o</a:t>
            </a:r>
            <a:r>
              <a:rPr spc="-80" dirty="0"/>
              <a:t> </a:t>
            </a:r>
            <a:r>
              <a:rPr dirty="0"/>
              <a:t>acesso</a:t>
            </a:r>
            <a:r>
              <a:rPr spc="-75" dirty="0"/>
              <a:t> </a:t>
            </a:r>
            <a:r>
              <a:rPr dirty="0"/>
              <a:t>seguro</a:t>
            </a:r>
            <a:r>
              <a:rPr spc="-80" dirty="0"/>
              <a:t> </a:t>
            </a:r>
            <a:r>
              <a:rPr spc="-25" dirty="0"/>
              <a:t>dos</a:t>
            </a:r>
          </a:p>
          <a:p>
            <a:pPr marL="396240">
              <a:lnSpc>
                <a:spcPts val="2325"/>
              </a:lnSpc>
            </a:pPr>
            <a:r>
              <a:rPr dirty="0"/>
              <a:t>usuários</a:t>
            </a:r>
            <a:r>
              <a:rPr spc="-85" dirty="0"/>
              <a:t> </a:t>
            </a:r>
            <a:r>
              <a:rPr spc="-10" dirty="0"/>
              <a:t>cadastrados.</a:t>
            </a:r>
          </a:p>
          <a:p>
            <a:pPr marL="396240" marR="690245" indent="-384175">
              <a:lnSpc>
                <a:spcPts val="2250"/>
              </a:lnSpc>
              <a:spcBef>
                <a:spcPts val="12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spc="-10" dirty="0">
                <a:latin typeface="Calibri"/>
                <a:cs typeface="Calibri"/>
              </a:rPr>
              <a:t>Registro: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40" dirty="0"/>
              <a:t>Tela</a:t>
            </a:r>
            <a:r>
              <a:rPr spc="-25" dirty="0"/>
              <a:t> </a:t>
            </a:r>
            <a:r>
              <a:rPr spc="-10" dirty="0"/>
              <a:t>para</a:t>
            </a:r>
            <a:r>
              <a:rPr spc="-100" dirty="0"/>
              <a:t> </a:t>
            </a:r>
            <a:r>
              <a:rPr dirty="0"/>
              <a:t>novos</a:t>
            </a:r>
            <a:r>
              <a:rPr spc="-5" dirty="0"/>
              <a:t> </a:t>
            </a:r>
            <a:r>
              <a:rPr spc="-10" dirty="0"/>
              <a:t>usuários </a:t>
            </a:r>
            <a:r>
              <a:rPr dirty="0"/>
              <a:t>criarem</a:t>
            </a:r>
            <a:r>
              <a:rPr spc="-65" dirty="0"/>
              <a:t> </a:t>
            </a:r>
            <a:r>
              <a:rPr dirty="0"/>
              <a:t>suas</a:t>
            </a:r>
            <a:r>
              <a:rPr spc="-65" dirty="0"/>
              <a:t> </a:t>
            </a:r>
            <a:r>
              <a:rPr spc="-10" dirty="0"/>
              <a:t>contas.</a:t>
            </a:r>
          </a:p>
          <a:p>
            <a:pPr marL="396240" marR="282575" indent="-384175">
              <a:lnSpc>
                <a:spcPts val="2250"/>
              </a:lnSpc>
              <a:spcBef>
                <a:spcPts val="128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Home: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spc="-40" dirty="0"/>
              <a:t>Tela</a:t>
            </a:r>
            <a:r>
              <a:rPr spc="-30" dirty="0"/>
              <a:t> </a:t>
            </a:r>
            <a:r>
              <a:rPr dirty="0"/>
              <a:t>principal</a:t>
            </a:r>
            <a:r>
              <a:rPr spc="-50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spc="-10" dirty="0"/>
              <a:t>boas-</a:t>
            </a:r>
            <a:r>
              <a:rPr dirty="0"/>
              <a:t>vindas</a:t>
            </a:r>
            <a:r>
              <a:rPr spc="-5" dirty="0"/>
              <a:t> </a:t>
            </a:r>
            <a:r>
              <a:rPr spc="-50" dirty="0"/>
              <a:t>e </a:t>
            </a:r>
            <a:r>
              <a:rPr spc="-10" dirty="0"/>
              <a:t>navegação.</a:t>
            </a:r>
          </a:p>
          <a:p>
            <a:pPr marL="396240" marR="463550" indent="-384175">
              <a:lnSpc>
                <a:spcPts val="2250"/>
              </a:lnSpc>
              <a:spcBef>
                <a:spcPts val="1210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b="1" dirty="0">
                <a:latin typeface="Calibri"/>
                <a:cs typeface="Calibri"/>
              </a:rPr>
              <a:t>Formulário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de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Posts: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dirty="0"/>
              <a:t>Área</a:t>
            </a:r>
            <a:r>
              <a:rPr spc="-40" dirty="0"/>
              <a:t> </a:t>
            </a:r>
            <a:r>
              <a:rPr dirty="0"/>
              <a:t>onde</a:t>
            </a:r>
            <a:r>
              <a:rPr spc="-75" dirty="0"/>
              <a:t> </a:t>
            </a:r>
            <a:r>
              <a:rPr spc="-25" dirty="0"/>
              <a:t>os </a:t>
            </a:r>
            <a:r>
              <a:rPr dirty="0"/>
              <a:t>usuários</a:t>
            </a:r>
            <a:r>
              <a:rPr spc="-65" dirty="0"/>
              <a:t> </a:t>
            </a:r>
            <a:r>
              <a:rPr dirty="0"/>
              <a:t>podem</a:t>
            </a:r>
            <a:r>
              <a:rPr spc="-60" dirty="0"/>
              <a:t> </a:t>
            </a:r>
            <a:r>
              <a:rPr dirty="0"/>
              <a:t>criar</a:t>
            </a:r>
            <a:r>
              <a:rPr spc="-50" dirty="0"/>
              <a:t> </a:t>
            </a:r>
            <a:r>
              <a:rPr dirty="0"/>
              <a:t>e</a:t>
            </a:r>
            <a:r>
              <a:rPr spc="-50" dirty="0"/>
              <a:t> </a:t>
            </a:r>
            <a:r>
              <a:rPr dirty="0"/>
              <a:t>enviar</a:t>
            </a:r>
            <a:r>
              <a:rPr spc="20" dirty="0"/>
              <a:t> </a:t>
            </a:r>
            <a:r>
              <a:rPr spc="-10" dirty="0"/>
              <a:t>novos conteúdos.</a:t>
            </a:r>
          </a:p>
          <a:p>
            <a:pPr marL="396240" marR="5080" indent="-384175">
              <a:lnSpc>
                <a:spcPct val="93900"/>
              </a:lnSpc>
              <a:spcBef>
                <a:spcPts val="1155"/>
              </a:spcBef>
              <a:buFont typeface="Franklin Gothic Medium"/>
              <a:buChar char="■"/>
              <a:tabLst>
                <a:tab pos="396240" algn="l"/>
              </a:tabLst>
            </a:pPr>
            <a:r>
              <a:rPr dirty="0"/>
              <a:t>Essas</a:t>
            </a:r>
            <a:r>
              <a:rPr spc="-85" dirty="0"/>
              <a:t> </a:t>
            </a:r>
            <a:r>
              <a:rPr dirty="0"/>
              <a:t>funcionalidades</a:t>
            </a:r>
            <a:r>
              <a:rPr spc="-15" dirty="0"/>
              <a:t> </a:t>
            </a:r>
            <a:r>
              <a:rPr spc="-10" dirty="0"/>
              <a:t>representam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base</a:t>
            </a:r>
            <a:r>
              <a:rPr spc="-45" dirty="0"/>
              <a:t> </a:t>
            </a:r>
            <a:r>
              <a:rPr dirty="0"/>
              <a:t>inicial</a:t>
            </a:r>
            <a:r>
              <a:rPr spc="-25" dirty="0"/>
              <a:t> </a:t>
            </a:r>
            <a:r>
              <a:rPr dirty="0"/>
              <a:t>do</a:t>
            </a:r>
            <a:r>
              <a:rPr spc="-85" dirty="0"/>
              <a:t> </a:t>
            </a:r>
            <a:r>
              <a:rPr spc="-10" dirty="0"/>
              <a:t>projeto,</a:t>
            </a:r>
            <a:r>
              <a:rPr spc="-60" dirty="0"/>
              <a:t> </a:t>
            </a:r>
            <a:r>
              <a:rPr dirty="0"/>
              <a:t>focadas</a:t>
            </a:r>
            <a:r>
              <a:rPr spc="-45" dirty="0"/>
              <a:t> </a:t>
            </a:r>
            <a:r>
              <a:rPr spc="-25" dirty="0"/>
              <a:t>em </a:t>
            </a:r>
            <a:r>
              <a:rPr spc="-10" dirty="0"/>
              <a:t>garantir</a:t>
            </a:r>
            <a:r>
              <a:rPr spc="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spc="-10" dirty="0"/>
              <a:t>autenticação</a:t>
            </a:r>
            <a:r>
              <a:rPr spc="-50" dirty="0"/>
              <a:t> </a:t>
            </a:r>
            <a:r>
              <a:rPr dirty="0"/>
              <a:t>e a</a:t>
            </a:r>
            <a:r>
              <a:rPr spc="-100" dirty="0"/>
              <a:t> </a:t>
            </a:r>
            <a:r>
              <a:rPr spc="-10" dirty="0"/>
              <a:t>interação</a:t>
            </a:r>
            <a:r>
              <a:rPr spc="-50" dirty="0"/>
              <a:t> </a:t>
            </a:r>
            <a:r>
              <a:rPr spc="-25" dirty="0"/>
              <a:t>dos </a:t>
            </a:r>
            <a:r>
              <a:rPr dirty="0"/>
              <a:t>usuários</a:t>
            </a:r>
            <a:r>
              <a:rPr spc="-70" dirty="0"/>
              <a:t> </a:t>
            </a:r>
            <a:r>
              <a:rPr dirty="0"/>
              <a:t>com</a:t>
            </a:r>
            <a:r>
              <a:rPr spc="5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spc="-10" dirty="0"/>
              <a:t>plataforma.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5694" y="1466913"/>
            <a:ext cx="3472179" cy="305308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 marR="8255" indent="588645" algn="r">
              <a:lnSpc>
                <a:spcPts val="5780"/>
              </a:lnSpc>
              <a:spcBef>
                <a:spcPts val="880"/>
              </a:spcBef>
              <a:tabLst>
                <a:tab pos="2574290" algn="l"/>
              </a:tabLst>
            </a:pPr>
            <a:r>
              <a:rPr sz="5400" spc="-2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	</a:t>
            </a:r>
            <a:r>
              <a:rPr sz="54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5400" spc="-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3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PL</a:t>
            </a:r>
            <a:r>
              <a:rPr sz="5400" spc="-114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</a:t>
            </a:r>
            <a:r>
              <a:rPr sz="54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</a:t>
            </a:r>
            <a:r>
              <a:rPr sz="5400" spc="-58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5400" spc="-1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5400" spc="-14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sz="5400" spc="-10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5400">
              <a:latin typeface="Franklin Gothic Medium"/>
              <a:cs typeface="Franklin Gothic Medium"/>
            </a:endParaRPr>
          </a:p>
          <a:p>
            <a:pPr marL="337185" marR="5080" indent="748030" algn="r">
              <a:lnSpc>
                <a:spcPts val="5780"/>
              </a:lnSpc>
              <a:spcBef>
                <a:spcPts val="5"/>
              </a:spcBef>
            </a:pPr>
            <a:r>
              <a:rPr sz="54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LOGIN</a:t>
            </a:r>
            <a:r>
              <a:rPr sz="5400" spc="-2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5400" spc="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E </a:t>
            </a:r>
            <a:r>
              <a:rPr sz="5400" spc="-1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CADASTRO</a:t>
            </a:r>
            <a:endParaRPr sz="54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34075" y="1228725"/>
            <a:ext cx="2343150" cy="3581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4450" y="1228725"/>
            <a:ext cx="2543175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8867" y="1689417"/>
            <a:ext cx="3489325" cy="336232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412750" marR="5080" indent="523875" algn="r">
              <a:lnSpc>
                <a:spcPts val="5110"/>
              </a:lnSpc>
              <a:spcBef>
                <a:spcPts val="820"/>
              </a:spcBef>
            </a:pPr>
            <a:r>
              <a:rPr sz="4800" spc="-3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TELAS</a:t>
            </a:r>
            <a:r>
              <a:rPr sz="4800" spc="-2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spc="-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DO </a:t>
            </a:r>
            <a:r>
              <a:rPr sz="4800" spc="-12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48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</a:t>
            </a:r>
            <a:r>
              <a:rPr sz="4800" spc="-5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L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IC</a:t>
            </a:r>
            <a:r>
              <a:rPr sz="4800" spc="-5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A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TI</a:t>
            </a:r>
            <a:r>
              <a:rPr sz="4800" spc="-204" dirty="0">
                <a:solidFill>
                  <a:srgbClr val="EEECE2"/>
                </a:solidFill>
                <a:latin typeface="Franklin Gothic Medium"/>
                <a:cs typeface="Franklin Gothic Medium"/>
              </a:rPr>
              <a:t>V</a:t>
            </a:r>
            <a:r>
              <a:rPr sz="4800" spc="-6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O</a:t>
            </a:r>
            <a:r>
              <a:rPr sz="4800" spc="-9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:</a:t>
            </a:r>
            <a:endParaRPr sz="4800">
              <a:latin typeface="Franklin Gothic Medium"/>
              <a:cs typeface="Franklin Gothic Medium"/>
            </a:endParaRPr>
          </a:p>
          <a:p>
            <a:pPr marR="12065" algn="r">
              <a:lnSpc>
                <a:spcPts val="4755"/>
              </a:lnSpc>
            </a:pP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HOME</a:t>
            </a:r>
            <a:r>
              <a:rPr sz="48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E</a:t>
            </a:r>
            <a:endParaRPr sz="4800">
              <a:latin typeface="Franklin Gothic Medium"/>
              <a:cs typeface="Franklin Gothic Medium"/>
            </a:endParaRPr>
          </a:p>
          <a:p>
            <a:pPr marL="885825" marR="5080" indent="-873760" algn="r">
              <a:lnSpc>
                <a:spcPts val="5110"/>
              </a:lnSpc>
              <a:spcBef>
                <a:spcPts val="420"/>
              </a:spcBef>
            </a:pPr>
            <a:r>
              <a:rPr sz="4800" spc="-9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FORMULÁRIO </a:t>
            </a:r>
            <a:r>
              <a:rPr sz="480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DE</a:t>
            </a:r>
            <a:r>
              <a:rPr sz="4800" spc="-15" dirty="0">
                <a:solidFill>
                  <a:srgbClr val="EEECE2"/>
                </a:solidFill>
                <a:latin typeface="Franklin Gothic Medium"/>
                <a:cs typeface="Franklin Gothic Medium"/>
              </a:rPr>
              <a:t> </a:t>
            </a:r>
            <a:r>
              <a:rPr sz="4800" spc="-70" dirty="0">
                <a:solidFill>
                  <a:srgbClr val="EEECE2"/>
                </a:solidFill>
                <a:latin typeface="Franklin Gothic Medium"/>
                <a:cs typeface="Franklin Gothic Medium"/>
              </a:rPr>
              <a:t>POSTS</a:t>
            </a:r>
            <a:endParaRPr sz="4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05425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228600" y="0"/>
                </a:move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228600" y="0"/>
                </a:lnTo>
                <a:close/>
              </a:path>
            </a:pathLst>
          </a:custGeom>
          <a:solidFill>
            <a:srgbClr val="696A6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942975"/>
            <a:ext cx="2286000" cy="4905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24975" y="942975"/>
            <a:ext cx="2409825" cy="4905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7A1B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712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 MT</vt:lpstr>
      <vt:lpstr>Calibri</vt:lpstr>
      <vt:lpstr>Franklin Gothic Medium</vt:lpstr>
      <vt:lpstr>Office Theme</vt:lpstr>
      <vt:lpstr>VIVACIDADE: ESTÍMULO E CRIATIVIDADE PARA IDOSOS</vt:lpstr>
      <vt:lpstr>INTEGRTANTES DO GRUPO</vt:lpstr>
      <vt:lpstr>INFORMAÇÕES SOBRE O CLIENTE</vt:lpstr>
      <vt:lpstr>PROPOSTA DE PARCERIA</vt:lpstr>
      <vt:lpstr>OBJETIVO DO APLICATIVO</vt:lpstr>
      <vt:lpstr>Apresentação do PowerPoint</vt:lpstr>
      <vt:lpstr>seguintes telas desenvolvidas:</vt:lpstr>
      <vt:lpstr>Apresentação do PowerPoint</vt:lpstr>
      <vt:lpstr>Apresentação do PowerPoint</vt:lpstr>
      <vt:lpstr>CÓDIGO: ESTRUTURA DE PASTAS:</vt:lpstr>
      <vt:lpstr>CÓDIGO</vt:lpstr>
      <vt:lpstr>O desenvolvimento do aplicativo tem representado um grande desafio, especialmente em dois aspectos principais: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VIVACIDADE: ESTÍMULO E CRIATIVIDADE PARA IDOSOS</dc:title>
  <cp:lastModifiedBy>Cauê Braga</cp:lastModifiedBy>
  <cp:revision>1</cp:revision>
  <dcterms:created xsi:type="dcterms:W3CDTF">2025-04-17T16:48:21Z</dcterms:created>
  <dcterms:modified xsi:type="dcterms:W3CDTF">2025-04-17T20:16:40Z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2025-04-17T00:00:00Z</vt:filetime>
  </property>
  <property fmtid="{D5CDD505-2E9C-101B-9397-08002B2CF9AE}" pid="3" name="LastSaved">
    <vt:filetime>2025-04-17T00:00:00Z</vt:filetime>
  </property>
</Properties>
</file>