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4826" y="1430274"/>
            <a:ext cx="7102347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6729" y="4243704"/>
            <a:ext cx="763854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60084" y="1362455"/>
            <a:ext cx="4603750" cy="438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305425" cy="6858000"/>
          </a:xfrm>
          <a:custGeom>
            <a:avLst/>
            <a:gdLst/>
            <a:ahLst/>
            <a:cxnLst/>
            <a:rect l="l" t="t" r="r" b="b"/>
            <a:pathLst>
              <a:path w="5305425" h="6858000">
                <a:moveTo>
                  <a:pt x="5305425" y="0"/>
                </a:moveTo>
                <a:lnTo>
                  <a:pt x="0" y="0"/>
                </a:lnTo>
                <a:lnTo>
                  <a:pt x="0" y="6858000"/>
                </a:lnTo>
                <a:lnTo>
                  <a:pt x="5305425" y="6858000"/>
                </a:lnTo>
                <a:lnTo>
                  <a:pt x="530542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488" y="2341181"/>
            <a:ext cx="3089275" cy="2055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%40nilzacriativa" TargetMode="External"/><Relationship Id="rId3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 indent="2126615">
              <a:lnSpc>
                <a:spcPts val="4360"/>
              </a:lnSpc>
              <a:spcBef>
                <a:spcPts val="740"/>
              </a:spcBef>
            </a:pPr>
            <a:r>
              <a:rPr dirty="0" sz="4100" spc="-10" b="1">
                <a:latin typeface="Calibri"/>
                <a:cs typeface="Calibri"/>
              </a:rPr>
              <a:t>VIVACIDADE: ESTÍMULO</a:t>
            </a:r>
            <a:r>
              <a:rPr dirty="0" sz="4100" spc="-140" b="1">
                <a:latin typeface="Calibri"/>
                <a:cs typeface="Calibri"/>
              </a:rPr>
              <a:t> </a:t>
            </a:r>
            <a:r>
              <a:rPr dirty="0" sz="4100" b="1">
                <a:latin typeface="Calibri"/>
                <a:cs typeface="Calibri"/>
              </a:rPr>
              <a:t>E</a:t>
            </a:r>
            <a:r>
              <a:rPr dirty="0" sz="4100" spc="-110" b="1">
                <a:latin typeface="Calibri"/>
                <a:cs typeface="Calibri"/>
              </a:rPr>
              <a:t> </a:t>
            </a:r>
            <a:r>
              <a:rPr dirty="0" sz="4100" spc="-40" b="1">
                <a:latin typeface="Calibri"/>
                <a:cs typeface="Calibri"/>
              </a:rPr>
              <a:t>CRIATIVIDADE</a:t>
            </a:r>
            <a:r>
              <a:rPr dirty="0" sz="4100" spc="-110" b="1">
                <a:latin typeface="Calibri"/>
                <a:cs typeface="Calibri"/>
              </a:rPr>
              <a:t> </a:t>
            </a:r>
            <a:r>
              <a:rPr dirty="0" sz="4100" spc="-20" b="1">
                <a:latin typeface="Calibri"/>
                <a:cs typeface="Calibri"/>
              </a:rPr>
              <a:t>PARA</a:t>
            </a:r>
            <a:endParaRPr sz="4100">
              <a:latin typeface="Calibri"/>
              <a:cs typeface="Calibri"/>
            </a:endParaRPr>
          </a:p>
          <a:p>
            <a:pPr marL="2711450">
              <a:lnSpc>
                <a:spcPts val="4375"/>
              </a:lnSpc>
            </a:pPr>
            <a:r>
              <a:rPr dirty="0" sz="4100" spc="-10" b="1">
                <a:latin typeface="Calibri"/>
                <a:cs typeface="Calibri"/>
              </a:rPr>
              <a:t>IDOSOS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3194685" marR="5080" indent="-3182620">
              <a:lnSpc>
                <a:spcPts val="3080"/>
              </a:lnSpc>
              <a:spcBef>
                <a:spcPts val="565"/>
              </a:spcBef>
            </a:pPr>
            <a:r>
              <a:rPr dirty="0" sz="2900" spc="-20" b="1">
                <a:solidFill>
                  <a:srgbClr val="EEECE2"/>
                </a:solidFill>
                <a:latin typeface="Calibri"/>
                <a:cs typeface="Calibri"/>
              </a:rPr>
              <a:t>PROJETO</a:t>
            </a:r>
            <a:r>
              <a:rPr dirty="0" sz="2900" spc="-125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b="1">
                <a:solidFill>
                  <a:srgbClr val="EEECE2"/>
                </a:solidFill>
                <a:latin typeface="Calibri"/>
                <a:cs typeface="Calibri"/>
              </a:rPr>
              <a:t>DE</a:t>
            </a:r>
            <a:r>
              <a:rPr dirty="0" sz="2900" spc="-95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spc="-10" b="1">
                <a:solidFill>
                  <a:srgbClr val="EEECE2"/>
                </a:solidFill>
                <a:latin typeface="Calibri"/>
                <a:cs typeface="Calibri"/>
              </a:rPr>
              <a:t>PROGRAMAÇÃO</a:t>
            </a:r>
            <a:r>
              <a:rPr dirty="0" sz="2900" spc="-50" b="1">
                <a:solidFill>
                  <a:srgbClr val="EEECE2"/>
                </a:solidFill>
                <a:latin typeface="Calibri"/>
                <a:cs typeface="Calibri"/>
              </a:rPr>
              <a:t> PARA</a:t>
            </a:r>
            <a:r>
              <a:rPr dirty="0" sz="2900" spc="-70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spc="-10" b="1">
                <a:solidFill>
                  <a:srgbClr val="EEECE2"/>
                </a:solidFill>
                <a:latin typeface="Calibri"/>
                <a:cs typeface="Calibri"/>
              </a:rPr>
              <a:t>DISPOSITIVOS MÓVEIS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71475"/>
            <a:ext cx="1102995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0435" y="2015743"/>
            <a:ext cx="3648075" cy="27133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r" marL="12700" marR="5080" indent="1083310">
              <a:lnSpc>
                <a:spcPts val="5110"/>
              </a:lnSpc>
              <a:spcBef>
                <a:spcPts val="815"/>
              </a:spcBef>
            </a:pPr>
            <a:r>
              <a:rPr dirty="0" sz="48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dirty="0" sz="4800" spc="-254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48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5">
                <a:solidFill>
                  <a:srgbClr val="EEECE2"/>
                </a:solidFill>
                <a:latin typeface="Franklin Gothic Medium"/>
                <a:cs typeface="Franklin Gothic Medium"/>
              </a:rPr>
              <a:t>P</a:t>
            </a:r>
            <a:r>
              <a:rPr dirty="0" sz="4800" spc="30">
                <a:solidFill>
                  <a:srgbClr val="EEECE2"/>
                </a:solidFill>
                <a:latin typeface="Franklin Gothic Medium"/>
                <a:cs typeface="Franklin Gothic Medium"/>
              </a:rPr>
              <a:t>L</a:t>
            </a:r>
            <a:r>
              <a:rPr dirty="0" sz="48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IC</a:t>
            </a:r>
            <a:r>
              <a:rPr dirty="0" sz="4800" spc="-47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4800" spc="-12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4800" spc="25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dirty="0" sz="48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r>
              <a:rPr dirty="0" sz="48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DETALHES</a:t>
            </a:r>
            <a:r>
              <a:rPr dirty="0" sz="4800" spc="-2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endParaRPr sz="4800">
              <a:latin typeface="Franklin Gothic Medium"/>
              <a:cs typeface="Franklin Gothic Medium"/>
            </a:endParaRPr>
          </a:p>
          <a:p>
            <a:pPr algn="r" marR="12700">
              <a:lnSpc>
                <a:spcPts val="5115"/>
              </a:lnSpc>
            </a:pPr>
            <a:r>
              <a:rPr dirty="0" sz="48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POST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8450" y="476250"/>
            <a:ext cx="4324350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algn="r" marL="12700" marR="5080" indent="523875">
              <a:lnSpc>
                <a:spcPts val="5110"/>
              </a:lnSpc>
              <a:spcBef>
                <a:spcPts val="820"/>
              </a:spcBef>
            </a:pPr>
            <a:r>
              <a:rPr dirty="0" sz="4800" spc="-30"/>
              <a:t>TELAS</a:t>
            </a:r>
            <a:r>
              <a:rPr dirty="0" sz="4800" spc="-260"/>
              <a:t> </a:t>
            </a:r>
            <a:r>
              <a:rPr dirty="0" sz="4800" spc="-25"/>
              <a:t>DO </a:t>
            </a:r>
            <a:r>
              <a:rPr dirty="0" sz="4800" spc="-125"/>
              <a:t>A</a:t>
            </a:r>
            <a:r>
              <a:rPr dirty="0" sz="4800" spc="-90"/>
              <a:t>P</a:t>
            </a:r>
            <a:r>
              <a:rPr dirty="0" sz="4800" spc="-55"/>
              <a:t>L</a:t>
            </a:r>
            <a:r>
              <a:rPr dirty="0" sz="4800" spc="-95"/>
              <a:t>IC</a:t>
            </a:r>
            <a:r>
              <a:rPr dirty="0" sz="4800" spc="-560"/>
              <a:t>A</a:t>
            </a:r>
            <a:r>
              <a:rPr dirty="0" sz="4800" spc="-95"/>
              <a:t>TI</a:t>
            </a:r>
            <a:r>
              <a:rPr dirty="0" sz="4800" spc="-204"/>
              <a:t>V</a:t>
            </a:r>
            <a:r>
              <a:rPr dirty="0" sz="4800" spc="-60"/>
              <a:t>O</a:t>
            </a:r>
            <a:r>
              <a:rPr dirty="0" sz="4800" spc="-95"/>
              <a:t>:</a:t>
            </a:r>
            <a:endParaRPr sz="4800"/>
          </a:p>
          <a:p>
            <a:pPr algn="r" marR="5715">
              <a:lnSpc>
                <a:spcPts val="5045"/>
              </a:lnSpc>
            </a:pPr>
            <a:r>
              <a:rPr dirty="0" sz="4800" spc="-10"/>
              <a:t>PERFIL</a:t>
            </a:r>
            <a:endParaRPr sz="4800"/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825" y="285750"/>
            <a:ext cx="3857625" cy="5972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407" y="1833562"/>
            <a:ext cx="3483610" cy="231838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algn="just" marL="12700" marR="5080" indent="962025">
              <a:lnSpc>
                <a:spcPts val="5780"/>
              </a:lnSpc>
              <a:spcBef>
                <a:spcPts val="880"/>
              </a:spcBef>
            </a:pPr>
            <a:r>
              <a:rPr dirty="0" spc="-35"/>
              <a:t>CÓDIGO: </a:t>
            </a:r>
            <a:r>
              <a:rPr dirty="0" spc="-80"/>
              <a:t>ESTRUTURA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90"/>
              <a:t>PASTAS: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05425" y="0"/>
            <a:ext cx="3390900" cy="6858000"/>
            <a:chOff x="5305425" y="0"/>
            <a:chExt cx="33909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895350"/>
              <a:ext cx="3162300" cy="526732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895350"/>
            <a:ext cx="31623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5916" rIns="0" bIns="0" rtlCol="0" vert="horz">
            <a:spAutoFit/>
          </a:bodyPr>
          <a:lstStyle/>
          <a:p>
            <a:pPr marL="74803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CÓDIGO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05425" y="0"/>
            <a:ext cx="6886575" cy="6858000"/>
            <a:chOff x="5305425" y="0"/>
            <a:chExt cx="6886575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542925"/>
              <a:ext cx="6657975" cy="577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6141" y="2933763"/>
            <a:ext cx="2950210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65">
                <a:solidFill>
                  <a:srgbClr val="EEECE2"/>
                </a:solidFill>
                <a:latin typeface="Franklin Gothic Medium"/>
                <a:cs typeface="Franklin Gothic Medium"/>
              </a:rPr>
              <a:t>DESAFIOS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0084" y="815339"/>
            <a:ext cx="4179570" cy="1317625"/>
          </a:xfrm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 marR="5080">
              <a:lnSpc>
                <a:spcPct val="84300"/>
              </a:lnSpc>
              <a:spcBef>
                <a:spcPts val="555"/>
              </a:spcBef>
            </a:pP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400" spc="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desenvolvimento</a:t>
            </a:r>
            <a:r>
              <a:rPr dirty="0" sz="24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4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aplicativo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tem</a:t>
            </a:r>
            <a:r>
              <a:rPr dirty="0" sz="24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representado</a:t>
            </a:r>
            <a:r>
              <a:rPr dirty="0" sz="2400" spc="-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4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desafio,</a:t>
            </a:r>
            <a:r>
              <a:rPr dirty="0" sz="24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especialmente</a:t>
            </a:r>
            <a:r>
              <a:rPr dirty="0" sz="24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4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81B0D"/>
                </a:solidFill>
                <a:latin typeface="Calibri"/>
                <a:cs typeface="Calibri"/>
              </a:rPr>
              <a:t>dois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aspectos</a:t>
            </a:r>
            <a:r>
              <a:rPr dirty="0" sz="2400" spc="-1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principais: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0084" y="2208212"/>
            <a:ext cx="4739005" cy="22802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96240" marR="349885" indent="-384175">
              <a:lnSpc>
                <a:spcPts val="2030"/>
              </a:lnSpc>
              <a:spcBef>
                <a:spcPts val="5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Design do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Projeto: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interface intuitiva,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agradável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acessível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exigiu bastante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pesquisa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atenção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aos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detalhes.</a:t>
            </a:r>
            <a:endParaRPr sz="2000">
              <a:latin typeface="Calibri"/>
              <a:cs typeface="Calibri"/>
            </a:endParaRPr>
          </a:p>
          <a:p>
            <a:pPr marL="396240" marR="5080" indent="-384175">
              <a:lnSpc>
                <a:spcPct val="83500"/>
              </a:lnSpc>
              <a:spcBef>
                <a:spcPts val="121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Consumo</a:t>
            </a:r>
            <a:r>
              <a:rPr dirty="0" sz="20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APIs: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Integrar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ao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garantir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comunicação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eficiente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entre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partes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desafio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técnico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importante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durante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processo.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60084" y="4554220"/>
            <a:ext cx="4507230" cy="101219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540"/>
              </a:spcBef>
            </a:pP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Esses</a:t>
            </a:r>
            <a:r>
              <a:rPr dirty="0" sz="24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obstáculos,</a:t>
            </a:r>
            <a:r>
              <a:rPr dirty="0" sz="2400" spc="-2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entanto,</a:t>
            </a:r>
            <a:r>
              <a:rPr dirty="0" sz="2400" spc="-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181B0D"/>
                </a:solidFill>
                <a:latin typeface="Calibri"/>
                <a:cs typeface="Calibri"/>
              </a:rPr>
              <a:t>têm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proporcionado</a:t>
            </a:r>
            <a:r>
              <a:rPr dirty="0" sz="24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400" spc="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aprendizado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4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evolução</a:t>
            </a:r>
            <a:r>
              <a:rPr dirty="0" sz="2400" spc="-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projeto.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1267205"/>
            <a:ext cx="29724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45"/>
              <a:t>CONCLUSÃO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671830" y="3010947"/>
            <a:ext cx="4638040" cy="147447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40"/>
              </a:spcBef>
              <a:buChar char="■"/>
              <a:tabLst>
                <a:tab pos="396240" algn="l"/>
              </a:tabLst>
            </a:pP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Obrigado</a:t>
            </a:r>
            <a:r>
              <a:rPr dirty="0" sz="2000" spc="-10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todos</a:t>
            </a:r>
            <a:r>
              <a:rPr dirty="0" sz="20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pela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atenção.</a:t>
            </a:r>
            <a:endParaRPr sz="20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3900"/>
              </a:lnSpc>
              <a:spcBef>
                <a:spcPts val="1200"/>
              </a:spcBef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Link</a:t>
            </a:r>
            <a:r>
              <a:rPr dirty="0" sz="20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dos</a:t>
            </a:r>
            <a:r>
              <a:rPr dirty="0" sz="20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canais</a:t>
            </a:r>
            <a:r>
              <a:rPr dirty="0" sz="20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da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cliente: </a:t>
            </a:r>
            <a:r>
              <a:rPr dirty="0" u="sng" sz="2000" spc="-3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https://www.youtube.com/@nilzacriativ</a:t>
            </a:r>
            <a:r>
              <a:rPr dirty="0" sz="2000" spc="-3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000" spc="-5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a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525" y="1590675"/>
            <a:ext cx="3857625" cy="347662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776084" y="494982"/>
            <a:ext cx="3713479" cy="639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Segue</a:t>
            </a:r>
            <a:r>
              <a:rPr dirty="0" sz="20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foto</a:t>
            </a:r>
            <a:r>
              <a:rPr dirty="0" sz="2000" spc="-7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comprovação</a:t>
            </a:r>
            <a:r>
              <a:rPr dirty="0" sz="2000" spc="-8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a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cliente.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33500" y="1267205"/>
            <a:ext cx="3385820" cy="13017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z="44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INTEGRANTES </a:t>
            </a:r>
            <a:r>
              <a:rPr dirty="0" sz="440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dirty="0" sz="4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4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GRUPO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3500" y="3059747"/>
            <a:ext cx="237744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Professor: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83629" y="1333817"/>
            <a:ext cx="3521710" cy="621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25"/>
              </a:spcBef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Cauê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Edi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Souza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r>
              <a:rPr dirty="0" sz="20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Braga</a:t>
            </a:r>
            <a:r>
              <a:rPr dirty="0" sz="20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–</a:t>
            </a:r>
            <a:endParaRPr sz="2000">
              <a:latin typeface="Franklin Gothic Medium"/>
              <a:cs typeface="Franklin Gothic Medium"/>
            </a:endParaRPr>
          </a:p>
          <a:p>
            <a:pPr marL="396240">
              <a:lnSpc>
                <a:spcPts val="2325"/>
              </a:lnSpc>
            </a:pP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202202154768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83629" y="3374961"/>
            <a:ext cx="193484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25"/>
              </a:spcBef>
              <a:buChar char="■"/>
              <a:tabLst>
                <a:tab pos="396240" algn="l"/>
              </a:tabLst>
            </a:pP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Paulo</a:t>
            </a: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Ingrácio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282" y="2070099"/>
            <a:ext cx="3718560" cy="197294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5210"/>
              </a:lnSpc>
              <a:spcBef>
                <a:spcPts val="130"/>
              </a:spcBef>
            </a:pPr>
            <a:r>
              <a:rPr dirty="0" sz="4550" spc="-25"/>
              <a:t>INFORMAÇÕES</a:t>
            </a:r>
            <a:endParaRPr sz="4550"/>
          </a:p>
          <a:p>
            <a:pPr algn="r" marL="1110615" marR="5080" indent="861060">
              <a:lnSpc>
                <a:spcPts val="4880"/>
              </a:lnSpc>
              <a:spcBef>
                <a:spcPts val="390"/>
              </a:spcBef>
            </a:pPr>
            <a:r>
              <a:rPr dirty="0" sz="4550" spc="-10"/>
              <a:t>SOBRE </a:t>
            </a:r>
            <a:r>
              <a:rPr dirty="0" sz="4550"/>
              <a:t>O</a:t>
            </a:r>
            <a:r>
              <a:rPr dirty="0" sz="4550" spc="-40"/>
              <a:t> </a:t>
            </a:r>
            <a:r>
              <a:rPr dirty="0" sz="4550" spc="-10"/>
              <a:t>CLIENTE</a:t>
            </a:r>
            <a:endParaRPr sz="4550"/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1163002"/>
            <a:ext cx="4699000" cy="40640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Minha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cliente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é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Nilza</a:t>
            </a:r>
            <a:r>
              <a:rPr dirty="0" sz="20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Araújo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artesã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especializada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0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vasos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laços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artesanais.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longo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tempo,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ela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construiu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sólida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base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fãs,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tanto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plataformas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digitais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YouTube</a:t>
            </a:r>
            <a:r>
              <a:rPr dirty="0" sz="20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20" b="1">
                <a:solidFill>
                  <a:srgbClr val="181B0D"/>
                </a:solidFill>
                <a:latin typeface="Calibri"/>
                <a:cs typeface="Calibri"/>
              </a:rPr>
              <a:t>TikTok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quanto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condomínio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reside.</a:t>
            </a:r>
            <a:endParaRPr sz="2000">
              <a:latin typeface="Calibri"/>
              <a:cs typeface="Calibri"/>
            </a:endParaRPr>
          </a:p>
          <a:p>
            <a:pPr marL="396240" marR="5080" indent="57150">
              <a:lnSpc>
                <a:spcPct val="93900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Observando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crescimento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desse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público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necessidade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conectar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forma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próxima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personalizada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seus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seguidores,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surgiu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ideia</a:t>
            </a:r>
            <a:r>
              <a:rPr dirty="0" sz="2000" spc="-1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desenvolver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mobile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exclusivo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para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seus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conteúdos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fortalecer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ainda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essa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relação.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819" y="1100137"/>
            <a:ext cx="3114040" cy="23183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r" marR="10795">
              <a:lnSpc>
                <a:spcPts val="6130"/>
              </a:lnSpc>
              <a:spcBef>
                <a:spcPts val="105"/>
              </a:spcBef>
            </a:pPr>
            <a:r>
              <a:rPr dirty="0" spc="-200"/>
              <a:t>PROPOSTA</a:t>
            </a:r>
          </a:p>
          <a:p>
            <a:pPr algn="r" marL="227329" marR="5080" indent="2049780">
              <a:lnSpc>
                <a:spcPts val="5780"/>
              </a:lnSpc>
              <a:spcBef>
                <a:spcPts val="430"/>
              </a:spcBef>
            </a:pPr>
            <a:r>
              <a:rPr dirty="0" spc="-25"/>
              <a:t>DE </a:t>
            </a:r>
            <a:r>
              <a:rPr dirty="0" spc="-204"/>
              <a:t>PARCERIA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03044" y="3303206"/>
            <a:ext cx="2583815" cy="23190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L="12700" marR="5080" indent="561975">
              <a:lnSpc>
                <a:spcPts val="5790"/>
              </a:lnSpc>
              <a:spcBef>
                <a:spcPts val="875"/>
              </a:spcBef>
            </a:pP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dirty="0" sz="54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O </a:t>
            </a:r>
            <a:r>
              <a:rPr dirty="0" sz="54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PUBLICO</a:t>
            </a:r>
            <a:endParaRPr sz="5400">
              <a:latin typeface="Franklin Gothic Medium"/>
              <a:cs typeface="Franklin Gothic Medium"/>
            </a:endParaRPr>
          </a:p>
          <a:p>
            <a:pPr algn="r" marR="11430">
              <a:lnSpc>
                <a:spcPts val="5700"/>
              </a:lnSpc>
            </a:pPr>
            <a:r>
              <a:rPr dirty="0" sz="5400" spc="-285">
                <a:solidFill>
                  <a:srgbClr val="EEECE2"/>
                </a:solidFill>
                <a:latin typeface="Franklin Gothic Medium"/>
                <a:cs typeface="Franklin Gothic Medium"/>
              </a:rPr>
              <a:t>ALVO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89421" y="312102"/>
            <a:ext cx="4738370" cy="63722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96240" marR="5080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Colaboração</a:t>
            </a:r>
            <a:r>
              <a:rPr dirty="0" sz="2000" spc="-5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2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conteúdo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público-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alvo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contribuir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suas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próprias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"receitas"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tutoriais,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criando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um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espaço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troca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experiências.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Isso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gera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senso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participação,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tornando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mais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dinâmico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relevante.</a:t>
            </a:r>
            <a:endParaRPr sz="2000">
              <a:latin typeface="Calibri"/>
              <a:cs typeface="Calibri"/>
            </a:endParaRPr>
          </a:p>
          <a:p>
            <a:pPr marL="396240" marR="127635" indent="-384175">
              <a:lnSpc>
                <a:spcPct val="93900"/>
              </a:lnSpc>
              <a:spcBef>
                <a:spcPts val="120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Feedback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8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sugestões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Convidar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darem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feedbacks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sobre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app,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sugerindo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melhorias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novas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funcionalidades.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Isso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ajudá-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lo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ajustar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acordo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as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necessidades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reais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dos</a:t>
            </a:r>
            <a:r>
              <a:rPr dirty="0" sz="2000" spc="-114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  <a:p>
            <a:pPr marL="396240" marR="99695" indent="-384175">
              <a:lnSpc>
                <a:spcPct val="93900"/>
              </a:lnSpc>
              <a:spcBef>
                <a:spcPts val="12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spc="-20" b="1">
                <a:solidFill>
                  <a:srgbClr val="181B0D"/>
                </a:solidFill>
                <a:latin typeface="Calibri"/>
                <a:cs typeface="Calibri"/>
              </a:rPr>
              <a:t>Eventos</a:t>
            </a:r>
            <a:r>
              <a:rPr dirty="0" sz="20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comunidades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canal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comunicação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(como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fóruns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redes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sociais)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formar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comunidade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os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possam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interagir,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suas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criações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tirar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dúvidas.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Também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incluir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eventos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online,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workshops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usar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u="sng" sz="200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Calibri"/>
                <a:cs typeface="Calibri"/>
              </a:rPr>
              <a:t>ou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tutoriais</a:t>
            </a:r>
            <a:r>
              <a:rPr dirty="0" sz="2000" spc="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vivo</a:t>
            </a:r>
            <a:r>
              <a:rPr dirty="0" sz="2000" spc="-20">
                <a:solidFill>
                  <a:srgbClr val="181B0D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09" y="2306002"/>
            <a:ext cx="3851275" cy="1584325"/>
          </a:xfrm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marL="564515" marR="5080" indent="-551815">
              <a:lnSpc>
                <a:spcPts val="5790"/>
              </a:lnSpc>
              <a:spcBef>
                <a:spcPts val="875"/>
              </a:spcBef>
            </a:pPr>
            <a:r>
              <a:rPr dirty="0" spc="-10"/>
              <a:t>OBJETIVO</a:t>
            </a:r>
            <a:r>
              <a:rPr dirty="0" spc="-290"/>
              <a:t> </a:t>
            </a:r>
            <a:r>
              <a:rPr dirty="0" spc="-25"/>
              <a:t>DO </a:t>
            </a:r>
            <a:r>
              <a:rPr dirty="0" spc="-105"/>
              <a:t>A</a:t>
            </a:r>
            <a:r>
              <a:rPr dirty="0" spc="-155"/>
              <a:t>PL</a:t>
            </a:r>
            <a:r>
              <a:rPr dirty="0" spc="-135"/>
              <a:t>I</a:t>
            </a:r>
            <a:r>
              <a:rPr dirty="0" spc="-110"/>
              <a:t>C</a:t>
            </a:r>
            <a:r>
              <a:rPr dirty="0" spc="-605"/>
              <a:t>A</a:t>
            </a:r>
            <a:r>
              <a:rPr dirty="0" spc="-125"/>
              <a:t>TI</a:t>
            </a:r>
            <a:r>
              <a:rPr dirty="0" spc="-175"/>
              <a:t>V</a:t>
            </a:r>
            <a:r>
              <a:rPr dirty="0" spc="-125"/>
              <a:t>O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507682"/>
            <a:ext cx="4703445" cy="57905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265"/>
              </a:spcBef>
            </a:pP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 um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aplicativo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móvel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registrar,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atualizar,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visualizar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excluir </a:t>
            </a:r>
            <a:r>
              <a:rPr dirty="0" sz="2000">
                <a:latin typeface="Calibri"/>
                <a:cs typeface="Calibri"/>
              </a:rPr>
              <a:t>passo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passo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"receitas",</a:t>
            </a:r>
            <a:r>
              <a:rPr dirty="0" sz="2000">
                <a:latin typeface="Calibri"/>
                <a:cs typeface="Calibri"/>
              </a:rPr>
              <a:t> como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criação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vasos,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laços,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brindes,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entre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outros.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proposta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é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comunidade </a:t>
            </a:r>
            <a:r>
              <a:rPr dirty="0" sz="2000">
                <a:latin typeface="Calibri"/>
                <a:cs typeface="Calibri"/>
              </a:rPr>
              <a:t>acesse,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meio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celular,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tutoriais </a:t>
            </a:r>
            <a:r>
              <a:rPr dirty="0" sz="2000">
                <a:latin typeface="Calibri"/>
                <a:cs typeface="Calibri"/>
              </a:rPr>
              <a:t>detalhados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reproduzir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diversos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itens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forma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precisa.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Além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disso,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permitirá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registro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tipos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"receitas",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como </a:t>
            </a:r>
            <a:r>
              <a:rPr dirty="0" sz="2000">
                <a:latin typeface="Calibri"/>
                <a:cs typeface="Calibri"/>
              </a:rPr>
              <a:t>preparos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comidas,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técnicas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costura, </a:t>
            </a:r>
            <a:r>
              <a:rPr dirty="0" sz="2000">
                <a:latin typeface="Calibri"/>
                <a:cs typeface="Calibri"/>
              </a:rPr>
              <a:t>cuidados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roupas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“life-</a:t>
            </a:r>
            <a:r>
              <a:rPr dirty="0" sz="2000" spc="-30">
                <a:latin typeface="Calibri"/>
                <a:cs typeface="Calibri"/>
              </a:rPr>
              <a:t>hacks”.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plataforma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será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construída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utilizando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React </a:t>
            </a:r>
            <a:r>
              <a:rPr dirty="0" sz="2000">
                <a:latin typeface="Calibri"/>
                <a:cs typeface="Calibri"/>
              </a:rPr>
              <a:t>Native, que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garante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compatibilidade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tanto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quanto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Android,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Express.js</a:t>
            </a:r>
            <a:r>
              <a:rPr dirty="0" sz="2000" spc="-20">
                <a:latin typeface="Calibri"/>
                <a:cs typeface="Calibri"/>
              </a:rPr>
              <a:t> para </a:t>
            </a:r>
            <a:r>
              <a:rPr dirty="0" sz="2000" spc="-10">
                <a:latin typeface="Calibri"/>
                <a:cs typeface="Calibri"/>
              </a:rPr>
              <a:t>desenvolvimento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 api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banco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dados </a:t>
            </a:r>
            <a:r>
              <a:rPr dirty="0" sz="2000">
                <a:latin typeface="Calibri"/>
                <a:cs typeface="Calibri"/>
              </a:rPr>
              <a:t>MySQL,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armazenará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informações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forma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segura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eficiente.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isso,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o </a:t>
            </a:r>
            <a:r>
              <a:rPr dirty="0" sz="2000">
                <a:latin typeface="Calibri"/>
                <a:cs typeface="Calibri"/>
              </a:rPr>
              <a:t>aplicativo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proporcionar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experiência prática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interativa,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facilitando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aprendizado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troca 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conhecimento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794" y="2200338"/>
            <a:ext cx="3686810" cy="231838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just" marL="400050" marR="5080" indent="-387350">
              <a:lnSpc>
                <a:spcPts val="5780"/>
              </a:lnSpc>
              <a:spcBef>
                <a:spcPts val="880"/>
              </a:spcBef>
            </a:pPr>
            <a:r>
              <a:rPr dirty="0" sz="5400" spc="-65">
                <a:solidFill>
                  <a:srgbClr val="EEECE2"/>
                </a:solidFill>
                <a:latin typeface="Franklin Gothic Medium"/>
                <a:cs typeface="Franklin Gothic Medium"/>
              </a:rPr>
              <a:t>DESENVOLVI </a:t>
            </a: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MENTO</a:t>
            </a:r>
            <a:r>
              <a:rPr dirty="0" sz="54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55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dirty="0" sz="5400" spc="-135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dirty="0" sz="5400" spc="-11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dirty="0" sz="5400" spc="-60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5400" spc="-175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54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82995" y="206311"/>
            <a:ext cx="4735195" cy="3491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96240" marR="5080" indent="-384175">
              <a:lnSpc>
                <a:spcPct val="93900"/>
              </a:lnSpc>
              <a:spcBef>
                <a:spcPts val="27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desenvolvido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utilizando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React</a:t>
            </a:r>
            <a:r>
              <a:rPr dirty="0" sz="20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Native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10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front-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end,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garantindo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agilidade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compatibilidade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dispositivos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Android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iOS.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80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dirty="0" sz="2000" spc="-4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implementado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396875">
              <a:lnSpc>
                <a:spcPts val="2330"/>
              </a:lnSpc>
              <a:spcBef>
                <a:spcPts val="65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Express.js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escolhido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pela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leveza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praticidade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APIs.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15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banco</a:t>
            </a:r>
            <a:r>
              <a:rPr dirty="0" sz="2000" spc="-5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dados</a:t>
            </a:r>
            <a:r>
              <a:rPr dirty="0" sz="2000" spc="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estruturado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127635">
              <a:lnSpc>
                <a:spcPct val="93900"/>
              </a:lnSpc>
              <a:spcBef>
                <a:spcPts val="70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MySQL</a:t>
            </a:r>
            <a:r>
              <a:rPr dirty="0" sz="2000" spc="-2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está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rodando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ambiente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isolado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utilizando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Docker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garantindo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maior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estabilidade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facilidade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gestão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ambiente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desenvolvimento.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4048125"/>
            <a:ext cx="1143000" cy="1114425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553325" y="3829050"/>
            <a:ext cx="2743200" cy="2609850"/>
            <a:chOff x="7553325" y="3829050"/>
            <a:chExt cx="2743200" cy="260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325" y="5172075"/>
              <a:ext cx="2743200" cy="1266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550" y="3829050"/>
              <a:ext cx="1428750" cy="1438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1775" y="4048125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0894" y="2537205"/>
            <a:ext cx="3778250" cy="104013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960119" marR="5080" indent="-947419">
              <a:lnSpc>
                <a:spcPts val="3750"/>
              </a:lnSpc>
              <a:spcBef>
                <a:spcPts val="630"/>
              </a:spcBef>
            </a:pPr>
            <a:r>
              <a:rPr dirty="0" sz="35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DESENVOLVIMENTO </a:t>
            </a:r>
            <a:r>
              <a:rPr dirty="0" sz="350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dirty="0" sz="3500" spc="-1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3500" spc="-110">
                <a:solidFill>
                  <a:srgbClr val="EEECE2"/>
                </a:solidFill>
                <a:latin typeface="Franklin Gothic Medium"/>
                <a:cs typeface="Franklin Gothic Medium"/>
              </a:rPr>
              <a:t>APLICATIVO</a:t>
            </a:r>
            <a:endParaRPr sz="35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637857"/>
            <a:ext cx="44437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Até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momento,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conta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0084" y="923543"/>
            <a:ext cx="3202305" cy="335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seguintes</a:t>
            </a:r>
            <a:r>
              <a:rPr dirty="0" sz="20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telas</a:t>
            </a:r>
            <a:r>
              <a:rPr dirty="0" sz="2000" spc="-1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desenvolvidas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3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Login: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/>
              <a:t>Permite</a:t>
            </a:r>
            <a:r>
              <a:rPr dirty="0" spc="-25"/>
              <a:t> </a:t>
            </a:r>
            <a:r>
              <a:rPr dirty="0"/>
              <a:t>o</a:t>
            </a:r>
            <a:r>
              <a:rPr dirty="0" spc="-80"/>
              <a:t> </a:t>
            </a:r>
            <a:r>
              <a:rPr dirty="0"/>
              <a:t>acesso</a:t>
            </a:r>
            <a:r>
              <a:rPr dirty="0" spc="-75"/>
              <a:t> </a:t>
            </a:r>
            <a:r>
              <a:rPr dirty="0"/>
              <a:t>seguro</a:t>
            </a:r>
            <a:r>
              <a:rPr dirty="0" spc="-80"/>
              <a:t> </a:t>
            </a:r>
            <a:r>
              <a:rPr dirty="0" spc="-25"/>
              <a:t>dos</a:t>
            </a:r>
          </a:p>
          <a:p>
            <a:pPr marL="396240">
              <a:lnSpc>
                <a:spcPts val="2325"/>
              </a:lnSpc>
            </a:pPr>
            <a:r>
              <a:rPr dirty="0"/>
              <a:t>usuários</a:t>
            </a:r>
            <a:r>
              <a:rPr dirty="0" spc="-85"/>
              <a:t> </a:t>
            </a:r>
            <a:r>
              <a:rPr dirty="0" spc="-10"/>
              <a:t>cadastrados.</a:t>
            </a:r>
          </a:p>
          <a:p>
            <a:pPr marL="396240" marR="690245" indent="-384175">
              <a:lnSpc>
                <a:spcPts val="2250"/>
              </a:lnSpc>
              <a:spcBef>
                <a:spcPts val="12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pc="-10" b="1">
                <a:latin typeface="Calibri"/>
                <a:cs typeface="Calibri"/>
              </a:rPr>
              <a:t>Registro: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40"/>
              <a:t>Tela</a:t>
            </a:r>
            <a:r>
              <a:rPr dirty="0" spc="-25"/>
              <a:t> </a:t>
            </a:r>
            <a:r>
              <a:rPr dirty="0" spc="-10"/>
              <a:t>para</a:t>
            </a:r>
            <a:r>
              <a:rPr dirty="0" spc="-100"/>
              <a:t> </a:t>
            </a:r>
            <a:r>
              <a:rPr dirty="0"/>
              <a:t>novos</a:t>
            </a:r>
            <a:r>
              <a:rPr dirty="0" spc="-5"/>
              <a:t> </a:t>
            </a:r>
            <a:r>
              <a:rPr dirty="0" spc="-10"/>
              <a:t>usuários </a:t>
            </a:r>
            <a:r>
              <a:rPr dirty="0"/>
              <a:t>criarem</a:t>
            </a:r>
            <a:r>
              <a:rPr dirty="0" spc="-65"/>
              <a:t> </a:t>
            </a:r>
            <a:r>
              <a:rPr dirty="0"/>
              <a:t>suas</a:t>
            </a:r>
            <a:r>
              <a:rPr dirty="0" spc="-65"/>
              <a:t> </a:t>
            </a:r>
            <a:r>
              <a:rPr dirty="0" spc="-10"/>
              <a:t>contas.</a:t>
            </a:r>
          </a:p>
          <a:p>
            <a:pPr marL="396240" marR="282575" indent="-384175">
              <a:lnSpc>
                <a:spcPts val="2250"/>
              </a:lnSpc>
              <a:spcBef>
                <a:spcPts val="128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Home: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40"/>
              <a:t>Tela</a:t>
            </a:r>
            <a:r>
              <a:rPr dirty="0" spc="-30"/>
              <a:t> </a:t>
            </a:r>
            <a:r>
              <a:rPr dirty="0"/>
              <a:t>principal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 spc="-10"/>
              <a:t>boas-</a:t>
            </a:r>
            <a:r>
              <a:rPr dirty="0"/>
              <a:t>vindas</a:t>
            </a:r>
            <a:r>
              <a:rPr dirty="0" spc="-5"/>
              <a:t> </a:t>
            </a:r>
            <a:r>
              <a:rPr dirty="0" spc="-50"/>
              <a:t>e </a:t>
            </a:r>
            <a:r>
              <a:rPr dirty="0" spc="-10"/>
              <a:t>navegação.</a:t>
            </a:r>
          </a:p>
          <a:p>
            <a:pPr marL="396240" marR="463550" indent="-384175">
              <a:lnSpc>
                <a:spcPts val="2250"/>
              </a:lnSpc>
              <a:spcBef>
                <a:spcPts val="121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Formulário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Posts: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/>
              <a:t>Área</a:t>
            </a:r>
            <a:r>
              <a:rPr dirty="0" spc="-40"/>
              <a:t> </a:t>
            </a:r>
            <a:r>
              <a:rPr dirty="0"/>
              <a:t>onde</a:t>
            </a:r>
            <a:r>
              <a:rPr dirty="0" spc="-75"/>
              <a:t> </a:t>
            </a:r>
            <a:r>
              <a:rPr dirty="0" spc="-25"/>
              <a:t>os </a:t>
            </a:r>
            <a:r>
              <a:rPr dirty="0"/>
              <a:t>usuários</a:t>
            </a:r>
            <a:r>
              <a:rPr dirty="0" spc="-65"/>
              <a:t> </a:t>
            </a:r>
            <a:r>
              <a:rPr dirty="0"/>
              <a:t>podem</a:t>
            </a:r>
            <a:r>
              <a:rPr dirty="0" spc="-60"/>
              <a:t> </a:t>
            </a:r>
            <a:r>
              <a:rPr dirty="0"/>
              <a:t>criar</a:t>
            </a:r>
            <a:r>
              <a:rPr dirty="0" spc="-5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enviar</a:t>
            </a:r>
            <a:r>
              <a:rPr dirty="0" spc="20"/>
              <a:t> </a:t>
            </a:r>
            <a:r>
              <a:rPr dirty="0" spc="-10"/>
              <a:t>novos conteúdos.</a:t>
            </a:r>
          </a:p>
          <a:p>
            <a:pPr marL="396240" marR="5080" indent="-384175">
              <a:lnSpc>
                <a:spcPct val="93900"/>
              </a:lnSpc>
              <a:spcBef>
                <a:spcPts val="11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/>
              <a:t>Essas</a:t>
            </a:r>
            <a:r>
              <a:rPr dirty="0" spc="-85"/>
              <a:t> </a:t>
            </a:r>
            <a:r>
              <a:rPr dirty="0"/>
              <a:t>funcionalidades</a:t>
            </a:r>
            <a:r>
              <a:rPr dirty="0" spc="-15"/>
              <a:t> </a:t>
            </a:r>
            <a:r>
              <a:rPr dirty="0" spc="-10"/>
              <a:t>representam</a:t>
            </a:r>
            <a:r>
              <a:rPr dirty="0" spc="-85"/>
              <a:t> </a:t>
            </a:r>
            <a:r>
              <a:rPr dirty="0" spc="-50"/>
              <a:t>a </a:t>
            </a:r>
            <a:r>
              <a:rPr dirty="0"/>
              <a:t>base</a:t>
            </a:r>
            <a:r>
              <a:rPr dirty="0" spc="-45"/>
              <a:t> </a:t>
            </a:r>
            <a:r>
              <a:rPr dirty="0"/>
              <a:t>inicial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85"/>
              <a:t> </a:t>
            </a:r>
            <a:r>
              <a:rPr dirty="0" spc="-10"/>
              <a:t>projeto,</a:t>
            </a:r>
            <a:r>
              <a:rPr dirty="0" spc="-60"/>
              <a:t> </a:t>
            </a:r>
            <a:r>
              <a:rPr dirty="0"/>
              <a:t>focadas</a:t>
            </a:r>
            <a:r>
              <a:rPr dirty="0" spc="-45"/>
              <a:t> </a:t>
            </a:r>
            <a:r>
              <a:rPr dirty="0" spc="-25"/>
              <a:t>em </a:t>
            </a:r>
            <a:r>
              <a:rPr dirty="0" spc="-10"/>
              <a:t>garantir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autenticação</a:t>
            </a:r>
            <a:r>
              <a:rPr dirty="0" spc="-50"/>
              <a:t> </a:t>
            </a:r>
            <a:r>
              <a:rPr dirty="0"/>
              <a:t>e a</a:t>
            </a:r>
            <a:r>
              <a:rPr dirty="0" spc="-100"/>
              <a:t> </a:t>
            </a:r>
            <a:r>
              <a:rPr dirty="0" spc="-10"/>
              <a:t>interação</a:t>
            </a:r>
            <a:r>
              <a:rPr dirty="0" spc="-50"/>
              <a:t> </a:t>
            </a:r>
            <a:r>
              <a:rPr dirty="0" spc="-25"/>
              <a:t>dos </a:t>
            </a:r>
            <a:r>
              <a:rPr dirty="0"/>
              <a:t>usuários</a:t>
            </a:r>
            <a:r>
              <a:rPr dirty="0" spc="-70"/>
              <a:t> </a:t>
            </a:r>
            <a:r>
              <a:rPr dirty="0"/>
              <a:t>com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plataforma.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5694" y="1466913"/>
            <a:ext cx="3472179" cy="30530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r" marL="12700" marR="8255" indent="588645">
              <a:lnSpc>
                <a:spcPts val="5780"/>
              </a:lnSpc>
              <a:spcBef>
                <a:spcPts val="880"/>
              </a:spcBef>
              <a:tabLst>
                <a:tab pos="2574290" algn="l"/>
              </a:tabLst>
            </a:pPr>
            <a:r>
              <a:rPr dirty="0" sz="54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	</a:t>
            </a:r>
            <a:r>
              <a:rPr dirty="0" sz="54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5400" spc="-8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35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dirty="0" sz="5400" spc="-114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dirty="0" sz="54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dirty="0" sz="5400" spc="-58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5400" spc="-16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5400" spc="-145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5400">
              <a:latin typeface="Franklin Gothic Medium"/>
              <a:cs typeface="Franklin Gothic Medium"/>
            </a:endParaRPr>
          </a:p>
          <a:p>
            <a:pPr algn="r" marL="337185" marR="5080" indent="748030">
              <a:lnSpc>
                <a:spcPts val="5780"/>
              </a:lnSpc>
              <a:spcBef>
                <a:spcPts val="5"/>
              </a:spcBef>
            </a:pP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LOGIN</a:t>
            </a:r>
            <a:r>
              <a:rPr dirty="0" sz="5400" spc="-29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5">
                <a:solidFill>
                  <a:srgbClr val="EEECE2"/>
                </a:solidFill>
                <a:latin typeface="Franklin Gothic Medium"/>
                <a:cs typeface="Franklin Gothic Medium"/>
              </a:rPr>
              <a:t>E </a:t>
            </a:r>
            <a:r>
              <a:rPr dirty="0" sz="5400" spc="-170">
                <a:solidFill>
                  <a:srgbClr val="EEECE2"/>
                </a:solidFill>
                <a:latin typeface="Franklin Gothic Medium"/>
                <a:cs typeface="Franklin Gothic Medium"/>
              </a:rPr>
              <a:t>CADASTRO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1228725"/>
            <a:ext cx="2343150" cy="3581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50" y="1228725"/>
            <a:ext cx="25431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98867" y="1689417"/>
            <a:ext cx="3489325" cy="336232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r" marL="412750" marR="5080" indent="523875">
              <a:lnSpc>
                <a:spcPts val="5110"/>
              </a:lnSpc>
              <a:spcBef>
                <a:spcPts val="820"/>
              </a:spcBef>
            </a:pPr>
            <a:r>
              <a:rPr dirty="0" sz="48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dirty="0" sz="4800" spc="-2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48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P</a:t>
            </a:r>
            <a:r>
              <a:rPr dirty="0" sz="48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L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IC</a:t>
            </a:r>
            <a:r>
              <a:rPr dirty="0" sz="4800" spc="-56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4800" spc="-204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48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4800">
              <a:latin typeface="Franklin Gothic Medium"/>
              <a:cs typeface="Franklin Gothic Medium"/>
            </a:endParaRPr>
          </a:p>
          <a:p>
            <a:pPr algn="r" marR="12065">
              <a:lnSpc>
                <a:spcPts val="4755"/>
              </a:lnSpc>
            </a:pP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HOME</a:t>
            </a:r>
            <a:r>
              <a:rPr dirty="0" sz="48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endParaRPr sz="4800">
              <a:latin typeface="Franklin Gothic Medium"/>
              <a:cs typeface="Franklin Gothic Medium"/>
            </a:endParaRPr>
          </a:p>
          <a:p>
            <a:pPr algn="r" marL="885825" marR="5080" indent="-873760">
              <a:lnSpc>
                <a:spcPts val="5110"/>
              </a:lnSpc>
              <a:spcBef>
                <a:spcPts val="420"/>
              </a:spcBef>
            </a:pPr>
            <a:r>
              <a:rPr dirty="0" sz="48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FORMULÁRIO </a:t>
            </a: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48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POSTS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975" y="942975"/>
            <a:ext cx="2409825" cy="4905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4550" y="790575"/>
            <a:ext cx="2638425" cy="5267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2025-05-15T19:14:22Z</dcterms:created>
  <dcterms:modified xsi:type="dcterms:W3CDTF">2025-05-15T19:14:22Z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LastSaved">
    <vt:filetime>2025-05-15T00:00:00Z</vt:filetime>
  </property>
</Properties>
</file>