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3"/>
    <p:restoredTop sz="94613"/>
  </p:normalViewPr>
  <p:slideViewPr>
    <p:cSldViewPr snapToGrid="0">
      <p:cViewPr varScale="1">
        <p:scale>
          <a:sx n="120" d="100"/>
          <a:sy n="120" d="100"/>
        </p:scale>
        <p:origin x="18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260203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507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202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516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860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945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2583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8929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0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TW" sz="1000">
                <a:solidFill>
                  <a:schemeClr val="dk2"/>
                </a:solidFill>
              </a:rPr>
              <a:t>‹#›</a:t>
            </a:fld>
            <a:endParaRPr lang="zh-TW"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zh-TW" altLang="en-US" dirty="0" smtClean="0"/>
              <a:t>社群媒體分析</a:t>
            </a:r>
            <a:r>
              <a:rPr lang="zh-TW" dirty="0" smtClean="0"/>
              <a:t>期末</a:t>
            </a:r>
            <a:r>
              <a:rPr lang="zh-TW" dirty="0"/>
              <a:t>報告</a:t>
            </a:r>
          </a:p>
          <a:p>
            <a:pPr lvl="0">
              <a:spcBef>
                <a:spcPts val="0"/>
              </a:spcBef>
              <a:buNone/>
            </a:pPr>
            <a:endParaRPr lang="zh-TW" dirty="0"/>
          </a:p>
        </p:txBody>
      </p:sp>
      <p:sp>
        <p:nvSpPr>
          <p:cNvPr id="55" name="Shape 55"/>
          <p:cNvSpPr txBox="1">
            <a:spLocks noGrp="1"/>
          </p:cNvSpPr>
          <p:nvPr>
            <p:ph type="subTitle" idx="1"/>
          </p:nvPr>
        </p:nvSpPr>
        <p:spPr>
          <a:xfrm>
            <a:off x="136358" y="2797175"/>
            <a:ext cx="8695950" cy="1237414"/>
          </a:xfrm>
          <a:prstGeom prst="rect">
            <a:avLst/>
          </a:prstGeom>
        </p:spPr>
        <p:txBody>
          <a:bodyPr lIns="91425" tIns="91425" rIns="91425" bIns="91425" anchor="t" anchorCtr="0">
            <a:noAutofit/>
          </a:bodyPr>
          <a:lstStyle/>
          <a:p>
            <a:pPr lvl="0">
              <a:spcBef>
                <a:spcPts val="0"/>
              </a:spcBef>
              <a:buNone/>
            </a:pPr>
            <a:r>
              <a:rPr lang="zh-TW" altLang="en-US" dirty="0" smtClean="0">
                <a:solidFill>
                  <a:schemeClr val="tx1"/>
                </a:solidFill>
              </a:rPr>
              <a:t>姓</a:t>
            </a:r>
            <a:r>
              <a:rPr lang="zh-TW" altLang="en-US" dirty="0">
                <a:solidFill>
                  <a:schemeClr val="tx1"/>
                </a:solidFill>
              </a:rPr>
              <a:t>名</a:t>
            </a:r>
            <a:r>
              <a:rPr lang="zh-TW" dirty="0" smtClean="0">
                <a:solidFill>
                  <a:schemeClr val="tx1"/>
                </a:solidFill>
              </a:rPr>
              <a:t>：</a:t>
            </a:r>
            <a:r>
              <a:rPr lang="zh-TW" altLang="en-US" dirty="0" smtClean="0">
                <a:solidFill>
                  <a:schemeClr val="tx1"/>
                </a:solidFill>
              </a:rPr>
              <a:t>陳宇凡</a:t>
            </a:r>
            <a:endParaRPr lang="zh-TW" dirty="0">
              <a:solidFill>
                <a:schemeClr val="tx1"/>
              </a:solidFill>
            </a:endParaRPr>
          </a:p>
          <a:p>
            <a:pPr lvl="0">
              <a:spcBef>
                <a:spcPts val="0"/>
              </a:spcBef>
              <a:buNone/>
            </a:pPr>
            <a:r>
              <a:rPr lang="zh-TW" dirty="0">
                <a:solidFill>
                  <a:schemeClr val="tx1"/>
                </a:solidFill>
              </a:rPr>
              <a:t>日期</a:t>
            </a:r>
            <a:r>
              <a:rPr lang="zh-TW" dirty="0" smtClean="0">
                <a:solidFill>
                  <a:schemeClr val="tx1"/>
                </a:solidFill>
              </a:rPr>
              <a:t>：</a:t>
            </a:r>
            <a:r>
              <a:rPr lang="en-US" altLang="zh-TW" dirty="0" smtClean="0">
                <a:solidFill>
                  <a:schemeClr val="tx1"/>
                </a:solidFill>
              </a:rPr>
              <a:t>2017/01/07</a:t>
            </a:r>
            <a:endParaRPr lang="zh-TW"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報告大綱</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zh-TW"/>
              <a:t>背景與觀察</a:t>
            </a:r>
          </a:p>
          <a:p>
            <a:pPr marL="457200" lvl="0" indent="-228600" rtl="0">
              <a:spcBef>
                <a:spcPts val="0"/>
              </a:spcBef>
            </a:pPr>
            <a:r>
              <a:rPr lang="zh-TW"/>
              <a:t>分析方法與目的</a:t>
            </a:r>
          </a:p>
          <a:p>
            <a:pPr marL="457200" lvl="0" indent="-228600" rtl="0">
              <a:spcBef>
                <a:spcPts val="0"/>
              </a:spcBef>
            </a:pPr>
            <a:r>
              <a:rPr lang="zh-TW"/>
              <a:t>資料統計</a:t>
            </a:r>
          </a:p>
          <a:p>
            <a:pPr marL="457200" lvl="0" indent="-228600" rtl="0">
              <a:spcBef>
                <a:spcPts val="0"/>
              </a:spcBef>
            </a:pPr>
            <a:r>
              <a:rPr lang="zh-TW"/>
              <a:t>資料分析結果</a:t>
            </a:r>
          </a:p>
          <a:p>
            <a:pPr marL="457200" lvl="0" indent="-228600">
              <a:spcBef>
                <a:spcPts val="0"/>
              </a:spcBef>
            </a:pPr>
            <a:r>
              <a:rPr lang="zh-TW"/>
              <a:t>結論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背景與觀察</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zh-TW" altLang="en-US" dirty="0" smtClean="0"/>
              <a:t>選定</a:t>
            </a:r>
            <a:r>
              <a:rPr lang="en-US" altLang="zh-TW" dirty="0" err="1" smtClean="0"/>
              <a:t>Youtube</a:t>
            </a:r>
            <a:r>
              <a:rPr lang="en-US" altLang="zh-TW" dirty="0" smtClean="0"/>
              <a:t> </a:t>
            </a:r>
            <a:r>
              <a:rPr lang="zh-TW" altLang="en-US" dirty="0" smtClean="0"/>
              <a:t>以及</a:t>
            </a:r>
            <a:r>
              <a:rPr lang="en-US" altLang="zh-TW" dirty="0" smtClean="0"/>
              <a:t>twitter</a:t>
            </a:r>
            <a:r>
              <a:rPr lang="zh-TW" altLang="en-US" dirty="0" smtClean="0"/>
              <a:t>的粉絲專頁作為觀察對象</a:t>
            </a:r>
            <a:endParaRPr lang="zh-TW" dirty="0"/>
          </a:p>
          <a:p>
            <a:pPr marL="457200" lvl="0" indent="-228600" rtl="0">
              <a:spcBef>
                <a:spcPts val="0"/>
              </a:spcBef>
            </a:pPr>
            <a:r>
              <a:rPr lang="zh-TW" dirty="0" smtClean="0"/>
              <a:t>例如：</a:t>
            </a:r>
            <a:endParaRPr lang="en-US" altLang="zh-TW" dirty="0" smtClean="0"/>
          </a:p>
          <a:p>
            <a:pPr marL="457200" lvl="0" indent="-228600" rtl="0">
              <a:spcBef>
                <a:spcPts val="0"/>
              </a:spcBef>
            </a:pPr>
            <a:r>
              <a:rPr lang="zh-TW" altLang="en-US" dirty="0" smtClean="0"/>
              <a:t>從這兩大社群媒體上探討其中發文的時間以及最多推播的文章關聯性。</a:t>
            </a:r>
            <a:endParaRPr lang="zh-T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背景與觀察- 觀察案例</a:t>
            </a:r>
          </a:p>
        </p:txBody>
      </p:sp>
      <p:sp>
        <p:nvSpPr>
          <p:cNvPr id="73" name="Shape 73"/>
          <p:cNvSpPr txBox="1">
            <a:spLocks noGrp="1"/>
          </p:cNvSpPr>
          <p:nvPr>
            <p:ph type="body" idx="1"/>
          </p:nvPr>
        </p:nvSpPr>
        <p:spPr>
          <a:xfrm>
            <a:off x="311700" y="1169250"/>
            <a:ext cx="8520600" cy="944700"/>
          </a:xfrm>
          <a:prstGeom prst="rect">
            <a:avLst/>
          </a:prstGeom>
        </p:spPr>
        <p:txBody>
          <a:bodyPr lIns="91425" tIns="91425" rIns="91425" bIns="91425" anchor="t" anchorCtr="0">
            <a:noAutofit/>
          </a:bodyPr>
          <a:lstStyle/>
          <a:p>
            <a:pPr marL="457200" lvl="0" indent="-228600" rtl="0">
              <a:spcBef>
                <a:spcPts val="0"/>
              </a:spcBef>
            </a:pPr>
            <a:endParaRPr lang="zh-TW" dirty="0"/>
          </a:p>
        </p:txBody>
      </p:sp>
      <p:pic>
        <p:nvPicPr>
          <p:cNvPr id="74" name="Shape 74"/>
          <p:cNvPicPr preferRelativeResize="0"/>
          <p:nvPr/>
        </p:nvPicPr>
        <p:blipFill>
          <a:blip r:embed="rId3">
            <a:extLst>
              <a:ext uri="{28A0092B-C50C-407E-A947-70E740481C1C}">
                <a14:useLocalDpi xmlns:a14="http://schemas.microsoft.com/office/drawing/2010/main" val="0"/>
              </a:ext>
            </a:extLst>
          </a:blip>
          <a:stretch>
            <a:fillRect/>
          </a:stretch>
        </p:blipFill>
        <p:spPr>
          <a:xfrm>
            <a:off x="419450" y="1454034"/>
            <a:ext cx="3619975" cy="3445066"/>
          </a:xfrm>
          <a:prstGeom prst="rect">
            <a:avLst/>
          </a:prstGeom>
          <a:noFill/>
          <a:ln>
            <a:noFill/>
          </a:ln>
        </p:spPr>
      </p:pic>
      <p:pic>
        <p:nvPicPr>
          <p:cNvPr id="75" name="Shape 75"/>
          <p:cNvPicPr preferRelativeResize="0"/>
          <p:nvPr/>
        </p:nvPicPr>
        <p:blipFill>
          <a:blip r:embed="rId4">
            <a:extLst>
              <a:ext uri="{28A0092B-C50C-407E-A947-70E740481C1C}">
                <a14:useLocalDpi xmlns:a14="http://schemas.microsoft.com/office/drawing/2010/main" val="0"/>
              </a:ext>
            </a:extLst>
          </a:blip>
          <a:stretch>
            <a:fillRect/>
          </a:stretch>
        </p:blipFill>
        <p:spPr>
          <a:xfrm>
            <a:off x="4491789" y="1480749"/>
            <a:ext cx="3702807" cy="3319835"/>
          </a:xfrm>
          <a:prstGeom prst="rect">
            <a:avLst/>
          </a:prstGeom>
          <a:noFill/>
          <a:ln>
            <a:noFill/>
          </a:ln>
        </p:spPr>
      </p:pic>
      <p:sp>
        <p:nvSpPr>
          <p:cNvPr id="76" name="Shape 76"/>
          <p:cNvSpPr txBox="1"/>
          <p:nvPr/>
        </p:nvSpPr>
        <p:spPr>
          <a:xfrm>
            <a:off x="419450" y="4043500"/>
            <a:ext cx="2567100" cy="855600"/>
          </a:xfrm>
          <a:prstGeom prst="rect">
            <a:avLst/>
          </a:prstGeom>
          <a:noFill/>
          <a:ln>
            <a:noFill/>
          </a:ln>
        </p:spPr>
        <p:txBody>
          <a:bodyPr lIns="91425" tIns="91425" rIns="91425" bIns="91425" anchor="t" anchorCtr="0">
            <a:noAutofit/>
          </a:bodyPr>
          <a:lstStyle/>
          <a:p>
            <a:pPr lvl="0">
              <a:spcBef>
                <a:spcPts val="0"/>
              </a:spcBef>
              <a:buNone/>
            </a:pPr>
            <a:r>
              <a:rPr lang="zh-TW" sz="2400" dirty="0"/>
              <a:t>註解: </a:t>
            </a:r>
            <a:r>
              <a:rPr lang="en-US" altLang="zh-TW" sz="2400" dirty="0" smtClean="0"/>
              <a:t>twitter</a:t>
            </a:r>
            <a:r>
              <a:rPr lang="zh-TW" altLang="en-US" sz="2400" dirty="0" smtClean="0"/>
              <a:t>最多回應之文章</a:t>
            </a:r>
            <a:endParaRPr lang="zh-TW" sz="2400" dirty="0"/>
          </a:p>
        </p:txBody>
      </p:sp>
      <p:sp>
        <p:nvSpPr>
          <p:cNvPr id="77" name="Shape 77"/>
          <p:cNvSpPr txBox="1"/>
          <p:nvPr/>
        </p:nvSpPr>
        <p:spPr>
          <a:xfrm>
            <a:off x="4604084" y="4167382"/>
            <a:ext cx="2567100" cy="855600"/>
          </a:xfrm>
          <a:prstGeom prst="rect">
            <a:avLst/>
          </a:prstGeom>
          <a:noFill/>
          <a:ln>
            <a:noFill/>
          </a:ln>
        </p:spPr>
        <p:txBody>
          <a:bodyPr lIns="91425" tIns="91425" rIns="91425" bIns="91425" anchor="t" anchorCtr="0">
            <a:noAutofit/>
          </a:bodyPr>
          <a:lstStyle/>
          <a:p>
            <a:pPr lvl="0" rtl="0">
              <a:spcBef>
                <a:spcPts val="0"/>
              </a:spcBef>
              <a:buNone/>
            </a:pPr>
            <a:r>
              <a:rPr lang="zh-TW" sz="2400" dirty="0"/>
              <a:t>註解: </a:t>
            </a:r>
            <a:r>
              <a:rPr lang="en-US" altLang="zh-TW" sz="2400" dirty="0" err="1" smtClean="0"/>
              <a:t>youtube</a:t>
            </a:r>
            <a:r>
              <a:rPr lang="zh-TW" altLang="en-US" sz="2400" dirty="0" smtClean="0"/>
              <a:t>最多回應之文章</a:t>
            </a:r>
            <a:endParaRPr lang="zh-TW"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分析方法與目的</a:t>
            </a:r>
          </a:p>
        </p:txBody>
      </p:sp>
      <p:sp>
        <p:nvSpPr>
          <p:cNvPr id="83" name="Shape 8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r>
              <a:rPr lang="zh-TW" dirty="0" smtClean="0"/>
              <a:t>採用</a:t>
            </a:r>
            <a:r>
              <a:rPr lang="zh-TW" altLang="zh-TW" dirty="0"/>
              <a:t>ElasticSearch </a:t>
            </a:r>
            <a:r>
              <a:rPr lang="zh-TW" dirty="0" smtClean="0"/>
              <a:t>、</a:t>
            </a:r>
            <a:r>
              <a:rPr lang="en-US" altLang="zh-TW" dirty="0" smtClean="0"/>
              <a:t>python </a:t>
            </a:r>
            <a:r>
              <a:rPr lang="zh-TW" altLang="en-US" dirty="0" smtClean="0"/>
              <a:t>以及以些圖像式套件</a:t>
            </a:r>
            <a:r>
              <a:rPr lang="zh-TW" dirty="0" smtClean="0"/>
              <a:t>分析</a:t>
            </a:r>
            <a:r>
              <a:rPr lang="zh-TW" dirty="0"/>
              <a:t>方法進行</a:t>
            </a:r>
            <a:r>
              <a:rPr lang="zh-TW" dirty="0" smtClean="0"/>
              <a:t>分析</a:t>
            </a:r>
            <a:endParaRPr lang="en-US" altLang="zh-TW" dirty="0" smtClean="0"/>
          </a:p>
          <a:p>
            <a:pPr marL="457200" lvl="0" indent="-228600"/>
            <a:r>
              <a:rPr lang="zh-TW" dirty="0" smtClean="0"/>
              <a:t>分析</a:t>
            </a:r>
            <a:r>
              <a:rPr lang="zh-TW" dirty="0"/>
              <a:t>目的是要</a:t>
            </a:r>
            <a:r>
              <a:rPr lang="zh-TW" dirty="0" smtClean="0"/>
              <a:t>探討</a:t>
            </a:r>
            <a:r>
              <a:rPr lang="zh-TW" altLang="en-US" dirty="0" smtClean="0"/>
              <a:t>社群媒體推波文章的反應</a:t>
            </a:r>
            <a:r>
              <a:rPr lang="zh-TW" dirty="0" smtClean="0"/>
              <a:t>現象</a:t>
            </a:r>
            <a:r>
              <a:rPr lang="zh-TW" altLang="en-US" dirty="0" smtClean="0"/>
              <a:t>，藉由兩大社群網站看出是否當年度的文字貼文以及多媒體的回應文有正相關？其中以及當下的時空背景是否有關？</a:t>
            </a:r>
            <a:endParaRPr lang="en-US" altLang="zh-TW"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資料統計 (大約3~6頁)</a:t>
            </a:r>
          </a:p>
        </p:txBody>
      </p:sp>
      <p:sp>
        <p:nvSpPr>
          <p:cNvPr id="89" name="Shape 8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17500" rtl="0">
              <a:spcBef>
                <a:spcPts val="0"/>
              </a:spcBef>
              <a:buSzPct val="100000"/>
            </a:pPr>
            <a:endParaRPr lang="zh-TW" sz="1400" dirty="0">
              <a:solidFill>
                <a:srgbClr val="217A94"/>
              </a:solidFill>
              <a:highlight>
                <a:srgbClr val="FFFFFF"/>
              </a:highlight>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52475"/>
            <a:ext cx="2465172" cy="3940342"/>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495" y="1152475"/>
            <a:ext cx="2719669" cy="3981907"/>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929" y="1628274"/>
            <a:ext cx="4373298" cy="27104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文字版面配置區 2"/>
          <p:cNvSpPr>
            <a:spLocks noGrp="1"/>
          </p:cNvSpPr>
          <p:nvPr>
            <p:ph type="body" idx="1"/>
          </p:nvPr>
        </p:nvSpPr>
        <p:spPr/>
        <p:txBody>
          <a:bodyPr/>
          <a:lstStyle/>
          <a:p>
            <a:endParaRPr kumimoji="1"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445025"/>
            <a:ext cx="2720420" cy="3898901"/>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0" y="445025"/>
            <a:ext cx="1252430" cy="3898901"/>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550" y="445025"/>
            <a:ext cx="3845066" cy="4125775"/>
          </a:xfrm>
          <a:prstGeom prst="rect">
            <a:avLst/>
          </a:prstGeom>
        </p:spPr>
      </p:pic>
    </p:spTree>
    <p:extLst>
      <p:ext uri="{BB962C8B-B14F-4D97-AF65-F5344CB8AC3E}">
        <p14:creationId xmlns:p14="http://schemas.microsoft.com/office/powerpoint/2010/main" val="206407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資料分析結果 </a:t>
            </a:r>
          </a:p>
        </p:txBody>
      </p:sp>
      <p:sp>
        <p:nvSpPr>
          <p:cNvPr id="95" name="Shape 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indent="-228600"/>
            <a:r>
              <a:rPr lang="en-US" altLang="zh-TW" dirty="0" smtClean="0"/>
              <a:t>		</a:t>
            </a:r>
            <a:r>
              <a:rPr lang="zh-TW" altLang="en-US" dirty="0" smtClean="0"/>
              <a:t>根據最多的推文來分析，根據實驗的前幾項數據分析，認為非常沒有關係，有些的回應會因為當下的行銷背景，抑或是當年度是否有個重大的活動，像是</a:t>
            </a:r>
            <a:r>
              <a:rPr lang="en-US" altLang="zh-TW" dirty="0" err="1" smtClean="0"/>
              <a:t>youtube</a:t>
            </a:r>
            <a:r>
              <a:rPr lang="zh-TW" altLang="en-US" dirty="0" smtClean="0"/>
              <a:t>的最多回應在某篇，當年度正在統計他們最受歡迎的影片的貼文，但當時這個個最新推出的活動，所以回應得到很多，可以看出該活動的成功推廣度，再來另一個</a:t>
            </a:r>
            <a:r>
              <a:rPr lang="en-US" altLang="zh-TW" dirty="0" smtClean="0"/>
              <a:t>twitter</a:t>
            </a:r>
            <a:r>
              <a:rPr lang="zh-TW" altLang="en-US" dirty="0" smtClean="0"/>
              <a:t>的推文也是集中在每年度的年度訊息，兩者間的關聯性可能就無法有許多連結。</a:t>
            </a:r>
            <a:endParaRPr lang="zh-TW"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結語</a:t>
            </a:r>
          </a:p>
        </p:txBody>
      </p:sp>
      <p:sp>
        <p:nvSpPr>
          <p:cNvPr id="101" name="Shape 10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US" altLang="zh-TW" dirty="0" smtClean="0"/>
              <a:t>		</a:t>
            </a:r>
            <a:r>
              <a:rPr lang="zh-TW" altLang="en-US" dirty="0" smtClean="0"/>
              <a:t>經過這次作業的實際操作，我學會了新的程式語言，也看到不一樣的社群媒體平台，這些都是我第一次看到可以這樣操作，我學會了許多的</a:t>
            </a:r>
            <a:r>
              <a:rPr lang="en-US" altLang="zh-TW" dirty="0" smtClean="0"/>
              <a:t>python</a:t>
            </a:r>
            <a:r>
              <a:rPr lang="zh-TW" altLang="en-US" dirty="0" smtClean="0"/>
              <a:t>語言，也學會如何安裝許多平台，其中的程式分析也看到很多的方法可以操作，有了一上方法的操作，我就可以利用這樣搜尋的方式，做自己的社群媒體分析報告，自己圖像化分析自己做結論報告，謝謝老師這學期那麼實務應用的幫助。</a:t>
            </a:r>
            <a:endParaRPr lang="en-US" altLang="zh-TW" dirty="0" smtClean="0"/>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2083</TotalTime>
  <Words>150</Words>
  <Application>Microsoft Macintosh PowerPoint</Application>
  <PresentationFormat>如螢幕大小 (16:9)</PresentationFormat>
  <Paragraphs>24</Paragraphs>
  <Slides>9</Slides>
  <Notes>8</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9</vt:i4>
      </vt:variant>
    </vt:vector>
  </HeadingPairs>
  <TitlesOfParts>
    <vt:vector size="11" baseType="lpstr">
      <vt:lpstr>Arial</vt:lpstr>
      <vt:lpstr>simple-light-2</vt:lpstr>
      <vt:lpstr>社群媒體分析期末報告 </vt:lpstr>
      <vt:lpstr>報告大綱</vt:lpstr>
      <vt:lpstr>背景與觀察</vt:lpstr>
      <vt:lpstr>背景與觀察- 觀察案例</vt:lpstr>
      <vt:lpstr>分析方法與目的</vt:lpstr>
      <vt:lpstr>資料統計 (大約3~6頁)</vt:lpstr>
      <vt:lpstr>PowerPoint 簡報</vt:lpstr>
      <vt:lpstr>資料分析結果 </vt:lpstr>
      <vt:lpstr>結語</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社群媒體分析期末報告 (範本)</dc:title>
  <cp:lastModifiedBy>Microsoft Office kakachen</cp:lastModifiedBy>
  <cp:revision>9</cp:revision>
  <cp:lastPrinted>2017-01-07T02:13:26Z</cp:lastPrinted>
  <dcterms:modified xsi:type="dcterms:W3CDTF">2017-01-15T13:54:01Z</dcterms:modified>
</cp:coreProperties>
</file>