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0" r:id="rId6"/>
    <p:sldId id="274" r:id="rId7"/>
    <p:sldId id="272" r:id="rId8"/>
    <p:sldId id="273" r:id="rId9"/>
    <p:sldId id="275" r:id="rId10"/>
    <p:sldId id="290" r:id="rId11"/>
    <p:sldId id="291" r:id="rId12"/>
    <p:sldId id="289" r:id="rId13"/>
    <p:sldId id="292" r:id="rId14"/>
    <p:sldId id="294" r:id="rId15"/>
    <p:sldId id="295" r:id="rId16"/>
    <p:sldId id="296" r:id="rId17"/>
    <p:sldId id="297" r:id="rId18"/>
    <p:sldId id="298" r:id="rId19"/>
    <p:sldId id="301" r:id="rId20"/>
    <p:sldId id="300" r:id="rId21"/>
    <p:sldId id="293" r:id="rId22"/>
    <p:sldId id="299"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9" r:id="rId74"/>
    <p:sldId id="352" r:id="rId75"/>
    <p:sldId id="353" r:id="rId76"/>
    <p:sldId id="354" r:id="rId77"/>
    <p:sldId id="355" r:id="rId7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image" Target="../media/image3.png"/><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image" Target="../media/image2.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image" Target="../media/image2.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0" Type="http://schemas.openxmlformats.org/officeDocument/2006/relationships/tags" Target="../tags/tag2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639" name="矩形 4638"/>
          <p:cNvSpPr/>
          <p:nvPr>
            <p:custDataLst>
              <p:tags r:id="rId2"/>
            </p:custDataLst>
          </p:nvPr>
        </p:nvSpPr>
        <p:spPr>
          <a:xfrm>
            <a:off x="0" y="0"/>
            <a:ext cx="12192000" cy="31855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3"/>
            </p:custDataLst>
          </p:nvPr>
        </p:nvPicPr>
        <p:blipFill>
          <a:blip r:embed="rId4"/>
          <a:stretch>
            <a:fillRect/>
          </a:stretch>
        </p:blipFill>
        <p:spPr>
          <a:xfrm>
            <a:off x="682756" y="3207949"/>
            <a:ext cx="10845724" cy="3462828"/>
          </a:xfrm>
          <a:prstGeom prst="rect">
            <a:avLst/>
          </a:prstGeom>
        </p:spPr>
      </p:pic>
      <p:sp>
        <p:nvSpPr>
          <p:cNvPr id="9801" name="副标题 2"/>
          <p:cNvSpPr>
            <a:spLocks noGrp="1"/>
          </p:cNvSpPr>
          <p:nvPr>
            <p:ph type="subTitle" idx="1" hasCustomPrompt="1"/>
            <p:custDataLst>
              <p:tags r:id="rId5"/>
            </p:custDataLst>
          </p:nvPr>
        </p:nvSpPr>
        <p:spPr>
          <a:xfrm>
            <a:off x="682756" y="1528059"/>
            <a:ext cx="10837731" cy="390005"/>
          </a:xfrm>
        </p:spPr>
        <p:txBody>
          <a:bodyPr anchor="t" anchorCtr="0">
            <a:noAutofit/>
          </a:bodyPr>
          <a:lstStyle>
            <a:lvl1pPr marL="0" indent="0" algn="ctr">
              <a:lnSpc>
                <a:spcPct val="90000"/>
              </a:lnSpc>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9802" name="标题 1"/>
          <p:cNvSpPr>
            <a:spLocks noGrp="1"/>
          </p:cNvSpPr>
          <p:nvPr>
            <p:ph type="ctrTitle" hasCustomPrompt="1"/>
            <p:custDataLst>
              <p:tags r:id="rId6"/>
            </p:custDataLst>
          </p:nvPr>
        </p:nvSpPr>
        <p:spPr>
          <a:xfrm>
            <a:off x="682756" y="715222"/>
            <a:ext cx="10837731" cy="735170"/>
          </a:xfrm>
        </p:spPr>
        <p:txBody>
          <a:bodyPr anchor="b" anchorCtr="0">
            <a:noAutofit/>
          </a:bodyPr>
          <a:lstStyle>
            <a:lvl1pPr algn="ctr">
              <a:lnSpc>
                <a:spcPct val="90000"/>
              </a:lnSpc>
              <a:defRPr sz="4000">
                <a:solidFill>
                  <a:schemeClr val="tx1">
                    <a:lumMod val="75000"/>
                    <a:lumOff val="25000"/>
                  </a:schemeClr>
                </a:solidFill>
              </a:defRPr>
            </a:lvl1pPr>
          </a:lstStyle>
          <a:p>
            <a:r>
              <a:rPr lang="zh-CN" altLang="en-US" dirty="0"/>
              <a:t>单击此处编辑标题</a:t>
            </a:r>
            <a:endParaRPr lang="zh-CN" altLang="en-US" dirty="0"/>
          </a:p>
        </p:txBody>
      </p:sp>
      <p:sp>
        <p:nvSpPr>
          <p:cNvPr id="8" name="文本占位符 7"/>
          <p:cNvSpPr>
            <a:spLocks noGrp="1"/>
          </p:cNvSpPr>
          <p:nvPr>
            <p:ph type="body" sz="quarter" idx="12" hasCustomPrompt="1"/>
            <p:custDataLst>
              <p:tags r:id="rId7"/>
            </p:custDataLst>
          </p:nvPr>
        </p:nvSpPr>
        <p:spPr>
          <a:xfrm>
            <a:off x="4397272" y="2066507"/>
            <a:ext cx="3416692" cy="390005"/>
          </a:xfrm>
        </p:spPr>
        <p:txBody>
          <a:bodyPr>
            <a:normAutofit/>
          </a:bodyPr>
          <a:lstStyle>
            <a:lvl1pPr marL="0" indent="0" algn="ctr">
              <a:buNone/>
              <a:defRPr sz="1800">
                <a:solidFill>
                  <a:schemeClr val="tx1">
                    <a:lumMod val="75000"/>
                    <a:lumOff val="25000"/>
                  </a:schemeClr>
                </a:solidFill>
              </a:defRPr>
            </a:lvl1pPr>
          </a:lstStyle>
          <a:p>
            <a:pPr lvl="0"/>
            <a:r>
              <a:rPr lang="zh-CN" altLang="en-US" dirty="0"/>
              <a:t>单击此处编辑副标题</a:t>
            </a:r>
            <a:endParaRPr lang="zh-CN" altLang="en-US" dirty="0"/>
          </a:p>
        </p:txBody>
      </p:sp>
      <p:sp>
        <p:nvSpPr>
          <p:cNvPr id="11" name="文本占位符 10"/>
          <p:cNvSpPr>
            <a:spLocks noGrp="1"/>
          </p:cNvSpPr>
          <p:nvPr>
            <p:ph type="body" sz="quarter" idx="13" hasCustomPrompt="1"/>
            <p:custDataLst>
              <p:tags r:id="rId8"/>
            </p:custDataLst>
          </p:nvPr>
        </p:nvSpPr>
        <p:spPr>
          <a:xfrm>
            <a:off x="4397354" y="2492328"/>
            <a:ext cx="3416622" cy="390005"/>
          </a:xfrm>
        </p:spPr>
        <p:txBody>
          <a:bodyPr>
            <a:normAutofit/>
          </a:bodyPr>
          <a:lstStyle>
            <a:lvl1pPr marL="0" indent="0" algn="ctr">
              <a:buNone/>
              <a:defRPr sz="1800">
                <a:solidFill>
                  <a:schemeClr val="tx1">
                    <a:lumMod val="75000"/>
                    <a:lumOff val="25000"/>
                  </a:schemeClr>
                </a:solidFill>
              </a:defRPr>
            </a:lvl1pPr>
          </a:lstStyle>
          <a:p>
            <a:pPr lvl="0"/>
            <a:r>
              <a:rPr lang="zh-CN" altLang="en-US" dirty="0"/>
              <a:t>单击此处编辑副标题</a:t>
            </a:r>
            <a:endParaRPr lang="zh-CN" altLang="en-US" dirty="0"/>
          </a:p>
        </p:txBody>
      </p:sp>
      <p:sp>
        <p:nvSpPr>
          <p:cNvPr id="3" name="日期占位符 2"/>
          <p:cNvSpPr>
            <a:spLocks noGrp="1"/>
          </p:cNvSpPr>
          <p:nvPr>
            <p:ph type="dt" sz="half" idx="14"/>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5"/>
            <p:custDataLst>
              <p:tags r:id="rId10"/>
            </p:custDataLst>
          </p:nvPr>
        </p:nvSpPr>
        <p:spPr/>
        <p:txBody>
          <a:bodyPr/>
          <a:lstStyle/>
          <a:p>
            <a:endParaRPr lang="zh-CN" altLang="en-US" dirty="0"/>
          </a:p>
        </p:txBody>
      </p:sp>
      <p:sp>
        <p:nvSpPr>
          <p:cNvPr id="5" name="灯片编号占位符 4"/>
          <p:cNvSpPr>
            <a:spLocks noGrp="1"/>
          </p:cNvSpPr>
          <p:nvPr>
            <p:ph type="sldNum" sz="quarter" idx="16"/>
            <p:custDataLst>
              <p:tags r:id="rId1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74713" y="333375"/>
            <a:ext cx="10440000" cy="58324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795" name="矩形 794"/>
          <p:cNvSpPr/>
          <p:nvPr>
            <p:custDataLst>
              <p:tags r:id="rId2"/>
            </p:custDataLst>
          </p:nvPr>
        </p:nvSpPr>
        <p:spPr>
          <a:xfrm>
            <a:off x="0" y="3670612"/>
            <a:ext cx="12192000" cy="31855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3"/>
            </p:custDataLst>
          </p:nvPr>
        </p:nvPicPr>
        <p:blipFill>
          <a:blip r:embed="rId4"/>
          <a:stretch>
            <a:fillRect/>
          </a:stretch>
        </p:blipFill>
        <p:spPr>
          <a:xfrm>
            <a:off x="667743" y="212238"/>
            <a:ext cx="10845724" cy="3468925"/>
          </a:xfrm>
          <a:prstGeom prst="rect">
            <a:avLst/>
          </a:prstGeom>
        </p:spPr>
      </p:pic>
      <p:sp>
        <p:nvSpPr>
          <p:cNvPr id="13" name="标题 1"/>
          <p:cNvSpPr>
            <a:spLocks noGrp="1"/>
          </p:cNvSpPr>
          <p:nvPr>
            <p:ph type="ctrTitle" hasCustomPrompt="1"/>
            <p:custDataLst>
              <p:tags r:id="rId5"/>
            </p:custDataLst>
          </p:nvPr>
        </p:nvSpPr>
        <p:spPr>
          <a:xfrm>
            <a:off x="1925783" y="4379369"/>
            <a:ext cx="8340436" cy="1430999"/>
          </a:xfrm>
        </p:spPr>
        <p:txBody>
          <a:bodyPr anchor="t" anchorCtr="0">
            <a:normAutofit/>
          </a:bodyPr>
          <a:lstStyle>
            <a:lvl1pPr marL="0" indent="0" algn="ctr">
              <a:lnSpc>
                <a:spcPct val="90000"/>
              </a:lnSpc>
              <a:buFont typeface="Arial" panose="020B0604020202020204" pitchFamily="34" charset="0"/>
              <a:buNone/>
              <a:defRPr sz="8800">
                <a:solidFill>
                  <a:schemeClr val="tx1">
                    <a:lumMod val="75000"/>
                    <a:lumOff val="25000"/>
                  </a:schemeClr>
                </a:solidFill>
              </a:defRPr>
            </a:lvl1pPr>
          </a:lstStyle>
          <a:p>
            <a:r>
              <a:rPr lang="zh-CN" altLang="en-US" dirty="0"/>
              <a:t>单击编辑标题</a:t>
            </a:r>
            <a:endParaRPr lang="zh-CN" altLang="en-US" dirty="0"/>
          </a:p>
        </p:txBody>
      </p:sp>
      <p:sp>
        <p:nvSpPr>
          <p:cNvPr id="3" name="日期占位符 2"/>
          <p:cNvSpPr>
            <a:spLocks noGrp="1"/>
          </p:cNvSpPr>
          <p:nvPr>
            <p:ph type="dt" sz="half" idx="19"/>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20"/>
            <p:custDataLst>
              <p:tags r:id="rId7"/>
            </p:custDataLst>
          </p:nvPr>
        </p:nvSpPr>
        <p:spPr/>
        <p:txBody>
          <a:bodyPr/>
          <a:lstStyle/>
          <a:p>
            <a:endParaRPr lang="zh-CN" altLang="en-US" dirty="0"/>
          </a:p>
        </p:txBody>
      </p:sp>
      <p:sp>
        <p:nvSpPr>
          <p:cNvPr id="5" name="灯片编号占位符 4"/>
          <p:cNvSpPr>
            <a:spLocks noGrp="1"/>
          </p:cNvSpPr>
          <p:nvPr>
            <p:ph type="sldNum" sz="quarter" idx="21"/>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矩形 10"/>
          <p:cNvSpPr/>
          <p:nvPr>
            <p:custDataLst>
              <p:tags r:id="rId2"/>
            </p:custDataLst>
          </p:nvPr>
        </p:nvSpPr>
        <p:spPr>
          <a:xfrm>
            <a:off x="876000" y="1726155"/>
            <a:ext cx="10440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 name="矩形 8"/>
          <p:cNvSpPr/>
          <p:nvPr>
            <p:custDataLst>
              <p:tags r:id="rId3"/>
            </p:custDataLst>
          </p:nvPr>
        </p:nvSpPr>
        <p:spPr>
          <a:xfrm>
            <a:off x="868908" y="1726155"/>
            <a:ext cx="5040000" cy="108000"/>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12" name="图片 11"/>
          <p:cNvPicPr>
            <a:picLocks noChangeAspect="1"/>
          </p:cNvPicPr>
          <p:nvPr>
            <p:custDataLst>
              <p:tags r:id="rId4"/>
            </p:custDataLst>
          </p:nvPr>
        </p:nvPicPr>
        <p:blipFill rotWithShape="1">
          <a:blip r:embed="rId5"/>
          <a:srcRect r="31374" b="21518"/>
          <a:stretch>
            <a:fillRect/>
          </a:stretch>
        </p:blipFill>
        <p:spPr>
          <a:xfrm>
            <a:off x="8944505" y="4512563"/>
            <a:ext cx="3247496" cy="2345437"/>
          </a:xfrm>
          <a:prstGeom prst="rect">
            <a:avLst/>
          </a:prstGeom>
        </p:spPr>
      </p:pic>
      <p:sp>
        <p:nvSpPr>
          <p:cNvPr id="2" name="标题 1"/>
          <p:cNvSpPr>
            <a:spLocks noGrp="1"/>
          </p:cNvSpPr>
          <p:nvPr>
            <p:ph type="title"/>
            <p:custDataLst>
              <p:tags r:id="rId6"/>
            </p:custDataLst>
          </p:nvPr>
        </p:nvSpPr>
        <p:spPr>
          <a:xfrm>
            <a:off x="8760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custDataLst>
              <p:tags r:id="rId7"/>
            </p:custDataLst>
          </p:nvPr>
        </p:nvSpPr>
        <p:spPr>
          <a:xfrm>
            <a:off x="876000" y="1940312"/>
            <a:ext cx="10440000" cy="423198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81" name="矩形 1080"/>
          <p:cNvSpPr/>
          <p:nvPr>
            <p:custDataLst>
              <p:tags r:id="rId2"/>
            </p:custDataLst>
          </p:nvPr>
        </p:nvSpPr>
        <p:spPr>
          <a:xfrm>
            <a:off x="669924" y="3036600"/>
            <a:ext cx="4970466" cy="3821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84" name="矩形 1083"/>
          <p:cNvSpPr/>
          <p:nvPr>
            <p:custDataLst>
              <p:tags r:id="rId3"/>
            </p:custDataLst>
          </p:nvPr>
        </p:nvSpPr>
        <p:spPr>
          <a:xfrm>
            <a:off x="669924" y="3036600"/>
            <a:ext cx="4970465" cy="201887"/>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4"/>
            </p:custDataLst>
          </p:nvPr>
        </p:nvPicPr>
        <p:blipFill>
          <a:blip r:embed="rId5"/>
          <a:stretch>
            <a:fillRect/>
          </a:stretch>
        </p:blipFill>
        <p:spPr>
          <a:xfrm>
            <a:off x="5978277" y="1548221"/>
            <a:ext cx="5956308" cy="3761558"/>
          </a:xfrm>
          <a:prstGeom prst="rect">
            <a:avLst/>
          </a:prstGeom>
        </p:spPr>
      </p:pic>
      <p:sp>
        <p:nvSpPr>
          <p:cNvPr id="20" name="标题 1"/>
          <p:cNvSpPr>
            <a:spLocks noGrp="1"/>
          </p:cNvSpPr>
          <p:nvPr>
            <p:ph type="title" hasCustomPrompt="1"/>
            <p:custDataLst>
              <p:tags r:id="rId6"/>
            </p:custDataLst>
          </p:nvPr>
        </p:nvSpPr>
        <p:spPr>
          <a:xfrm>
            <a:off x="669924" y="3238487"/>
            <a:ext cx="4941387" cy="959955"/>
          </a:xfrm>
        </p:spPr>
        <p:txBody>
          <a:bodyPr anchor="b" anchorCtr="0">
            <a:normAutofit/>
          </a:bodyPr>
          <a:lstStyle>
            <a:lvl1pPr algn="l">
              <a:lnSpc>
                <a:spcPct val="90000"/>
              </a:lnSpc>
              <a:defRPr sz="3600" b="1">
                <a:solidFill>
                  <a:schemeClr val="tx1">
                    <a:lumMod val="75000"/>
                    <a:lumOff val="25000"/>
                  </a:schemeClr>
                </a:solidFill>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7"/>
            </p:custDataLst>
          </p:nvPr>
        </p:nvSpPr>
        <p:spPr>
          <a:xfrm>
            <a:off x="669926" y="4244162"/>
            <a:ext cx="4941386" cy="1315909"/>
          </a:xfrm>
        </p:spPr>
        <p:txBody>
          <a:bodyPr anchor="t">
            <a:normAutofit/>
          </a:bodyPr>
          <a:lstStyle>
            <a:lvl1pPr marL="0" indent="0" algn="l">
              <a:lnSpc>
                <a:spcPct val="90000"/>
              </a:lnSpc>
              <a:buNone/>
              <a:defRPr sz="18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日期占位符 1"/>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74712"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98600"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4176000" cy="1620000"/>
          </a:xfrm>
        </p:spPr>
        <p:txBody>
          <a:bodyPr anchor="t" anchorCtr="0">
            <a:normAutofit/>
          </a:bodyPr>
          <a:lstStyle>
            <a:lvl1pPr>
              <a:defRPr sz="40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93525" y="334800"/>
            <a:ext cx="6120000" cy="583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74800" y="2111473"/>
            <a:ext cx="4176000" cy="4053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tx1">
              <a:lumMod val="75000"/>
              <a:lumOff val="25000"/>
            </a:schemeClr>
          </a:solidFill>
          <a:latin typeface="+mj-lt"/>
          <a:ea typeface="微软雅黑" panose="020B0503020204020204" charset="-122"/>
          <a:cs typeface="微软雅黑" panose="020B0503020204020204" charset="-122"/>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2.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1" Type="http://schemas.openxmlformats.org/officeDocument/2006/relationships/notesSlide" Target="../notesSlides/notesSlide2.xml"/><Relationship Id="rId20" Type="http://schemas.openxmlformats.org/officeDocument/2006/relationships/slideLayout" Target="../slideLayouts/slideLayout7.xml"/><Relationship Id="rId2" Type="http://schemas.openxmlformats.org/officeDocument/2006/relationships/tags" Target="../tags/tag77.xml"/><Relationship Id="rId19" Type="http://schemas.openxmlformats.org/officeDocument/2006/relationships/tags" Target="../tags/tag94.xml"/><Relationship Id="rId18" Type="http://schemas.openxmlformats.org/officeDocument/2006/relationships/tags" Target="../tags/tag93.xml"/><Relationship Id="rId17" Type="http://schemas.openxmlformats.org/officeDocument/2006/relationships/tags" Target="../tags/tag92.xml"/><Relationship Id="rId16" Type="http://schemas.openxmlformats.org/officeDocument/2006/relationships/tags" Target="../tags/tag91.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9.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image" Target="../media/image28.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image" Target="../media/image29.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image" Target="../media/image30.pn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tags" Target="../tags/tag170.xml"/><Relationship Id="rId1" Type="http://schemas.openxmlformats.org/officeDocument/2006/relationships/tags" Target="../tags/tag1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1"/>
            </p:custDataLst>
          </p:nvPr>
        </p:nvSpPr>
        <p:spPr/>
        <p:txBody>
          <a:bodyPr/>
          <a:lstStyle/>
          <a:p>
            <a:r>
              <a:rPr lang="en-US" altLang="zh-CN"/>
              <a:t>nginx</a:t>
            </a:r>
            <a:r>
              <a:rPr lang="zh-CN" altLang="en-US"/>
              <a:t>交流学习</a:t>
            </a:r>
            <a:endParaRPr lang="zh-CN" altLang="en-US"/>
          </a:p>
        </p:txBody>
      </p:sp>
      <p:sp>
        <p:nvSpPr>
          <p:cNvPr id="4" name="标题 3"/>
          <p:cNvSpPr>
            <a:spLocks noGrp="1"/>
          </p:cNvSpPr>
          <p:nvPr>
            <p:ph type="ctrTitle"/>
            <p:custDataLst>
              <p:tags r:id="rId2"/>
            </p:custDataLst>
          </p:nvPr>
        </p:nvSpPr>
        <p:spPr/>
        <p:txBody>
          <a:bodyPr/>
          <a:lstStyle/>
          <a:p>
            <a:r>
              <a:rPr lang="en-US" altLang="zh-CN"/>
              <a:t>Nginx</a:t>
            </a:r>
            <a:endParaRPr lang="en-US" altLang="zh-CN"/>
          </a:p>
        </p:txBody>
      </p:sp>
      <p:sp>
        <p:nvSpPr>
          <p:cNvPr id="8" name="文本占位符 7"/>
          <p:cNvSpPr>
            <a:spLocks noGrp="1"/>
          </p:cNvSpPr>
          <p:nvPr>
            <p:ph type="body" sz="quarter" idx="12"/>
            <p:custDataLst>
              <p:tags r:id="rId3"/>
            </p:custDataLst>
          </p:nvPr>
        </p:nvSpPr>
        <p:spPr/>
        <p:txBody>
          <a:bodyPr>
            <a:normAutofit lnSpcReduction="20000"/>
          </a:bodyPr>
          <a:lstStyle/>
          <a:p>
            <a:r>
              <a:rPr lang="zh-CN" altLang="en-US" dirty="0"/>
              <a:t>曹义</a:t>
            </a:r>
            <a:endParaRPr lang="zh-CN" altLang="en-US" dirty="0"/>
          </a:p>
        </p:txBody>
      </p:sp>
      <p:sp>
        <p:nvSpPr>
          <p:cNvPr id="9" name="文本占位符 8"/>
          <p:cNvSpPr>
            <a:spLocks noGrp="1"/>
          </p:cNvSpPr>
          <p:nvPr>
            <p:ph type="body" sz="quarter" idx="13"/>
            <p:custDataLst>
              <p:tags r:id="rId4"/>
            </p:custDataLst>
          </p:nvPr>
        </p:nvSpPr>
        <p:spPr/>
        <p:txBody>
          <a:bodyPr>
            <a:normAutofit lnSpcReduction="20000"/>
          </a:bodyPr>
          <a:lstStyle/>
          <a:p>
            <a:r>
              <a:rPr lang="en-US" altLang="zh-CN" dirty="0"/>
              <a:t>2018-11-23</a:t>
            </a:r>
            <a:endParaRPr lang="en-US" altLang="zh-CN"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Nginx</a:t>
            </a:r>
            <a:r>
              <a:rPr lang="zh-CN" altLang="en-US"/>
              <a:t>模块</a:t>
            </a:r>
            <a:endParaRPr lang="zh-CN" altLang="en-US"/>
          </a:p>
        </p:txBody>
      </p:sp>
      <p:sp>
        <p:nvSpPr>
          <p:cNvPr id="3" name="内容占位符 2"/>
          <p:cNvSpPr>
            <a:spLocks noGrp="1"/>
          </p:cNvSpPr>
          <p:nvPr>
            <p:ph idx="1"/>
          </p:nvPr>
        </p:nvSpPr>
        <p:spPr/>
        <p:txBody>
          <a:bodyPr/>
          <a:p>
            <a:r>
              <a:rPr lang="zh-CN" altLang="en-US"/>
              <a:t>官方模块</a:t>
            </a:r>
            <a:endParaRPr lang="zh-CN" altLang="en-US"/>
          </a:p>
          <a:p>
            <a:r>
              <a:rPr lang="zh-CN" altLang="en-US"/>
              <a:t>第三方模块</a:t>
            </a:r>
            <a:endParaRPr lang="zh-CN" altLang="en-US"/>
          </a:p>
          <a:p>
            <a:r>
              <a:rPr lang="zh-CN" altLang="en-US"/>
              <a:t>Nginx -V 可以看到配置了有哪些模块</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http_stub_status_module模块</a:t>
            </a:r>
            <a:endParaRPr lang="en-US" altLang="zh-CN"/>
          </a:p>
        </p:txBody>
      </p:sp>
      <p:sp>
        <p:nvSpPr>
          <p:cNvPr id="3" name="内容占位符 2"/>
          <p:cNvSpPr>
            <a:spLocks noGrp="1"/>
          </p:cNvSpPr>
          <p:nvPr>
            <p:ph idx="1"/>
          </p:nvPr>
        </p:nvSpPr>
        <p:spPr/>
        <p:txBody>
          <a:bodyPr>
            <a:normAutofit lnSpcReduction="20000"/>
          </a:bodyPr>
          <a:p>
            <a:pPr marL="0" indent="0">
              <a:buNone/>
            </a:pPr>
            <a:r>
              <a:rPr lang="zh-CN" altLang="en-US" sz="1000"/>
              <a:t>Nginx的客户端状态</a:t>
            </a:r>
            <a:endParaRPr lang="zh-CN" altLang="en-US" sz="1000"/>
          </a:p>
          <a:p>
            <a:pPr marL="0" indent="0">
              <a:buNone/>
            </a:pPr>
            <a:r>
              <a:rPr lang="zh-CN" altLang="en-US" sz="1000"/>
              <a:t>编译的时候--with-http_stub_status_module</a:t>
            </a:r>
            <a:endParaRPr lang="zh-CN" altLang="en-US" sz="1000"/>
          </a:p>
          <a:p>
            <a:pPr marL="0" indent="0">
              <a:buNone/>
            </a:pPr>
            <a:r>
              <a:rPr lang="zh-CN" altLang="en-US" sz="1000"/>
              <a:t>stub_status打开这个功能，在server,location下配置</a:t>
            </a:r>
            <a:endParaRPr lang="zh-CN" altLang="en-US" sz="1000"/>
          </a:p>
          <a:p>
            <a:pPr marL="0" indent="0">
              <a:buNone/>
            </a:pPr>
            <a:r>
              <a:rPr lang="zh-CN" altLang="en-US" sz="1000"/>
              <a:t>location /mystatus {</a:t>
            </a:r>
            <a:endParaRPr lang="zh-CN" altLang="en-US" sz="1000"/>
          </a:p>
          <a:p>
            <a:pPr marL="0" indent="0">
              <a:buNone/>
            </a:pPr>
            <a:r>
              <a:rPr lang="zh-CN" altLang="en-US" sz="1000"/>
              <a:t>    stub_status;</a:t>
            </a:r>
            <a:endParaRPr lang="zh-CN" altLang="en-US" sz="1000"/>
          </a:p>
          <a:p>
            <a:pPr marL="0" indent="0">
              <a:buNone/>
            </a:pPr>
            <a:r>
              <a:rPr lang="zh-CN" altLang="en-US" sz="1000"/>
              <a:t>}</a:t>
            </a:r>
            <a:endParaRPr lang="zh-CN" altLang="en-US" sz="1000"/>
          </a:p>
          <a:p>
            <a:pPr marL="0" indent="0">
              <a:buNone/>
            </a:pPr>
            <a:r>
              <a:rPr lang="zh-CN" altLang="en-US" sz="1000"/>
              <a:t>nginx -tc /etc/nginx/nginx.conf</a:t>
            </a:r>
            <a:endParaRPr lang="zh-CN" altLang="en-US" sz="1000"/>
          </a:p>
          <a:p>
            <a:pPr marL="0" indent="0">
              <a:buNone/>
            </a:pPr>
            <a:r>
              <a:rPr lang="zh-CN" altLang="en-US" sz="1000"/>
              <a:t>nginx -s reload -c /etc/nginx/nginx.conf</a:t>
            </a:r>
            <a:endParaRPr lang="zh-CN" altLang="en-US" sz="1000"/>
          </a:p>
          <a:p>
            <a:pPr marL="0" indent="0">
              <a:buNone/>
            </a:pPr>
            <a:r>
              <a:rPr lang="zh-CN" altLang="en-US" sz="1000"/>
              <a:t>结果：</a:t>
            </a:r>
            <a:endParaRPr lang="zh-CN" altLang="en-US"/>
          </a:p>
          <a:p>
            <a:pPr marL="0" indent="0">
              <a:buNone/>
            </a:pPr>
            <a:r>
              <a:rPr lang="zh-CN" altLang="en-US" sz="1000"/>
              <a:t>Active connections: 1   （nginx当前连接活跃数）</a:t>
            </a:r>
            <a:endParaRPr lang="zh-CN" altLang="en-US" sz="1000"/>
          </a:p>
          <a:p>
            <a:pPr marL="0" indent="0">
              <a:buNone/>
            </a:pPr>
            <a:r>
              <a:rPr lang="zh-CN" altLang="en-US" sz="1000"/>
              <a:t>server accepts handled requests</a:t>
            </a:r>
            <a:endParaRPr lang="zh-CN" altLang="en-US" sz="1000"/>
          </a:p>
          <a:p>
            <a:pPr marL="0" indent="0">
              <a:buNone/>
            </a:pPr>
            <a:r>
              <a:rPr lang="zh-CN" altLang="en-US" sz="1000"/>
              <a:t>4 4 3  （nginx处理的握手次数   连接数  请求数）</a:t>
            </a:r>
            <a:endParaRPr lang="zh-CN" altLang="en-US" sz="1000"/>
          </a:p>
          <a:p>
            <a:pPr marL="0" indent="0">
              <a:buNone/>
            </a:pPr>
            <a:r>
              <a:rPr lang="zh-CN" altLang="en-US" sz="1000"/>
              <a:t>Reading: 0 Writing: 1 Waiting: 0</a:t>
            </a:r>
            <a:endParaRPr lang="zh-CN" altLang="en-US" sz="10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Nginx的请求限制模块</a:t>
            </a:r>
            <a:endParaRPr lang="zh-CN" altLang="en-US"/>
          </a:p>
        </p:txBody>
      </p:sp>
      <p:sp>
        <p:nvSpPr>
          <p:cNvPr id="3" name="内容占位符 2"/>
          <p:cNvSpPr>
            <a:spLocks noGrp="1"/>
          </p:cNvSpPr>
          <p:nvPr>
            <p:ph idx="1"/>
          </p:nvPr>
        </p:nvSpPr>
        <p:spPr/>
        <p:txBody>
          <a:bodyPr>
            <a:normAutofit fontScale="90000" lnSpcReduction="20000"/>
          </a:bodyPr>
          <a:p>
            <a:pPr marL="0" indent="0">
              <a:buNone/>
            </a:pPr>
            <a:r>
              <a:rPr lang="zh-CN" altLang="en-US" sz="1000"/>
              <a:t>连接频率限制  limit_conn_module</a:t>
            </a:r>
            <a:endParaRPr lang="zh-CN" altLang="en-US" sz="1000"/>
          </a:p>
          <a:p>
            <a:pPr marL="0" indent="0">
              <a:buNone/>
            </a:pPr>
            <a:r>
              <a:rPr lang="zh-CN" altLang="en-US" sz="1000"/>
              <a:t>请求频率限制  limit_req_module</a:t>
            </a:r>
            <a:endParaRPr lang="zh-CN" altLang="en-US" sz="1000"/>
          </a:p>
          <a:p>
            <a:pPr marL="0" indent="0">
              <a:buNone/>
            </a:pPr>
            <a:r>
              <a:rPr lang="zh-CN" altLang="en-US" sz="1000"/>
              <a:t>扩展知识：http协议是建立在tcp协议之上的，HTTP1.0 tcp不能复用，HTTP1.1 顺序性tcp复用，HTTP2.0 多路复用tcp复用</a:t>
            </a:r>
            <a:endParaRPr lang="zh-CN" altLang="en-US" sz="1000"/>
          </a:p>
          <a:p>
            <a:pPr marL="0" indent="0">
              <a:buNone/>
            </a:pPr>
            <a:r>
              <a:rPr lang="zh-CN" altLang="en-US" sz="1000"/>
              <a:t>HTTP请求建立在一次TCP连接基础上一次TCP请求至少产生一次HTTP请求</a:t>
            </a:r>
            <a:endParaRPr lang="zh-CN" altLang="en-US" sz="1000"/>
          </a:p>
          <a:p>
            <a:pPr marL="0" indent="0">
              <a:buNone/>
            </a:pPr>
            <a:r>
              <a:rPr lang="zh-CN" altLang="en-US" sz="1000"/>
              <a:t>配置：</a:t>
            </a:r>
            <a:endParaRPr lang="zh-CN" altLang="en-US" sz="1000"/>
          </a:p>
          <a:p>
            <a:pPr marL="0" indent="0">
              <a:buNone/>
            </a:pPr>
            <a:r>
              <a:rPr lang="zh-CN" altLang="en-US" sz="1000"/>
              <a:t>在server外：</a:t>
            </a:r>
            <a:endParaRPr lang="zh-CN" altLang="en-US" sz="1000"/>
          </a:p>
          <a:p>
            <a:pPr marL="0" indent="0">
              <a:buNone/>
            </a:pPr>
            <a:r>
              <a:rPr lang="zh-CN" altLang="en-US" sz="1000"/>
              <a:t>limit_conn_zone $binanry_remote_addr zone=conn_zone:1m;   </a:t>
            </a:r>
            <a:r>
              <a:rPr lang="en-US" altLang="zh-CN" sz="1000"/>
              <a:t>//</a:t>
            </a:r>
            <a:r>
              <a:rPr lang="zh-CN" altLang="en-US" sz="1000">
                <a:sym typeface="+mn-ea"/>
              </a:rPr>
              <a:t>$binanry_remote_addr （和</a:t>
            </a:r>
            <a:r>
              <a:rPr lang="zh-CN" altLang="en-US" sz="1000">
                <a:sym typeface="+mn-ea"/>
              </a:rPr>
              <a:t>remote_addr 一样，更节省空间</a:t>
            </a:r>
            <a:r>
              <a:rPr lang="zh-CN" altLang="en-US" sz="1000">
                <a:sym typeface="+mn-ea"/>
              </a:rPr>
              <a:t>）对</a:t>
            </a:r>
            <a:r>
              <a:rPr lang="en-US" altLang="zh-CN" sz="1000">
                <a:sym typeface="+mn-ea"/>
              </a:rPr>
              <a:t>ip</a:t>
            </a:r>
            <a:r>
              <a:rPr lang="zh-CN" altLang="en-US" sz="1000">
                <a:sym typeface="+mn-ea"/>
              </a:rPr>
              <a:t>进行限制  空间大小</a:t>
            </a:r>
            <a:r>
              <a:rPr lang="en-US" altLang="zh-CN" sz="1000">
                <a:sym typeface="+mn-ea"/>
              </a:rPr>
              <a:t>1M</a:t>
            </a:r>
            <a:endParaRPr lang="zh-CN" altLang="en-US" sz="1000"/>
          </a:p>
          <a:p>
            <a:pPr marL="0" indent="0">
              <a:buNone/>
            </a:pPr>
            <a:r>
              <a:rPr lang="zh-CN" altLang="en-US" sz="1000"/>
              <a:t>limit_req_zone $binanry_remote_addr zone=req_zone:1m rate=1r/s;  大小1M，数率每秒一个</a:t>
            </a:r>
            <a:endParaRPr lang="zh-CN" altLang="en-US" sz="1000"/>
          </a:p>
          <a:p>
            <a:pPr marL="0" indent="0">
              <a:buNone/>
            </a:pPr>
            <a:r>
              <a:rPr lang="zh-CN" altLang="en-US" sz="1000"/>
              <a:t>压测：</a:t>
            </a:r>
            <a:endParaRPr lang="zh-CN" altLang="en-US" sz="1000"/>
          </a:p>
          <a:p>
            <a:pPr marL="0" indent="0">
              <a:buNone/>
            </a:pPr>
            <a:r>
              <a:rPr lang="zh-CN" altLang="en-US" sz="1000"/>
              <a:t>ab -n 40 -c 20 http://118.24.61.194/1.html</a:t>
            </a:r>
            <a:endParaRPr lang="zh-CN" altLang="en-US" sz="1000"/>
          </a:p>
          <a:p>
            <a:pPr marL="0" indent="0">
              <a:buNone/>
            </a:pPr>
            <a:r>
              <a:rPr lang="zh-CN" altLang="en-US" sz="1000"/>
              <a:t>Write errors:           0</a:t>
            </a:r>
            <a:endParaRPr lang="zh-CN" altLang="en-US" sz="1000"/>
          </a:p>
          <a:p>
            <a:pPr marL="0" indent="0">
              <a:buNone/>
            </a:pPr>
            <a:r>
              <a:rPr lang="zh-CN" altLang="en-US" sz="1000"/>
              <a:t>Total transferred:      11360 bytes</a:t>
            </a:r>
            <a:endParaRPr lang="zh-CN" altLang="en-US" sz="1000"/>
          </a:p>
          <a:p>
            <a:pPr marL="0" indent="0">
              <a:buNone/>
            </a:pPr>
            <a:r>
              <a:rPr lang="zh-CN" altLang="en-US" sz="1000"/>
              <a:t>HTML transferred:       6480 bytes</a:t>
            </a:r>
            <a:endParaRPr lang="zh-CN" altLang="en-US" sz="1000"/>
          </a:p>
          <a:p>
            <a:pPr marL="0" indent="0">
              <a:buNone/>
            </a:pPr>
            <a:r>
              <a:rPr lang="zh-CN" altLang="en-US" sz="1000"/>
              <a:t>Requests per second:    5190.09 [#/sec] (mean)  （每秒完成5190.09个请求）</a:t>
            </a:r>
            <a:endParaRPr lang="zh-CN" altLang="en-US" sz="1000"/>
          </a:p>
          <a:p>
            <a:pPr marL="0" indent="0">
              <a:buNone/>
            </a:pPr>
            <a:r>
              <a:rPr lang="zh-CN" altLang="en-US" sz="1000"/>
              <a:t>Time per request:       3.853 [ms] (mean)</a:t>
            </a:r>
            <a:endParaRPr lang="zh-CN" altLang="en-US" sz="1000"/>
          </a:p>
          <a:p>
            <a:pPr marL="0" indent="0">
              <a:buNone/>
            </a:pPr>
            <a:r>
              <a:rPr lang="zh-CN" altLang="en-US" sz="1000"/>
              <a:t>Time per request:       0.193 [ms] (mean, across all concurrent requests)</a:t>
            </a:r>
            <a:endParaRPr lang="zh-CN" altLang="en-US" sz="10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pPr marL="0" indent="0">
              <a:buNone/>
            </a:pPr>
            <a:r>
              <a:rPr lang="zh-CN" altLang="en-US" sz="1000"/>
              <a:t>配置的不同情况：</a:t>
            </a:r>
            <a:endParaRPr lang="zh-CN" altLang="en-US" sz="1000"/>
          </a:p>
          <a:p>
            <a:pPr marL="0" indent="0">
              <a:buNone/>
            </a:pPr>
            <a:r>
              <a:rPr lang="zh-CN" altLang="en-US" sz="1000"/>
              <a:t>location / {</a:t>
            </a:r>
            <a:endParaRPr lang="zh-CN" altLang="en-US" sz="1000"/>
          </a:p>
          <a:p>
            <a:pPr marL="0" indent="0">
              <a:buNone/>
            </a:pPr>
            <a:r>
              <a:rPr lang="zh-CN" altLang="en-US" sz="1000"/>
              <a:t>    root   /opt/app/code;</a:t>
            </a:r>
            <a:endParaRPr lang="zh-CN" altLang="en-US" sz="1000"/>
          </a:p>
          <a:p>
            <a:pPr marL="0" indent="0">
              <a:buNone/>
            </a:pPr>
            <a:r>
              <a:rPr lang="zh-CN" altLang="en-US" sz="1000"/>
              <a:t>    index  index.html index.htm;</a:t>
            </a:r>
            <a:endParaRPr lang="zh-CN" altLang="en-US" sz="1000"/>
          </a:p>
          <a:p>
            <a:pPr marL="0" indent="0">
              <a:buNone/>
            </a:pPr>
            <a:r>
              <a:rPr lang="zh-CN" altLang="en-US" sz="1000"/>
              <a:t>    limit_req zone=req_zone;</a:t>
            </a:r>
            <a:endParaRPr lang="zh-CN" altLang="en-US" sz="1000"/>
          </a:p>
          <a:p>
            <a:pPr marL="0" indent="0">
              <a:buNone/>
            </a:pPr>
            <a:r>
              <a:rPr lang="zh-CN" altLang="en-US" sz="1000"/>
              <a:t>}</a:t>
            </a:r>
            <a:endParaRPr lang="zh-CN" altLang="en-US" sz="1000"/>
          </a:p>
          <a:p>
            <a:pPr marL="0" indent="0">
              <a:buNone/>
            </a:pPr>
            <a:r>
              <a:rPr lang="zh-CN" altLang="en-US" sz="1000"/>
              <a:t>压测：ab -n 40 -c 20 http://118.24.61.194/1.html</a:t>
            </a:r>
            <a:endParaRPr lang="zh-CN" altLang="en-US" sz="1000"/>
          </a:p>
          <a:p>
            <a:pPr marL="0" indent="0">
              <a:buNone/>
            </a:pPr>
            <a:r>
              <a:rPr lang="zh-CN" altLang="en-US" sz="1000"/>
              <a:t>Complete requests:      40   （完成了40次）</a:t>
            </a:r>
            <a:endParaRPr lang="zh-CN" altLang="en-US" sz="1000"/>
          </a:p>
          <a:p>
            <a:pPr marL="0" indent="0">
              <a:buNone/>
            </a:pPr>
            <a:r>
              <a:rPr lang="zh-CN" altLang="en-US" sz="1000"/>
              <a:t>Failed requests:        39    （失败了39次</a:t>
            </a:r>
            <a:endParaRPr lang="zh-CN" altLang="en-US" sz="1000"/>
          </a:p>
          <a:p>
            <a:pPr marL="0" indent="0">
              <a:buNone/>
            </a:pPr>
            <a:r>
              <a:rPr lang="zh-CN" altLang="en-US" sz="1000"/>
              <a:t>location / {</a:t>
            </a:r>
            <a:endParaRPr lang="zh-CN" altLang="en-US" sz="1000"/>
          </a:p>
          <a:p>
            <a:pPr marL="0" indent="0">
              <a:buNone/>
            </a:pPr>
            <a:r>
              <a:rPr lang="zh-CN" altLang="en-US" sz="1000"/>
              <a:t>root   /opt/app/code;</a:t>
            </a:r>
            <a:endParaRPr lang="zh-CN" altLang="en-US" sz="1000"/>
          </a:p>
          <a:p>
            <a:pPr marL="0" indent="0">
              <a:buNone/>
            </a:pPr>
            <a:r>
              <a:rPr lang="zh-CN" altLang="en-US" sz="1000"/>
              <a:t>index  index.html index.htm;</a:t>
            </a:r>
            <a:endParaRPr lang="zh-CN" altLang="en-US" sz="1000"/>
          </a:p>
          <a:p>
            <a:pPr marL="0" indent="0">
              <a:buNone/>
            </a:pPr>
            <a:r>
              <a:rPr lang="zh-CN" altLang="en-US" sz="1000"/>
              <a:t>limit_req zone=req_zone burst=3 nodelay;  (burst=3) 3个请求延迟请求，超过访问速率，延迟请求对客户端起到访问限速的作用，其他的直接返回，</a:t>
            </a:r>
            <a:r>
              <a:rPr lang="en-US" altLang="zh-CN" sz="1000"/>
              <a:t>3</a:t>
            </a:r>
            <a:r>
              <a:rPr lang="zh-CN" altLang="en-US" sz="1000"/>
              <a:t>个下一秒执行</a:t>
            </a:r>
            <a:endParaRPr lang="zh-CN" altLang="en-US" sz="1000"/>
          </a:p>
          <a:p>
            <a:pPr marL="0" indent="0">
              <a:buNone/>
            </a:pPr>
            <a:r>
              <a:rPr lang="zh-CN" altLang="en-US" sz="1000"/>
              <a:t>}</a:t>
            </a:r>
            <a:endParaRPr lang="zh-CN" altLang="en-US" sz="1000"/>
          </a:p>
          <a:p>
            <a:pPr marL="0" indent="0">
              <a:buNone/>
            </a:pPr>
            <a:r>
              <a:rPr lang="en-US" altLang="zh-CN" sz="1000"/>
              <a:t>limit_conn conn_zone 1  //</a:t>
            </a:r>
            <a:r>
              <a:rPr lang="zh-CN" altLang="en-US" sz="1000"/>
              <a:t>同一时刻只有一个</a:t>
            </a:r>
            <a:r>
              <a:rPr lang="en-US" altLang="zh-CN" sz="1000"/>
              <a:t>ip</a:t>
            </a:r>
            <a:r>
              <a:rPr lang="zh-CN" altLang="en-US" sz="1000"/>
              <a:t>连接  </a:t>
            </a:r>
            <a:r>
              <a:rPr lang="en-US" altLang="zh-CN" sz="1000"/>
              <a:t>//</a:t>
            </a:r>
            <a:r>
              <a:rPr lang="zh-CN" altLang="en-US" sz="1000"/>
              <a:t>连接限制小些，多次请求可以建立在一次连接上</a:t>
            </a:r>
            <a:endParaRPr lang="zh-CN" altLang="en-US" sz="1000"/>
          </a:p>
          <a:p>
            <a:pPr marL="0" indent="0">
              <a:buNone/>
            </a:pPr>
            <a:r>
              <a:rPr lang="zh-CN" altLang="en-US" sz="1000"/>
              <a:t>压测：ab -n 40 -c 20 http://118.24.61.194/1.html</a:t>
            </a:r>
            <a:endParaRPr lang="zh-CN" altLang="en-US" sz="1000"/>
          </a:p>
          <a:p>
            <a:pPr marL="0" indent="0">
              <a:buNone/>
            </a:pPr>
            <a:r>
              <a:rPr lang="zh-CN" altLang="en-US" sz="1000"/>
              <a:t>Complete requests:      40   （完成了40次）</a:t>
            </a:r>
            <a:endParaRPr lang="zh-CN" altLang="en-US" sz="1000"/>
          </a:p>
          <a:p>
            <a:pPr marL="0" indent="0">
              <a:buNone/>
            </a:pPr>
            <a:r>
              <a:rPr lang="zh-CN" altLang="en-US" sz="1000"/>
              <a:t>Failed requests:        36    （失败了36次</a:t>
            </a:r>
            <a:endParaRPr lang="zh-CN" altLang="en-US" sz="10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Nginx的访问控制</a:t>
            </a:r>
            <a:endParaRPr lang="zh-CN" altLang="en-US"/>
          </a:p>
        </p:txBody>
      </p:sp>
      <p:sp>
        <p:nvSpPr>
          <p:cNvPr id="3" name="内容占位符 2"/>
          <p:cNvSpPr>
            <a:spLocks noGrp="1"/>
          </p:cNvSpPr>
          <p:nvPr>
            <p:ph idx="1"/>
          </p:nvPr>
        </p:nvSpPr>
        <p:spPr/>
        <p:txBody>
          <a:bodyPr>
            <a:normAutofit fontScale="60000"/>
          </a:bodyPr>
          <a:p>
            <a:r>
              <a:rPr lang="zh-CN" altLang="en-US"/>
              <a:t>基于IP的访问控制   http_access_module</a:t>
            </a:r>
            <a:endParaRPr lang="zh-CN" altLang="en-US"/>
          </a:p>
          <a:p>
            <a:r>
              <a:rPr lang="zh-CN" altLang="en-US"/>
              <a:t>基于用户的信任登录  http_auth_basic_module</a:t>
            </a:r>
            <a:endParaRPr lang="zh-CN" altLang="en-US"/>
          </a:p>
          <a:p>
            <a:r>
              <a:rPr lang="zh-CN" altLang="en-US"/>
              <a:t>www.ip138.com查看自己电脑的ip,查到自己的ip为222.211.213.142</a:t>
            </a:r>
            <a:endParaRPr lang="zh-CN" altLang="en-US"/>
          </a:p>
          <a:p>
            <a:r>
              <a:rPr lang="zh-CN" altLang="en-US"/>
              <a:t>配置：</a:t>
            </a:r>
            <a:endParaRPr lang="zh-CN" altLang="en-US"/>
          </a:p>
          <a:p>
            <a:r>
              <a:rPr lang="zh-CN" altLang="en-US"/>
              <a:t>location ~ ^/admin.html {  //模式匹配，访问xxx/admin.html 这样的</a:t>
            </a:r>
            <a:endParaRPr lang="zh-CN" altLang="en-US"/>
          </a:p>
          <a:p>
            <a:r>
              <a:rPr lang="zh-CN" altLang="en-US"/>
              <a:t>    root   /opt/app/code;</a:t>
            </a:r>
            <a:endParaRPr lang="zh-CN" altLang="en-US"/>
          </a:p>
          <a:p>
            <a:r>
              <a:rPr lang="zh-CN" altLang="en-US"/>
              <a:t>    deny   222.211.213.142; （自己的ip拒绝访问）</a:t>
            </a:r>
            <a:endParaRPr lang="zh-CN" altLang="en-US"/>
          </a:p>
          <a:p>
            <a:r>
              <a:rPr lang="zh-CN" altLang="en-US"/>
              <a:t>    allow  all;             （允许其他的ip来访问）</a:t>
            </a:r>
            <a:endParaRPr lang="zh-CN" altLang="en-US"/>
          </a:p>
          <a:p>
            <a:r>
              <a:rPr lang="zh-CN" altLang="en-US"/>
              <a:t>    index  index.html index.htm;</a:t>
            </a:r>
            <a:endParaRPr lang="zh-CN" altLang="en-US"/>
          </a:p>
          <a:p>
            <a:r>
              <a:rPr lang="zh-CN" altLang="en-US"/>
              <a:t>}</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location ~ ^/admin.html {</a:t>
            </a:r>
            <a:endParaRPr lang="zh-CN" altLang="en-US"/>
          </a:p>
          <a:p>
            <a:pPr marL="0" indent="0">
              <a:buNone/>
            </a:pPr>
            <a:r>
              <a:rPr lang="zh-CN" altLang="en-US"/>
              <a:t>    root   /opt/app/code;</a:t>
            </a:r>
            <a:endParaRPr lang="zh-CN" altLang="en-US"/>
          </a:p>
          <a:p>
            <a:pPr marL="0" indent="0">
              <a:buNone/>
            </a:pPr>
            <a:r>
              <a:rPr lang="zh-CN" altLang="en-US"/>
              <a:t>    allow  222.211.213.0/24; （自己的ip允许访问） 这里是一个ip段</a:t>
            </a:r>
            <a:endParaRPr lang="zh-CN" altLang="en-US"/>
          </a:p>
          <a:p>
            <a:pPr marL="0" indent="0">
              <a:buNone/>
            </a:pPr>
            <a:r>
              <a:rPr lang="zh-CN" altLang="en-US"/>
              <a:t>    deny  all;                （拒绝其他ip的访问）</a:t>
            </a:r>
            <a:endParaRPr lang="zh-CN" altLang="en-US"/>
          </a:p>
          <a:p>
            <a:pPr marL="0" indent="0">
              <a:buNone/>
            </a:pPr>
            <a:r>
              <a:rPr lang="zh-CN" altLang="en-US"/>
              <a:t>    index  index.html index.htm;</a:t>
            </a:r>
            <a:endParaRPr lang="zh-CN" altLang="en-US"/>
          </a:p>
          <a:p>
            <a:pPr marL="0" indent="0">
              <a:buNone/>
            </a:pPr>
            <a:r>
              <a:rPr lang="zh-CN" altLang="en-US"/>
              <a:t>}</a:t>
            </a:r>
            <a:endParaRPr lang="zh-CN" altLang="en-US"/>
          </a:p>
          <a:p>
            <a:pPr marL="0" indent="0">
              <a:buNone/>
            </a:pP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http_access_module局限性</a:t>
            </a:r>
            <a:endParaRPr lang="zh-CN" altLang="en-US"/>
          </a:p>
          <a:p>
            <a:pPr marL="0" indent="0">
              <a:buNone/>
            </a:pPr>
            <a:r>
              <a:rPr lang="zh-CN" altLang="en-US"/>
              <a:t>如果请求中间有如nginx的代理，那nginx中 remote_addr就不准确了，就为代理的ip</a:t>
            </a:r>
            <a:endParaRPr lang="zh-CN" altLang="en-US"/>
          </a:p>
          <a:p>
            <a:pPr marL="0" indent="0">
              <a:buNone/>
            </a:pPr>
            <a:r>
              <a:rPr lang="zh-CN" altLang="en-US"/>
              <a:t>解决方法：</a:t>
            </a:r>
            <a:endParaRPr lang="zh-CN" altLang="en-US"/>
          </a:p>
          <a:p>
            <a:pPr marL="0" indent="0">
              <a:buNone/>
            </a:pPr>
            <a:r>
              <a:rPr lang="zh-CN" altLang="en-US"/>
              <a:t>一、x_forwarded_for则会显示客户端，代理的ip地址  如：x_forwarded=IP1,IP2   可以被修改</a:t>
            </a:r>
            <a:endParaRPr lang="zh-CN" altLang="en-US"/>
          </a:p>
          <a:p>
            <a:pPr marL="0" indent="0">
              <a:buNone/>
            </a:pPr>
            <a:r>
              <a:rPr lang="zh-CN" altLang="en-US"/>
              <a:t>二、结合geo模块作 定义从指定的变量获取客户端的IP地址</a:t>
            </a:r>
            <a:endParaRPr lang="zh-CN" altLang="en-US"/>
          </a:p>
          <a:p>
            <a:pPr marL="0" indent="0">
              <a:buNone/>
            </a:pPr>
            <a:r>
              <a:rPr lang="zh-CN" altLang="en-US"/>
              <a:t>三、通过HTTP自定义变量传递 *</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基于用户的信任登录</a:t>
            </a:r>
            <a:endParaRPr lang="zh-CN" altLang="en-US"/>
          </a:p>
        </p:txBody>
      </p:sp>
      <p:sp>
        <p:nvSpPr>
          <p:cNvPr id="3" name="内容占位符 2"/>
          <p:cNvSpPr>
            <a:spLocks noGrp="1"/>
          </p:cNvSpPr>
          <p:nvPr>
            <p:ph idx="1"/>
          </p:nvPr>
        </p:nvSpPr>
        <p:spPr/>
        <p:txBody>
          <a:bodyPr>
            <a:normAutofit fontScale="50000"/>
          </a:bodyPr>
          <a:p>
            <a:r>
              <a:rPr lang="zh-CN" altLang="en-US"/>
              <a:t>http_auth_basic_module</a:t>
            </a:r>
            <a:endParaRPr lang="zh-CN" altLang="en-US"/>
          </a:p>
          <a:p>
            <a:r>
              <a:rPr lang="zh-CN" altLang="en-US"/>
              <a:t>生成密码文件：</a:t>
            </a:r>
            <a:endParaRPr lang="zh-CN" altLang="en-US"/>
          </a:p>
          <a:p>
            <a:r>
              <a:rPr lang="zh-CN" altLang="en-US"/>
              <a:t>安装htpasswd</a:t>
            </a:r>
            <a:endParaRPr lang="zh-CN" altLang="en-US"/>
          </a:p>
          <a:p>
            <a:r>
              <a:rPr lang="zh-CN" altLang="en-US"/>
              <a:t>htpasswd -c ./auth_conf caoyi  输入密码</a:t>
            </a:r>
            <a:endParaRPr lang="zh-CN" altLang="en-US"/>
          </a:p>
          <a:p>
            <a:r>
              <a:rPr lang="zh-CN" altLang="en-US"/>
              <a:t>得到这样的内容：caoyi:$apr1$TwndfK.E$ldCggPt6WGVsKMe12k/fm0</a:t>
            </a:r>
            <a:endParaRPr lang="zh-CN" altLang="en-US"/>
          </a:p>
          <a:p>
            <a:endParaRPr lang="zh-CN" altLang="en-US"/>
          </a:p>
          <a:p>
            <a:r>
              <a:rPr lang="zh-CN" altLang="en-US"/>
              <a:t>location ~ ^/admin.html {</a:t>
            </a:r>
            <a:endParaRPr lang="zh-CN" altLang="en-US"/>
          </a:p>
          <a:p>
            <a:r>
              <a:rPr lang="zh-CN" altLang="en-US"/>
              <a:t>    root   /opt/app/code;</a:t>
            </a:r>
            <a:endParaRPr lang="zh-CN" altLang="en-US"/>
          </a:p>
          <a:p>
            <a:r>
              <a:rPr lang="zh-CN" altLang="en-US"/>
              <a:t>    auth_basic "Auth access test!input your passward!";  //访问时会有弹出框 输入用户名和密码</a:t>
            </a:r>
            <a:endParaRPr lang="zh-CN" altLang="en-US"/>
          </a:p>
          <a:p>
            <a:r>
              <a:rPr lang="zh-CN" altLang="en-US"/>
              <a:t>    auth_basic_user_file /etc/nginx/auth_conf;           //用户名和密码的文件地址</a:t>
            </a:r>
            <a:endParaRPr lang="zh-CN" altLang="en-US"/>
          </a:p>
          <a:p>
            <a:r>
              <a:rPr lang="zh-CN" altLang="en-US"/>
              <a:t>    index  index.html index.htm;</a:t>
            </a:r>
            <a:endParaRPr lang="zh-CN" altLang="en-US"/>
          </a:p>
          <a:p>
            <a:r>
              <a:rPr lang="zh-CN" altLang="en-US"/>
              <a:t>}</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缺点：</a:t>
            </a:r>
            <a:endParaRPr lang="zh-CN" altLang="en-US"/>
          </a:p>
          <a:p>
            <a:pPr marL="0" indent="0">
              <a:buNone/>
            </a:pPr>
            <a:r>
              <a:rPr lang="zh-CN" altLang="en-US"/>
              <a:t>一、用户信息依赖文件方式</a:t>
            </a:r>
            <a:endParaRPr lang="zh-CN" altLang="en-US"/>
          </a:p>
          <a:p>
            <a:pPr marL="0" indent="0">
              <a:buNone/>
            </a:pPr>
            <a:r>
              <a:rPr lang="zh-CN" altLang="en-US"/>
              <a:t>二、操作管理机械，效率低下</a:t>
            </a:r>
            <a:endParaRPr lang="zh-CN" altLang="en-US"/>
          </a:p>
          <a:p>
            <a:pPr marL="0" indent="0">
              <a:buNone/>
            </a:pPr>
            <a:endParaRPr lang="zh-CN" altLang="en-US"/>
          </a:p>
          <a:p>
            <a:pPr marL="0" indent="0">
              <a:buNone/>
            </a:pPr>
            <a:r>
              <a:rPr lang="zh-CN" altLang="en-US"/>
              <a:t>解决：</a:t>
            </a:r>
            <a:endParaRPr lang="zh-CN" altLang="en-US"/>
          </a:p>
          <a:p>
            <a:pPr marL="0" indent="0">
              <a:buNone/>
            </a:pPr>
            <a:r>
              <a:rPr lang="zh-CN" altLang="en-US"/>
              <a:t>一、Nginx结合LUA实现高效验证</a:t>
            </a:r>
            <a:endParaRPr lang="zh-CN" altLang="en-US"/>
          </a:p>
          <a:p>
            <a:pPr marL="0" indent="0">
              <a:buNone/>
            </a:pPr>
            <a:r>
              <a:rPr lang="zh-CN" altLang="en-US"/>
              <a:t>二、Nginx和LDAP打通，利用nginx-auth-ldap模块（LDAP是轻量目录访问协议）（https://sapser.github.io/devops/2016/07/22/nginx-ldap）</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少用模块</a:t>
            </a:r>
            <a:endParaRPr lang="zh-CN" altLang="en-US"/>
          </a:p>
        </p:txBody>
      </p:sp>
      <p:sp>
        <p:nvSpPr>
          <p:cNvPr id="3" name="内容占位符 2"/>
          <p:cNvSpPr>
            <a:spLocks noGrp="1"/>
          </p:cNvSpPr>
          <p:nvPr>
            <p:ph idx="1"/>
          </p:nvPr>
        </p:nvSpPr>
        <p:spPr/>
        <p:txBody>
          <a:bodyPr/>
          <a:p>
            <a:r>
              <a:rPr lang="zh-CN" altLang="en-US" sz="1000">
                <a:sym typeface="+mn-ea"/>
              </a:rPr>
              <a:t>http_random_index_module目录中选择一个随机主页 </a:t>
            </a:r>
            <a:endParaRPr lang="zh-CN" altLang="en-US" sz="1000">
              <a:sym typeface="+mn-ea"/>
            </a:endParaRPr>
          </a:p>
          <a:p>
            <a:r>
              <a:rPr lang="zh-CN" altLang="en-US" sz="1000"/>
              <a:t>http_sub_module HTTP内容替换</a:t>
            </a:r>
            <a:endParaRPr lang="zh-CN" altLang="en-US" sz="1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669925" y="1828800"/>
            <a:ext cx="108505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2"/>
            </p:custDataLst>
          </p:nvPr>
        </p:nvSpPr>
        <p:spPr>
          <a:xfrm>
            <a:off x="4734088" y="1508228"/>
            <a:ext cx="2723824" cy="646331"/>
          </a:xfrm>
          <a:prstGeom prst="rect">
            <a:avLst/>
          </a:prstGeom>
          <a:solidFill>
            <a:schemeClr val="bg1"/>
          </a:solidFill>
        </p:spPr>
        <p:txBody>
          <a:bodyPr wrap="square" lIns="91440" tIns="45720" rIns="91440" bIns="45720" anchor="ctr">
            <a:normAutofit fontScale="90000"/>
          </a:bodyPr>
          <a:lstStyle/>
          <a:p>
            <a:pPr algn="ctr"/>
            <a:r>
              <a:rPr lang="en-US" altLang="zh-CN" sz="3600" b="1" dirty="0">
                <a:solidFill>
                  <a:schemeClr val="tx2"/>
                </a:solidFill>
                <a:latin typeface="微软雅黑" panose="020B0503020204020204" charset="-122"/>
                <a:ea typeface="微软雅黑" panose="020B0503020204020204" charset="-122"/>
                <a:cs typeface="微软雅黑" panose="020B0503020204020204" charset="-122"/>
              </a:rPr>
              <a:t>CONTENTS</a:t>
            </a:r>
            <a:endParaRPr lang="en-US" altLang="zh-CN" sz="3600" b="1"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6" name="椭圆 25"/>
          <p:cNvSpPr/>
          <p:nvPr>
            <p:custDataLst>
              <p:tags r:id="rId3"/>
            </p:custDataLst>
          </p:nvPr>
        </p:nvSpPr>
        <p:spPr bwMode="auto">
          <a:xfrm>
            <a:off x="673100"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sz="3200" dirty="0">
                <a:solidFill>
                  <a:schemeClr val="tx2"/>
                </a:solidFill>
                <a:latin typeface="Impact" panose="020B0806030902050204" pitchFamily="34" charset="0"/>
                <a:ea typeface="微软雅黑" panose="020B0503020204020204" charset="-122"/>
                <a:cs typeface="微软雅黑" panose="020B0503020204020204" charset="-122"/>
              </a:rPr>
              <a:t>01</a:t>
            </a: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27" name="任意多边形 26"/>
          <p:cNvSpPr/>
          <p:nvPr>
            <p:custDataLst>
              <p:tags r:id="rId4"/>
            </p:custDataLst>
          </p:nvPr>
        </p:nvSpPr>
        <p:spPr bwMode="auto">
          <a:xfrm>
            <a:off x="673100" y="3962266"/>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accent6"/>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algn="ctr"/>
            <a:endParaRPr lang="zh-CN" altLang="en-US" sz="1600" b="1" i="1" dirty="0">
              <a:latin typeface="微软雅黑" panose="020B0503020204020204" charset="-122"/>
              <a:ea typeface="微软雅黑" panose="020B0503020204020204" charset="-122"/>
              <a:cs typeface="微软雅黑" panose="020B0503020204020204" charset="-122"/>
            </a:endParaRPr>
          </a:p>
        </p:txBody>
      </p:sp>
      <p:sp>
        <p:nvSpPr>
          <p:cNvPr id="28" name="椭圆 27"/>
          <p:cNvSpPr/>
          <p:nvPr>
            <p:custDataLst>
              <p:tags r:id="rId5"/>
            </p:custDataLst>
          </p:nvPr>
        </p:nvSpPr>
        <p:spPr bwMode="auto">
          <a:xfrm>
            <a:off x="1071977"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30" name="椭圆 29"/>
          <p:cNvSpPr/>
          <p:nvPr>
            <p:custDataLst>
              <p:tags r:id="rId6"/>
            </p:custDataLst>
          </p:nvPr>
        </p:nvSpPr>
        <p:spPr bwMode="auto">
          <a:xfrm>
            <a:off x="2970709"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sz="3200" dirty="0">
                <a:solidFill>
                  <a:schemeClr val="tx2"/>
                </a:solidFill>
                <a:latin typeface="Impact" panose="020B0806030902050204" pitchFamily="34" charset="0"/>
                <a:ea typeface="微软雅黑" panose="020B0503020204020204" charset="-122"/>
                <a:cs typeface="微软雅黑" panose="020B0503020204020204" charset="-122"/>
              </a:rPr>
              <a:t>02</a:t>
            </a: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31" name="任意多边形 30"/>
          <p:cNvSpPr/>
          <p:nvPr>
            <p:custDataLst>
              <p:tags r:id="rId7"/>
            </p:custDataLst>
          </p:nvPr>
        </p:nvSpPr>
        <p:spPr bwMode="auto">
          <a:xfrm>
            <a:off x="2970709" y="3962266"/>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accent6"/>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algn="ctr"/>
            <a:endParaRPr lang="zh-CN" altLang="en-US" sz="1600" b="1" i="1" dirty="0">
              <a:latin typeface="微软雅黑" panose="020B0503020204020204" charset="-122"/>
              <a:ea typeface="微软雅黑" panose="020B0503020204020204" charset="-122"/>
              <a:cs typeface="微软雅黑" panose="020B0503020204020204" charset="-122"/>
            </a:endParaRPr>
          </a:p>
        </p:txBody>
      </p:sp>
      <p:sp>
        <p:nvSpPr>
          <p:cNvPr id="32" name="椭圆 31"/>
          <p:cNvSpPr/>
          <p:nvPr>
            <p:custDataLst>
              <p:tags r:id="rId8"/>
            </p:custDataLst>
          </p:nvPr>
        </p:nvSpPr>
        <p:spPr bwMode="auto">
          <a:xfrm>
            <a:off x="3369586"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34" name="椭圆 33"/>
          <p:cNvSpPr/>
          <p:nvPr>
            <p:custDataLst>
              <p:tags r:id="rId9"/>
            </p:custDataLst>
          </p:nvPr>
        </p:nvSpPr>
        <p:spPr bwMode="auto">
          <a:xfrm>
            <a:off x="5268318"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sz="3200" dirty="0">
                <a:solidFill>
                  <a:schemeClr val="tx2"/>
                </a:solidFill>
                <a:latin typeface="Impact" panose="020B0806030902050204" pitchFamily="34" charset="0"/>
                <a:ea typeface="微软雅黑" panose="020B0503020204020204" charset="-122"/>
                <a:cs typeface="微软雅黑" panose="020B0503020204020204" charset="-122"/>
              </a:rPr>
              <a:t>03</a:t>
            </a: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35" name="任意多边形 34"/>
          <p:cNvSpPr/>
          <p:nvPr>
            <p:custDataLst>
              <p:tags r:id="rId10"/>
            </p:custDataLst>
          </p:nvPr>
        </p:nvSpPr>
        <p:spPr bwMode="auto">
          <a:xfrm>
            <a:off x="5268318" y="3962266"/>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accent6"/>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algn="ctr"/>
            <a:endParaRPr lang="zh-CN" altLang="en-US" sz="1600" b="1" i="1" dirty="0">
              <a:latin typeface="微软雅黑" panose="020B0503020204020204" charset="-122"/>
              <a:ea typeface="微软雅黑" panose="020B0503020204020204" charset="-122"/>
              <a:cs typeface="微软雅黑" panose="020B0503020204020204" charset="-122"/>
            </a:endParaRPr>
          </a:p>
        </p:txBody>
      </p:sp>
      <p:sp>
        <p:nvSpPr>
          <p:cNvPr id="36" name="椭圆 35"/>
          <p:cNvSpPr/>
          <p:nvPr>
            <p:custDataLst>
              <p:tags r:id="rId11"/>
            </p:custDataLst>
          </p:nvPr>
        </p:nvSpPr>
        <p:spPr bwMode="auto">
          <a:xfrm>
            <a:off x="5667195"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38" name="椭圆 37"/>
          <p:cNvSpPr/>
          <p:nvPr>
            <p:custDataLst>
              <p:tags r:id="rId12"/>
            </p:custDataLst>
          </p:nvPr>
        </p:nvSpPr>
        <p:spPr bwMode="auto">
          <a:xfrm>
            <a:off x="7565927"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40" name="椭圆 39"/>
          <p:cNvSpPr/>
          <p:nvPr>
            <p:custDataLst>
              <p:tags r:id="rId13"/>
            </p:custDataLst>
          </p:nvPr>
        </p:nvSpPr>
        <p:spPr bwMode="auto">
          <a:xfrm>
            <a:off x="7964804"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42" name="椭圆 41"/>
          <p:cNvSpPr/>
          <p:nvPr>
            <p:custDataLst>
              <p:tags r:id="rId14"/>
            </p:custDataLst>
          </p:nvPr>
        </p:nvSpPr>
        <p:spPr bwMode="auto">
          <a:xfrm>
            <a:off x="9863534"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44" name="椭圆 43"/>
          <p:cNvSpPr/>
          <p:nvPr>
            <p:custDataLst>
              <p:tags r:id="rId15"/>
            </p:custDataLst>
          </p:nvPr>
        </p:nvSpPr>
        <p:spPr bwMode="auto">
          <a:xfrm>
            <a:off x="10262411"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custDataLst>
              <p:tags r:id="rId16"/>
            </p:custDataLst>
          </p:nvPr>
        </p:nvSpPr>
        <p:spPr>
          <a:xfrm>
            <a:off x="823595" y="4077970"/>
            <a:ext cx="1353820" cy="464185"/>
          </a:xfrm>
          <a:prstGeom prst="rect">
            <a:avLst/>
          </a:prstGeom>
          <a:noFill/>
        </p:spPr>
        <p:txBody>
          <a:bodyPr wrap="square" rtlCol="0">
            <a:normAutofit/>
          </a:bodyPr>
          <a:lstStyle/>
          <a:p>
            <a:pPr algn="ctr"/>
            <a:r>
              <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基础篇</a:t>
            </a:r>
            <a:endPar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custDataLst>
              <p:tags r:id="rId17"/>
            </p:custDataLst>
          </p:nvPr>
        </p:nvSpPr>
        <p:spPr>
          <a:xfrm>
            <a:off x="3121660" y="4097020"/>
            <a:ext cx="1353820" cy="464185"/>
          </a:xfrm>
          <a:prstGeom prst="rect">
            <a:avLst/>
          </a:prstGeom>
          <a:noFill/>
        </p:spPr>
        <p:txBody>
          <a:bodyPr wrap="square" rtlCol="0">
            <a:normAutofit/>
          </a:bodyPr>
          <a:lstStyle/>
          <a:p>
            <a:pPr algn="ctr"/>
            <a:r>
              <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深度篇</a:t>
            </a:r>
            <a:endPar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18"/>
            </p:custDataLst>
          </p:nvPr>
        </p:nvSpPr>
        <p:spPr>
          <a:xfrm>
            <a:off x="5418455" y="4077970"/>
            <a:ext cx="1353820" cy="464185"/>
          </a:xfrm>
          <a:prstGeom prst="rect">
            <a:avLst/>
          </a:prstGeom>
          <a:noFill/>
        </p:spPr>
        <p:txBody>
          <a:bodyPr wrap="square" rtlCol="0">
            <a:normAutofit/>
          </a:bodyPr>
          <a:lstStyle/>
          <a:p>
            <a:pPr algn="ctr"/>
            <a:r>
              <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架构篇</a:t>
            </a:r>
            <a:endPar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常见的</a:t>
            </a:r>
            <a:r>
              <a:rPr lang="en-US" altLang="zh-CN"/>
              <a:t>Nginx</a:t>
            </a:r>
            <a:r>
              <a:rPr lang="zh-CN" altLang="en-US"/>
              <a:t>中间件架构</a:t>
            </a:r>
            <a:endParaRPr lang="zh-CN" altLang="en-US"/>
          </a:p>
        </p:txBody>
      </p:sp>
      <p:sp>
        <p:nvSpPr>
          <p:cNvPr id="3" name="内容占位符 2"/>
          <p:cNvSpPr>
            <a:spLocks noGrp="1"/>
          </p:cNvSpPr>
          <p:nvPr>
            <p:ph idx="1"/>
          </p:nvPr>
        </p:nvSpPr>
        <p:spPr/>
        <p:txBody>
          <a:bodyPr/>
          <a:p>
            <a:pPr marL="0" indent="0">
              <a:buNone/>
            </a:pPr>
            <a:r>
              <a:rPr lang="zh-CN" altLang="en-US"/>
              <a:t>一、静态资源WEB服务</a:t>
            </a:r>
            <a:endParaRPr lang="zh-CN" altLang="en-US"/>
          </a:p>
          <a:p>
            <a:pPr marL="0" indent="0">
              <a:buNone/>
            </a:pPr>
            <a:r>
              <a:rPr lang="zh-CN" altLang="en-US"/>
              <a:t>二、代理服务</a:t>
            </a:r>
            <a:endParaRPr lang="zh-CN" altLang="en-US"/>
          </a:p>
          <a:p>
            <a:pPr marL="0" indent="0">
              <a:buNone/>
            </a:pPr>
            <a:r>
              <a:rPr lang="zh-CN" altLang="en-US"/>
              <a:t>三、负载均衡调度器SLB</a:t>
            </a:r>
            <a:endParaRPr lang="zh-CN" altLang="en-US"/>
          </a:p>
          <a:p>
            <a:pPr marL="0" indent="0">
              <a:buNone/>
            </a:pPr>
            <a:r>
              <a:rPr lang="zh-CN" altLang="en-US"/>
              <a:t>四、动态缓存</a:t>
            </a:r>
            <a:endParaRPr lang="zh-CN" altLang="en-US"/>
          </a:p>
          <a:p>
            <a:pPr marL="0" indent="0">
              <a:buNone/>
            </a:pP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静态资源</a:t>
            </a:r>
            <a:r>
              <a:rPr lang="en-US" altLang="zh-CN">
                <a:sym typeface="+mn-ea"/>
              </a:rPr>
              <a:t>WEB</a:t>
            </a:r>
            <a:r>
              <a:rPr lang="zh-CN" altLang="en-US">
                <a:sym typeface="+mn-ea"/>
              </a:rPr>
              <a:t>服务</a:t>
            </a:r>
            <a:endParaRPr lang="zh-CN" altLang="en-US">
              <a:sym typeface="+mn-ea"/>
            </a:endParaRPr>
          </a:p>
        </p:txBody>
      </p:sp>
      <p:sp>
        <p:nvSpPr>
          <p:cNvPr id="3" name="内容占位符 2"/>
          <p:cNvSpPr>
            <a:spLocks noGrp="1"/>
          </p:cNvSpPr>
          <p:nvPr>
            <p:ph idx="1"/>
          </p:nvPr>
        </p:nvSpPr>
        <p:spPr/>
        <p:txBody>
          <a:bodyPr>
            <a:normAutofit fontScale="40000"/>
          </a:bodyPr>
          <a:p>
            <a:pPr marL="0" indent="0">
              <a:buNone/>
            </a:pPr>
            <a:r>
              <a:rPr lang="zh-CN" altLang="en-US">
                <a:sym typeface="+mn-ea"/>
              </a:rPr>
              <a:t>静态资源类型：非服务器动态运行生成的文件</a:t>
            </a:r>
            <a:endParaRPr lang="zh-CN" altLang="en-US"/>
          </a:p>
          <a:p>
            <a:pPr marL="0" indent="0">
              <a:buNone/>
            </a:pPr>
            <a:r>
              <a:rPr lang="zh-CN" altLang="en-US">
                <a:sym typeface="+mn-ea"/>
              </a:rPr>
              <a:t>静态资源服务场景：CDN  传输延迟的最小化</a:t>
            </a:r>
            <a:endParaRPr lang="zh-CN" altLang="en-US"/>
          </a:p>
          <a:p>
            <a:pPr marL="0" indent="0">
              <a:buNone/>
            </a:pPr>
            <a:r>
              <a:rPr lang="zh-CN" altLang="en-US"/>
              <a:t>1、文件读取（http://xiaorui.cc/2015/06/24/%E6%89%AF%E6%B7%A1nginx%E7%9A%84sendfile%E9%9B%B6%E6%8B%B7%E8%B4%9D%E7%9A%84%E6%A6%82%E5%BF%B5/）</a:t>
            </a:r>
            <a:endParaRPr lang="zh-CN" altLang="en-US"/>
          </a:p>
          <a:p>
            <a:pPr marL="0" indent="0">
              <a:buNone/>
            </a:pPr>
            <a:r>
              <a:rPr lang="zh-CN" altLang="en-US"/>
              <a:t>不用：</a:t>
            </a:r>
            <a:endParaRPr lang="zh-CN" altLang="en-US"/>
          </a:p>
          <a:p>
            <a:pPr marL="0" indent="0">
              <a:buNone/>
            </a:pPr>
            <a:r>
              <a:rPr lang="zh-CN" altLang="en-US"/>
              <a:t>硬盘 &gt;&gt; kernel buffer &gt;&gt; user buffer&gt;&gt; kernel socket buffer &gt;&gt;协议栈 4次上下文切换，有4次拷贝</a:t>
            </a:r>
            <a:endParaRPr lang="zh-CN" altLang="en-US"/>
          </a:p>
          <a:p>
            <a:pPr marL="0" indent="0">
              <a:buNone/>
            </a:pPr>
            <a:r>
              <a:rPr lang="zh-CN" altLang="en-US"/>
              <a:t>用：硬盘 &gt;&gt; kernel buffer (快速拷贝到kernelsocket buffer) &gt;&gt;协议栈</a:t>
            </a:r>
            <a:endParaRPr lang="zh-CN" altLang="en-US"/>
          </a:p>
          <a:p>
            <a:pPr marL="0" indent="0">
              <a:buNone/>
            </a:pPr>
            <a:r>
              <a:rPr lang="zh-CN" altLang="en-US"/>
              <a:t>endfile() 减少切换次数，减少拷贝次数</a:t>
            </a:r>
            <a:endParaRPr lang="zh-CN" altLang="en-US"/>
          </a:p>
          <a:p>
            <a:pPr marL="0" indent="0">
              <a:buNone/>
            </a:pPr>
            <a:r>
              <a:rPr lang="zh-CN" altLang="en-US"/>
              <a:t>配置语法：sendfile</a:t>
            </a:r>
            <a:endParaRPr lang="zh-CN" altLang="en-US"/>
          </a:p>
          <a:p>
            <a:pPr marL="0" indent="0">
              <a:buNone/>
            </a:pPr>
            <a:r>
              <a:rPr lang="zh-CN" altLang="en-US"/>
              <a:t>Syntax:sendfile on | off;</a:t>
            </a:r>
            <a:endParaRPr lang="zh-CN" altLang="en-US"/>
          </a:p>
          <a:p>
            <a:pPr marL="0" indent="0">
              <a:buNone/>
            </a:pPr>
            <a:r>
              <a:rPr lang="zh-CN" altLang="en-US"/>
              <a:t>Default:sendfile off;</a:t>
            </a:r>
            <a:endParaRPr lang="zh-CN" altLang="en-US"/>
          </a:p>
          <a:p>
            <a:pPr marL="0" indent="0">
              <a:buNone/>
            </a:pPr>
            <a:r>
              <a:rPr lang="zh-CN" altLang="en-US"/>
              <a:t>Context:http,server,location,if in location</a:t>
            </a:r>
            <a:endParaRPr lang="zh-CN" altLang="en-US"/>
          </a:p>
          <a:p>
            <a:pPr marL="0" indent="0">
              <a:buNone/>
            </a:pPr>
            <a:endParaRPr lang="zh-CN" altLang="en-US"/>
          </a:p>
          <a:p>
            <a:pPr marL="0" indent="0">
              <a:buNone/>
            </a:pPr>
            <a:r>
              <a:rPr lang="zh-CN" altLang="en-US"/>
              <a:t>引读：--with-file-aio 异步文件读取</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1000"/>
              <a:t>配置语法:tcp_nopush</a:t>
            </a:r>
            <a:endParaRPr lang="zh-CN" altLang="en-US" sz="1000"/>
          </a:p>
          <a:p>
            <a:pPr marL="0" indent="0">
              <a:buNone/>
            </a:pPr>
            <a:r>
              <a:rPr lang="zh-CN" altLang="en-US" sz="1000"/>
              <a:t>Syntax:tcp_nopush on | off;</a:t>
            </a:r>
            <a:endParaRPr lang="zh-CN" altLang="en-US" sz="1000"/>
          </a:p>
          <a:p>
            <a:pPr marL="0" indent="0">
              <a:buNone/>
            </a:pPr>
            <a:r>
              <a:rPr lang="zh-CN" altLang="en-US" sz="1000"/>
              <a:t>Default:tcp_nopush off;</a:t>
            </a:r>
            <a:endParaRPr lang="zh-CN" altLang="en-US" sz="1000"/>
          </a:p>
          <a:p>
            <a:pPr marL="0" indent="0">
              <a:buNone/>
            </a:pPr>
            <a:r>
              <a:rPr lang="zh-CN" altLang="en-US" sz="1000"/>
              <a:t>Context:http,server,location</a:t>
            </a:r>
            <a:endParaRPr lang="zh-CN" altLang="en-US" sz="1000"/>
          </a:p>
          <a:p>
            <a:pPr marL="0" indent="0">
              <a:buNone/>
            </a:pPr>
            <a:r>
              <a:rPr lang="zh-CN" altLang="en-US" sz="1000"/>
              <a:t>作用：sendfile开启的情况下，</a:t>
            </a:r>
            <a:r>
              <a:rPr lang="zh-CN" altLang="en-US" sz="1000">
                <a:solidFill>
                  <a:schemeClr val="accent3"/>
                </a:solidFill>
              </a:rPr>
              <a:t>提高网络包的传输效率</a:t>
            </a:r>
            <a:endParaRPr lang="zh-CN" altLang="en-US" sz="1000"/>
          </a:p>
          <a:p>
            <a:pPr marL="0" indent="0">
              <a:buNone/>
            </a:pPr>
            <a:r>
              <a:rPr lang="zh-CN" altLang="en-US" sz="1000"/>
              <a:t>配置语法:tcp_nodelay</a:t>
            </a:r>
            <a:endParaRPr lang="zh-CN" altLang="en-US" sz="1000"/>
          </a:p>
          <a:p>
            <a:pPr marL="0" indent="0">
              <a:buNone/>
            </a:pPr>
            <a:r>
              <a:rPr lang="zh-CN" altLang="en-US" sz="1000"/>
              <a:t>Syntax:tcp_nodelay on | off;</a:t>
            </a:r>
            <a:endParaRPr lang="zh-CN" altLang="en-US" sz="1000"/>
          </a:p>
          <a:p>
            <a:pPr marL="0" indent="0">
              <a:buNone/>
            </a:pPr>
            <a:r>
              <a:rPr lang="zh-CN" altLang="en-US" sz="1000"/>
              <a:t>Default:tcp_nodelay off;</a:t>
            </a:r>
            <a:endParaRPr lang="zh-CN" altLang="en-US" sz="1000"/>
          </a:p>
          <a:p>
            <a:pPr marL="0" indent="0">
              <a:buNone/>
            </a:pPr>
            <a:r>
              <a:rPr lang="zh-CN" altLang="en-US" sz="1000"/>
              <a:t>Context:http,server,location</a:t>
            </a:r>
            <a:endParaRPr lang="zh-CN" altLang="en-US" sz="1000"/>
          </a:p>
          <a:p>
            <a:pPr marL="0" indent="0">
              <a:buNone/>
            </a:pPr>
            <a:r>
              <a:rPr lang="zh-CN" altLang="en-US" sz="1000"/>
              <a:t>作用：keepalive连接下，</a:t>
            </a:r>
            <a:r>
              <a:rPr lang="zh-CN" altLang="en-US" sz="1000">
                <a:solidFill>
                  <a:schemeClr val="accent3"/>
                </a:solidFill>
              </a:rPr>
              <a:t>提高网络包的传输实时性</a:t>
            </a:r>
            <a:endParaRPr lang="zh-CN" altLang="en-US" sz="1000">
              <a:solidFill>
                <a:schemeClr val="accent3"/>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45000"/>
          </a:bodyPr>
          <a:p>
            <a:pPr marL="0" indent="0" algn="ctr">
              <a:buNone/>
            </a:pPr>
            <a:r>
              <a:rPr lang="zh-CN" altLang="en-US"/>
              <a:t>压缩</a:t>
            </a:r>
            <a:endParaRPr lang="zh-CN" altLang="en-US"/>
          </a:p>
          <a:p>
            <a:pPr marL="0" indent="0" algn="ctr">
              <a:buNone/>
            </a:pPr>
            <a:r>
              <a:rPr lang="zh-CN" altLang="en-US"/>
              <a:t>Syntax:gzip on | off;</a:t>
            </a:r>
            <a:endParaRPr lang="zh-CN" altLang="en-US"/>
          </a:p>
          <a:p>
            <a:pPr marL="0" indent="0" algn="l">
              <a:buNone/>
            </a:pPr>
            <a:r>
              <a:rPr lang="zh-CN" altLang="en-US" sz="1600"/>
              <a:t>Default:gzip off;</a:t>
            </a:r>
            <a:endParaRPr lang="zh-CN" altLang="en-US" sz="1600"/>
          </a:p>
          <a:p>
            <a:pPr marL="0" indent="0" algn="l">
              <a:buNone/>
            </a:pPr>
            <a:r>
              <a:rPr lang="zh-CN" altLang="en-US" sz="1600"/>
              <a:t>Context:http,server,location,if in location</a:t>
            </a:r>
            <a:endParaRPr lang="zh-CN" altLang="en-US" sz="1600"/>
          </a:p>
          <a:p>
            <a:pPr marL="0" indent="0" algn="l">
              <a:buNone/>
            </a:pPr>
            <a:r>
              <a:rPr lang="zh-CN" altLang="en-US" sz="1600"/>
              <a:t>作用：</a:t>
            </a:r>
            <a:r>
              <a:rPr lang="zh-CN" altLang="en-US" sz="1600">
                <a:solidFill>
                  <a:schemeClr val="accent3"/>
                </a:solidFill>
              </a:rPr>
              <a:t>压缩传输，减少文件大小，带宽的消耗</a:t>
            </a:r>
            <a:endParaRPr lang="zh-CN" altLang="en-US" sz="1600">
              <a:solidFill>
                <a:schemeClr val="accent3"/>
              </a:solidFill>
            </a:endParaRPr>
          </a:p>
          <a:p>
            <a:pPr marL="0" indent="0" algn="l">
              <a:buNone/>
            </a:pPr>
            <a:r>
              <a:rPr lang="zh-CN" altLang="en-US" sz="1600"/>
              <a:t>压缩比：(耗服务端的性能)</a:t>
            </a:r>
            <a:endParaRPr lang="zh-CN" altLang="en-US" sz="1600"/>
          </a:p>
          <a:p>
            <a:pPr marL="0" indent="0" algn="l">
              <a:buNone/>
            </a:pPr>
            <a:r>
              <a:rPr lang="zh-CN" altLang="en-US" sz="1600"/>
              <a:t>Syntax:gzip_comp_level level;</a:t>
            </a:r>
            <a:endParaRPr lang="zh-CN" altLang="en-US" sz="1600"/>
          </a:p>
          <a:p>
            <a:pPr marL="0" indent="0" algn="l">
              <a:buNone/>
            </a:pPr>
            <a:r>
              <a:rPr lang="zh-CN" altLang="en-US" sz="1600"/>
              <a:t>Default:gzip_comp_level 1;</a:t>
            </a:r>
            <a:endParaRPr lang="zh-CN" altLang="en-US" sz="1600"/>
          </a:p>
          <a:p>
            <a:pPr marL="0" indent="0" algn="l">
              <a:buNone/>
            </a:pPr>
            <a:r>
              <a:rPr lang="zh-CN" altLang="en-US" sz="1600"/>
              <a:t>Context:http,server,location</a:t>
            </a:r>
            <a:endParaRPr lang="zh-CN" altLang="en-US" sz="1600"/>
          </a:p>
          <a:p>
            <a:pPr marL="0" indent="0" algn="l">
              <a:buNone/>
            </a:pPr>
            <a:r>
              <a:rPr lang="zh-CN" altLang="en-US" sz="1600"/>
              <a:t>压缩协议版本：</a:t>
            </a:r>
            <a:endParaRPr lang="zh-CN" altLang="en-US" sz="1600"/>
          </a:p>
          <a:p>
            <a:pPr marL="0" indent="0" algn="l">
              <a:buNone/>
            </a:pPr>
            <a:r>
              <a:rPr lang="zh-CN" altLang="en-US" sz="1600"/>
              <a:t>Syntax:gzip_http_version 1.0|1.1;</a:t>
            </a:r>
            <a:endParaRPr lang="zh-CN" altLang="en-US" sz="1600"/>
          </a:p>
          <a:p>
            <a:pPr marL="0" indent="0" algn="l">
              <a:buNone/>
            </a:pPr>
            <a:r>
              <a:rPr lang="zh-CN" altLang="en-US" sz="1600"/>
              <a:t>Default:gzip_http_version 1.1;</a:t>
            </a:r>
            <a:endParaRPr lang="zh-CN" altLang="en-US" sz="1600"/>
          </a:p>
          <a:p>
            <a:pPr marL="0" indent="0" algn="l">
              <a:buNone/>
            </a:pPr>
            <a:r>
              <a:rPr lang="zh-CN" altLang="en-US" sz="1600"/>
              <a:t>Context:http,server,location</a:t>
            </a:r>
            <a:endParaRPr lang="zh-CN" altLang="en-US" sz="1600"/>
          </a:p>
          <a:p>
            <a:pPr marL="0" indent="0" algn="l">
              <a:buNone/>
            </a:pPr>
            <a:r>
              <a:rPr lang="zh-CN" altLang="en-US" sz="1600"/>
              <a:t>扩展Nginx压缩模块：</a:t>
            </a:r>
            <a:endParaRPr lang="zh-CN" altLang="en-US" sz="1600"/>
          </a:p>
          <a:p>
            <a:pPr marL="0" indent="0" algn="l">
              <a:buNone/>
            </a:pPr>
            <a:r>
              <a:rPr lang="zh-CN" altLang="en-US" sz="1600">
                <a:solidFill>
                  <a:schemeClr val="accent3"/>
                </a:solidFill>
              </a:rPr>
              <a:t>http_gzip_static_module</a:t>
            </a:r>
            <a:r>
              <a:rPr lang="zh-CN" altLang="en-US" sz="1600"/>
              <a:t> 预读gzip功能</a:t>
            </a:r>
            <a:endParaRPr lang="zh-CN" altLang="en-US" sz="1600"/>
          </a:p>
          <a:p>
            <a:pPr marL="0" indent="0" algn="l">
              <a:buNone/>
            </a:pPr>
            <a:r>
              <a:rPr lang="zh-CN" altLang="en-US" sz="1600"/>
              <a:t>http_gunzip_module 应用支持gunzip的压缩方式（很少使用</a:t>
            </a:r>
            <a:endParaRPr lang="zh-CN" altLang="en-US" sz="16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具体配置：</a:t>
            </a:r>
            <a:endParaRPr lang="zh-CN" altLang="en-US"/>
          </a:p>
          <a:p>
            <a:r>
              <a:rPr lang="zh-CN" altLang="en-US"/>
              <a:t>图片压缩：</a:t>
            </a:r>
            <a:endParaRPr lang="zh-CN" altLang="en-US"/>
          </a:p>
          <a:p>
            <a:r>
              <a:rPr lang="zh-CN" altLang="en-US"/>
              <a:t>location ~ .*\.(jpg|gif|png)$ {</a:t>
            </a:r>
            <a:endParaRPr lang="zh-CN" altLang="en-US"/>
          </a:p>
          <a:p>
            <a:r>
              <a:rPr lang="zh-CN" altLang="en-US"/>
              <a:t>    gzip on;    //开启压缩</a:t>
            </a:r>
            <a:endParaRPr lang="zh-CN" altLang="en-US"/>
          </a:p>
          <a:p>
            <a:r>
              <a:rPr lang="zh-CN" altLang="en-US"/>
              <a:t>    gzip_http_version 1.1;</a:t>
            </a:r>
            <a:endParaRPr lang="zh-CN" altLang="en-US"/>
          </a:p>
          <a:p>
            <a:r>
              <a:rPr lang="zh-CN" altLang="en-US"/>
              <a:t>    gzip_comp_level 2;</a:t>
            </a:r>
            <a:endParaRPr lang="zh-CN" altLang="en-US"/>
          </a:p>
          <a:p>
            <a:r>
              <a:rPr lang="zh-CN" altLang="en-US"/>
              <a:t>    gzip_types text/plain application/javascript application/x-javascript text/css application/xml text/javascript application/x-httpd-php image/jpeg image/gif image/png;</a:t>
            </a:r>
            <a:endParaRPr lang="zh-CN" altLang="en-US"/>
          </a:p>
          <a:p>
            <a:r>
              <a:rPr lang="zh-CN" altLang="en-US"/>
              <a:t>    root /opt/app/code/images;</a:t>
            </a:r>
            <a:endParaRPr lang="zh-CN" altLang="en-US"/>
          </a:p>
          <a:p>
            <a:r>
              <a:rPr lang="zh-CN" altLang="en-US"/>
              <a:t>}</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文件压缩：</a:t>
            </a:r>
            <a:r>
              <a:rPr lang="zh-CN" altLang="en-US">
                <a:solidFill>
                  <a:schemeClr val="accent3"/>
                </a:solidFill>
              </a:rPr>
              <a:t>文件压缩的效果比较好</a:t>
            </a:r>
            <a:endParaRPr lang="zh-CN" altLang="en-US"/>
          </a:p>
          <a:p>
            <a:r>
              <a:rPr lang="zh-CN" altLang="en-US"/>
              <a:t>location ~ .*\.(txt|xml)$ {</a:t>
            </a:r>
            <a:endParaRPr lang="zh-CN" altLang="en-US"/>
          </a:p>
          <a:p>
            <a:r>
              <a:rPr lang="zh-CN" altLang="en-US"/>
              <a:t>    gzip on;</a:t>
            </a:r>
            <a:endParaRPr lang="zh-CN" altLang="en-US"/>
          </a:p>
          <a:p>
            <a:r>
              <a:rPr lang="zh-CN" altLang="en-US"/>
              <a:t>    gzip_http_version 1.1;</a:t>
            </a:r>
            <a:endParaRPr lang="zh-CN" altLang="en-US"/>
          </a:p>
          <a:p>
            <a:r>
              <a:rPr lang="zh-CN" altLang="en-US"/>
              <a:t>    gzip_comp_level 1;</a:t>
            </a:r>
            <a:endParaRPr lang="zh-CN" altLang="en-US"/>
          </a:p>
          <a:p>
            <a:r>
              <a:rPr lang="zh-CN" altLang="en-US"/>
              <a:t>    </a:t>
            </a:r>
            <a:r>
              <a:rPr lang="zh-CN" altLang="en-US">
                <a:solidFill>
                  <a:schemeClr val="accent3"/>
                </a:solidFill>
              </a:rPr>
              <a:t>gzip_types</a:t>
            </a:r>
            <a:r>
              <a:rPr lang="zh-CN" altLang="en-US"/>
              <a:t> text/plain application/javascript application/x-javascript text/css application/xml text/javascript application/x-httpd-php image/jpeg image/gif image/png;</a:t>
            </a:r>
            <a:endParaRPr lang="zh-CN" altLang="en-US"/>
          </a:p>
          <a:p>
            <a:r>
              <a:rPr lang="zh-CN" altLang="en-US"/>
              <a:t>    root /opt/app/code/doc;</a:t>
            </a:r>
            <a:endParaRPr lang="zh-CN" altLang="en-US"/>
          </a:p>
          <a:p>
            <a:r>
              <a:rPr lang="zh-CN" altLang="en-US"/>
              <a:t>}</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预先压缩好：在服务端先通过 gzip xxx，先压缩好为 xxx.gz, 访问会直接下载下来，好处是不会实时的压缩</a:t>
            </a:r>
            <a:endParaRPr lang="zh-CN" altLang="en-US"/>
          </a:p>
          <a:p>
            <a:pPr marL="0" indent="0">
              <a:buNone/>
            </a:pPr>
            <a:r>
              <a:rPr lang="zh-CN" altLang="en-US"/>
              <a:t>location ~ ^/download {</a:t>
            </a:r>
            <a:endParaRPr lang="zh-CN" altLang="en-US"/>
          </a:p>
          <a:p>
            <a:pPr marL="0" indent="0">
              <a:buNone/>
            </a:pPr>
            <a:r>
              <a:rPr lang="zh-CN" altLang="en-US"/>
              <a:t>    gzip_static on;</a:t>
            </a:r>
            <a:endParaRPr lang="zh-CN" altLang="en-US"/>
          </a:p>
          <a:p>
            <a:pPr marL="0" indent="0">
              <a:buNone/>
            </a:pPr>
            <a:r>
              <a:rPr lang="zh-CN" altLang="en-US"/>
              <a:t>    tcp_nopush on;</a:t>
            </a:r>
            <a:endParaRPr lang="zh-CN" altLang="en-US"/>
          </a:p>
          <a:p>
            <a:pPr marL="0" indent="0">
              <a:buNone/>
            </a:pPr>
            <a:r>
              <a:rPr lang="zh-CN" altLang="en-US"/>
              <a:t>    root /opt/app/code;</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浏览器缓存</a:t>
            </a:r>
            <a:endParaRPr lang="zh-CN" altLang="en-US"/>
          </a:p>
        </p:txBody>
      </p:sp>
      <p:sp>
        <p:nvSpPr>
          <p:cNvPr id="3" name="内容占位符 2"/>
          <p:cNvSpPr>
            <a:spLocks noGrp="1"/>
          </p:cNvSpPr>
          <p:nvPr>
            <p:ph idx="1"/>
          </p:nvPr>
        </p:nvSpPr>
        <p:spPr/>
        <p:txBody>
          <a:bodyPr/>
          <a:p>
            <a:pPr marL="0" indent="0">
              <a:buNone/>
            </a:pPr>
            <a:r>
              <a:rPr lang="zh-CN" altLang="en-US"/>
              <a:t>HTTP协议定义的缓存机制 （如：Expires;Cache-control等）</a:t>
            </a:r>
            <a:endParaRPr lang="zh-CN" altLang="en-US"/>
          </a:p>
          <a:p>
            <a:pPr marL="0" indent="0">
              <a:buNone/>
            </a:pPr>
            <a:r>
              <a:rPr lang="zh-CN" altLang="en-US"/>
              <a:t>第一次浏览器是无缓存的，请求服务器，缓存在客户端</a:t>
            </a:r>
            <a:endParaRPr lang="zh-CN" altLang="en-US"/>
          </a:p>
          <a:p>
            <a:pPr marL="0" indent="0">
              <a:buNone/>
            </a:pPr>
            <a:r>
              <a:rPr lang="zh-CN" altLang="en-US"/>
              <a:t>第二次请求，本地有缓存，校验是否过期，过期了去服务器重新请求，未过期就用缓存</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校验过期机制：（https://blog.csdn.net/eroswang/article/details/8302191）</a:t>
            </a:r>
            <a:endParaRPr lang="zh-CN" altLang="en-US"/>
          </a:p>
          <a:p>
            <a:pPr marL="0" indent="0">
              <a:buNone/>
            </a:pPr>
            <a:r>
              <a:rPr lang="zh-CN" altLang="en-US"/>
              <a:t>校验是否过期：                 Expires(1.0版本) Cache-Control(max-age) 1.1版本，结合</a:t>
            </a:r>
            <a:r>
              <a:rPr lang="zh-CN" altLang="en-US">
                <a:sym typeface="+mn-ea"/>
              </a:rPr>
              <a:t>Last-Modified使用</a:t>
            </a:r>
            <a:endParaRPr lang="zh-CN" altLang="en-US"/>
          </a:p>
          <a:p>
            <a:pPr marL="0" indent="0">
              <a:buNone/>
            </a:pPr>
            <a:r>
              <a:rPr lang="zh-CN" altLang="en-US"/>
              <a:t>协议中Etag头信息校验：          Etag （一串特殊的字符串，优先校验）</a:t>
            </a:r>
            <a:endParaRPr lang="zh-CN" altLang="en-US"/>
          </a:p>
          <a:p>
            <a:pPr marL="0" indent="0">
              <a:buNone/>
            </a:pPr>
            <a:r>
              <a:rPr lang="zh-CN" altLang="en-US"/>
              <a:t>Last-Modified头信息校验：      Last-Modified (具体的时间，</a:t>
            </a:r>
            <a:r>
              <a:rPr lang="zh-CN" altLang="en-US">
                <a:solidFill>
                  <a:schemeClr val="accent3"/>
                </a:solidFill>
              </a:rPr>
              <a:t>用于和服务端进行校验</a:t>
            </a:r>
            <a:r>
              <a:rPr lang="zh-CN" altLang="en-US"/>
              <a:t>)</a:t>
            </a:r>
            <a:endParaRPr lang="zh-CN" altLang="en-US"/>
          </a:p>
          <a:p>
            <a:pPr marL="0" indent="0">
              <a:buNone/>
            </a:pPr>
            <a:r>
              <a:rPr lang="zh-CN" altLang="en-US"/>
              <a:t>有缓存，服务端返回304，无缓存返回200</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30000"/>
          </a:bodyPr>
          <a:p>
            <a:pPr marL="0" indent="0">
              <a:buNone/>
            </a:pPr>
            <a:r>
              <a:rPr lang="zh-CN" altLang="en-US"/>
              <a:t>配置语法 expires   ********</a:t>
            </a:r>
            <a:endParaRPr lang="zh-CN" altLang="en-US"/>
          </a:p>
          <a:p>
            <a:pPr marL="0" indent="0">
              <a:buNone/>
            </a:pPr>
            <a:r>
              <a:rPr lang="zh-CN" altLang="en-US"/>
              <a:t>添加Cache-Control 、 Expires头</a:t>
            </a:r>
            <a:endParaRPr lang="zh-CN" altLang="en-US"/>
          </a:p>
          <a:p>
            <a:pPr marL="0" indent="0">
              <a:buNone/>
            </a:pPr>
            <a:r>
              <a:rPr lang="zh-CN" altLang="en-US"/>
              <a:t>Syntax:expires [modified] time;</a:t>
            </a:r>
            <a:endParaRPr lang="zh-CN" altLang="en-US"/>
          </a:p>
          <a:p>
            <a:pPr marL="0" indent="0">
              <a:buNone/>
            </a:pPr>
            <a:r>
              <a:rPr lang="zh-CN" altLang="en-US"/>
              <a:t>        expires epoch | max | off;</a:t>
            </a:r>
            <a:endParaRPr lang="zh-CN" altLang="en-US"/>
          </a:p>
          <a:p>
            <a:pPr marL="0" indent="0">
              <a:buNone/>
            </a:pPr>
            <a:r>
              <a:rPr lang="zh-CN" altLang="en-US"/>
              <a:t>Default:expires off;</a:t>
            </a:r>
            <a:endParaRPr lang="zh-CN" altLang="en-US"/>
          </a:p>
          <a:p>
            <a:pPr marL="0" indent="0">
              <a:buNone/>
            </a:pPr>
            <a:r>
              <a:rPr lang="zh-CN" altLang="en-US"/>
              <a:t>Context:http,server,location,if in location</a:t>
            </a:r>
            <a:endParaRPr lang="zh-CN" altLang="en-US"/>
          </a:p>
          <a:p>
            <a:pPr marL="0" indent="0">
              <a:buNone/>
            </a:pPr>
            <a:endParaRPr lang="zh-CN" altLang="en-US"/>
          </a:p>
          <a:p>
            <a:pPr marL="0" indent="0">
              <a:buNone/>
            </a:pPr>
            <a:r>
              <a:rPr lang="zh-CN" altLang="en-US"/>
              <a:t>具体配置：</a:t>
            </a:r>
            <a:endParaRPr lang="zh-CN" altLang="en-US"/>
          </a:p>
          <a:p>
            <a:pPr marL="0" indent="0">
              <a:buNone/>
            </a:pPr>
            <a:r>
              <a:rPr lang="zh-CN" altLang="en-US"/>
              <a:t>location ~ .*\.(html|htm)$ {</a:t>
            </a:r>
            <a:endParaRPr lang="zh-CN" altLang="en-US"/>
          </a:p>
          <a:p>
            <a:pPr marL="0" indent="0">
              <a:buNone/>
            </a:pPr>
            <a:r>
              <a:rPr lang="zh-CN" altLang="en-US"/>
              <a:t>    #expires 24h;    ***</a:t>
            </a:r>
            <a:endParaRPr lang="zh-CN" altLang="en-US"/>
          </a:p>
          <a:p>
            <a:pPr marL="0" indent="0">
              <a:buNone/>
            </a:pPr>
            <a:r>
              <a:rPr lang="zh-CN" altLang="en-US"/>
              <a:t>    root /opt/app/code;</a:t>
            </a:r>
            <a:endParaRPr lang="zh-CN" altLang="en-US"/>
          </a:p>
          <a:p>
            <a:pPr marL="0" indent="0">
              <a:buNone/>
            </a:pPr>
            <a:r>
              <a:rPr lang="zh-CN" altLang="en-US"/>
              <a:t>}</a:t>
            </a:r>
            <a:endParaRPr lang="zh-CN" altLang="en-US"/>
          </a:p>
          <a:p>
            <a:pPr marL="0" indent="0">
              <a:buNone/>
            </a:pPr>
            <a:r>
              <a:rPr lang="zh-CN" altLang="en-US"/>
              <a:t>请求一个html文件，第一次返回200，</a:t>
            </a:r>
            <a:endParaRPr lang="zh-CN" altLang="en-US"/>
          </a:p>
          <a:p>
            <a:pPr marL="0" indent="0">
              <a:buNone/>
            </a:pPr>
            <a:r>
              <a:rPr lang="zh-CN" altLang="en-US"/>
              <a:t>第二次为304，Cache-Control: max-age=0（浏览器段自己加进去的） 表示每次都会去服务端进行一次校验，Last-Modified是否有更新，有返回200，无更新返回304</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en-US" altLang="zh-CN" dirty="0"/>
              <a:t>Nginx</a:t>
            </a:r>
            <a:r>
              <a:rPr lang="zh-CN" altLang="en-US" dirty="0"/>
              <a:t>是什么</a:t>
            </a:r>
            <a:endParaRPr lang="zh-CN" altLang="en-US" dirty="0"/>
          </a:p>
        </p:txBody>
      </p:sp>
      <p:sp>
        <p:nvSpPr>
          <p:cNvPr id="5" name="内容占位符 4"/>
          <p:cNvSpPr>
            <a:spLocks noGrp="1"/>
          </p:cNvSpPr>
          <p:nvPr>
            <p:ph idx="1"/>
            <p:custDataLst>
              <p:tags r:id="rId2"/>
            </p:custDataLst>
          </p:nvPr>
        </p:nvSpPr>
        <p:spPr/>
        <p:txBody>
          <a:bodyPr/>
          <a:lstStyle/>
          <a:p>
            <a:pPr marL="0" indent="0">
              <a:buNone/>
            </a:pPr>
            <a:r>
              <a:rPr lang="en-US" altLang="zh-CN" dirty="0"/>
              <a:t>	</a:t>
            </a:r>
            <a:r>
              <a:rPr lang="zh-CN" altLang="en-US" dirty="0"/>
              <a:t>Nginx（发音同engine x）是异步框架的 Web服务器，也可以用作反向代理，负载平衡器 和 HTTP缓存</a:t>
            </a:r>
            <a:endParaRPr lang="zh-CN" altLang="en-US" dirty="0"/>
          </a:p>
          <a:p>
            <a:pPr marL="0" indent="0">
              <a:buNone/>
            </a:pPr>
            <a:r>
              <a:rPr lang="en-US" altLang="zh-CN" dirty="0"/>
              <a:t>	</a:t>
            </a:r>
            <a:r>
              <a:rPr lang="zh-CN" altLang="en-US" dirty="0"/>
              <a:t>其特点是占有内存少，并发能力强，官方测试的结果中，能够支持五万个并行连接，而在实际的运作中，可以支持二万至四万个并行连接</a:t>
            </a:r>
            <a:endParaRPr lang="en-US" altLang="zh-CN" dirty="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location ~ .*\.(html|htm)$ {</a:t>
            </a:r>
            <a:endParaRPr lang="zh-CN" altLang="en-US"/>
          </a:p>
          <a:p>
            <a:pPr marL="0" indent="0">
              <a:buNone/>
            </a:pPr>
            <a:r>
              <a:rPr lang="zh-CN" altLang="en-US"/>
              <a:t>    expires 24h;  *** 这次加入缓存时间为24h</a:t>
            </a:r>
            <a:endParaRPr lang="zh-CN" altLang="en-US"/>
          </a:p>
          <a:p>
            <a:pPr marL="0" indent="0">
              <a:buNone/>
            </a:pPr>
            <a:r>
              <a:rPr lang="zh-CN" altLang="en-US"/>
              <a:t>    root /opt/app/code;</a:t>
            </a:r>
            <a:endParaRPr lang="zh-CN" altLang="en-US"/>
          </a:p>
          <a:p>
            <a:pPr marL="0" indent="0">
              <a:buNone/>
            </a:pPr>
            <a:r>
              <a:rPr lang="zh-CN" altLang="en-US"/>
              <a:t>}</a:t>
            </a:r>
            <a:endParaRPr lang="zh-CN" altLang="en-US"/>
          </a:p>
          <a:p>
            <a:pPr marL="0" indent="0">
              <a:buNone/>
            </a:pPr>
            <a:r>
              <a:rPr lang="zh-CN" altLang="en-US"/>
              <a:t>返回304，Response-Header中Cache-Control: max-age=86400，request-Header中Cache-Control: max-age=0(实时的去服务端进行校验)</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跨域访问</a:t>
            </a:r>
            <a:endParaRPr lang="zh-CN" altLang="en-US"/>
          </a:p>
        </p:txBody>
      </p:sp>
      <p:sp>
        <p:nvSpPr>
          <p:cNvPr id="3" name="内容占位符 2"/>
          <p:cNvSpPr>
            <a:spLocks noGrp="1"/>
          </p:cNvSpPr>
          <p:nvPr>
            <p:ph idx="1"/>
          </p:nvPr>
        </p:nvSpPr>
        <p:spPr/>
        <p:txBody>
          <a:bodyPr>
            <a:normAutofit fontScale="40000"/>
          </a:bodyPr>
          <a:p>
            <a:pPr marL="0" indent="0">
              <a:buNone/>
            </a:pPr>
            <a:r>
              <a:rPr lang="zh-CN" altLang="en-US"/>
              <a:t>浏览器禁止跨域访问，因为不安全，容易引起CSRF攻击</a:t>
            </a:r>
            <a:endParaRPr lang="zh-CN" altLang="en-US"/>
          </a:p>
          <a:p>
            <a:pPr marL="0" indent="0">
              <a:buNone/>
            </a:pPr>
            <a:r>
              <a:rPr lang="zh-CN" altLang="en-US"/>
              <a:t>Nginx处理：</a:t>
            </a:r>
            <a:endParaRPr lang="zh-CN" altLang="en-US"/>
          </a:p>
          <a:p>
            <a:pPr marL="0" indent="0">
              <a:buNone/>
            </a:pPr>
            <a:r>
              <a:rPr lang="zh-CN" altLang="en-US"/>
              <a:t>Syntax:add_header name value [always];</a:t>
            </a:r>
            <a:endParaRPr lang="zh-CN" altLang="en-US"/>
          </a:p>
          <a:p>
            <a:pPr marL="0" indent="0">
              <a:buNone/>
            </a:pPr>
            <a:r>
              <a:rPr lang="zh-CN" altLang="en-US"/>
              <a:t>Default:-;</a:t>
            </a:r>
            <a:endParaRPr lang="zh-CN" altLang="en-US"/>
          </a:p>
          <a:p>
            <a:pPr marL="0" indent="0">
              <a:buNone/>
            </a:pPr>
            <a:r>
              <a:rPr lang="zh-CN" altLang="en-US"/>
              <a:t>Context:http,server,location,if in location</a:t>
            </a:r>
            <a:endParaRPr lang="zh-CN" altLang="en-US"/>
          </a:p>
          <a:p>
            <a:pPr marL="0" indent="0">
              <a:buNone/>
            </a:pPr>
            <a:endParaRPr lang="zh-CN" altLang="en-US"/>
          </a:p>
          <a:p>
            <a:pPr marL="0" indent="0">
              <a:buNone/>
            </a:pPr>
            <a:r>
              <a:rPr lang="zh-CN" altLang="en-US"/>
              <a:t>Access-Control-Allow-Origin</a:t>
            </a:r>
            <a:endParaRPr lang="zh-CN" altLang="en-US"/>
          </a:p>
          <a:p>
            <a:pPr marL="0" indent="0">
              <a:buNone/>
            </a:pPr>
            <a:r>
              <a:rPr lang="zh-CN" altLang="en-US"/>
              <a:t>具体配置：</a:t>
            </a:r>
            <a:endParaRPr lang="zh-CN" altLang="en-US"/>
          </a:p>
          <a:p>
            <a:pPr marL="0" indent="0">
              <a:buNone/>
            </a:pPr>
            <a:r>
              <a:rPr lang="zh-CN" altLang="en-US"/>
              <a:t>location ~ .*\.(html|htm)$ {</a:t>
            </a:r>
            <a:endParaRPr lang="zh-CN" altLang="en-US"/>
          </a:p>
          <a:p>
            <a:pPr marL="0" indent="0">
              <a:buNone/>
            </a:pPr>
            <a:r>
              <a:rPr lang="zh-CN" altLang="en-US"/>
              <a:t>    add_header Access-Control-Allow-Origin http://www.test.com; //具体允许跨域访问的站点</a:t>
            </a:r>
            <a:endParaRPr lang="zh-CN" altLang="en-US"/>
          </a:p>
          <a:p>
            <a:pPr marL="0" indent="0">
              <a:buNone/>
            </a:pPr>
            <a:r>
              <a:rPr lang="zh-CN" altLang="en-US"/>
              <a:t>    add_header Access-Control-Allow-Methods GET,POST,PUT,DELETE,OPTIONS;</a:t>
            </a:r>
            <a:endParaRPr lang="zh-CN" altLang="en-US"/>
          </a:p>
          <a:p>
            <a:pPr marL="0" indent="0">
              <a:buNone/>
            </a:pPr>
            <a:r>
              <a:rPr lang="zh-CN" altLang="en-US"/>
              <a:t>    root /opt/app/code;</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防盗链</a:t>
            </a:r>
            <a:endParaRPr lang="zh-CN" altLang="en-US"/>
          </a:p>
        </p:txBody>
      </p:sp>
      <p:pic>
        <p:nvPicPr>
          <p:cNvPr id="4" name="内容占位符 3" descr="1542778881(1)"/>
          <p:cNvPicPr>
            <a:picLocks noChangeAspect="1"/>
          </p:cNvPicPr>
          <p:nvPr>
            <p:ph idx="1"/>
          </p:nvPr>
        </p:nvPicPr>
        <p:blipFill>
          <a:blip r:embed="rId1"/>
          <a:stretch>
            <a:fillRect/>
          </a:stretch>
        </p:blipFill>
        <p:spPr>
          <a:xfrm>
            <a:off x="2890520" y="1940560"/>
            <a:ext cx="6410325" cy="423227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代理服务</a:t>
            </a:r>
            <a:endParaRPr lang="zh-CN" altLang="en-US"/>
          </a:p>
        </p:txBody>
      </p:sp>
      <p:pic>
        <p:nvPicPr>
          <p:cNvPr id="4" name="内容占位符 3" descr="1542779032(1)"/>
          <p:cNvPicPr>
            <a:picLocks noChangeAspect="1"/>
          </p:cNvPicPr>
          <p:nvPr>
            <p:ph idx="1"/>
          </p:nvPr>
        </p:nvPicPr>
        <p:blipFill>
          <a:blip r:embed="rId1"/>
          <a:stretch>
            <a:fillRect/>
          </a:stretch>
        </p:blipFill>
        <p:spPr>
          <a:xfrm>
            <a:off x="3009900" y="2056130"/>
            <a:ext cx="6172200" cy="4000500"/>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其他配置语法</a:t>
            </a:r>
            <a:endParaRPr lang="zh-CN" altLang="en-US"/>
          </a:p>
        </p:txBody>
      </p:sp>
      <p:pic>
        <p:nvPicPr>
          <p:cNvPr id="6" name="内容占位符 5" descr="1542779202(1)"/>
          <p:cNvPicPr>
            <a:picLocks noChangeAspect="1"/>
          </p:cNvPicPr>
          <p:nvPr>
            <p:ph idx="1"/>
          </p:nvPr>
        </p:nvPicPr>
        <p:blipFill>
          <a:blip r:embed="rId1"/>
          <a:stretch>
            <a:fillRect/>
          </a:stretch>
        </p:blipFill>
        <p:spPr>
          <a:xfrm>
            <a:off x="876935" y="1940560"/>
            <a:ext cx="9572625" cy="491807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负载均衡服务</a:t>
            </a:r>
            <a:endParaRPr lang="zh-CN" altLang="en-US"/>
          </a:p>
        </p:txBody>
      </p:sp>
      <p:sp>
        <p:nvSpPr>
          <p:cNvPr id="3" name="内容占位符 2"/>
          <p:cNvSpPr>
            <a:spLocks noGrp="1"/>
          </p:cNvSpPr>
          <p:nvPr>
            <p:ph idx="1"/>
          </p:nvPr>
        </p:nvSpPr>
        <p:spPr/>
        <p:txBody>
          <a:bodyPr>
            <a:normAutofit fontScale="40000"/>
          </a:bodyPr>
          <a:p>
            <a:pPr marL="0" indent="0">
              <a:buNone/>
            </a:pPr>
            <a:r>
              <a:rPr lang="zh-CN" altLang="en-US"/>
              <a:t>GSLB</a:t>
            </a:r>
            <a:r>
              <a:rPr lang="en-US" altLang="zh-CN"/>
              <a:t>(全局负载均衡)</a:t>
            </a:r>
            <a:r>
              <a:rPr lang="zh-CN" altLang="en-US"/>
              <a:t>、SLB</a:t>
            </a:r>
            <a:r>
              <a:rPr lang="en-US" altLang="zh-CN"/>
              <a:t>(</a:t>
            </a:r>
            <a:r>
              <a:rPr lang="zh-CN" altLang="en-US"/>
              <a:t>负载均衡</a:t>
            </a:r>
            <a:r>
              <a:rPr lang="en-US" altLang="zh-CN"/>
              <a:t>)</a:t>
            </a:r>
            <a:r>
              <a:rPr lang="zh-CN" altLang="en-US"/>
              <a:t> 两种方式</a:t>
            </a:r>
            <a:endParaRPr lang="zh-CN" altLang="en-US"/>
          </a:p>
          <a:p>
            <a:pPr marL="0" indent="0">
              <a:buNone/>
            </a:pPr>
            <a:r>
              <a:rPr lang="zh-CN" altLang="en-US"/>
              <a:t>（https://jjayyyyyyy.github.io/2017/05/17/GSLB.html）</a:t>
            </a:r>
            <a:endParaRPr lang="zh-CN" altLang="en-US"/>
          </a:p>
          <a:p>
            <a:pPr marL="0" indent="0">
              <a:buNone/>
            </a:pPr>
            <a:r>
              <a:rPr lang="zh-CN" altLang="en-US"/>
              <a:t>nginx就是一个典型的SLB</a:t>
            </a:r>
            <a:endParaRPr lang="zh-CN" altLang="en-US"/>
          </a:p>
          <a:p>
            <a:pPr marL="0" indent="0">
              <a:buNone/>
            </a:pPr>
            <a:endParaRPr lang="zh-CN" altLang="en-US"/>
          </a:p>
          <a:p>
            <a:pPr marL="0" indent="0">
              <a:buNone/>
            </a:pPr>
            <a:r>
              <a:rPr lang="zh-CN" altLang="en-US"/>
              <a:t>按照网络模型：四层负载均衡，七层负载均衡</a:t>
            </a:r>
            <a:endParaRPr lang="zh-CN" altLang="en-US"/>
          </a:p>
          <a:p>
            <a:pPr marL="0" indent="0">
              <a:buNone/>
            </a:pPr>
            <a:r>
              <a:rPr lang="zh-CN" altLang="en-US"/>
              <a:t>四层：tcp、ip的包转发，性能好</a:t>
            </a:r>
            <a:endParaRPr lang="zh-CN" altLang="en-US"/>
          </a:p>
          <a:p>
            <a:pPr marL="0" indent="0">
              <a:buNone/>
            </a:pPr>
            <a:r>
              <a:rPr lang="zh-CN" altLang="en-US"/>
              <a:t>七层：应用层服务，如：头信息的改写等</a:t>
            </a:r>
            <a:endParaRPr lang="zh-CN" altLang="en-US"/>
          </a:p>
          <a:p>
            <a:pPr marL="0" indent="0">
              <a:buNone/>
            </a:pPr>
            <a:r>
              <a:rPr lang="zh-CN" altLang="en-US"/>
              <a:t>nginx就是一个典型的七层负载均衡。</a:t>
            </a:r>
            <a:endParaRPr lang="zh-CN" altLang="en-US"/>
          </a:p>
          <a:p>
            <a:pPr marL="0" indent="0">
              <a:buNone/>
            </a:pPr>
            <a:endParaRPr lang="zh-CN" altLang="en-US"/>
          </a:p>
          <a:p>
            <a:pPr marL="0" indent="0">
              <a:buNone/>
            </a:pPr>
            <a:r>
              <a:rPr lang="zh-CN" altLang="en-US"/>
              <a:t>基于LVS的中间件架构:</a:t>
            </a:r>
            <a:endParaRPr lang="zh-CN" altLang="en-US"/>
          </a:p>
          <a:p>
            <a:pPr marL="0" indent="0">
              <a:buNone/>
            </a:pPr>
            <a:r>
              <a:rPr lang="zh-CN" altLang="en-US"/>
              <a:t>Syntax:upstream name {...};</a:t>
            </a:r>
            <a:endParaRPr lang="zh-CN" altLang="en-US"/>
          </a:p>
          <a:p>
            <a:pPr marL="0" indent="0">
              <a:buNone/>
            </a:pPr>
            <a:r>
              <a:rPr lang="zh-CN" altLang="en-US"/>
              <a:t>Default:-;</a:t>
            </a:r>
            <a:endParaRPr lang="zh-CN" altLang="en-US"/>
          </a:p>
          <a:p>
            <a:pPr marL="0" indent="0">
              <a:buNone/>
            </a:pPr>
            <a:r>
              <a:rPr lang="zh-CN" altLang="en-US"/>
              <a:t>Context:http  **** //在http中配置</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具体配置：</a:t>
            </a:r>
            <a:endParaRPr lang="zh-CN" altLang="en-US"/>
          </a:p>
          <a:p>
            <a:pPr marL="0" indent="0">
              <a:buNone/>
            </a:pPr>
            <a:r>
              <a:rPr lang="zh-CN" altLang="en-US"/>
              <a:t>#负载均衡服务</a:t>
            </a:r>
            <a:endParaRPr lang="zh-CN" altLang="en-US"/>
          </a:p>
          <a:p>
            <a:pPr marL="0" indent="0">
              <a:buNone/>
            </a:pPr>
            <a:r>
              <a:rPr lang="zh-CN" altLang="en-US"/>
              <a:t>upstream </a:t>
            </a:r>
            <a:r>
              <a:rPr lang="en-US" altLang="zh-CN"/>
              <a:t>test </a:t>
            </a:r>
            <a:r>
              <a:rPr lang="zh-CN" altLang="en-US"/>
              <a:t>{  ************************* //访问另外一台服务器，也可以访问本机</a:t>
            </a:r>
            <a:endParaRPr lang="zh-CN" altLang="en-US"/>
          </a:p>
          <a:p>
            <a:pPr marL="0" indent="0">
              <a:buNone/>
            </a:pPr>
            <a:r>
              <a:rPr lang="zh-CN" altLang="en-US"/>
              <a:t>    server 118.24.61.194:8001;</a:t>
            </a:r>
            <a:endParaRPr lang="zh-CN" altLang="en-US"/>
          </a:p>
          <a:p>
            <a:pPr marL="0" indent="0">
              <a:buNone/>
            </a:pPr>
            <a:r>
              <a:rPr lang="zh-CN" altLang="en-US"/>
              <a:t>    server 118.24.61.194:8002;</a:t>
            </a:r>
            <a:endParaRPr lang="zh-CN" altLang="en-US"/>
          </a:p>
          <a:p>
            <a:pPr marL="0" indent="0">
              <a:buNone/>
            </a:pPr>
            <a:r>
              <a:rPr lang="zh-CN" altLang="en-US"/>
              <a:t>    server 118.24.61.194:8003;</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1542779465(1)"/>
          <p:cNvPicPr>
            <a:picLocks noChangeAspect="1"/>
          </p:cNvPicPr>
          <p:nvPr>
            <p:ph idx="1"/>
          </p:nvPr>
        </p:nvPicPr>
        <p:blipFill>
          <a:blip r:embed="rId1"/>
          <a:stretch>
            <a:fillRect/>
          </a:stretch>
        </p:blipFill>
        <p:spPr>
          <a:xfrm>
            <a:off x="1191895" y="1940560"/>
            <a:ext cx="8846185" cy="487997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1200"/>
              <a:t>其它所有的非backup机器down或者忙的时候，请求backup机器。所以这台机器压力会最轻</a:t>
            </a:r>
            <a:br>
              <a:rPr lang="zh-CN" altLang="en-US" sz="1200"/>
            </a:br>
            <a:r>
              <a:rPr lang="zh-CN" altLang="en-US" sz="1200"/>
              <a:t>有某台服务器不可用，你必须标记其为“down”</a:t>
            </a:r>
            <a:endParaRPr lang="zh-CN" altLang="en-US" sz="1200"/>
          </a:p>
        </p:txBody>
      </p:sp>
      <p:pic>
        <p:nvPicPr>
          <p:cNvPr id="4" name="内容占位符 3" descr="1542779601(1)"/>
          <p:cNvPicPr>
            <a:picLocks noChangeAspect="1"/>
          </p:cNvPicPr>
          <p:nvPr>
            <p:ph idx="1"/>
          </p:nvPr>
        </p:nvPicPr>
        <p:blipFill>
          <a:blip r:embed="rId1"/>
          <a:stretch>
            <a:fillRect/>
          </a:stretch>
        </p:blipFill>
        <p:spPr>
          <a:xfrm>
            <a:off x="3144520" y="1940560"/>
            <a:ext cx="5918200" cy="423227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1542779656(1)"/>
          <p:cNvPicPr>
            <a:picLocks noChangeAspect="1"/>
          </p:cNvPicPr>
          <p:nvPr>
            <p:ph idx="1"/>
          </p:nvPr>
        </p:nvPicPr>
        <p:blipFill>
          <a:blip r:embed="rId1"/>
          <a:stretch>
            <a:fillRect/>
          </a:stretch>
        </p:blipFill>
        <p:spPr>
          <a:xfrm>
            <a:off x="974725" y="1940560"/>
            <a:ext cx="10242550" cy="423227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使用量</a:t>
            </a:r>
            <a:endParaRPr lang="en-US" altLang="zh-CN"/>
          </a:p>
        </p:txBody>
      </p:sp>
      <p:sp>
        <p:nvSpPr>
          <p:cNvPr id="3" name="内容占位符 2"/>
          <p:cNvSpPr>
            <a:spLocks noGrp="1"/>
          </p:cNvSpPr>
          <p:nvPr>
            <p:ph idx="1"/>
          </p:nvPr>
        </p:nvSpPr>
        <p:spPr/>
        <p:txBody>
          <a:bodyPr/>
          <a:p>
            <a:pPr marL="0" indent="0">
              <a:buNone/>
            </a:pPr>
            <a:r>
              <a:rPr lang="zh-CN" altLang="en-US"/>
              <a:t>https://w3techs.com/technologies/comparison/ws-apache,ws-nginx</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3130550" y="2578100"/>
            <a:ext cx="3735070" cy="378460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1542779783(1)"/>
          <p:cNvPicPr>
            <a:picLocks noChangeAspect="1"/>
          </p:cNvPicPr>
          <p:nvPr>
            <p:ph idx="1"/>
          </p:nvPr>
        </p:nvPicPr>
        <p:blipFill>
          <a:blip r:embed="rId1"/>
          <a:stretch>
            <a:fillRect/>
          </a:stretch>
        </p:blipFill>
        <p:spPr>
          <a:xfrm>
            <a:off x="2228215" y="1940560"/>
            <a:ext cx="7735570" cy="423227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代理緩存</a:t>
            </a:r>
            <a:endParaRPr lang="zh-CN" altLang="en-US"/>
          </a:p>
        </p:txBody>
      </p:sp>
      <p:pic>
        <p:nvPicPr>
          <p:cNvPr id="4" name="内容占位符 3" descr="1542780028(1)"/>
          <p:cNvPicPr>
            <a:picLocks noChangeAspect="1"/>
          </p:cNvPicPr>
          <p:nvPr>
            <p:ph idx="1"/>
          </p:nvPr>
        </p:nvPicPr>
        <p:blipFill>
          <a:blip r:embed="rId1"/>
          <a:stretch>
            <a:fillRect/>
          </a:stretch>
        </p:blipFill>
        <p:spPr>
          <a:xfrm>
            <a:off x="3442970" y="1940560"/>
            <a:ext cx="5306060" cy="4232275"/>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312795" y="1940560"/>
            <a:ext cx="5565775" cy="4232275"/>
          </a:xfrm>
          <a:prstGeom prst="rect">
            <a:avLst/>
          </a:prstGeom>
        </p:spPr>
      </p:pic>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505835" y="1940560"/>
            <a:ext cx="5179695" cy="4232275"/>
          </a:xfrm>
          <a:prstGeom prst="rect">
            <a:avLst/>
          </a:prstGeom>
        </p:spPr>
      </p:pic>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动静分离</a:t>
            </a:r>
            <a:r>
              <a:rPr lang="zh-CN" altLang="en-US" sz="1400"/>
              <a:t>（动态文件与静态文件的分离，有些请求是不需要经过后台处理的，提高用户访问静态代码的速度，降低对后台应用访问）</a:t>
            </a:r>
            <a:endParaRPr lang="zh-CN" altLang="en-US" sz="1400"/>
          </a:p>
        </p:txBody>
      </p:sp>
      <p:pic>
        <p:nvPicPr>
          <p:cNvPr id="4" name="内容占位符 3"/>
          <p:cNvPicPr>
            <a:picLocks noChangeAspect="1"/>
          </p:cNvPicPr>
          <p:nvPr>
            <p:ph idx="1"/>
          </p:nvPr>
        </p:nvPicPr>
        <p:blipFill>
          <a:blip r:embed="rId1"/>
          <a:stretch>
            <a:fillRect/>
          </a:stretch>
        </p:blipFill>
        <p:spPr>
          <a:xfrm>
            <a:off x="2847975" y="1940560"/>
            <a:ext cx="6496050" cy="4232275"/>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495550" y="2580005"/>
            <a:ext cx="7200900" cy="2952750"/>
          </a:xfrm>
          <a:prstGeom prst="rect">
            <a:avLst/>
          </a:prstGeom>
        </p:spPr>
      </p:pic>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重定向</a:t>
            </a:r>
            <a:endParaRPr lang="zh-CN" altLang="en-US"/>
          </a:p>
        </p:txBody>
      </p:sp>
      <p:sp>
        <p:nvSpPr>
          <p:cNvPr id="3" name="内容占位符 2"/>
          <p:cNvSpPr>
            <a:spLocks noGrp="1"/>
          </p:cNvSpPr>
          <p:nvPr>
            <p:ph idx="1"/>
          </p:nvPr>
        </p:nvSpPr>
        <p:spPr/>
        <p:txBody>
          <a:bodyPr/>
          <a:p>
            <a:pPr marL="0" indent="0">
              <a:buNone/>
            </a:pPr>
            <a:r>
              <a:rPr lang="zh-CN" altLang="en-US"/>
              <a:t>具体配置： redirect permanent</a:t>
            </a:r>
            <a:endParaRPr lang="zh-CN" altLang="en-US"/>
          </a:p>
          <a:p>
            <a:pPr marL="0" indent="0">
              <a:buNone/>
            </a:pPr>
            <a:r>
              <a:rPr lang="zh-CN" altLang="en-US"/>
              <a:t>location ~ ^/baidu {</a:t>
            </a:r>
            <a:endParaRPr lang="zh-CN" altLang="en-US"/>
          </a:p>
          <a:p>
            <a:pPr marL="0" indent="0">
              <a:buNone/>
            </a:pPr>
            <a:r>
              <a:rPr lang="zh-CN" altLang="en-US"/>
              <a:t>    rewrite ^/baidu http://www.baidu.com/ permanent;  //永久重定向到百度（被 Chrome 存储到 disk cache（磁盘缓存）即使修改</a:t>
            </a:r>
            <a:r>
              <a:rPr lang="en-US" altLang="zh-CN"/>
              <a:t>nginx</a:t>
            </a:r>
            <a:r>
              <a:rPr lang="zh-CN" altLang="en-US"/>
              <a:t>也没用</a:t>
            </a:r>
            <a:r>
              <a:rPr lang="en-US" altLang="zh-CN"/>
              <a:t>[</a:t>
            </a:r>
            <a:r>
              <a:rPr lang="zh-CN" altLang="en-US"/>
              <a:t>清缓存，无痕模式，Disable cache</a:t>
            </a:r>
            <a:r>
              <a:rPr lang="en-US" altLang="zh-CN"/>
              <a:t>]</a:t>
            </a:r>
            <a:r>
              <a:rPr lang="zh-CN" altLang="en-US"/>
              <a:t>）</a:t>
            </a:r>
            <a:endParaRPr lang="zh-CN" altLang="en-US"/>
          </a:p>
          <a:p>
            <a:pPr marL="0" indent="0">
              <a:buNone/>
            </a:pPr>
            <a:r>
              <a:rPr lang="zh-CN" altLang="en-US"/>
              <a:t>    #rewrite ^/baidu http://www.baidu.com/ redirect;  //临时重定向到百度</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location / {</a:t>
            </a:r>
            <a:endParaRPr lang="zh-CN" altLang="en-US"/>
          </a:p>
          <a:p>
            <a:pPr marL="0" indent="0">
              <a:buNone/>
            </a:pPr>
            <a:r>
              <a:rPr lang="zh-CN" altLang="en-US"/>
              <a:t>    rewrite ^/course-(\d+)-(\d+)-(\d+)\.html$ /course/$1/$2/course_$3.html break;  //匹配如 http://118.24.61.194/course-11-22-33.html 访问/course/11/22/course_33.html文件</a:t>
            </a:r>
            <a:endParaRPr lang="zh-CN" altLang="en-US"/>
          </a:p>
          <a:p>
            <a:pPr marL="0" indent="0">
              <a:buNone/>
            </a:pPr>
            <a:r>
              <a:rPr lang="zh-CN" altLang="en-US"/>
              <a:t>    if ($http_user_agent ~* Chrome) {  //如果浏览器为谷歌</a:t>
            </a:r>
            <a:endParaRPr lang="zh-CN" altLang="en-US"/>
          </a:p>
          <a:p>
            <a:pPr marL="0" indent="0">
              <a:buNone/>
            </a:pPr>
            <a:r>
              <a:rPr lang="zh-CN" altLang="en-US"/>
              <a:t>        rewrite ^/nginx http://coding.baidu.com/class/121.html redirect; //开始为nginx的，重定向到百度</a:t>
            </a:r>
            <a:endParaRPr lang="zh-CN" altLang="en-US"/>
          </a:p>
          <a:p>
            <a:pPr marL="0" indent="0">
              <a:buNone/>
            </a:pPr>
            <a:r>
              <a:rPr lang="zh-CN" altLang="en-US"/>
              <a:t>    }</a:t>
            </a:r>
            <a:endParaRPr lang="zh-CN" altLang="en-US"/>
          </a:p>
          <a:p>
            <a:pPr marL="0" indent="0">
              <a:buNone/>
            </a:pPr>
            <a:r>
              <a:rPr lang="zh-CN" altLang="en-US"/>
              <a:t>    if (!-f $request_filename) {  //如果请求的文件不存在</a:t>
            </a:r>
            <a:endParaRPr lang="zh-CN" altLang="en-US"/>
          </a:p>
          <a:p>
            <a:pPr marL="0" indent="0">
              <a:buNone/>
            </a:pPr>
            <a:r>
              <a:rPr lang="zh-CN" altLang="en-US"/>
              <a:t>        rewrite ^/(.*)$ http://www.baidu.com/$1 redirect; //则跳转到百度  https://www.baidu.com/search/error.html</a:t>
            </a:r>
            <a:endParaRPr lang="zh-CN" altLang="en-US"/>
          </a:p>
          <a:p>
            <a:pPr marL="0" indent="0">
              <a:buNone/>
            </a:pPr>
            <a:r>
              <a:rPr lang="zh-CN" altLang="en-US"/>
              <a:t>    }</a:t>
            </a:r>
            <a:endParaRPr lang="zh-CN" altLang="en-US"/>
          </a:p>
          <a:p>
            <a:pPr marL="0" indent="0">
              <a:buNone/>
            </a:pPr>
            <a:r>
              <a:rPr lang="zh-CN" altLang="en-US"/>
              <a:t>    index  index.html index.htm;</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rewrite规则优先级：依次降低</a:t>
            </a:r>
            <a:endParaRPr lang="zh-CN" altLang="en-US"/>
          </a:p>
          <a:p>
            <a:pPr marL="0" indent="0">
              <a:buNone/>
            </a:pPr>
            <a:r>
              <a:rPr lang="zh-CN" altLang="en-US"/>
              <a:t>    执行server块的rewrite指令</a:t>
            </a:r>
            <a:endParaRPr lang="zh-CN" altLang="en-US"/>
          </a:p>
          <a:p>
            <a:pPr marL="0" indent="0">
              <a:buNone/>
            </a:pPr>
            <a:r>
              <a:rPr lang="zh-CN" altLang="en-US"/>
              <a:t>    执行location匹配</a:t>
            </a:r>
            <a:endParaRPr lang="zh-CN" altLang="en-US"/>
          </a:p>
          <a:p>
            <a:pPr marL="0" indent="0">
              <a:buNone/>
            </a:pPr>
            <a:r>
              <a:rPr lang="zh-CN" altLang="en-US"/>
              <a:t>    执行选定的location中的rewrite</a:t>
            </a:r>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Nginx的高级模块</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secure_link_module模块</a:t>
            </a:r>
            <a:endParaRPr lang="zh-CN" altLang="en-US"/>
          </a:p>
          <a:p>
            <a:pPr marL="0" indent="0">
              <a:buNone/>
            </a:pPr>
            <a:r>
              <a:rPr lang="zh-CN" altLang="en-US"/>
              <a:t>1、制定并允许检查请求的链接的真实性以及保护资源免遭未经授权的访问</a:t>
            </a:r>
            <a:endParaRPr lang="zh-CN" altLang="en-US"/>
          </a:p>
          <a:p>
            <a:pPr marL="0" indent="0">
              <a:buNone/>
            </a:pPr>
            <a:r>
              <a:rPr lang="zh-CN" altLang="en-US"/>
              <a:t>2、限制链接生效周期</a:t>
            </a:r>
            <a:endParaRPr lang="zh-CN" altLang="en-US"/>
          </a:p>
          <a:p>
            <a:pPr marL="0" indent="0">
              <a:buNone/>
            </a:pPr>
            <a:r>
              <a:rPr lang="zh-CN" altLang="en-US"/>
              <a:t>配置语法：</a:t>
            </a:r>
            <a:endParaRPr lang="zh-CN" altLang="en-US"/>
          </a:p>
          <a:p>
            <a:pPr marL="0" indent="0">
              <a:buNone/>
            </a:pPr>
            <a:r>
              <a:rPr lang="zh-CN" altLang="en-US"/>
              <a:t>Syntax:secure_link expression;</a:t>
            </a:r>
            <a:endParaRPr lang="zh-CN" altLang="en-US"/>
          </a:p>
          <a:p>
            <a:pPr marL="0" indent="0">
              <a:buNone/>
            </a:pPr>
            <a:r>
              <a:rPr lang="zh-CN" altLang="en-US"/>
              <a:t>Default:-;</a:t>
            </a:r>
            <a:endParaRPr lang="zh-CN" altLang="en-US"/>
          </a:p>
          <a:p>
            <a:pPr marL="0" indent="0">
              <a:buNone/>
            </a:pPr>
            <a:r>
              <a:rPr lang="zh-CN" altLang="en-US"/>
              <a:t>Context:http,server,location</a:t>
            </a:r>
            <a:endParaRPr lang="zh-CN" altLang="en-US"/>
          </a:p>
          <a:p>
            <a:pPr marL="0" indent="0">
              <a:buNone/>
            </a:pPr>
            <a:endParaRPr lang="zh-CN" altLang="en-US"/>
          </a:p>
          <a:p>
            <a:pPr marL="0" indent="0">
              <a:buNone/>
            </a:pPr>
            <a:r>
              <a:rPr lang="zh-CN" altLang="en-US"/>
              <a:t>Syntax:secure_link_md5 expression;</a:t>
            </a:r>
            <a:endParaRPr lang="zh-CN" altLang="en-US"/>
          </a:p>
          <a:p>
            <a:pPr marL="0" indent="0">
              <a:buNone/>
            </a:pPr>
            <a:r>
              <a:rPr lang="zh-CN" altLang="en-US"/>
              <a:t>Default:-;</a:t>
            </a:r>
            <a:endParaRPr lang="zh-CN" altLang="en-US"/>
          </a:p>
          <a:p>
            <a:pPr marL="0" indent="0">
              <a:buNone/>
            </a:pPr>
            <a:r>
              <a:rPr lang="zh-CN" altLang="en-US"/>
              <a:t>Context:http,server,location</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Nginx</a:t>
            </a:r>
            <a:r>
              <a:rPr lang="zh-CN" altLang="en-US"/>
              <a:t>和</a:t>
            </a:r>
            <a:r>
              <a:rPr lang="en-US" altLang="zh-CN"/>
              <a:t>Apach</a:t>
            </a:r>
            <a:r>
              <a:rPr lang="zh-CN" altLang="en-US"/>
              <a:t>对比</a:t>
            </a:r>
            <a:endParaRPr lang="zh-CN" altLang="en-US"/>
          </a:p>
        </p:txBody>
      </p:sp>
      <p:sp>
        <p:nvSpPr>
          <p:cNvPr id="3" name="内容占位符 2"/>
          <p:cNvSpPr>
            <a:spLocks noGrp="1"/>
          </p:cNvSpPr>
          <p:nvPr>
            <p:ph idx="1"/>
          </p:nvPr>
        </p:nvSpPr>
        <p:spPr/>
        <p:txBody>
          <a:bodyPr>
            <a:normAutofit fontScale="60000"/>
          </a:bodyPr>
          <a:p>
            <a:pPr marL="0" indent="0">
              <a:buNone/>
            </a:pPr>
            <a:r>
              <a:rPr lang="en-US" altLang="zh-CN"/>
              <a:t>nginx</a:t>
            </a:r>
            <a:r>
              <a:rPr lang="zh-CN" altLang="en-US"/>
              <a:t>优点</a:t>
            </a:r>
            <a:endParaRPr lang="zh-CN" altLang="en-US"/>
          </a:p>
          <a:p>
            <a:pPr marL="800100" lvl="1" indent="-342900" algn="l">
              <a:buAutoNum type="arabicPeriod"/>
            </a:pPr>
            <a:r>
              <a:rPr lang="zh-CN" altLang="en-US" sz="2000">
                <a:sym typeface="+mn-ea"/>
              </a:rPr>
              <a:t>轻量级，同样起web 服务，比apache 占用更少的内存及资源</a:t>
            </a:r>
            <a:endParaRPr lang="zh-CN" altLang="en-US" sz="2000"/>
          </a:p>
          <a:p>
            <a:pPr marL="800100" lvl="1" indent="-342900" algn="l">
              <a:buAutoNum type="arabicPeriod"/>
            </a:pPr>
            <a:r>
              <a:rPr lang="zh-CN" altLang="en-US" sz="2000">
                <a:sym typeface="+mn-ea"/>
              </a:rPr>
              <a:t>抗并发，nginx 处理请求是异步非阻塞的，而apache 则是阻塞型的，在高并发下nginx 能保持低资源低消耗高性能</a:t>
            </a:r>
            <a:endParaRPr lang="zh-CN" altLang="en-US" sz="2000"/>
          </a:p>
          <a:p>
            <a:pPr marL="800100" lvl="1" indent="-342900" algn="l">
              <a:buAutoNum type="arabicPeriod"/>
            </a:pPr>
            <a:r>
              <a:rPr lang="zh-CN" altLang="en-US" sz="2000">
                <a:sym typeface="+mn-ea"/>
              </a:rPr>
              <a:t>高度模块化的设计，编写模块相对简单</a:t>
            </a:r>
            <a:endParaRPr lang="zh-CN" altLang="en-US" sz="2000"/>
          </a:p>
          <a:p>
            <a:pPr marL="800100" lvl="1" indent="-342900" algn="l">
              <a:buAutoNum type="arabicPeriod"/>
            </a:pPr>
            <a:r>
              <a:rPr lang="zh-CN" altLang="en-US" sz="2000">
                <a:sym typeface="+mn-ea"/>
              </a:rPr>
              <a:t>社区活跃，各种高性能模块出品迅速啊</a:t>
            </a:r>
            <a:endParaRPr lang="zh-CN" altLang="en-US"/>
          </a:p>
          <a:p>
            <a:pPr marL="0" indent="0">
              <a:buNone/>
            </a:pPr>
            <a:r>
              <a:rPr lang="en-US" altLang="zh-CN">
                <a:sym typeface="+mn-ea"/>
              </a:rPr>
              <a:t>apache</a:t>
            </a:r>
            <a:r>
              <a:rPr lang="zh-CN" altLang="en-US">
                <a:sym typeface="+mn-ea"/>
              </a:rPr>
              <a:t>优点</a:t>
            </a:r>
            <a:endParaRPr lang="zh-CN" altLang="en-US">
              <a:sym typeface="+mn-ea"/>
            </a:endParaRPr>
          </a:p>
          <a:p>
            <a:pPr marL="800100" lvl="1" indent="-342900">
              <a:buAutoNum type="arabicPeriod"/>
            </a:pPr>
            <a:r>
              <a:rPr lang="zh-CN" altLang="en-US"/>
              <a:t> rewrite ，比nginx 的rewrite 强大</a:t>
            </a:r>
            <a:endParaRPr lang="zh-CN" altLang="en-US"/>
          </a:p>
          <a:p>
            <a:pPr marL="800100" lvl="1" indent="-342900">
              <a:buAutoNum type="arabicPeriod"/>
            </a:pPr>
            <a:r>
              <a:rPr lang="zh-CN" altLang="en-US"/>
              <a:t>模块超多，基本想到的都可以找到</a:t>
            </a:r>
            <a:endParaRPr lang="zh-CN" altLang="en-US"/>
          </a:p>
          <a:p>
            <a:pPr marL="800100" lvl="1" indent="-342900">
              <a:buAutoNum type="arabicPeriod"/>
            </a:pPr>
            <a:r>
              <a:rPr lang="zh-CN" altLang="en-US"/>
              <a:t>少bug ，nginx 的bug 相对较多</a:t>
            </a:r>
            <a:endParaRPr lang="zh-CN" altLang="en-US"/>
          </a:p>
          <a:p>
            <a:pPr marL="800100" lvl="1" indent="-342900">
              <a:buAutoNum type="arabicPeriod"/>
            </a:pPr>
            <a:r>
              <a:rPr lang="zh-CN" altLang="en-US"/>
              <a:t>超稳定</a:t>
            </a:r>
            <a:endParaRPr lang="zh-CN" altLang="en-US"/>
          </a:p>
          <a:p>
            <a:pPr marL="800100" lvl="1" indent="-342900">
              <a:buAutoNum type="arabicPeriod"/>
            </a:pPr>
            <a:r>
              <a:rPr lang="en-US" altLang="zh-CN"/>
              <a:t>CPU</a:t>
            </a:r>
            <a:r>
              <a:rPr lang="zh-CN" altLang="en-US"/>
              <a:t>亲和（提升并发能力，减少额外</a:t>
            </a:r>
            <a:r>
              <a:rPr lang="en-US" altLang="zh-CN"/>
              <a:t>cpu</a:t>
            </a:r>
            <a:r>
              <a:rPr lang="zh-CN" altLang="en-US"/>
              <a:t>切换的的cache miss性能损耗，每个</a:t>
            </a:r>
            <a:r>
              <a:rPr lang="en-US" altLang="zh-CN"/>
              <a:t>worker</a:t>
            </a:r>
            <a:r>
              <a:rPr lang="zh-CN" altLang="en-US"/>
              <a:t>进程固定到一个</a:t>
            </a:r>
            <a:r>
              <a:rPr lang="en-US" altLang="zh-CN"/>
              <a:t>cpu</a:t>
            </a:r>
            <a:r>
              <a:rPr lang="zh-CN" altLang="en-US"/>
              <a:t>上）</a:t>
            </a:r>
            <a:endParaRPr lang="zh-CN" altLang="en-US"/>
          </a:p>
          <a:p>
            <a:pPr marL="457200" lvl="1" indent="0">
              <a:buNone/>
            </a:pPr>
            <a:r>
              <a:rPr lang="zh-CN" altLang="en-US"/>
              <a:t>如果在单个cpu上起了多个worker进程，那么，操作系统会在多个woker之间进行调度，这种情况会降低系统性能，如果只有一个cpu，那么只启动一个woker进程就可以了</a:t>
            </a:r>
            <a:endParaRPr lang="zh-CN" altLang="en-US"/>
          </a:p>
          <a:p>
            <a:pPr marL="800100" lvl="1" indent="-342900">
              <a:buAutoNum type="arabicPeriod"/>
            </a:pPr>
            <a:r>
              <a:rPr lang="en-US" altLang="zh-CN"/>
              <a:t>sendFile  </a:t>
            </a:r>
            <a:r>
              <a:rPr lang="zh-CN" altLang="en-US"/>
              <a:t>静态文件（一般不需要逻辑处理）不经过用户空间，只经过内核空间传输（</a:t>
            </a:r>
            <a:r>
              <a:rPr lang="en-US" altLang="zh-CN"/>
              <a:t>linux2.2</a:t>
            </a:r>
            <a:r>
              <a:rPr lang="zh-CN" altLang="en-US"/>
              <a:t>）</a:t>
            </a:r>
            <a:endParaRPr lang="zh-CN" altLang="en-US"/>
          </a:p>
          <a:p>
            <a:pPr marL="457200" lvl="1" indent="0">
              <a:buNone/>
            </a:pPr>
            <a:endParaRPr lang="zh-CN" altLang="en-US"/>
          </a:p>
          <a:p>
            <a:pPr marL="800100" lvl="1" indent="-342900">
              <a:buAutoNum type="arabicPeriod"/>
            </a:pPr>
            <a:endParaRPr lang="zh-CN" altLang="en-US"/>
          </a:p>
          <a:p>
            <a:pPr marL="457200" lvl="1" indent="0">
              <a:buNone/>
            </a:pPr>
            <a:endParaRPr lang="zh-CN" altLang="en-US"/>
          </a:p>
          <a:p>
            <a:pPr marL="457200" lvl="1" indent="0">
              <a:buNone/>
            </a:pPr>
            <a:endParaRPr lang="zh-CN" altLang="en-US" sz="2400"/>
          </a:p>
          <a:p>
            <a:pPr marL="457200" lvl="1" indent="0">
              <a:buNone/>
            </a:pPr>
            <a:endParaRPr lang="zh-CN" altLang="en-US" sz="240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1000"/>
              <a:t>secure_link = 0 j</a:t>
            </a:r>
            <a:r>
              <a:rPr lang="zh-CN" altLang="en-US" sz="1000"/>
              <a:t>传过来</a:t>
            </a:r>
            <a:r>
              <a:rPr lang="en-US" altLang="zh-CN" sz="1000"/>
              <a:t>MD5</a:t>
            </a:r>
            <a:r>
              <a:rPr lang="zh-CN" altLang="en-US" sz="1000"/>
              <a:t>不对</a:t>
            </a:r>
            <a:endParaRPr lang="zh-CN" altLang="en-US" sz="1000"/>
          </a:p>
        </p:txBody>
      </p:sp>
      <p:pic>
        <p:nvPicPr>
          <p:cNvPr id="4" name="内容占位符 3"/>
          <p:cNvPicPr>
            <a:picLocks noChangeAspect="1"/>
          </p:cNvPicPr>
          <p:nvPr>
            <p:ph idx="1"/>
          </p:nvPr>
        </p:nvPicPr>
        <p:blipFill>
          <a:blip r:embed="rId1"/>
          <a:stretch>
            <a:fillRect/>
          </a:stretch>
        </p:blipFill>
        <p:spPr>
          <a:xfrm>
            <a:off x="876300" y="2143125"/>
            <a:ext cx="10440035" cy="3826510"/>
          </a:xfrm>
          <a:prstGeom prst="rect">
            <a:avLst/>
          </a:prstGeom>
        </p:spPr>
      </p:pic>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比如：下载图片</a:t>
            </a:r>
            <a:endParaRPr lang="zh-CN" altLang="en-US"/>
          </a:p>
          <a:p>
            <a:pPr marL="0" indent="0">
              <a:buNone/>
            </a:pPr>
            <a:r>
              <a:rPr lang="zh-CN" altLang="en-US"/>
              <a:t>访问的格式为：http://118.24.61.194/download/timg.jpg?md5=mzLXyKh7864nkdCCQBi2oA&amp;expires=1542470400</a:t>
            </a:r>
            <a:endParaRPr lang="zh-CN" altLang="en-US"/>
          </a:p>
          <a:p>
            <a:pPr marL="0" indent="0">
              <a:buNone/>
            </a:pPr>
            <a:r>
              <a:rPr lang="zh-CN" altLang="en-US"/>
              <a:t>才会下载该图片</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50000"/>
          </a:bodyPr>
          <a:p>
            <a:pPr marL="0" indent="0">
              <a:buNone/>
            </a:pPr>
            <a:r>
              <a:rPr lang="zh-CN" altLang="en-US"/>
              <a:t>geoip_module模块：</a:t>
            </a:r>
            <a:endParaRPr lang="zh-CN" altLang="en-US"/>
          </a:p>
          <a:p>
            <a:pPr marL="0" indent="0">
              <a:buNone/>
            </a:pPr>
            <a:r>
              <a:rPr lang="zh-CN" altLang="en-US"/>
              <a:t>基于IP地址匹配MaxMind GeoIP二进制文件，读取IP所在地域信息</a:t>
            </a:r>
            <a:endParaRPr lang="zh-CN" altLang="en-US"/>
          </a:p>
          <a:p>
            <a:pPr marL="0" indent="0">
              <a:buNone/>
            </a:pPr>
            <a:r>
              <a:rPr lang="zh-CN" altLang="en-US"/>
              <a:t>安装模块：yum install -y nginx-module-geoip</a:t>
            </a:r>
            <a:endParaRPr lang="zh-CN" altLang="en-US"/>
          </a:p>
          <a:p>
            <a:pPr marL="0" indent="0">
              <a:buNone/>
            </a:pPr>
            <a:r>
              <a:rPr lang="zh-CN" altLang="en-US"/>
              <a:t>安装成功后在 /etc/nginx/modules目录下可以看到对应的下载文件</a:t>
            </a:r>
            <a:endParaRPr lang="zh-CN" altLang="en-US"/>
          </a:p>
          <a:p>
            <a:pPr marL="0" indent="0">
              <a:buNone/>
            </a:pPr>
            <a:endParaRPr lang="zh-CN" altLang="en-US"/>
          </a:p>
          <a:p>
            <a:pPr marL="0" indent="0">
              <a:buNone/>
            </a:pPr>
            <a:r>
              <a:rPr lang="zh-CN" altLang="en-US"/>
              <a:t>http_geoip_module使用场景：</a:t>
            </a:r>
            <a:endParaRPr lang="zh-CN" altLang="en-US"/>
          </a:p>
          <a:p>
            <a:pPr marL="0" indent="0">
              <a:buNone/>
            </a:pPr>
            <a:r>
              <a:rPr lang="zh-CN" altLang="en-US"/>
              <a:t>1、区别国内外作HTTP访问规则</a:t>
            </a:r>
            <a:endParaRPr lang="zh-CN" altLang="en-US"/>
          </a:p>
          <a:p>
            <a:pPr marL="0" indent="0">
              <a:buNone/>
            </a:pPr>
            <a:r>
              <a:rPr lang="zh-CN" altLang="en-US"/>
              <a:t>2、区别国内城市地域作HTTP访问规则</a:t>
            </a:r>
            <a:endParaRPr lang="zh-CN" altLang="en-US"/>
          </a:p>
          <a:p>
            <a:pPr marL="0" indent="0">
              <a:buNone/>
            </a:pPr>
            <a:endParaRPr lang="zh-CN" altLang="en-US"/>
          </a:p>
          <a:p>
            <a:pPr marL="0" indent="0">
              <a:buNone/>
            </a:pPr>
            <a:r>
              <a:rPr lang="zh-CN" altLang="en-US"/>
              <a:t>在</a:t>
            </a:r>
            <a:r>
              <a:rPr lang="zh-CN" altLang="en-US">
                <a:solidFill>
                  <a:schemeClr val="accent3"/>
                </a:solidFill>
              </a:rPr>
              <a:t>nginx.conf最上层加载模块</a:t>
            </a:r>
            <a:r>
              <a:rPr lang="zh-CN" altLang="en-US"/>
              <a:t>：</a:t>
            </a:r>
            <a:endParaRPr lang="zh-CN" altLang="en-US"/>
          </a:p>
          <a:p>
            <a:pPr marL="0" indent="0">
              <a:buNone/>
            </a:pPr>
            <a:r>
              <a:rPr lang="zh-CN" altLang="en-US"/>
              <a:t>load_module "modules/ngx_http_geoip_module.so";</a:t>
            </a:r>
            <a:endParaRPr lang="zh-CN" altLang="en-US"/>
          </a:p>
          <a:p>
            <a:pPr marL="0" indent="0">
              <a:buNone/>
            </a:pPr>
            <a:r>
              <a:rPr lang="zh-CN" altLang="en-US"/>
              <a:t>load_module "modules/ngx_stream_geoip_module.so";</a:t>
            </a:r>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603375" y="1940560"/>
            <a:ext cx="8985250" cy="4232275"/>
          </a:xfrm>
          <a:prstGeom prst="rect">
            <a:avLst/>
          </a:prstGeom>
        </p:spPr>
      </p:pic>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使用场景：</a:t>
            </a:r>
            <a:endParaRPr lang="zh-CN" altLang="en-US"/>
          </a:p>
          <a:p>
            <a:pPr marL="0" indent="0">
              <a:buNone/>
            </a:pPr>
            <a:r>
              <a:rPr lang="zh-CN" altLang="en-US"/>
              <a:t>if ($geoip_country_code != CN) {  如果不是来自中国的访问，返回403  还可以是其他条件</a:t>
            </a:r>
            <a:endParaRPr lang="zh-CN" altLang="en-US"/>
          </a:p>
          <a:p>
            <a:pPr marL="0" indent="0">
              <a:buNone/>
            </a:pPr>
            <a:r>
              <a:rPr lang="zh-CN" altLang="en-US"/>
              <a:t>    return 403;</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HTTPS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为什么需要HTTPS？</a:t>
            </a:r>
            <a:endParaRPr lang="zh-CN" altLang="en-US"/>
          </a:p>
          <a:p>
            <a:pPr marL="0" indent="0">
              <a:buNone/>
            </a:pPr>
            <a:r>
              <a:rPr lang="zh-CN" altLang="en-US"/>
              <a:t>原因：HTTP不安全</a:t>
            </a:r>
            <a:endParaRPr lang="zh-CN" altLang="en-US"/>
          </a:p>
          <a:p>
            <a:pPr marL="0" indent="0">
              <a:buNone/>
            </a:pPr>
            <a:r>
              <a:rPr lang="zh-CN" altLang="en-US"/>
              <a:t>1、传输数据被中间人盗用、信息泄露</a:t>
            </a:r>
            <a:endParaRPr lang="zh-CN" altLang="en-US"/>
          </a:p>
          <a:p>
            <a:pPr marL="0" indent="0">
              <a:buNone/>
            </a:pPr>
            <a:r>
              <a:rPr lang="zh-CN" altLang="en-US"/>
              <a:t>2、数据内容劫持、篡改</a:t>
            </a:r>
            <a:endParaRPr lang="zh-CN" altLang="en-US"/>
          </a:p>
          <a:p>
            <a:pPr marL="0" indent="0">
              <a:buNone/>
            </a:pPr>
            <a:r>
              <a:rPr lang="zh-CN" altLang="en-US"/>
              <a:t>HTTPS协议的实现：</a:t>
            </a:r>
            <a:endParaRPr lang="zh-CN" altLang="en-US"/>
          </a:p>
          <a:p>
            <a:pPr marL="0" indent="0">
              <a:buNone/>
            </a:pPr>
            <a:r>
              <a:rPr lang="zh-CN" altLang="en-US"/>
              <a:t>对传输内容进行加密以及身份验证</a:t>
            </a:r>
            <a:endParaRPr lang="zh-CN" altLang="en-US"/>
          </a:p>
          <a:p>
            <a:pPr marL="0" indent="0">
              <a:buNone/>
            </a:pPr>
            <a:endParaRPr lang="zh-CN" altLang="en-US"/>
          </a:p>
          <a:p>
            <a:pPr marL="0" indent="0">
              <a:buNone/>
            </a:pPr>
            <a:r>
              <a:rPr lang="zh-CN" altLang="en-US"/>
              <a:t>对称加密和非对称加密：</a:t>
            </a:r>
            <a:endParaRPr lang="zh-CN" altLang="en-US"/>
          </a:p>
          <a:p>
            <a:pPr marL="0" indent="0">
              <a:buNone/>
            </a:pPr>
            <a:r>
              <a:rPr lang="zh-CN" altLang="en-US"/>
              <a:t>对称加密是加密秘钥和解密秘钥是一样的，</a:t>
            </a:r>
            <a:endParaRPr lang="zh-CN" altLang="en-US"/>
          </a:p>
          <a:p>
            <a:pPr marL="0" indent="0">
              <a:buNone/>
            </a:pPr>
            <a:r>
              <a:rPr lang="zh-CN" altLang="en-US"/>
              <a:t>非对称加密是加密秘钥和解密秘钥是不一样的，公钥用于加密，私钥用于解密，一串公钥对应一串私钥</a:t>
            </a:r>
            <a:endParaRPr lang="zh-CN" altLang="en-US"/>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HTTPS加密协议原理：</a:t>
            </a:r>
            <a:endParaRPr lang="zh-CN" altLang="en-US"/>
          </a:p>
          <a:p>
            <a:pPr marL="0" indent="0">
              <a:buNone/>
            </a:pPr>
            <a:r>
              <a:rPr lang="zh-CN" altLang="en-US">
                <a:solidFill>
                  <a:schemeClr val="accent3"/>
                </a:solidFill>
              </a:rPr>
              <a:t>同时用到了对称和非对称加密</a:t>
            </a:r>
            <a:endParaRPr lang="zh-CN" altLang="en-US"/>
          </a:p>
          <a:p>
            <a:pPr marL="0" indent="0">
              <a:buNone/>
            </a:pPr>
            <a:r>
              <a:rPr lang="zh-CN" altLang="en-US"/>
              <a:t>客户端发起SSL连接，服务端保管唯一私钥，服务端发送公钥给客户端，然后客户端发送对称加密（利用返回的公钥加密）</a:t>
            </a:r>
            <a:endParaRPr lang="zh-CN" altLang="en-US"/>
          </a:p>
          <a:p>
            <a:pPr marL="0" indent="0">
              <a:buNone/>
            </a:pPr>
            <a:r>
              <a:rPr lang="zh-CN" altLang="en-US"/>
              <a:t>然后利用对称秘钥传输数据</a:t>
            </a:r>
            <a:endParaRPr lang="zh-CN" altLang="en-US"/>
          </a:p>
          <a:p>
            <a:pPr marL="0" indent="0">
              <a:buNone/>
            </a:pPr>
            <a:r>
              <a:rPr lang="zh-CN" altLang="en-US"/>
              <a:t>但是这也不是绝对安全的，在发起请求是黑客伪装为中间人进行劫持 （中间人伪造客户端和服务端）</a:t>
            </a:r>
            <a:endParaRPr lang="zh-CN" altLang="en-US"/>
          </a:p>
          <a:p>
            <a:pPr marL="0" indent="0">
              <a:buNone/>
            </a:pPr>
            <a:endParaRPr lang="zh-CN" altLang="en-US"/>
          </a:p>
          <a:p>
            <a:pPr marL="0" indent="0">
              <a:buNone/>
            </a:pPr>
            <a:r>
              <a:rPr lang="zh-CN" altLang="en-US"/>
              <a:t>如何办：</a:t>
            </a:r>
            <a:endParaRPr lang="zh-CN" altLang="en-US"/>
          </a:p>
          <a:p>
            <a:pPr marL="0" indent="0">
              <a:buNone/>
            </a:pPr>
            <a:r>
              <a:rPr lang="zh-CN" altLang="en-US"/>
              <a:t>HTTPS CA证书，服务端发送CA证书给客户端，不是发送私钥，客户端对数字证书进行CA校验，如果教研成果则利用公钥加密，校验失败则停止会话</a:t>
            </a:r>
            <a:endParaRPr lang="zh-CN" altLang="en-US"/>
          </a:p>
          <a:p>
            <a:pPr marL="0" indent="0">
              <a:buNone/>
            </a:pPr>
            <a:r>
              <a:rPr lang="zh-CN" altLang="en-US"/>
              <a:t>CA证书，服务端和第三方签名机构早就生成了的</a:t>
            </a:r>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证书签名生成CA证书</a:t>
            </a:r>
            <a:endParaRPr lang="zh-CN" altLang="en-US"/>
          </a:p>
          <a:p>
            <a:pPr marL="0" indent="0">
              <a:buNone/>
            </a:pPr>
            <a:r>
              <a:rPr lang="zh-CN" altLang="en-US"/>
              <a:t>1、生成密钥和CA证书</a:t>
            </a:r>
            <a:endParaRPr lang="zh-CN" altLang="en-US"/>
          </a:p>
          <a:p>
            <a:pPr marL="0" indent="0">
              <a:buNone/>
            </a:pPr>
            <a:r>
              <a:rPr lang="zh-CN" altLang="en-US"/>
              <a:t>看看服务器上有没有openssl version</a:t>
            </a:r>
            <a:endParaRPr lang="zh-CN" altLang="en-US"/>
          </a:p>
          <a:p>
            <a:pPr marL="0" indent="0">
              <a:buNone/>
            </a:pPr>
            <a:r>
              <a:rPr lang="zh-CN" altLang="en-US"/>
              <a:t>nginx -V 看看有没有 --with-http_ssl_module 默认是装了的</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pPr marL="0" indent="0">
              <a:buNone/>
            </a:pPr>
            <a:r>
              <a:rPr lang="zh-CN" altLang="en-US"/>
              <a:t>自己生成CA证书：（不好）</a:t>
            </a:r>
            <a:endParaRPr lang="zh-CN" altLang="en-US"/>
          </a:p>
          <a:p>
            <a:pPr marL="0" indent="0">
              <a:buNone/>
            </a:pPr>
            <a:r>
              <a:rPr lang="zh-CN" altLang="en-US"/>
              <a:t>mkdir ssl_key</a:t>
            </a:r>
            <a:endParaRPr lang="zh-CN" altLang="en-US"/>
          </a:p>
          <a:p>
            <a:pPr marL="0" indent="0">
              <a:buNone/>
            </a:pPr>
            <a:r>
              <a:rPr lang="zh-CN" altLang="en-US"/>
              <a:t>openssl genrsa -idea -out caoyi.key 1024   //-idea 对称加密  1024加密位数，位数越高，精度越高</a:t>
            </a:r>
            <a:endParaRPr lang="zh-CN" altLang="en-US"/>
          </a:p>
          <a:p>
            <a:pPr marL="0" indent="0">
              <a:buNone/>
            </a:pPr>
            <a:r>
              <a:rPr lang="zh-CN" altLang="en-US"/>
              <a:t>提示输入密码</a:t>
            </a:r>
            <a:endParaRPr lang="zh-CN" altLang="en-US"/>
          </a:p>
          <a:p>
            <a:pPr marL="0" indent="0">
              <a:buNone/>
            </a:pPr>
            <a:r>
              <a:rPr lang="zh-CN" altLang="en-US"/>
              <a:t>openssl req -new -key caoyi.key -out caoyi.csr  //将刚生成的key生成csr文件</a:t>
            </a:r>
            <a:endParaRPr lang="zh-CN" altLang="en-US"/>
          </a:p>
          <a:p>
            <a:pPr marL="0" indent="0">
              <a:buNone/>
            </a:pPr>
            <a:r>
              <a:rPr lang="zh-CN" altLang="en-US"/>
              <a:t>按照步骤一步步的做</a:t>
            </a:r>
            <a:endParaRPr lang="zh-CN" altLang="en-US"/>
          </a:p>
          <a:p>
            <a:pPr marL="0" indent="0">
              <a:buNone/>
            </a:pPr>
            <a:r>
              <a:rPr lang="zh-CN" altLang="en-US"/>
              <a:t>生成caoyi.csr文件</a:t>
            </a:r>
            <a:endParaRPr lang="zh-CN" altLang="en-US"/>
          </a:p>
          <a:p>
            <a:pPr marL="0" indent="0">
              <a:buNone/>
            </a:pPr>
            <a:r>
              <a:rPr lang="zh-CN" altLang="en-US"/>
              <a:t>openssl x509 -req -days 3650 -in caoyi.csr -signkey caoyi.key -out caoyi.crt  //3650为证书的过期时间</a:t>
            </a:r>
            <a:endParaRPr lang="zh-CN" altLang="en-US"/>
          </a:p>
          <a:p>
            <a:pPr marL="0" indent="0">
              <a:buNone/>
            </a:pPr>
            <a:r>
              <a:rPr lang="zh-CN" altLang="en-US"/>
              <a:t>生成了 caoyi.crt文件了</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40000"/>
          </a:bodyPr>
          <a:p>
            <a:pPr marL="0" indent="0">
              <a:buNone/>
            </a:pPr>
            <a:r>
              <a:rPr lang="zh-CN" altLang="en-US"/>
              <a:t>配置文件：</a:t>
            </a:r>
            <a:endParaRPr lang="zh-CN" altLang="en-US"/>
          </a:p>
          <a:p>
            <a:pPr marL="0" indent="0">
              <a:buNone/>
            </a:pPr>
            <a:r>
              <a:rPr lang="zh-CN" altLang="en-US"/>
              <a:t>server {</a:t>
            </a:r>
            <a:endParaRPr lang="zh-CN" altLang="en-US"/>
          </a:p>
          <a:p>
            <a:pPr marL="0" indent="0">
              <a:buNone/>
            </a:pPr>
            <a:r>
              <a:rPr lang="zh-CN" altLang="en-US"/>
              <a:t>    listen          </a:t>
            </a:r>
            <a:r>
              <a:rPr lang="zh-CN" altLang="en-US">
                <a:solidFill>
                  <a:schemeClr val="accent3"/>
                </a:solidFill>
              </a:rPr>
              <a:t>443</a:t>
            </a:r>
            <a:r>
              <a:rPr lang="zh-CN" altLang="en-US"/>
              <a:t>;</a:t>
            </a:r>
            <a:endParaRPr lang="zh-CN" altLang="en-US"/>
          </a:p>
          <a:p>
            <a:pPr marL="0" indent="0">
              <a:buNone/>
            </a:pPr>
            <a:r>
              <a:rPr lang="zh-CN" altLang="en-US"/>
              <a:t>    server_name     118.24.61.194 localhost;</a:t>
            </a:r>
            <a:endParaRPr lang="zh-CN" altLang="en-US"/>
          </a:p>
          <a:p>
            <a:pPr marL="0" indent="0">
              <a:buNone/>
            </a:pPr>
            <a:r>
              <a:rPr lang="zh-CN" altLang="en-US"/>
              <a:t>    ssl on;</a:t>
            </a:r>
            <a:endParaRPr lang="zh-CN" altLang="en-US"/>
          </a:p>
          <a:p>
            <a:pPr marL="0" indent="0">
              <a:buNone/>
            </a:pPr>
            <a:r>
              <a:rPr lang="zh-CN" altLang="en-US"/>
              <a:t>    ssl_certificate /etc/nginx/ssl_key/caoyi.crt;</a:t>
            </a:r>
            <a:endParaRPr lang="zh-CN" altLang="en-US"/>
          </a:p>
          <a:p>
            <a:pPr marL="0" indent="0">
              <a:buNone/>
            </a:pPr>
            <a:r>
              <a:rPr lang="zh-CN" altLang="en-US"/>
              <a:t>    ssl_certificate_key /etc/nginx/ssl_key/caoyi.key;</a:t>
            </a:r>
            <a:endParaRPr lang="zh-CN" altLang="en-US"/>
          </a:p>
          <a:p>
            <a:pPr marL="0" indent="0">
              <a:buNone/>
            </a:pPr>
            <a:endParaRPr lang="zh-CN" altLang="en-US"/>
          </a:p>
          <a:p>
            <a:pPr marL="0" indent="0">
              <a:buNone/>
            </a:pPr>
            <a:r>
              <a:rPr lang="zh-CN" altLang="en-US"/>
              <a:t>    index index.html index.htm;</a:t>
            </a:r>
            <a:endParaRPr lang="zh-CN" altLang="en-US"/>
          </a:p>
          <a:p>
            <a:pPr marL="0" indent="0">
              <a:buNone/>
            </a:pPr>
            <a:r>
              <a:rPr lang="zh-CN" altLang="en-US"/>
              <a:t>    location / {</a:t>
            </a:r>
            <a:endParaRPr lang="zh-CN" altLang="en-US"/>
          </a:p>
          <a:p>
            <a:pPr marL="0" indent="0">
              <a:buNone/>
            </a:pPr>
            <a:r>
              <a:rPr lang="zh-CN" altLang="en-US"/>
              <a:t>        root /opt/app/code;</a:t>
            </a:r>
            <a:endParaRPr lang="zh-CN" altLang="en-US"/>
          </a:p>
          <a:p>
            <a:pPr marL="0" indent="0">
              <a:buNone/>
            </a:pPr>
            <a:r>
              <a:rPr lang="zh-CN" altLang="en-US"/>
              <a:t>    }</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模型采用</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两种都是IO多路复用</a:t>
            </a:r>
            <a:endParaRPr lang="zh-CN" altLang="en-US"/>
          </a:p>
          <a:p>
            <a:pPr marL="0" indent="0">
              <a:buNone/>
            </a:pPr>
            <a:r>
              <a:rPr lang="zh-CN" altLang="en-US"/>
              <a:t>Apache所采用的select网络I/O模型（遍历</a:t>
            </a:r>
            <a:r>
              <a:rPr lang="en-US" altLang="zh-CN"/>
              <a:t>FD</a:t>
            </a:r>
            <a:r>
              <a:rPr lang="zh-CN" altLang="en-US"/>
              <a:t>）</a:t>
            </a:r>
            <a:endParaRPr lang="zh-CN" altLang="en-US"/>
          </a:p>
          <a:p>
            <a:pPr marL="0" indent="0">
              <a:buNone/>
            </a:pPr>
            <a:r>
              <a:rPr lang="en-US" altLang="zh-CN"/>
              <a:t>Nginx</a:t>
            </a:r>
            <a:r>
              <a:rPr lang="zh-CN" altLang="en-US"/>
              <a:t>采用的是epoll网络IO 模型（当</a:t>
            </a:r>
            <a:r>
              <a:rPr lang="en-US" altLang="zh-CN"/>
              <a:t>FD</a:t>
            </a:r>
            <a:r>
              <a:rPr lang="zh-CN" altLang="en-US"/>
              <a:t>就绪，回调放入链表）</a:t>
            </a:r>
            <a:endParaRPr lang="zh-CN" altLang="en-US"/>
          </a:p>
          <a:p>
            <a:pPr marL="0" indent="0">
              <a:buNone/>
            </a:pPr>
            <a:r>
              <a:rPr lang="zh-CN" altLang="en-US"/>
              <a:t>具体可参考：https://www.jianshu.com/p/4d8568c0ef0c</a:t>
            </a:r>
            <a:endParaRPr lang="zh-CN" altLang="en-US"/>
          </a:p>
          <a:p>
            <a:pPr marL="0" indent="0">
              <a:buNone/>
            </a:pPr>
            <a:endParaRPr lang="zh-CN" altLang="en-US"/>
          </a:p>
          <a:p>
            <a:pPr marL="0" indent="0">
              <a:buNone/>
            </a:pPr>
            <a:r>
              <a:rPr lang="zh-CN" altLang="en-US">
                <a:solidFill>
                  <a:srgbClr val="FF0000"/>
                </a:solidFill>
              </a:rPr>
              <a:t>epoll网络IO 模型是nginx 处理性能高的根本理由</a:t>
            </a:r>
            <a:r>
              <a:rPr lang="zh-CN" altLang="en-US"/>
              <a:t>，但并不是所有的情况下都是epoll 大获全胜的，如果本身提供静态服务的就只有寥寥几个文件，apache 的select 模型或许比epoll 更高性能</a:t>
            </a:r>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pPr marL="0" indent="0">
              <a:buNone/>
            </a:pPr>
            <a:r>
              <a:rPr lang="zh-CN" altLang="en-US"/>
              <a:t>相比于普通的 HTTP 请求，HTTPS 请求需要占用更多的资源用于 TLS 协议、证书的验证、请求实体的加密验证等等，最直观的体验就是访问 HTTPS 的网站会比访问 HTTP 协议的网站要慢</a:t>
            </a:r>
            <a:endParaRPr lang="zh-CN" altLang="en-US"/>
          </a:p>
          <a:p>
            <a:pPr marL="0" indent="0">
              <a:buNone/>
            </a:pPr>
            <a:r>
              <a:rPr lang="zh-CN" altLang="en-US"/>
              <a:t>HTTPS服务优化：</a:t>
            </a:r>
            <a:endParaRPr lang="zh-CN" altLang="en-US"/>
          </a:p>
          <a:p>
            <a:pPr marL="0" indent="0">
              <a:buNone/>
            </a:pPr>
            <a:r>
              <a:rPr lang="zh-CN" altLang="en-US"/>
              <a:t>方法一、激活keepalive长连接</a:t>
            </a:r>
            <a:endParaRPr lang="zh-CN" altLang="en-US"/>
          </a:p>
          <a:p>
            <a:pPr marL="0" indent="0">
              <a:buNone/>
            </a:pPr>
            <a:r>
              <a:rPr lang="zh-CN" altLang="en-US"/>
              <a:t>方法二、设置ssl session缓存</a:t>
            </a:r>
            <a:endParaRPr lang="zh-CN" altLang="en-US"/>
          </a:p>
          <a:p>
            <a:pPr marL="0" indent="0">
              <a:buNone/>
            </a:pPr>
            <a:endParaRPr lang="zh-CN" altLang="en-US"/>
          </a:p>
          <a:p>
            <a:pPr marL="0" indent="0">
              <a:buNone/>
            </a:pPr>
            <a:r>
              <a:rPr lang="zh-CN" altLang="en-US"/>
              <a:t>keepalive_timeout   100;  //长连接时间</a:t>
            </a:r>
            <a:endParaRPr lang="zh-CN" altLang="en-US"/>
          </a:p>
          <a:p>
            <a:pPr marL="0" indent="0">
              <a:buNone/>
            </a:pPr>
            <a:r>
              <a:rPr lang="zh-CN" altLang="en-US"/>
              <a:t>ssl_session_cache   shared:SSL:10m;   //缓存10M  服务端</a:t>
            </a:r>
            <a:endParaRPr lang="zh-CN" altLang="en-US"/>
          </a:p>
          <a:p>
            <a:pPr marL="0" indent="0">
              <a:buNone/>
            </a:pPr>
            <a:r>
              <a:rPr lang="zh-CN" altLang="en-US"/>
              <a:t>ssl_session_tickets on   </a:t>
            </a:r>
            <a:r>
              <a:rPr lang="en-US" altLang="zh-CN"/>
              <a:t>//</a:t>
            </a:r>
            <a:r>
              <a:rPr lang="zh-CN" altLang="en-US">
                <a:sym typeface="+mn-ea"/>
              </a:rPr>
              <a:t>ssl_session_tickets 客户端</a:t>
            </a:r>
            <a:endParaRPr lang="zh-CN" altLang="en-US"/>
          </a:p>
          <a:p>
            <a:pPr marL="0" indent="0">
              <a:buNone/>
            </a:pPr>
            <a:r>
              <a:rPr lang="zh-CN" altLang="en-US"/>
              <a:t>ssl_session_timeout 10m;              //过期时间10min</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Nginx与Lua结合（</a:t>
            </a:r>
            <a:r>
              <a:rPr lang="zh-CN" altLang="en-US" sz="1000"/>
              <a:t>高性能的脚本语言扩展nginx，</a:t>
            </a:r>
            <a:r>
              <a:rPr lang="en-US" altLang="zh-CN" sz="1000"/>
              <a:t>nginx</a:t>
            </a:r>
            <a:r>
              <a:rPr lang="zh-CN" altLang="en-US" sz="1000"/>
              <a:t>支持</a:t>
            </a:r>
            <a:r>
              <a:rPr lang="en-US" altLang="zh-CN" sz="1000"/>
              <a:t>lua</a:t>
            </a:r>
            <a:r>
              <a:rPr lang="zh-CN" altLang="en-US"/>
              <a:t>）</a:t>
            </a:r>
            <a:endParaRPr lang="zh-CN" altLang="en-US"/>
          </a:p>
        </p:txBody>
      </p:sp>
      <p:sp>
        <p:nvSpPr>
          <p:cNvPr id="3" name="内容占位符 2"/>
          <p:cNvSpPr>
            <a:spLocks noGrp="1"/>
          </p:cNvSpPr>
          <p:nvPr>
            <p:ph idx="1"/>
          </p:nvPr>
        </p:nvSpPr>
        <p:spPr/>
        <p:txBody>
          <a:bodyPr/>
          <a:p>
            <a:pPr marL="0" indent="0">
              <a:buNone/>
            </a:pPr>
            <a:r>
              <a:rPr lang="zh-CN" altLang="en-US"/>
              <a:t>场景：用nginx结合Lua实现代码的灰度发布</a:t>
            </a:r>
            <a:endParaRPr lang="zh-CN" altLang="en-US"/>
          </a:p>
          <a:p>
            <a:pPr marL="0" indent="0">
              <a:buNone/>
            </a:pPr>
            <a:r>
              <a:rPr lang="zh-CN" altLang="en-US"/>
              <a:t>Nginx+Lua优势</a:t>
            </a:r>
            <a:endParaRPr lang="zh-CN" altLang="en-US"/>
          </a:p>
          <a:p>
            <a:pPr marL="0" indent="0">
              <a:buNone/>
            </a:pPr>
            <a:r>
              <a:rPr lang="zh-CN" altLang="en-US"/>
              <a:t>充分的结合Nginx的并发处理epoll优势和Lua的轻量实现简单的功能切高并发的场景</a:t>
            </a:r>
            <a:endParaRPr lang="zh-CN" altLang="en-US"/>
          </a:p>
          <a:p>
            <a:pPr marL="0" indent="0">
              <a:buNone/>
            </a:pPr>
            <a:r>
              <a:rPr lang="zh-CN" altLang="en-US"/>
              <a:t>安装：</a:t>
            </a:r>
            <a:endParaRPr lang="zh-CN" altLang="en-US"/>
          </a:p>
          <a:p>
            <a:pPr marL="0" indent="0">
              <a:buNone/>
            </a:pPr>
            <a:r>
              <a:rPr lang="zh-CN" altLang="en-US"/>
              <a:t>yum install -y lua  一般服务器上都有</a:t>
            </a:r>
            <a:endParaRPr lang="zh-CN"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804795" y="1940560"/>
            <a:ext cx="6582410" cy="4232275"/>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重新编译</a:t>
            </a:r>
            <a:r>
              <a:rPr lang="en-US" altLang="zh-CN"/>
              <a:t>Nginx</a:t>
            </a:r>
            <a:r>
              <a:rPr lang="zh-CN" altLang="en-US"/>
              <a:t>，加载</a:t>
            </a:r>
            <a:r>
              <a:rPr lang="en-US" altLang="zh-CN"/>
              <a:t>Lua</a:t>
            </a:r>
            <a:r>
              <a:rPr lang="zh-CN" altLang="en-US"/>
              <a:t>库   。。。。。略了</a:t>
            </a:r>
            <a:endParaRPr lang="zh-CN"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800350" y="1940560"/>
            <a:ext cx="6591300" cy="4232275"/>
          </a:xfrm>
          <a:prstGeom prst="rect">
            <a:avLst/>
          </a:prstGeom>
        </p:spPr>
      </p:pic>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057525" y="1932940"/>
            <a:ext cx="6076315" cy="4232275"/>
          </a:xfrm>
          <a:prstGeom prst="rect">
            <a:avLst/>
          </a:prstGeom>
        </p:spPr>
      </p:pic>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587625" y="1800860"/>
            <a:ext cx="7017385" cy="4232275"/>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location匹配优先级</a:t>
            </a:r>
            <a:endParaRPr lang="zh-CN" altLang="en-US"/>
          </a:p>
        </p:txBody>
      </p:sp>
      <p:pic>
        <p:nvPicPr>
          <p:cNvPr id="4" name="内容占位符 3"/>
          <p:cNvPicPr>
            <a:picLocks noChangeAspect="1"/>
          </p:cNvPicPr>
          <p:nvPr>
            <p:ph idx="1"/>
          </p:nvPr>
        </p:nvPicPr>
        <p:blipFill>
          <a:blip r:embed="rId1"/>
          <a:stretch>
            <a:fillRect/>
          </a:stretch>
        </p:blipFill>
        <p:spPr>
          <a:xfrm>
            <a:off x="2914650" y="2037080"/>
            <a:ext cx="6362700" cy="4038600"/>
          </a:xfrm>
          <a:prstGeom prst="rect">
            <a:avLst/>
          </a:prstGeom>
        </p:spPr>
      </p:pic>
    </p:spTree>
    <p:custDataLst>
      <p:tags r:id="rId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76300" y="2376170"/>
            <a:ext cx="10440035" cy="3359785"/>
          </a:xfrm>
          <a:prstGeom prst="rect">
            <a:avLst/>
          </a:prstGeom>
        </p:spPr>
      </p:pic>
    </p:spTree>
    <p:custDataLst>
      <p:tags r:id="rId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885950" y="1998980"/>
            <a:ext cx="8420100" cy="411480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Nginx</a:t>
            </a:r>
            <a:r>
              <a:rPr lang="zh-CN" altLang="en-US"/>
              <a:t>安装</a:t>
            </a:r>
            <a:endParaRPr lang="zh-CN" altLang="en-US"/>
          </a:p>
        </p:txBody>
      </p:sp>
      <p:sp>
        <p:nvSpPr>
          <p:cNvPr id="3" name="内容占位符 2"/>
          <p:cNvSpPr>
            <a:spLocks noGrp="1"/>
          </p:cNvSpPr>
          <p:nvPr>
            <p:ph idx="1"/>
          </p:nvPr>
        </p:nvSpPr>
        <p:spPr/>
        <p:txBody>
          <a:bodyPr/>
          <a:p>
            <a:r>
              <a:rPr lang="zh-CN" altLang="en-US"/>
              <a:t>http://nginx.org/en/download.html</a:t>
            </a:r>
            <a:endParaRPr lang="zh-CN" altLang="en-US"/>
          </a:p>
          <a:p>
            <a:r>
              <a:rPr lang="zh-CN" altLang="en-US"/>
              <a:t>安装：</a:t>
            </a:r>
            <a:endParaRPr lang="zh-CN" altLang="en-US"/>
          </a:p>
          <a:p>
            <a:pPr lvl="1"/>
            <a:r>
              <a:rPr lang="en-US" altLang="zh-CN"/>
              <a:t>docker</a:t>
            </a:r>
            <a:r>
              <a:rPr lang="zh-CN" altLang="en-US"/>
              <a:t>安装</a:t>
            </a:r>
            <a:endParaRPr lang="zh-CN" altLang="en-US"/>
          </a:p>
          <a:p>
            <a:pPr lvl="1"/>
            <a:r>
              <a:rPr lang="zh-CN" altLang="en-US"/>
              <a:t>编译安装</a:t>
            </a:r>
            <a:endParaRPr lang="zh-CN" altLang="en-US"/>
          </a:p>
          <a:p>
            <a:pPr lvl="1"/>
            <a:r>
              <a:rPr lang="en-US" altLang="zh-CN"/>
              <a:t>yum</a:t>
            </a:r>
            <a:r>
              <a:rPr lang="zh-CN" altLang="en-US"/>
              <a:t>源安装</a:t>
            </a:r>
            <a:endParaRPr lang="zh-CN" altLang="en-US"/>
          </a:p>
          <a:p>
            <a:pPr lvl="1"/>
            <a:endParaRPr lang="zh-CN" altLang="en-US"/>
          </a:p>
        </p:txBody>
      </p:sp>
      <p:pic>
        <p:nvPicPr>
          <p:cNvPr id="6" name="图片 5"/>
          <p:cNvPicPr>
            <a:picLocks noChangeAspect="1"/>
          </p:cNvPicPr>
          <p:nvPr/>
        </p:nvPicPr>
        <p:blipFill>
          <a:blip r:embed="rId1"/>
          <a:stretch>
            <a:fillRect/>
          </a:stretch>
        </p:blipFill>
        <p:spPr>
          <a:xfrm>
            <a:off x="1490980" y="4389755"/>
            <a:ext cx="8418830" cy="2152650"/>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30000"/>
          </a:bodyPr>
          <a:p>
            <a:pPr marL="0" indent="0">
              <a:buNone/>
            </a:pPr>
            <a:r>
              <a:rPr lang="zh-CN" altLang="en-US"/>
              <a:t>用什么样的方法传递用户的真实IP地址</a:t>
            </a:r>
            <a:endParaRPr lang="zh-CN" altLang="en-US"/>
          </a:p>
          <a:p>
            <a:pPr marL="0" indent="0">
              <a:buNone/>
            </a:pPr>
            <a:r>
              <a:rPr lang="en-US" altLang="zh-CN"/>
              <a:t>1</a:t>
            </a:r>
            <a:r>
              <a:rPr lang="zh-CN" altLang="en-US"/>
              <a:t>、</a:t>
            </a:r>
            <a:r>
              <a:rPr lang="zh-CN" altLang="en-US"/>
              <a:t>使用nginx自带的realip模块。此模块可将真实客户端IP地址设置进HTTP请求头中，以便后端的web服务器获取</a:t>
            </a:r>
            <a:endParaRPr lang="zh-CN" altLang="en-US"/>
          </a:p>
          <a:p>
            <a:pPr marL="0" indent="0">
              <a:buNone/>
            </a:pPr>
            <a:r>
              <a:rPr lang="en-US" altLang="zh-CN"/>
              <a:t>2</a:t>
            </a:r>
            <a:r>
              <a:rPr lang="zh-CN" altLang="en-US"/>
              <a:t>、</a:t>
            </a:r>
            <a:r>
              <a:rPr lang="zh-CN" altLang="en-US"/>
              <a:t>用户-代理1-代理2。。。-后端服务</a:t>
            </a:r>
            <a:endParaRPr lang="zh-CN" altLang="en-US"/>
          </a:p>
          <a:p>
            <a:pPr marL="0" indent="0">
              <a:buNone/>
            </a:pPr>
            <a:r>
              <a:rPr lang="zh-CN" altLang="en-US"/>
              <a:t>set x_real_ip=$remote_addr,每级代理都传</a:t>
            </a:r>
            <a:endParaRPr lang="zh-CN" altLang="en-US"/>
          </a:p>
          <a:p>
            <a:pPr marL="0" indent="0">
              <a:buNone/>
            </a:pPr>
            <a:r>
              <a:rPr lang="zh-CN" altLang="en-US"/>
              <a:t>对第一级nginx代理</a:t>
            </a:r>
            <a:endParaRPr lang="zh-CN" altLang="en-US"/>
          </a:p>
          <a:p>
            <a:pPr marL="0" indent="0">
              <a:buNone/>
            </a:pPr>
            <a:endParaRPr lang="zh-CN" altLang="en-US"/>
          </a:p>
          <a:p>
            <a:pPr marL="0" indent="0">
              <a:buNone/>
            </a:pPr>
            <a:r>
              <a:rPr lang="zh-CN" altLang="en-US"/>
              <a:t>location ~ ^/test {</a:t>
            </a:r>
            <a:endParaRPr lang="zh-CN" altLang="en-US"/>
          </a:p>
          <a:p>
            <a:pPr marL="0" indent="0">
              <a:buNone/>
            </a:pPr>
            <a:r>
              <a:rPr lang="zh-CN" altLang="en-US"/>
              <a:t>　　proxy_pass http://127.0.0.1:8888;</a:t>
            </a:r>
            <a:endParaRPr lang="zh-CN" altLang="en-US"/>
          </a:p>
          <a:p>
            <a:pPr marL="0" indent="0">
              <a:buNone/>
            </a:pPr>
            <a:r>
              <a:rPr lang="zh-CN" altLang="en-US"/>
              <a:t>　　proxy_set_header Host $host;</a:t>
            </a:r>
            <a:endParaRPr lang="zh-CN" altLang="en-US"/>
          </a:p>
          <a:p>
            <a:pPr marL="0" indent="0">
              <a:buNone/>
            </a:pPr>
            <a:r>
              <a:rPr lang="zh-CN" altLang="en-US"/>
              <a:t>　　proxy_set_header X-real-ip $remote_addr;</a:t>
            </a:r>
            <a:endParaRPr lang="zh-CN" altLang="en-US"/>
          </a:p>
          <a:p>
            <a:pPr marL="0" indent="0">
              <a:buNone/>
            </a:pPr>
            <a:r>
              <a:rPr lang="zh-CN" altLang="en-US"/>
              <a:t>　　proxy_set_header X-Forwarded-For $remote_addr;</a:t>
            </a:r>
            <a:endParaRPr lang="zh-CN" altLang="en-US"/>
          </a:p>
          <a:p>
            <a:pPr marL="0" indent="0">
              <a:buNone/>
            </a:pPr>
            <a:r>
              <a:rPr lang="zh-CN" altLang="en-US"/>
              <a:t>}</a:t>
            </a:r>
            <a:endParaRPr lang="zh-CN" altLang="en-US"/>
          </a:p>
          <a:p>
            <a:pPr marL="0" indent="0">
              <a:buNone/>
            </a:pPr>
            <a:endParaRPr lang="zh-CN" altLang="en-US"/>
          </a:p>
          <a:p>
            <a:pPr marL="0" indent="0">
              <a:buNone/>
            </a:pPr>
            <a:r>
              <a:rPr lang="zh-CN" altLang="en-US"/>
              <a:t>第一级nginx代理不需要改动，直接将原始客户端ip记录到X-Forwarded-For即可</a:t>
            </a:r>
            <a:endParaRPr lang="zh-CN" altLang="en-US"/>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30000"/>
          </a:bodyPr>
          <a:p>
            <a:pPr marL="0" indent="0">
              <a:buNone/>
            </a:pPr>
            <a:r>
              <a:rPr lang="zh-CN" altLang="en-US"/>
              <a:t>对于第二级，以及之后可能存在的更多级代理</a:t>
            </a:r>
            <a:endParaRPr lang="zh-CN" altLang="en-US"/>
          </a:p>
          <a:p>
            <a:pPr marL="0" indent="0">
              <a:buNone/>
            </a:pPr>
            <a:endParaRPr lang="zh-CN" altLang="en-US"/>
          </a:p>
          <a:p>
            <a:pPr marL="0" indent="0">
              <a:buNone/>
            </a:pPr>
            <a:r>
              <a:rPr lang="zh-CN" altLang="en-US"/>
              <a:t>location ~ ^/test {</a:t>
            </a:r>
            <a:endParaRPr lang="zh-CN" altLang="en-US"/>
          </a:p>
          <a:p>
            <a:pPr marL="0" indent="0">
              <a:buNone/>
            </a:pPr>
            <a:r>
              <a:rPr lang="zh-CN" altLang="en-US"/>
              <a:t>　　proxy_pass http://127.0.0.1:12000;</a:t>
            </a:r>
            <a:endParaRPr lang="zh-CN" altLang="en-US"/>
          </a:p>
          <a:p>
            <a:pPr marL="0" indent="0">
              <a:buNone/>
            </a:pPr>
            <a:r>
              <a:rPr lang="zh-CN" altLang="en-US"/>
              <a:t>　　proxy_set_header Host $host;</a:t>
            </a:r>
            <a:endParaRPr lang="zh-CN" altLang="en-US"/>
          </a:p>
          <a:p>
            <a:pPr marL="0" indent="0">
              <a:buNone/>
            </a:pPr>
            <a:r>
              <a:rPr lang="zh-CN" altLang="en-US"/>
              <a:t>　　proxy_set_header X-real-ip $remote_addr;</a:t>
            </a:r>
            <a:endParaRPr lang="zh-CN" altLang="en-US"/>
          </a:p>
          <a:p>
            <a:pPr marL="0" indent="0">
              <a:buNone/>
            </a:pPr>
            <a:r>
              <a:rPr lang="zh-CN" altLang="en-US"/>
              <a:t>　　proxy_set_header X-Forwarded-For $proxy_add_x_forwarded_for;</a:t>
            </a:r>
            <a:endParaRPr lang="zh-CN" altLang="en-US"/>
          </a:p>
          <a:p>
            <a:pPr marL="0" indent="0">
              <a:buNone/>
            </a:pPr>
            <a:r>
              <a:rPr lang="zh-CN" altLang="en-US"/>
              <a:t>}</a:t>
            </a:r>
            <a:endParaRPr lang="zh-CN" altLang="en-US"/>
          </a:p>
          <a:p>
            <a:pPr marL="0" indent="0">
              <a:buNone/>
            </a:pPr>
            <a:endParaRPr lang="zh-CN" altLang="en-US"/>
          </a:p>
          <a:p>
            <a:pPr marL="0" indent="0">
              <a:buNone/>
            </a:pPr>
            <a:r>
              <a:rPr lang="zh-CN" altLang="en-US"/>
              <a:t>这样就将新一级代理的ip接到X-Forwarded-For的尾部，并用逗号分割。也就是说X-Forwarded-For是一个逗号拼接的ip字符串，想拿到原始ip只需要按逗号分割，取第一位ip即可</a:t>
            </a:r>
            <a:endParaRPr lang="zh-CN" altLang="en-US"/>
          </a:p>
          <a:p>
            <a:pPr marL="0" indent="0">
              <a:buNone/>
            </a:pPr>
            <a:r>
              <a:rPr lang="zh-CN" altLang="en-US"/>
              <a:t>real_ip := r.Header.Get("X-Forwarded-For")</a:t>
            </a:r>
            <a:endParaRPr lang="zh-CN" altLang="en-US"/>
          </a:p>
          <a:p>
            <a:pPr marL="0" indent="0">
              <a:buNone/>
            </a:pPr>
            <a:r>
              <a:rPr lang="zh-CN" altLang="en-US"/>
              <a:t>	ip_list := strings.Split(real_ip, ",")</a:t>
            </a:r>
            <a:endParaRPr lang="zh-CN" altLang="en-US"/>
          </a:p>
          <a:p>
            <a:pPr marL="0" indent="0">
              <a:buNone/>
            </a:pPr>
            <a:r>
              <a:rPr lang="zh-CN" altLang="en-US"/>
              <a:t>	if len(ip_list) &gt; 1 {</a:t>
            </a:r>
            <a:endParaRPr lang="zh-CN" altLang="en-US"/>
          </a:p>
          <a:p>
            <a:pPr marL="0" indent="0">
              <a:buNone/>
            </a:pPr>
            <a:r>
              <a:rPr lang="zh-CN" altLang="en-US"/>
              <a:t>		real_ip = ip_list[0]</a:t>
            </a:r>
            <a:endParaRPr lang="zh-CN" altLang="en-US"/>
          </a:p>
          <a:p>
            <a:pPr marL="0" indent="0">
              <a:buNone/>
            </a:pPr>
            <a:r>
              <a:rPr lang="zh-CN" altLang="en-US"/>
              <a:t>	}</a:t>
            </a:r>
            <a:endParaRPr lang="zh-CN" altLang="en-US"/>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a:t>
            </a:r>
            <a:endParaRPr lang="zh-CN" altLang="en-US"/>
          </a:p>
        </p:txBody>
      </p:sp>
      <p:pic>
        <p:nvPicPr>
          <p:cNvPr id="4" name="内容占位符 3"/>
          <p:cNvPicPr>
            <a:picLocks noChangeAspect="1"/>
          </p:cNvPicPr>
          <p:nvPr>
            <p:ph idx="1"/>
          </p:nvPr>
        </p:nvPicPr>
        <p:blipFill>
          <a:blip r:embed="rId1"/>
          <a:stretch>
            <a:fillRect/>
          </a:stretch>
        </p:blipFill>
        <p:spPr>
          <a:xfrm>
            <a:off x="2867025" y="2122805"/>
            <a:ext cx="6457950" cy="3867150"/>
          </a:xfrm>
          <a:prstGeom prst="rect">
            <a:avLst/>
          </a:prstGeom>
        </p:spPr>
      </p:pic>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492375" y="1940560"/>
            <a:ext cx="7207250" cy="4232275"/>
          </a:xfrm>
          <a:prstGeom prst="rect">
            <a:avLst/>
          </a:prstGeom>
        </p:spPr>
      </p:pic>
    </p:spTree>
    <p:custDataLst>
      <p:tags r:id="rId2"/>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060700" y="1940560"/>
            <a:ext cx="6070600" cy="4232275"/>
          </a:xfrm>
          <a:prstGeom prst="rect">
            <a:avLst/>
          </a:prstGeom>
        </p:spPr>
      </p:pic>
    </p:spTree>
    <p:custDataLst>
      <p:tags r:id="rId2"/>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fontScale="90000"/>
          </a:bodyPr>
          <a:lstStyle/>
          <a:p>
            <a:r>
              <a:rPr lang="en-US" altLang="zh-CN" dirty="0">
                <a:solidFill>
                  <a:schemeClr val="tx1">
                    <a:lumMod val="85000"/>
                    <a:lumOff val="15000"/>
                  </a:schemeClr>
                </a:solidFill>
              </a:rPr>
              <a:t>Thanks.</a:t>
            </a:r>
            <a:endParaRPr lang="en-US" altLang="zh-CN" dirty="0">
              <a:solidFill>
                <a:schemeClr val="tx1">
                  <a:lumMod val="85000"/>
                  <a:lumOff val="15000"/>
                </a:schemeClr>
              </a:solidFill>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a:t>
            </a:r>
            <a:r>
              <a:rPr lang="zh-CN" altLang="en-US"/>
              <a:t>ginx默认配置语法</a:t>
            </a:r>
            <a:endParaRPr lang="zh-CN" altLang="en-US"/>
          </a:p>
        </p:txBody>
      </p:sp>
      <p:sp>
        <p:nvSpPr>
          <p:cNvPr id="3" name="内容占位符 2"/>
          <p:cNvSpPr>
            <a:spLocks noGrp="1"/>
          </p:cNvSpPr>
          <p:nvPr>
            <p:ph idx="1"/>
          </p:nvPr>
        </p:nvSpPr>
        <p:spPr/>
        <p:txBody>
          <a:bodyPr/>
          <a:p>
            <a:r>
              <a:rPr lang="zh-CN" altLang="en-US"/>
              <a:t>user                设置nginx服务的系统使用用户</a:t>
            </a:r>
            <a:endParaRPr lang="zh-CN" altLang="en-US"/>
          </a:p>
          <a:p>
            <a:r>
              <a:rPr lang="zh-CN" altLang="en-US"/>
              <a:t>worker_processes    工作进程数                  //一般和系统核数相同</a:t>
            </a:r>
            <a:endParaRPr lang="zh-CN" altLang="en-US"/>
          </a:p>
          <a:p>
            <a:r>
              <a:rPr lang="zh-CN" altLang="en-US"/>
              <a:t>error_log           nginx的错误日志</a:t>
            </a:r>
            <a:endParaRPr lang="zh-CN" altLang="en-US"/>
          </a:p>
          <a:p>
            <a:r>
              <a:rPr lang="zh-CN" altLang="en-US"/>
              <a:t>pid                 nginx服务启动时候的pid</a:t>
            </a:r>
            <a:endParaRPr lang="zh-CN" altLang="en-US"/>
          </a:p>
          <a:p>
            <a:r>
              <a:rPr lang="zh-CN" altLang="en-US"/>
              <a:t>events  worker_connections  每个进程允许最大连接数（最大65535）   use 工作进程数</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Nginx日志类型</a:t>
            </a:r>
            <a:endParaRPr lang="zh-CN" altLang="en-US"/>
          </a:p>
        </p:txBody>
      </p:sp>
      <p:sp>
        <p:nvSpPr>
          <p:cNvPr id="3" name="内容占位符 2"/>
          <p:cNvSpPr>
            <a:spLocks noGrp="1"/>
          </p:cNvSpPr>
          <p:nvPr>
            <p:ph idx="1"/>
          </p:nvPr>
        </p:nvSpPr>
        <p:spPr>
          <a:xfrm>
            <a:off x="876300" y="1940560"/>
            <a:ext cx="10922000" cy="5641975"/>
          </a:xfrm>
        </p:spPr>
        <p:txBody>
          <a:bodyPr/>
          <a:p>
            <a:pPr marL="0" indent="0">
              <a:buNone/>
            </a:pPr>
            <a:r>
              <a:rPr lang="zh-CN" altLang="en-US"/>
              <a:t>error.log  access_log</a:t>
            </a:r>
            <a:endParaRPr lang="zh-CN" altLang="en-US"/>
          </a:p>
          <a:p>
            <a:r>
              <a:rPr lang="zh-CN" altLang="en-US"/>
              <a:t>error.log  warn：代表错误级别</a:t>
            </a:r>
            <a:endParaRPr lang="zh-CN" altLang="en-US"/>
          </a:p>
          <a:p>
            <a:r>
              <a:rPr lang="zh-CN" altLang="en-US"/>
              <a:t>http 大括号下 配置access_log</a:t>
            </a:r>
            <a:endParaRPr lang="zh-CN" altLang="en-US"/>
          </a:p>
          <a:p>
            <a:r>
              <a:rPr lang="zh-CN" altLang="en-US"/>
              <a:t>log_format 为日志的信息，nginx变量  只能是在http模块下</a:t>
            </a:r>
            <a:endParaRPr lang="zh-CN" altLang="en-US"/>
          </a:p>
          <a:p>
            <a:r>
              <a:rPr lang="zh-CN" altLang="en-US"/>
              <a:t>access_log 后面的main 为log_format的格式</a:t>
            </a:r>
            <a:endParaRPr lang="zh-CN" altLang="en-US"/>
          </a:p>
          <a:p>
            <a:endParaRPr lang="zh-CN" altLang="en-US"/>
          </a:p>
        </p:txBody>
      </p:sp>
      <p:pic>
        <p:nvPicPr>
          <p:cNvPr id="4" name="图片 3"/>
          <p:cNvPicPr>
            <a:picLocks noChangeAspect="1"/>
          </p:cNvPicPr>
          <p:nvPr/>
        </p:nvPicPr>
        <p:blipFill>
          <a:blip r:embed="rId1"/>
          <a:stretch>
            <a:fillRect/>
          </a:stretch>
        </p:blipFill>
        <p:spPr>
          <a:xfrm>
            <a:off x="1128395" y="4761230"/>
            <a:ext cx="7904480" cy="184785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6513"/>
</p:tagLst>
</file>

<file path=ppt/tags/tag101.xml><?xml version="1.0" encoding="utf-8"?>
<p:tagLst xmlns:p="http://schemas.openxmlformats.org/presentationml/2006/main">
  <p:tag name="KSO_WM_BEAUTIFY_FLAG" val="#wm#"/>
  <p:tag name="KSO_WM_TEMPLATE_CATEGORY" val="custom"/>
  <p:tag name="KSO_WM_TEMPLATE_INDEX" val="20186513"/>
</p:tagLst>
</file>

<file path=ppt/tags/tag102.xml><?xml version="1.0" encoding="utf-8"?>
<p:tagLst xmlns:p="http://schemas.openxmlformats.org/presentationml/2006/main">
  <p:tag name="KSO_WM_BEAUTIFY_FLAG" val="#wm#"/>
  <p:tag name="KSO_WM_TEMPLATE_CATEGORY" val="custom"/>
  <p:tag name="KSO_WM_TEMPLATE_INDEX" val="20186513"/>
</p:tagLst>
</file>

<file path=ppt/tags/tag103.xml><?xml version="1.0" encoding="utf-8"?>
<p:tagLst xmlns:p="http://schemas.openxmlformats.org/presentationml/2006/main">
  <p:tag name="KSO_WM_BEAUTIFY_FLAG" val="#wm#"/>
  <p:tag name="KSO_WM_TEMPLATE_CATEGORY" val="custom"/>
  <p:tag name="KSO_WM_TEMPLATE_INDEX" val="20186513"/>
</p:tagLst>
</file>

<file path=ppt/tags/tag104.xml><?xml version="1.0" encoding="utf-8"?>
<p:tagLst xmlns:p="http://schemas.openxmlformats.org/presentationml/2006/main">
  <p:tag name="KSO_WM_BEAUTIFY_FLAG" val="#wm#"/>
  <p:tag name="KSO_WM_TEMPLATE_CATEGORY" val="custom"/>
  <p:tag name="KSO_WM_TEMPLATE_INDEX" val="20186513"/>
</p:tagLst>
</file>

<file path=ppt/tags/tag105.xml><?xml version="1.0" encoding="utf-8"?>
<p:tagLst xmlns:p="http://schemas.openxmlformats.org/presentationml/2006/main">
  <p:tag name="KSO_WM_BEAUTIFY_FLAG" val="#wm#"/>
  <p:tag name="KSO_WM_TEMPLATE_CATEGORY" val="custom"/>
  <p:tag name="KSO_WM_TEMPLATE_INDEX" val="20186513"/>
</p:tagLst>
</file>

<file path=ppt/tags/tag106.xml><?xml version="1.0" encoding="utf-8"?>
<p:tagLst xmlns:p="http://schemas.openxmlformats.org/presentationml/2006/main">
  <p:tag name="KSO_WM_BEAUTIFY_FLAG" val="#wm#"/>
  <p:tag name="KSO_WM_TEMPLATE_CATEGORY" val="custom"/>
  <p:tag name="KSO_WM_TEMPLATE_INDEX" val="20186513"/>
</p:tagLst>
</file>

<file path=ppt/tags/tag107.xml><?xml version="1.0" encoding="utf-8"?>
<p:tagLst xmlns:p="http://schemas.openxmlformats.org/presentationml/2006/main">
  <p:tag name="KSO_WM_BEAUTIFY_FLAG" val="#wm#"/>
  <p:tag name="KSO_WM_TEMPLATE_CATEGORY" val="custom"/>
  <p:tag name="KSO_WM_TEMPLATE_INDEX" val="20186513"/>
</p:tagLst>
</file>

<file path=ppt/tags/tag108.xml><?xml version="1.0" encoding="utf-8"?>
<p:tagLst xmlns:p="http://schemas.openxmlformats.org/presentationml/2006/main">
  <p:tag name="KSO_WM_BEAUTIFY_FLAG" val="#wm#"/>
  <p:tag name="KSO_WM_TEMPLATE_CATEGORY" val="custom"/>
  <p:tag name="KSO_WM_TEMPLATE_INDEX" val="20186513"/>
</p:tagLst>
</file>

<file path=ppt/tags/tag109.xml><?xml version="1.0" encoding="utf-8"?>
<p:tagLst xmlns:p="http://schemas.openxmlformats.org/presentationml/2006/main">
  <p:tag name="KSO_WM_BEAUTIFY_FLAG" val="#wm#"/>
  <p:tag name="KSO_WM_TEMPLATE_CATEGORY" val="custom"/>
  <p:tag name="KSO_WM_TEMPLATE_INDEX" val="2018651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6513"/>
</p:tagLst>
</file>

<file path=ppt/tags/tag111.xml><?xml version="1.0" encoding="utf-8"?>
<p:tagLst xmlns:p="http://schemas.openxmlformats.org/presentationml/2006/main">
  <p:tag name="KSO_WM_BEAUTIFY_FLAG" val="#wm#"/>
  <p:tag name="KSO_WM_TEMPLATE_CATEGORY" val="custom"/>
  <p:tag name="KSO_WM_TEMPLATE_INDEX" val="20186513"/>
</p:tagLst>
</file>

<file path=ppt/tags/tag112.xml><?xml version="1.0" encoding="utf-8"?>
<p:tagLst xmlns:p="http://schemas.openxmlformats.org/presentationml/2006/main">
  <p:tag name="KSO_WM_BEAUTIFY_FLAG" val="#wm#"/>
  <p:tag name="KSO_WM_TEMPLATE_CATEGORY" val="custom"/>
  <p:tag name="KSO_WM_TEMPLATE_INDEX" val="20186513"/>
</p:tagLst>
</file>

<file path=ppt/tags/tag113.xml><?xml version="1.0" encoding="utf-8"?>
<p:tagLst xmlns:p="http://schemas.openxmlformats.org/presentationml/2006/main">
  <p:tag name="KSO_WM_BEAUTIFY_FLAG" val="#wm#"/>
  <p:tag name="KSO_WM_TEMPLATE_CATEGORY" val="custom"/>
  <p:tag name="KSO_WM_TEMPLATE_INDEX" val="20186513"/>
</p:tagLst>
</file>

<file path=ppt/tags/tag114.xml><?xml version="1.0" encoding="utf-8"?>
<p:tagLst xmlns:p="http://schemas.openxmlformats.org/presentationml/2006/main">
  <p:tag name="KSO_WM_BEAUTIFY_FLAG" val="#wm#"/>
  <p:tag name="KSO_WM_TEMPLATE_CATEGORY" val="custom"/>
  <p:tag name="KSO_WM_TEMPLATE_INDEX" val="20186513"/>
</p:tagLst>
</file>

<file path=ppt/tags/tag115.xml><?xml version="1.0" encoding="utf-8"?>
<p:tagLst xmlns:p="http://schemas.openxmlformats.org/presentationml/2006/main">
  <p:tag name="KSO_WM_BEAUTIFY_FLAG" val="#wm#"/>
  <p:tag name="KSO_WM_TEMPLATE_CATEGORY" val="custom"/>
  <p:tag name="KSO_WM_TEMPLATE_INDEX" val="20186513"/>
</p:tagLst>
</file>

<file path=ppt/tags/tag116.xml><?xml version="1.0" encoding="utf-8"?>
<p:tagLst xmlns:p="http://schemas.openxmlformats.org/presentationml/2006/main">
  <p:tag name="KSO_WM_BEAUTIFY_FLAG" val="#wm#"/>
  <p:tag name="KSO_WM_TEMPLATE_CATEGORY" val="custom"/>
  <p:tag name="KSO_WM_TEMPLATE_INDEX" val="20186513"/>
</p:tagLst>
</file>

<file path=ppt/tags/tag117.xml><?xml version="1.0" encoding="utf-8"?>
<p:tagLst xmlns:p="http://schemas.openxmlformats.org/presentationml/2006/main">
  <p:tag name="KSO_WM_BEAUTIFY_FLAG" val="#wm#"/>
  <p:tag name="KSO_WM_TEMPLATE_CATEGORY" val="custom"/>
  <p:tag name="KSO_WM_TEMPLATE_INDEX" val="20186513"/>
</p:tagLst>
</file>

<file path=ppt/tags/tag118.xml><?xml version="1.0" encoding="utf-8"?>
<p:tagLst xmlns:p="http://schemas.openxmlformats.org/presentationml/2006/main">
  <p:tag name="KSO_WM_BEAUTIFY_FLAG" val="#wm#"/>
  <p:tag name="KSO_WM_TEMPLATE_CATEGORY" val="custom"/>
  <p:tag name="KSO_WM_TEMPLATE_INDEX" val="20186513"/>
</p:tagLst>
</file>

<file path=ppt/tags/tag119.xml><?xml version="1.0" encoding="utf-8"?>
<p:tagLst xmlns:p="http://schemas.openxmlformats.org/presentationml/2006/main">
  <p:tag name="KSO_WM_BEAUTIFY_FLAG" val="#wm#"/>
  <p:tag name="KSO_WM_TEMPLATE_CATEGORY" val="custom"/>
  <p:tag name="KSO_WM_TEMPLATE_INDEX" val="2018651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86513"/>
</p:tagLst>
</file>

<file path=ppt/tags/tag121.xml><?xml version="1.0" encoding="utf-8"?>
<p:tagLst xmlns:p="http://schemas.openxmlformats.org/presentationml/2006/main">
  <p:tag name="KSO_WM_BEAUTIFY_FLAG" val="#wm#"/>
  <p:tag name="KSO_WM_TEMPLATE_CATEGORY" val="custom"/>
  <p:tag name="KSO_WM_TEMPLATE_INDEX" val="20186513"/>
</p:tagLst>
</file>

<file path=ppt/tags/tag122.xml><?xml version="1.0" encoding="utf-8"?>
<p:tagLst xmlns:p="http://schemas.openxmlformats.org/presentationml/2006/main">
  <p:tag name="KSO_WM_BEAUTIFY_FLAG" val="#wm#"/>
  <p:tag name="KSO_WM_TEMPLATE_CATEGORY" val="custom"/>
  <p:tag name="KSO_WM_TEMPLATE_INDEX" val="20186513"/>
</p:tagLst>
</file>

<file path=ppt/tags/tag123.xml><?xml version="1.0" encoding="utf-8"?>
<p:tagLst xmlns:p="http://schemas.openxmlformats.org/presentationml/2006/main">
  <p:tag name="KSO_WM_BEAUTIFY_FLAG" val="#wm#"/>
  <p:tag name="KSO_WM_TEMPLATE_CATEGORY" val="custom"/>
  <p:tag name="KSO_WM_TEMPLATE_INDEX" val="20186513"/>
</p:tagLst>
</file>

<file path=ppt/tags/tag124.xml><?xml version="1.0" encoding="utf-8"?>
<p:tagLst xmlns:p="http://schemas.openxmlformats.org/presentationml/2006/main">
  <p:tag name="KSO_WM_BEAUTIFY_FLAG" val="#wm#"/>
  <p:tag name="KSO_WM_TEMPLATE_CATEGORY" val="custom"/>
  <p:tag name="KSO_WM_TEMPLATE_INDEX" val="20186513"/>
</p:tagLst>
</file>

<file path=ppt/tags/tag125.xml><?xml version="1.0" encoding="utf-8"?>
<p:tagLst xmlns:p="http://schemas.openxmlformats.org/presentationml/2006/main">
  <p:tag name="KSO_WM_BEAUTIFY_FLAG" val="#wm#"/>
  <p:tag name="KSO_WM_TEMPLATE_CATEGORY" val="custom"/>
  <p:tag name="KSO_WM_TEMPLATE_INDEX" val="20186513"/>
</p:tagLst>
</file>

<file path=ppt/tags/tag126.xml><?xml version="1.0" encoding="utf-8"?>
<p:tagLst xmlns:p="http://schemas.openxmlformats.org/presentationml/2006/main">
  <p:tag name="KSO_WM_BEAUTIFY_FLAG" val="#wm#"/>
  <p:tag name="KSO_WM_TEMPLATE_CATEGORY" val="custom"/>
  <p:tag name="KSO_WM_TEMPLATE_INDEX" val="20186513"/>
</p:tagLst>
</file>

<file path=ppt/tags/tag127.xml><?xml version="1.0" encoding="utf-8"?>
<p:tagLst xmlns:p="http://schemas.openxmlformats.org/presentationml/2006/main">
  <p:tag name="KSO_WM_BEAUTIFY_FLAG" val="#wm#"/>
  <p:tag name="KSO_WM_TEMPLATE_CATEGORY" val="custom"/>
  <p:tag name="KSO_WM_TEMPLATE_INDEX" val="20186513"/>
</p:tagLst>
</file>

<file path=ppt/tags/tag128.xml><?xml version="1.0" encoding="utf-8"?>
<p:tagLst xmlns:p="http://schemas.openxmlformats.org/presentationml/2006/main">
  <p:tag name="KSO_WM_BEAUTIFY_FLAG" val="#wm#"/>
  <p:tag name="KSO_WM_TEMPLATE_CATEGORY" val="custom"/>
  <p:tag name="KSO_WM_TEMPLATE_INDEX" val="20186513"/>
</p:tagLst>
</file>

<file path=ppt/tags/tag129.xml><?xml version="1.0" encoding="utf-8"?>
<p:tagLst xmlns:p="http://schemas.openxmlformats.org/presentationml/2006/main">
  <p:tag name="KSO_WM_BEAUTIFY_FLAG" val="#wm#"/>
  <p:tag name="KSO_WM_TEMPLATE_CATEGORY" val="custom"/>
  <p:tag name="KSO_WM_TEMPLATE_INDEX" val="2018651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6513"/>
</p:tagLst>
</file>

<file path=ppt/tags/tag131.xml><?xml version="1.0" encoding="utf-8"?>
<p:tagLst xmlns:p="http://schemas.openxmlformats.org/presentationml/2006/main">
  <p:tag name="KSO_WM_BEAUTIFY_FLAG" val="#wm#"/>
  <p:tag name="KSO_WM_TEMPLATE_CATEGORY" val="custom"/>
  <p:tag name="KSO_WM_TEMPLATE_INDEX" val="20186513"/>
</p:tagLst>
</file>

<file path=ppt/tags/tag132.xml><?xml version="1.0" encoding="utf-8"?>
<p:tagLst xmlns:p="http://schemas.openxmlformats.org/presentationml/2006/main">
  <p:tag name="KSO_WM_BEAUTIFY_FLAG" val="#wm#"/>
  <p:tag name="KSO_WM_TEMPLATE_CATEGORY" val="custom"/>
  <p:tag name="KSO_WM_TEMPLATE_INDEX" val="20186513"/>
</p:tagLst>
</file>

<file path=ppt/tags/tag133.xml><?xml version="1.0" encoding="utf-8"?>
<p:tagLst xmlns:p="http://schemas.openxmlformats.org/presentationml/2006/main">
  <p:tag name="KSO_WM_BEAUTIFY_FLAG" val="#wm#"/>
  <p:tag name="KSO_WM_TEMPLATE_CATEGORY" val="custom"/>
  <p:tag name="KSO_WM_TEMPLATE_INDEX" val="20186513"/>
</p:tagLst>
</file>

<file path=ppt/tags/tag134.xml><?xml version="1.0" encoding="utf-8"?>
<p:tagLst xmlns:p="http://schemas.openxmlformats.org/presentationml/2006/main">
  <p:tag name="KSO_WM_BEAUTIFY_FLAG" val="#wm#"/>
  <p:tag name="KSO_WM_TEMPLATE_CATEGORY" val="custom"/>
  <p:tag name="KSO_WM_TEMPLATE_INDEX" val="20186513"/>
</p:tagLst>
</file>

<file path=ppt/tags/tag135.xml><?xml version="1.0" encoding="utf-8"?>
<p:tagLst xmlns:p="http://schemas.openxmlformats.org/presentationml/2006/main">
  <p:tag name="KSO_WM_BEAUTIFY_FLAG" val="#wm#"/>
  <p:tag name="KSO_WM_TEMPLATE_CATEGORY" val="custom"/>
  <p:tag name="KSO_WM_TEMPLATE_INDEX" val="20186513"/>
</p:tagLst>
</file>

<file path=ppt/tags/tag136.xml><?xml version="1.0" encoding="utf-8"?>
<p:tagLst xmlns:p="http://schemas.openxmlformats.org/presentationml/2006/main">
  <p:tag name="KSO_WM_BEAUTIFY_FLAG" val="#wm#"/>
  <p:tag name="KSO_WM_TEMPLATE_CATEGORY" val="custom"/>
  <p:tag name="KSO_WM_TEMPLATE_INDEX" val="20186513"/>
</p:tagLst>
</file>

<file path=ppt/tags/tag137.xml><?xml version="1.0" encoding="utf-8"?>
<p:tagLst xmlns:p="http://schemas.openxmlformats.org/presentationml/2006/main">
  <p:tag name="KSO_WM_BEAUTIFY_FLAG" val="#wm#"/>
  <p:tag name="KSO_WM_TEMPLATE_CATEGORY" val="custom"/>
  <p:tag name="KSO_WM_TEMPLATE_INDEX" val="20186513"/>
</p:tagLst>
</file>

<file path=ppt/tags/tag138.xml><?xml version="1.0" encoding="utf-8"?>
<p:tagLst xmlns:p="http://schemas.openxmlformats.org/presentationml/2006/main">
  <p:tag name="KSO_WM_BEAUTIFY_FLAG" val="#wm#"/>
  <p:tag name="KSO_WM_TEMPLATE_CATEGORY" val="custom"/>
  <p:tag name="KSO_WM_TEMPLATE_INDEX" val="20186513"/>
</p:tagLst>
</file>

<file path=ppt/tags/tag139.xml><?xml version="1.0" encoding="utf-8"?>
<p:tagLst xmlns:p="http://schemas.openxmlformats.org/presentationml/2006/main">
  <p:tag name="KSO_WM_BEAUTIFY_FLAG" val="#wm#"/>
  <p:tag name="KSO_WM_TEMPLATE_CATEGORY" val="custom"/>
  <p:tag name="KSO_WM_TEMPLATE_INDEX" val="2018651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186513"/>
</p:tagLst>
</file>

<file path=ppt/tags/tag141.xml><?xml version="1.0" encoding="utf-8"?>
<p:tagLst xmlns:p="http://schemas.openxmlformats.org/presentationml/2006/main">
  <p:tag name="KSO_WM_BEAUTIFY_FLAG" val="#wm#"/>
  <p:tag name="KSO_WM_TEMPLATE_CATEGORY" val="custom"/>
  <p:tag name="KSO_WM_TEMPLATE_INDEX" val="20186513"/>
</p:tagLst>
</file>

<file path=ppt/tags/tag142.xml><?xml version="1.0" encoding="utf-8"?>
<p:tagLst xmlns:p="http://schemas.openxmlformats.org/presentationml/2006/main">
  <p:tag name="KSO_WM_BEAUTIFY_FLAG" val="#wm#"/>
  <p:tag name="KSO_WM_TEMPLATE_CATEGORY" val="custom"/>
  <p:tag name="KSO_WM_TEMPLATE_INDEX" val="20186513"/>
</p:tagLst>
</file>

<file path=ppt/tags/tag143.xml><?xml version="1.0" encoding="utf-8"?>
<p:tagLst xmlns:p="http://schemas.openxmlformats.org/presentationml/2006/main">
  <p:tag name="KSO_WM_BEAUTIFY_FLAG" val="#wm#"/>
  <p:tag name="KSO_WM_TEMPLATE_CATEGORY" val="custom"/>
  <p:tag name="KSO_WM_TEMPLATE_INDEX" val="20186513"/>
</p:tagLst>
</file>

<file path=ppt/tags/tag144.xml><?xml version="1.0" encoding="utf-8"?>
<p:tagLst xmlns:p="http://schemas.openxmlformats.org/presentationml/2006/main">
  <p:tag name="KSO_WM_BEAUTIFY_FLAG" val="#wm#"/>
  <p:tag name="KSO_WM_TEMPLATE_CATEGORY" val="custom"/>
  <p:tag name="KSO_WM_TEMPLATE_INDEX" val="20186513"/>
</p:tagLst>
</file>

<file path=ppt/tags/tag145.xml><?xml version="1.0" encoding="utf-8"?>
<p:tagLst xmlns:p="http://schemas.openxmlformats.org/presentationml/2006/main">
  <p:tag name="KSO_WM_BEAUTIFY_FLAG" val="#wm#"/>
  <p:tag name="KSO_WM_TEMPLATE_CATEGORY" val="custom"/>
  <p:tag name="KSO_WM_TEMPLATE_INDEX" val="20186513"/>
</p:tagLst>
</file>

<file path=ppt/tags/tag146.xml><?xml version="1.0" encoding="utf-8"?>
<p:tagLst xmlns:p="http://schemas.openxmlformats.org/presentationml/2006/main">
  <p:tag name="KSO_WM_BEAUTIFY_FLAG" val="#wm#"/>
  <p:tag name="KSO_WM_TEMPLATE_CATEGORY" val="custom"/>
  <p:tag name="KSO_WM_TEMPLATE_INDEX" val="20186513"/>
</p:tagLst>
</file>

<file path=ppt/tags/tag147.xml><?xml version="1.0" encoding="utf-8"?>
<p:tagLst xmlns:p="http://schemas.openxmlformats.org/presentationml/2006/main">
  <p:tag name="KSO_WM_BEAUTIFY_FLAG" val="#wm#"/>
  <p:tag name="KSO_WM_TEMPLATE_CATEGORY" val="custom"/>
  <p:tag name="KSO_WM_TEMPLATE_INDEX" val="20186513"/>
</p:tagLst>
</file>

<file path=ppt/tags/tag148.xml><?xml version="1.0" encoding="utf-8"?>
<p:tagLst xmlns:p="http://schemas.openxmlformats.org/presentationml/2006/main">
  <p:tag name="KSO_WM_BEAUTIFY_FLAG" val="#wm#"/>
  <p:tag name="KSO_WM_TEMPLATE_CATEGORY" val="custom"/>
  <p:tag name="KSO_WM_TEMPLATE_INDEX" val="20186513"/>
</p:tagLst>
</file>

<file path=ppt/tags/tag149.xml><?xml version="1.0" encoding="utf-8"?>
<p:tagLst xmlns:p="http://schemas.openxmlformats.org/presentationml/2006/main">
  <p:tag name="KSO_WM_BEAUTIFY_FLAG" val="#wm#"/>
  <p:tag name="KSO_WM_TEMPLATE_CATEGORY" val="custom"/>
  <p:tag name="KSO_WM_TEMPLATE_INDEX" val="2018651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186513"/>
</p:tagLst>
</file>

<file path=ppt/tags/tag151.xml><?xml version="1.0" encoding="utf-8"?>
<p:tagLst xmlns:p="http://schemas.openxmlformats.org/presentationml/2006/main">
  <p:tag name="KSO_WM_BEAUTIFY_FLAG" val="#wm#"/>
  <p:tag name="KSO_WM_TEMPLATE_CATEGORY" val="custom"/>
  <p:tag name="KSO_WM_TEMPLATE_INDEX" val="20186513"/>
</p:tagLst>
</file>

<file path=ppt/tags/tag152.xml><?xml version="1.0" encoding="utf-8"?>
<p:tagLst xmlns:p="http://schemas.openxmlformats.org/presentationml/2006/main">
  <p:tag name="KSO_WM_BEAUTIFY_FLAG" val="#wm#"/>
  <p:tag name="KSO_WM_TEMPLATE_CATEGORY" val="custom"/>
  <p:tag name="KSO_WM_TEMPLATE_INDEX" val="20186513"/>
</p:tagLst>
</file>

<file path=ppt/tags/tag153.xml><?xml version="1.0" encoding="utf-8"?>
<p:tagLst xmlns:p="http://schemas.openxmlformats.org/presentationml/2006/main">
  <p:tag name="KSO_WM_BEAUTIFY_FLAG" val="#wm#"/>
  <p:tag name="KSO_WM_TEMPLATE_CATEGORY" val="custom"/>
  <p:tag name="KSO_WM_TEMPLATE_INDEX" val="20186513"/>
</p:tagLst>
</file>

<file path=ppt/tags/tag154.xml><?xml version="1.0" encoding="utf-8"?>
<p:tagLst xmlns:p="http://schemas.openxmlformats.org/presentationml/2006/main">
  <p:tag name="KSO_WM_BEAUTIFY_FLAG" val="#wm#"/>
  <p:tag name="KSO_WM_TEMPLATE_CATEGORY" val="custom"/>
  <p:tag name="KSO_WM_TEMPLATE_INDEX" val="20186513"/>
</p:tagLst>
</file>

<file path=ppt/tags/tag155.xml><?xml version="1.0" encoding="utf-8"?>
<p:tagLst xmlns:p="http://schemas.openxmlformats.org/presentationml/2006/main">
  <p:tag name="KSO_WM_BEAUTIFY_FLAG" val="#wm#"/>
  <p:tag name="KSO_WM_TEMPLATE_CATEGORY" val="custom"/>
  <p:tag name="KSO_WM_TEMPLATE_INDEX" val="20186513"/>
</p:tagLst>
</file>

<file path=ppt/tags/tag156.xml><?xml version="1.0" encoding="utf-8"?>
<p:tagLst xmlns:p="http://schemas.openxmlformats.org/presentationml/2006/main">
  <p:tag name="KSO_WM_BEAUTIFY_FLAG" val="#wm#"/>
  <p:tag name="KSO_WM_TEMPLATE_CATEGORY" val="custom"/>
  <p:tag name="KSO_WM_TEMPLATE_INDEX" val="20186513"/>
</p:tagLst>
</file>

<file path=ppt/tags/tag157.xml><?xml version="1.0" encoding="utf-8"?>
<p:tagLst xmlns:p="http://schemas.openxmlformats.org/presentationml/2006/main">
  <p:tag name="KSO_WM_BEAUTIFY_FLAG" val="#wm#"/>
  <p:tag name="KSO_WM_TEMPLATE_CATEGORY" val="custom"/>
  <p:tag name="KSO_WM_TEMPLATE_INDEX" val="20186513"/>
</p:tagLst>
</file>

<file path=ppt/tags/tag158.xml><?xml version="1.0" encoding="utf-8"?>
<p:tagLst xmlns:p="http://schemas.openxmlformats.org/presentationml/2006/main">
  <p:tag name="KSO_WM_BEAUTIFY_FLAG" val="#wm#"/>
  <p:tag name="KSO_WM_TEMPLATE_CATEGORY" val="custom"/>
  <p:tag name="KSO_WM_TEMPLATE_INDEX" val="20186513"/>
</p:tagLst>
</file>

<file path=ppt/tags/tag159.xml><?xml version="1.0" encoding="utf-8"?>
<p:tagLst xmlns:p="http://schemas.openxmlformats.org/presentationml/2006/main">
  <p:tag name="KSO_WM_BEAUTIFY_FLAG" val="#wm#"/>
  <p:tag name="KSO_WM_TEMPLATE_CATEGORY" val="custom"/>
  <p:tag name="KSO_WM_TEMPLATE_INDEX" val="2018651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186513"/>
</p:tagLst>
</file>

<file path=ppt/tags/tag161.xml><?xml version="1.0" encoding="utf-8"?>
<p:tagLst xmlns:p="http://schemas.openxmlformats.org/presentationml/2006/main">
  <p:tag name="KSO_WM_BEAUTIFY_FLAG" val="#wm#"/>
  <p:tag name="KSO_WM_TEMPLATE_CATEGORY" val="custom"/>
  <p:tag name="KSO_WM_TEMPLATE_INDEX" val="20186513"/>
</p:tagLst>
</file>

<file path=ppt/tags/tag162.xml><?xml version="1.0" encoding="utf-8"?>
<p:tagLst xmlns:p="http://schemas.openxmlformats.org/presentationml/2006/main">
  <p:tag name="KSO_WM_BEAUTIFY_FLAG" val="#wm#"/>
  <p:tag name="KSO_WM_TEMPLATE_CATEGORY" val="custom"/>
  <p:tag name="KSO_WM_TEMPLATE_INDEX" val="20186513"/>
</p:tagLst>
</file>

<file path=ppt/tags/tag163.xml><?xml version="1.0" encoding="utf-8"?>
<p:tagLst xmlns:p="http://schemas.openxmlformats.org/presentationml/2006/main">
  <p:tag name="KSO_WM_BEAUTIFY_FLAG" val="#wm#"/>
  <p:tag name="KSO_WM_TEMPLATE_CATEGORY" val="custom"/>
  <p:tag name="KSO_WM_TEMPLATE_INDEX" val="20186513"/>
</p:tagLst>
</file>

<file path=ppt/tags/tag164.xml><?xml version="1.0" encoding="utf-8"?>
<p:tagLst xmlns:p="http://schemas.openxmlformats.org/presentationml/2006/main">
  <p:tag name="KSO_WM_BEAUTIFY_FLAG" val="#wm#"/>
  <p:tag name="KSO_WM_TEMPLATE_CATEGORY" val="custom"/>
  <p:tag name="KSO_WM_TEMPLATE_INDEX" val="20186513"/>
</p:tagLst>
</file>

<file path=ppt/tags/tag165.xml><?xml version="1.0" encoding="utf-8"?>
<p:tagLst xmlns:p="http://schemas.openxmlformats.org/presentationml/2006/main">
  <p:tag name="KSO_WM_BEAUTIFY_FLAG" val="#wm#"/>
  <p:tag name="KSO_WM_TEMPLATE_CATEGORY" val="custom"/>
  <p:tag name="KSO_WM_TEMPLATE_INDEX" val="20186513"/>
</p:tagLst>
</file>

<file path=ppt/tags/tag166.xml><?xml version="1.0" encoding="utf-8"?>
<p:tagLst xmlns:p="http://schemas.openxmlformats.org/presentationml/2006/main">
  <p:tag name="KSO_WM_BEAUTIFY_FLAG" val="#wm#"/>
  <p:tag name="KSO_WM_TEMPLATE_CATEGORY" val="custom"/>
  <p:tag name="KSO_WM_TEMPLATE_INDEX" val="20186513"/>
</p:tagLst>
</file>

<file path=ppt/tags/tag167.xml><?xml version="1.0" encoding="utf-8"?>
<p:tagLst xmlns:p="http://schemas.openxmlformats.org/presentationml/2006/main">
  <p:tag name="KSO_WM_BEAUTIFY_FLAG" val="#wm#"/>
  <p:tag name="KSO_WM_TEMPLATE_CATEGORY" val="custom"/>
  <p:tag name="KSO_WM_TEMPLATE_INDEX" val="20186513"/>
</p:tagLst>
</file>

<file path=ppt/tags/tag168.xml><?xml version="1.0" encoding="utf-8"?>
<p:tagLst xmlns:p="http://schemas.openxmlformats.org/presentationml/2006/main">
  <p:tag name="KSO_WM_BEAUTIFY_FLAG" val="#wm#"/>
  <p:tag name="KSO_WM_TEMPLATE_CATEGORY" val="custom"/>
  <p:tag name="KSO_WM_TEMPLATE_INDEX" val="20186513"/>
</p:tagLst>
</file>

<file path=ppt/tags/tag169.xml><?xml version="1.0" encoding="utf-8"?>
<p:tagLst xmlns:p="http://schemas.openxmlformats.org/presentationml/2006/main">
  <p:tag name="KSO_WM_TEMPLATE_CATEGORY" val="custom"/>
  <p:tag name="KSO_WM_TEMPLATE_INDEX" val="20186513"/>
  <p:tag name="KSO_WM_UNIT_TYPE" val="a"/>
  <p:tag name="KSO_WM_UNIT_INDEX" val="1"/>
  <p:tag name="KSO_WM_UNIT_ID" val="custom20186513_15*a*1"/>
  <p:tag name="KSO_WM_UNIT_LAYERLEVEL" val="1"/>
  <p:tag name="KSO_WM_UNIT_VALUE" val="58"/>
  <p:tag name="KSO_WM_UNIT_ISCONTENTSTITLE" val="0"/>
  <p:tag name="KSO_WM_UNIT_HIGHLIGHT" val="0"/>
  <p:tag name="KSO_WM_UNIT_COMPATIBLE" val="0"/>
  <p:tag name="KSO_WM_BEAUTIFY_FLAG" val="#wm#"/>
  <p:tag name="KSO_WM_TAG_VERSION" val="1.0"/>
  <p:tag name="KSO_WM_UNIT_PRESET_TEXT" val="Thanks."/>
  <p:tag name="KSO_WM_UNIT_DIAGRAM_ISNUMVISUAL" val="0"/>
  <p:tag name="KSO_WM_UNIT_DIAGRAM_ISREFERUNIT"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6513"/>
  <p:tag name="KSO_WM_TAG_VERSION" val="1.0"/>
  <p:tag name="KSO_WM_SLIDE_ID" val="custom20186513_15"/>
  <p:tag name="KSO_WM_SLIDE_INDEX" val="15"/>
  <p:tag name="KSO_WM_SLIDE_ITEM_CNT" val="0"/>
  <p:tag name="KSO_WM_SLIDE_LAYOUT" val="a"/>
  <p:tag name="KSO_WM_SLIDE_LAYOUT_CNT" val="1"/>
  <p:tag name="KSO_WM_SLIDE_TYPE" val="endPage"/>
  <p:tag name="KSO_WM_SLIDE_SUBTYPE" val="pureTxt"/>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6513"/>
</p:tagLst>
</file>

<file path=ppt/tags/tag66.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651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AG_VERSION" val="1.0"/>
  <p:tag name="KSO_WM_TEMPLATE_INDEX" val="20186513"/>
  <p:tag name="KSO_WM_TEMPLATE_CATEGORY" val="custom"/>
  <p:tag name="KSO_WM_TEMPLATE_THUMBS_INDEX" val="1、2、3、4、15"/>
  <p:tag name="KSO_WM_TEMPLATE_TOPIC_ID" val="2869567"/>
  <p:tag name="KSO_WM_TEMPLATE_OUTLINE_ID" val="5"/>
  <p:tag name="KSO_WM_TEMPLATE_SCENE_ID" val="1"/>
  <p:tag name="KSO_WM_TEMPLATE_JOB_ID" val="5"/>
  <p:tag name="KSO_WM_TEMPLATE_TOPIC_DEFAULT" val="0"/>
</p:tagLst>
</file>

<file path=ppt/tags/tag71.xml><?xml version="1.0" encoding="utf-8"?>
<p:tagLst xmlns:p="http://schemas.openxmlformats.org/presentationml/2006/main">
  <p:tag name="KSO_WM_TEMPLATE_CATEGORY" val="custom"/>
  <p:tag name="KSO_WM_TEMPLATE_INDEX" val="20186513"/>
  <p:tag name="KSO_WM_UNIT_TYPE" val="b"/>
  <p:tag name="KSO_WM_UNIT_INDEX" val="3"/>
  <p:tag name="KSO_WM_UNIT_ID" val="custom20186513_1*b*3"/>
  <p:tag name="KSO_WM_UNIT_LAYERLEVEL" val="1"/>
  <p:tag name="KSO_WM_UNIT_VALUE" val="46"/>
  <p:tag name="KSO_WM_UNIT_ISCONTENTSTITLE" val="0"/>
  <p:tag name="KSO_WM_UNIT_HIGHLIGHT" val="0"/>
  <p:tag name="KSO_WM_UNIT_COMPATIBLE" val="0"/>
  <p:tag name="KSO_WM_BEAUTIFY_FLAG" val="#wm#"/>
  <p:tag name="KSO_WM_TAG_VERSION" val="1.0"/>
  <p:tag name="KSO_WM_UNIT_PRESET_TEXT" val="单击此处添加副标题"/>
  <p:tag name="KSO_WM_UNIT_DIAGRAM_ISNUMVISUAL" val="0"/>
  <p:tag name="KSO_WM_UNIT_DIAGRAM_ISREFERUNIT" val="0"/>
</p:tagLst>
</file>

<file path=ppt/tags/tag72.xml><?xml version="1.0" encoding="utf-8"?>
<p:tagLst xmlns:p="http://schemas.openxmlformats.org/presentationml/2006/main">
  <p:tag name="KSO_WM_TEMPLATE_CATEGORY" val="custom"/>
  <p:tag name="KSO_WM_TEMPLATE_INDEX" val="20186513"/>
  <p:tag name="KSO_WM_UNIT_TYPE" val="a"/>
  <p:tag name="KSO_WM_UNIT_INDEX" val="1"/>
  <p:tag name="KSO_WM_UNIT_ID" val="custom20186513_1*a*1"/>
  <p:tag name="KSO_WM_UNIT_LAYERLEVEL" val="1"/>
  <p:tag name="KSO_WM_UNIT_VALUE" val="29"/>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Lst>
</file>

<file path=ppt/tags/tag73.xml><?xml version="1.0" encoding="utf-8"?>
<p:tagLst xmlns:p="http://schemas.openxmlformats.org/presentationml/2006/main">
  <p:tag name="KSO_WM_UNIT_ISCONTENTSTITLE" val="0"/>
  <p:tag name="KSO_WM_UNIT_PRESET_TEXT" val="汇报人姓名"/>
  <p:tag name="KSO_WM_UNIT_VALUE" val="18"/>
  <p:tag name="KSO_WM_UNIT_HIGHLIGHT" val="0"/>
  <p:tag name="KSO_WM_UNIT_COMPATIBLE" val="0"/>
  <p:tag name="KSO_WM_UNIT_TYPE" val="b"/>
  <p:tag name="KSO_WM_UNIT_INDEX" val="1"/>
  <p:tag name="KSO_WM_UNIT_ID" val="custom20186513_1*b*1"/>
  <p:tag name="KSO_WM_TEMPLATE_CATEGORY" val="custom"/>
  <p:tag name="KSO_WM_TEMPLATE_INDEX" val="20186513"/>
  <p:tag name="KSO_WM_UNIT_LAYERLEVEL" val="1"/>
  <p:tag name="KSO_WM_TAG_VERSION" val="1.0"/>
  <p:tag name="KSO_WM_BEAUTIFY_FLAG" val="#wm#"/>
  <p:tag name="KSO_WM_UNIT_DIAGRAM_ISNUMVISUAL" val="0"/>
  <p:tag name="KSO_WM_UNIT_DIAGRAM_ISREFERUNIT" val="0"/>
</p:tagLst>
</file>

<file path=ppt/tags/tag74.xml><?xml version="1.0" encoding="utf-8"?>
<p:tagLst xmlns:p="http://schemas.openxmlformats.org/presentationml/2006/main">
  <p:tag name="KSO_WM_UNIT_ISCONTENTSTITLE" val="0"/>
  <p:tag name="KSO_WM_UNIT_PRESET_TEXT" val="汇报日期"/>
  <p:tag name="KSO_WM_UNIT_VALUE" val="18"/>
  <p:tag name="KSO_WM_UNIT_HIGHLIGHT" val="0"/>
  <p:tag name="KSO_WM_UNIT_COMPATIBLE" val="0"/>
  <p:tag name="KSO_WM_UNIT_TYPE" val="b"/>
  <p:tag name="KSO_WM_UNIT_INDEX" val="2"/>
  <p:tag name="KSO_WM_UNIT_ID" val="custom20186513_1*b*2"/>
  <p:tag name="KSO_WM_TEMPLATE_CATEGORY" val="custom"/>
  <p:tag name="KSO_WM_TEMPLATE_INDEX" val="20186513"/>
  <p:tag name="KSO_WM_UNIT_LAYERLEVEL" val="1"/>
  <p:tag name="KSO_WM_TAG_VERSION" val="1.0"/>
  <p:tag name="KSO_WM_BEAUTIFY_FLAG" val="#wm#"/>
  <p:tag name="KSO_WM_UNIT_DIAGRAM_ISNUMVISUAL" val="0"/>
  <p:tag name="KSO_WM_UNIT_DIAGRAM_ISREFERUNIT" val="0"/>
</p:tagLst>
</file>

<file path=ppt/tags/tag75.xml><?xml version="1.0" encoding="utf-8"?>
<p:tagLst xmlns:p="http://schemas.openxmlformats.org/presentationml/2006/main">
  <p:tag name="KSO_WM_TEMPLATE_CATEGORY" val="custom"/>
  <p:tag name="KSO_WM_TEMPLATE_INDEX" val="20186513"/>
  <p:tag name="KSO_WM_TAG_VERSION" val="1.0"/>
  <p:tag name="KSO_WM_SLIDE_ID" val="custom20186513_1"/>
  <p:tag name="KSO_WM_SLIDE_INDEX" val="1"/>
  <p:tag name="KSO_WM_SLIDE_ITEM_CNT" val="0"/>
  <p:tag name="KSO_WM_SLIDE_LAYOUT" val="a_b"/>
  <p:tag name="KSO_WM_SLIDE_LAYOUT_CNT" val="1_3"/>
  <p:tag name="KSO_WM_SLIDE_TYPE" val="title"/>
  <p:tag name="KSO_WM_SLIDE_SUBTYPE" val="pureTxt"/>
  <p:tag name="KSO_WM_TEMPLATE_THUMBS_INDEX" val="1、2、3、4、15"/>
  <p:tag name="KSO_WM_BEAUTIFY_FLAG" val="#wm#"/>
  <p:tag name="KSO_WM_TEMPLATE_TOPIC_ID" val="2869567"/>
  <p:tag name="KSO_WM_TEMPLATE_OUTLINE_ID" val="5"/>
  <p:tag name="KSO_WM_TEMPLATE_SCENE_ID" val="1"/>
  <p:tag name="KSO_WM_TEMPLATE_JOB_ID" val="5"/>
  <p:tag name="KSO_WM_TEMPLATE_TOPIC_DEFAULT" val="0"/>
</p:tagLst>
</file>

<file path=ppt/tags/tag76.xml><?xml version="1.0" encoding="utf-8"?>
<p:tagLst xmlns:p="http://schemas.openxmlformats.org/presentationml/2006/main">
  <p:tag name="KSO_WM_UNIT_HIGHLIGHT" val="0"/>
  <p:tag name="KSO_WM_UNIT_COMPATIBLE" val="0"/>
  <p:tag name="KSO_WM_UNIT_ID" val="custom20186513_2*i*1"/>
  <p:tag name="KSO_WM_TEMPLATE_CATEGORY" val="custom"/>
  <p:tag name="KSO_WM_TEMPLATE_INDEX" val="20186513"/>
  <p:tag name="KSO_WM_UNIT_LAYERLEVEL" val="1"/>
  <p:tag name="KSO_WM_TAG_VERSION" val="1.0"/>
  <p:tag name="KSO_WM_BEAUTIFY_FLAG" val="#wm#"/>
  <p:tag name="KSO_WM_DIAGRAM_GROUP_CODE" val="m1-1"/>
  <p:tag name="KSO_WM_UNIT_TYPE" val="i"/>
  <p:tag name="KSO_WM_UNIT_INDEX" val="1"/>
  <p:tag name="KSO_WM_UNIT_COLOR_SCHEME_SHAPE_ID" val="23"/>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77.xml><?xml version="1.0" encoding="utf-8"?>
<p:tagLst xmlns:p="http://schemas.openxmlformats.org/presentationml/2006/main">
  <p:tag name="KSO_WM_UNIT_HIGHLIGHT" val="0"/>
  <p:tag name="KSO_WM_UNIT_COMPATIBLE" val="0"/>
  <p:tag name="KSO_WM_UNIT_ID" val="custom20186513_2*a*1"/>
  <p:tag name="KSO_WM_TEMPLATE_CATEGORY" val="custom"/>
  <p:tag name="KSO_WM_TEMPLATE_INDEX" val="20186513"/>
  <p:tag name="KSO_WM_UNIT_LAYERLEVEL" val="1"/>
  <p:tag name="KSO_WM_TAG_VERSION" val="1.0"/>
  <p:tag name="KSO_WM_BEAUTIFY_FLAG" val="#wm#"/>
  <p:tag name="KSO_WM_UNIT_ISCONTENTSTITLE" val="1"/>
  <p:tag name="KSO_WM_UNIT_PRESET_TEXT" val="CONTENTS"/>
  <p:tag name="KSO_WM_UNIT_VALUE" val="6"/>
  <p:tag name="KSO_WM_DIAGRAM_GROUP_CODE" val="m1-1"/>
  <p:tag name="KSO_WM_UNIT_TYPE" val="a"/>
  <p:tag name="KSO_WM_UNIT_INDEX" val="1"/>
  <p:tag name="KSO_WM_UNIT_COLOR_SCHEME_SHAPE_ID" val="24"/>
  <p:tag name="KSO_WM_UNIT_COLOR_SCHEME_PARENT_PAGE" val="0_4"/>
  <p:tag name="KSO_WM_UNIT_DIAGRAM_ISNUMVISUAL" val="0"/>
  <p:tag name="KSO_WM_UNIT_DIAGRAM_ISREFERUNIT" val="0"/>
  <p:tag name="KSO_WM_UNIT_FILL_FORE_SCHEMECOLOR_INDEX" val="14"/>
  <p:tag name="KSO_WM_UNIT_FILL_TYPE" val="1"/>
  <p:tag name="KSO_WM_UNIT_TEXT_FILL_FORE_SCHEMECOLOR_INDEX" val="15"/>
  <p:tag name="KSO_WM_UNIT_TEXT_FILL_TYPE" val="1"/>
  <p:tag name="KSO_WM_UNIT_USESOURCEFORMAT_APPLY" val="1"/>
</p:tagLst>
</file>

<file path=ppt/tags/tag78.xml><?xml version="1.0" encoding="utf-8"?>
<p:tagLst xmlns:p="http://schemas.openxmlformats.org/presentationml/2006/main">
  <p:tag name="KSO_WM_UNIT_HIGHLIGHT" val="0"/>
  <p:tag name="KSO_WM_UNIT_COMPATIBLE" val="0"/>
  <p:tag name="KSO_WM_UNIT_ID" val="custom20186513_2*m_h_i*1_1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1_1"/>
  <p:tag name="KSO_WM_UNIT_COLOR_SCHEME_SHAPE_ID" val="26"/>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79.xml><?xml version="1.0" encoding="utf-8"?>
<p:tagLst xmlns:p="http://schemas.openxmlformats.org/presentationml/2006/main">
  <p:tag name="KSO_WM_UNIT_HIGHLIGHT" val="0"/>
  <p:tag name="KSO_WM_UNIT_COMPATIBLE" val="0"/>
  <p:tag name="KSO_WM_UNIT_ID" val="custom20186513_2*m_h_i*1_1_2"/>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1_2"/>
  <p:tag name="KSO_WM_UNIT_COLOR_SCHEME_SHAPE_ID" val="27"/>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ID" val="custom20186513_2*m_h_i*1_1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1_3"/>
  <p:tag name="KSO_WM_UNIT_COLOR_SCHEME_SHAPE_ID" val="28"/>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UNIT_HIGHLIGHT" val="0"/>
  <p:tag name="KSO_WM_UNIT_COMPATIBLE" val="0"/>
  <p:tag name="KSO_WM_UNIT_ID" val="custom20186513_2*m_h_i*1_2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2_1"/>
  <p:tag name="KSO_WM_UNIT_COLOR_SCHEME_SHAPE_ID" val="30"/>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82.xml><?xml version="1.0" encoding="utf-8"?>
<p:tagLst xmlns:p="http://schemas.openxmlformats.org/presentationml/2006/main">
  <p:tag name="KSO_WM_UNIT_HIGHLIGHT" val="0"/>
  <p:tag name="KSO_WM_UNIT_COMPATIBLE" val="0"/>
  <p:tag name="KSO_WM_UNIT_ID" val="custom20186513_2*m_h_i*1_2_2"/>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2_2"/>
  <p:tag name="KSO_WM_UNIT_COLOR_SCHEME_SHAPE_ID" val="31"/>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3.xml><?xml version="1.0" encoding="utf-8"?>
<p:tagLst xmlns:p="http://schemas.openxmlformats.org/presentationml/2006/main">
  <p:tag name="KSO_WM_UNIT_HIGHLIGHT" val="0"/>
  <p:tag name="KSO_WM_UNIT_COMPATIBLE" val="0"/>
  <p:tag name="KSO_WM_UNIT_ID" val="custom20186513_2*m_h_i*1_2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2_3"/>
  <p:tag name="KSO_WM_UNIT_COLOR_SCHEME_SHAPE_ID" val="32"/>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UNIT_HIGHLIGHT" val="0"/>
  <p:tag name="KSO_WM_UNIT_COMPATIBLE" val="0"/>
  <p:tag name="KSO_WM_UNIT_ID" val="custom20186513_2*m_h_i*1_3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3_1"/>
  <p:tag name="KSO_WM_UNIT_COLOR_SCHEME_SHAPE_ID" val="34"/>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85.xml><?xml version="1.0" encoding="utf-8"?>
<p:tagLst xmlns:p="http://schemas.openxmlformats.org/presentationml/2006/main">
  <p:tag name="KSO_WM_UNIT_HIGHLIGHT" val="0"/>
  <p:tag name="KSO_WM_UNIT_COMPATIBLE" val="0"/>
  <p:tag name="KSO_WM_UNIT_ID" val="custom20186513_2*m_h_i*1_3_2"/>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3_2"/>
  <p:tag name="KSO_WM_UNIT_COLOR_SCHEME_SHAPE_ID" val="35"/>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UNIT_HIGHLIGHT" val="0"/>
  <p:tag name="KSO_WM_UNIT_COMPATIBLE" val="0"/>
  <p:tag name="KSO_WM_UNIT_ID" val="custom20186513_2*m_h_i*1_3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3_3"/>
  <p:tag name="KSO_WM_UNIT_COLOR_SCHEME_SHAPE_ID" val="36"/>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7.xml><?xml version="1.0" encoding="utf-8"?>
<p:tagLst xmlns:p="http://schemas.openxmlformats.org/presentationml/2006/main">
  <p:tag name="KSO_WM_UNIT_HIGHLIGHT" val="0"/>
  <p:tag name="KSO_WM_UNIT_COMPATIBLE" val="0"/>
  <p:tag name="KSO_WM_UNIT_ID" val="custom20186513_2*m_h_i*1_4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4_1"/>
  <p:tag name="KSO_WM_UNIT_COLOR_SCHEME_SHAPE_ID" val="38"/>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88.xml><?xml version="1.0" encoding="utf-8"?>
<p:tagLst xmlns:p="http://schemas.openxmlformats.org/presentationml/2006/main">
  <p:tag name="KSO_WM_UNIT_HIGHLIGHT" val="0"/>
  <p:tag name="KSO_WM_UNIT_COMPATIBLE" val="0"/>
  <p:tag name="KSO_WM_UNIT_ID" val="custom20186513_2*m_h_i*1_4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4_3"/>
  <p:tag name="KSO_WM_UNIT_COLOR_SCHEME_SHAPE_ID" val="40"/>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9.xml><?xml version="1.0" encoding="utf-8"?>
<p:tagLst xmlns:p="http://schemas.openxmlformats.org/presentationml/2006/main">
  <p:tag name="KSO_WM_UNIT_HIGHLIGHT" val="0"/>
  <p:tag name="KSO_WM_UNIT_COMPATIBLE" val="0"/>
  <p:tag name="KSO_WM_UNIT_ID" val="custom20186513_2*m_h_i*1_5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5_1"/>
  <p:tag name="KSO_WM_UNIT_COLOR_SCHEME_SHAPE_ID" val="42"/>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ID" val="custom20186513_2*m_h_i*1_5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5_3"/>
  <p:tag name="KSO_WM_UNIT_COLOR_SCHEME_SHAPE_ID" val="44"/>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HIGHLIGHT" val="0"/>
  <p:tag name="KSO_WM_UNIT_COMPATIBLE" val="0"/>
  <p:tag name="KSO_WM_UNIT_ID" val="custom20186513_2*m_h_f*1_1_1"/>
  <p:tag name="KSO_WM_TEMPLATE_CATEGORY" val="custom"/>
  <p:tag name="KSO_WM_TEMPLATE_INDEX" val="20186513"/>
  <p:tag name="KSO_WM_UNIT_LAYERLEVEL" val="1_1_1"/>
  <p:tag name="KSO_WM_TAG_VERSION" val="1.0"/>
  <p:tag name="KSO_WM_BEAUTIFY_FLAG" val="#wm#"/>
  <p:tag name="KSO_WM_DIAGRAM_GROUP_CODE" val="m1-1"/>
  <p:tag name="KSO_WM_UNIT_TYPE" val="m_h_f"/>
  <p:tag name="KSO_WM_UNIT_INDEX" val="1_1_1"/>
  <p:tag name="KSO_WM_UNIT_PRESET_TEXT" val="添加标题"/>
  <p:tag name="KSO_WM_UNIT_VALUE" val="5"/>
  <p:tag name="KSO_WM_UNIT_COLOR_SCHEME_SHAPE_ID" val="4"/>
  <p:tag name="KSO_WM_UNIT_COLOR_SCHEME_PARENT_PAGE" val="0_4"/>
  <p:tag name="KSO_WM_UNIT_DIAGRAM_ISNUMVISUAL" val="0"/>
  <p:tag name="KSO_WM_UNIT_DIAGRAM_ISREFERUNIT" val="0"/>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HIGHLIGHT" val="0"/>
  <p:tag name="KSO_WM_UNIT_COMPATIBLE" val="0"/>
  <p:tag name="KSO_WM_UNIT_ID" val="custom20186513_2*m_h_f*1_2_1"/>
  <p:tag name="KSO_WM_TEMPLATE_CATEGORY" val="custom"/>
  <p:tag name="KSO_WM_TEMPLATE_INDEX" val="20186513"/>
  <p:tag name="KSO_WM_UNIT_LAYERLEVEL" val="1_1_1"/>
  <p:tag name="KSO_WM_TAG_VERSION" val="1.0"/>
  <p:tag name="KSO_WM_BEAUTIFY_FLAG" val="#wm#"/>
  <p:tag name="KSO_WM_DIAGRAM_GROUP_CODE" val="m1-1"/>
  <p:tag name="KSO_WM_UNIT_TYPE" val="m_h_f"/>
  <p:tag name="KSO_WM_UNIT_INDEX" val="1_2_1"/>
  <p:tag name="KSO_WM_UNIT_PRESET_TEXT" val="添加标题"/>
  <p:tag name="KSO_WM_UNIT_VALUE" val="5"/>
  <p:tag name="KSO_WM_UNIT_COLOR_SCHEME_SHAPE_ID" val="2"/>
  <p:tag name="KSO_WM_UNIT_COLOR_SCHEME_PARENT_PAGE" val="0_4"/>
  <p:tag name="KSO_WM_UNIT_DIAGRAM_ISNUMVISUAL" val="0"/>
  <p:tag name="KSO_WM_UNIT_DIAGRAM_ISREFERUNIT" val="0"/>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UNIT_HIGHLIGHT" val="0"/>
  <p:tag name="KSO_WM_UNIT_COMPATIBLE" val="0"/>
  <p:tag name="KSO_WM_UNIT_ID" val="custom20186513_2*m_h_f*1_3_1"/>
  <p:tag name="KSO_WM_TEMPLATE_CATEGORY" val="custom"/>
  <p:tag name="KSO_WM_TEMPLATE_INDEX" val="20186513"/>
  <p:tag name="KSO_WM_UNIT_LAYERLEVEL" val="1_1_1"/>
  <p:tag name="KSO_WM_TAG_VERSION" val="1.0"/>
  <p:tag name="KSO_WM_BEAUTIFY_FLAG" val="#wm#"/>
  <p:tag name="KSO_WM_DIAGRAM_GROUP_CODE" val="m1-1"/>
  <p:tag name="KSO_WM_UNIT_TYPE" val="m_h_f"/>
  <p:tag name="KSO_WM_UNIT_INDEX" val="1_3_1"/>
  <p:tag name="KSO_WM_UNIT_PRESET_TEXT" val="添加标题"/>
  <p:tag name="KSO_WM_UNIT_VALUE" val="5"/>
  <p:tag name="KSO_WM_UNIT_COLOR_SCHEME_SHAPE_ID" val="3"/>
  <p:tag name="KSO_WM_UNIT_COLOR_SCHEME_PARENT_PAGE" val="0_4"/>
  <p:tag name="KSO_WM_UNIT_DIAGRAM_ISNUMVISUAL" val="0"/>
  <p:tag name="KSO_WM_UNIT_DIAGRAM_ISREFERUNIT" val="0"/>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SLIDE_ID" val="custom20186513_2"/>
  <p:tag name="KSO_WM_SLIDE_ITEM_CNT" val="5"/>
  <p:tag name="KSO_WM_SLIDE_INDEX" val="2"/>
  <p:tag name="KSO_WM_TAG_VERSION" val="1.0"/>
  <p:tag name="KSO_WM_BEAUTIFY_FLAG" val="#wm#"/>
  <p:tag name="KSO_WM_TEMPLATE_CATEGORY" val="custom"/>
  <p:tag name="KSO_WM_TEMPLATE_INDEX" val="20186513"/>
  <p:tag name="KSO_WM_SLIDE_TYPE" val="contents"/>
  <p:tag name="KSO_WM_SLIDE_SUBTYPE" val="diag"/>
  <p:tag name="KSO_WM_DIAGRAM_GROUP_CODE" val="m1-1"/>
  <p:tag name="KSO_WM_SLIDE_DIAGTYPE" val="m"/>
  <p:tag name="KSO_WM_SLIDE_LAYOUT" val="a_m"/>
  <p:tag name="KSO_WM_SLIDE_LAYOUT_CNT" val="1_1"/>
  <p:tag name="KSO_WM_SLIDE_COLORSCHEME_VERSION" val="3.2"/>
</p:tagLst>
</file>

<file path=ppt/tags/tag95.xml><?xml version="1.0" encoding="utf-8"?>
<p:tagLst xmlns:p="http://schemas.openxmlformats.org/presentationml/2006/main">
  <p:tag name="KSO_WM_UNIT_ISCONTENTSTITLE" val="0"/>
  <p:tag name="KSO_WM_UNIT_HIGHLIGHT" val="0"/>
  <p:tag name="KSO_WM_UNIT_COMPATIBLE" val="0"/>
  <p:tag name="KSO_WM_UNIT_TYPE" val="a"/>
  <p:tag name="KSO_WM_UNIT_INDEX" val="1"/>
  <p:tag name="KSO_WM_UNIT_ID" val="custom20186513_4*a*1"/>
  <p:tag name="KSO_WM_TEMPLATE_CATEGORY" val="custom"/>
  <p:tag name="KSO_WM_TEMPLATE_INDEX" val="20186513"/>
  <p:tag name="KSO_WM_UNIT_LAYERLEVEL" val="1"/>
  <p:tag name="KSO_WM_TAG_VERSION" val="1.0"/>
  <p:tag name="KSO_WM_BEAUTIFY_FLAG" val="#wm#"/>
  <p:tag name="KSO_WM_UNIT_PRESET_TEXT" val="单击此处添加标题"/>
  <p:tag name="KSO_WM_UNIT_VALUE" val="44"/>
  <p:tag name="KSO_WM_UNIT_DIAGRAM_ISNUMVISUAL" val="0"/>
  <p:tag name="KSO_WM_UNIT_DIAGRAM_ISREFERUNIT" val="0"/>
</p:tagLst>
</file>

<file path=ppt/tags/tag96.xml><?xml version="1.0" encoding="utf-8"?>
<p:tagLst xmlns:p="http://schemas.openxmlformats.org/presentationml/2006/main">
  <p:tag name="KSO_WM_UNIT_HIGHLIGHT" val="0"/>
  <p:tag name="KSO_WM_UNIT_COMPATIBLE" val="0"/>
  <p:tag name="KSO_WM_UNIT_TYPE" val="f"/>
  <p:tag name="KSO_WM_UNIT_INDEX" val="1"/>
  <p:tag name="KSO_WM_UNIT_ID" val="custom20186513_4*f*1"/>
  <p:tag name="KSO_WM_TEMPLATE_CATEGORY" val="custom"/>
  <p:tag name="KSO_WM_TEMPLATE_INDEX" val="2018651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396"/>
  <p:tag name="KSO_WM_UNIT_DIAGRAM_ISNUMVISUAL" val="0"/>
  <p:tag name="KSO_WM_UNIT_DIAGRAM_ISREFERUNIT" val="0"/>
</p:tagLst>
</file>

<file path=ppt/tags/tag97.xml><?xml version="1.0" encoding="utf-8"?>
<p:tagLst xmlns:p="http://schemas.openxmlformats.org/presentationml/2006/main">
  <p:tag name="KSO_WM_SLIDE_ID" val="custom20186513_4"/>
  <p:tag name="KSO_WM_SLIDE_ITEM_CNT" val="0"/>
  <p:tag name="KSO_WM_SLIDE_INDEX" val="4"/>
  <p:tag name="KSO_WM_TAG_VERSION" val="1.0"/>
  <p:tag name="KSO_WM_BEAUTIFY_FLAG" val="#wm#"/>
  <p:tag name="KSO_WM_TEMPLATE_CATEGORY" val="custom"/>
  <p:tag name="KSO_WM_TEMPLATE_INDEX" val="20186513"/>
  <p:tag name="KSO_WM_SLIDE_LAYOUT" val="a_f"/>
  <p:tag name="KSO_WM_SLIDE_LAYOUT_CNT" val="1_1"/>
  <p:tag name="KSO_WM_SLIDE_TYPE" val="text"/>
  <p:tag name="KSO_WM_SLIDE_SUBTYPE" val="pureTxt"/>
  <p:tag name="KSO_WM_SLIDE_SIZE" val="822*459"/>
  <p:tag name="KSO_WM_SLIDE_POSITION" val="68*26"/>
</p:tagLst>
</file>

<file path=ppt/tags/tag98.xml><?xml version="1.0" encoding="utf-8"?>
<p:tagLst xmlns:p="http://schemas.openxmlformats.org/presentationml/2006/main">
  <p:tag name="KSO_WM_BEAUTIFY_FLAG" val="#wm#"/>
  <p:tag name="KSO_WM_TEMPLATE_CATEGORY" val="custom"/>
  <p:tag name="KSO_WM_TEMPLATE_INDEX" val="20186513"/>
</p:tagLst>
</file>

<file path=ppt/tags/tag99.xml><?xml version="1.0" encoding="utf-8"?>
<p:tagLst xmlns:p="http://schemas.openxmlformats.org/presentationml/2006/main">
  <p:tag name="KSO_WM_BEAUTIFY_FLAG" val="#wm#"/>
  <p:tag name="KSO_WM_TEMPLATE_CATEGORY" val="custom"/>
  <p:tag name="KSO_WM_TEMPLATE_INDEX" val="20186513"/>
</p:tagLst>
</file>

<file path=ppt/theme/theme1.xml><?xml version="1.0" encoding="utf-8"?>
<a:theme xmlns:a="http://schemas.openxmlformats.org/drawingml/2006/main" name="Office 主题​​">
  <a:themeElements>
    <a:clrScheme name="自定义 32">
      <a:dk1>
        <a:srgbClr val="000000"/>
      </a:dk1>
      <a:lt1>
        <a:srgbClr val="FFFFFF"/>
      </a:lt1>
      <a:dk2>
        <a:srgbClr val="5595ED"/>
      </a:dk2>
      <a:lt2>
        <a:srgbClr val="F6FBFE"/>
      </a:lt2>
      <a:accent1>
        <a:srgbClr val="5196ED"/>
      </a:accent1>
      <a:accent2>
        <a:srgbClr val="F33772"/>
      </a:accent2>
      <a:accent3>
        <a:srgbClr val="7BC415"/>
      </a:accent3>
      <a:accent4>
        <a:srgbClr val="FFBE00"/>
      </a:accent4>
      <a:accent5>
        <a:srgbClr val="F6FBFE"/>
      </a:accent5>
      <a:accent6>
        <a:srgbClr val="D9E6F1"/>
      </a:accent6>
      <a:hlink>
        <a:srgbClr val="EB2D2C"/>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11915</Words>
  <Application>WPS 演示</Application>
  <PresentationFormat>宽屏</PresentationFormat>
  <Paragraphs>538</Paragraphs>
  <Slides>75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75</vt:i4>
      </vt:variant>
    </vt:vector>
  </HeadingPairs>
  <TitlesOfParts>
    <vt:vector size="84" baseType="lpstr">
      <vt:lpstr>Arial</vt:lpstr>
      <vt:lpstr>宋体</vt:lpstr>
      <vt:lpstr>Wingdings</vt:lpstr>
      <vt:lpstr>微软雅黑</vt:lpstr>
      <vt:lpstr>Impact</vt:lpstr>
      <vt:lpstr>Arial Black</vt:lpstr>
      <vt:lpstr>Arial Unicode MS</vt:lpstr>
      <vt:lpstr>Calibri</vt:lpstr>
      <vt:lpstr>Office 主题​​</vt:lpstr>
      <vt:lpstr>Nginx</vt:lpstr>
      <vt:lpstr>PowerPoint 演示文稿</vt:lpstr>
      <vt:lpstr>Nginx是什么</vt:lpstr>
      <vt:lpstr>使用量</vt:lpstr>
      <vt:lpstr>Nginx和Apach对比</vt:lpstr>
      <vt:lpstr>模型采用</vt:lpstr>
      <vt:lpstr>Nginx安装</vt:lpstr>
      <vt:lpstr>Nginx默认配置语法</vt:lpstr>
      <vt:lpstr>Nginx日志类型</vt:lpstr>
      <vt:lpstr>Nginx模块</vt:lpstr>
      <vt:lpstr>http_stub_status_module模块</vt:lpstr>
      <vt:lpstr>Nginx的请求限制模块</vt:lpstr>
      <vt:lpstr>PowerPoint 演示文稿</vt:lpstr>
      <vt:lpstr>Nginx的访问控制</vt:lpstr>
      <vt:lpstr>PowerPoint 演示文稿</vt:lpstr>
      <vt:lpstr>PowerPoint 演示文稿</vt:lpstr>
      <vt:lpstr>基于用户的信任登录</vt:lpstr>
      <vt:lpstr>PowerPoint 演示文稿</vt:lpstr>
      <vt:lpstr>少用模块</vt:lpstr>
      <vt:lpstr>常见的Nginx中间件架构</vt:lpstr>
      <vt:lpstr>静态资源WEB服务</vt:lpstr>
      <vt:lpstr>PowerPoint 演示文稿</vt:lpstr>
      <vt:lpstr>PowerPoint 演示文稿</vt:lpstr>
      <vt:lpstr>PowerPoint 演示文稿</vt:lpstr>
      <vt:lpstr>PowerPoint 演示文稿</vt:lpstr>
      <vt:lpstr>PowerPoint 演示文稿</vt:lpstr>
      <vt:lpstr>浏览器缓存</vt:lpstr>
      <vt:lpstr>PowerPoint 演示文稿</vt:lpstr>
      <vt:lpstr>PowerPoint 演示文稿</vt:lpstr>
      <vt:lpstr>PowerPoint 演示文稿</vt:lpstr>
      <vt:lpstr>跨域访问</vt:lpstr>
      <vt:lpstr>防盗链</vt:lpstr>
      <vt:lpstr>代理服务</vt:lpstr>
      <vt:lpstr>其他配置语法</vt:lpstr>
      <vt:lpstr>负载均衡服务</vt:lpstr>
      <vt:lpstr>PowerPoint 演示文稿</vt:lpstr>
      <vt:lpstr>PowerPoint 演示文稿</vt:lpstr>
      <vt:lpstr>PowerPoint 演示文稿</vt:lpstr>
      <vt:lpstr>PowerPoint 演示文稿</vt:lpstr>
      <vt:lpstr>PowerPoint 演示文稿</vt:lpstr>
      <vt:lpstr>代理緩存</vt:lpstr>
      <vt:lpstr>PowerPoint 演示文稿</vt:lpstr>
      <vt:lpstr>PowerPoint 演示文稿</vt:lpstr>
      <vt:lpstr>动静分离</vt:lpstr>
      <vt:lpstr>PowerPoint 演示文稿</vt:lpstr>
      <vt:lpstr>重定向</vt:lpstr>
      <vt:lpstr>PowerPoint 演示文稿</vt:lpstr>
      <vt:lpstr>PowerPoint 演示文稿</vt:lpstr>
      <vt:lpstr>Nginx的高级模块</vt:lpstr>
      <vt:lpstr>PowerPoint 演示文稿</vt:lpstr>
      <vt:lpstr>PowerPoint 演示文稿</vt:lpstr>
      <vt:lpstr>PowerPoint 演示文稿</vt:lpstr>
      <vt:lpstr>PowerPoint 演示文稿</vt:lpstr>
      <vt:lpstr>PowerPoint 演示文稿</vt:lpstr>
      <vt:lpstr>HTTPS</vt:lpstr>
      <vt:lpstr>PowerPoint 演示文稿</vt:lpstr>
      <vt:lpstr>PowerPoint 演示文稿</vt:lpstr>
      <vt:lpstr>PowerPoint 演示文稿</vt:lpstr>
      <vt:lpstr>PowerPoint 演示文稿</vt:lpstr>
      <vt:lpstr>PowerPoint 演示文稿</vt:lpstr>
      <vt:lpstr>Nginx与Lua结合</vt:lpstr>
      <vt:lpstr>PowerPoint 演示文稿</vt:lpstr>
      <vt:lpstr>PowerPoint 演示文稿</vt:lpstr>
      <vt:lpstr>PowerPoint 演示文稿</vt:lpstr>
      <vt:lpstr>PowerPoint 演示文稿</vt:lpstr>
      <vt:lpstr>PowerPoint 演示文稿</vt:lpstr>
      <vt:lpstr>location匹配优先级</vt:lpstr>
      <vt:lpstr>PowerPoint 演示文稿</vt:lpstr>
      <vt:lpstr>PowerPoint 演示文稿</vt:lpstr>
      <vt:lpstr>PowerPoint 演示文稿</vt:lpstr>
      <vt:lpstr>PowerPoint 演示文稿</vt:lpstr>
      <vt:lpstr>其他</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曹毅1421589554</cp:lastModifiedBy>
  <cp:revision>112</cp:revision>
  <dcterms:created xsi:type="dcterms:W3CDTF">2018-11-09T11:19:00Z</dcterms:created>
  <dcterms:modified xsi:type="dcterms:W3CDTF">2018-11-23T07:33:15Z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