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257" r:id="rId29"/>
    <p:sldId id="260" r:id="rId30"/>
    <p:sldId id="261" r:id="rId31"/>
    <p:sldId id="267" r:id="rId32"/>
    <p:sldId id="263" r:id="rId33"/>
    <p:sldId id="271" r:id="rId34"/>
    <p:sldId id="270" r:id="rId35"/>
    <p:sldId id="268" r:id="rId36"/>
    <p:sldId id="272" r:id="rId37"/>
    <p:sldId id="269" r:id="rId38"/>
    <p:sldId id="273" r:id="rId39"/>
    <p:sldId id="274" r:id="rId40"/>
    <p:sldId id="275" r:id="rId41"/>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03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94660"/>
  </p:normalViewPr>
  <p:slideViewPr>
    <p:cSldViewPr>
      <p:cViewPr varScale="1">
        <p:scale>
          <a:sx n="79" d="100"/>
          <a:sy n="79" d="100"/>
        </p:scale>
        <p:origin x="-1134" y="-9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93D35-A974-499F-BB8A-A52CEFB9CB08}" type="datetimeFigureOut">
              <a:rPr lang="zh-CN" altLang="en-US" smtClean="0"/>
              <a:t>2013/9/29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1418D9-0979-455D-B094-742A9F62F083}" type="slidenum">
              <a:rPr lang="zh-CN" altLang="en-US" smtClean="0"/>
              <a:t>‹#›</a:t>
            </a:fld>
            <a:endParaRPr lang="zh-CN" altLang="en-US"/>
          </a:p>
        </p:txBody>
      </p:sp>
    </p:spTree>
    <p:extLst>
      <p:ext uri="{BB962C8B-B14F-4D97-AF65-F5344CB8AC3E}">
        <p14:creationId xmlns:p14="http://schemas.microsoft.com/office/powerpoint/2010/main" val="2244591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1418D9-0979-455D-B094-742A9F62F083}" type="slidenum">
              <a:rPr lang="zh-CN" altLang="en-US" smtClean="0"/>
              <a:t>30</a:t>
            </a:fld>
            <a:endParaRPr lang="zh-CN" altLang="en-US"/>
          </a:p>
        </p:txBody>
      </p:sp>
    </p:spTree>
    <p:extLst>
      <p:ext uri="{BB962C8B-B14F-4D97-AF65-F5344CB8AC3E}">
        <p14:creationId xmlns:p14="http://schemas.microsoft.com/office/powerpoint/2010/main" val="1723595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1418D9-0979-455D-B094-742A9F62F083}" type="slidenum">
              <a:rPr lang="zh-CN" altLang="en-US" smtClean="0"/>
              <a:t>31</a:t>
            </a:fld>
            <a:endParaRPr lang="zh-CN" altLang="en-US"/>
          </a:p>
        </p:txBody>
      </p:sp>
    </p:spTree>
    <p:extLst>
      <p:ext uri="{BB962C8B-B14F-4D97-AF65-F5344CB8AC3E}">
        <p14:creationId xmlns:p14="http://schemas.microsoft.com/office/powerpoint/2010/main" val="1723595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2" descr="C:\Users\iamisis\Desktop\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571658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2" descr="C:\Users\iamisis\Desktop\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571658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8316416" y="4945732"/>
            <a:ext cx="417102" cy="400110"/>
          </a:xfrm>
          <a:prstGeom prst="rect">
            <a:avLst/>
          </a:prstGeom>
          <a:noFill/>
        </p:spPr>
        <p:txBody>
          <a:bodyPr wrap="none" rtlCol="0">
            <a:spAutoFit/>
          </a:bodyPr>
          <a:lstStyle/>
          <a:p>
            <a:pPr algn="ctr"/>
            <a:r>
              <a:rPr lang="en-US" altLang="zh-CN" sz="2000" dirty="0" smtClean="0">
                <a:solidFill>
                  <a:srgbClr val="E70334"/>
                </a:solidFill>
                <a:latin typeface="Impact" pitchFamily="34" charset="0"/>
              </a:rPr>
              <a:t>Br</a:t>
            </a:r>
            <a:endParaRPr lang="zh-CN" altLang="en-US" sz="2000" dirty="0">
              <a:solidFill>
                <a:srgbClr val="E70334"/>
              </a:solidFill>
              <a:latin typeface="Impact"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2013/9/29</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332000" y="2245432"/>
            <a:ext cx="6480000"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32000" y="3469568"/>
            <a:ext cx="6480000"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376773" y="2442001"/>
            <a:ext cx="5797100" cy="934382"/>
            <a:chOff x="1386358" y="2442001"/>
            <a:chExt cx="5797100" cy="934382"/>
          </a:xfrm>
        </p:grpSpPr>
        <p:sp>
          <p:nvSpPr>
            <p:cNvPr id="5" name="TextBox 4"/>
            <p:cNvSpPr txBox="1"/>
            <p:nvPr/>
          </p:nvSpPr>
          <p:spPr>
            <a:xfrm>
              <a:off x="1386358" y="2442001"/>
              <a:ext cx="1457451" cy="830997"/>
            </a:xfrm>
            <a:prstGeom prst="rect">
              <a:avLst/>
            </a:prstGeom>
            <a:noFill/>
          </p:spPr>
          <p:txBody>
            <a:bodyPr wrap="none" rtlCol="0">
              <a:spAutoFit/>
            </a:bodyPr>
            <a:lstStyle/>
            <a:p>
              <a:pPr algn="ctr"/>
              <a:r>
                <a:rPr lang="en-US" altLang="zh-CN" sz="4800" dirty="0" smtClean="0">
                  <a:solidFill>
                    <a:srgbClr val="E70334"/>
                  </a:solidFill>
                  <a:latin typeface="Impact" pitchFamily="34" charset="0"/>
                </a:rPr>
                <a:t>MIAC</a:t>
              </a:r>
              <a:endParaRPr lang="zh-CN" altLang="en-US" sz="4800" dirty="0">
                <a:solidFill>
                  <a:srgbClr val="E70334"/>
                </a:solidFill>
                <a:latin typeface="Impact" pitchFamily="34" charset="0"/>
              </a:endParaRPr>
            </a:p>
          </p:txBody>
        </p:sp>
        <p:grpSp>
          <p:nvGrpSpPr>
            <p:cNvPr id="13" name="组合 12"/>
            <p:cNvGrpSpPr/>
            <p:nvPr/>
          </p:nvGrpSpPr>
          <p:grpSpPr>
            <a:xfrm>
              <a:off x="2843808" y="2538672"/>
              <a:ext cx="4339650" cy="837711"/>
              <a:chOff x="2843808" y="2641476"/>
              <a:chExt cx="4339650" cy="837711"/>
            </a:xfrm>
          </p:grpSpPr>
          <p:sp>
            <p:nvSpPr>
              <p:cNvPr id="4" name="TextBox 3"/>
              <p:cNvSpPr txBox="1"/>
              <p:nvPr/>
            </p:nvSpPr>
            <p:spPr>
              <a:xfrm>
                <a:off x="3318296" y="2641476"/>
                <a:ext cx="3390672" cy="369332"/>
              </a:xfrm>
              <a:prstGeom prst="rect">
                <a:avLst/>
              </a:prstGeom>
              <a:noFill/>
            </p:spPr>
            <p:txBody>
              <a:bodyPr wrap="none" rtlCol="0">
                <a:spAutoFit/>
              </a:bodyPr>
              <a:lstStyle/>
              <a:p>
                <a:pPr algn="ctr"/>
                <a:r>
                  <a:rPr lang="zh-CN" altLang="en-US" b="1" dirty="0" smtClean="0">
                    <a:solidFill>
                      <a:schemeClr val="tx1">
                        <a:lumMod val="65000"/>
                        <a:lumOff val="35000"/>
                      </a:schemeClr>
                    </a:solidFill>
                    <a:latin typeface="微软雅黑" pitchFamily="34" charset="-122"/>
                    <a:ea typeface="微软雅黑" pitchFamily="34" charset="-122"/>
                  </a:rPr>
                  <a:t>互联网广告 </a:t>
                </a:r>
                <a:r>
                  <a:rPr lang="en-US" altLang="zh-CN" b="1" dirty="0" smtClean="0">
                    <a:solidFill>
                      <a:schemeClr val="tx1">
                        <a:lumMod val="65000"/>
                        <a:lumOff val="35000"/>
                      </a:schemeClr>
                    </a:solidFill>
                    <a:latin typeface="微软雅黑" pitchFamily="34" charset="-122"/>
                    <a:ea typeface="微软雅黑" pitchFamily="34" charset="-122"/>
                  </a:rPr>
                  <a:t>—— </a:t>
                </a:r>
                <a:r>
                  <a:rPr lang="zh-CN" altLang="en-US" b="1" dirty="0" smtClean="0">
                    <a:solidFill>
                      <a:schemeClr val="tx1">
                        <a:lumMod val="65000"/>
                        <a:lumOff val="35000"/>
                      </a:schemeClr>
                    </a:solidFill>
                    <a:latin typeface="微软雅黑" pitchFamily="34" charset="-122"/>
                    <a:ea typeface="微软雅黑" pitchFamily="34" charset="-122"/>
                  </a:rPr>
                  <a:t>流量 </a:t>
                </a:r>
                <a:r>
                  <a:rPr lang="en-US" altLang="zh-CN" b="1" dirty="0" smtClean="0">
                    <a:solidFill>
                      <a:schemeClr val="tx1">
                        <a:lumMod val="65000"/>
                        <a:lumOff val="35000"/>
                      </a:schemeClr>
                    </a:solidFill>
                    <a:latin typeface="微软雅黑" pitchFamily="34" charset="-122"/>
                    <a:ea typeface="微软雅黑" pitchFamily="34" charset="-122"/>
                  </a:rPr>
                  <a:t>== </a:t>
                </a:r>
                <a:r>
                  <a:rPr lang="zh-CN" altLang="en-US" b="1" dirty="0" smtClean="0">
                    <a:solidFill>
                      <a:schemeClr val="tx1">
                        <a:lumMod val="65000"/>
                        <a:lumOff val="35000"/>
                      </a:schemeClr>
                    </a:solidFill>
                    <a:latin typeface="微软雅黑" pitchFamily="34" charset="-122"/>
                    <a:ea typeface="微软雅黑" pitchFamily="34" charset="-122"/>
                  </a:rPr>
                  <a:t>金钱</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12" name="矩形 11"/>
              <p:cNvSpPr/>
              <p:nvPr/>
            </p:nvSpPr>
            <p:spPr>
              <a:xfrm>
                <a:off x="2843808" y="2986744"/>
                <a:ext cx="4339650" cy="492443"/>
              </a:xfrm>
              <a:prstGeom prst="rect">
                <a:avLst/>
              </a:prstGeom>
            </p:spPr>
            <p:txBody>
              <a:bodyPr wrap="square">
                <a:spAutoFit/>
              </a:bodyPr>
              <a:lstStyle/>
              <a:p>
                <a:pPr algn="ctr"/>
                <a:r>
                  <a:rPr lang="zh-CN" altLang="en-US" sz="1300" b="1" dirty="0" smtClean="0">
                    <a:solidFill>
                      <a:schemeClr val="tx1">
                        <a:lumMod val="65000"/>
                        <a:lumOff val="35000"/>
                      </a:schemeClr>
                    </a:solidFill>
                  </a:rPr>
                  <a:t>吴文杰 </a:t>
                </a:r>
                <a:r>
                  <a:rPr lang="en-US" altLang="zh-CN" sz="1300" dirty="0">
                    <a:solidFill>
                      <a:schemeClr val="tx1">
                        <a:lumMod val="65000"/>
                        <a:lumOff val="35000"/>
                      </a:schemeClr>
                    </a:solidFill>
                  </a:rPr>
                  <a:t>	</a:t>
                </a:r>
                <a:r>
                  <a:rPr lang="en-US" altLang="zh-CN" sz="1300" dirty="0" smtClean="0">
                    <a:solidFill>
                      <a:schemeClr val="tx1">
                        <a:lumMod val="65000"/>
                        <a:lumOff val="35000"/>
                      </a:schemeClr>
                    </a:solidFill>
                  </a:rPr>
                  <a:t>@</a:t>
                </a:r>
                <a:r>
                  <a:rPr lang="en-US" altLang="zh-CN" sz="1300" dirty="0" err="1" smtClean="0">
                    <a:solidFill>
                      <a:schemeClr val="tx1">
                        <a:lumMod val="65000"/>
                        <a:lumOff val="35000"/>
                      </a:schemeClr>
                    </a:solidFill>
                  </a:rPr>
                  <a:t>Lhfcws</a:t>
                </a:r>
                <a:r>
                  <a:rPr lang="en-US" altLang="zh-CN" sz="1300" dirty="0" smtClean="0">
                    <a:solidFill>
                      <a:schemeClr val="tx1">
                        <a:lumMod val="65000"/>
                        <a:lumOff val="35000"/>
                      </a:schemeClr>
                    </a:solidFill>
                  </a:rPr>
                  <a:t>_</a:t>
                </a:r>
                <a:r>
                  <a:rPr lang="zh-CN" altLang="en-US" sz="1300" dirty="0" smtClean="0">
                    <a:solidFill>
                      <a:schemeClr val="tx1">
                        <a:lumMod val="65000"/>
                        <a:lumOff val="35000"/>
                      </a:schemeClr>
                    </a:solidFill>
                  </a:rPr>
                  <a:t>宸风</a:t>
                </a:r>
                <a:r>
                  <a:rPr lang="en-US" altLang="zh-CN" sz="1300" dirty="0" smtClean="0">
                    <a:solidFill>
                      <a:schemeClr val="tx1">
                        <a:lumMod val="65000"/>
                        <a:lumOff val="35000"/>
                      </a:schemeClr>
                    </a:solidFill>
                  </a:rPr>
                  <a:t>	</a:t>
                </a:r>
                <a:r>
                  <a:rPr lang="zh-CN" altLang="en-US" sz="1300" dirty="0" smtClean="0">
                    <a:solidFill>
                      <a:schemeClr val="tx1">
                        <a:lumMod val="65000"/>
                        <a:lumOff val="35000"/>
                      </a:schemeClr>
                    </a:solidFill>
                  </a:rPr>
                  <a:t>宸风</a:t>
                </a:r>
                <a:r>
                  <a:rPr lang="en-US" altLang="zh-CN" sz="1300" dirty="0" smtClean="0">
                    <a:solidFill>
                      <a:schemeClr val="tx1">
                        <a:lumMod val="65000"/>
                        <a:lumOff val="35000"/>
                      </a:schemeClr>
                    </a:solidFill>
                  </a:rPr>
                  <a:t>@</a:t>
                </a:r>
                <a:r>
                  <a:rPr lang="zh-CN" altLang="en-US" sz="1300" dirty="0" smtClean="0">
                    <a:solidFill>
                      <a:schemeClr val="tx1">
                        <a:lumMod val="65000"/>
                        <a:lumOff val="35000"/>
                      </a:schemeClr>
                    </a:solidFill>
                  </a:rPr>
                  <a:t>阿里妈妈</a:t>
                </a:r>
                <a:r>
                  <a:rPr lang="en-US" altLang="zh-CN" sz="1300" dirty="0" smtClean="0">
                    <a:solidFill>
                      <a:schemeClr val="tx1">
                        <a:lumMod val="65000"/>
                        <a:lumOff val="35000"/>
                      </a:schemeClr>
                    </a:solidFill>
                  </a:rPr>
                  <a:t> 	</a:t>
                </a:r>
                <a:endParaRPr lang="zh-CN" altLang="en-US" sz="1300" dirty="0">
                  <a:solidFill>
                    <a:schemeClr val="tx1">
                      <a:lumMod val="65000"/>
                      <a:lumOff val="35000"/>
                    </a:schemeClr>
                  </a:solidFill>
                </a:endParaRPr>
              </a:p>
            </p:txBody>
          </p:sp>
        </p:grpSp>
      </p:grpSp>
    </p:spTree>
    <p:extLst>
      <p:ext uri="{BB962C8B-B14F-4D97-AF65-F5344CB8AC3E}">
        <p14:creationId xmlns:p14="http://schemas.microsoft.com/office/powerpoint/2010/main" val="39389206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769268"/>
            <a:ext cx="7133684" cy="2862322"/>
          </a:xfrm>
          <a:prstGeom prst="rect">
            <a:avLst/>
          </a:prstGeom>
          <a:noFill/>
        </p:spPr>
        <p:txBody>
          <a:bodyPr wrap="none" rtlCol="0">
            <a:spAutoFit/>
          </a:bodyPr>
          <a:lstStyle/>
          <a:p>
            <a:r>
              <a:rPr lang="zh-CN" altLang="en-US" sz="3600" b="1" dirty="0" smtClean="0">
                <a:solidFill>
                  <a:srgbClr val="E70334"/>
                </a:solidFill>
                <a:latin typeface="微软雅黑" pitchFamily="34" charset="-122"/>
                <a:ea typeface="微软雅黑" pitchFamily="34" charset="-122"/>
              </a:rPr>
              <a:t>“</a:t>
            </a:r>
            <a:endParaRPr lang="en-US" altLang="zh-CN" sz="3600" b="1" dirty="0" smtClean="0">
              <a:solidFill>
                <a:srgbClr val="E70334"/>
              </a:solidFill>
              <a:latin typeface="微软雅黑" pitchFamily="34" charset="-122"/>
              <a:ea typeface="微软雅黑" pitchFamily="34" charset="-122"/>
            </a:endParaRPr>
          </a:p>
          <a:p>
            <a:r>
              <a:rPr lang="zh-CN" altLang="en-US" sz="3600" b="1" dirty="0" smtClean="0">
                <a:solidFill>
                  <a:srgbClr val="E70334"/>
                </a:solidFill>
                <a:latin typeface="微软雅黑" pitchFamily="34" charset="-122"/>
                <a:ea typeface="微软雅黑" pitchFamily="34" charset="-122"/>
              </a:rPr>
              <a:t>我</a:t>
            </a:r>
            <a:r>
              <a:rPr lang="zh-CN" altLang="en-US" sz="3600" b="1" dirty="0">
                <a:solidFill>
                  <a:srgbClr val="E70334"/>
                </a:solidFill>
                <a:latin typeface="微软雅黑" pitchFamily="34" charset="-122"/>
                <a:ea typeface="微软雅黑" pitchFamily="34" charset="-122"/>
              </a:rPr>
              <a:t>知道我的广告费有一半浪费了</a:t>
            </a:r>
            <a:r>
              <a:rPr lang="zh-CN" altLang="en-US" sz="3600" b="1" dirty="0" smtClean="0">
                <a:solidFill>
                  <a:srgbClr val="E70334"/>
                </a:solidFill>
                <a:latin typeface="微软雅黑" pitchFamily="34" charset="-122"/>
                <a:ea typeface="微软雅黑" pitchFamily="34" charset="-122"/>
              </a:rPr>
              <a:t>，</a:t>
            </a:r>
            <a:endParaRPr lang="en-US" altLang="zh-CN" sz="3600" b="1" dirty="0" smtClean="0">
              <a:solidFill>
                <a:srgbClr val="E70334"/>
              </a:solidFill>
              <a:latin typeface="微软雅黑" pitchFamily="34" charset="-122"/>
              <a:ea typeface="微软雅黑" pitchFamily="34" charset="-122"/>
            </a:endParaRPr>
          </a:p>
          <a:p>
            <a:r>
              <a:rPr lang="zh-CN" altLang="en-US" sz="3600" b="1" dirty="0" smtClean="0">
                <a:solidFill>
                  <a:srgbClr val="E70334"/>
                </a:solidFill>
                <a:latin typeface="微软雅黑" pitchFamily="34" charset="-122"/>
                <a:ea typeface="微软雅黑" pitchFamily="34" charset="-122"/>
              </a:rPr>
              <a:t>但</a:t>
            </a:r>
            <a:r>
              <a:rPr lang="zh-CN" altLang="en-US" sz="3600" b="1" dirty="0">
                <a:solidFill>
                  <a:srgbClr val="E70334"/>
                </a:solidFill>
                <a:latin typeface="微软雅黑" pitchFamily="34" charset="-122"/>
                <a:ea typeface="微软雅黑" pitchFamily="34" charset="-122"/>
              </a:rPr>
              <a:t>遗憾的是</a:t>
            </a:r>
            <a:r>
              <a:rPr lang="zh-CN" altLang="en-US" sz="3600" b="1" dirty="0" smtClean="0">
                <a:solidFill>
                  <a:srgbClr val="E70334"/>
                </a:solidFill>
                <a:latin typeface="微软雅黑" pitchFamily="34" charset="-122"/>
                <a:ea typeface="微软雅黑" pitchFamily="34" charset="-122"/>
              </a:rPr>
              <a:t>，</a:t>
            </a:r>
            <a:endParaRPr lang="en-US" altLang="zh-CN" sz="3600" b="1" dirty="0" smtClean="0">
              <a:solidFill>
                <a:srgbClr val="E70334"/>
              </a:solidFill>
              <a:latin typeface="微软雅黑" pitchFamily="34" charset="-122"/>
              <a:ea typeface="微软雅黑" pitchFamily="34" charset="-122"/>
            </a:endParaRPr>
          </a:p>
          <a:p>
            <a:r>
              <a:rPr lang="zh-CN" altLang="en-US" sz="3600" b="1" dirty="0" smtClean="0">
                <a:solidFill>
                  <a:srgbClr val="E70334"/>
                </a:solidFill>
                <a:latin typeface="微软雅黑" pitchFamily="34" charset="-122"/>
                <a:ea typeface="微软雅黑" pitchFamily="34" charset="-122"/>
              </a:rPr>
              <a:t>我</a:t>
            </a:r>
            <a:r>
              <a:rPr lang="zh-CN" altLang="en-US" sz="3600" b="1" dirty="0">
                <a:solidFill>
                  <a:srgbClr val="E70334"/>
                </a:solidFill>
                <a:latin typeface="微软雅黑" pitchFamily="34" charset="-122"/>
                <a:ea typeface="微软雅黑" pitchFamily="34" charset="-122"/>
              </a:rPr>
              <a:t>不知道是哪一半被浪费了</a:t>
            </a:r>
            <a:r>
              <a:rPr lang="zh-CN" altLang="en-US" sz="3600" b="1" dirty="0" smtClean="0">
                <a:solidFill>
                  <a:srgbClr val="E70334"/>
                </a:solidFill>
                <a:latin typeface="微软雅黑" pitchFamily="34" charset="-122"/>
                <a:ea typeface="微软雅黑" pitchFamily="34" charset="-122"/>
              </a:rPr>
              <a:t>。</a:t>
            </a:r>
            <a:endParaRPr lang="en-US" altLang="zh-CN" sz="3600" b="1" dirty="0" smtClean="0">
              <a:solidFill>
                <a:srgbClr val="E70334"/>
              </a:solidFill>
              <a:latin typeface="微软雅黑" pitchFamily="34" charset="-122"/>
              <a:ea typeface="微软雅黑" pitchFamily="34" charset="-122"/>
            </a:endParaRPr>
          </a:p>
          <a:p>
            <a:r>
              <a:rPr lang="zh-CN" altLang="en-US" sz="3600" b="1" dirty="0" smtClean="0">
                <a:solidFill>
                  <a:srgbClr val="E70334"/>
                </a:solidFill>
                <a:latin typeface="微软雅黑" pitchFamily="34" charset="-122"/>
                <a:ea typeface="微软雅黑" pitchFamily="34" charset="-122"/>
              </a:rPr>
              <a:t>”</a:t>
            </a:r>
            <a:endParaRPr lang="zh-CN" altLang="en-US" sz="3600" b="1" dirty="0">
              <a:solidFill>
                <a:srgbClr val="E70334"/>
              </a:solidFill>
              <a:latin typeface="微软雅黑" pitchFamily="34" charset="-122"/>
              <a:ea typeface="微软雅黑" pitchFamily="34" charset="-122"/>
            </a:endParaRPr>
          </a:p>
        </p:txBody>
      </p:sp>
      <p:sp>
        <p:nvSpPr>
          <p:cNvPr id="18" name="TextBox 17"/>
          <p:cNvSpPr txBox="1"/>
          <p:nvPr/>
        </p:nvSpPr>
        <p:spPr>
          <a:xfrm>
            <a:off x="2178795" y="4006056"/>
            <a:ext cx="3849131" cy="461665"/>
          </a:xfrm>
          <a:prstGeom prst="rect">
            <a:avLst/>
          </a:prstGeom>
          <a:noFill/>
        </p:spPr>
        <p:txBody>
          <a:bodyPr wrap="none" rtlCol="0">
            <a:spAutoFit/>
          </a:bodyPr>
          <a:lstStyle/>
          <a:p>
            <a:r>
              <a:rPr lang="en-US" altLang="zh-CN" sz="2400" b="1" dirty="0">
                <a:solidFill>
                  <a:srgbClr val="E70334"/>
                </a:solidFill>
                <a:latin typeface="DFGFuun-W7" pitchFamily="50" charset="-128"/>
                <a:ea typeface="DFGFuun-W7" pitchFamily="50" charset="-128"/>
              </a:rPr>
              <a:t>—— John </a:t>
            </a:r>
            <a:r>
              <a:rPr lang="en-US" altLang="zh-CN" sz="2400" b="1" dirty="0" smtClean="0">
                <a:solidFill>
                  <a:srgbClr val="E70334"/>
                </a:solidFill>
                <a:latin typeface="DFGFuun-W7" pitchFamily="50" charset="-128"/>
                <a:ea typeface="DFGFuun-W7" pitchFamily="50" charset="-128"/>
              </a:rPr>
              <a:t>Wanamaker </a:t>
            </a:r>
            <a:endParaRPr lang="zh-CN" altLang="en-US" sz="2400" b="1" dirty="0">
              <a:solidFill>
                <a:srgbClr val="E70334"/>
              </a:solidFill>
              <a:latin typeface="DFGFuun-W7" pitchFamily="50" charset="-128"/>
              <a:ea typeface="DFGFuun-W7"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206997"/>
            <a:ext cx="16002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16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669561"/>
            <a:ext cx="6768752" cy="4696641"/>
          </a:xfrm>
          <a:prstGeom prst="rect">
            <a:avLst/>
          </a:prstGeom>
        </p:spPr>
      </p:pic>
      <p:sp>
        <p:nvSpPr>
          <p:cNvPr id="7" name="TextBox 6"/>
          <p:cNvSpPr txBox="1"/>
          <p:nvPr/>
        </p:nvSpPr>
        <p:spPr>
          <a:xfrm>
            <a:off x="863382" y="1317802"/>
            <a:ext cx="901209"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How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776094" y="589156"/>
            <a:ext cx="1210588" cy="400110"/>
          </a:xfrm>
          <a:prstGeom prst="rect">
            <a:avLst/>
          </a:prstGeom>
          <a:noFill/>
        </p:spPr>
        <p:txBody>
          <a:bodyPr wrap="none" rtlCol="0">
            <a:spAutoFit/>
          </a:bodyPr>
          <a:lstStyle/>
          <a:p>
            <a:r>
              <a:rPr lang="zh-CN" altLang="en-US" sz="2000" b="1" dirty="0" smtClean="0">
                <a:solidFill>
                  <a:srgbClr val="E70334"/>
                </a:solidFill>
                <a:latin typeface="Impact" pitchFamily="34" charset="0"/>
                <a:ea typeface="微软雅黑" pitchFamily="34" charset="-122"/>
              </a:rPr>
              <a:t>精准投放</a:t>
            </a:r>
            <a:endParaRPr lang="zh-CN" altLang="zh-CN" sz="2000" b="1" dirty="0">
              <a:solidFill>
                <a:srgbClr val="E70334"/>
              </a:solidFill>
              <a:latin typeface="Impact" pitchFamily="34" charset="0"/>
              <a:ea typeface="微软雅黑" pitchFamily="34" charset="-122"/>
            </a:endParaRPr>
          </a:p>
        </p:txBody>
      </p:sp>
    </p:spTree>
    <p:extLst>
      <p:ext uri="{BB962C8B-B14F-4D97-AF65-F5344CB8AC3E}">
        <p14:creationId xmlns:p14="http://schemas.microsoft.com/office/powerpoint/2010/main" val="30383610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1210588" cy="400110"/>
          </a:xfrm>
          <a:prstGeom prst="rect">
            <a:avLst/>
          </a:prstGeom>
          <a:noFill/>
        </p:spPr>
        <p:txBody>
          <a:bodyPr wrap="none" rtlCol="0">
            <a:spAutoFit/>
          </a:bodyPr>
          <a:lstStyle/>
          <a:p>
            <a:r>
              <a:rPr lang="zh-CN" altLang="en-US" sz="2000" b="1" dirty="0" smtClean="0">
                <a:solidFill>
                  <a:srgbClr val="E70334"/>
                </a:solidFill>
                <a:latin typeface="Impact" pitchFamily="34" charset="0"/>
                <a:ea typeface="微软雅黑" pitchFamily="34" charset="-122"/>
              </a:rPr>
              <a:t>精准投放</a:t>
            </a:r>
            <a:endParaRPr lang="zh-CN" altLang="zh-CN" sz="2000" b="1" dirty="0">
              <a:solidFill>
                <a:srgbClr val="E70334"/>
              </a:solidFill>
              <a:latin typeface="Impact" pitchFamily="34" charset="0"/>
              <a:ea typeface="微软雅黑" pitchFamily="34" charset="-122"/>
            </a:endParaRPr>
          </a:p>
        </p:txBody>
      </p:sp>
      <p:sp>
        <p:nvSpPr>
          <p:cNvPr id="7" name="TextBox 6"/>
          <p:cNvSpPr txBox="1"/>
          <p:nvPr/>
        </p:nvSpPr>
        <p:spPr>
          <a:xfrm>
            <a:off x="863382" y="1317802"/>
            <a:ext cx="798617"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N</a:t>
            </a:r>
            <a:r>
              <a:rPr lang="en-US" altLang="zh-CN" b="1" dirty="0" smtClean="0">
                <a:solidFill>
                  <a:schemeClr val="tx1">
                    <a:lumMod val="65000"/>
                    <a:lumOff val="35000"/>
                  </a:schemeClr>
                </a:solidFill>
                <a:latin typeface="微软雅黑" pitchFamily="34" charset="-122"/>
                <a:ea typeface="微软雅黑" pitchFamily="34" charset="-122"/>
              </a:rPr>
              <a:t>ow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3139321"/>
          </a:xfrm>
          <a:prstGeom prst="rect">
            <a:avLst/>
          </a:prstGeom>
        </p:spPr>
        <p:txBody>
          <a:bodyPr wrap="square">
            <a:spAutoFit/>
          </a:bodyPr>
          <a:lstStyle/>
          <a:p>
            <a:r>
              <a:rPr lang="zh-CN" altLang="en-US" b="1" dirty="0">
                <a:latin typeface="微软雅黑" pitchFamily="34" charset="-122"/>
                <a:ea typeface="微软雅黑" pitchFamily="34" charset="-122"/>
              </a:rPr>
              <a:t>豆瓣</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我</a:t>
            </a:r>
            <a:r>
              <a:rPr lang="zh-CN" altLang="en-US" dirty="0">
                <a:latin typeface="微软雅黑" pitchFamily="34" charset="-122"/>
                <a:ea typeface="微软雅黑" pitchFamily="34" charset="-122"/>
              </a:rPr>
              <a:t>买了俩馒头，他问我，你要不要来碗米饭</a:t>
            </a:r>
            <a:r>
              <a:rPr lang="en-US" altLang="zh-CN" dirty="0" smtClean="0">
                <a:latin typeface="微软雅黑" pitchFamily="34" charset="-122"/>
                <a:ea typeface="微软雅黑" pitchFamily="34" charset="-122"/>
              </a:rPr>
              <a:t>?</a:t>
            </a:r>
          </a:p>
          <a:p>
            <a:endParaRPr lang="en-US" altLang="zh-CN" dirty="0">
              <a:latin typeface="微软雅黑" pitchFamily="34" charset="-122"/>
              <a:ea typeface="微软雅黑" pitchFamily="34" charset="-122"/>
            </a:endParaRPr>
          </a:p>
          <a:p>
            <a:r>
              <a:rPr lang="zh-CN" altLang="en-US" b="1" dirty="0">
                <a:latin typeface="微软雅黑" pitchFamily="34" charset="-122"/>
                <a:ea typeface="微软雅黑" pitchFamily="34" charset="-122"/>
              </a:rPr>
              <a:t>淘宝</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我</a:t>
            </a:r>
            <a:r>
              <a:rPr lang="zh-CN" altLang="en-US" dirty="0">
                <a:latin typeface="微软雅黑" pitchFamily="34" charset="-122"/>
                <a:ea typeface="微软雅黑" pitchFamily="34" charset="-122"/>
              </a:rPr>
              <a:t>吃完俩馒头，问我，你要不要来俩馒头</a:t>
            </a:r>
            <a:r>
              <a:rPr lang="en-US" altLang="zh-CN" dirty="0" smtClean="0">
                <a:latin typeface="微软雅黑" pitchFamily="34" charset="-122"/>
                <a:ea typeface="微软雅黑" pitchFamily="34" charset="-122"/>
              </a:rPr>
              <a:t>?</a:t>
            </a:r>
          </a:p>
          <a:p>
            <a:endParaRPr lang="en-US" altLang="zh-CN" dirty="0">
              <a:latin typeface="微软雅黑" pitchFamily="34" charset="-122"/>
              <a:ea typeface="微软雅黑" pitchFamily="34" charset="-122"/>
            </a:endParaRPr>
          </a:p>
          <a:p>
            <a:r>
              <a:rPr lang="zh-CN" altLang="en-US" b="1" dirty="0">
                <a:latin typeface="微软雅黑" pitchFamily="34" charset="-122"/>
                <a:ea typeface="微软雅黑" pitchFamily="34" charset="-122"/>
              </a:rPr>
              <a:t>百度</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“老板</a:t>
            </a:r>
            <a:r>
              <a:rPr lang="zh-CN" altLang="en-US" dirty="0">
                <a:latin typeface="微软雅黑" pitchFamily="34" charset="-122"/>
                <a:ea typeface="微软雅黑" pitchFamily="34" charset="-122"/>
              </a:rPr>
              <a:t>，给我俩馒头”</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湖南株洲馒头机制造厂</a:t>
            </a:r>
            <a:r>
              <a:rPr lang="zh-CN" altLang="en-US" dirty="0" smtClean="0">
                <a:latin typeface="微软雅黑" pitchFamily="34" charset="-122"/>
                <a:ea typeface="微软雅黑" pitchFamily="34" charset="-122"/>
              </a:rPr>
              <a:t>供</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应</a:t>
            </a:r>
            <a:r>
              <a:rPr lang="zh-CN" altLang="en-US" dirty="0">
                <a:latin typeface="微软雅黑" pitchFamily="34" charset="-122"/>
                <a:ea typeface="微软雅黑" pitchFamily="34" charset="-122"/>
              </a:rPr>
              <a:t>优质馒头机</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zh-CN" altLang="en-US" b="1" dirty="0">
                <a:latin typeface="微软雅黑" pitchFamily="34" charset="-122"/>
                <a:ea typeface="微软雅黑" pitchFamily="34" charset="-122"/>
              </a:rPr>
              <a:t>腾讯</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正当</a:t>
            </a:r>
            <a:r>
              <a:rPr lang="zh-CN" altLang="en-US" dirty="0">
                <a:latin typeface="微软雅黑" pitchFamily="34" charset="-122"/>
                <a:ea typeface="微软雅黑" pitchFamily="34" charset="-122"/>
              </a:rPr>
              <a:t>我要买馒头时，在后面拍了拍我，“同学，来</a:t>
            </a:r>
            <a:r>
              <a:rPr lang="zh-CN" altLang="en-US" dirty="0" smtClean="0">
                <a:latin typeface="微软雅黑" pitchFamily="34" charset="-122"/>
                <a:ea typeface="微软雅黑" pitchFamily="34" charset="-122"/>
              </a:rPr>
              <a:t>我</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这</a:t>
            </a:r>
            <a:r>
              <a:rPr lang="zh-CN" altLang="en-US" dirty="0">
                <a:latin typeface="微软雅黑" pitchFamily="34" charset="-122"/>
                <a:ea typeface="微软雅黑" pitchFamily="34" charset="-122"/>
              </a:rPr>
              <a:t>买，一摸一样，还有豆沙馅</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en-US" altLang="zh-CN" b="1" dirty="0">
                <a:latin typeface="微软雅黑" pitchFamily="34" charset="-122"/>
                <a:ea typeface="微软雅黑" pitchFamily="34" charset="-122"/>
              </a:rPr>
              <a:t>360</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让</a:t>
            </a:r>
            <a:r>
              <a:rPr lang="zh-CN" altLang="en-US" dirty="0">
                <a:latin typeface="微软雅黑" pitchFamily="34" charset="-122"/>
                <a:ea typeface="微软雅黑" pitchFamily="34" charset="-122"/>
              </a:rPr>
              <a:t>我摸一下，免费送馒头。</a:t>
            </a:r>
          </a:p>
        </p:txBody>
      </p:sp>
    </p:spTree>
    <p:extLst>
      <p:ext uri="{BB962C8B-B14F-4D97-AF65-F5344CB8AC3E}">
        <p14:creationId xmlns:p14="http://schemas.microsoft.com/office/powerpoint/2010/main" val="434956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1210588" cy="400110"/>
          </a:xfrm>
          <a:prstGeom prst="rect">
            <a:avLst/>
          </a:prstGeom>
          <a:noFill/>
        </p:spPr>
        <p:txBody>
          <a:bodyPr wrap="none" rtlCol="0">
            <a:spAutoFit/>
          </a:bodyPr>
          <a:lstStyle/>
          <a:p>
            <a:r>
              <a:rPr lang="zh-CN" altLang="en-US" sz="2000" b="1" dirty="0" smtClean="0">
                <a:solidFill>
                  <a:srgbClr val="E70334"/>
                </a:solidFill>
                <a:latin typeface="Impact" pitchFamily="34" charset="0"/>
                <a:ea typeface="微软雅黑" pitchFamily="34" charset="-122"/>
              </a:rPr>
              <a:t>精准投放</a:t>
            </a:r>
            <a:endParaRPr lang="zh-CN" altLang="zh-CN" sz="2000" b="1" dirty="0">
              <a:solidFill>
                <a:srgbClr val="E70334"/>
              </a:solidFill>
              <a:latin typeface="Impact" pitchFamily="34" charset="0"/>
              <a:ea typeface="微软雅黑" pitchFamily="34" charset="-122"/>
            </a:endParaRPr>
          </a:p>
        </p:txBody>
      </p:sp>
      <p:sp>
        <p:nvSpPr>
          <p:cNvPr id="7" name="TextBox 6"/>
          <p:cNvSpPr txBox="1"/>
          <p:nvPr/>
        </p:nvSpPr>
        <p:spPr>
          <a:xfrm>
            <a:off x="863382" y="1317802"/>
            <a:ext cx="946093"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需求：</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2308324"/>
          </a:xfrm>
          <a:prstGeom prst="rect">
            <a:avLst/>
          </a:prstGeom>
        </p:spPr>
        <p:txBody>
          <a:bodyPr wrap="square">
            <a:spAutoFit/>
          </a:bodyPr>
          <a:lstStyle/>
          <a:p>
            <a:r>
              <a:rPr lang="zh-CN" altLang="en-US" b="1" dirty="0" smtClean="0">
                <a:latin typeface="微软雅黑" pitchFamily="34" charset="-122"/>
                <a:ea typeface="微软雅黑" pitchFamily="34" charset="-122"/>
              </a:rPr>
              <a:t>广告主</a:t>
            </a:r>
            <a:r>
              <a:rPr lang="zh-CN" altLang="en-US" dirty="0" smtClean="0">
                <a:latin typeface="微软雅黑" pitchFamily="34" charset="-122"/>
                <a:ea typeface="微软雅黑" pitchFamily="34" charset="-122"/>
              </a:rPr>
              <a:t>：更高效地消耗广告费，</a:t>
            </a:r>
            <a:r>
              <a:rPr lang="en-US" altLang="zh-CN" dirty="0" smtClean="0">
                <a:latin typeface="微软雅黑" pitchFamily="34" charset="-122"/>
                <a:ea typeface="微软雅黑" pitchFamily="34" charset="-122"/>
              </a:rPr>
              <a:t>ROI</a:t>
            </a:r>
            <a:r>
              <a:rPr lang="zh-CN" altLang="en-US" dirty="0" smtClean="0">
                <a:latin typeface="微软雅黑" pitchFamily="34" charset="-122"/>
                <a:ea typeface="微软雅黑" pitchFamily="34" charset="-122"/>
              </a:rPr>
              <a:t>更高。</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网站主</a:t>
            </a:r>
            <a:r>
              <a:rPr lang="zh-CN" altLang="en-US" dirty="0" smtClean="0">
                <a:latin typeface="微软雅黑" pitchFamily="34" charset="-122"/>
                <a:ea typeface="微软雅黑" pitchFamily="34" charset="-122"/>
              </a:rPr>
              <a:t>：更有效地将流量变现，而且越多越好。</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ROI (</a:t>
            </a:r>
            <a:r>
              <a:rPr lang="zh-CN" altLang="en-US" dirty="0" smtClean="0">
                <a:latin typeface="微软雅黑" pitchFamily="34" charset="-122"/>
                <a:ea typeface="微软雅黑" pitchFamily="34" charset="-122"/>
              </a:rPr>
              <a:t>成本转化率</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销售</a:t>
            </a:r>
            <a:r>
              <a:rPr lang="zh-CN" altLang="en-US" dirty="0">
                <a:latin typeface="微软雅黑" pitchFamily="34" charset="-122"/>
                <a:ea typeface="微软雅黑" pitchFamily="34" charset="-122"/>
              </a:rPr>
              <a:t>等所带来的利润 </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广告成本 * </a:t>
            </a:r>
            <a:r>
              <a:rPr lang="en-US" altLang="zh-CN" dirty="0">
                <a:latin typeface="微软雅黑" pitchFamily="34" charset="-122"/>
                <a:ea typeface="微软雅黑" pitchFamily="34" charset="-122"/>
              </a:rPr>
              <a:t>100%</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4365278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776094" y="589156"/>
            <a:ext cx="970698" cy="830997"/>
            <a:chOff x="1388281" y="589156"/>
            <a:chExt cx="970698" cy="830997"/>
          </a:xfrm>
        </p:grpSpPr>
        <p:sp>
          <p:nvSpPr>
            <p:cNvPr id="27" name="TextBox 26"/>
            <p:cNvSpPr txBox="1"/>
            <p:nvPr/>
          </p:nvSpPr>
          <p:spPr>
            <a:xfrm>
              <a:off x="1739835" y="946438"/>
              <a:ext cx="619144"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EAL</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9" name="TextBox 28"/>
            <p:cNvSpPr txBox="1"/>
            <p:nvPr/>
          </p:nvSpPr>
          <p:spPr>
            <a:xfrm>
              <a:off x="1388281" y="589156"/>
              <a:ext cx="516488" cy="830997"/>
            </a:xfrm>
            <a:prstGeom prst="rect">
              <a:avLst/>
            </a:prstGeom>
            <a:noFill/>
          </p:spPr>
          <p:txBody>
            <a:bodyPr wrap="none" rtlCol="0">
              <a:spAutoFit/>
            </a:bodyPr>
            <a:lstStyle/>
            <a:p>
              <a:r>
                <a:rPr lang="en-US" altLang="zh-CN" sz="4800" b="1" dirty="0">
                  <a:solidFill>
                    <a:srgbClr val="E70334"/>
                  </a:solidFill>
                  <a:latin typeface="Impact" pitchFamily="34" charset="0"/>
                  <a:ea typeface="微软雅黑" pitchFamily="34" charset="-122"/>
                </a:rPr>
                <a:t>R</a:t>
              </a:r>
              <a:endParaRPr lang="zh-CN" altLang="zh-CN" sz="2000" b="1" dirty="0">
                <a:solidFill>
                  <a:srgbClr val="E70334"/>
                </a:solidFill>
                <a:latin typeface="Impact" pitchFamily="34" charset="0"/>
                <a:ea typeface="微软雅黑" pitchFamily="34" charset="-122"/>
              </a:endParaRPr>
            </a:p>
          </p:txBody>
        </p:sp>
      </p:grpSp>
      <p:cxnSp>
        <p:nvCxnSpPr>
          <p:cNvPr id="30" name="直接连接符 29"/>
          <p:cNvCxnSpPr/>
          <p:nvPr/>
        </p:nvCxnSpPr>
        <p:spPr>
          <a:xfrm>
            <a:off x="882000" y="1489348"/>
            <a:ext cx="7380000"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2000" y="1989566"/>
            <a:ext cx="1210588" cy="338554"/>
          </a:xfrm>
          <a:prstGeom prst="rect">
            <a:avLst/>
          </a:prstGeom>
          <a:noFill/>
          <a:ln>
            <a:noFill/>
          </a:ln>
        </p:spPr>
        <p:txBody>
          <a:bodyPr wrap="none" rtlCol="0">
            <a:spAutoFit/>
          </a:bodyPr>
          <a:lstStyle/>
          <a:p>
            <a:pPr algn="r"/>
            <a:r>
              <a:rPr lang="zh-CN" altLang="en-US" sz="1600" i="1" dirty="0">
                <a:solidFill>
                  <a:srgbClr val="E70334"/>
                </a:solidFill>
                <a:latin typeface="微软雅黑" pitchFamily="34" charset="-122"/>
                <a:ea typeface="微软雅黑" pitchFamily="34" charset="-122"/>
              </a:rPr>
              <a:t>广告</a:t>
            </a:r>
            <a:r>
              <a:rPr lang="zh-CN" altLang="en-US" sz="1600" i="1" dirty="0" smtClean="0">
                <a:solidFill>
                  <a:srgbClr val="E70334"/>
                </a:solidFill>
                <a:latin typeface="微软雅黑" pitchFamily="34" charset="-122"/>
                <a:ea typeface="微软雅黑" pitchFamily="34" charset="-122"/>
              </a:rPr>
              <a:t>主竞价</a:t>
            </a:r>
            <a:endParaRPr lang="zh-CN" altLang="en-US" sz="1600" i="1" dirty="0">
              <a:solidFill>
                <a:srgbClr val="E70334"/>
              </a:solidFill>
              <a:latin typeface="微软雅黑" pitchFamily="34" charset="-122"/>
              <a:ea typeface="微软雅黑" pitchFamily="34" charset="-122"/>
            </a:endParaRPr>
          </a:p>
        </p:txBody>
      </p:sp>
      <p:cxnSp>
        <p:nvCxnSpPr>
          <p:cNvPr id="7" name="直接连接符 6"/>
          <p:cNvCxnSpPr/>
          <p:nvPr/>
        </p:nvCxnSpPr>
        <p:spPr>
          <a:xfrm>
            <a:off x="2195736" y="1633364"/>
            <a:ext cx="0" cy="3456384"/>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045862" y="2135480"/>
            <a:ext cx="149874" cy="46726"/>
            <a:chOff x="2045862" y="2135480"/>
            <a:chExt cx="149874" cy="46726"/>
          </a:xfrm>
        </p:grpSpPr>
        <p:cxnSp>
          <p:nvCxnSpPr>
            <p:cNvPr id="12" name="直接连接符 11"/>
            <p:cNvCxnSpPr/>
            <p:nvPr/>
          </p:nvCxnSpPr>
          <p:spPr>
            <a:xfrm>
              <a:off x="2092588" y="2158843"/>
              <a:ext cx="103148"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045862" y="2135480"/>
              <a:ext cx="46726" cy="4672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1087185" y="2590912"/>
            <a:ext cx="1005403"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smtClean="0"/>
              <a:t>价高者得</a:t>
            </a:r>
            <a:endParaRPr lang="zh-CN" altLang="en-US" b="0" i="1" dirty="0"/>
          </a:p>
        </p:txBody>
      </p:sp>
      <p:sp>
        <p:nvSpPr>
          <p:cNvPr id="15" name="TextBox 14"/>
          <p:cNvSpPr txBox="1"/>
          <p:nvPr/>
        </p:nvSpPr>
        <p:spPr>
          <a:xfrm>
            <a:off x="1342639" y="3192258"/>
            <a:ext cx="749949" cy="338554"/>
          </a:xfrm>
          <a:prstGeom prst="rect">
            <a:avLst/>
          </a:prstGeom>
          <a:noFill/>
          <a:ln>
            <a:noFill/>
          </a:ln>
        </p:spPr>
        <p:txBody>
          <a:bodyPr wrap="none" rtlCol="0">
            <a:spAutoFit/>
          </a:bodyPr>
          <a:lstStyle/>
          <a:p>
            <a:pPr algn="r"/>
            <a:r>
              <a:rPr lang="en-US" altLang="zh-CN" sz="1600" i="1" dirty="0" smtClean="0">
                <a:solidFill>
                  <a:srgbClr val="E70334"/>
                </a:solidFill>
                <a:latin typeface="微软雅黑" pitchFamily="34" charset="-122"/>
                <a:ea typeface="微软雅黑" pitchFamily="34" charset="-122"/>
              </a:rPr>
              <a:t>ROI</a:t>
            </a:r>
            <a:r>
              <a:rPr lang="zh-CN" altLang="en-US" sz="1600" i="1" dirty="0" smtClean="0">
                <a:solidFill>
                  <a:srgbClr val="E70334"/>
                </a:solidFill>
                <a:latin typeface="微软雅黑" pitchFamily="34" charset="-122"/>
                <a:ea typeface="微软雅黑" pitchFamily="34" charset="-122"/>
              </a:rPr>
              <a:t>高</a:t>
            </a:r>
            <a:endParaRPr lang="zh-CN" altLang="en-US" sz="1600" i="1" dirty="0">
              <a:solidFill>
                <a:srgbClr val="E70334"/>
              </a:solidFill>
              <a:latin typeface="微软雅黑" pitchFamily="34" charset="-122"/>
              <a:ea typeface="微软雅黑" pitchFamily="34" charset="-122"/>
            </a:endParaRPr>
          </a:p>
        </p:txBody>
      </p:sp>
      <p:sp>
        <p:nvSpPr>
          <p:cNvPr id="16" name="TextBox 15"/>
          <p:cNvSpPr txBox="1"/>
          <p:nvPr/>
        </p:nvSpPr>
        <p:spPr>
          <a:xfrm>
            <a:off x="676816" y="3793604"/>
            <a:ext cx="1415772"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smtClean="0"/>
              <a:t>流量有效利用</a:t>
            </a:r>
            <a:endParaRPr lang="zh-CN" altLang="en-US" b="0" i="1" dirty="0"/>
          </a:p>
        </p:txBody>
      </p:sp>
      <p:grpSp>
        <p:nvGrpSpPr>
          <p:cNvPr id="18" name="组合 17"/>
          <p:cNvGrpSpPr/>
          <p:nvPr/>
        </p:nvGrpSpPr>
        <p:grpSpPr>
          <a:xfrm>
            <a:off x="2782777" y="589156"/>
            <a:ext cx="1427490" cy="830997"/>
            <a:chOff x="1388281" y="589156"/>
            <a:chExt cx="1427490" cy="830997"/>
          </a:xfrm>
        </p:grpSpPr>
        <p:sp>
          <p:nvSpPr>
            <p:cNvPr id="20" name="TextBox 19"/>
            <p:cNvSpPr txBox="1"/>
            <p:nvPr/>
          </p:nvSpPr>
          <p:spPr>
            <a:xfrm>
              <a:off x="1739835" y="946438"/>
              <a:ext cx="1075936"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IDDING</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1" name="TextBox 20"/>
            <p:cNvSpPr txBox="1"/>
            <p:nvPr/>
          </p:nvSpPr>
          <p:spPr>
            <a:xfrm>
              <a:off x="1388281" y="589156"/>
              <a:ext cx="524503" cy="830997"/>
            </a:xfrm>
            <a:prstGeom prst="rect">
              <a:avLst/>
            </a:prstGeom>
            <a:noFill/>
          </p:spPr>
          <p:txBody>
            <a:bodyPr wrap="none" rtlCol="0">
              <a:spAutoFit/>
            </a:bodyPr>
            <a:lstStyle/>
            <a:p>
              <a:r>
                <a:rPr lang="en-US" altLang="zh-CN" sz="4800" b="1" dirty="0" smtClean="0">
                  <a:solidFill>
                    <a:srgbClr val="E70334"/>
                  </a:solidFill>
                  <a:latin typeface="Impact" pitchFamily="34" charset="0"/>
                  <a:ea typeface="微软雅黑" pitchFamily="34" charset="-122"/>
                </a:rPr>
                <a:t>B</a:t>
              </a:r>
              <a:endParaRPr lang="zh-CN" altLang="zh-CN" sz="2000" b="1" dirty="0">
                <a:solidFill>
                  <a:srgbClr val="E70334"/>
                </a:solidFill>
                <a:latin typeface="Impact" pitchFamily="34" charset="0"/>
                <a:ea typeface="微软雅黑" pitchFamily="34" charset="-122"/>
              </a:endParaRPr>
            </a:p>
          </p:txBody>
        </p:sp>
      </p:grpSp>
      <p:grpSp>
        <p:nvGrpSpPr>
          <p:cNvPr id="22" name="组合 21"/>
          <p:cNvGrpSpPr/>
          <p:nvPr/>
        </p:nvGrpSpPr>
        <p:grpSpPr>
          <a:xfrm>
            <a:off x="1614686" y="589154"/>
            <a:ext cx="981855" cy="830997"/>
            <a:chOff x="1388281" y="589156"/>
            <a:chExt cx="981855" cy="830997"/>
          </a:xfrm>
        </p:grpSpPr>
        <p:sp>
          <p:nvSpPr>
            <p:cNvPr id="23" name="TextBox 22"/>
            <p:cNvSpPr txBox="1"/>
            <p:nvPr/>
          </p:nvSpPr>
          <p:spPr>
            <a:xfrm>
              <a:off x="1739835" y="946438"/>
              <a:ext cx="630301"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IME</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5" name="TextBox 24"/>
            <p:cNvSpPr txBox="1"/>
            <p:nvPr/>
          </p:nvSpPr>
          <p:spPr>
            <a:xfrm>
              <a:off x="1388281" y="589156"/>
              <a:ext cx="468398" cy="830997"/>
            </a:xfrm>
            <a:prstGeom prst="rect">
              <a:avLst/>
            </a:prstGeom>
            <a:noFill/>
          </p:spPr>
          <p:txBody>
            <a:bodyPr wrap="none" rtlCol="0">
              <a:spAutoFit/>
            </a:bodyPr>
            <a:lstStyle/>
            <a:p>
              <a:r>
                <a:rPr lang="en-US" altLang="zh-CN" sz="4800" b="1" dirty="0">
                  <a:solidFill>
                    <a:srgbClr val="E70334"/>
                  </a:solidFill>
                  <a:latin typeface="Impact" pitchFamily="34" charset="0"/>
                  <a:ea typeface="微软雅黑" pitchFamily="34" charset="-122"/>
                </a:rPr>
                <a:t>T</a:t>
              </a:r>
              <a:endParaRPr lang="zh-CN" altLang="zh-CN" sz="2000" b="1" dirty="0">
                <a:solidFill>
                  <a:srgbClr val="E70334"/>
                </a:solidFill>
                <a:latin typeface="Impact" pitchFamily="34" charset="0"/>
                <a:ea typeface="微软雅黑" pitchFamily="34" charset="-122"/>
              </a:endParaRP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897" y="1575618"/>
            <a:ext cx="525448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53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pic>
        <p:nvPicPr>
          <p:cNvPr id="5" name="内容占位符 26" descr="C:\Users\liya.ly\AppData\Local\Evernote\Evernote\Databases\Attachments\64ca13b39e531936f7836f86bc97fbd3.jpg"/>
          <p:cNvPicPr>
            <a:picLocks noGrp="1"/>
          </p:cNvPicPr>
          <p:nvPr>
            <p:ph idx="1"/>
          </p:nvPr>
        </p:nvPicPr>
        <p:blipFill>
          <a:blip r:embed="rId2" cstate="print"/>
          <a:srcRect/>
          <a:stretch>
            <a:fillRect/>
          </a:stretch>
        </p:blipFill>
        <p:spPr bwMode="auto">
          <a:xfrm>
            <a:off x="0" y="8374"/>
            <a:ext cx="9144000" cy="5706625"/>
          </a:xfrm>
          <a:prstGeom prst="rect">
            <a:avLst/>
          </a:prstGeom>
          <a:noFill/>
          <a:ln w="9525">
            <a:noFill/>
            <a:miter lim="800000"/>
            <a:headEnd/>
            <a:tailEnd/>
          </a:ln>
        </p:spPr>
      </p:pic>
    </p:spTree>
    <p:extLst>
      <p:ext uri="{BB962C8B-B14F-4D97-AF65-F5344CB8AC3E}">
        <p14:creationId xmlns:p14="http://schemas.microsoft.com/office/powerpoint/2010/main" val="18417840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7" name="TextBox 6"/>
          <p:cNvSpPr txBox="1"/>
          <p:nvPr/>
        </p:nvSpPr>
        <p:spPr>
          <a:xfrm>
            <a:off x="863382" y="1317802"/>
            <a:ext cx="958917"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DSP</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3416320"/>
          </a:xfrm>
          <a:prstGeom prst="rect">
            <a:avLst/>
          </a:prstGeom>
        </p:spPr>
        <p:txBody>
          <a:bodyPr wrap="square">
            <a:spAutoFit/>
          </a:bodyPr>
          <a:lstStyle/>
          <a:p>
            <a:r>
              <a:rPr lang="en-US" altLang="zh-CN" dirty="0">
                <a:latin typeface="微软雅黑" pitchFamily="34" charset="-122"/>
                <a:ea typeface="微软雅黑" pitchFamily="34" charset="-122"/>
              </a:rPr>
              <a:t>DSP</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Demand-Side Platform</a:t>
            </a:r>
            <a:r>
              <a:rPr lang="zh-CN" altLang="en-US" dirty="0">
                <a:latin typeface="微软雅黑" pitchFamily="34" charset="-122"/>
                <a:ea typeface="微软雅黑" pitchFamily="34" charset="-122"/>
              </a:rPr>
              <a:t>的缩写，即需求方平台</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互联网广告产业中，</a:t>
            </a:r>
            <a:r>
              <a:rPr lang="en-US" altLang="zh-CN" dirty="0">
                <a:latin typeface="微软雅黑" pitchFamily="34" charset="-122"/>
                <a:ea typeface="微软雅黑" pitchFamily="34" charset="-122"/>
              </a:rPr>
              <a:t>DSP</a:t>
            </a:r>
            <a:r>
              <a:rPr lang="zh-CN" altLang="en-US" dirty="0">
                <a:latin typeface="微软雅黑" pitchFamily="34" charset="-122"/>
                <a:ea typeface="微软雅黑" pitchFamily="34" charset="-122"/>
              </a:rPr>
              <a:t>是一个系统，也是一种在线广告平台</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它</a:t>
            </a:r>
            <a:r>
              <a:rPr lang="zh-CN" altLang="en-US" b="1" dirty="0">
                <a:latin typeface="微软雅黑" pitchFamily="34" charset="-122"/>
                <a:ea typeface="微软雅黑" pitchFamily="34" charset="-122"/>
              </a:rPr>
              <a:t>服务于广告主</a:t>
            </a:r>
            <a:r>
              <a:rPr lang="zh-CN" altLang="en-US" dirty="0">
                <a:latin typeface="微软雅黑" pitchFamily="34" charset="-122"/>
                <a:ea typeface="微软雅黑" pitchFamily="34" charset="-122"/>
              </a:rPr>
              <a:t>，帮助广告主在互联网或者移动互联网上进行广告投放，</a:t>
            </a:r>
            <a:r>
              <a:rPr lang="en-US" altLang="zh-CN" dirty="0">
                <a:latin typeface="微软雅黑" pitchFamily="34" charset="-122"/>
                <a:ea typeface="微软雅黑" pitchFamily="34" charset="-122"/>
              </a:rPr>
              <a:t>DSP</a:t>
            </a:r>
            <a:r>
              <a:rPr lang="zh-CN" altLang="en-US" dirty="0">
                <a:latin typeface="微软雅黑" pitchFamily="34" charset="-122"/>
                <a:ea typeface="微软雅黑" pitchFamily="34" charset="-122"/>
              </a:rPr>
              <a:t>可以使广告主更简单便捷地遵循</a:t>
            </a:r>
            <a:r>
              <a:rPr lang="zh-CN" altLang="en-US" b="1" dirty="0">
                <a:latin typeface="微软雅黑" pitchFamily="34" charset="-122"/>
                <a:ea typeface="微软雅黑" pitchFamily="34" charset="-122"/>
              </a:rPr>
              <a:t>统一的竞价和反馈方式</a:t>
            </a:r>
            <a:r>
              <a:rPr lang="zh-CN" altLang="en-US" dirty="0">
                <a:latin typeface="微软雅黑" pitchFamily="34" charset="-122"/>
                <a:ea typeface="微软雅黑" pitchFamily="34" charset="-122"/>
              </a:rPr>
              <a:t>，对位于多家</a:t>
            </a:r>
            <a:r>
              <a:rPr lang="zh-CN" altLang="en-US" b="1" dirty="0">
                <a:latin typeface="微软雅黑" pitchFamily="34" charset="-122"/>
                <a:ea typeface="微软雅黑" pitchFamily="34" charset="-122"/>
              </a:rPr>
              <a:t>广告交易平台</a:t>
            </a:r>
            <a:r>
              <a:rPr lang="zh-CN" altLang="en-US" dirty="0">
                <a:latin typeface="微软雅黑" pitchFamily="34" charset="-122"/>
                <a:ea typeface="微软雅黑" pitchFamily="34" charset="-122"/>
              </a:rPr>
              <a:t>的在线广告</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以合理的价格实时购买</a:t>
            </a:r>
            <a:r>
              <a:rPr lang="zh-CN" altLang="en-US" b="1" dirty="0">
                <a:latin typeface="微软雅黑" pitchFamily="34" charset="-122"/>
                <a:ea typeface="微软雅黑" pitchFamily="34" charset="-122"/>
              </a:rPr>
              <a:t>高质量的</a:t>
            </a:r>
            <a:r>
              <a:rPr lang="zh-CN" altLang="en-US" dirty="0">
                <a:latin typeface="微软雅黑" pitchFamily="34" charset="-122"/>
                <a:ea typeface="微软雅黑" pitchFamily="34" charset="-122"/>
              </a:rPr>
              <a:t>广告库存</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DSP</a:t>
            </a:r>
            <a:r>
              <a:rPr lang="zh-CN" altLang="en-US" dirty="0">
                <a:latin typeface="微软雅黑" pitchFamily="34" charset="-122"/>
                <a:ea typeface="微软雅黑" pitchFamily="34" charset="-122"/>
              </a:rPr>
              <a:t>让广告主可以通过一个统一的接口来管理一个或者多个</a:t>
            </a:r>
            <a:r>
              <a:rPr lang="en-US" altLang="zh-CN" dirty="0">
                <a:latin typeface="微软雅黑" pitchFamily="34" charset="-122"/>
                <a:ea typeface="微软雅黑" pitchFamily="34" charset="-122"/>
              </a:rPr>
              <a:t>Ad Exchange</a:t>
            </a:r>
            <a:r>
              <a:rPr lang="zh-CN" altLang="en-US" dirty="0">
                <a:latin typeface="微软雅黑" pitchFamily="34" charset="-122"/>
                <a:ea typeface="微软雅黑" pitchFamily="34" charset="-122"/>
              </a:rPr>
              <a:t>账号，甚至</a:t>
            </a:r>
            <a:r>
              <a:rPr lang="en-US" altLang="zh-CN" dirty="0">
                <a:latin typeface="微软雅黑" pitchFamily="34" charset="-122"/>
                <a:ea typeface="微软雅黑" pitchFamily="34" charset="-122"/>
              </a:rPr>
              <a:t>DSP</a:t>
            </a:r>
            <a:r>
              <a:rPr lang="zh-CN" altLang="en-US" dirty="0">
                <a:latin typeface="微软雅黑" pitchFamily="34" charset="-122"/>
                <a:ea typeface="微软雅黑" pitchFamily="34" charset="-122"/>
              </a:rPr>
              <a:t>可以帮助广告主来管理</a:t>
            </a:r>
            <a:r>
              <a:rPr lang="en-US" altLang="zh-CN" dirty="0">
                <a:latin typeface="微软雅黑" pitchFamily="34" charset="-122"/>
                <a:ea typeface="微软雅黑" pitchFamily="34" charset="-122"/>
              </a:rPr>
              <a:t>Ad Exchange</a:t>
            </a:r>
            <a:r>
              <a:rPr lang="zh-CN" altLang="en-US" dirty="0">
                <a:latin typeface="微软雅黑" pitchFamily="34" charset="-122"/>
                <a:ea typeface="微软雅黑" pitchFamily="34" charset="-122"/>
              </a:rPr>
              <a:t>的账号，提供全方位的服务。</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880064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7" name="TextBox 6"/>
          <p:cNvSpPr txBox="1"/>
          <p:nvPr/>
        </p:nvSpPr>
        <p:spPr>
          <a:xfrm>
            <a:off x="863382" y="1317802"/>
            <a:ext cx="915635"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SSP</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1477328"/>
          </a:xfrm>
          <a:prstGeom prst="rect">
            <a:avLst/>
          </a:prstGeom>
        </p:spPr>
        <p:txBody>
          <a:bodyPr wrap="square">
            <a:spAutoFit/>
          </a:bodyPr>
          <a:lstStyle/>
          <a:p>
            <a:r>
              <a:rPr lang="en-US" altLang="zh-CN" dirty="0">
                <a:latin typeface="微软雅黑" pitchFamily="34" charset="-122"/>
                <a:ea typeface="微软雅黑" pitchFamily="34" charset="-122"/>
              </a:rPr>
              <a:t>SSP</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Sell-Side Platform</a:t>
            </a:r>
            <a:r>
              <a:rPr lang="zh-CN" altLang="en-US" dirty="0">
                <a:latin typeface="微软雅黑" pitchFamily="34" charset="-122"/>
                <a:ea typeface="微软雅黑" pitchFamily="34" charset="-122"/>
              </a:rPr>
              <a:t>的缩写，即供应方平台</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供应</a:t>
            </a:r>
            <a:r>
              <a:rPr lang="zh-CN" altLang="en-US" dirty="0">
                <a:latin typeface="微软雅黑" pitchFamily="34" charset="-122"/>
                <a:ea typeface="微软雅黑" pitchFamily="34" charset="-122"/>
              </a:rPr>
              <a:t>方平台能够</a:t>
            </a:r>
            <a:r>
              <a:rPr lang="zh-CN" altLang="en-US" dirty="0" smtClean="0">
                <a:latin typeface="微软雅黑" pitchFamily="34" charset="-122"/>
                <a:ea typeface="微软雅黑" pitchFamily="34" charset="-122"/>
              </a:rPr>
              <a:t>让网站主也</a:t>
            </a:r>
            <a:r>
              <a:rPr lang="zh-CN" altLang="en-US" dirty="0">
                <a:latin typeface="微软雅黑" pitchFamily="34" charset="-122"/>
                <a:ea typeface="微软雅黑" pitchFamily="34" charset="-122"/>
              </a:rPr>
              <a:t>介入广告交易，从而使它们的库存</a:t>
            </a:r>
            <a:r>
              <a:rPr lang="zh-CN" altLang="en-US" dirty="0" smtClean="0">
                <a:latin typeface="微软雅黑" pitchFamily="34" charset="-122"/>
                <a:ea typeface="微软雅黑" pitchFamily="34" charset="-122"/>
              </a:rPr>
              <a:t>广告位可用</a:t>
            </a:r>
            <a:r>
              <a:rPr lang="zh-CN" altLang="en-US" dirty="0">
                <a:latin typeface="微软雅黑" pitchFamily="34" charset="-122"/>
                <a:ea typeface="微软雅黑" pitchFamily="34" charset="-122"/>
              </a:rPr>
              <a:t>。通过这一平台</a:t>
            </a:r>
            <a:r>
              <a:rPr lang="zh-CN" altLang="en-US" dirty="0" smtClean="0">
                <a:latin typeface="微软雅黑" pitchFamily="34" charset="-122"/>
                <a:ea typeface="微软雅黑" pitchFamily="34" charset="-122"/>
              </a:rPr>
              <a:t>，网站主希望</a:t>
            </a:r>
            <a:r>
              <a:rPr lang="zh-CN" altLang="en-US" dirty="0">
                <a:latin typeface="微软雅黑" pitchFamily="34" charset="-122"/>
                <a:ea typeface="微软雅黑" pitchFamily="34" charset="-122"/>
              </a:rPr>
              <a:t>他们的库存</a:t>
            </a:r>
            <a:r>
              <a:rPr lang="zh-CN" altLang="en-US" dirty="0" smtClean="0">
                <a:latin typeface="微软雅黑" pitchFamily="34" charset="-122"/>
                <a:ea typeface="微软雅黑" pitchFamily="34" charset="-122"/>
              </a:rPr>
              <a:t>广告位可以获得最高的利润，</a:t>
            </a:r>
            <a:r>
              <a:rPr lang="zh-CN" altLang="en-US" dirty="0">
                <a:latin typeface="微软雅黑" pitchFamily="34" charset="-122"/>
                <a:ea typeface="微软雅黑" pitchFamily="34" charset="-122"/>
              </a:rPr>
              <a:t>而不必以低价销售出去。</a:t>
            </a:r>
          </a:p>
        </p:txBody>
      </p:sp>
    </p:spTree>
    <p:extLst>
      <p:ext uri="{BB962C8B-B14F-4D97-AF65-F5344CB8AC3E}">
        <p14:creationId xmlns:p14="http://schemas.microsoft.com/office/powerpoint/2010/main" val="28785724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7" name="TextBox 6"/>
          <p:cNvSpPr txBox="1"/>
          <p:nvPr/>
        </p:nvSpPr>
        <p:spPr>
          <a:xfrm>
            <a:off x="863382" y="1317802"/>
            <a:ext cx="1980799"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Ad Exchange</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1477328"/>
          </a:xfrm>
          <a:prstGeom prst="rect">
            <a:avLst/>
          </a:prstGeom>
        </p:spPr>
        <p:txBody>
          <a:bodyPr wrap="square">
            <a:spAutoFit/>
          </a:bodyPr>
          <a:lstStyle/>
          <a:p>
            <a:r>
              <a:rPr lang="en-US" altLang="zh-CN" dirty="0">
                <a:latin typeface="微软雅黑" pitchFamily="34" charset="-122"/>
                <a:ea typeface="微软雅黑" pitchFamily="34" charset="-122"/>
              </a:rPr>
              <a:t>Ad Exchange</a:t>
            </a:r>
            <a:r>
              <a:rPr lang="zh-CN" altLang="en-US" dirty="0">
                <a:latin typeface="微软雅黑" pitchFamily="34" charset="-122"/>
                <a:ea typeface="微软雅黑" pitchFamily="34" charset="-122"/>
              </a:rPr>
              <a:t>是互联网广告交易平台，像股票交易平台一样，</a:t>
            </a:r>
            <a:r>
              <a:rPr lang="en-US" altLang="zh-CN" dirty="0">
                <a:latin typeface="微软雅黑" pitchFamily="34" charset="-122"/>
                <a:ea typeface="微软雅黑" pitchFamily="34" charset="-122"/>
              </a:rPr>
              <a:t>Ad Exchange</a:t>
            </a:r>
            <a:r>
              <a:rPr lang="zh-CN" altLang="en-US" dirty="0">
                <a:latin typeface="微软雅黑" pitchFamily="34" charset="-122"/>
                <a:ea typeface="微软雅黑" pitchFamily="34" charset="-122"/>
              </a:rPr>
              <a:t>联系的是广告交易的买方和卖方，也就是广告主方和广告位拥有方</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RTB</a:t>
            </a:r>
            <a:r>
              <a:rPr lang="zh-CN" altLang="en-US" b="1" dirty="0" smtClean="0">
                <a:latin typeface="微软雅黑" pitchFamily="34" charset="-122"/>
                <a:ea typeface="微软雅黑" pitchFamily="34" charset="-122"/>
              </a:rPr>
              <a:t>的中心角色。</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45943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7" name="TextBox 6"/>
          <p:cNvSpPr txBox="1"/>
          <p:nvPr/>
        </p:nvSpPr>
        <p:spPr>
          <a:xfrm>
            <a:off x="863382" y="1317802"/>
            <a:ext cx="1056700"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DMP</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1200329"/>
          </a:xfrm>
          <a:prstGeom prst="rect">
            <a:avLst/>
          </a:prstGeom>
        </p:spPr>
        <p:txBody>
          <a:bodyPr wrap="square">
            <a:spAutoFit/>
          </a:bodyPr>
          <a:lstStyle/>
          <a:p>
            <a:r>
              <a:rPr lang="en-US" altLang="zh-CN" dirty="0">
                <a:latin typeface="微软雅黑" pitchFamily="34" charset="-122"/>
                <a:ea typeface="微软雅黑" pitchFamily="34" charset="-122"/>
              </a:rPr>
              <a:t>DMP(Data-</a:t>
            </a:r>
            <a:r>
              <a:rPr lang="en-US" altLang="zh-CN" dirty="0" err="1">
                <a:latin typeface="微软雅黑" pitchFamily="34" charset="-122"/>
                <a:ea typeface="微软雅黑" pitchFamily="34" charset="-122"/>
              </a:rPr>
              <a:t>ManagementPlatform</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数据管理平台，是把分散的第一、第三方数据进行整合纳入统一的技术平台，并对这些数据进行标准化和细分，让用户可以把这些细分结果推向现有的互动营销环境里。</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8840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776094" y="589156"/>
            <a:ext cx="1947359" cy="830997"/>
            <a:chOff x="1388281" y="589156"/>
            <a:chExt cx="1947359" cy="830997"/>
          </a:xfrm>
        </p:grpSpPr>
        <p:sp>
          <p:nvSpPr>
            <p:cNvPr id="10" name="TextBox 9"/>
            <p:cNvSpPr txBox="1"/>
            <p:nvPr/>
          </p:nvSpPr>
          <p:spPr>
            <a:xfrm>
              <a:off x="2689309" y="946438"/>
              <a:ext cx="646331" cy="369332"/>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模式</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1388281" y="589156"/>
              <a:ext cx="1415772" cy="830997"/>
            </a:xfrm>
            <a:prstGeom prst="rect">
              <a:avLst/>
            </a:prstGeom>
            <a:noFill/>
          </p:spPr>
          <p:txBody>
            <a:bodyPr wrap="none" rtlCol="0">
              <a:spAutoFit/>
            </a:bodyPr>
            <a:lstStyle/>
            <a:p>
              <a:r>
                <a:rPr lang="zh-CN" altLang="en-US" sz="4800" b="1" dirty="0" smtClean="0">
                  <a:solidFill>
                    <a:srgbClr val="E70334"/>
                  </a:solidFill>
                  <a:latin typeface="Impact" pitchFamily="34" charset="0"/>
                  <a:ea typeface="微软雅黑" pitchFamily="34" charset="-122"/>
                </a:rPr>
                <a:t>盈利</a:t>
              </a:r>
              <a:endParaRPr lang="zh-CN" altLang="zh-CN" sz="2000" b="1" dirty="0">
                <a:solidFill>
                  <a:srgbClr val="E70334"/>
                </a:solidFill>
                <a:latin typeface="Impact" pitchFamily="34" charset="0"/>
                <a:ea typeface="微软雅黑" pitchFamily="34" charset="-122"/>
              </a:endParaRPr>
            </a:p>
          </p:txBody>
        </p:sp>
      </p:grpSp>
      <p:grpSp>
        <p:nvGrpSpPr>
          <p:cNvPr id="13" name="组合 12"/>
          <p:cNvGrpSpPr/>
          <p:nvPr/>
        </p:nvGrpSpPr>
        <p:grpSpPr>
          <a:xfrm>
            <a:off x="3174232" y="2209428"/>
            <a:ext cx="272832" cy="369332"/>
            <a:chOff x="3419872" y="3649588"/>
            <a:chExt cx="272832" cy="369332"/>
          </a:xfrm>
        </p:grpSpPr>
        <p:sp>
          <p:nvSpPr>
            <p:cNvPr id="5" name="TextBox 4"/>
            <p:cNvSpPr txBox="1"/>
            <p:nvPr/>
          </p:nvSpPr>
          <p:spPr>
            <a:xfrm>
              <a:off x="3419872" y="3649588"/>
              <a:ext cx="272832"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1</a:t>
              </a:r>
              <a:endParaRPr lang="zh-CN" altLang="en-US" dirty="0">
                <a:solidFill>
                  <a:srgbClr val="E70334"/>
                </a:solidFill>
                <a:latin typeface="Impact" pitchFamily="34" charset="0"/>
              </a:endParaRPr>
            </a:p>
          </p:txBody>
        </p:sp>
        <p:cxnSp>
          <p:nvCxnSpPr>
            <p:cNvPr id="7" name="直接连接符 6"/>
            <p:cNvCxnSpPr>
              <a:stCxn id="5" idx="2"/>
              <a:endCxn id="5" idx="3"/>
            </p:cNvCxnSpPr>
            <p:nvPr/>
          </p:nvCxnSpPr>
          <p:spPr>
            <a:xfrm flipV="1">
              <a:off x="3556288" y="3834254"/>
              <a:ext cx="136416"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160606" y="2696818"/>
            <a:ext cx="300083" cy="369332"/>
            <a:chOff x="3406246" y="3649588"/>
            <a:chExt cx="300083" cy="369332"/>
          </a:xfrm>
        </p:grpSpPr>
        <p:sp>
          <p:nvSpPr>
            <p:cNvPr id="29" name="TextBox 28"/>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2</a:t>
              </a:r>
              <a:endParaRPr lang="zh-CN" altLang="en-US" dirty="0">
                <a:solidFill>
                  <a:srgbClr val="E70334"/>
                </a:solidFill>
                <a:latin typeface="Impact" pitchFamily="34" charset="0"/>
              </a:endParaRPr>
            </a:p>
          </p:txBody>
        </p:sp>
        <p:cxnSp>
          <p:nvCxnSpPr>
            <p:cNvPr id="30" name="直接连接符 29"/>
            <p:cNvCxnSpPr>
              <a:stCxn id="29" idx="2"/>
              <a:endCxn id="29"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157400" y="3184208"/>
            <a:ext cx="306495" cy="369332"/>
            <a:chOff x="3403040" y="3649588"/>
            <a:chExt cx="306495" cy="369332"/>
          </a:xfrm>
        </p:grpSpPr>
        <p:sp>
          <p:nvSpPr>
            <p:cNvPr id="34" name="TextBox 33"/>
            <p:cNvSpPr txBox="1"/>
            <p:nvPr/>
          </p:nvSpPr>
          <p:spPr>
            <a:xfrm>
              <a:off x="3403040" y="3649588"/>
              <a:ext cx="306495"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3</a:t>
              </a:r>
              <a:endParaRPr lang="zh-CN" altLang="en-US" dirty="0">
                <a:solidFill>
                  <a:srgbClr val="E70334"/>
                </a:solidFill>
                <a:latin typeface="Impact" pitchFamily="34" charset="0"/>
              </a:endParaRPr>
            </a:p>
          </p:txBody>
        </p:sp>
        <p:cxnSp>
          <p:nvCxnSpPr>
            <p:cNvPr id="35" name="直接连接符 34"/>
            <p:cNvCxnSpPr>
              <a:stCxn id="34" idx="2"/>
              <a:endCxn id="34" idx="3"/>
            </p:cNvCxnSpPr>
            <p:nvPr/>
          </p:nvCxnSpPr>
          <p:spPr>
            <a:xfrm flipV="1">
              <a:off x="3556288" y="3834254"/>
              <a:ext cx="153247"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160606" y="3671599"/>
            <a:ext cx="300083" cy="369332"/>
            <a:chOff x="3406246" y="3649588"/>
            <a:chExt cx="300083" cy="369332"/>
          </a:xfrm>
        </p:grpSpPr>
        <p:sp>
          <p:nvSpPr>
            <p:cNvPr id="37" name="TextBox 36"/>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4</a:t>
              </a:r>
              <a:endParaRPr lang="zh-CN" altLang="en-US" dirty="0">
                <a:solidFill>
                  <a:srgbClr val="E70334"/>
                </a:solidFill>
                <a:latin typeface="Impact" pitchFamily="34" charset="0"/>
              </a:endParaRPr>
            </a:p>
          </p:txBody>
        </p:sp>
        <p:cxnSp>
          <p:nvCxnSpPr>
            <p:cNvPr id="38" name="直接连接符 37"/>
            <p:cNvCxnSpPr>
              <a:stCxn id="37" idx="2"/>
              <a:endCxn id="37"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3762777" y="2209428"/>
            <a:ext cx="646331"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广告</a:t>
            </a:r>
            <a:endParaRPr lang="zh-CN" altLang="en-US" dirty="0"/>
          </a:p>
        </p:txBody>
      </p:sp>
      <p:sp>
        <p:nvSpPr>
          <p:cNvPr id="15" name="矩形 14"/>
          <p:cNvSpPr/>
          <p:nvPr/>
        </p:nvSpPr>
        <p:spPr>
          <a:xfrm>
            <a:off x="3762776" y="2696818"/>
            <a:ext cx="2954655"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游戏（增值，点卡，内购）</a:t>
            </a:r>
            <a:endParaRPr lang="zh-CN" altLang="en-US" dirty="0"/>
          </a:p>
        </p:txBody>
      </p:sp>
      <p:sp>
        <p:nvSpPr>
          <p:cNvPr id="16" name="矩形 15"/>
          <p:cNvSpPr/>
          <p:nvPr/>
        </p:nvSpPr>
        <p:spPr>
          <a:xfrm>
            <a:off x="3762777" y="3184208"/>
            <a:ext cx="3647152"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平台</a:t>
            </a:r>
            <a:r>
              <a:rPr lang="zh-CN" altLang="en-US" dirty="0" smtClean="0">
                <a:solidFill>
                  <a:schemeClr val="tx1">
                    <a:lumMod val="50000"/>
                    <a:lumOff val="50000"/>
                  </a:schemeClr>
                </a:solidFill>
                <a:latin typeface="微软雅黑" pitchFamily="34" charset="-122"/>
                <a:ea typeface="微软雅黑" pitchFamily="34" charset="-122"/>
              </a:rPr>
              <a:t>类服务（云，电商，支付等）</a:t>
            </a:r>
            <a:endParaRPr lang="zh-CN" altLang="en-US" dirty="0"/>
          </a:p>
        </p:txBody>
      </p:sp>
      <p:sp>
        <p:nvSpPr>
          <p:cNvPr id="24" name="矩形 23"/>
          <p:cNvSpPr/>
          <p:nvPr/>
        </p:nvSpPr>
        <p:spPr>
          <a:xfrm>
            <a:off x="3762776" y="3671599"/>
            <a:ext cx="2954655"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现金流（苏宁，支付宝等）</a:t>
            </a:r>
            <a:endParaRPr lang="zh-CN" altLang="en-US" dirty="0"/>
          </a:p>
        </p:txBody>
      </p:sp>
    </p:spTree>
    <p:extLst>
      <p:ext uri="{BB962C8B-B14F-4D97-AF65-F5344CB8AC3E}">
        <p14:creationId xmlns:p14="http://schemas.microsoft.com/office/powerpoint/2010/main" val="1279888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7" name="TextBox 6"/>
          <p:cNvSpPr txBox="1"/>
          <p:nvPr/>
        </p:nvSpPr>
        <p:spPr>
          <a:xfrm>
            <a:off x="863382" y="1317802"/>
            <a:ext cx="2004267"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Trading Desk</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923330"/>
          </a:xfrm>
          <a:prstGeom prst="rect">
            <a:avLst/>
          </a:prstGeom>
        </p:spPr>
        <p:txBody>
          <a:bodyPr wrap="square">
            <a:spAutoFit/>
          </a:bodyPr>
          <a:lstStyle/>
          <a:p>
            <a:r>
              <a:rPr lang="en-US" altLang="zh-CN" dirty="0">
                <a:latin typeface="微软雅黑" pitchFamily="34" charset="-122"/>
                <a:ea typeface="微软雅黑" pitchFamily="34" charset="-122"/>
              </a:rPr>
              <a:t>Trading Desk</a:t>
            </a:r>
            <a:r>
              <a:rPr lang="zh-CN" altLang="en-US" dirty="0">
                <a:latin typeface="微软雅黑" pitchFamily="34" charset="-122"/>
                <a:ea typeface="微软雅黑" pitchFamily="34" charset="-122"/>
              </a:rPr>
              <a:t>一词是借用了金融业中交易专柜的概念，是广告代理商进行数字化广告投放的工具，功能类似于</a:t>
            </a:r>
            <a:r>
              <a:rPr lang="en-US" altLang="zh-CN" dirty="0">
                <a:latin typeface="微软雅黑" pitchFamily="34" charset="-122"/>
                <a:ea typeface="微软雅黑" pitchFamily="34" charset="-122"/>
              </a:rPr>
              <a:t>DSP</a:t>
            </a:r>
            <a:r>
              <a:rPr lang="zh-CN" altLang="en-US" dirty="0">
                <a:latin typeface="微软雅黑" pitchFamily="34" charset="-122"/>
                <a:ea typeface="微软雅黑" pitchFamily="34" charset="-122"/>
              </a:rPr>
              <a:t>，通过对接多个</a:t>
            </a:r>
            <a:r>
              <a:rPr lang="en-US" altLang="zh-CN" dirty="0">
                <a:latin typeface="微软雅黑" pitchFamily="34" charset="-122"/>
                <a:ea typeface="微软雅黑" pitchFamily="34" charset="-122"/>
              </a:rPr>
              <a:t>DSP</a:t>
            </a:r>
            <a:r>
              <a:rPr lang="zh-CN" altLang="en-US" dirty="0">
                <a:latin typeface="微软雅黑" pitchFamily="34" charset="-122"/>
                <a:ea typeface="微软雅黑" pitchFamily="34" charset="-122"/>
              </a:rPr>
              <a:t>来进行广告的优化投放。</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4645286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7" name="TextBox 6"/>
          <p:cNvSpPr txBox="1"/>
          <p:nvPr/>
        </p:nvSpPr>
        <p:spPr>
          <a:xfrm>
            <a:off x="863382" y="1317802"/>
            <a:ext cx="1468864"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Tracking</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369332"/>
          </a:xfrm>
          <a:prstGeom prst="rect">
            <a:avLst/>
          </a:prstGeom>
        </p:spPr>
        <p:txBody>
          <a:bodyPr wrap="square">
            <a:spAutoFit/>
          </a:bodyPr>
          <a:lstStyle/>
          <a:p>
            <a:r>
              <a:rPr lang="zh-CN" altLang="en-US" dirty="0" smtClean="0">
                <a:latin typeface="微软雅黑" pitchFamily="34" charset="-122"/>
                <a:ea typeface="微软雅黑" pitchFamily="34" charset="-122"/>
              </a:rPr>
              <a:t>广告跟踪，主要为广告主提供广告投放效果的分析。</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0947811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7" name="TextBox 6"/>
          <p:cNvSpPr txBox="1"/>
          <p:nvPr/>
        </p:nvSpPr>
        <p:spPr>
          <a:xfrm>
            <a:off x="863382" y="1317802"/>
            <a:ext cx="1767150"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Ad Serving</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646331"/>
          </a:xfrm>
          <a:prstGeom prst="rect">
            <a:avLst/>
          </a:prstGeom>
        </p:spPr>
        <p:txBody>
          <a:bodyPr wrap="square">
            <a:spAutoFit/>
          </a:bodyPr>
          <a:lstStyle/>
          <a:p>
            <a:r>
              <a:rPr lang="zh-CN" altLang="en-US" dirty="0" smtClean="0">
                <a:latin typeface="微软雅黑" pitchFamily="34" charset="-122"/>
                <a:ea typeface="微软雅黑" pitchFamily="34" charset="-122"/>
              </a:rPr>
              <a:t>为存放广告提供技术和服务。通俗地说，就是存放</a:t>
            </a:r>
            <a:r>
              <a:rPr lang="en-US" altLang="zh-CN" dirty="0" smtClean="0">
                <a:latin typeface="微软雅黑" pitchFamily="34" charset="-122"/>
                <a:ea typeface="微软雅黑" pitchFamily="34" charset="-122"/>
              </a:rPr>
              <a:t>Web</a:t>
            </a:r>
            <a:r>
              <a:rPr lang="zh-CN" altLang="en-US" dirty="0" smtClean="0">
                <a:latin typeface="微软雅黑" pitchFamily="34" charset="-122"/>
                <a:ea typeface="微软雅黑" pitchFamily="34" charset="-122"/>
              </a:rPr>
              <a:t>广告代码的地方。</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6281261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7" name="TextBox 6"/>
          <p:cNvSpPr txBox="1"/>
          <p:nvPr/>
        </p:nvSpPr>
        <p:spPr>
          <a:xfrm>
            <a:off x="863382" y="1317802"/>
            <a:ext cx="1890710"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Ad Network</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1661998" y="1849388"/>
            <a:ext cx="6438393" cy="1200329"/>
          </a:xfrm>
          <a:prstGeom prst="rect">
            <a:avLst/>
          </a:prstGeom>
        </p:spPr>
        <p:txBody>
          <a:bodyPr wrap="square">
            <a:spAutoFit/>
          </a:bodyPr>
          <a:lstStyle/>
          <a:p>
            <a:r>
              <a:rPr lang="zh-CN" altLang="en-US" dirty="0">
                <a:latin typeface="微软雅黑" pitchFamily="34" charset="-122"/>
                <a:ea typeface="微软雅黑" pitchFamily="34" charset="-122"/>
              </a:rPr>
              <a:t>即“在线广告联盟”。</a:t>
            </a:r>
          </a:p>
          <a:p>
            <a:r>
              <a:rPr lang="zh-CN" altLang="en-US" dirty="0">
                <a:latin typeface="微软雅黑" pitchFamily="34" charset="-122"/>
                <a:ea typeface="微软雅黑" pitchFamily="34" charset="-122"/>
              </a:rPr>
              <a:t>在广告业内，这是一个较为广泛的概念。是一种介于想出售广告空间的网站与想在网站上刊登广告的广告主之间的</a:t>
            </a:r>
            <a:r>
              <a:rPr lang="zh-CN" altLang="en-US" dirty="0" smtClean="0">
                <a:latin typeface="微软雅黑" pitchFamily="34" charset="-122"/>
                <a:ea typeface="微软雅黑" pitchFamily="34" charset="-122"/>
              </a:rPr>
              <a:t>平台。仅仅是个平台，没有竞价过程。</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58480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pic>
        <p:nvPicPr>
          <p:cNvPr id="3074" name="Picture 2" descr="http://pic.iresearch.cn/news/0200/2012/0629/0073@5394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68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895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662041"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RTB</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4" name="TextBox 3"/>
          <p:cNvSpPr txBox="1"/>
          <p:nvPr/>
        </p:nvSpPr>
        <p:spPr>
          <a:xfrm>
            <a:off x="863382" y="1317802"/>
            <a:ext cx="1407758" cy="369332"/>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竞价</a:t>
            </a:r>
            <a:r>
              <a:rPr lang="zh-CN" altLang="en-US" b="1" dirty="0" smtClean="0">
                <a:solidFill>
                  <a:schemeClr val="tx1">
                    <a:lumMod val="65000"/>
                    <a:lumOff val="35000"/>
                  </a:schemeClr>
                </a:solidFill>
                <a:latin typeface="微软雅黑" pitchFamily="34" charset="-122"/>
                <a:ea typeface="微软雅黑" pitchFamily="34" charset="-122"/>
              </a:rPr>
              <a:t>方法：</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2" name="矩形 21"/>
          <p:cNvSpPr/>
          <p:nvPr/>
        </p:nvSpPr>
        <p:spPr>
          <a:xfrm>
            <a:off x="1661998" y="1849388"/>
            <a:ext cx="6438393" cy="1477328"/>
          </a:xfrm>
          <a:prstGeom prst="rect">
            <a:avLst/>
          </a:prstGeom>
        </p:spPr>
        <p:txBody>
          <a:bodyPr wrap="square">
            <a:spAutoFit/>
          </a:bodyPr>
          <a:lstStyle/>
          <a:p>
            <a:pPr marL="342900" indent="-342900">
              <a:buAutoNum type="arabicPeriod"/>
            </a:pPr>
            <a:r>
              <a:rPr lang="en-US" altLang="zh-CN" dirty="0" smtClean="0">
                <a:latin typeface="微软雅黑" pitchFamily="34" charset="-122"/>
                <a:ea typeface="微软雅黑" pitchFamily="34" charset="-122"/>
              </a:rPr>
              <a:t>DSP</a:t>
            </a:r>
            <a:r>
              <a:rPr lang="zh-CN" altLang="en-US" dirty="0" smtClean="0">
                <a:latin typeface="微软雅黑" pitchFamily="34" charset="-122"/>
                <a:ea typeface="微软雅黑" pitchFamily="34" charset="-122"/>
              </a:rPr>
              <a:t>全部出价，且只有一次出价机会。</a:t>
            </a:r>
            <a:endParaRPr lang="en-US" altLang="zh-CN" dirty="0" smtClean="0">
              <a:latin typeface="微软雅黑" pitchFamily="34" charset="-122"/>
              <a:ea typeface="微软雅黑" pitchFamily="34" charset="-122"/>
            </a:endParaRPr>
          </a:p>
          <a:p>
            <a:pPr marL="342900" indent="-342900">
              <a:buAutoNum type="arabicPeriod"/>
            </a:pPr>
            <a:r>
              <a:rPr lang="zh-CN" altLang="en-US" dirty="0" smtClean="0">
                <a:latin typeface="微软雅黑" pitchFamily="34" charset="-122"/>
                <a:ea typeface="微软雅黑" pitchFamily="34" charset="-122"/>
              </a:rPr>
              <a:t>计算每个</a:t>
            </a:r>
            <a:r>
              <a:rPr lang="en-US" altLang="zh-CN" dirty="0" smtClean="0">
                <a:latin typeface="微软雅黑" pitchFamily="34" charset="-122"/>
                <a:ea typeface="微软雅黑" pitchFamily="34" charset="-122"/>
              </a:rPr>
              <a:t>DSP</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weight </a:t>
            </a:r>
            <a:r>
              <a:rPr lang="zh-CN" altLang="en-US" dirty="0" smtClean="0">
                <a:latin typeface="微软雅黑" pitchFamily="34" charset="-122"/>
                <a:ea typeface="微软雅黑" pitchFamily="34" charset="-122"/>
              </a:rPr>
              <a:t>（阿里：</a:t>
            </a:r>
            <a:r>
              <a:rPr lang="en-US" altLang="zh-CN" dirty="0" smtClean="0">
                <a:latin typeface="微软雅黑" pitchFamily="34" charset="-122"/>
                <a:ea typeface="微软雅黑" pitchFamily="34" charset="-122"/>
              </a:rPr>
              <a:t>CTR = ROI / CLK</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a:buAutoNum type="arabicPeriod"/>
            </a:pPr>
            <a:r>
              <a:rPr lang="zh-CN" altLang="en-US" dirty="0" smtClean="0">
                <a:latin typeface="微软雅黑" pitchFamily="34" charset="-122"/>
                <a:ea typeface="微软雅黑" pitchFamily="34" charset="-122"/>
              </a:rPr>
              <a:t>计算最高的 </a:t>
            </a:r>
            <a:r>
              <a:rPr lang="en-US" altLang="zh-CN" dirty="0" smtClean="0">
                <a:latin typeface="微软雅黑" pitchFamily="34" charset="-122"/>
                <a:ea typeface="微软雅黑" pitchFamily="34" charset="-122"/>
              </a:rPr>
              <a:t>bid </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weight</a:t>
            </a:r>
            <a:r>
              <a:rPr lang="zh-CN" altLang="en-US" dirty="0" smtClean="0">
                <a:latin typeface="微软雅黑" pitchFamily="34" charset="-122"/>
                <a:ea typeface="微软雅黑" pitchFamily="34" charset="-122"/>
              </a:rPr>
              <a:t>，假定是</a:t>
            </a:r>
            <a:r>
              <a:rPr lang="en-US" altLang="zh-CN" dirty="0" smtClean="0">
                <a:latin typeface="微软雅黑" pitchFamily="34" charset="-122"/>
                <a:ea typeface="微软雅黑" pitchFamily="34" charset="-122"/>
              </a:rPr>
              <a:t>DSP1</a:t>
            </a:r>
            <a:r>
              <a:rPr lang="zh-CN" altLang="en-US" dirty="0" smtClean="0">
                <a:latin typeface="微软雅黑" pitchFamily="34" charset="-122"/>
                <a:ea typeface="微软雅黑" pitchFamily="34" charset="-122"/>
              </a:rPr>
              <a:t>，即</a:t>
            </a:r>
            <a:r>
              <a:rPr lang="en-US" altLang="zh-CN" dirty="0" smtClean="0">
                <a:latin typeface="微软雅黑" pitchFamily="34" charset="-122"/>
                <a:ea typeface="微软雅黑" pitchFamily="34" charset="-122"/>
              </a:rPr>
              <a:t>DSP1</a:t>
            </a:r>
            <a:r>
              <a:rPr lang="zh-CN" altLang="en-US" dirty="0" smtClean="0">
                <a:latin typeface="微软雅黑" pitchFamily="34" charset="-122"/>
                <a:ea typeface="微软雅黑" pitchFamily="34" charset="-122"/>
              </a:rPr>
              <a:t>竞价成功</a:t>
            </a:r>
            <a:endParaRPr lang="en-US" altLang="zh-CN" dirty="0" smtClean="0">
              <a:latin typeface="微软雅黑" pitchFamily="34" charset="-122"/>
              <a:ea typeface="微软雅黑" pitchFamily="34" charset="-122"/>
            </a:endParaRPr>
          </a:p>
          <a:p>
            <a:pPr marL="342900" indent="-342900">
              <a:buAutoNum type="arabicPeriod"/>
            </a:pPr>
            <a:r>
              <a:rPr lang="zh-CN" altLang="en-US" dirty="0" smtClean="0">
                <a:latin typeface="微软雅黑" pitchFamily="34" charset="-122"/>
                <a:ea typeface="微软雅黑" pitchFamily="34" charset="-122"/>
              </a:rPr>
              <a:t>此时对</a:t>
            </a:r>
            <a:r>
              <a:rPr lang="en-US" altLang="zh-CN" dirty="0" smtClean="0">
                <a:latin typeface="微软雅黑" pitchFamily="34" charset="-122"/>
                <a:ea typeface="微软雅黑" pitchFamily="34" charset="-122"/>
              </a:rPr>
              <a:t>DSP1</a:t>
            </a:r>
            <a:r>
              <a:rPr lang="zh-CN" altLang="en-US" dirty="0" smtClean="0">
                <a:latin typeface="微软雅黑" pitchFamily="34" charset="-122"/>
                <a:ea typeface="微软雅黑" pitchFamily="34" charset="-122"/>
              </a:rPr>
              <a:t>进行扣费，</a:t>
            </a:r>
            <a:r>
              <a:rPr lang="zh-CN" altLang="en-US" dirty="0">
                <a:latin typeface="微软雅黑" pitchFamily="34" charset="-122"/>
                <a:ea typeface="微软雅黑" pitchFamily="34" charset="-122"/>
              </a:rPr>
              <a:t>扣费</a:t>
            </a:r>
            <a:r>
              <a:rPr lang="zh-CN" altLang="en-US" dirty="0" smtClean="0">
                <a:latin typeface="微软雅黑" pitchFamily="34" charset="-122"/>
                <a:ea typeface="微软雅黑" pitchFamily="34" charset="-122"/>
              </a:rPr>
              <a:t>金额为次高价加</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毛钱。</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1150193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1359668"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Appendix</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4" name="TextBox 3"/>
          <p:cNvSpPr txBox="1"/>
          <p:nvPr/>
        </p:nvSpPr>
        <p:spPr>
          <a:xfrm>
            <a:off x="863382" y="1317802"/>
            <a:ext cx="2100255" cy="369332"/>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阿里妈妈业务线</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568" y="2026586"/>
            <a:ext cx="48387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7324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1359668" cy="400110"/>
          </a:xfrm>
          <a:prstGeom prst="rect">
            <a:avLst/>
          </a:prstGeom>
          <a:noFill/>
        </p:spPr>
        <p:txBody>
          <a:bodyPr wrap="none" rtlCol="0">
            <a:spAutoFit/>
          </a:bodyPr>
          <a:lstStyle/>
          <a:p>
            <a:r>
              <a:rPr lang="en-US" altLang="zh-CN" sz="2000" b="1" dirty="0" smtClean="0">
                <a:solidFill>
                  <a:srgbClr val="E70334"/>
                </a:solidFill>
                <a:latin typeface="Gisha" pitchFamily="34" charset="-79"/>
                <a:ea typeface="微软雅黑" pitchFamily="34" charset="-122"/>
                <a:cs typeface="Gisha" pitchFamily="34" charset="-79"/>
              </a:rPr>
              <a:t>Appendix</a:t>
            </a:r>
            <a:endParaRPr lang="zh-CN" altLang="zh-CN" sz="2000" b="1" dirty="0">
              <a:solidFill>
                <a:srgbClr val="E70334"/>
              </a:solidFill>
              <a:latin typeface="Gisha" pitchFamily="34" charset="-79"/>
              <a:ea typeface="微软雅黑" pitchFamily="34" charset="-122"/>
              <a:cs typeface="Gisha" pitchFamily="34" charset="-79"/>
            </a:endParaRPr>
          </a:p>
        </p:txBody>
      </p:sp>
      <p:sp>
        <p:nvSpPr>
          <p:cNvPr id="4" name="TextBox 3"/>
          <p:cNvSpPr txBox="1"/>
          <p:nvPr/>
        </p:nvSpPr>
        <p:spPr>
          <a:xfrm>
            <a:off x="863382" y="1317802"/>
            <a:ext cx="2100255" cy="369332"/>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阿里妈妈业务线</a:t>
            </a:r>
            <a:r>
              <a:rPr lang="zh-CN" altLang="en-US" b="1" dirty="0" smtClean="0">
                <a:solidFill>
                  <a:schemeClr val="tx1">
                    <a:lumMod val="65000"/>
                    <a:lumOff val="35000"/>
                  </a:schemeClr>
                </a:solidFill>
                <a:latin typeface="微软雅黑" pitchFamily="34" charset="-122"/>
                <a:ea typeface="微软雅黑" pitchFamily="34" charset="-122"/>
              </a:rPr>
              <a:t>：</a:t>
            </a:r>
            <a:r>
              <a:rPr lang="en-US" altLang="zh-CN" b="1" dirty="0" smtClean="0">
                <a:solidFill>
                  <a:schemeClr val="tx1">
                    <a:lumMod val="65000"/>
                    <a:lumOff val="35000"/>
                  </a:schemeClr>
                </a:solidFill>
                <a:latin typeface="微软雅黑" pitchFamily="34" charset="-122"/>
                <a:ea typeface="微软雅黑" pitchFamily="34" charset="-122"/>
              </a:rPr>
              <a:t> </a:t>
            </a:r>
            <a:endParaRPr lang="zh-CN" altLang="zh-CN" b="1" dirty="0">
              <a:solidFill>
                <a:schemeClr val="tx1">
                  <a:lumMod val="65000"/>
                  <a:lumOff val="35000"/>
                </a:schemeClr>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687134"/>
            <a:ext cx="58388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3782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813072" y="946438"/>
            <a:ext cx="646331" cy="369332"/>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拥有</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11" name="TextBox 10"/>
          <p:cNvSpPr txBox="1"/>
          <p:nvPr/>
        </p:nvSpPr>
        <p:spPr>
          <a:xfrm>
            <a:off x="1306339" y="589156"/>
            <a:ext cx="511680" cy="830997"/>
          </a:xfrm>
          <a:prstGeom prst="rect">
            <a:avLst/>
          </a:prstGeom>
          <a:noFill/>
        </p:spPr>
        <p:txBody>
          <a:bodyPr wrap="none" rtlCol="0">
            <a:spAutoFit/>
          </a:bodyPr>
          <a:lstStyle/>
          <a:p>
            <a:pPr algn="ctr"/>
            <a:r>
              <a:rPr lang="en-US" altLang="zh-CN" sz="4800" b="1" dirty="0" smtClean="0">
                <a:solidFill>
                  <a:srgbClr val="E70334"/>
                </a:solidFill>
                <a:latin typeface="Impact" pitchFamily="34" charset="0"/>
                <a:ea typeface="微软雅黑" pitchFamily="34" charset="-122"/>
              </a:rPr>
              <a:t>3</a:t>
            </a:r>
            <a:endParaRPr lang="zh-CN" altLang="zh-CN" sz="2000" b="1" dirty="0">
              <a:solidFill>
                <a:srgbClr val="E70334"/>
              </a:solidFill>
              <a:latin typeface="Impact" pitchFamily="34" charset="0"/>
              <a:ea typeface="微软雅黑" pitchFamily="34" charset="-122"/>
            </a:endParaRPr>
          </a:p>
        </p:txBody>
      </p:sp>
      <p:grpSp>
        <p:nvGrpSpPr>
          <p:cNvPr id="18" name="组合 17"/>
          <p:cNvGrpSpPr/>
          <p:nvPr/>
        </p:nvGrpSpPr>
        <p:grpSpPr>
          <a:xfrm>
            <a:off x="2170584" y="2569468"/>
            <a:ext cx="914400" cy="762000"/>
            <a:chOff x="2051720" y="3001516"/>
            <a:chExt cx="914400" cy="762000"/>
          </a:xfrm>
        </p:grpSpPr>
        <p:sp>
          <p:nvSpPr>
            <p:cNvPr id="17" name="椭圆 16"/>
            <p:cNvSpPr/>
            <p:nvPr/>
          </p:nvSpPr>
          <p:spPr>
            <a:xfrm>
              <a:off x="2051720" y="3001516"/>
              <a:ext cx="914400" cy="762000"/>
            </a:xfrm>
            <a:prstGeom prst="ellipse">
              <a:avLst/>
            </a:prstGeom>
            <a:solidFill>
              <a:srgbClr val="E70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2" descr="C:\Users\zhang.yan\Desktop\图片素材\黑白两套简约风格图标(244个)\Wireframe mono\white\48x48\cur_y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20" y="3130516"/>
              <a:ext cx="504000" cy="50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组合 18"/>
          <p:cNvGrpSpPr/>
          <p:nvPr/>
        </p:nvGrpSpPr>
        <p:grpSpPr>
          <a:xfrm>
            <a:off x="4114800" y="2569468"/>
            <a:ext cx="914400" cy="762000"/>
            <a:chOff x="3851920" y="3001516"/>
            <a:chExt cx="914400" cy="762000"/>
          </a:xfrm>
        </p:grpSpPr>
        <p:sp>
          <p:nvSpPr>
            <p:cNvPr id="22" name="椭圆 21"/>
            <p:cNvSpPr/>
            <p:nvPr/>
          </p:nvSpPr>
          <p:spPr>
            <a:xfrm>
              <a:off x="3851920" y="3001516"/>
              <a:ext cx="914400" cy="762000"/>
            </a:xfrm>
            <a:prstGeom prst="ellipse">
              <a:avLst/>
            </a:prstGeom>
            <a:solidFill>
              <a:srgbClr val="E70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3" descr="C:\Users\zhang.yan\Desktop\图片素材\黑白两套简约风格图标(244个)\Wireframe mono\white\48x48\cur_doll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120" y="3130516"/>
              <a:ext cx="504000" cy="50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6059016" y="2569468"/>
            <a:ext cx="914400" cy="762000"/>
            <a:chOff x="5940152" y="3001516"/>
            <a:chExt cx="914400" cy="762000"/>
          </a:xfrm>
        </p:grpSpPr>
        <p:sp>
          <p:nvSpPr>
            <p:cNvPr id="25" name="椭圆 24"/>
            <p:cNvSpPr/>
            <p:nvPr/>
          </p:nvSpPr>
          <p:spPr>
            <a:xfrm>
              <a:off x="5940152" y="3001516"/>
              <a:ext cx="914400" cy="762000"/>
            </a:xfrm>
            <a:prstGeom prst="ellipse">
              <a:avLst/>
            </a:prstGeom>
            <a:solidFill>
              <a:srgbClr val="E70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Picture 4" descr="C:\Users\zhang.yan\Desktop\图片素材\黑白两套简约风格图标(244个)\Wireframe mono\white\48x48\cur_eur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352" y="3130516"/>
              <a:ext cx="504000" cy="50400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nvSpPr>
        <p:spPr>
          <a:xfrm>
            <a:off x="2189201" y="3505572"/>
            <a:ext cx="877164" cy="369332"/>
          </a:xfrm>
          <a:prstGeom prst="rect">
            <a:avLst/>
          </a:prstGeom>
          <a:noFill/>
        </p:spPr>
        <p:txBody>
          <a:bodyPr wrap="none" rtlCol="0">
            <a:spAutoFit/>
          </a:bodyPr>
          <a:lstStyle/>
          <a:p>
            <a:pPr algn="ctr"/>
            <a:r>
              <a:rPr lang="zh-CN" altLang="en-US" dirty="0" smtClean="0">
                <a:solidFill>
                  <a:schemeClr val="tx1">
                    <a:lumMod val="65000"/>
                    <a:lumOff val="35000"/>
                  </a:schemeClr>
                </a:solidFill>
                <a:latin typeface="微软雅黑" pitchFamily="34" charset="-122"/>
                <a:ea typeface="微软雅黑" pitchFamily="34" charset="-122"/>
              </a:rPr>
              <a:t>一个店</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32" name="TextBox 31"/>
          <p:cNvSpPr txBox="1"/>
          <p:nvPr/>
        </p:nvSpPr>
        <p:spPr>
          <a:xfrm>
            <a:off x="4133418" y="3505572"/>
            <a:ext cx="877164" cy="369332"/>
          </a:xfrm>
          <a:prstGeom prst="rect">
            <a:avLst/>
          </a:prstGeom>
          <a:noFill/>
        </p:spPr>
        <p:txBody>
          <a:bodyPr wrap="none" rtlCol="0">
            <a:spAutoFit/>
          </a:bodyPr>
          <a:lstStyle/>
          <a:p>
            <a:pPr algn="ctr"/>
            <a:r>
              <a:rPr lang="zh-CN" altLang="en-US" dirty="0" smtClean="0">
                <a:solidFill>
                  <a:schemeClr val="tx1">
                    <a:lumMod val="65000"/>
                    <a:lumOff val="35000"/>
                  </a:schemeClr>
                </a:solidFill>
                <a:latin typeface="微软雅黑" pitchFamily="34" charset="-122"/>
                <a:ea typeface="微软雅黑" pitchFamily="34" charset="-122"/>
              </a:rPr>
              <a:t>两个店</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33" name="TextBox 32"/>
          <p:cNvSpPr txBox="1"/>
          <p:nvPr/>
        </p:nvSpPr>
        <p:spPr>
          <a:xfrm>
            <a:off x="6077634" y="3505572"/>
            <a:ext cx="877164" cy="369332"/>
          </a:xfrm>
          <a:prstGeom prst="rect">
            <a:avLst/>
          </a:prstGeom>
          <a:noFill/>
        </p:spPr>
        <p:txBody>
          <a:bodyPr wrap="none" rtlCol="0">
            <a:spAutoFit/>
          </a:bodyPr>
          <a:lstStyle/>
          <a:p>
            <a:pPr algn="ctr"/>
            <a:r>
              <a:rPr lang="zh-CN" altLang="en-US" dirty="0" smtClean="0">
                <a:solidFill>
                  <a:schemeClr val="tx1">
                    <a:lumMod val="65000"/>
                    <a:lumOff val="35000"/>
                  </a:schemeClr>
                </a:solidFill>
                <a:latin typeface="微软雅黑" pitchFamily="34" charset="-122"/>
                <a:ea typeface="微软雅黑" pitchFamily="34" charset="-122"/>
              </a:rPr>
              <a:t>三个店</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34" name="TextBox 33"/>
          <p:cNvSpPr txBox="1"/>
          <p:nvPr/>
        </p:nvSpPr>
        <p:spPr>
          <a:xfrm>
            <a:off x="1650441" y="946438"/>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个实体站</a:t>
            </a:r>
            <a:endParaRPr lang="zh-CN" altLang="zh-CN"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82981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069" y="1743453"/>
            <a:ext cx="5346000" cy="32364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组合 23"/>
          <p:cNvGrpSpPr/>
          <p:nvPr/>
        </p:nvGrpSpPr>
        <p:grpSpPr>
          <a:xfrm>
            <a:off x="776094" y="589156"/>
            <a:ext cx="1228717" cy="830997"/>
            <a:chOff x="1388281" y="589156"/>
            <a:chExt cx="1228717" cy="830997"/>
          </a:xfrm>
        </p:grpSpPr>
        <p:sp>
          <p:nvSpPr>
            <p:cNvPr id="27" name="TextBox 26"/>
            <p:cNvSpPr txBox="1"/>
            <p:nvPr/>
          </p:nvSpPr>
          <p:spPr>
            <a:xfrm>
              <a:off x="1739835" y="946438"/>
              <a:ext cx="877163"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大优势</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9" name="TextBox 28"/>
            <p:cNvSpPr txBox="1"/>
            <p:nvPr/>
          </p:nvSpPr>
          <p:spPr>
            <a:xfrm>
              <a:off x="1388281" y="589156"/>
              <a:ext cx="492443" cy="830997"/>
            </a:xfrm>
            <a:prstGeom prst="rect">
              <a:avLst/>
            </a:prstGeom>
            <a:noFill/>
          </p:spPr>
          <p:txBody>
            <a:bodyPr wrap="none" rtlCol="0">
              <a:spAutoFit/>
            </a:bodyPr>
            <a:lstStyle/>
            <a:p>
              <a:r>
                <a:rPr lang="en-US" altLang="zh-CN" sz="4800" b="1" dirty="0" smtClean="0">
                  <a:solidFill>
                    <a:srgbClr val="E70334"/>
                  </a:solidFill>
                  <a:latin typeface="Impact" pitchFamily="34" charset="0"/>
                  <a:ea typeface="微软雅黑" pitchFamily="34" charset="-122"/>
                </a:rPr>
                <a:t>4</a:t>
              </a:r>
              <a:endParaRPr lang="zh-CN" altLang="zh-CN" sz="2000" b="1" dirty="0">
                <a:solidFill>
                  <a:srgbClr val="E70334"/>
                </a:solidFill>
                <a:latin typeface="Impact" pitchFamily="34" charset="0"/>
                <a:ea typeface="微软雅黑" pitchFamily="34" charset="-122"/>
              </a:endParaRPr>
            </a:p>
          </p:txBody>
        </p:sp>
      </p:grpSp>
      <p:cxnSp>
        <p:nvCxnSpPr>
          <p:cNvPr id="30" name="直接连接符 29"/>
          <p:cNvCxnSpPr/>
          <p:nvPr/>
        </p:nvCxnSpPr>
        <p:spPr>
          <a:xfrm>
            <a:off x="882000" y="1489348"/>
            <a:ext cx="7380000"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2000" y="1989566"/>
            <a:ext cx="1210588" cy="338554"/>
          </a:xfrm>
          <a:prstGeom prst="rect">
            <a:avLst/>
          </a:prstGeom>
          <a:noFill/>
          <a:ln>
            <a:noFill/>
          </a:ln>
        </p:spPr>
        <p:txBody>
          <a:bodyPr wrap="none" rtlCol="0">
            <a:spAutoFit/>
          </a:bodyPr>
          <a:lstStyle/>
          <a:p>
            <a:pPr algn="r"/>
            <a:r>
              <a:rPr lang="zh-CN" altLang="en-US" sz="1600" i="1" dirty="0" smtClean="0">
                <a:solidFill>
                  <a:srgbClr val="E70334"/>
                </a:solidFill>
                <a:latin typeface="微软雅黑" pitchFamily="34" charset="-122"/>
                <a:ea typeface="微软雅黑" pitchFamily="34" charset="-122"/>
              </a:rPr>
              <a:t>地理位置佳</a:t>
            </a:r>
            <a:endParaRPr lang="zh-CN" altLang="en-US" sz="1600" i="1" dirty="0">
              <a:solidFill>
                <a:srgbClr val="E70334"/>
              </a:solidFill>
              <a:latin typeface="微软雅黑" pitchFamily="34" charset="-122"/>
              <a:ea typeface="微软雅黑" pitchFamily="34" charset="-122"/>
            </a:endParaRPr>
          </a:p>
        </p:txBody>
      </p:sp>
      <p:cxnSp>
        <p:nvCxnSpPr>
          <p:cNvPr id="7" name="直接连接符 6"/>
          <p:cNvCxnSpPr/>
          <p:nvPr/>
        </p:nvCxnSpPr>
        <p:spPr>
          <a:xfrm>
            <a:off x="2195736" y="1633364"/>
            <a:ext cx="0" cy="3456384"/>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045862" y="2135480"/>
            <a:ext cx="149874" cy="46726"/>
            <a:chOff x="2045862" y="2135480"/>
            <a:chExt cx="149874" cy="46726"/>
          </a:xfrm>
        </p:grpSpPr>
        <p:cxnSp>
          <p:nvCxnSpPr>
            <p:cNvPr id="12" name="直接连接符 11"/>
            <p:cNvCxnSpPr/>
            <p:nvPr/>
          </p:nvCxnSpPr>
          <p:spPr>
            <a:xfrm>
              <a:off x="2092588" y="2158843"/>
              <a:ext cx="103148"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045862" y="2135480"/>
              <a:ext cx="46726" cy="4672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882000" y="2590912"/>
            <a:ext cx="1210588"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a:t>旅客流量大</a:t>
            </a:r>
          </a:p>
        </p:txBody>
      </p:sp>
      <p:sp>
        <p:nvSpPr>
          <p:cNvPr id="15" name="TextBox 14"/>
          <p:cNvSpPr txBox="1"/>
          <p:nvPr/>
        </p:nvSpPr>
        <p:spPr>
          <a:xfrm>
            <a:off x="882000" y="3192258"/>
            <a:ext cx="1210588" cy="338554"/>
          </a:xfrm>
          <a:prstGeom prst="rect">
            <a:avLst/>
          </a:prstGeom>
          <a:noFill/>
          <a:ln>
            <a:noFill/>
          </a:ln>
        </p:spPr>
        <p:txBody>
          <a:bodyPr wrap="none" rtlCol="0">
            <a:spAutoFit/>
          </a:bodyPr>
          <a:lstStyle/>
          <a:p>
            <a:pPr algn="r"/>
            <a:r>
              <a:rPr lang="zh-CN" altLang="en-US" sz="1600" i="1" dirty="0">
                <a:solidFill>
                  <a:srgbClr val="E70334"/>
                </a:solidFill>
                <a:latin typeface="微软雅黑" pitchFamily="34" charset="-122"/>
                <a:ea typeface="微软雅黑" pitchFamily="34" charset="-122"/>
              </a:rPr>
              <a:t>交易量稳定</a:t>
            </a:r>
          </a:p>
        </p:txBody>
      </p:sp>
      <p:sp>
        <p:nvSpPr>
          <p:cNvPr id="16" name="TextBox 15"/>
          <p:cNvSpPr txBox="1"/>
          <p:nvPr/>
        </p:nvSpPr>
        <p:spPr>
          <a:xfrm>
            <a:off x="882000" y="3793604"/>
            <a:ext cx="1210588"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smtClean="0"/>
              <a:t>周边无竞争</a:t>
            </a:r>
            <a:endParaRPr lang="zh-CN" altLang="en-US" b="0" i="1" dirty="0"/>
          </a:p>
        </p:txBody>
      </p:sp>
      <p:pic>
        <p:nvPicPr>
          <p:cNvPr id="17" name="Picture 9" descr="적"/>
          <p:cNvPicPr>
            <a:picLocks noChangeAspect="1" noChangeArrowheads="1"/>
          </p:cNvPicPr>
          <p:nvPr/>
        </p:nvPicPr>
        <p:blipFill>
          <a:blip r:embed="rId3" cstate="print"/>
          <a:srcRect/>
          <a:stretch>
            <a:fillRect/>
          </a:stretch>
        </p:blipFill>
        <p:spPr bwMode="auto">
          <a:xfrm>
            <a:off x="3635896" y="2978777"/>
            <a:ext cx="3600400" cy="1006787"/>
          </a:xfrm>
          <a:prstGeom prst="rect">
            <a:avLst/>
          </a:prstGeom>
          <a:noFill/>
          <a:effectLst>
            <a:outerShdw dist="17961" dir="2700000" algn="ctr" rotWithShape="0">
              <a:schemeClr val="tx1"/>
            </a:outerShdw>
          </a:effectLst>
        </p:spPr>
      </p:pic>
    </p:spTree>
    <p:extLst>
      <p:ext uri="{BB962C8B-B14F-4D97-AF65-F5344CB8AC3E}">
        <p14:creationId xmlns:p14="http://schemas.microsoft.com/office/powerpoint/2010/main" val="559067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1000" fill="hold"/>
                                        <p:tgtEl>
                                          <p:spTgt spid="19"/>
                                        </p:tgtEl>
                                        <p:attrNameLst>
                                          <p:attrName>ppt_w</p:attrName>
                                        </p:attrNameLst>
                                      </p:cBhvr>
                                      <p:tavLst>
                                        <p:tav tm="0">
                                          <p:val>
                                            <p:strVal val="#ppt_w*0.70"/>
                                          </p:val>
                                        </p:tav>
                                        <p:tav tm="100000">
                                          <p:val>
                                            <p:strVal val="#ppt_w"/>
                                          </p:val>
                                        </p:tav>
                                      </p:tavLst>
                                    </p:anim>
                                    <p:anim calcmode="lin" valueType="num">
                                      <p:cBhvr>
                                        <p:cTn id="12" dur="1000" fill="hold"/>
                                        <p:tgtEl>
                                          <p:spTgt spid="19"/>
                                        </p:tgtEl>
                                        <p:attrNameLst>
                                          <p:attrName>ppt_h</p:attrName>
                                        </p:attrNameLst>
                                      </p:cBhvr>
                                      <p:tavLst>
                                        <p:tav tm="0">
                                          <p:val>
                                            <p:strVal val="#ppt_h"/>
                                          </p:val>
                                        </p:tav>
                                        <p:tav tm="100000">
                                          <p:val>
                                            <p:strVal val="#ppt_h"/>
                                          </p:val>
                                        </p:tav>
                                      </p:tavLst>
                                    </p:anim>
                                    <p:animEffect transition="in" filter="fade">
                                      <p:cBhvr>
                                        <p:cTn id="13" dur="1000"/>
                                        <p:tgtEl>
                                          <p:spTgt spid="19"/>
                                        </p:tgtEl>
                                      </p:cBhvr>
                                    </p:animEffect>
                                  </p:childTnLst>
                                </p:cTn>
                              </p:par>
                            </p:childTnLst>
                          </p:cTn>
                        </p:par>
                        <p:par>
                          <p:cTn id="14" fill="hold">
                            <p:stCondLst>
                              <p:cond delay="1500"/>
                            </p:stCondLst>
                            <p:childTnLst>
                              <p:par>
                                <p:cTn id="15" presetID="50" presetClass="entr" presetSubtype="0" decel="10000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strVal val="#ppt_w+.3"/>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Effect transition="in" filter="fade">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2236510" cy="400110"/>
          </a:xfrm>
          <a:prstGeom prst="rect">
            <a:avLst/>
          </a:prstGeom>
          <a:noFill/>
        </p:spPr>
        <p:txBody>
          <a:bodyPr wrap="none" rtlCol="0">
            <a:spAutoFit/>
          </a:bodyPr>
          <a:lstStyle/>
          <a:p>
            <a:r>
              <a:rPr lang="zh-CN" altLang="en-US" sz="2000" b="1" dirty="0" smtClean="0">
                <a:solidFill>
                  <a:srgbClr val="E70334"/>
                </a:solidFill>
                <a:latin typeface="Impact" pitchFamily="34" charset="0"/>
                <a:ea typeface="微软雅黑" pitchFamily="34" charset="-122"/>
              </a:rPr>
              <a:t>互联网广告的分类</a:t>
            </a:r>
            <a:endParaRPr lang="zh-CN" altLang="zh-CN" sz="2000" b="1" dirty="0">
              <a:solidFill>
                <a:srgbClr val="E70334"/>
              </a:solidFill>
              <a:latin typeface="Impact" pitchFamily="34" charset="0"/>
              <a:ea typeface="微软雅黑" pitchFamily="34" charset="-122"/>
            </a:endParaRPr>
          </a:p>
        </p:txBody>
      </p:sp>
      <p:grpSp>
        <p:nvGrpSpPr>
          <p:cNvPr id="13" name="组合 12"/>
          <p:cNvGrpSpPr/>
          <p:nvPr/>
        </p:nvGrpSpPr>
        <p:grpSpPr>
          <a:xfrm>
            <a:off x="3174232" y="2209428"/>
            <a:ext cx="272832" cy="369332"/>
            <a:chOff x="3419872" y="3649588"/>
            <a:chExt cx="272832" cy="369332"/>
          </a:xfrm>
        </p:grpSpPr>
        <p:sp>
          <p:nvSpPr>
            <p:cNvPr id="5" name="TextBox 4"/>
            <p:cNvSpPr txBox="1"/>
            <p:nvPr/>
          </p:nvSpPr>
          <p:spPr>
            <a:xfrm>
              <a:off x="3419872" y="3649588"/>
              <a:ext cx="272832"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1</a:t>
              </a:r>
              <a:endParaRPr lang="zh-CN" altLang="en-US" dirty="0">
                <a:solidFill>
                  <a:srgbClr val="E70334"/>
                </a:solidFill>
                <a:latin typeface="Impact" pitchFamily="34" charset="0"/>
              </a:endParaRPr>
            </a:p>
          </p:txBody>
        </p:sp>
        <p:cxnSp>
          <p:nvCxnSpPr>
            <p:cNvPr id="7" name="直接连接符 6"/>
            <p:cNvCxnSpPr>
              <a:stCxn id="5" idx="2"/>
              <a:endCxn id="5" idx="3"/>
            </p:cNvCxnSpPr>
            <p:nvPr/>
          </p:nvCxnSpPr>
          <p:spPr>
            <a:xfrm flipV="1">
              <a:off x="3556288" y="3834254"/>
              <a:ext cx="136416"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160606" y="2696818"/>
            <a:ext cx="300083" cy="369332"/>
            <a:chOff x="3406246" y="3649588"/>
            <a:chExt cx="300083" cy="369332"/>
          </a:xfrm>
        </p:grpSpPr>
        <p:sp>
          <p:nvSpPr>
            <p:cNvPr id="29" name="TextBox 28"/>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2</a:t>
              </a:r>
              <a:endParaRPr lang="zh-CN" altLang="en-US" dirty="0">
                <a:solidFill>
                  <a:srgbClr val="E70334"/>
                </a:solidFill>
                <a:latin typeface="Impact" pitchFamily="34" charset="0"/>
              </a:endParaRPr>
            </a:p>
          </p:txBody>
        </p:sp>
        <p:cxnSp>
          <p:nvCxnSpPr>
            <p:cNvPr id="30" name="直接连接符 29"/>
            <p:cNvCxnSpPr>
              <a:stCxn id="29" idx="2"/>
              <a:endCxn id="29"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157400" y="3184208"/>
            <a:ext cx="306495" cy="369332"/>
            <a:chOff x="3403040" y="3649588"/>
            <a:chExt cx="306495" cy="369332"/>
          </a:xfrm>
        </p:grpSpPr>
        <p:sp>
          <p:nvSpPr>
            <p:cNvPr id="34" name="TextBox 33"/>
            <p:cNvSpPr txBox="1"/>
            <p:nvPr/>
          </p:nvSpPr>
          <p:spPr>
            <a:xfrm>
              <a:off x="3403040" y="3649588"/>
              <a:ext cx="306495"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3</a:t>
              </a:r>
              <a:endParaRPr lang="zh-CN" altLang="en-US" dirty="0">
                <a:solidFill>
                  <a:srgbClr val="E70334"/>
                </a:solidFill>
                <a:latin typeface="Impact" pitchFamily="34" charset="0"/>
              </a:endParaRPr>
            </a:p>
          </p:txBody>
        </p:sp>
        <p:cxnSp>
          <p:nvCxnSpPr>
            <p:cNvPr id="35" name="直接连接符 34"/>
            <p:cNvCxnSpPr>
              <a:stCxn id="34" idx="2"/>
              <a:endCxn id="34" idx="3"/>
            </p:cNvCxnSpPr>
            <p:nvPr/>
          </p:nvCxnSpPr>
          <p:spPr>
            <a:xfrm flipV="1">
              <a:off x="3556288" y="3834254"/>
              <a:ext cx="153247"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160606" y="3671599"/>
            <a:ext cx="300083" cy="369332"/>
            <a:chOff x="3406246" y="3649588"/>
            <a:chExt cx="300083" cy="369332"/>
          </a:xfrm>
        </p:grpSpPr>
        <p:sp>
          <p:nvSpPr>
            <p:cNvPr id="37" name="TextBox 36"/>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4</a:t>
              </a:r>
              <a:endParaRPr lang="zh-CN" altLang="en-US" dirty="0">
                <a:solidFill>
                  <a:srgbClr val="E70334"/>
                </a:solidFill>
                <a:latin typeface="Impact" pitchFamily="34" charset="0"/>
              </a:endParaRPr>
            </a:p>
          </p:txBody>
        </p:sp>
        <p:cxnSp>
          <p:nvCxnSpPr>
            <p:cNvPr id="38" name="直接连接符 37"/>
            <p:cNvCxnSpPr>
              <a:stCxn id="37" idx="2"/>
              <a:endCxn id="37"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3762776" y="2696818"/>
            <a:ext cx="1107996"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计费方式</a:t>
            </a:r>
            <a:endParaRPr lang="zh-CN" altLang="en-US" dirty="0"/>
          </a:p>
        </p:txBody>
      </p:sp>
      <p:sp>
        <p:nvSpPr>
          <p:cNvPr id="16" name="矩形 15"/>
          <p:cNvSpPr/>
          <p:nvPr/>
        </p:nvSpPr>
        <p:spPr>
          <a:xfrm>
            <a:off x="3762777" y="3184208"/>
            <a:ext cx="1107996"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投放方式</a:t>
            </a:r>
            <a:endParaRPr lang="zh-CN" altLang="en-US" dirty="0"/>
          </a:p>
        </p:txBody>
      </p:sp>
      <p:sp>
        <p:nvSpPr>
          <p:cNvPr id="24" name="矩形 23"/>
          <p:cNvSpPr/>
          <p:nvPr/>
        </p:nvSpPr>
        <p:spPr>
          <a:xfrm>
            <a:off x="3762776" y="3671599"/>
            <a:ext cx="1107996"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投放</a:t>
            </a:r>
            <a:r>
              <a:rPr lang="zh-CN" altLang="en-US" dirty="0" smtClean="0">
                <a:solidFill>
                  <a:schemeClr val="tx1">
                    <a:lumMod val="50000"/>
                    <a:lumOff val="50000"/>
                  </a:schemeClr>
                </a:solidFill>
                <a:latin typeface="微软雅黑" pitchFamily="34" charset="-122"/>
                <a:ea typeface="微软雅黑" pitchFamily="34" charset="-122"/>
              </a:rPr>
              <a:t>设备</a:t>
            </a:r>
            <a:endParaRPr lang="zh-CN" altLang="en-US" dirty="0"/>
          </a:p>
        </p:txBody>
      </p:sp>
      <p:sp>
        <p:nvSpPr>
          <p:cNvPr id="21" name="TextBox 20"/>
          <p:cNvSpPr txBox="1"/>
          <p:nvPr/>
        </p:nvSpPr>
        <p:spPr>
          <a:xfrm>
            <a:off x="2366273" y="1840096"/>
            <a:ext cx="877163"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维度：</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2" name="矩形 21"/>
          <p:cNvSpPr/>
          <p:nvPr/>
        </p:nvSpPr>
        <p:spPr>
          <a:xfrm>
            <a:off x="3762777" y="2209428"/>
            <a:ext cx="1669047"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展示形式</a:t>
            </a:r>
            <a:r>
              <a:rPr lang="en-US" altLang="zh-CN" dirty="0" smtClean="0">
                <a:solidFill>
                  <a:schemeClr val="tx1">
                    <a:lumMod val="50000"/>
                    <a:lumOff val="50000"/>
                  </a:schemeClr>
                </a:solidFill>
                <a:latin typeface="微软雅黑" pitchFamily="34" charset="-122"/>
                <a:ea typeface="微软雅黑" pitchFamily="34" charset="-122"/>
              </a:rPr>
              <a:t>/</a:t>
            </a:r>
            <a:r>
              <a:rPr lang="zh-CN" altLang="en-US" dirty="0" smtClean="0">
                <a:solidFill>
                  <a:schemeClr val="tx1">
                    <a:lumMod val="50000"/>
                    <a:lumOff val="50000"/>
                  </a:schemeClr>
                </a:solidFill>
                <a:latin typeface="微软雅黑" pitchFamily="34" charset="-122"/>
                <a:ea typeface="微软雅黑" pitchFamily="34" charset="-122"/>
              </a:rPr>
              <a:t>媒介</a:t>
            </a:r>
            <a:endParaRPr lang="zh-CN" altLang="en-US" dirty="0"/>
          </a:p>
        </p:txBody>
      </p:sp>
    </p:spTree>
    <p:extLst>
      <p:ext uri="{BB962C8B-B14F-4D97-AF65-F5344CB8AC3E}">
        <p14:creationId xmlns:p14="http://schemas.microsoft.com/office/powerpoint/2010/main" val="27915254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组合 23"/>
          <p:cNvGrpSpPr/>
          <p:nvPr/>
        </p:nvGrpSpPr>
        <p:grpSpPr>
          <a:xfrm>
            <a:off x="776094" y="589156"/>
            <a:ext cx="1228717" cy="830997"/>
            <a:chOff x="1388281" y="589156"/>
            <a:chExt cx="1228717" cy="830997"/>
          </a:xfrm>
        </p:grpSpPr>
        <p:sp>
          <p:nvSpPr>
            <p:cNvPr id="27" name="TextBox 26"/>
            <p:cNvSpPr txBox="1"/>
            <p:nvPr/>
          </p:nvSpPr>
          <p:spPr>
            <a:xfrm>
              <a:off x="1739835" y="946438"/>
              <a:ext cx="877163"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大优势</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9" name="TextBox 28"/>
            <p:cNvSpPr txBox="1"/>
            <p:nvPr/>
          </p:nvSpPr>
          <p:spPr>
            <a:xfrm>
              <a:off x="1388281" y="589156"/>
              <a:ext cx="492443" cy="830997"/>
            </a:xfrm>
            <a:prstGeom prst="rect">
              <a:avLst/>
            </a:prstGeom>
            <a:noFill/>
          </p:spPr>
          <p:txBody>
            <a:bodyPr wrap="none" rtlCol="0">
              <a:spAutoFit/>
            </a:bodyPr>
            <a:lstStyle/>
            <a:p>
              <a:r>
                <a:rPr lang="en-US" altLang="zh-CN" sz="4800" b="1" dirty="0" smtClean="0">
                  <a:solidFill>
                    <a:srgbClr val="E70334"/>
                  </a:solidFill>
                  <a:latin typeface="Impact" pitchFamily="34" charset="0"/>
                  <a:ea typeface="微软雅黑" pitchFamily="34" charset="-122"/>
                </a:rPr>
                <a:t>4</a:t>
              </a:r>
              <a:endParaRPr lang="zh-CN" altLang="zh-CN" sz="2000" b="1" dirty="0">
                <a:solidFill>
                  <a:srgbClr val="E70334"/>
                </a:solidFill>
                <a:latin typeface="Impact" pitchFamily="34" charset="0"/>
                <a:ea typeface="微软雅黑" pitchFamily="34" charset="-122"/>
              </a:endParaRPr>
            </a:p>
          </p:txBody>
        </p:sp>
      </p:grpSp>
      <p:cxnSp>
        <p:nvCxnSpPr>
          <p:cNvPr id="30" name="直接连接符 29"/>
          <p:cNvCxnSpPr/>
          <p:nvPr/>
        </p:nvCxnSpPr>
        <p:spPr>
          <a:xfrm>
            <a:off x="882000" y="1489348"/>
            <a:ext cx="7380000"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2000" y="1989566"/>
            <a:ext cx="1210588" cy="338554"/>
          </a:xfrm>
          <a:prstGeom prst="rect">
            <a:avLst/>
          </a:prstGeom>
          <a:noFill/>
          <a:ln>
            <a:noFill/>
          </a:ln>
        </p:spPr>
        <p:txBody>
          <a:bodyPr wrap="none" rtlCol="0">
            <a:spAutoFit/>
          </a:bodyPr>
          <a:lstStyle/>
          <a:p>
            <a:pPr algn="r"/>
            <a:r>
              <a:rPr lang="zh-CN" altLang="en-US" sz="1600" i="1" dirty="0" smtClean="0">
                <a:solidFill>
                  <a:srgbClr val="E70334"/>
                </a:solidFill>
                <a:latin typeface="微软雅黑" pitchFamily="34" charset="-122"/>
                <a:ea typeface="微软雅黑" pitchFamily="34" charset="-122"/>
              </a:rPr>
              <a:t>地理位置佳</a:t>
            </a:r>
            <a:endParaRPr lang="zh-CN" altLang="en-US" sz="1600" i="1" dirty="0">
              <a:solidFill>
                <a:srgbClr val="E70334"/>
              </a:solidFill>
              <a:latin typeface="微软雅黑" pitchFamily="34" charset="-122"/>
              <a:ea typeface="微软雅黑" pitchFamily="34" charset="-122"/>
            </a:endParaRPr>
          </a:p>
        </p:txBody>
      </p:sp>
      <p:cxnSp>
        <p:nvCxnSpPr>
          <p:cNvPr id="7" name="直接连接符 6"/>
          <p:cNvCxnSpPr/>
          <p:nvPr/>
        </p:nvCxnSpPr>
        <p:spPr>
          <a:xfrm>
            <a:off x="2195736" y="1633364"/>
            <a:ext cx="0" cy="3456384"/>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00" y="2590912"/>
            <a:ext cx="1210588"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a:t>旅客流量大</a:t>
            </a:r>
          </a:p>
        </p:txBody>
      </p:sp>
      <p:sp>
        <p:nvSpPr>
          <p:cNvPr id="15" name="TextBox 14"/>
          <p:cNvSpPr txBox="1"/>
          <p:nvPr/>
        </p:nvSpPr>
        <p:spPr>
          <a:xfrm>
            <a:off x="882000" y="3192258"/>
            <a:ext cx="1210588" cy="338554"/>
          </a:xfrm>
          <a:prstGeom prst="rect">
            <a:avLst/>
          </a:prstGeom>
          <a:noFill/>
          <a:ln>
            <a:noFill/>
          </a:ln>
        </p:spPr>
        <p:txBody>
          <a:bodyPr wrap="none" rtlCol="0">
            <a:spAutoFit/>
          </a:bodyPr>
          <a:lstStyle/>
          <a:p>
            <a:pPr algn="r"/>
            <a:r>
              <a:rPr lang="zh-CN" altLang="en-US" sz="1600" i="1" dirty="0">
                <a:solidFill>
                  <a:srgbClr val="E70334"/>
                </a:solidFill>
                <a:latin typeface="微软雅黑" pitchFamily="34" charset="-122"/>
                <a:ea typeface="微软雅黑" pitchFamily="34" charset="-122"/>
              </a:rPr>
              <a:t>交易量稳定</a:t>
            </a:r>
          </a:p>
        </p:txBody>
      </p:sp>
      <p:sp>
        <p:nvSpPr>
          <p:cNvPr id="16" name="TextBox 15"/>
          <p:cNvSpPr txBox="1"/>
          <p:nvPr/>
        </p:nvSpPr>
        <p:spPr>
          <a:xfrm>
            <a:off x="882000" y="3793604"/>
            <a:ext cx="1210588"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a:t>周边无竞争</a:t>
            </a:r>
          </a:p>
        </p:txBody>
      </p:sp>
      <p:cxnSp>
        <p:nvCxnSpPr>
          <p:cNvPr id="17" name="直接连接符 16"/>
          <p:cNvCxnSpPr/>
          <p:nvPr/>
        </p:nvCxnSpPr>
        <p:spPr>
          <a:xfrm>
            <a:off x="2084100" y="2772732"/>
            <a:ext cx="103148"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045862" y="2749369"/>
            <a:ext cx="46726" cy="4672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7380312" y="2660075"/>
            <a:ext cx="677387" cy="738663"/>
            <a:chOff x="7692980" y="2248641"/>
            <a:chExt cx="677387" cy="738663"/>
          </a:xfrm>
        </p:grpSpPr>
        <p:sp>
          <p:nvSpPr>
            <p:cNvPr id="59" name="TextBox 58"/>
            <p:cNvSpPr txBox="1"/>
            <p:nvPr/>
          </p:nvSpPr>
          <p:spPr>
            <a:xfrm>
              <a:off x="7800980" y="2248641"/>
              <a:ext cx="569387" cy="246221"/>
            </a:xfrm>
            <a:prstGeom prst="rect">
              <a:avLst/>
            </a:prstGeom>
            <a:noFill/>
          </p:spPr>
          <p:txBody>
            <a:bodyPr wrap="non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一个</a:t>
              </a:r>
              <a:r>
                <a:rPr lang="zh-CN" altLang="en-US" sz="1000" dirty="0" smtClean="0">
                  <a:solidFill>
                    <a:schemeClr val="tx1">
                      <a:lumMod val="65000"/>
                      <a:lumOff val="35000"/>
                    </a:schemeClr>
                  </a:solidFill>
                  <a:latin typeface="微软雅黑" pitchFamily="34" charset="-122"/>
                  <a:ea typeface="微软雅黑" pitchFamily="34" charset="-122"/>
                </a:rPr>
                <a:t>店</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60" name="TextBox 59"/>
            <p:cNvSpPr txBox="1"/>
            <p:nvPr/>
          </p:nvSpPr>
          <p:spPr>
            <a:xfrm>
              <a:off x="7800980" y="2494862"/>
              <a:ext cx="569387" cy="246221"/>
            </a:xfrm>
            <a:prstGeom prst="rect">
              <a:avLst/>
            </a:prstGeom>
            <a:noFill/>
          </p:spPr>
          <p:txBody>
            <a:bodyPr wrap="non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两个</a:t>
              </a:r>
              <a:r>
                <a:rPr lang="zh-CN" altLang="en-US" sz="1000" dirty="0" smtClean="0">
                  <a:solidFill>
                    <a:schemeClr val="tx1">
                      <a:lumMod val="65000"/>
                      <a:lumOff val="35000"/>
                    </a:schemeClr>
                  </a:solidFill>
                  <a:latin typeface="微软雅黑" pitchFamily="34" charset="-122"/>
                  <a:ea typeface="微软雅黑" pitchFamily="34" charset="-122"/>
                </a:rPr>
                <a:t>店</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61" name="TextBox 60"/>
            <p:cNvSpPr txBox="1"/>
            <p:nvPr/>
          </p:nvSpPr>
          <p:spPr>
            <a:xfrm>
              <a:off x="7800980" y="2741083"/>
              <a:ext cx="569387" cy="246221"/>
            </a:xfrm>
            <a:prstGeom prst="rect">
              <a:avLst/>
            </a:prstGeom>
            <a:noFill/>
          </p:spPr>
          <p:txBody>
            <a:bodyPr wrap="non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三个</a:t>
              </a:r>
              <a:r>
                <a:rPr lang="zh-CN" altLang="en-US" sz="1000" dirty="0" smtClean="0">
                  <a:solidFill>
                    <a:schemeClr val="tx1">
                      <a:lumMod val="65000"/>
                      <a:lumOff val="35000"/>
                    </a:schemeClr>
                  </a:solidFill>
                  <a:latin typeface="微软雅黑" pitchFamily="34" charset="-122"/>
                  <a:ea typeface="微软雅黑" pitchFamily="34" charset="-122"/>
                </a:rPr>
                <a:t>店</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62" name="椭圆 61"/>
            <p:cNvSpPr>
              <a:spLocks noChangeAspect="1"/>
            </p:cNvSpPr>
            <p:nvPr/>
          </p:nvSpPr>
          <p:spPr>
            <a:xfrm>
              <a:off x="7692980" y="2317751"/>
              <a:ext cx="108000" cy="108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noChangeAspect="1"/>
            </p:cNvSpPr>
            <p:nvPr/>
          </p:nvSpPr>
          <p:spPr>
            <a:xfrm>
              <a:off x="7692980" y="2563972"/>
              <a:ext cx="108000" cy="10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noChangeAspect="1"/>
            </p:cNvSpPr>
            <p:nvPr/>
          </p:nvSpPr>
          <p:spPr>
            <a:xfrm>
              <a:off x="7692980" y="2810193"/>
              <a:ext cx="108000" cy="108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 name="直接连接符 5"/>
          <p:cNvCxnSpPr/>
          <p:nvPr/>
        </p:nvCxnSpPr>
        <p:spPr>
          <a:xfrm>
            <a:off x="2918757" y="4068286"/>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918757" y="2602802"/>
            <a:ext cx="0" cy="1465484"/>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949635"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3262383"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4636887"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3606009"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5324139"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293261"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6011391"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980513"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355017"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667765"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698643"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918757" y="3809058"/>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918757" y="3549829"/>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918757" y="3290600"/>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68367" y="3945175"/>
            <a:ext cx="250390"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0</a:t>
            </a:r>
            <a:endParaRPr lang="zh-CN" altLang="en-US" sz="1000" i="1" dirty="0">
              <a:solidFill>
                <a:schemeClr val="tx1">
                  <a:lumMod val="65000"/>
                  <a:lumOff val="35000"/>
                </a:schemeClr>
              </a:solidFill>
            </a:endParaRPr>
          </a:p>
        </p:txBody>
      </p:sp>
      <p:sp>
        <p:nvSpPr>
          <p:cNvPr id="50" name="TextBox 49"/>
          <p:cNvSpPr txBox="1"/>
          <p:nvPr/>
        </p:nvSpPr>
        <p:spPr>
          <a:xfrm>
            <a:off x="2209908" y="3685947"/>
            <a:ext cx="708848"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1,000,000</a:t>
            </a:r>
            <a:endParaRPr lang="zh-CN" altLang="en-US" sz="1000" i="1" dirty="0">
              <a:solidFill>
                <a:schemeClr val="tx1">
                  <a:lumMod val="65000"/>
                  <a:lumOff val="35000"/>
                </a:schemeClr>
              </a:solidFill>
            </a:endParaRPr>
          </a:p>
        </p:txBody>
      </p:sp>
      <p:sp>
        <p:nvSpPr>
          <p:cNvPr id="51" name="TextBox 50"/>
          <p:cNvSpPr txBox="1"/>
          <p:nvPr/>
        </p:nvSpPr>
        <p:spPr>
          <a:xfrm>
            <a:off x="2209908" y="3426718"/>
            <a:ext cx="708848"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2,000,000</a:t>
            </a:r>
            <a:endParaRPr lang="zh-CN" altLang="en-US" sz="1000" i="1" dirty="0">
              <a:solidFill>
                <a:schemeClr val="tx1">
                  <a:lumMod val="65000"/>
                  <a:lumOff val="35000"/>
                </a:schemeClr>
              </a:solidFill>
            </a:endParaRPr>
          </a:p>
        </p:txBody>
      </p:sp>
      <p:sp>
        <p:nvSpPr>
          <p:cNvPr id="52" name="TextBox 51"/>
          <p:cNvSpPr txBox="1"/>
          <p:nvPr/>
        </p:nvSpPr>
        <p:spPr>
          <a:xfrm>
            <a:off x="2209909" y="3167489"/>
            <a:ext cx="708848"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3,000,000</a:t>
            </a:r>
            <a:endParaRPr lang="zh-CN" altLang="en-US" sz="1000" i="1" dirty="0">
              <a:solidFill>
                <a:schemeClr val="tx1">
                  <a:lumMod val="65000"/>
                  <a:lumOff val="35000"/>
                </a:schemeClr>
              </a:solidFill>
            </a:endParaRPr>
          </a:p>
        </p:txBody>
      </p:sp>
      <p:cxnSp>
        <p:nvCxnSpPr>
          <p:cNvPr id="54" name="直接连接符 53"/>
          <p:cNvCxnSpPr/>
          <p:nvPr/>
        </p:nvCxnSpPr>
        <p:spPr>
          <a:xfrm flipV="1">
            <a:off x="7042265" y="4032286"/>
            <a:ext cx="0" cy="3600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918757" y="3031371"/>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209909" y="2908260"/>
            <a:ext cx="708848"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4,000,000</a:t>
            </a:r>
            <a:endParaRPr lang="zh-CN" altLang="en-US" sz="1000" i="1" dirty="0">
              <a:solidFill>
                <a:schemeClr val="tx1">
                  <a:lumMod val="65000"/>
                  <a:lumOff val="35000"/>
                </a:schemeClr>
              </a:solidFill>
            </a:endParaRPr>
          </a:p>
        </p:txBody>
      </p:sp>
      <p:sp>
        <p:nvSpPr>
          <p:cNvPr id="72" name="TextBox 71"/>
          <p:cNvSpPr txBox="1"/>
          <p:nvPr/>
        </p:nvSpPr>
        <p:spPr>
          <a:xfrm>
            <a:off x="3088297" y="4129841"/>
            <a:ext cx="348172" cy="215444"/>
          </a:xfrm>
          <a:prstGeom prst="rect">
            <a:avLst/>
          </a:prstGeom>
          <a:noFill/>
        </p:spPr>
        <p:txBody>
          <a:bodyPr wrap="none" rtlCol="0">
            <a:spAutoFit/>
          </a:bodyPr>
          <a:lstStyle/>
          <a:p>
            <a:pPr algn="ctr"/>
            <a:r>
              <a:rPr lang="en-US" altLang="zh-CN" sz="800" i="1" dirty="0" smtClean="0">
                <a:solidFill>
                  <a:schemeClr val="tx1">
                    <a:lumMod val="65000"/>
                    <a:lumOff val="35000"/>
                  </a:schemeClr>
                </a:solidFill>
                <a:latin typeface="微软雅黑" pitchFamily="34" charset="-122"/>
                <a:ea typeface="微软雅黑" pitchFamily="34" charset="-122"/>
              </a:rPr>
              <a:t>1</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73" name="TextBox 72"/>
          <p:cNvSpPr txBox="1"/>
          <p:nvPr/>
        </p:nvSpPr>
        <p:spPr>
          <a:xfrm>
            <a:off x="3431923" y="4129841"/>
            <a:ext cx="348172" cy="215444"/>
          </a:xfrm>
          <a:prstGeom prst="rect">
            <a:avLst/>
          </a:prstGeom>
          <a:noFill/>
        </p:spPr>
        <p:txBody>
          <a:bodyPr wrap="none" rtlCol="0">
            <a:spAutoFit/>
          </a:bodyPr>
          <a:lstStyle/>
          <a:p>
            <a:pPr algn="ctr"/>
            <a:r>
              <a:rPr lang="en-US" altLang="zh-CN" sz="800" i="1" dirty="0">
                <a:solidFill>
                  <a:schemeClr val="tx1">
                    <a:lumMod val="65000"/>
                    <a:lumOff val="35000"/>
                  </a:schemeClr>
                </a:solidFill>
                <a:latin typeface="微软雅黑" pitchFamily="34" charset="-122"/>
                <a:ea typeface="微软雅黑" pitchFamily="34" charset="-122"/>
              </a:rPr>
              <a:t>2</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74" name="TextBox 73"/>
          <p:cNvSpPr txBox="1"/>
          <p:nvPr/>
        </p:nvSpPr>
        <p:spPr>
          <a:xfrm>
            <a:off x="3775309" y="4129841"/>
            <a:ext cx="348172" cy="215444"/>
          </a:xfrm>
          <a:prstGeom prst="rect">
            <a:avLst/>
          </a:prstGeom>
          <a:noFill/>
        </p:spPr>
        <p:txBody>
          <a:bodyPr wrap="none" rtlCol="0">
            <a:spAutoFit/>
          </a:bodyPr>
          <a:lstStyle/>
          <a:p>
            <a:pPr algn="ctr"/>
            <a:r>
              <a:rPr lang="en-US" altLang="zh-CN" sz="800" i="1" dirty="0">
                <a:solidFill>
                  <a:schemeClr val="tx1">
                    <a:lumMod val="65000"/>
                    <a:lumOff val="35000"/>
                  </a:schemeClr>
                </a:solidFill>
                <a:latin typeface="微软雅黑" pitchFamily="34" charset="-122"/>
                <a:ea typeface="微软雅黑" pitchFamily="34" charset="-122"/>
              </a:rPr>
              <a:t>3</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75" name="TextBox 74"/>
          <p:cNvSpPr txBox="1"/>
          <p:nvPr/>
        </p:nvSpPr>
        <p:spPr>
          <a:xfrm>
            <a:off x="4119175" y="4129841"/>
            <a:ext cx="348172" cy="215444"/>
          </a:xfrm>
          <a:prstGeom prst="rect">
            <a:avLst/>
          </a:prstGeom>
          <a:noFill/>
        </p:spPr>
        <p:txBody>
          <a:bodyPr wrap="none" rtlCol="0">
            <a:spAutoFit/>
          </a:bodyPr>
          <a:lstStyle/>
          <a:p>
            <a:pPr algn="ctr"/>
            <a:r>
              <a:rPr lang="en-US" altLang="zh-CN" sz="800" i="1" dirty="0">
                <a:solidFill>
                  <a:schemeClr val="tx1">
                    <a:lumMod val="65000"/>
                    <a:lumOff val="35000"/>
                  </a:schemeClr>
                </a:solidFill>
                <a:latin typeface="微软雅黑" pitchFamily="34" charset="-122"/>
                <a:ea typeface="微软雅黑" pitchFamily="34" charset="-122"/>
              </a:rPr>
              <a:t>4</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76" name="TextBox 75"/>
          <p:cNvSpPr txBox="1"/>
          <p:nvPr/>
        </p:nvSpPr>
        <p:spPr>
          <a:xfrm>
            <a:off x="4462801" y="4129841"/>
            <a:ext cx="348172" cy="215444"/>
          </a:xfrm>
          <a:prstGeom prst="rect">
            <a:avLst/>
          </a:prstGeom>
          <a:noFill/>
        </p:spPr>
        <p:txBody>
          <a:bodyPr wrap="none" rtlCol="0">
            <a:spAutoFit/>
          </a:bodyPr>
          <a:lstStyle/>
          <a:p>
            <a:pPr algn="ctr"/>
            <a:r>
              <a:rPr lang="en-US" altLang="zh-CN" sz="800" i="1" dirty="0">
                <a:solidFill>
                  <a:schemeClr val="tx1">
                    <a:lumMod val="65000"/>
                    <a:lumOff val="35000"/>
                  </a:schemeClr>
                </a:solidFill>
                <a:latin typeface="微软雅黑" pitchFamily="34" charset="-122"/>
                <a:ea typeface="微软雅黑" pitchFamily="34" charset="-122"/>
              </a:rPr>
              <a:t>5</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77" name="TextBox 76"/>
          <p:cNvSpPr txBox="1"/>
          <p:nvPr/>
        </p:nvSpPr>
        <p:spPr>
          <a:xfrm>
            <a:off x="4806427" y="4129841"/>
            <a:ext cx="348172" cy="215444"/>
          </a:xfrm>
          <a:prstGeom prst="rect">
            <a:avLst/>
          </a:prstGeom>
          <a:noFill/>
        </p:spPr>
        <p:txBody>
          <a:bodyPr wrap="none" rtlCol="0">
            <a:spAutoFit/>
          </a:bodyPr>
          <a:lstStyle/>
          <a:p>
            <a:pPr algn="ctr"/>
            <a:r>
              <a:rPr lang="en-US" altLang="zh-CN" sz="800" i="1" dirty="0">
                <a:solidFill>
                  <a:schemeClr val="tx1">
                    <a:lumMod val="65000"/>
                    <a:lumOff val="35000"/>
                  </a:schemeClr>
                </a:solidFill>
                <a:latin typeface="微软雅黑" pitchFamily="34" charset="-122"/>
                <a:ea typeface="微软雅黑" pitchFamily="34" charset="-122"/>
              </a:rPr>
              <a:t>6</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78" name="TextBox 77"/>
          <p:cNvSpPr txBox="1"/>
          <p:nvPr/>
        </p:nvSpPr>
        <p:spPr>
          <a:xfrm>
            <a:off x="5150053" y="4129841"/>
            <a:ext cx="348172" cy="215444"/>
          </a:xfrm>
          <a:prstGeom prst="rect">
            <a:avLst/>
          </a:prstGeom>
          <a:noFill/>
        </p:spPr>
        <p:txBody>
          <a:bodyPr wrap="none" rtlCol="0">
            <a:spAutoFit/>
          </a:bodyPr>
          <a:lstStyle/>
          <a:p>
            <a:pPr algn="ctr"/>
            <a:r>
              <a:rPr lang="en-US" altLang="zh-CN" sz="800" i="1" dirty="0">
                <a:solidFill>
                  <a:schemeClr val="tx1">
                    <a:lumMod val="65000"/>
                    <a:lumOff val="35000"/>
                  </a:schemeClr>
                </a:solidFill>
                <a:latin typeface="微软雅黑" pitchFamily="34" charset="-122"/>
                <a:ea typeface="微软雅黑" pitchFamily="34" charset="-122"/>
              </a:rPr>
              <a:t>7</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79" name="TextBox 78"/>
          <p:cNvSpPr txBox="1"/>
          <p:nvPr/>
        </p:nvSpPr>
        <p:spPr>
          <a:xfrm>
            <a:off x="5493679" y="4129841"/>
            <a:ext cx="348172" cy="215444"/>
          </a:xfrm>
          <a:prstGeom prst="rect">
            <a:avLst/>
          </a:prstGeom>
          <a:noFill/>
        </p:spPr>
        <p:txBody>
          <a:bodyPr wrap="none" rtlCol="0">
            <a:spAutoFit/>
          </a:bodyPr>
          <a:lstStyle/>
          <a:p>
            <a:pPr algn="ctr"/>
            <a:r>
              <a:rPr lang="en-US" altLang="zh-CN" sz="800" i="1" dirty="0">
                <a:solidFill>
                  <a:schemeClr val="tx1">
                    <a:lumMod val="65000"/>
                    <a:lumOff val="35000"/>
                  </a:schemeClr>
                </a:solidFill>
                <a:latin typeface="微软雅黑" pitchFamily="34" charset="-122"/>
                <a:ea typeface="微软雅黑" pitchFamily="34" charset="-122"/>
              </a:rPr>
              <a:t>8</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80" name="TextBox 79"/>
          <p:cNvSpPr txBox="1"/>
          <p:nvPr/>
        </p:nvSpPr>
        <p:spPr>
          <a:xfrm>
            <a:off x="5837305" y="4129841"/>
            <a:ext cx="348172" cy="215444"/>
          </a:xfrm>
          <a:prstGeom prst="rect">
            <a:avLst/>
          </a:prstGeom>
          <a:noFill/>
        </p:spPr>
        <p:txBody>
          <a:bodyPr wrap="none" rtlCol="0">
            <a:spAutoFit/>
          </a:bodyPr>
          <a:lstStyle/>
          <a:p>
            <a:pPr algn="ctr"/>
            <a:r>
              <a:rPr lang="en-US" altLang="zh-CN" sz="800" i="1" dirty="0" smtClean="0">
                <a:solidFill>
                  <a:schemeClr val="tx1">
                    <a:lumMod val="65000"/>
                    <a:lumOff val="35000"/>
                  </a:schemeClr>
                </a:solidFill>
                <a:latin typeface="微软雅黑" pitchFamily="34" charset="-122"/>
                <a:ea typeface="微软雅黑" pitchFamily="34" charset="-122"/>
              </a:rPr>
              <a:t>9</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81" name="TextBox 80"/>
          <p:cNvSpPr txBox="1"/>
          <p:nvPr/>
        </p:nvSpPr>
        <p:spPr>
          <a:xfrm>
            <a:off x="6150474" y="4129841"/>
            <a:ext cx="409086" cy="215444"/>
          </a:xfrm>
          <a:prstGeom prst="rect">
            <a:avLst/>
          </a:prstGeom>
          <a:noFill/>
        </p:spPr>
        <p:txBody>
          <a:bodyPr wrap="none" rtlCol="0">
            <a:spAutoFit/>
          </a:bodyPr>
          <a:lstStyle/>
          <a:p>
            <a:pPr algn="ctr"/>
            <a:r>
              <a:rPr lang="en-US" altLang="zh-CN" sz="800" i="1" dirty="0" smtClean="0">
                <a:solidFill>
                  <a:schemeClr val="tx1">
                    <a:lumMod val="65000"/>
                    <a:lumOff val="35000"/>
                  </a:schemeClr>
                </a:solidFill>
                <a:latin typeface="微软雅黑" pitchFamily="34" charset="-122"/>
                <a:ea typeface="微软雅黑" pitchFamily="34" charset="-122"/>
              </a:rPr>
              <a:t>10</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82" name="TextBox 81"/>
          <p:cNvSpPr txBox="1"/>
          <p:nvPr/>
        </p:nvSpPr>
        <p:spPr>
          <a:xfrm>
            <a:off x="6494100" y="4129841"/>
            <a:ext cx="409086" cy="215444"/>
          </a:xfrm>
          <a:prstGeom prst="rect">
            <a:avLst/>
          </a:prstGeom>
          <a:noFill/>
        </p:spPr>
        <p:txBody>
          <a:bodyPr wrap="none" rtlCol="0">
            <a:spAutoFit/>
          </a:bodyPr>
          <a:lstStyle/>
          <a:p>
            <a:pPr algn="ctr"/>
            <a:r>
              <a:rPr lang="en-US" altLang="zh-CN" sz="800" i="1" dirty="0" smtClean="0">
                <a:solidFill>
                  <a:schemeClr val="tx1">
                    <a:lumMod val="65000"/>
                    <a:lumOff val="35000"/>
                  </a:schemeClr>
                </a:solidFill>
                <a:latin typeface="微软雅黑" pitchFamily="34" charset="-122"/>
                <a:ea typeface="微软雅黑" pitchFamily="34" charset="-122"/>
              </a:rPr>
              <a:t>11</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83" name="TextBox 82"/>
          <p:cNvSpPr txBox="1"/>
          <p:nvPr/>
        </p:nvSpPr>
        <p:spPr>
          <a:xfrm>
            <a:off x="6837722" y="4129841"/>
            <a:ext cx="409086" cy="215444"/>
          </a:xfrm>
          <a:prstGeom prst="rect">
            <a:avLst/>
          </a:prstGeom>
          <a:noFill/>
        </p:spPr>
        <p:txBody>
          <a:bodyPr wrap="none" rtlCol="0">
            <a:spAutoFit/>
          </a:bodyPr>
          <a:lstStyle/>
          <a:p>
            <a:pPr algn="ctr"/>
            <a:r>
              <a:rPr lang="en-US" altLang="zh-CN" sz="800" i="1" dirty="0" smtClean="0">
                <a:solidFill>
                  <a:schemeClr val="tx1">
                    <a:lumMod val="65000"/>
                    <a:lumOff val="35000"/>
                  </a:schemeClr>
                </a:solidFill>
                <a:latin typeface="微软雅黑" pitchFamily="34" charset="-122"/>
                <a:ea typeface="微软雅黑" pitchFamily="34" charset="-122"/>
              </a:rPr>
              <a:t>12</a:t>
            </a:r>
            <a:r>
              <a:rPr lang="zh-CN" altLang="en-US" sz="800" i="1" dirty="0" smtClean="0">
                <a:solidFill>
                  <a:schemeClr val="tx1">
                    <a:lumMod val="65000"/>
                    <a:lumOff val="35000"/>
                  </a:schemeClr>
                </a:solidFill>
                <a:latin typeface="微软雅黑" pitchFamily="34" charset="-122"/>
                <a:ea typeface="微软雅黑" pitchFamily="34" charset="-122"/>
              </a:rPr>
              <a:t>月</a:t>
            </a:r>
            <a:endParaRPr lang="zh-CN" altLang="en-US" sz="800" i="1" dirty="0">
              <a:solidFill>
                <a:schemeClr val="tx1">
                  <a:lumMod val="65000"/>
                  <a:lumOff val="35000"/>
                </a:schemeClr>
              </a:solidFill>
              <a:latin typeface="微软雅黑" pitchFamily="34" charset="-122"/>
              <a:ea typeface="微软雅黑" pitchFamily="34" charset="-122"/>
            </a:endParaRPr>
          </a:p>
        </p:txBody>
      </p:sp>
      <p:grpSp>
        <p:nvGrpSpPr>
          <p:cNvPr id="5" name="组合 4"/>
          <p:cNvGrpSpPr/>
          <p:nvPr/>
        </p:nvGrpSpPr>
        <p:grpSpPr>
          <a:xfrm>
            <a:off x="2917825" y="3210680"/>
            <a:ext cx="4151440" cy="809574"/>
            <a:chOff x="2917825" y="3222712"/>
            <a:chExt cx="4151440" cy="809574"/>
          </a:xfrm>
        </p:grpSpPr>
        <p:sp>
          <p:nvSpPr>
            <p:cNvPr id="84" name="椭圆 83"/>
            <p:cNvSpPr>
              <a:spLocks noChangeAspect="1"/>
            </p:cNvSpPr>
            <p:nvPr/>
          </p:nvSpPr>
          <p:spPr>
            <a:xfrm>
              <a:off x="3235383" y="3426270"/>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a:spLocks noChangeAspect="1"/>
            </p:cNvSpPr>
            <p:nvPr/>
          </p:nvSpPr>
          <p:spPr>
            <a:xfrm>
              <a:off x="3579009" y="3331572"/>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noChangeAspect="1"/>
            </p:cNvSpPr>
            <p:nvPr/>
          </p:nvSpPr>
          <p:spPr>
            <a:xfrm>
              <a:off x="3922395" y="3360933"/>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a:spLocks noChangeAspect="1"/>
            </p:cNvSpPr>
            <p:nvPr/>
          </p:nvSpPr>
          <p:spPr>
            <a:xfrm>
              <a:off x="4266261" y="3504059"/>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a:spLocks noChangeAspect="1"/>
            </p:cNvSpPr>
            <p:nvPr/>
          </p:nvSpPr>
          <p:spPr>
            <a:xfrm>
              <a:off x="4609887" y="3604785"/>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4953513" y="3610228"/>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noChangeAspect="1"/>
            </p:cNvSpPr>
            <p:nvPr/>
          </p:nvSpPr>
          <p:spPr>
            <a:xfrm>
              <a:off x="5297139" y="3688154"/>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noChangeAspect="1"/>
            </p:cNvSpPr>
            <p:nvPr/>
          </p:nvSpPr>
          <p:spPr>
            <a:xfrm>
              <a:off x="5640765" y="3677222"/>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a:spLocks noChangeAspect="1"/>
            </p:cNvSpPr>
            <p:nvPr/>
          </p:nvSpPr>
          <p:spPr>
            <a:xfrm>
              <a:off x="5984391" y="3632670"/>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noChangeAspect="1"/>
            </p:cNvSpPr>
            <p:nvPr/>
          </p:nvSpPr>
          <p:spPr>
            <a:xfrm>
              <a:off x="6328017" y="3376828"/>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a:spLocks noChangeAspect="1"/>
            </p:cNvSpPr>
            <p:nvPr/>
          </p:nvSpPr>
          <p:spPr>
            <a:xfrm>
              <a:off x="6671643" y="3511044"/>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noChangeAspect="1"/>
            </p:cNvSpPr>
            <p:nvPr/>
          </p:nvSpPr>
          <p:spPr>
            <a:xfrm>
              <a:off x="7015265" y="3565044"/>
              <a:ext cx="54000" cy="5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noChangeAspect="1"/>
            </p:cNvSpPr>
            <p:nvPr/>
          </p:nvSpPr>
          <p:spPr>
            <a:xfrm>
              <a:off x="3235383" y="3341993"/>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a:spLocks noChangeAspect="1"/>
            </p:cNvSpPr>
            <p:nvPr/>
          </p:nvSpPr>
          <p:spPr>
            <a:xfrm>
              <a:off x="3579009" y="3222712"/>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3922395" y="3426270"/>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4266261" y="3441933"/>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a:spLocks noChangeAspect="1"/>
            </p:cNvSpPr>
            <p:nvPr/>
          </p:nvSpPr>
          <p:spPr>
            <a:xfrm>
              <a:off x="4609887" y="3531059"/>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a:spLocks noChangeAspect="1"/>
            </p:cNvSpPr>
            <p:nvPr/>
          </p:nvSpPr>
          <p:spPr>
            <a:xfrm>
              <a:off x="4953513" y="3559620"/>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a:spLocks noChangeAspect="1"/>
            </p:cNvSpPr>
            <p:nvPr/>
          </p:nvSpPr>
          <p:spPr>
            <a:xfrm>
              <a:off x="5297139" y="3554112"/>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a:spLocks noChangeAspect="1"/>
            </p:cNvSpPr>
            <p:nvPr/>
          </p:nvSpPr>
          <p:spPr>
            <a:xfrm>
              <a:off x="5640765" y="3484828"/>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5984391" y="3429921"/>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6328017" y="3247879"/>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6671643" y="3589345"/>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7015265" y="3385572"/>
              <a:ext cx="54000" cy="5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a:spLocks noChangeAspect="1"/>
            </p:cNvSpPr>
            <p:nvPr/>
          </p:nvSpPr>
          <p:spPr>
            <a:xfrm>
              <a:off x="3235383" y="3780254"/>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a:spLocks noChangeAspect="1"/>
            </p:cNvSpPr>
            <p:nvPr/>
          </p:nvSpPr>
          <p:spPr>
            <a:xfrm>
              <a:off x="3579009" y="3742154"/>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3922635" y="3924270"/>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a:spLocks noChangeAspect="1"/>
            </p:cNvSpPr>
            <p:nvPr/>
          </p:nvSpPr>
          <p:spPr>
            <a:xfrm>
              <a:off x="4266261" y="3967441"/>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a:spLocks noChangeAspect="1"/>
            </p:cNvSpPr>
            <p:nvPr/>
          </p:nvSpPr>
          <p:spPr>
            <a:xfrm>
              <a:off x="4609887" y="3967441"/>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a:spLocks noChangeAspect="1"/>
            </p:cNvSpPr>
            <p:nvPr/>
          </p:nvSpPr>
          <p:spPr>
            <a:xfrm>
              <a:off x="4953513" y="3978286"/>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a:spLocks noChangeAspect="1"/>
            </p:cNvSpPr>
            <p:nvPr/>
          </p:nvSpPr>
          <p:spPr>
            <a:xfrm>
              <a:off x="5297139" y="3956295"/>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a:spLocks noChangeAspect="1"/>
            </p:cNvSpPr>
            <p:nvPr/>
          </p:nvSpPr>
          <p:spPr>
            <a:xfrm>
              <a:off x="5640765" y="3967441"/>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a:spLocks noChangeAspect="1"/>
            </p:cNvSpPr>
            <p:nvPr/>
          </p:nvSpPr>
          <p:spPr>
            <a:xfrm>
              <a:off x="5984391" y="3920439"/>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a:spLocks noChangeAspect="1"/>
            </p:cNvSpPr>
            <p:nvPr/>
          </p:nvSpPr>
          <p:spPr>
            <a:xfrm>
              <a:off x="6328017" y="3826312"/>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a:spLocks noChangeAspect="1"/>
            </p:cNvSpPr>
            <p:nvPr/>
          </p:nvSpPr>
          <p:spPr>
            <a:xfrm>
              <a:off x="6671643" y="3817331"/>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a:spLocks noChangeAspect="1"/>
            </p:cNvSpPr>
            <p:nvPr/>
          </p:nvSpPr>
          <p:spPr>
            <a:xfrm>
              <a:off x="7015265" y="3765165"/>
              <a:ext cx="54000" cy="5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endCxn id="109" idx="2"/>
            </p:cNvCxnSpPr>
            <p:nvPr/>
          </p:nvCxnSpPr>
          <p:spPr>
            <a:xfrm flipV="1">
              <a:off x="2921794" y="3807254"/>
              <a:ext cx="313589" cy="53591"/>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9" idx="6"/>
              <a:endCxn id="110" idx="2"/>
            </p:cNvCxnSpPr>
            <p:nvPr/>
          </p:nvCxnSpPr>
          <p:spPr>
            <a:xfrm flipV="1">
              <a:off x="3289383" y="3769154"/>
              <a:ext cx="289626" cy="3810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10" idx="6"/>
              <a:endCxn id="111" idx="2"/>
            </p:cNvCxnSpPr>
            <p:nvPr/>
          </p:nvCxnSpPr>
          <p:spPr>
            <a:xfrm>
              <a:off x="3633009" y="3769154"/>
              <a:ext cx="289626" cy="182116"/>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11" idx="6"/>
              <a:endCxn id="112" idx="2"/>
            </p:cNvCxnSpPr>
            <p:nvPr/>
          </p:nvCxnSpPr>
          <p:spPr>
            <a:xfrm>
              <a:off x="3976635" y="3951270"/>
              <a:ext cx="289626" cy="43171"/>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12" idx="6"/>
              <a:endCxn id="113" idx="2"/>
            </p:cNvCxnSpPr>
            <p:nvPr/>
          </p:nvCxnSpPr>
          <p:spPr>
            <a:xfrm>
              <a:off x="4320261" y="3994441"/>
              <a:ext cx="289626" cy="0"/>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3" idx="6"/>
              <a:endCxn id="114" idx="2"/>
            </p:cNvCxnSpPr>
            <p:nvPr/>
          </p:nvCxnSpPr>
          <p:spPr>
            <a:xfrm>
              <a:off x="4663887" y="3994441"/>
              <a:ext cx="289626" cy="10845"/>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14" idx="6"/>
              <a:endCxn id="115" idx="2"/>
            </p:cNvCxnSpPr>
            <p:nvPr/>
          </p:nvCxnSpPr>
          <p:spPr>
            <a:xfrm flipV="1">
              <a:off x="5007513" y="3983295"/>
              <a:ext cx="289626" cy="21991"/>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15" idx="6"/>
              <a:endCxn id="116" idx="2"/>
            </p:cNvCxnSpPr>
            <p:nvPr/>
          </p:nvCxnSpPr>
          <p:spPr>
            <a:xfrm>
              <a:off x="5351139" y="3983295"/>
              <a:ext cx="289626" cy="11146"/>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16" idx="6"/>
              <a:endCxn id="117" idx="2"/>
            </p:cNvCxnSpPr>
            <p:nvPr/>
          </p:nvCxnSpPr>
          <p:spPr>
            <a:xfrm flipV="1">
              <a:off x="5694765" y="3947439"/>
              <a:ext cx="289626" cy="47002"/>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17" idx="6"/>
              <a:endCxn id="118" idx="2"/>
            </p:cNvCxnSpPr>
            <p:nvPr/>
          </p:nvCxnSpPr>
          <p:spPr>
            <a:xfrm flipV="1">
              <a:off x="6038391" y="3853312"/>
              <a:ext cx="289626" cy="94127"/>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18" idx="6"/>
              <a:endCxn id="119" idx="2"/>
            </p:cNvCxnSpPr>
            <p:nvPr/>
          </p:nvCxnSpPr>
          <p:spPr>
            <a:xfrm flipV="1">
              <a:off x="6382017" y="3844331"/>
              <a:ext cx="289626" cy="8981"/>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19" idx="6"/>
              <a:endCxn id="120" idx="2"/>
            </p:cNvCxnSpPr>
            <p:nvPr/>
          </p:nvCxnSpPr>
          <p:spPr>
            <a:xfrm flipV="1">
              <a:off x="6725643" y="3792165"/>
              <a:ext cx="289622" cy="52166"/>
            </a:xfrm>
            <a:prstGeom prst="line">
              <a:avLst/>
            </a:prstGeom>
            <a:ln w="63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endCxn id="97" idx="2"/>
            </p:cNvCxnSpPr>
            <p:nvPr/>
          </p:nvCxnSpPr>
          <p:spPr>
            <a:xfrm>
              <a:off x="2917825" y="3295427"/>
              <a:ext cx="317558" cy="73566"/>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97" idx="6"/>
              <a:endCxn id="98" idx="2"/>
            </p:cNvCxnSpPr>
            <p:nvPr/>
          </p:nvCxnSpPr>
          <p:spPr>
            <a:xfrm flipV="1">
              <a:off x="3289383" y="3249712"/>
              <a:ext cx="289626" cy="119281"/>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98" idx="6"/>
              <a:endCxn id="99" idx="2"/>
            </p:cNvCxnSpPr>
            <p:nvPr/>
          </p:nvCxnSpPr>
          <p:spPr>
            <a:xfrm>
              <a:off x="3633009" y="3249712"/>
              <a:ext cx="289386" cy="203558"/>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99" idx="6"/>
              <a:endCxn id="100" idx="2"/>
            </p:cNvCxnSpPr>
            <p:nvPr/>
          </p:nvCxnSpPr>
          <p:spPr>
            <a:xfrm>
              <a:off x="3976395" y="3453270"/>
              <a:ext cx="289866" cy="15663"/>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00" idx="6"/>
              <a:endCxn id="101" idx="2"/>
            </p:cNvCxnSpPr>
            <p:nvPr/>
          </p:nvCxnSpPr>
          <p:spPr>
            <a:xfrm>
              <a:off x="4320261" y="3468933"/>
              <a:ext cx="289626" cy="89126"/>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01" idx="6"/>
              <a:endCxn id="102" idx="2"/>
            </p:cNvCxnSpPr>
            <p:nvPr/>
          </p:nvCxnSpPr>
          <p:spPr>
            <a:xfrm>
              <a:off x="4663887" y="3558059"/>
              <a:ext cx="289626" cy="28561"/>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02" idx="6"/>
              <a:endCxn id="103" idx="2"/>
            </p:cNvCxnSpPr>
            <p:nvPr/>
          </p:nvCxnSpPr>
          <p:spPr>
            <a:xfrm flipV="1">
              <a:off x="5007513" y="3581112"/>
              <a:ext cx="289626" cy="5508"/>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03" idx="6"/>
              <a:endCxn id="104" idx="2"/>
            </p:cNvCxnSpPr>
            <p:nvPr/>
          </p:nvCxnSpPr>
          <p:spPr>
            <a:xfrm flipV="1">
              <a:off x="5351139" y="3511828"/>
              <a:ext cx="289626" cy="69284"/>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04" idx="6"/>
              <a:endCxn id="105" idx="2"/>
            </p:cNvCxnSpPr>
            <p:nvPr/>
          </p:nvCxnSpPr>
          <p:spPr>
            <a:xfrm flipV="1">
              <a:off x="5694765" y="3456921"/>
              <a:ext cx="289626" cy="54907"/>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05" idx="6"/>
              <a:endCxn id="106" idx="2"/>
            </p:cNvCxnSpPr>
            <p:nvPr/>
          </p:nvCxnSpPr>
          <p:spPr>
            <a:xfrm flipV="1">
              <a:off x="6038391" y="3274879"/>
              <a:ext cx="289626" cy="182042"/>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06" idx="6"/>
              <a:endCxn id="107" idx="2"/>
            </p:cNvCxnSpPr>
            <p:nvPr/>
          </p:nvCxnSpPr>
          <p:spPr>
            <a:xfrm>
              <a:off x="6382017" y="3274879"/>
              <a:ext cx="289626" cy="341466"/>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107" idx="6"/>
              <a:endCxn id="108" idx="2"/>
            </p:cNvCxnSpPr>
            <p:nvPr/>
          </p:nvCxnSpPr>
          <p:spPr>
            <a:xfrm flipV="1">
              <a:off x="6725643" y="3412572"/>
              <a:ext cx="289622" cy="203773"/>
            </a:xfrm>
            <a:prstGeom prst="line">
              <a:avLst/>
            </a:prstGeom>
            <a:ln w="63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endCxn id="84" idx="2"/>
            </p:cNvCxnSpPr>
            <p:nvPr/>
          </p:nvCxnSpPr>
          <p:spPr>
            <a:xfrm>
              <a:off x="2921000" y="3333527"/>
              <a:ext cx="314383" cy="119743"/>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84" idx="6"/>
              <a:endCxn id="85" idx="2"/>
            </p:cNvCxnSpPr>
            <p:nvPr/>
          </p:nvCxnSpPr>
          <p:spPr>
            <a:xfrm flipV="1">
              <a:off x="3289383" y="3358572"/>
              <a:ext cx="289626" cy="94698"/>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85" idx="6"/>
              <a:endCxn id="86" idx="2"/>
            </p:cNvCxnSpPr>
            <p:nvPr/>
          </p:nvCxnSpPr>
          <p:spPr>
            <a:xfrm>
              <a:off x="3633009" y="3358572"/>
              <a:ext cx="289386" cy="29361"/>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86" idx="6"/>
              <a:endCxn id="87" idx="2"/>
            </p:cNvCxnSpPr>
            <p:nvPr/>
          </p:nvCxnSpPr>
          <p:spPr>
            <a:xfrm>
              <a:off x="3976395" y="3387933"/>
              <a:ext cx="289866" cy="143126"/>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87" idx="6"/>
              <a:endCxn id="88" idx="2"/>
            </p:cNvCxnSpPr>
            <p:nvPr/>
          </p:nvCxnSpPr>
          <p:spPr>
            <a:xfrm>
              <a:off x="4320261" y="3531059"/>
              <a:ext cx="289626" cy="100726"/>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88" idx="6"/>
              <a:endCxn id="89" idx="2"/>
            </p:cNvCxnSpPr>
            <p:nvPr/>
          </p:nvCxnSpPr>
          <p:spPr>
            <a:xfrm>
              <a:off x="4663887" y="3631785"/>
              <a:ext cx="289626" cy="5443"/>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89" idx="6"/>
              <a:endCxn id="90" idx="2"/>
            </p:cNvCxnSpPr>
            <p:nvPr/>
          </p:nvCxnSpPr>
          <p:spPr>
            <a:xfrm>
              <a:off x="5007513" y="3637228"/>
              <a:ext cx="289626" cy="77926"/>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90" idx="6"/>
              <a:endCxn id="91" idx="2"/>
            </p:cNvCxnSpPr>
            <p:nvPr/>
          </p:nvCxnSpPr>
          <p:spPr>
            <a:xfrm flipV="1">
              <a:off x="5351139" y="3704222"/>
              <a:ext cx="289626" cy="10932"/>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91" idx="6"/>
              <a:endCxn id="92" idx="2"/>
            </p:cNvCxnSpPr>
            <p:nvPr/>
          </p:nvCxnSpPr>
          <p:spPr>
            <a:xfrm flipV="1">
              <a:off x="5694765" y="3659670"/>
              <a:ext cx="289626" cy="44552"/>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92" idx="6"/>
              <a:endCxn id="93" idx="2"/>
            </p:cNvCxnSpPr>
            <p:nvPr/>
          </p:nvCxnSpPr>
          <p:spPr>
            <a:xfrm flipV="1">
              <a:off x="6038391" y="3403828"/>
              <a:ext cx="289626" cy="255842"/>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93" idx="6"/>
              <a:endCxn id="94" idx="2"/>
            </p:cNvCxnSpPr>
            <p:nvPr/>
          </p:nvCxnSpPr>
          <p:spPr>
            <a:xfrm>
              <a:off x="6382017" y="3403828"/>
              <a:ext cx="289626" cy="134216"/>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94" idx="6"/>
              <a:endCxn id="95" idx="2"/>
            </p:cNvCxnSpPr>
            <p:nvPr/>
          </p:nvCxnSpPr>
          <p:spPr>
            <a:xfrm>
              <a:off x="6725643" y="3538044"/>
              <a:ext cx="289622" cy="54000"/>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224167" y="2020343"/>
            <a:ext cx="1159292" cy="276999"/>
          </a:xfrm>
          <a:prstGeom prst="rect">
            <a:avLst/>
          </a:prstGeom>
          <a:noFill/>
        </p:spPr>
        <p:txBody>
          <a:bodyPr wrap="none" rtlCol="0">
            <a:spAutoFit/>
          </a:bodyPr>
          <a:lstStyle/>
          <a:p>
            <a:r>
              <a:rPr lang="en-US" altLang="zh-CN" sz="1200" i="1" dirty="0">
                <a:solidFill>
                  <a:schemeClr val="tx1">
                    <a:lumMod val="65000"/>
                    <a:lumOff val="35000"/>
                  </a:schemeClr>
                </a:solidFill>
                <a:latin typeface="微软雅黑" pitchFamily="34" charset="-122"/>
                <a:ea typeface="微软雅黑" pitchFamily="34" charset="-122"/>
              </a:rPr>
              <a:t>2012</a:t>
            </a:r>
            <a:r>
              <a:rPr lang="zh-CN" altLang="en-US" sz="1200" i="1" dirty="0">
                <a:solidFill>
                  <a:schemeClr val="tx1">
                    <a:lumMod val="65000"/>
                    <a:lumOff val="35000"/>
                  </a:schemeClr>
                </a:solidFill>
                <a:latin typeface="微软雅黑" pitchFamily="34" charset="-122"/>
                <a:ea typeface="微软雅黑" pitchFamily="34" charset="-122"/>
              </a:rPr>
              <a:t>年客流量</a:t>
            </a:r>
          </a:p>
        </p:txBody>
      </p:sp>
      <p:cxnSp>
        <p:nvCxnSpPr>
          <p:cNvPr id="130" name="直接连接符 129"/>
          <p:cNvCxnSpPr/>
          <p:nvPr/>
        </p:nvCxnSpPr>
        <p:spPr>
          <a:xfrm>
            <a:off x="2917825" y="2772142"/>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2208977" y="2649031"/>
            <a:ext cx="708848" cy="246221"/>
          </a:xfrm>
          <a:prstGeom prst="rect">
            <a:avLst/>
          </a:prstGeom>
          <a:noFill/>
        </p:spPr>
        <p:txBody>
          <a:bodyPr wrap="none" rtlCol="0">
            <a:spAutoFit/>
          </a:bodyPr>
          <a:lstStyle/>
          <a:p>
            <a:pPr algn="r"/>
            <a:r>
              <a:rPr lang="en-US" altLang="zh-CN" sz="1000" i="1" dirty="0">
                <a:solidFill>
                  <a:schemeClr val="tx1">
                    <a:lumMod val="65000"/>
                    <a:lumOff val="35000"/>
                  </a:schemeClr>
                </a:solidFill>
              </a:rPr>
              <a:t>5</a:t>
            </a:r>
            <a:r>
              <a:rPr lang="en-US" altLang="zh-CN" sz="1000" i="1" dirty="0" smtClean="0">
                <a:solidFill>
                  <a:schemeClr val="tx1">
                    <a:lumMod val="65000"/>
                    <a:lumOff val="35000"/>
                  </a:schemeClr>
                </a:solidFill>
              </a:rPr>
              <a:t>,000,000</a:t>
            </a:r>
            <a:endParaRPr lang="zh-CN" altLang="en-US" sz="1000" i="1" dirty="0">
              <a:solidFill>
                <a:schemeClr val="tx1">
                  <a:lumMod val="65000"/>
                  <a:lumOff val="35000"/>
                </a:schemeClr>
              </a:solidFill>
            </a:endParaRPr>
          </a:p>
        </p:txBody>
      </p:sp>
    </p:spTree>
    <p:extLst>
      <p:ext uri="{BB962C8B-B14F-4D97-AF65-F5344CB8AC3E}">
        <p14:creationId xmlns:p14="http://schemas.microsoft.com/office/powerpoint/2010/main" val="1719029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组合 23"/>
          <p:cNvGrpSpPr/>
          <p:nvPr/>
        </p:nvGrpSpPr>
        <p:grpSpPr>
          <a:xfrm>
            <a:off x="776094" y="589156"/>
            <a:ext cx="1228717" cy="830997"/>
            <a:chOff x="1388281" y="589156"/>
            <a:chExt cx="1228717" cy="830997"/>
          </a:xfrm>
        </p:grpSpPr>
        <p:sp>
          <p:nvSpPr>
            <p:cNvPr id="27" name="TextBox 26"/>
            <p:cNvSpPr txBox="1"/>
            <p:nvPr/>
          </p:nvSpPr>
          <p:spPr>
            <a:xfrm>
              <a:off x="1739835" y="946438"/>
              <a:ext cx="877163"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大优势</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9" name="TextBox 28"/>
            <p:cNvSpPr txBox="1"/>
            <p:nvPr/>
          </p:nvSpPr>
          <p:spPr>
            <a:xfrm>
              <a:off x="1388281" y="589156"/>
              <a:ext cx="492443" cy="830997"/>
            </a:xfrm>
            <a:prstGeom prst="rect">
              <a:avLst/>
            </a:prstGeom>
            <a:noFill/>
          </p:spPr>
          <p:txBody>
            <a:bodyPr wrap="none" rtlCol="0">
              <a:spAutoFit/>
            </a:bodyPr>
            <a:lstStyle/>
            <a:p>
              <a:r>
                <a:rPr lang="en-US" altLang="zh-CN" sz="4800" b="1" dirty="0" smtClean="0">
                  <a:solidFill>
                    <a:srgbClr val="E70334"/>
                  </a:solidFill>
                  <a:latin typeface="Impact" pitchFamily="34" charset="0"/>
                  <a:ea typeface="微软雅黑" pitchFamily="34" charset="-122"/>
                </a:rPr>
                <a:t>4</a:t>
              </a:r>
              <a:endParaRPr lang="zh-CN" altLang="zh-CN" sz="2000" b="1" dirty="0">
                <a:solidFill>
                  <a:srgbClr val="E70334"/>
                </a:solidFill>
                <a:latin typeface="Impact" pitchFamily="34" charset="0"/>
                <a:ea typeface="微软雅黑" pitchFamily="34" charset="-122"/>
              </a:endParaRPr>
            </a:p>
          </p:txBody>
        </p:sp>
      </p:grpSp>
      <p:cxnSp>
        <p:nvCxnSpPr>
          <p:cNvPr id="30" name="直接连接符 29"/>
          <p:cNvCxnSpPr/>
          <p:nvPr/>
        </p:nvCxnSpPr>
        <p:spPr>
          <a:xfrm>
            <a:off x="882000" y="1489348"/>
            <a:ext cx="7380000"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2000" y="1989566"/>
            <a:ext cx="1210588" cy="338554"/>
          </a:xfrm>
          <a:prstGeom prst="rect">
            <a:avLst/>
          </a:prstGeom>
          <a:noFill/>
          <a:ln>
            <a:noFill/>
          </a:ln>
        </p:spPr>
        <p:txBody>
          <a:bodyPr wrap="none" rtlCol="0">
            <a:spAutoFit/>
          </a:bodyPr>
          <a:lstStyle/>
          <a:p>
            <a:pPr algn="r"/>
            <a:r>
              <a:rPr lang="zh-CN" altLang="en-US" sz="1600" i="1" dirty="0" smtClean="0">
                <a:solidFill>
                  <a:srgbClr val="E70334"/>
                </a:solidFill>
                <a:latin typeface="微软雅黑" pitchFamily="34" charset="-122"/>
                <a:ea typeface="微软雅黑" pitchFamily="34" charset="-122"/>
              </a:rPr>
              <a:t>地理位置佳</a:t>
            </a:r>
            <a:endParaRPr lang="zh-CN" altLang="en-US" sz="1600" i="1" dirty="0">
              <a:solidFill>
                <a:srgbClr val="E70334"/>
              </a:solidFill>
              <a:latin typeface="微软雅黑" pitchFamily="34" charset="-122"/>
              <a:ea typeface="微软雅黑" pitchFamily="34" charset="-122"/>
            </a:endParaRPr>
          </a:p>
        </p:txBody>
      </p:sp>
      <p:cxnSp>
        <p:nvCxnSpPr>
          <p:cNvPr id="7" name="直接连接符 6"/>
          <p:cNvCxnSpPr/>
          <p:nvPr/>
        </p:nvCxnSpPr>
        <p:spPr>
          <a:xfrm>
            <a:off x="2195736" y="1633364"/>
            <a:ext cx="0" cy="3456384"/>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00" y="2590912"/>
            <a:ext cx="1210588"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a:t>旅客流量大</a:t>
            </a:r>
          </a:p>
        </p:txBody>
      </p:sp>
      <p:sp>
        <p:nvSpPr>
          <p:cNvPr id="15" name="TextBox 14"/>
          <p:cNvSpPr txBox="1"/>
          <p:nvPr/>
        </p:nvSpPr>
        <p:spPr>
          <a:xfrm>
            <a:off x="882000" y="3192258"/>
            <a:ext cx="1210588" cy="338554"/>
          </a:xfrm>
          <a:prstGeom prst="rect">
            <a:avLst/>
          </a:prstGeom>
          <a:noFill/>
          <a:ln>
            <a:noFill/>
          </a:ln>
        </p:spPr>
        <p:txBody>
          <a:bodyPr wrap="none" rtlCol="0">
            <a:spAutoFit/>
          </a:bodyPr>
          <a:lstStyle/>
          <a:p>
            <a:pPr algn="r"/>
            <a:r>
              <a:rPr lang="zh-CN" altLang="en-US" sz="1600" i="1" dirty="0">
                <a:solidFill>
                  <a:srgbClr val="E70334"/>
                </a:solidFill>
                <a:latin typeface="微软雅黑" pitchFamily="34" charset="-122"/>
                <a:ea typeface="微软雅黑" pitchFamily="34" charset="-122"/>
              </a:rPr>
              <a:t>交易量稳定</a:t>
            </a:r>
          </a:p>
        </p:txBody>
      </p:sp>
      <p:sp>
        <p:nvSpPr>
          <p:cNvPr id="16" name="TextBox 15"/>
          <p:cNvSpPr txBox="1"/>
          <p:nvPr/>
        </p:nvSpPr>
        <p:spPr>
          <a:xfrm>
            <a:off x="882000" y="3793604"/>
            <a:ext cx="1210588"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a:t>周边无竞争</a:t>
            </a:r>
          </a:p>
        </p:txBody>
      </p:sp>
      <p:cxnSp>
        <p:nvCxnSpPr>
          <p:cNvPr id="17" name="直接连接符 16"/>
          <p:cNvCxnSpPr/>
          <p:nvPr/>
        </p:nvCxnSpPr>
        <p:spPr>
          <a:xfrm>
            <a:off x="2084100" y="3362257"/>
            <a:ext cx="103148"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045862" y="3338894"/>
            <a:ext cx="46726" cy="4672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918757" y="4068286"/>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918757" y="2602802"/>
            <a:ext cx="0" cy="1465484"/>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918757" y="3809058"/>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918757" y="3549829"/>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918757" y="3290600"/>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68367" y="3945175"/>
            <a:ext cx="250390"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0</a:t>
            </a:r>
            <a:endParaRPr lang="zh-CN" altLang="en-US" sz="1000" i="1" dirty="0">
              <a:solidFill>
                <a:schemeClr val="tx1">
                  <a:lumMod val="65000"/>
                  <a:lumOff val="35000"/>
                </a:schemeClr>
              </a:solidFill>
            </a:endParaRPr>
          </a:p>
        </p:txBody>
      </p:sp>
      <p:sp>
        <p:nvSpPr>
          <p:cNvPr id="50" name="TextBox 49"/>
          <p:cNvSpPr txBox="1"/>
          <p:nvPr/>
        </p:nvSpPr>
        <p:spPr>
          <a:xfrm>
            <a:off x="2536920" y="3685947"/>
            <a:ext cx="381836"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100</a:t>
            </a:r>
            <a:endParaRPr lang="zh-CN" altLang="en-US" sz="1000" i="1" dirty="0">
              <a:solidFill>
                <a:schemeClr val="tx1">
                  <a:lumMod val="65000"/>
                  <a:lumOff val="35000"/>
                </a:schemeClr>
              </a:solidFill>
            </a:endParaRPr>
          </a:p>
        </p:txBody>
      </p:sp>
      <p:sp>
        <p:nvSpPr>
          <p:cNvPr id="51" name="TextBox 50"/>
          <p:cNvSpPr txBox="1"/>
          <p:nvPr/>
        </p:nvSpPr>
        <p:spPr>
          <a:xfrm>
            <a:off x="2536920" y="3426718"/>
            <a:ext cx="381836"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200</a:t>
            </a:r>
            <a:endParaRPr lang="zh-CN" altLang="en-US" sz="1000" i="1" dirty="0">
              <a:solidFill>
                <a:schemeClr val="tx1">
                  <a:lumMod val="65000"/>
                  <a:lumOff val="35000"/>
                </a:schemeClr>
              </a:solidFill>
            </a:endParaRPr>
          </a:p>
        </p:txBody>
      </p:sp>
      <p:sp>
        <p:nvSpPr>
          <p:cNvPr id="52" name="TextBox 51"/>
          <p:cNvSpPr txBox="1"/>
          <p:nvPr/>
        </p:nvSpPr>
        <p:spPr>
          <a:xfrm>
            <a:off x="2536921" y="3167489"/>
            <a:ext cx="381836"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300</a:t>
            </a:r>
            <a:endParaRPr lang="zh-CN" altLang="en-US" sz="1000" i="1" dirty="0">
              <a:solidFill>
                <a:schemeClr val="tx1">
                  <a:lumMod val="65000"/>
                  <a:lumOff val="35000"/>
                </a:schemeClr>
              </a:solidFill>
            </a:endParaRPr>
          </a:p>
        </p:txBody>
      </p:sp>
      <p:cxnSp>
        <p:nvCxnSpPr>
          <p:cNvPr id="68" name="直接连接符 67"/>
          <p:cNvCxnSpPr/>
          <p:nvPr/>
        </p:nvCxnSpPr>
        <p:spPr>
          <a:xfrm>
            <a:off x="2918757" y="3031371"/>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536921" y="2908260"/>
            <a:ext cx="381836"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400</a:t>
            </a:r>
            <a:endParaRPr lang="zh-CN" altLang="en-US" sz="1000" i="1" dirty="0">
              <a:solidFill>
                <a:schemeClr val="tx1">
                  <a:lumMod val="65000"/>
                  <a:lumOff val="35000"/>
                </a:schemeClr>
              </a:solidFill>
            </a:endParaRPr>
          </a:p>
        </p:txBody>
      </p:sp>
      <p:sp>
        <p:nvSpPr>
          <p:cNvPr id="72" name="TextBox 71"/>
          <p:cNvSpPr txBox="1"/>
          <p:nvPr/>
        </p:nvSpPr>
        <p:spPr>
          <a:xfrm>
            <a:off x="3312993" y="4129841"/>
            <a:ext cx="530916" cy="215444"/>
          </a:xfrm>
          <a:prstGeom prst="rect">
            <a:avLst/>
          </a:prstGeom>
          <a:noFill/>
        </p:spPr>
        <p:txBody>
          <a:bodyPr wrap="none" rtlCol="0">
            <a:spAutoFit/>
          </a:bodyPr>
          <a:lstStyle/>
          <a:p>
            <a:pPr algn="ctr"/>
            <a:r>
              <a:rPr lang="en-US" altLang="zh-CN" sz="800" i="1" dirty="0" smtClean="0">
                <a:solidFill>
                  <a:schemeClr val="tx1">
                    <a:lumMod val="65000"/>
                    <a:lumOff val="35000"/>
                  </a:schemeClr>
                </a:solidFill>
                <a:latin typeface="微软雅黑" pitchFamily="34" charset="-122"/>
                <a:ea typeface="微软雅黑" pitchFamily="34" charset="-122"/>
              </a:rPr>
              <a:t>2010</a:t>
            </a:r>
            <a:r>
              <a:rPr lang="zh-CN" altLang="en-US" sz="800" i="1" dirty="0" smtClean="0">
                <a:solidFill>
                  <a:schemeClr val="tx1">
                    <a:lumMod val="65000"/>
                    <a:lumOff val="35000"/>
                  </a:schemeClr>
                </a:solidFill>
                <a:latin typeface="微软雅黑" pitchFamily="34" charset="-122"/>
                <a:ea typeface="微软雅黑" pitchFamily="34" charset="-122"/>
              </a:rPr>
              <a:t>年</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77" name="TextBox 76"/>
          <p:cNvSpPr txBox="1"/>
          <p:nvPr/>
        </p:nvSpPr>
        <p:spPr>
          <a:xfrm>
            <a:off x="4775437" y="4129841"/>
            <a:ext cx="530916" cy="215444"/>
          </a:xfrm>
          <a:prstGeom prst="rect">
            <a:avLst/>
          </a:prstGeom>
          <a:noFill/>
        </p:spPr>
        <p:txBody>
          <a:bodyPr wrap="none" rtlCol="0">
            <a:spAutoFit/>
          </a:bodyPr>
          <a:lstStyle/>
          <a:p>
            <a:pPr algn="ctr"/>
            <a:r>
              <a:rPr lang="en-US" altLang="zh-CN" sz="800" i="1" dirty="0" smtClean="0">
                <a:solidFill>
                  <a:schemeClr val="tx1">
                    <a:lumMod val="65000"/>
                    <a:lumOff val="35000"/>
                  </a:schemeClr>
                </a:solidFill>
                <a:latin typeface="微软雅黑" pitchFamily="34" charset="-122"/>
                <a:ea typeface="微软雅黑" pitchFamily="34" charset="-122"/>
              </a:rPr>
              <a:t>2011</a:t>
            </a:r>
            <a:r>
              <a:rPr lang="zh-CN" altLang="en-US" sz="800" i="1" dirty="0" smtClean="0">
                <a:solidFill>
                  <a:schemeClr val="tx1">
                    <a:lumMod val="65000"/>
                    <a:lumOff val="35000"/>
                  </a:schemeClr>
                </a:solidFill>
                <a:latin typeface="微软雅黑" pitchFamily="34" charset="-122"/>
                <a:ea typeface="微软雅黑" pitchFamily="34" charset="-122"/>
              </a:rPr>
              <a:t>年</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83" name="TextBox 82"/>
          <p:cNvSpPr txBox="1"/>
          <p:nvPr/>
        </p:nvSpPr>
        <p:spPr>
          <a:xfrm>
            <a:off x="6237880" y="4129841"/>
            <a:ext cx="530916" cy="215444"/>
          </a:xfrm>
          <a:prstGeom prst="rect">
            <a:avLst/>
          </a:prstGeom>
          <a:noFill/>
        </p:spPr>
        <p:txBody>
          <a:bodyPr wrap="none" rtlCol="0">
            <a:spAutoFit/>
          </a:bodyPr>
          <a:lstStyle/>
          <a:p>
            <a:pPr algn="ctr"/>
            <a:r>
              <a:rPr lang="en-US" altLang="zh-CN" sz="800" i="1" dirty="0" smtClean="0">
                <a:solidFill>
                  <a:schemeClr val="tx1">
                    <a:lumMod val="65000"/>
                    <a:lumOff val="35000"/>
                  </a:schemeClr>
                </a:solidFill>
                <a:latin typeface="微软雅黑" pitchFamily="34" charset="-122"/>
                <a:ea typeface="微软雅黑" pitchFamily="34" charset="-122"/>
              </a:rPr>
              <a:t>2012</a:t>
            </a:r>
            <a:r>
              <a:rPr lang="zh-CN" altLang="en-US" sz="800" i="1" dirty="0" smtClean="0">
                <a:solidFill>
                  <a:schemeClr val="tx1">
                    <a:lumMod val="65000"/>
                    <a:lumOff val="35000"/>
                  </a:schemeClr>
                </a:solidFill>
                <a:latin typeface="微软雅黑" pitchFamily="34" charset="-122"/>
                <a:ea typeface="微软雅黑" pitchFamily="34" charset="-122"/>
              </a:rPr>
              <a:t>年</a:t>
            </a:r>
            <a:endParaRPr lang="zh-CN" altLang="en-US" sz="800" i="1" dirty="0">
              <a:solidFill>
                <a:schemeClr val="tx1">
                  <a:lumMod val="65000"/>
                  <a:lumOff val="35000"/>
                </a:schemeClr>
              </a:solidFill>
              <a:latin typeface="微软雅黑" pitchFamily="34" charset="-122"/>
              <a:ea typeface="微软雅黑" pitchFamily="34" charset="-122"/>
            </a:endParaRPr>
          </a:p>
        </p:txBody>
      </p:sp>
      <p:sp>
        <p:nvSpPr>
          <p:cNvPr id="2" name="TextBox 1"/>
          <p:cNvSpPr txBox="1"/>
          <p:nvPr/>
        </p:nvSpPr>
        <p:spPr>
          <a:xfrm>
            <a:off x="2224167" y="2020343"/>
            <a:ext cx="954107" cy="276999"/>
          </a:xfrm>
          <a:prstGeom prst="rect">
            <a:avLst/>
          </a:prstGeom>
          <a:noFill/>
        </p:spPr>
        <p:txBody>
          <a:bodyPr wrap="none" rtlCol="0">
            <a:spAutoFit/>
          </a:bodyPr>
          <a:lstStyle/>
          <a:p>
            <a:r>
              <a:rPr lang="zh-CN" altLang="en-US" sz="1200" i="1" dirty="0" smtClean="0">
                <a:solidFill>
                  <a:schemeClr val="tx1">
                    <a:lumMod val="65000"/>
                    <a:lumOff val="35000"/>
                  </a:schemeClr>
                </a:solidFill>
                <a:latin typeface="微软雅黑" pitchFamily="34" charset="-122"/>
                <a:ea typeface="微软雅黑" pitchFamily="34" charset="-122"/>
              </a:rPr>
              <a:t>日均交易量</a:t>
            </a:r>
            <a:endParaRPr lang="zh-CN" altLang="en-US" sz="1200" i="1" dirty="0">
              <a:solidFill>
                <a:schemeClr val="tx1">
                  <a:lumMod val="65000"/>
                  <a:lumOff val="35000"/>
                </a:schemeClr>
              </a:solidFill>
              <a:latin typeface="微软雅黑" pitchFamily="34" charset="-122"/>
              <a:ea typeface="微软雅黑" pitchFamily="34" charset="-122"/>
            </a:endParaRPr>
          </a:p>
        </p:txBody>
      </p:sp>
      <p:cxnSp>
        <p:nvCxnSpPr>
          <p:cNvPr id="130" name="直接连接符 129"/>
          <p:cNvCxnSpPr/>
          <p:nvPr/>
        </p:nvCxnSpPr>
        <p:spPr>
          <a:xfrm>
            <a:off x="2917825" y="2772142"/>
            <a:ext cx="4320480"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2535989" y="2649031"/>
            <a:ext cx="381836" cy="246221"/>
          </a:xfrm>
          <a:prstGeom prst="rect">
            <a:avLst/>
          </a:prstGeom>
          <a:noFill/>
        </p:spPr>
        <p:txBody>
          <a:bodyPr wrap="none" rtlCol="0">
            <a:spAutoFit/>
          </a:bodyPr>
          <a:lstStyle/>
          <a:p>
            <a:pPr algn="r"/>
            <a:r>
              <a:rPr lang="en-US" altLang="zh-CN" sz="1000" i="1" dirty="0" smtClean="0">
                <a:solidFill>
                  <a:schemeClr val="tx1">
                    <a:lumMod val="65000"/>
                    <a:lumOff val="35000"/>
                  </a:schemeClr>
                </a:solidFill>
              </a:rPr>
              <a:t>500</a:t>
            </a:r>
            <a:endParaRPr lang="zh-CN" altLang="en-US" sz="1000" i="1" dirty="0">
              <a:solidFill>
                <a:schemeClr val="tx1">
                  <a:lumMod val="65000"/>
                  <a:lumOff val="35000"/>
                </a:schemeClr>
              </a:solidFill>
            </a:endParaRPr>
          </a:p>
        </p:txBody>
      </p:sp>
      <p:grpSp>
        <p:nvGrpSpPr>
          <p:cNvPr id="5" name="组合 4"/>
          <p:cNvGrpSpPr/>
          <p:nvPr/>
        </p:nvGrpSpPr>
        <p:grpSpPr>
          <a:xfrm>
            <a:off x="3304982" y="3152517"/>
            <a:ext cx="546938" cy="915768"/>
            <a:chOff x="3182863" y="3152517"/>
            <a:chExt cx="546938" cy="915768"/>
          </a:xfrm>
        </p:grpSpPr>
        <p:sp>
          <p:nvSpPr>
            <p:cNvPr id="3" name="矩形 2"/>
            <p:cNvSpPr/>
            <p:nvPr/>
          </p:nvSpPr>
          <p:spPr>
            <a:xfrm>
              <a:off x="3182863" y="3221627"/>
              <a:ext cx="144016" cy="8466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3384324" y="3152517"/>
              <a:ext cx="144016" cy="9157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3585785" y="3335544"/>
              <a:ext cx="144016" cy="7327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4767426" y="3083406"/>
            <a:ext cx="546938" cy="984879"/>
            <a:chOff x="3182863" y="3083406"/>
            <a:chExt cx="546938" cy="984879"/>
          </a:xfrm>
        </p:grpSpPr>
        <p:sp>
          <p:nvSpPr>
            <p:cNvPr id="139" name="矩形 138"/>
            <p:cNvSpPr/>
            <p:nvPr/>
          </p:nvSpPr>
          <p:spPr>
            <a:xfrm>
              <a:off x="3182863" y="3152517"/>
              <a:ext cx="144016" cy="9157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3384324" y="3083406"/>
              <a:ext cx="144016" cy="9848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3585785" y="3290600"/>
              <a:ext cx="144016" cy="7776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a:off x="6229869" y="2975406"/>
            <a:ext cx="546938" cy="1092879"/>
            <a:chOff x="3182863" y="2975406"/>
            <a:chExt cx="546938" cy="1092879"/>
          </a:xfrm>
        </p:grpSpPr>
        <p:sp>
          <p:nvSpPr>
            <p:cNvPr id="147" name="矩形 146"/>
            <p:cNvSpPr/>
            <p:nvPr/>
          </p:nvSpPr>
          <p:spPr>
            <a:xfrm>
              <a:off x="3182863" y="3031371"/>
              <a:ext cx="144016" cy="10369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3384324" y="2975406"/>
              <a:ext cx="144016" cy="10928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3585785" y="3221627"/>
              <a:ext cx="144016" cy="8466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7380312" y="2660075"/>
            <a:ext cx="677387" cy="738663"/>
            <a:chOff x="7692980" y="2248641"/>
            <a:chExt cx="677387" cy="738663"/>
          </a:xfrm>
        </p:grpSpPr>
        <p:sp>
          <p:nvSpPr>
            <p:cNvPr id="54" name="TextBox 53"/>
            <p:cNvSpPr txBox="1"/>
            <p:nvPr/>
          </p:nvSpPr>
          <p:spPr>
            <a:xfrm>
              <a:off x="7800980" y="2248641"/>
              <a:ext cx="569387" cy="246221"/>
            </a:xfrm>
            <a:prstGeom prst="rect">
              <a:avLst/>
            </a:prstGeom>
            <a:noFill/>
          </p:spPr>
          <p:txBody>
            <a:bodyPr wrap="non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一个</a:t>
              </a:r>
              <a:r>
                <a:rPr lang="zh-CN" altLang="en-US" sz="1000" dirty="0" smtClean="0">
                  <a:solidFill>
                    <a:schemeClr val="tx1">
                      <a:lumMod val="65000"/>
                      <a:lumOff val="35000"/>
                    </a:schemeClr>
                  </a:solidFill>
                  <a:latin typeface="微软雅黑" pitchFamily="34" charset="-122"/>
                  <a:ea typeface="微软雅黑" pitchFamily="34" charset="-122"/>
                </a:rPr>
                <a:t>店</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55" name="TextBox 54"/>
            <p:cNvSpPr txBox="1"/>
            <p:nvPr/>
          </p:nvSpPr>
          <p:spPr>
            <a:xfrm>
              <a:off x="7800980" y="2494862"/>
              <a:ext cx="569387" cy="246221"/>
            </a:xfrm>
            <a:prstGeom prst="rect">
              <a:avLst/>
            </a:prstGeom>
            <a:noFill/>
          </p:spPr>
          <p:txBody>
            <a:bodyPr wrap="non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两个</a:t>
              </a:r>
              <a:r>
                <a:rPr lang="zh-CN" altLang="en-US" sz="1000" dirty="0" smtClean="0">
                  <a:solidFill>
                    <a:schemeClr val="tx1">
                      <a:lumMod val="65000"/>
                      <a:lumOff val="35000"/>
                    </a:schemeClr>
                  </a:solidFill>
                  <a:latin typeface="微软雅黑" pitchFamily="34" charset="-122"/>
                  <a:ea typeface="微软雅黑" pitchFamily="34" charset="-122"/>
                </a:rPr>
                <a:t>店</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56" name="TextBox 55"/>
            <p:cNvSpPr txBox="1"/>
            <p:nvPr/>
          </p:nvSpPr>
          <p:spPr>
            <a:xfrm>
              <a:off x="7800980" y="2741083"/>
              <a:ext cx="569387" cy="246221"/>
            </a:xfrm>
            <a:prstGeom prst="rect">
              <a:avLst/>
            </a:prstGeom>
            <a:noFill/>
          </p:spPr>
          <p:txBody>
            <a:bodyPr wrap="none" rtlCol="0">
              <a:spAutoFit/>
            </a:bodyPr>
            <a:lstStyle/>
            <a:p>
              <a:r>
                <a:rPr lang="zh-CN" altLang="en-US" sz="1000" dirty="0">
                  <a:solidFill>
                    <a:schemeClr val="tx1">
                      <a:lumMod val="65000"/>
                      <a:lumOff val="35000"/>
                    </a:schemeClr>
                  </a:solidFill>
                  <a:latin typeface="微软雅黑" pitchFamily="34" charset="-122"/>
                  <a:ea typeface="微软雅黑" pitchFamily="34" charset="-122"/>
                </a:rPr>
                <a:t>三个</a:t>
              </a:r>
              <a:r>
                <a:rPr lang="zh-CN" altLang="en-US" sz="1000" dirty="0" smtClean="0">
                  <a:solidFill>
                    <a:schemeClr val="tx1">
                      <a:lumMod val="65000"/>
                      <a:lumOff val="35000"/>
                    </a:schemeClr>
                  </a:solidFill>
                  <a:latin typeface="微软雅黑" pitchFamily="34" charset="-122"/>
                  <a:ea typeface="微软雅黑" pitchFamily="34" charset="-122"/>
                </a:rPr>
                <a:t>店</a:t>
              </a:r>
              <a:endParaRPr lang="zh-CN" altLang="en-US" sz="1000" dirty="0">
                <a:solidFill>
                  <a:schemeClr val="tx1">
                    <a:lumMod val="65000"/>
                    <a:lumOff val="35000"/>
                  </a:schemeClr>
                </a:solidFill>
                <a:latin typeface="微软雅黑" pitchFamily="34" charset="-122"/>
                <a:ea typeface="微软雅黑" pitchFamily="34" charset="-122"/>
              </a:endParaRPr>
            </a:p>
          </p:txBody>
        </p:sp>
        <p:sp>
          <p:nvSpPr>
            <p:cNvPr id="57" name="椭圆 56"/>
            <p:cNvSpPr>
              <a:spLocks noChangeAspect="1"/>
            </p:cNvSpPr>
            <p:nvPr/>
          </p:nvSpPr>
          <p:spPr>
            <a:xfrm>
              <a:off x="7692980" y="2317751"/>
              <a:ext cx="108000" cy="108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a:spLocks noChangeAspect="1"/>
            </p:cNvSpPr>
            <p:nvPr/>
          </p:nvSpPr>
          <p:spPr>
            <a:xfrm>
              <a:off x="7692980" y="2563972"/>
              <a:ext cx="108000" cy="10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a:spLocks noChangeAspect="1"/>
            </p:cNvSpPr>
            <p:nvPr/>
          </p:nvSpPr>
          <p:spPr>
            <a:xfrm>
              <a:off x="7692980" y="2810193"/>
              <a:ext cx="108000" cy="108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617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par>
                                <p:cTn id="8" presetID="22" presetClass="entr" presetSubtype="4" fill="hold" nodeType="withEffect">
                                  <p:stCondLst>
                                    <p:cond delay="250"/>
                                  </p:stCondLst>
                                  <p:childTnLst>
                                    <p:set>
                                      <p:cBhvr>
                                        <p:cTn id="9" dur="1" fill="hold">
                                          <p:stCondLst>
                                            <p:cond delay="0"/>
                                          </p:stCondLst>
                                        </p:cTn>
                                        <p:tgtEl>
                                          <p:spTgt spid="137"/>
                                        </p:tgtEl>
                                        <p:attrNameLst>
                                          <p:attrName>style.visibility</p:attrName>
                                        </p:attrNameLst>
                                      </p:cBhvr>
                                      <p:to>
                                        <p:strVal val="visible"/>
                                      </p:to>
                                    </p:set>
                                    <p:animEffect transition="in" filter="wipe(down)">
                                      <p:cBhvr>
                                        <p:cTn id="10" dur="750"/>
                                        <p:tgtEl>
                                          <p:spTgt spid="137"/>
                                        </p:tgtEl>
                                      </p:cBhvr>
                                    </p:animEffect>
                                  </p:childTnLst>
                                </p:cTn>
                              </p:par>
                              <p:par>
                                <p:cTn id="11" presetID="22" presetClass="entr" presetSubtype="4" fill="hold" nodeType="withEffect">
                                  <p:stCondLst>
                                    <p:cond delay="500"/>
                                  </p:stCondLst>
                                  <p:childTnLst>
                                    <p:set>
                                      <p:cBhvr>
                                        <p:cTn id="12" dur="1" fill="hold">
                                          <p:stCondLst>
                                            <p:cond delay="0"/>
                                          </p:stCondLst>
                                        </p:cTn>
                                        <p:tgtEl>
                                          <p:spTgt spid="145"/>
                                        </p:tgtEl>
                                        <p:attrNameLst>
                                          <p:attrName>style.visibility</p:attrName>
                                        </p:attrNameLst>
                                      </p:cBhvr>
                                      <p:to>
                                        <p:strVal val="visible"/>
                                      </p:to>
                                    </p:set>
                                    <p:animEffect transition="in" filter="wipe(down)">
                                      <p:cBhvr>
                                        <p:cTn id="13" dur="75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组合 23"/>
          <p:cNvGrpSpPr/>
          <p:nvPr/>
        </p:nvGrpSpPr>
        <p:grpSpPr>
          <a:xfrm>
            <a:off x="776094" y="589156"/>
            <a:ext cx="1228717" cy="830997"/>
            <a:chOff x="1388281" y="589156"/>
            <a:chExt cx="1228717" cy="830997"/>
          </a:xfrm>
        </p:grpSpPr>
        <p:sp>
          <p:nvSpPr>
            <p:cNvPr id="27" name="TextBox 26"/>
            <p:cNvSpPr txBox="1"/>
            <p:nvPr/>
          </p:nvSpPr>
          <p:spPr>
            <a:xfrm>
              <a:off x="1739835" y="946438"/>
              <a:ext cx="877163"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大优势</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9" name="TextBox 28"/>
            <p:cNvSpPr txBox="1"/>
            <p:nvPr/>
          </p:nvSpPr>
          <p:spPr>
            <a:xfrm>
              <a:off x="1388281" y="589156"/>
              <a:ext cx="492443" cy="830997"/>
            </a:xfrm>
            <a:prstGeom prst="rect">
              <a:avLst/>
            </a:prstGeom>
            <a:noFill/>
          </p:spPr>
          <p:txBody>
            <a:bodyPr wrap="none" rtlCol="0">
              <a:spAutoFit/>
            </a:bodyPr>
            <a:lstStyle/>
            <a:p>
              <a:r>
                <a:rPr lang="en-US" altLang="zh-CN" sz="4800" b="1" dirty="0" smtClean="0">
                  <a:solidFill>
                    <a:srgbClr val="E70334"/>
                  </a:solidFill>
                  <a:latin typeface="Impact" pitchFamily="34" charset="0"/>
                  <a:ea typeface="微软雅黑" pitchFamily="34" charset="-122"/>
                </a:rPr>
                <a:t>4</a:t>
              </a:r>
              <a:endParaRPr lang="zh-CN" altLang="zh-CN" sz="2000" b="1" dirty="0">
                <a:solidFill>
                  <a:srgbClr val="E70334"/>
                </a:solidFill>
                <a:latin typeface="Impact" pitchFamily="34" charset="0"/>
                <a:ea typeface="微软雅黑" pitchFamily="34" charset="-122"/>
              </a:endParaRPr>
            </a:p>
          </p:txBody>
        </p:sp>
      </p:grpSp>
      <p:cxnSp>
        <p:nvCxnSpPr>
          <p:cNvPr id="30" name="直接连接符 29"/>
          <p:cNvCxnSpPr/>
          <p:nvPr/>
        </p:nvCxnSpPr>
        <p:spPr>
          <a:xfrm>
            <a:off x="882000" y="1489348"/>
            <a:ext cx="7380000"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82000" y="1989566"/>
            <a:ext cx="1210588" cy="338554"/>
          </a:xfrm>
          <a:prstGeom prst="rect">
            <a:avLst/>
          </a:prstGeom>
          <a:noFill/>
          <a:ln>
            <a:noFill/>
          </a:ln>
        </p:spPr>
        <p:txBody>
          <a:bodyPr wrap="none" rtlCol="0">
            <a:spAutoFit/>
          </a:bodyPr>
          <a:lstStyle/>
          <a:p>
            <a:pPr algn="r"/>
            <a:r>
              <a:rPr lang="zh-CN" altLang="en-US" sz="1600" i="1" dirty="0" smtClean="0">
                <a:solidFill>
                  <a:srgbClr val="E70334"/>
                </a:solidFill>
                <a:latin typeface="微软雅黑" pitchFamily="34" charset="-122"/>
                <a:ea typeface="微软雅黑" pitchFamily="34" charset="-122"/>
              </a:rPr>
              <a:t>地理位置佳</a:t>
            </a:r>
            <a:endParaRPr lang="zh-CN" altLang="en-US" sz="1600" i="1" dirty="0">
              <a:solidFill>
                <a:srgbClr val="E70334"/>
              </a:solidFill>
              <a:latin typeface="微软雅黑" pitchFamily="34" charset="-122"/>
              <a:ea typeface="微软雅黑" pitchFamily="34" charset="-122"/>
            </a:endParaRPr>
          </a:p>
        </p:txBody>
      </p:sp>
      <p:cxnSp>
        <p:nvCxnSpPr>
          <p:cNvPr id="7" name="直接连接符 6"/>
          <p:cNvCxnSpPr/>
          <p:nvPr/>
        </p:nvCxnSpPr>
        <p:spPr>
          <a:xfrm>
            <a:off x="2195736" y="1633364"/>
            <a:ext cx="0" cy="3456384"/>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00" y="2590912"/>
            <a:ext cx="1210588"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a:t>旅客流量大</a:t>
            </a:r>
          </a:p>
        </p:txBody>
      </p:sp>
      <p:sp>
        <p:nvSpPr>
          <p:cNvPr id="15" name="TextBox 14"/>
          <p:cNvSpPr txBox="1"/>
          <p:nvPr/>
        </p:nvSpPr>
        <p:spPr>
          <a:xfrm>
            <a:off x="882000" y="3192258"/>
            <a:ext cx="1210588" cy="338554"/>
          </a:xfrm>
          <a:prstGeom prst="rect">
            <a:avLst/>
          </a:prstGeom>
          <a:noFill/>
          <a:ln>
            <a:noFill/>
          </a:ln>
        </p:spPr>
        <p:txBody>
          <a:bodyPr wrap="none" rtlCol="0">
            <a:spAutoFit/>
          </a:bodyPr>
          <a:lstStyle/>
          <a:p>
            <a:pPr algn="r"/>
            <a:r>
              <a:rPr lang="zh-CN" altLang="en-US" sz="1600" i="1" dirty="0">
                <a:solidFill>
                  <a:srgbClr val="E70334"/>
                </a:solidFill>
                <a:latin typeface="微软雅黑" pitchFamily="34" charset="-122"/>
                <a:ea typeface="微软雅黑" pitchFamily="34" charset="-122"/>
              </a:rPr>
              <a:t>交易量稳定</a:t>
            </a:r>
          </a:p>
        </p:txBody>
      </p:sp>
      <p:sp>
        <p:nvSpPr>
          <p:cNvPr id="16" name="TextBox 15"/>
          <p:cNvSpPr txBox="1"/>
          <p:nvPr/>
        </p:nvSpPr>
        <p:spPr>
          <a:xfrm>
            <a:off x="882000" y="3793604"/>
            <a:ext cx="1210588" cy="338554"/>
          </a:xfrm>
          <a:prstGeom prst="rect">
            <a:avLst/>
          </a:prstGeom>
          <a:noFill/>
          <a:ln>
            <a:noFill/>
          </a:ln>
        </p:spPr>
        <p:txBody>
          <a:bodyPr wrap="none" rtlCol="0">
            <a:spAutoFit/>
          </a:bodyPr>
          <a:lstStyle>
            <a:defPPr>
              <a:defRPr lang="zh-CN"/>
            </a:defPPr>
            <a:lvl1pPr algn="r">
              <a:defRPr sz="1600" b="1">
                <a:solidFill>
                  <a:srgbClr val="E70334"/>
                </a:solidFill>
                <a:latin typeface="微软雅黑" pitchFamily="34" charset="-122"/>
                <a:ea typeface="微软雅黑" pitchFamily="34" charset="-122"/>
              </a:defRPr>
            </a:lvl1pPr>
          </a:lstStyle>
          <a:p>
            <a:r>
              <a:rPr lang="zh-CN" altLang="en-US" b="0" i="1" dirty="0"/>
              <a:t>周边无竞争</a:t>
            </a:r>
          </a:p>
        </p:txBody>
      </p:sp>
      <p:cxnSp>
        <p:nvCxnSpPr>
          <p:cNvPr id="21" name="直接连接符 20"/>
          <p:cNvCxnSpPr/>
          <p:nvPr/>
        </p:nvCxnSpPr>
        <p:spPr>
          <a:xfrm>
            <a:off x="2089349" y="3957488"/>
            <a:ext cx="103148"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2045862" y="3934125"/>
            <a:ext cx="46726" cy="4672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768188" y="2589114"/>
            <a:ext cx="4509568" cy="338554"/>
          </a:xfrm>
          <a:prstGeom prst="rect">
            <a:avLst/>
          </a:prstGeom>
          <a:noFill/>
        </p:spPr>
        <p:txBody>
          <a:bodyPr wrap="none" rtlCol="0">
            <a:spAutoFit/>
          </a:bodyPr>
          <a:lstStyle/>
          <a:p>
            <a:r>
              <a:rPr lang="zh-CN" altLang="en-US" sz="1600" dirty="0" smtClean="0">
                <a:solidFill>
                  <a:schemeClr val="tx1">
                    <a:lumMod val="65000"/>
                    <a:lumOff val="35000"/>
                  </a:schemeClr>
                </a:solidFill>
                <a:latin typeface="微软雅黑" pitchFamily="34" charset="-122"/>
                <a:ea typeface="微软雅黑" pitchFamily="34" charset="-122"/>
              </a:rPr>
              <a:t>两个</a:t>
            </a:r>
            <a:r>
              <a:rPr lang="zh-CN" altLang="en-US" sz="1600" dirty="0">
                <a:solidFill>
                  <a:schemeClr val="tx1">
                    <a:lumMod val="65000"/>
                    <a:lumOff val="35000"/>
                  </a:schemeClr>
                </a:solidFill>
                <a:latin typeface="微软雅黑" pitchFamily="34" charset="-122"/>
                <a:ea typeface="微软雅黑" pitchFamily="34" charset="-122"/>
              </a:rPr>
              <a:t>店为该区域唯一</a:t>
            </a:r>
            <a:r>
              <a:rPr lang="zh-CN" altLang="en-US" sz="1600" dirty="0" smtClean="0">
                <a:solidFill>
                  <a:schemeClr val="tx1">
                    <a:lumMod val="65000"/>
                    <a:lumOff val="35000"/>
                  </a:schemeClr>
                </a:solidFill>
                <a:latin typeface="微软雅黑" pitchFamily="34" charset="-122"/>
                <a:ea typeface="微软雅黑" pitchFamily="34" charset="-122"/>
              </a:rPr>
              <a:t>销售点</a:t>
            </a:r>
            <a:r>
              <a:rPr lang="en-US" altLang="zh-CN" sz="1600" dirty="0" smtClean="0">
                <a:solidFill>
                  <a:schemeClr val="tx1">
                    <a:lumMod val="65000"/>
                    <a:lumOff val="35000"/>
                  </a:schemeClr>
                </a:solidFill>
                <a:latin typeface="微软雅黑" pitchFamily="34" charset="-122"/>
                <a:ea typeface="微软雅黑" pitchFamily="34" charset="-122"/>
              </a:rPr>
              <a:t>XXXXXXXXXXXXXX</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7" name="TextBox 16"/>
          <p:cNvSpPr txBox="1"/>
          <p:nvPr/>
        </p:nvSpPr>
        <p:spPr>
          <a:xfrm>
            <a:off x="2777316" y="3188662"/>
            <a:ext cx="5174815" cy="338554"/>
          </a:xfrm>
          <a:prstGeom prst="rect">
            <a:avLst/>
          </a:prstGeom>
          <a:noFill/>
        </p:spPr>
        <p:txBody>
          <a:bodyPr wrap="none" rtlCol="0">
            <a:spAutoFit/>
          </a:bodyPr>
          <a:lstStyle/>
          <a:p>
            <a:r>
              <a:rPr lang="zh-CN" altLang="en-US" sz="1600" dirty="0" smtClean="0">
                <a:solidFill>
                  <a:schemeClr val="tx1">
                    <a:lumMod val="65000"/>
                    <a:lumOff val="35000"/>
                  </a:schemeClr>
                </a:solidFill>
                <a:latin typeface="微软雅黑" pitchFamily="34" charset="-122"/>
                <a:ea typeface="微软雅黑" pitchFamily="34" charset="-122"/>
              </a:rPr>
              <a:t>三个</a:t>
            </a:r>
            <a:r>
              <a:rPr lang="zh-CN" altLang="en-US" sz="1600" dirty="0">
                <a:solidFill>
                  <a:schemeClr val="tx1">
                    <a:lumMod val="65000"/>
                    <a:lumOff val="35000"/>
                  </a:schemeClr>
                </a:solidFill>
                <a:latin typeface="微软雅黑" pitchFamily="34" charset="-122"/>
                <a:ea typeface="微软雅黑" pitchFamily="34" charset="-122"/>
              </a:rPr>
              <a:t>店为该区域唯一</a:t>
            </a:r>
            <a:r>
              <a:rPr lang="zh-CN" altLang="en-US" sz="1600" dirty="0" smtClean="0">
                <a:solidFill>
                  <a:schemeClr val="tx1">
                    <a:lumMod val="65000"/>
                    <a:lumOff val="35000"/>
                  </a:schemeClr>
                </a:solidFill>
                <a:latin typeface="微软雅黑" pitchFamily="34" charset="-122"/>
                <a:ea typeface="微软雅黑" pitchFamily="34" charset="-122"/>
              </a:rPr>
              <a:t>销售点</a:t>
            </a:r>
            <a:r>
              <a:rPr lang="en-US" altLang="zh-CN" sz="1600" dirty="0" smtClean="0">
                <a:solidFill>
                  <a:schemeClr val="tx1">
                    <a:lumMod val="65000"/>
                    <a:lumOff val="35000"/>
                  </a:schemeClr>
                </a:solidFill>
                <a:latin typeface="微软雅黑" pitchFamily="34" charset="-122"/>
                <a:ea typeface="微软雅黑" pitchFamily="34" charset="-122"/>
              </a:rPr>
              <a:t>XXXXXXXXXXXXXXXXXXX</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8" name="TextBox 17"/>
          <p:cNvSpPr txBox="1"/>
          <p:nvPr/>
        </p:nvSpPr>
        <p:spPr>
          <a:xfrm>
            <a:off x="2768188" y="3788211"/>
            <a:ext cx="2031325" cy="338554"/>
          </a:xfrm>
          <a:prstGeom prst="rect">
            <a:avLst/>
          </a:prstGeom>
          <a:noFill/>
        </p:spPr>
        <p:txBody>
          <a:bodyPr wrap="none" rtlCol="0">
            <a:spAutoFit/>
          </a:bodyPr>
          <a:lstStyle/>
          <a:p>
            <a:r>
              <a:rPr lang="zh-CN" altLang="en-US" sz="1600" dirty="0" smtClean="0">
                <a:solidFill>
                  <a:schemeClr val="tx1">
                    <a:lumMod val="65000"/>
                    <a:lumOff val="35000"/>
                  </a:schemeClr>
                </a:solidFill>
                <a:latin typeface="微软雅黑" pitchFamily="34" charset="-122"/>
                <a:ea typeface="微软雅黑" pitchFamily="34" charset="-122"/>
              </a:rPr>
              <a:t>基本形成区域性排他</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9" name="TextBox 18"/>
          <p:cNvSpPr txBox="1"/>
          <p:nvPr/>
        </p:nvSpPr>
        <p:spPr>
          <a:xfrm>
            <a:off x="2768188" y="1989566"/>
            <a:ext cx="4110421" cy="338554"/>
          </a:xfrm>
          <a:prstGeom prst="rect">
            <a:avLst/>
          </a:prstGeom>
          <a:noFill/>
        </p:spPr>
        <p:txBody>
          <a:bodyPr wrap="none" rtlCol="0">
            <a:spAutoFit/>
          </a:bodyPr>
          <a:lstStyle/>
          <a:p>
            <a:r>
              <a:rPr lang="zh-CN" altLang="en-US" sz="1600" dirty="0" smtClean="0">
                <a:solidFill>
                  <a:schemeClr val="tx1">
                    <a:lumMod val="65000"/>
                    <a:lumOff val="35000"/>
                  </a:schemeClr>
                </a:solidFill>
                <a:latin typeface="微软雅黑" pitchFamily="34" charset="-122"/>
                <a:ea typeface="微软雅黑" pitchFamily="34" charset="-122"/>
              </a:rPr>
              <a:t>一个店为该区域唯一销售点</a:t>
            </a:r>
            <a:r>
              <a:rPr lang="en-US" altLang="zh-CN" sz="1600" dirty="0" smtClean="0">
                <a:solidFill>
                  <a:schemeClr val="tx1">
                    <a:lumMod val="65000"/>
                    <a:lumOff val="35000"/>
                  </a:schemeClr>
                </a:solidFill>
                <a:latin typeface="微软雅黑" pitchFamily="34" charset="-122"/>
                <a:ea typeface="微软雅黑" pitchFamily="34" charset="-122"/>
              </a:rPr>
              <a:t>XXXXXXXXXXX</a:t>
            </a:r>
            <a:endParaRPr lang="zh-CN" altLang="en-US" sz="16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19029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ppt_x</p:attrName>
                                        </p:attrNameLst>
                                      </p:cBhvr>
                                      <p:tavLst>
                                        <p:tav tm="0">
                                          <p:val>
                                            <p:strVal val="#ppt_x-#ppt_w*1.125000"/>
                                          </p:val>
                                        </p:tav>
                                        <p:tav tm="100000">
                                          <p:val>
                                            <p:strVal val="#ppt_x"/>
                                          </p:val>
                                        </p:tav>
                                      </p:tavLst>
                                    </p:anim>
                                    <p:animEffect transition="in" filter="wipe(right)">
                                      <p:cBhvr>
                                        <p:cTn id="13" dur="500"/>
                                        <p:tgtEl>
                                          <p:spTgt spid="2"/>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ppt_x</p:attrName>
                                        </p:attrNameLst>
                                      </p:cBhvr>
                                      <p:tavLst>
                                        <p:tav tm="0">
                                          <p:val>
                                            <p:strVal val="#ppt_x-#ppt_w*1.125000"/>
                                          </p:val>
                                        </p:tav>
                                        <p:tav tm="100000">
                                          <p:val>
                                            <p:strVal val="#ppt_x"/>
                                          </p:val>
                                        </p:tav>
                                      </p:tavLst>
                                    </p:anim>
                                    <p:animEffect transition="in" filter="wipe(right)">
                                      <p:cBhvr>
                                        <p:cTn id="18" dur="500"/>
                                        <p:tgtEl>
                                          <p:spTgt spid="17"/>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p:tgtEl>
                                          <p:spTgt spid="18"/>
                                        </p:tgtEl>
                                        <p:attrNameLst>
                                          <p:attrName>ppt_x</p:attrName>
                                        </p:attrNameLst>
                                      </p:cBhvr>
                                      <p:tavLst>
                                        <p:tav tm="0">
                                          <p:val>
                                            <p:strVal val="#ppt_x-#ppt_w*1.125000"/>
                                          </p:val>
                                        </p:tav>
                                        <p:tav tm="100000">
                                          <p:val>
                                            <p:strVal val="#ppt_x"/>
                                          </p:val>
                                        </p:tav>
                                      </p:tavLst>
                                    </p:anim>
                                    <p:animEffect transition="in" filter="wipe(righ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6"/>
          <p:cNvSpPr txBox="1"/>
          <p:nvPr/>
        </p:nvSpPr>
        <p:spPr>
          <a:xfrm>
            <a:off x="813072" y="946438"/>
            <a:ext cx="881973" cy="369332"/>
          </a:xfrm>
          <a:prstGeom prst="rect">
            <a:avLst/>
          </a:prstGeom>
          <a:solidFill>
            <a:srgbClr val="E70334"/>
          </a:solidFill>
        </p:spPr>
        <p:txBody>
          <a:bodyPr wrap="none" rtlCol="0">
            <a:spAutoFit/>
          </a:bodyPr>
          <a:lstStyle/>
          <a:p>
            <a:r>
              <a:rPr lang="zh-CN" altLang="en-US" b="1" dirty="0" smtClean="0">
                <a:solidFill>
                  <a:schemeClr val="bg1"/>
                </a:solidFill>
                <a:latin typeface="幼圆" pitchFamily="49" charset="-122"/>
                <a:ea typeface="幼圆" pitchFamily="49" charset="-122"/>
              </a:rPr>
              <a:t>一个店</a:t>
            </a:r>
            <a:endParaRPr lang="zh-CN" altLang="zh-CN" b="1" dirty="0">
              <a:solidFill>
                <a:schemeClr val="bg1"/>
              </a:solidFill>
              <a:latin typeface="幼圆" pitchFamily="49" charset="-122"/>
              <a:ea typeface="幼圆" pitchFamily="49" charset="-122"/>
            </a:endParaRPr>
          </a:p>
        </p:txBody>
      </p:sp>
      <p:grpSp>
        <p:nvGrpSpPr>
          <p:cNvPr id="2" name="组合 1"/>
          <p:cNvGrpSpPr/>
          <p:nvPr/>
        </p:nvGrpSpPr>
        <p:grpSpPr>
          <a:xfrm>
            <a:off x="1426950" y="1860847"/>
            <a:ext cx="6377321" cy="2652837"/>
            <a:chOff x="900292" y="1705372"/>
            <a:chExt cx="6377321" cy="2652837"/>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00292" y="1705372"/>
              <a:ext cx="3537116" cy="26528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292080" y="1708388"/>
              <a:ext cx="1985533" cy="26473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Tree>
    <p:extLst>
      <p:ext uri="{BB962C8B-B14F-4D97-AF65-F5344CB8AC3E}">
        <p14:creationId xmlns:p14="http://schemas.microsoft.com/office/powerpoint/2010/main" val="1530914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6"/>
          <p:cNvSpPr txBox="1"/>
          <p:nvPr/>
        </p:nvSpPr>
        <p:spPr>
          <a:xfrm>
            <a:off x="813072" y="946438"/>
            <a:ext cx="881973" cy="369332"/>
          </a:xfrm>
          <a:prstGeom prst="rect">
            <a:avLst/>
          </a:prstGeom>
          <a:solidFill>
            <a:srgbClr val="E70334"/>
          </a:solidFill>
        </p:spPr>
        <p:txBody>
          <a:bodyPr wrap="none" rtlCol="0">
            <a:spAutoFit/>
          </a:bodyPr>
          <a:lstStyle/>
          <a:p>
            <a:r>
              <a:rPr lang="zh-CN" altLang="en-US" b="1" dirty="0" smtClean="0">
                <a:solidFill>
                  <a:schemeClr val="bg1"/>
                </a:solidFill>
                <a:latin typeface="幼圆" pitchFamily="49" charset="-122"/>
                <a:ea typeface="幼圆" pitchFamily="49" charset="-122"/>
              </a:rPr>
              <a:t>一个店</a:t>
            </a:r>
            <a:endParaRPr lang="zh-CN" altLang="zh-CN" b="1" dirty="0">
              <a:solidFill>
                <a:schemeClr val="bg1"/>
              </a:solidFill>
              <a:latin typeface="幼圆" pitchFamily="49" charset="-122"/>
              <a:ea typeface="幼圆" pitchFamily="49" charset="-122"/>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818738" y="1863863"/>
            <a:ext cx="1985533" cy="26473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椭圆 5"/>
          <p:cNvSpPr/>
          <p:nvPr/>
        </p:nvSpPr>
        <p:spPr>
          <a:xfrm>
            <a:off x="5666632" y="1954127"/>
            <a:ext cx="1144872" cy="2466848"/>
          </a:xfrm>
          <a:prstGeom prst="ellipse">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63688" y="1872879"/>
            <a:ext cx="2024639" cy="2677789"/>
            <a:chOff x="4944072" y="1680420"/>
            <a:chExt cx="2024639" cy="2677789"/>
          </a:xfrm>
        </p:grpSpPr>
        <p:grpSp>
          <p:nvGrpSpPr>
            <p:cNvPr id="8" name="组合 7"/>
            <p:cNvGrpSpPr/>
            <p:nvPr/>
          </p:nvGrpSpPr>
          <p:grpSpPr>
            <a:xfrm>
              <a:off x="4944072" y="1680420"/>
              <a:ext cx="1500136" cy="2246486"/>
              <a:chOff x="5376120" y="1561356"/>
              <a:chExt cx="1500136" cy="2246486"/>
            </a:xfrm>
          </p:grpSpPr>
          <p:sp>
            <p:nvSpPr>
              <p:cNvPr id="21" name="矩形 20"/>
              <p:cNvSpPr/>
              <p:nvPr/>
            </p:nvSpPr>
            <p:spPr>
              <a:xfrm>
                <a:off x="5376120" y="2209428"/>
                <a:ext cx="1500136" cy="1598414"/>
              </a:xfrm>
              <a:prstGeom prst="rect">
                <a:avLst/>
              </a:prstGeom>
              <a:solidFill>
                <a:schemeClr val="tx1">
                  <a:alpha val="1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弧形 21"/>
              <p:cNvSpPr/>
              <p:nvPr/>
            </p:nvSpPr>
            <p:spPr>
              <a:xfrm>
                <a:off x="5376120" y="1561356"/>
                <a:ext cx="1500136" cy="1314672"/>
              </a:xfrm>
              <a:prstGeom prst="arc">
                <a:avLst>
                  <a:gd name="adj1" fmla="val 10801994"/>
                  <a:gd name="adj2" fmla="val 0"/>
                </a:avLst>
              </a:prstGeom>
              <a:solidFill>
                <a:schemeClr val="tx1">
                  <a:alpha val="1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9" name="直接连接符 8"/>
            <p:cNvCxnSpPr/>
            <p:nvPr/>
          </p:nvCxnSpPr>
          <p:spPr>
            <a:xfrm>
              <a:off x="4944072" y="3926906"/>
              <a:ext cx="0" cy="431303"/>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444208" y="3926906"/>
              <a:ext cx="0" cy="431303"/>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44208" y="3926906"/>
              <a:ext cx="432048" cy="0"/>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438900" y="2328492"/>
              <a:ext cx="437356" cy="371"/>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16660" y="4019445"/>
              <a:ext cx="554960" cy="276999"/>
            </a:xfrm>
            <a:prstGeom prst="rect">
              <a:avLst/>
            </a:prstGeom>
            <a:noFill/>
          </p:spPr>
          <p:txBody>
            <a:bodyPr wrap="none" rtlCol="0">
              <a:spAutoFit/>
            </a:bodyPr>
            <a:lstStyle/>
            <a:p>
              <a:pPr algn="ctr"/>
              <a:r>
                <a:rPr lang="en-US" altLang="zh-CN" sz="1200" i="1" dirty="0" smtClean="0">
                  <a:latin typeface="微软雅黑" pitchFamily="34" charset="-122"/>
                  <a:ea typeface="微软雅黑" pitchFamily="34" charset="-122"/>
                </a:rPr>
                <a:t>0.8</a:t>
              </a:r>
              <a:r>
                <a:rPr lang="zh-CN" altLang="en-US" sz="1200" i="1" dirty="0" smtClean="0">
                  <a:latin typeface="微软雅黑" pitchFamily="34" charset="-122"/>
                  <a:ea typeface="微软雅黑" pitchFamily="34" charset="-122"/>
                </a:rPr>
                <a:t>米</a:t>
              </a:r>
              <a:endParaRPr lang="zh-CN" altLang="en-US" sz="1200" i="1" dirty="0">
                <a:latin typeface="微软雅黑" pitchFamily="34" charset="-122"/>
                <a:ea typeface="微软雅黑" pitchFamily="34" charset="-122"/>
              </a:endParaRPr>
            </a:p>
          </p:txBody>
        </p:sp>
        <p:cxnSp>
          <p:nvCxnSpPr>
            <p:cNvPr id="14" name="直接箭头连接符 13"/>
            <p:cNvCxnSpPr>
              <a:stCxn id="13" idx="1"/>
            </p:cNvCxnSpPr>
            <p:nvPr/>
          </p:nvCxnSpPr>
          <p:spPr>
            <a:xfrm flipH="1">
              <a:off x="4944073" y="4157945"/>
              <a:ext cx="472587" cy="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3" idx="3"/>
            </p:cNvCxnSpPr>
            <p:nvPr/>
          </p:nvCxnSpPr>
          <p:spPr>
            <a:xfrm>
              <a:off x="5971620" y="4157945"/>
              <a:ext cx="472588" cy="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13751" y="3004588"/>
              <a:ext cx="554960" cy="276999"/>
            </a:xfrm>
            <a:prstGeom prst="rect">
              <a:avLst/>
            </a:prstGeom>
            <a:noFill/>
          </p:spPr>
          <p:txBody>
            <a:bodyPr wrap="none" rtlCol="0">
              <a:spAutoFit/>
            </a:bodyPr>
            <a:lstStyle/>
            <a:p>
              <a:pPr algn="ctr"/>
              <a:r>
                <a:rPr lang="en-US" altLang="zh-CN" sz="1200" dirty="0" smtClean="0">
                  <a:latin typeface="微软雅黑" pitchFamily="34" charset="-122"/>
                  <a:ea typeface="微软雅黑" pitchFamily="34" charset="-122"/>
                </a:rPr>
                <a:t>0.9</a:t>
              </a:r>
              <a:r>
                <a:rPr lang="zh-CN" altLang="en-US" sz="1200" dirty="0" smtClean="0">
                  <a:latin typeface="微软雅黑" pitchFamily="34" charset="-122"/>
                  <a:ea typeface="微软雅黑" pitchFamily="34" charset="-122"/>
                </a:rPr>
                <a:t>米</a:t>
              </a:r>
              <a:endParaRPr lang="zh-CN" altLang="en-US" sz="1200" dirty="0">
                <a:latin typeface="微软雅黑" pitchFamily="34" charset="-122"/>
                <a:ea typeface="微软雅黑" pitchFamily="34" charset="-122"/>
              </a:endParaRPr>
            </a:p>
          </p:txBody>
        </p:sp>
        <p:cxnSp>
          <p:nvCxnSpPr>
            <p:cNvPr id="18" name="直接箭头连接符 17"/>
            <p:cNvCxnSpPr>
              <a:stCxn id="16" idx="0"/>
            </p:cNvCxnSpPr>
            <p:nvPr/>
          </p:nvCxnSpPr>
          <p:spPr>
            <a:xfrm flipV="1">
              <a:off x="6691231" y="2328864"/>
              <a:ext cx="0" cy="67572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2"/>
            </p:cNvCxnSpPr>
            <p:nvPr/>
          </p:nvCxnSpPr>
          <p:spPr>
            <a:xfrm>
              <a:off x="6691231" y="3281587"/>
              <a:ext cx="0" cy="645319"/>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60981" y="2973808"/>
              <a:ext cx="1066318" cy="307777"/>
            </a:xfrm>
            <a:prstGeom prst="rect">
              <a:avLst/>
            </a:prstGeom>
            <a:noFill/>
          </p:spPr>
          <p:txBody>
            <a:bodyPr wrap="none" rtlCol="0">
              <a:spAutoFit/>
            </a:bodyPr>
            <a:lstStyle/>
            <a:p>
              <a:pPr algn="ctr"/>
              <a:r>
                <a:rPr lang="en-US" altLang="zh-CN" sz="1400" b="1" i="1" dirty="0" smtClean="0">
                  <a:solidFill>
                    <a:schemeClr val="tx1">
                      <a:lumMod val="65000"/>
                      <a:lumOff val="35000"/>
                    </a:schemeClr>
                  </a:solidFill>
                  <a:latin typeface="微软雅黑" pitchFamily="34" charset="-122"/>
                  <a:ea typeface="微软雅黑" pitchFamily="34" charset="-122"/>
                </a:rPr>
                <a:t>LED</a:t>
              </a:r>
              <a:r>
                <a:rPr lang="zh-CN" altLang="en-US" sz="1400" b="1" i="1" dirty="0" smtClean="0">
                  <a:solidFill>
                    <a:schemeClr val="tx1">
                      <a:lumMod val="65000"/>
                      <a:lumOff val="35000"/>
                    </a:schemeClr>
                  </a:solidFill>
                  <a:latin typeface="微软雅黑" pitchFamily="34" charset="-122"/>
                  <a:ea typeface="微软雅黑" pitchFamily="34" charset="-122"/>
                </a:rPr>
                <a:t>广告位</a:t>
              </a:r>
              <a:endParaRPr lang="zh-CN" altLang="en-US" sz="1400" b="1" i="1" dirty="0">
                <a:solidFill>
                  <a:schemeClr val="tx1">
                    <a:lumMod val="65000"/>
                    <a:lumOff val="3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43780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6"/>
          <p:cNvSpPr txBox="1"/>
          <p:nvPr/>
        </p:nvSpPr>
        <p:spPr>
          <a:xfrm>
            <a:off x="813072" y="946438"/>
            <a:ext cx="881973" cy="369332"/>
          </a:xfrm>
          <a:prstGeom prst="rect">
            <a:avLst/>
          </a:prstGeom>
          <a:solidFill>
            <a:srgbClr val="E70334"/>
          </a:solidFill>
        </p:spPr>
        <p:txBody>
          <a:bodyPr wrap="none" rtlCol="0">
            <a:spAutoFit/>
          </a:bodyPr>
          <a:lstStyle>
            <a:defPPr>
              <a:defRPr lang="zh-CN"/>
            </a:defPPr>
            <a:lvl1pPr>
              <a:defRPr b="1">
                <a:solidFill>
                  <a:schemeClr val="bg1"/>
                </a:solidFill>
                <a:latin typeface="微软雅黑" pitchFamily="34" charset="-122"/>
                <a:ea typeface="微软雅黑" pitchFamily="34" charset="-122"/>
              </a:defRPr>
            </a:lvl1pPr>
          </a:lstStyle>
          <a:p>
            <a:r>
              <a:rPr lang="zh-CN" altLang="en-US" dirty="0" smtClean="0">
                <a:latin typeface="幼圆" pitchFamily="49" charset="-122"/>
                <a:ea typeface="幼圆" pitchFamily="49" charset="-122"/>
              </a:rPr>
              <a:t>两个店</a:t>
            </a:r>
            <a:endParaRPr lang="zh-CN" altLang="zh-CN" dirty="0">
              <a:latin typeface="幼圆" pitchFamily="49" charset="-122"/>
              <a:ea typeface="幼圆" pitchFamily="49" charset="-122"/>
            </a:endParaRPr>
          </a:p>
        </p:txBody>
      </p:sp>
      <p:grpSp>
        <p:nvGrpSpPr>
          <p:cNvPr id="2" name="组合 1"/>
          <p:cNvGrpSpPr/>
          <p:nvPr/>
        </p:nvGrpSpPr>
        <p:grpSpPr>
          <a:xfrm>
            <a:off x="1339730" y="2129633"/>
            <a:ext cx="6464541" cy="2114901"/>
            <a:chOff x="1339730" y="2129633"/>
            <a:chExt cx="6464541" cy="2114901"/>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39730" y="2340773"/>
              <a:ext cx="4432851" cy="1692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18095" y="2129633"/>
              <a:ext cx="1586176" cy="21149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Tree>
    <p:extLst>
      <p:ext uri="{BB962C8B-B14F-4D97-AF65-F5344CB8AC3E}">
        <p14:creationId xmlns:p14="http://schemas.microsoft.com/office/powerpoint/2010/main" val="2884216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6"/>
          <p:cNvSpPr txBox="1"/>
          <p:nvPr/>
        </p:nvSpPr>
        <p:spPr>
          <a:xfrm>
            <a:off x="813072" y="946438"/>
            <a:ext cx="881973" cy="369332"/>
          </a:xfrm>
          <a:prstGeom prst="rect">
            <a:avLst/>
          </a:prstGeom>
          <a:solidFill>
            <a:srgbClr val="E70334"/>
          </a:solidFill>
        </p:spPr>
        <p:txBody>
          <a:bodyPr wrap="none" rtlCol="0">
            <a:spAutoFit/>
          </a:bodyPr>
          <a:lstStyle>
            <a:defPPr>
              <a:defRPr lang="zh-CN"/>
            </a:defPPr>
            <a:lvl1pPr>
              <a:defRPr b="1">
                <a:solidFill>
                  <a:schemeClr val="bg1"/>
                </a:solidFill>
                <a:latin typeface="微软雅黑" pitchFamily="34" charset="-122"/>
                <a:ea typeface="微软雅黑" pitchFamily="34" charset="-122"/>
              </a:defRPr>
            </a:lvl1pPr>
          </a:lstStyle>
          <a:p>
            <a:r>
              <a:rPr lang="zh-CN" altLang="en-US" dirty="0" smtClean="0">
                <a:latin typeface="幼圆" pitchFamily="49" charset="-122"/>
                <a:ea typeface="幼圆" pitchFamily="49" charset="-122"/>
              </a:rPr>
              <a:t>两个店</a:t>
            </a:r>
            <a:endParaRPr lang="zh-CN" altLang="zh-CN" dirty="0">
              <a:latin typeface="幼圆" pitchFamily="49" charset="-122"/>
              <a:ea typeface="幼圆" pitchFamily="49" charset="-122"/>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218095" y="2129633"/>
            <a:ext cx="1586176" cy="21149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椭圆 8"/>
          <p:cNvSpPr/>
          <p:nvPr/>
        </p:nvSpPr>
        <p:spPr>
          <a:xfrm>
            <a:off x="6190700" y="2192288"/>
            <a:ext cx="1144872" cy="1296144"/>
          </a:xfrm>
          <a:prstGeom prst="ellipse">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1720" y="1962948"/>
            <a:ext cx="3096344" cy="2694752"/>
            <a:chOff x="2051720" y="1962948"/>
            <a:chExt cx="3096344" cy="2694752"/>
          </a:xfrm>
        </p:grpSpPr>
        <p:sp>
          <p:nvSpPr>
            <p:cNvPr id="2" name="矩形 1"/>
            <p:cNvSpPr/>
            <p:nvPr/>
          </p:nvSpPr>
          <p:spPr>
            <a:xfrm>
              <a:off x="2051720" y="1962948"/>
              <a:ext cx="2232248" cy="914400"/>
            </a:xfrm>
            <a:prstGeom prst="rect">
              <a:avLst/>
            </a:prstGeom>
            <a:solidFill>
              <a:schemeClr val="tx1">
                <a:alpha val="1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51720" y="2877348"/>
              <a:ext cx="2232248" cy="1348304"/>
            </a:xfrm>
            <a:prstGeom prst="rect">
              <a:avLst/>
            </a:prstGeom>
            <a:solidFill>
              <a:schemeClr val="tx1">
                <a:alpha val="1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634685" y="3397610"/>
              <a:ext cx="1066318" cy="307777"/>
            </a:xfrm>
            <a:prstGeom prst="rect">
              <a:avLst/>
            </a:prstGeom>
            <a:noFill/>
          </p:spPr>
          <p:txBody>
            <a:bodyPr wrap="none" rtlCol="0">
              <a:spAutoFit/>
            </a:bodyPr>
            <a:lstStyle/>
            <a:p>
              <a:pPr algn="ctr"/>
              <a:r>
                <a:rPr lang="en-US" altLang="zh-CN" sz="1400" b="1" i="1" dirty="0" smtClean="0">
                  <a:solidFill>
                    <a:schemeClr val="tx1">
                      <a:lumMod val="65000"/>
                      <a:lumOff val="35000"/>
                    </a:schemeClr>
                  </a:solidFill>
                  <a:latin typeface="微软雅黑" pitchFamily="34" charset="-122"/>
                  <a:ea typeface="微软雅黑" pitchFamily="34" charset="-122"/>
                </a:rPr>
                <a:t>LED</a:t>
              </a:r>
              <a:r>
                <a:rPr lang="zh-CN" altLang="en-US" sz="1400" b="1" i="1" dirty="0" smtClean="0">
                  <a:solidFill>
                    <a:schemeClr val="tx1">
                      <a:lumMod val="65000"/>
                      <a:lumOff val="35000"/>
                    </a:schemeClr>
                  </a:solidFill>
                  <a:latin typeface="微软雅黑" pitchFamily="34" charset="-122"/>
                  <a:ea typeface="微软雅黑" pitchFamily="34" charset="-122"/>
                </a:rPr>
                <a:t>广告位</a:t>
              </a:r>
              <a:endParaRPr lang="zh-CN" altLang="en-US" sz="1400" b="1" i="1" dirty="0">
                <a:solidFill>
                  <a:schemeClr val="tx1">
                    <a:lumMod val="65000"/>
                    <a:lumOff val="35000"/>
                  </a:schemeClr>
                </a:solidFill>
                <a:latin typeface="微软雅黑" pitchFamily="34" charset="-122"/>
                <a:ea typeface="微软雅黑" pitchFamily="34" charset="-122"/>
              </a:endParaRPr>
            </a:p>
          </p:txBody>
        </p:sp>
        <p:sp>
          <p:nvSpPr>
            <p:cNvPr id="12" name="TextBox 11"/>
            <p:cNvSpPr txBox="1"/>
            <p:nvPr/>
          </p:nvSpPr>
          <p:spPr>
            <a:xfrm>
              <a:off x="2634685" y="2266259"/>
              <a:ext cx="1066318" cy="307777"/>
            </a:xfrm>
            <a:prstGeom prst="rect">
              <a:avLst/>
            </a:prstGeom>
            <a:noFill/>
          </p:spPr>
          <p:txBody>
            <a:bodyPr wrap="none" rtlCol="0">
              <a:spAutoFit/>
            </a:bodyPr>
            <a:lstStyle/>
            <a:p>
              <a:pPr algn="ctr"/>
              <a:r>
                <a:rPr lang="en-US" altLang="zh-CN" sz="1400" b="1" i="1" dirty="0" smtClean="0">
                  <a:solidFill>
                    <a:schemeClr val="tx1">
                      <a:lumMod val="65000"/>
                      <a:lumOff val="35000"/>
                    </a:schemeClr>
                  </a:solidFill>
                  <a:latin typeface="微软雅黑" pitchFamily="34" charset="-122"/>
                  <a:ea typeface="微软雅黑" pitchFamily="34" charset="-122"/>
                </a:rPr>
                <a:t>LED</a:t>
              </a:r>
              <a:r>
                <a:rPr lang="zh-CN" altLang="en-US" sz="1400" b="1" i="1" dirty="0" smtClean="0">
                  <a:solidFill>
                    <a:schemeClr val="tx1">
                      <a:lumMod val="65000"/>
                      <a:lumOff val="35000"/>
                    </a:schemeClr>
                  </a:solidFill>
                  <a:latin typeface="微软雅黑" pitchFamily="34" charset="-122"/>
                  <a:ea typeface="微软雅黑" pitchFamily="34" charset="-122"/>
                </a:rPr>
                <a:t>广告位</a:t>
              </a:r>
              <a:endParaRPr lang="zh-CN" altLang="en-US" sz="1400" b="1" i="1" dirty="0">
                <a:solidFill>
                  <a:schemeClr val="tx1">
                    <a:lumMod val="65000"/>
                    <a:lumOff val="35000"/>
                  </a:schemeClr>
                </a:solidFill>
                <a:latin typeface="微软雅黑" pitchFamily="34" charset="-122"/>
                <a:ea typeface="微软雅黑" pitchFamily="34" charset="-122"/>
              </a:endParaRPr>
            </a:p>
          </p:txBody>
        </p:sp>
        <p:cxnSp>
          <p:nvCxnSpPr>
            <p:cNvPr id="13" name="直接连接符 12"/>
            <p:cNvCxnSpPr/>
            <p:nvPr/>
          </p:nvCxnSpPr>
          <p:spPr>
            <a:xfrm>
              <a:off x="4283968" y="1962948"/>
              <a:ext cx="864096" cy="0"/>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283968" y="2877348"/>
              <a:ext cx="864096" cy="0"/>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83968" y="4225652"/>
              <a:ext cx="864096" cy="0"/>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051720" y="4225652"/>
              <a:ext cx="0" cy="432048"/>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283968" y="4225652"/>
              <a:ext cx="0" cy="432048"/>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90364" y="4339272"/>
              <a:ext cx="554960" cy="276999"/>
            </a:xfrm>
            <a:prstGeom prst="rect">
              <a:avLst/>
            </a:prstGeom>
            <a:noFill/>
          </p:spPr>
          <p:txBody>
            <a:bodyPr wrap="none" rtlCol="0">
              <a:spAutoFit/>
            </a:bodyPr>
            <a:lstStyle/>
            <a:p>
              <a:pPr algn="ctr"/>
              <a:r>
                <a:rPr lang="en-US" altLang="zh-CN" sz="1200" i="1" dirty="0" smtClean="0">
                  <a:latin typeface="微软雅黑" pitchFamily="34" charset="-122"/>
                  <a:ea typeface="微软雅黑" pitchFamily="34" charset="-122"/>
                </a:rPr>
                <a:t>1.7</a:t>
              </a:r>
              <a:r>
                <a:rPr lang="zh-CN" altLang="en-US" sz="1200" i="1" dirty="0" smtClean="0">
                  <a:latin typeface="微软雅黑" pitchFamily="34" charset="-122"/>
                  <a:ea typeface="微软雅黑" pitchFamily="34" charset="-122"/>
                </a:rPr>
                <a:t>米</a:t>
              </a:r>
              <a:endParaRPr lang="zh-CN" altLang="en-US" sz="1200" i="1" dirty="0">
                <a:latin typeface="微软雅黑" pitchFamily="34" charset="-122"/>
                <a:ea typeface="微软雅黑" pitchFamily="34" charset="-122"/>
              </a:endParaRPr>
            </a:p>
          </p:txBody>
        </p:sp>
        <p:sp>
          <p:nvSpPr>
            <p:cNvPr id="24" name="TextBox 23"/>
            <p:cNvSpPr txBox="1"/>
            <p:nvPr/>
          </p:nvSpPr>
          <p:spPr>
            <a:xfrm>
              <a:off x="4438536" y="3413000"/>
              <a:ext cx="554960" cy="276999"/>
            </a:xfrm>
            <a:prstGeom prst="rect">
              <a:avLst/>
            </a:prstGeom>
            <a:noFill/>
          </p:spPr>
          <p:txBody>
            <a:bodyPr wrap="none" rtlCol="0">
              <a:spAutoFit/>
            </a:bodyPr>
            <a:lstStyle/>
            <a:p>
              <a:pPr algn="ctr"/>
              <a:r>
                <a:rPr lang="en-US" altLang="zh-CN" sz="1200" i="1" dirty="0" smtClean="0">
                  <a:latin typeface="微软雅黑" pitchFamily="34" charset="-122"/>
                  <a:ea typeface="微软雅黑" pitchFamily="34" charset="-122"/>
                </a:rPr>
                <a:t>1.4</a:t>
              </a:r>
              <a:r>
                <a:rPr lang="zh-CN" altLang="en-US" sz="1200" i="1" dirty="0" smtClean="0">
                  <a:latin typeface="微软雅黑" pitchFamily="34" charset="-122"/>
                  <a:ea typeface="微软雅黑" pitchFamily="34" charset="-122"/>
                </a:rPr>
                <a:t>米</a:t>
              </a:r>
              <a:endParaRPr lang="zh-CN" altLang="en-US" sz="1200" i="1" dirty="0">
                <a:latin typeface="微软雅黑" pitchFamily="34" charset="-122"/>
                <a:ea typeface="微软雅黑" pitchFamily="34" charset="-122"/>
              </a:endParaRPr>
            </a:p>
          </p:txBody>
        </p:sp>
        <p:sp>
          <p:nvSpPr>
            <p:cNvPr id="25" name="TextBox 24"/>
            <p:cNvSpPr txBox="1"/>
            <p:nvPr/>
          </p:nvSpPr>
          <p:spPr>
            <a:xfrm>
              <a:off x="4438536" y="2281647"/>
              <a:ext cx="554960" cy="276999"/>
            </a:xfrm>
            <a:prstGeom prst="rect">
              <a:avLst/>
            </a:prstGeom>
            <a:noFill/>
          </p:spPr>
          <p:txBody>
            <a:bodyPr wrap="none" rtlCol="0">
              <a:spAutoFit/>
            </a:bodyPr>
            <a:lstStyle/>
            <a:p>
              <a:pPr algn="ctr"/>
              <a:r>
                <a:rPr lang="en-US" altLang="zh-CN" sz="1200" i="1" dirty="0" smtClean="0">
                  <a:latin typeface="微软雅黑" pitchFamily="34" charset="-122"/>
                  <a:ea typeface="微软雅黑" pitchFamily="34" charset="-122"/>
                </a:rPr>
                <a:t>0.7</a:t>
              </a:r>
              <a:r>
                <a:rPr lang="zh-CN" altLang="en-US" sz="1200" i="1" dirty="0" smtClean="0">
                  <a:latin typeface="微软雅黑" pitchFamily="34" charset="-122"/>
                  <a:ea typeface="微软雅黑" pitchFamily="34" charset="-122"/>
                </a:rPr>
                <a:t>米</a:t>
              </a:r>
              <a:endParaRPr lang="zh-CN" altLang="en-US" sz="1200" i="1" dirty="0">
                <a:latin typeface="微软雅黑" pitchFamily="34" charset="-122"/>
                <a:ea typeface="微软雅黑" pitchFamily="34" charset="-122"/>
              </a:endParaRPr>
            </a:p>
          </p:txBody>
        </p:sp>
        <p:cxnSp>
          <p:nvCxnSpPr>
            <p:cNvPr id="27" name="直接箭头连接符 26"/>
            <p:cNvCxnSpPr>
              <a:stCxn id="25" idx="0"/>
            </p:cNvCxnSpPr>
            <p:nvPr/>
          </p:nvCxnSpPr>
          <p:spPr>
            <a:xfrm flipV="1">
              <a:off x="4716016" y="1962949"/>
              <a:ext cx="0" cy="318698"/>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2"/>
            </p:cNvCxnSpPr>
            <p:nvPr/>
          </p:nvCxnSpPr>
          <p:spPr>
            <a:xfrm>
              <a:off x="4716016" y="2558646"/>
              <a:ext cx="0" cy="318702"/>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4" idx="0"/>
            </p:cNvCxnSpPr>
            <p:nvPr/>
          </p:nvCxnSpPr>
          <p:spPr>
            <a:xfrm flipV="1">
              <a:off x="4716016" y="2877348"/>
              <a:ext cx="0" cy="535652"/>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2"/>
            </p:cNvCxnSpPr>
            <p:nvPr/>
          </p:nvCxnSpPr>
          <p:spPr>
            <a:xfrm>
              <a:off x="4716016" y="3689999"/>
              <a:ext cx="0" cy="535653"/>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3" idx="1"/>
            </p:cNvCxnSpPr>
            <p:nvPr/>
          </p:nvCxnSpPr>
          <p:spPr>
            <a:xfrm flipH="1">
              <a:off x="2051720" y="4477772"/>
              <a:ext cx="838644" cy="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3" idx="3"/>
            </p:cNvCxnSpPr>
            <p:nvPr/>
          </p:nvCxnSpPr>
          <p:spPr>
            <a:xfrm>
              <a:off x="3445324" y="4477772"/>
              <a:ext cx="838644" cy="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3682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1000"/>
                                        <p:tgtEl>
                                          <p:spTgt spid="38"/>
                                        </p:tgtEl>
                                      </p:cBhvr>
                                    </p:animEffect>
                                    <p:anim calcmode="lin" valueType="num">
                                      <p:cBhvr>
                                        <p:cTn id="12" dur="1000" fill="hold"/>
                                        <p:tgtEl>
                                          <p:spTgt spid="38"/>
                                        </p:tgtEl>
                                        <p:attrNameLst>
                                          <p:attrName>ppt_x</p:attrName>
                                        </p:attrNameLst>
                                      </p:cBhvr>
                                      <p:tavLst>
                                        <p:tav tm="0">
                                          <p:val>
                                            <p:strVal val="#ppt_x"/>
                                          </p:val>
                                        </p:tav>
                                        <p:tav tm="100000">
                                          <p:val>
                                            <p:strVal val="#ppt_x"/>
                                          </p:val>
                                        </p:tav>
                                      </p:tavLst>
                                    </p:anim>
                                    <p:anim calcmode="lin" valueType="num">
                                      <p:cBhvr>
                                        <p:cTn id="1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6"/>
          <p:cNvSpPr txBox="1"/>
          <p:nvPr/>
        </p:nvSpPr>
        <p:spPr>
          <a:xfrm>
            <a:off x="813072" y="946438"/>
            <a:ext cx="881973" cy="369332"/>
          </a:xfrm>
          <a:prstGeom prst="rect">
            <a:avLst/>
          </a:prstGeom>
          <a:solidFill>
            <a:srgbClr val="E70334"/>
          </a:solidFill>
        </p:spPr>
        <p:txBody>
          <a:bodyPr wrap="none" rtlCol="0">
            <a:spAutoFit/>
          </a:bodyPr>
          <a:lstStyle>
            <a:defPPr>
              <a:defRPr lang="zh-CN"/>
            </a:defPPr>
            <a:lvl1pPr>
              <a:defRPr b="1">
                <a:solidFill>
                  <a:schemeClr val="bg1"/>
                </a:solidFill>
                <a:latin typeface="微软雅黑" pitchFamily="34" charset="-122"/>
                <a:ea typeface="微软雅黑" pitchFamily="34" charset="-122"/>
              </a:defRPr>
            </a:lvl1pPr>
          </a:lstStyle>
          <a:p>
            <a:r>
              <a:rPr lang="zh-CN" altLang="en-US" dirty="0">
                <a:latin typeface="幼圆" pitchFamily="49" charset="-122"/>
                <a:ea typeface="幼圆" pitchFamily="49" charset="-122"/>
              </a:rPr>
              <a:t>三个</a:t>
            </a:r>
            <a:r>
              <a:rPr lang="zh-CN" altLang="en-US" dirty="0" smtClean="0">
                <a:latin typeface="幼圆" pitchFamily="49" charset="-122"/>
                <a:ea typeface="幼圆" pitchFamily="49" charset="-122"/>
              </a:rPr>
              <a:t>店</a:t>
            </a:r>
            <a:endParaRPr lang="zh-CN" altLang="zh-CN" dirty="0">
              <a:latin typeface="幼圆" pitchFamily="49" charset="-122"/>
              <a:ea typeface="幼圆" pitchFamily="49" charset="-122"/>
            </a:endParaRPr>
          </a:p>
        </p:txBody>
      </p:sp>
      <p:grpSp>
        <p:nvGrpSpPr>
          <p:cNvPr id="2" name="组合 1"/>
          <p:cNvGrpSpPr/>
          <p:nvPr/>
        </p:nvGrpSpPr>
        <p:grpSpPr>
          <a:xfrm>
            <a:off x="1378258" y="1860484"/>
            <a:ext cx="6426013" cy="2653200"/>
            <a:chOff x="1378258" y="1860484"/>
            <a:chExt cx="6426013" cy="265320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78258" y="1860484"/>
              <a:ext cx="3537600" cy="265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12007" y="2650340"/>
              <a:ext cx="1792264" cy="10753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spTree>
    <p:extLst>
      <p:ext uri="{BB962C8B-B14F-4D97-AF65-F5344CB8AC3E}">
        <p14:creationId xmlns:p14="http://schemas.microsoft.com/office/powerpoint/2010/main" val="2884216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6"/>
          <p:cNvSpPr txBox="1"/>
          <p:nvPr/>
        </p:nvSpPr>
        <p:spPr>
          <a:xfrm>
            <a:off x="813072" y="946438"/>
            <a:ext cx="881973" cy="369332"/>
          </a:xfrm>
          <a:prstGeom prst="rect">
            <a:avLst/>
          </a:prstGeom>
          <a:solidFill>
            <a:srgbClr val="E70334"/>
          </a:solidFill>
        </p:spPr>
        <p:txBody>
          <a:bodyPr wrap="none" rtlCol="0">
            <a:spAutoFit/>
          </a:bodyPr>
          <a:lstStyle>
            <a:defPPr>
              <a:defRPr lang="zh-CN"/>
            </a:defPPr>
            <a:lvl1pPr>
              <a:defRPr b="1">
                <a:solidFill>
                  <a:schemeClr val="bg1"/>
                </a:solidFill>
                <a:latin typeface="微软雅黑" pitchFamily="34" charset="-122"/>
                <a:ea typeface="微软雅黑" pitchFamily="34" charset="-122"/>
              </a:defRPr>
            </a:lvl1pPr>
          </a:lstStyle>
          <a:p>
            <a:r>
              <a:rPr lang="zh-CN" altLang="en-US" dirty="0" smtClean="0">
                <a:latin typeface="幼圆" pitchFamily="49" charset="-122"/>
                <a:ea typeface="幼圆" pitchFamily="49" charset="-122"/>
              </a:rPr>
              <a:t>三个店</a:t>
            </a:r>
            <a:endParaRPr lang="zh-CN" altLang="zh-CN" dirty="0">
              <a:latin typeface="幼圆" pitchFamily="49" charset="-122"/>
              <a:ea typeface="幼圆" pitchFamily="49" charset="-122"/>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78258" y="1860484"/>
            <a:ext cx="3537600" cy="265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椭圆 9"/>
          <p:cNvSpPr/>
          <p:nvPr/>
        </p:nvSpPr>
        <p:spPr>
          <a:xfrm>
            <a:off x="3339356" y="2137420"/>
            <a:ext cx="1440160" cy="689624"/>
          </a:xfrm>
          <a:prstGeom prst="ellipse">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292080" y="1860484"/>
            <a:ext cx="2880320" cy="1573080"/>
            <a:chOff x="5292080" y="1860484"/>
            <a:chExt cx="2880320" cy="1573080"/>
          </a:xfrm>
        </p:grpSpPr>
        <p:sp>
          <p:nvSpPr>
            <p:cNvPr id="11" name="矩形 10"/>
            <p:cNvSpPr/>
            <p:nvPr/>
          </p:nvSpPr>
          <p:spPr>
            <a:xfrm>
              <a:off x="5292080" y="1860484"/>
              <a:ext cx="2232248" cy="621748"/>
            </a:xfrm>
            <a:prstGeom prst="rect">
              <a:avLst/>
            </a:prstGeom>
            <a:solidFill>
              <a:schemeClr val="tx1">
                <a:alpha val="15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875045" y="2017469"/>
              <a:ext cx="1066318" cy="307777"/>
            </a:xfrm>
            <a:prstGeom prst="rect">
              <a:avLst/>
            </a:prstGeom>
            <a:noFill/>
          </p:spPr>
          <p:txBody>
            <a:bodyPr wrap="none" rtlCol="0">
              <a:spAutoFit/>
            </a:bodyPr>
            <a:lstStyle/>
            <a:p>
              <a:pPr algn="ctr"/>
              <a:r>
                <a:rPr lang="en-US" altLang="zh-CN" sz="1400" b="1" i="1" dirty="0" smtClean="0">
                  <a:solidFill>
                    <a:schemeClr val="tx1">
                      <a:lumMod val="65000"/>
                      <a:lumOff val="35000"/>
                    </a:schemeClr>
                  </a:solidFill>
                  <a:latin typeface="微软雅黑" pitchFamily="34" charset="-122"/>
                  <a:ea typeface="微软雅黑" pitchFamily="34" charset="-122"/>
                </a:rPr>
                <a:t>LED</a:t>
              </a:r>
              <a:r>
                <a:rPr lang="zh-CN" altLang="en-US" sz="1400" b="1" i="1" dirty="0" smtClean="0">
                  <a:solidFill>
                    <a:schemeClr val="tx1">
                      <a:lumMod val="65000"/>
                      <a:lumOff val="35000"/>
                    </a:schemeClr>
                  </a:solidFill>
                  <a:latin typeface="微软雅黑" pitchFamily="34" charset="-122"/>
                  <a:ea typeface="微软雅黑" pitchFamily="34" charset="-122"/>
                </a:rPr>
                <a:t>广告位</a:t>
              </a:r>
              <a:endParaRPr lang="zh-CN" altLang="en-US" sz="1400" b="1" i="1" dirty="0">
                <a:solidFill>
                  <a:schemeClr val="tx1">
                    <a:lumMod val="65000"/>
                    <a:lumOff val="35000"/>
                  </a:schemeClr>
                </a:solidFill>
                <a:latin typeface="微软雅黑" pitchFamily="34" charset="-122"/>
                <a:ea typeface="微软雅黑" pitchFamily="34" charset="-122"/>
              </a:endParaRPr>
            </a:p>
          </p:txBody>
        </p:sp>
        <p:cxnSp>
          <p:nvCxnSpPr>
            <p:cNvPr id="3" name="直接连接符 2"/>
            <p:cNvCxnSpPr/>
            <p:nvPr/>
          </p:nvCxnSpPr>
          <p:spPr>
            <a:xfrm>
              <a:off x="5292080" y="2482232"/>
              <a:ext cx="0" cy="951332"/>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524328" y="2482232"/>
              <a:ext cx="0" cy="951332"/>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24328" y="1860484"/>
              <a:ext cx="648072" cy="0"/>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24328" y="2482232"/>
              <a:ext cx="648072" cy="0"/>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85840" y="2844058"/>
              <a:ext cx="644728" cy="276999"/>
            </a:xfrm>
            <a:prstGeom prst="rect">
              <a:avLst/>
            </a:prstGeom>
            <a:noFill/>
          </p:spPr>
          <p:txBody>
            <a:bodyPr wrap="none" rtlCol="0">
              <a:spAutoFit/>
            </a:bodyPr>
            <a:lstStyle/>
            <a:p>
              <a:pPr algn="ctr"/>
              <a:r>
                <a:rPr lang="en-US" altLang="zh-CN" sz="1200" i="1" dirty="0" smtClean="0">
                  <a:latin typeface="微软雅黑" pitchFamily="34" charset="-122"/>
                  <a:ea typeface="微软雅黑" pitchFamily="34" charset="-122"/>
                </a:rPr>
                <a:t>1.92</a:t>
              </a:r>
              <a:r>
                <a:rPr lang="zh-CN" altLang="en-US" sz="1200" i="1" dirty="0" smtClean="0">
                  <a:latin typeface="微软雅黑" pitchFamily="34" charset="-122"/>
                  <a:ea typeface="微软雅黑" pitchFamily="34" charset="-122"/>
                </a:rPr>
                <a:t>米</a:t>
              </a:r>
              <a:endParaRPr lang="zh-CN" altLang="en-US" sz="1200" i="1" dirty="0">
                <a:latin typeface="微软雅黑" pitchFamily="34" charset="-122"/>
                <a:ea typeface="微软雅黑" pitchFamily="34" charset="-122"/>
              </a:endParaRPr>
            </a:p>
          </p:txBody>
        </p:sp>
        <p:cxnSp>
          <p:nvCxnSpPr>
            <p:cNvPr id="23" name="直接箭头连接符 22"/>
            <p:cNvCxnSpPr>
              <a:stCxn id="19" idx="1"/>
            </p:cNvCxnSpPr>
            <p:nvPr/>
          </p:nvCxnSpPr>
          <p:spPr>
            <a:xfrm flipH="1" flipV="1">
              <a:off x="5292080" y="2982557"/>
              <a:ext cx="793760" cy="1"/>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9" idx="3"/>
            </p:cNvCxnSpPr>
            <p:nvPr/>
          </p:nvCxnSpPr>
          <p:spPr>
            <a:xfrm>
              <a:off x="6730568" y="2982558"/>
              <a:ext cx="793760" cy="0"/>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27672" y="2032858"/>
              <a:ext cx="644728" cy="276999"/>
            </a:xfrm>
            <a:prstGeom prst="rect">
              <a:avLst/>
            </a:prstGeom>
            <a:noFill/>
          </p:spPr>
          <p:txBody>
            <a:bodyPr wrap="none" rtlCol="0">
              <a:spAutoFit/>
            </a:bodyPr>
            <a:lstStyle/>
            <a:p>
              <a:pPr algn="ctr"/>
              <a:r>
                <a:rPr lang="en-US" altLang="zh-CN" sz="1200" i="1" dirty="0" smtClean="0">
                  <a:latin typeface="微软雅黑" pitchFamily="34" charset="-122"/>
                  <a:ea typeface="微软雅黑" pitchFamily="34" charset="-122"/>
                </a:rPr>
                <a:t>0.48</a:t>
              </a:r>
              <a:r>
                <a:rPr lang="zh-CN" altLang="en-US" sz="1200" i="1" dirty="0" smtClean="0">
                  <a:latin typeface="微软雅黑" pitchFamily="34" charset="-122"/>
                  <a:ea typeface="微软雅黑" pitchFamily="34" charset="-122"/>
                </a:rPr>
                <a:t>米</a:t>
              </a:r>
              <a:endParaRPr lang="zh-CN" altLang="en-US" sz="1200" i="1" dirty="0">
                <a:latin typeface="微软雅黑" pitchFamily="34" charset="-122"/>
                <a:ea typeface="微软雅黑" pitchFamily="34" charset="-122"/>
              </a:endParaRPr>
            </a:p>
          </p:txBody>
        </p:sp>
        <p:cxnSp>
          <p:nvCxnSpPr>
            <p:cNvPr id="31" name="直接箭头连接符 30"/>
            <p:cNvCxnSpPr>
              <a:stCxn id="29" idx="0"/>
            </p:cNvCxnSpPr>
            <p:nvPr/>
          </p:nvCxnSpPr>
          <p:spPr>
            <a:xfrm flipH="1" flipV="1">
              <a:off x="7848364" y="1860484"/>
              <a:ext cx="1672" cy="172374"/>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9" idx="2"/>
            </p:cNvCxnSpPr>
            <p:nvPr/>
          </p:nvCxnSpPr>
          <p:spPr>
            <a:xfrm flipH="1">
              <a:off x="7848364" y="2309857"/>
              <a:ext cx="1672" cy="172375"/>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4951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anim calcmode="lin" valueType="num">
                                      <p:cBhvr>
                                        <p:cTn id="12" dur="1000" fill="hold"/>
                                        <p:tgtEl>
                                          <p:spTgt spid="34"/>
                                        </p:tgtEl>
                                        <p:attrNameLst>
                                          <p:attrName>ppt_x</p:attrName>
                                        </p:attrNameLst>
                                      </p:cBhvr>
                                      <p:tavLst>
                                        <p:tav tm="0">
                                          <p:val>
                                            <p:strVal val="#ppt_x"/>
                                          </p:val>
                                        </p:tav>
                                        <p:tav tm="100000">
                                          <p:val>
                                            <p:strVal val="#ppt_x"/>
                                          </p:val>
                                        </p:tav>
                                      </p:tavLst>
                                    </p:anim>
                                    <p:anim calcmode="lin" valueType="num">
                                      <p:cBhvr>
                                        <p:cTn id="1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0" name="组合 19"/>
          <p:cNvGrpSpPr/>
          <p:nvPr/>
        </p:nvGrpSpPr>
        <p:grpSpPr>
          <a:xfrm>
            <a:off x="776094" y="589156"/>
            <a:ext cx="2382879" cy="830997"/>
            <a:chOff x="1388281" y="589156"/>
            <a:chExt cx="2382879" cy="830997"/>
          </a:xfrm>
        </p:grpSpPr>
        <p:sp>
          <p:nvSpPr>
            <p:cNvPr id="21" name="TextBox 20"/>
            <p:cNvSpPr txBox="1"/>
            <p:nvPr/>
          </p:nvSpPr>
          <p:spPr>
            <a:xfrm>
              <a:off x="1739835" y="946438"/>
              <a:ext cx="2031325"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店广告位捆绑出租</a:t>
              </a:r>
              <a:endParaRPr lang="zh-CN" altLang="zh-CN" b="1" dirty="0">
                <a:solidFill>
                  <a:schemeClr val="tx1">
                    <a:lumMod val="65000"/>
                    <a:lumOff val="35000"/>
                  </a:schemeClr>
                </a:solidFill>
                <a:latin typeface="微软雅黑" pitchFamily="34" charset="-122"/>
                <a:ea typeface="微软雅黑" pitchFamily="34" charset="-122"/>
              </a:endParaRPr>
            </a:p>
          </p:txBody>
        </p:sp>
        <p:sp>
          <p:nvSpPr>
            <p:cNvPr id="22" name="TextBox 21"/>
            <p:cNvSpPr txBox="1"/>
            <p:nvPr/>
          </p:nvSpPr>
          <p:spPr>
            <a:xfrm>
              <a:off x="1388281" y="589156"/>
              <a:ext cx="511679" cy="830997"/>
            </a:xfrm>
            <a:prstGeom prst="rect">
              <a:avLst/>
            </a:prstGeom>
            <a:noFill/>
          </p:spPr>
          <p:txBody>
            <a:bodyPr wrap="none" rtlCol="0">
              <a:spAutoFit/>
            </a:bodyPr>
            <a:lstStyle/>
            <a:p>
              <a:r>
                <a:rPr lang="en-US" altLang="zh-CN" sz="4800" b="1" dirty="0" smtClean="0">
                  <a:solidFill>
                    <a:srgbClr val="E70334"/>
                  </a:solidFill>
                  <a:latin typeface="Impact" pitchFamily="34" charset="0"/>
                  <a:ea typeface="微软雅黑" pitchFamily="34" charset="-122"/>
                </a:rPr>
                <a:t>3</a:t>
              </a:r>
              <a:endParaRPr lang="zh-CN" altLang="zh-CN" sz="2000" b="1" dirty="0">
                <a:solidFill>
                  <a:srgbClr val="E70334"/>
                </a:solidFill>
                <a:latin typeface="Impact" pitchFamily="34" charset="0"/>
                <a:ea typeface="微软雅黑" pitchFamily="34" charset="-122"/>
              </a:endParaRPr>
            </a:p>
          </p:txBody>
        </p:sp>
      </p:grpSp>
      <p:grpSp>
        <p:nvGrpSpPr>
          <p:cNvPr id="24" name="组合 23"/>
          <p:cNvGrpSpPr/>
          <p:nvPr/>
        </p:nvGrpSpPr>
        <p:grpSpPr>
          <a:xfrm>
            <a:off x="1527025" y="2569468"/>
            <a:ext cx="914400" cy="762000"/>
            <a:chOff x="2051720" y="3001516"/>
            <a:chExt cx="914400" cy="762000"/>
          </a:xfrm>
        </p:grpSpPr>
        <p:sp>
          <p:nvSpPr>
            <p:cNvPr id="26" name="椭圆 25"/>
            <p:cNvSpPr/>
            <p:nvPr/>
          </p:nvSpPr>
          <p:spPr>
            <a:xfrm>
              <a:off x="2051720" y="3001516"/>
              <a:ext cx="914400" cy="762000"/>
            </a:xfrm>
            <a:prstGeom prst="ellipse">
              <a:avLst/>
            </a:prstGeom>
            <a:solidFill>
              <a:srgbClr val="E70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Picture 2" descr="C:\Users\zhang.yan\Desktop\图片素材\黑白两套简约风格图标(244个)\Wireframe mono\white\48x48\cur_y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20" y="3130516"/>
              <a:ext cx="504000" cy="50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2872954" y="2561854"/>
            <a:ext cx="914400" cy="762000"/>
            <a:chOff x="3851920" y="3001516"/>
            <a:chExt cx="914400" cy="762000"/>
          </a:xfrm>
        </p:grpSpPr>
        <p:sp>
          <p:nvSpPr>
            <p:cNvPr id="30" name="椭圆 29"/>
            <p:cNvSpPr/>
            <p:nvPr/>
          </p:nvSpPr>
          <p:spPr>
            <a:xfrm>
              <a:off x="3851920" y="3001516"/>
              <a:ext cx="914400" cy="762000"/>
            </a:xfrm>
            <a:prstGeom prst="ellipse">
              <a:avLst/>
            </a:prstGeom>
            <a:solidFill>
              <a:srgbClr val="E70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3" descr="C:\Users\zhang.yan\Desktop\图片素材\黑白两套简约风格图标(244个)\Wireframe mono\white\48x48\cur_doll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120" y="3130516"/>
              <a:ext cx="504000" cy="50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组合 34"/>
          <p:cNvGrpSpPr/>
          <p:nvPr/>
        </p:nvGrpSpPr>
        <p:grpSpPr>
          <a:xfrm>
            <a:off x="4218883" y="2561853"/>
            <a:ext cx="914400" cy="762000"/>
            <a:chOff x="5940152" y="3001516"/>
            <a:chExt cx="914400" cy="762000"/>
          </a:xfrm>
        </p:grpSpPr>
        <p:sp>
          <p:nvSpPr>
            <p:cNvPr id="36" name="椭圆 35"/>
            <p:cNvSpPr/>
            <p:nvPr/>
          </p:nvSpPr>
          <p:spPr>
            <a:xfrm>
              <a:off x="5940152" y="3001516"/>
              <a:ext cx="914400" cy="762000"/>
            </a:xfrm>
            <a:prstGeom prst="ellipse">
              <a:avLst/>
            </a:prstGeom>
            <a:solidFill>
              <a:srgbClr val="E70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Picture 4" descr="C:\Users\zhang.yan\Desktop\图片素材\黑白两套简约风格图标(244个)\Wireframe mono\white\48x48\cur_eur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352" y="3130516"/>
              <a:ext cx="504000" cy="504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p:cNvSpPr txBox="1"/>
          <p:nvPr/>
        </p:nvSpPr>
        <p:spPr>
          <a:xfrm>
            <a:off x="2441425" y="2627302"/>
            <a:ext cx="431529" cy="646331"/>
          </a:xfrm>
          <a:prstGeom prst="rect">
            <a:avLst/>
          </a:prstGeom>
          <a:noFill/>
        </p:spPr>
        <p:txBody>
          <a:bodyPr wrap="none" rtlCol="0">
            <a:spAutoFit/>
          </a:bodyPr>
          <a:lstStyle/>
          <a:p>
            <a:pPr algn="ctr"/>
            <a:r>
              <a:rPr lang="en-US" altLang="zh-CN" sz="3600" dirty="0" smtClean="0">
                <a:solidFill>
                  <a:srgbClr val="E70334"/>
                </a:solidFill>
                <a:latin typeface="Impact" pitchFamily="34" charset="0"/>
              </a:rPr>
              <a:t>+</a:t>
            </a:r>
            <a:endParaRPr lang="zh-CN" altLang="en-US" dirty="0">
              <a:solidFill>
                <a:srgbClr val="E70334"/>
              </a:solidFill>
              <a:latin typeface="Impact" pitchFamily="34" charset="0"/>
            </a:endParaRPr>
          </a:p>
        </p:txBody>
      </p:sp>
      <p:sp>
        <p:nvSpPr>
          <p:cNvPr id="38" name="TextBox 37"/>
          <p:cNvSpPr txBox="1"/>
          <p:nvPr/>
        </p:nvSpPr>
        <p:spPr>
          <a:xfrm>
            <a:off x="3787354" y="2619688"/>
            <a:ext cx="431529" cy="646331"/>
          </a:xfrm>
          <a:prstGeom prst="rect">
            <a:avLst/>
          </a:prstGeom>
          <a:noFill/>
        </p:spPr>
        <p:txBody>
          <a:bodyPr wrap="none" rtlCol="0">
            <a:spAutoFit/>
          </a:bodyPr>
          <a:lstStyle/>
          <a:p>
            <a:pPr algn="ctr"/>
            <a:r>
              <a:rPr lang="en-US" altLang="zh-CN" sz="3600" dirty="0" smtClean="0">
                <a:solidFill>
                  <a:srgbClr val="E70334"/>
                </a:solidFill>
                <a:latin typeface="Impact" pitchFamily="34" charset="0"/>
              </a:rPr>
              <a:t>+</a:t>
            </a:r>
            <a:endParaRPr lang="zh-CN" altLang="en-US" dirty="0">
              <a:solidFill>
                <a:srgbClr val="E70334"/>
              </a:solidFill>
              <a:latin typeface="Impact" pitchFamily="34" charset="0"/>
            </a:endParaRPr>
          </a:p>
        </p:txBody>
      </p:sp>
      <p:sp>
        <p:nvSpPr>
          <p:cNvPr id="39" name="TextBox 38"/>
          <p:cNvSpPr txBox="1"/>
          <p:nvPr/>
        </p:nvSpPr>
        <p:spPr>
          <a:xfrm>
            <a:off x="5133283" y="2627301"/>
            <a:ext cx="431528" cy="646331"/>
          </a:xfrm>
          <a:prstGeom prst="rect">
            <a:avLst/>
          </a:prstGeom>
          <a:noFill/>
        </p:spPr>
        <p:txBody>
          <a:bodyPr wrap="none" rtlCol="0">
            <a:spAutoFit/>
          </a:bodyPr>
          <a:lstStyle/>
          <a:p>
            <a:pPr algn="r"/>
            <a:r>
              <a:rPr lang="en-US" altLang="zh-CN" sz="3600" dirty="0" smtClean="0">
                <a:solidFill>
                  <a:srgbClr val="E70334"/>
                </a:solidFill>
                <a:latin typeface="Impact" pitchFamily="34" charset="0"/>
              </a:rPr>
              <a:t>=</a:t>
            </a:r>
            <a:endParaRPr lang="zh-CN" altLang="en-US" dirty="0">
              <a:solidFill>
                <a:srgbClr val="E70334"/>
              </a:solidFill>
              <a:latin typeface="Impact" pitchFamily="34" charset="0"/>
            </a:endParaRPr>
          </a:p>
        </p:txBody>
      </p:sp>
      <p:sp>
        <p:nvSpPr>
          <p:cNvPr id="4" name="TextBox 3"/>
          <p:cNvSpPr txBox="1"/>
          <p:nvPr/>
        </p:nvSpPr>
        <p:spPr>
          <a:xfrm>
            <a:off x="5564811" y="2627302"/>
            <a:ext cx="2765501" cy="646331"/>
          </a:xfrm>
          <a:prstGeom prst="rect">
            <a:avLst/>
          </a:prstGeom>
          <a:noFill/>
        </p:spPr>
        <p:txBody>
          <a:bodyPr wrap="none" rtlCol="0">
            <a:spAutoFit/>
          </a:bodyPr>
          <a:lstStyle/>
          <a:p>
            <a:r>
              <a:rPr lang="en-US" altLang="zh-CN" sz="3600" dirty="0" smtClean="0">
                <a:solidFill>
                  <a:srgbClr val="E70334"/>
                </a:solidFill>
                <a:latin typeface="Impact" pitchFamily="34" charset="0"/>
              </a:rPr>
              <a:t>9,000,000</a:t>
            </a:r>
            <a:r>
              <a:rPr lang="en-US" altLang="zh-CN" sz="3600" b="1" dirty="0">
                <a:solidFill>
                  <a:srgbClr val="E70334"/>
                </a:solidFill>
                <a:latin typeface="幼圆" pitchFamily="49" charset="-122"/>
                <a:ea typeface="幼圆" pitchFamily="49" charset="-122"/>
              </a:rPr>
              <a:t>/</a:t>
            </a:r>
            <a:r>
              <a:rPr lang="zh-CN" altLang="en-US" sz="3600" b="1" dirty="0" smtClean="0">
                <a:solidFill>
                  <a:srgbClr val="E70334"/>
                </a:solidFill>
                <a:latin typeface="幼圆" pitchFamily="49" charset="-122"/>
                <a:ea typeface="幼圆" pitchFamily="49" charset="-122"/>
              </a:rPr>
              <a:t>年</a:t>
            </a:r>
            <a:endParaRPr lang="zh-CN" altLang="en-US" sz="3600" b="1" dirty="0">
              <a:solidFill>
                <a:srgbClr val="E70334"/>
              </a:solidFill>
              <a:latin typeface="幼圆" pitchFamily="49" charset="-122"/>
              <a:ea typeface="幼圆" pitchFamily="49" charset="-122"/>
            </a:endParaRPr>
          </a:p>
        </p:txBody>
      </p:sp>
    </p:spTree>
    <p:extLst>
      <p:ext uri="{BB962C8B-B14F-4D97-AF65-F5344CB8AC3E}">
        <p14:creationId xmlns:p14="http://schemas.microsoft.com/office/powerpoint/2010/main" val="303445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ppt_w</p:attrName>
                                        </p:attrNameLst>
                                      </p:cBhvr>
                                      <p:tavLst>
                                        <p:tav tm="0" fmla="#ppt_w*sin(2.5*pi*$)">
                                          <p:val>
                                            <p:fltVal val="0"/>
                                          </p:val>
                                        </p:tav>
                                        <p:tav tm="100000">
                                          <p:val>
                                            <p:fltVal val="1"/>
                                          </p:val>
                                        </p:tav>
                                      </p:tavLst>
                                    </p:anim>
                                    <p:anim calcmode="lin" valueType="num">
                                      <p:cBhvr>
                                        <p:cTn id="14" dur="1000" fill="hold"/>
                                        <p:tgtEl>
                                          <p:spTgt spid="38"/>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ppt_w</p:attrName>
                                        </p:attrNameLst>
                                      </p:cBhvr>
                                      <p:tavLst>
                                        <p:tav tm="0" fmla="#ppt_w*sin(2.5*pi*$)">
                                          <p:val>
                                            <p:fltVal val="0"/>
                                          </p:val>
                                        </p:tav>
                                        <p:tav tm="100000">
                                          <p:val>
                                            <p:fltVal val="1"/>
                                          </p:val>
                                        </p:tav>
                                      </p:tavLst>
                                    </p:anim>
                                    <p:anim calcmode="lin" valueType="num">
                                      <p:cBhvr>
                                        <p:cTn id="19" dur="1000" fill="hold"/>
                                        <p:tgtEl>
                                          <p:spTgt spid="39"/>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p:bldP spid="39"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33978" y="761772"/>
            <a:ext cx="1107996" cy="369332"/>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展示形式</a:t>
            </a:r>
            <a:endParaRPr lang="zh-CN" altLang="zh-CN" b="1" dirty="0">
              <a:solidFill>
                <a:schemeClr val="tx1">
                  <a:lumMod val="65000"/>
                  <a:lumOff val="35000"/>
                </a:schemeClr>
              </a:solidFill>
              <a:latin typeface="微软雅黑" pitchFamily="34" charset="-122"/>
              <a:ea typeface="微软雅黑" pitchFamily="34" charset="-122"/>
            </a:endParaRPr>
          </a:p>
        </p:txBody>
      </p:sp>
      <p:grpSp>
        <p:nvGrpSpPr>
          <p:cNvPr id="13" name="组合 12"/>
          <p:cNvGrpSpPr/>
          <p:nvPr/>
        </p:nvGrpSpPr>
        <p:grpSpPr>
          <a:xfrm>
            <a:off x="3174232" y="2209428"/>
            <a:ext cx="272832" cy="369332"/>
            <a:chOff x="3419872" y="3649588"/>
            <a:chExt cx="272832" cy="369332"/>
          </a:xfrm>
        </p:grpSpPr>
        <p:sp>
          <p:nvSpPr>
            <p:cNvPr id="5" name="TextBox 4"/>
            <p:cNvSpPr txBox="1"/>
            <p:nvPr/>
          </p:nvSpPr>
          <p:spPr>
            <a:xfrm>
              <a:off x="3419872" y="3649588"/>
              <a:ext cx="272832"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1</a:t>
              </a:r>
              <a:endParaRPr lang="zh-CN" altLang="en-US" dirty="0">
                <a:solidFill>
                  <a:srgbClr val="E70334"/>
                </a:solidFill>
                <a:latin typeface="Impact" pitchFamily="34" charset="0"/>
              </a:endParaRPr>
            </a:p>
          </p:txBody>
        </p:sp>
        <p:cxnSp>
          <p:nvCxnSpPr>
            <p:cNvPr id="7" name="直接连接符 6"/>
            <p:cNvCxnSpPr>
              <a:stCxn id="5" idx="2"/>
              <a:endCxn id="5" idx="3"/>
            </p:cNvCxnSpPr>
            <p:nvPr/>
          </p:nvCxnSpPr>
          <p:spPr>
            <a:xfrm flipV="1">
              <a:off x="3556288" y="3834254"/>
              <a:ext cx="136416"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160606" y="2696818"/>
            <a:ext cx="300083" cy="369332"/>
            <a:chOff x="3406246" y="3649588"/>
            <a:chExt cx="300083" cy="369332"/>
          </a:xfrm>
        </p:grpSpPr>
        <p:sp>
          <p:nvSpPr>
            <p:cNvPr id="29" name="TextBox 28"/>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2</a:t>
              </a:r>
              <a:endParaRPr lang="zh-CN" altLang="en-US" dirty="0">
                <a:solidFill>
                  <a:srgbClr val="E70334"/>
                </a:solidFill>
                <a:latin typeface="Impact" pitchFamily="34" charset="0"/>
              </a:endParaRPr>
            </a:p>
          </p:txBody>
        </p:sp>
        <p:cxnSp>
          <p:nvCxnSpPr>
            <p:cNvPr id="30" name="直接连接符 29"/>
            <p:cNvCxnSpPr>
              <a:stCxn id="29" idx="2"/>
              <a:endCxn id="29"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157400" y="3184208"/>
            <a:ext cx="306495" cy="369332"/>
            <a:chOff x="3403040" y="3649588"/>
            <a:chExt cx="306495" cy="369332"/>
          </a:xfrm>
        </p:grpSpPr>
        <p:sp>
          <p:nvSpPr>
            <p:cNvPr id="34" name="TextBox 33"/>
            <p:cNvSpPr txBox="1"/>
            <p:nvPr/>
          </p:nvSpPr>
          <p:spPr>
            <a:xfrm>
              <a:off x="3403040" y="3649588"/>
              <a:ext cx="306495"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3</a:t>
              </a:r>
              <a:endParaRPr lang="zh-CN" altLang="en-US" dirty="0">
                <a:solidFill>
                  <a:srgbClr val="E70334"/>
                </a:solidFill>
                <a:latin typeface="Impact" pitchFamily="34" charset="0"/>
              </a:endParaRPr>
            </a:p>
          </p:txBody>
        </p:sp>
        <p:cxnSp>
          <p:nvCxnSpPr>
            <p:cNvPr id="35" name="直接连接符 34"/>
            <p:cNvCxnSpPr>
              <a:stCxn id="34" idx="2"/>
              <a:endCxn id="34" idx="3"/>
            </p:cNvCxnSpPr>
            <p:nvPr/>
          </p:nvCxnSpPr>
          <p:spPr>
            <a:xfrm flipV="1">
              <a:off x="3556288" y="3834254"/>
              <a:ext cx="153247"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160606" y="3671599"/>
            <a:ext cx="300083" cy="369332"/>
            <a:chOff x="3406246" y="3649588"/>
            <a:chExt cx="300083" cy="369332"/>
          </a:xfrm>
        </p:grpSpPr>
        <p:sp>
          <p:nvSpPr>
            <p:cNvPr id="37" name="TextBox 36"/>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4</a:t>
              </a:r>
              <a:endParaRPr lang="zh-CN" altLang="en-US" dirty="0">
                <a:solidFill>
                  <a:srgbClr val="E70334"/>
                </a:solidFill>
                <a:latin typeface="Impact" pitchFamily="34" charset="0"/>
              </a:endParaRPr>
            </a:p>
          </p:txBody>
        </p:sp>
        <p:cxnSp>
          <p:nvCxnSpPr>
            <p:cNvPr id="38" name="直接连接符 37"/>
            <p:cNvCxnSpPr>
              <a:stCxn id="37" idx="2"/>
              <a:endCxn id="37"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3762777" y="2209428"/>
            <a:ext cx="646331"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视频</a:t>
            </a:r>
            <a:endParaRPr lang="zh-CN" altLang="en-US" dirty="0"/>
          </a:p>
        </p:txBody>
      </p:sp>
      <p:sp>
        <p:nvSpPr>
          <p:cNvPr id="15" name="矩形 14"/>
          <p:cNvSpPr/>
          <p:nvPr/>
        </p:nvSpPr>
        <p:spPr>
          <a:xfrm>
            <a:off x="3762776" y="2696818"/>
            <a:ext cx="877163"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文字链</a:t>
            </a:r>
            <a:endParaRPr lang="zh-CN" altLang="en-US" dirty="0"/>
          </a:p>
        </p:txBody>
      </p:sp>
      <p:sp>
        <p:nvSpPr>
          <p:cNvPr id="16" name="矩形 15"/>
          <p:cNvSpPr/>
          <p:nvPr/>
        </p:nvSpPr>
        <p:spPr>
          <a:xfrm>
            <a:off x="3762777" y="3184208"/>
            <a:ext cx="962123" cy="369332"/>
          </a:xfrm>
          <a:prstGeom prst="rect">
            <a:avLst/>
          </a:prstGeom>
        </p:spPr>
        <p:txBody>
          <a:bodyPr wrap="none">
            <a:spAutoFit/>
          </a:bodyPr>
          <a:lstStyle/>
          <a:p>
            <a:r>
              <a:rPr lang="en-US" altLang="zh-CN" dirty="0">
                <a:solidFill>
                  <a:schemeClr val="tx1">
                    <a:lumMod val="50000"/>
                    <a:lumOff val="50000"/>
                  </a:schemeClr>
                </a:solidFill>
                <a:latin typeface="微软雅黑" pitchFamily="34" charset="-122"/>
                <a:ea typeface="微软雅黑" pitchFamily="34" charset="-122"/>
              </a:rPr>
              <a:t>Banner</a:t>
            </a:r>
            <a:endParaRPr lang="zh-CN" altLang="en-US" dirty="0"/>
          </a:p>
        </p:txBody>
      </p:sp>
      <p:sp>
        <p:nvSpPr>
          <p:cNvPr id="24" name="矩形 23"/>
          <p:cNvSpPr/>
          <p:nvPr/>
        </p:nvSpPr>
        <p:spPr>
          <a:xfrm>
            <a:off x="3762776" y="3671599"/>
            <a:ext cx="1107996"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图片展示</a:t>
            </a:r>
            <a:endParaRPr lang="zh-CN" altLang="en-US" dirty="0"/>
          </a:p>
        </p:txBody>
      </p:sp>
    </p:spTree>
    <p:extLst>
      <p:ext uri="{BB962C8B-B14F-4D97-AF65-F5344CB8AC3E}">
        <p14:creationId xmlns:p14="http://schemas.microsoft.com/office/powerpoint/2010/main" val="27493781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p:cNvSpPr txBox="1">
            <a:spLocks noChangeArrowheads="1"/>
          </p:cNvSpPr>
          <p:nvPr/>
        </p:nvSpPr>
        <p:spPr bwMode="auto">
          <a:xfrm>
            <a:off x="3101975" y="2303463"/>
            <a:ext cx="2940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eaLnBrk="1" hangingPunct="1"/>
            <a:r>
              <a:rPr lang="en-US" altLang="zh-CN" sz="6600" b="1" dirty="0">
                <a:solidFill>
                  <a:srgbClr val="E70334"/>
                </a:solidFill>
                <a:cs typeface="Calibri" pitchFamily="34" charset="0"/>
              </a:rPr>
              <a:t>Thanks!</a:t>
            </a:r>
            <a:endParaRPr lang="zh-CN" altLang="en-US" sz="6600" b="1" dirty="0">
              <a:solidFill>
                <a:srgbClr val="E70334"/>
              </a:solidFill>
              <a:cs typeface="Calibri" pitchFamily="34" charset="0"/>
            </a:endParaRPr>
          </a:p>
        </p:txBody>
      </p:sp>
    </p:spTree>
    <p:extLst>
      <p:ext uri="{BB962C8B-B14F-4D97-AF65-F5344CB8AC3E}">
        <p14:creationId xmlns:p14="http://schemas.microsoft.com/office/powerpoint/2010/main" val="262593504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33978" y="761772"/>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微软雅黑" pitchFamily="34" charset="-122"/>
                <a:ea typeface="微软雅黑" pitchFamily="34" charset="-122"/>
              </a:rPr>
              <a:t>计费方式</a:t>
            </a:r>
            <a:endParaRPr lang="zh-CN" altLang="zh-CN" b="1" dirty="0">
              <a:solidFill>
                <a:schemeClr val="tx1">
                  <a:lumMod val="65000"/>
                  <a:lumOff val="35000"/>
                </a:schemeClr>
              </a:solidFill>
              <a:latin typeface="微软雅黑" pitchFamily="34" charset="-122"/>
              <a:ea typeface="微软雅黑" pitchFamily="34" charset="-122"/>
            </a:endParaRPr>
          </a:p>
        </p:txBody>
      </p:sp>
      <p:grpSp>
        <p:nvGrpSpPr>
          <p:cNvPr id="13" name="组合 12"/>
          <p:cNvGrpSpPr/>
          <p:nvPr/>
        </p:nvGrpSpPr>
        <p:grpSpPr>
          <a:xfrm>
            <a:off x="3174232" y="2209428"/>
            <a:ext cx="272832" cy="369332"/>
            <a:chOff x="3419872" y="3649588"/>
            <a:chExt cx="272832" cy="369332"/>
          </a:xfrm>
        </p:grpSpPr>
        <p:sp>
          <p:nvSpPr>
            <p:cNvPr id="5" name="TextBox 4"/>
            <p:cNvSpPr txBox="1"/>
            <p:nvPr/>
          </p:nvSpPr>
          <p:spPr>
            <a:xfrm>
              <a:off x="3419872" y="3649588"/>
              <a:ext cx="272832"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1</a:t>
              </a:r>
              <a:endParaRPr lang="zh-CN" altLang="en-US" dirty="0">
                <a:solidFill>
                  <a:srgbClr val="E70334"/>
                </a:solidFill>
                <a:latin typeface="Impact" pitchFamily="34" charset="0"/>
              </a:endParaRPr>
            </a:p>
          </p:txBody>
        </p:sp>
        <p:cxnSp>
          <p:nvCxnSpPr>
            <p:cNvPr id="7" name="直接连接符 6"/>
            <p:cNvCxnSpPr>
              <a:stCxn id="5" idx="2"/>
              <a:endCxn id="5" idx="3"/>
            </p:cNvCxnSpPr>
            <p:nvPr/>
          </p:nvCxnSpPr>
          <p:spPr>
            <a:xfrm flipV="1">
              <a:off x="3556288" y="3834254"/>
              <a:ext cx="136416"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160606" y="2696818"/>
            <a:ext cx="300083" cy="369332"/>
            <a:chOff x="3406246" y="3649588"/>
            <a:chExt cx="300083" cy="369332"/>
          </a:xfrm>
        </p:grpSpPr>
        <p:sp>
          <p:nvSpPr>
            <p:cNvPr id="29" name="TextBox 28"/>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2</a:t>
              </a:r>
              <a:endParaRPr lang="zh-CN" altLang="en-US" dirty="0">
                <a:solidFill>
                  <a:srgbClr val="E70334"/>
                </a:solidFill>
                <a:latin typeface="Impact" pitchFamily="34" charset="0"/>
              </a:endParaRPr>
            </a:p>
          </p:txBody>
        </p:sp>
        <p:cxnSp>
          <p:nvCxnSpPr>
            <p:cNvPr id="30" name="直接连接符 29"/>
            <p:cNvCxnSpPr>
              <a:stCxn id="29" idx="2"/>
              <a:endCxn id="29"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157400" y="3184208"/>
            <a:ext cx="306495" cy="369332"/>
            <a:chOff x="3403040" y="3649588"/>
            <a:chExt cx="306495" cy="369332"/>
          </a:xfrm>
        </p:grpSpPr>
        <p:sp>
          <p:nvSpPr>
            <p:cNvPr id="34" name="TextBox 33"/>
            <p:cNvSpPr txBox="1"/>
            <p:nvPr/>
          </p:nvSpPr>
          <p:spPr>
            <a:xfrm>
              <a:off x="3403040" y="3649588"/>
              <a:ext cx="306495"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3</a:t>
              </a:r>
              <a:endParaRPr lang="zh-CN" altLang="en-US" dirty="0">
                <a:solidFill>
                  <a:srgbClr val="E70334"/>
                </a:solidFill>
                <a:latin typeface="Impact" pitchFamily="34" charset="0"/>
              </a:endParaRPr>
            </a:p>
          </p:txBody>
        </p:sp>
        <p:cxnSp>
          <p:nvCxnSpPr>
            <p:cNvPr id="35" name="直接连接符 34"/>
            <p:cNvCxnSpPr>
              <a:stCxn id="34" idx="2"/>
              <a:endCxn id="34" idx="3"/>
            </p:cNvCxnSpPr>
            <p:nvPr/>
          </p:nvCxnSpPr>
          <p:spPr>
            <a:xfrm flipV="1">
              <a:off x="3556288" y="3834254"/>
              <a:ext cx="153247"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160606" y="3671599"/>
            <a:ext cx="300083" cy="369332"/>
            <a:chOff x="3406246" y="3649588"/>
            <a:chExt cx="300083" cy="369332"/>
          </a:xfrm>
        </p:grpSpPr>
        <p:sp>
          <p:nvSpPr>
            <p:cNvPr id="37" name="TextBox 36"/>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4</a:t>
              </a:r>
              <a:endParaRPr lang="zh-CN" altLang="en-US" dirty="0">
                <a:solidFill>
                  <a:srgbClr val="E70334"/>
                </a:solidFill>
                <a:latin typeface="Impact" pitchFamily="34" charset="0"/>
              </a:endParaRPr>
            </a:p>
          </p:txBody>
        </p:sp>
        <p:cxnSp>
          <p:nvCxnSpPr>
            <p:cNvPr id="38" name="直接连接符 37"/>
            <p:cNvCxnSpPr>
              <a:stCxn id="37" idx="2"/>
              <a:endCxn id="37"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3762777" y="2209428"/>
            <a:ext cx="2380780" cy="369332"/>
          </a:xfrm>
          <a:prstGeom prst="rect">
            <a:avLst/>
          </a:prstGeom>
        </p:spPr>
        <p:txBody>
          <a:bodyPr wrap="none">
            <a:spAutoFit/>
          </a:bodyPr>
          <a:lstStyle/>
          <a:p>
            <a:r>
              <a:rPr lang="en-US" altLang="zh-CN" dirty="0" smtClean="0">
                <a:solidFill>
                  <a:schemeClr val="tx1">
                    <a:lumMod val="50000"/>
                    <a:lumOff val="50000"/>
                  </a:schemeClr>
                </a:solidFill>
                <a:latin typeface="微软雅黑" pitchFamily="34" charset="-122"/>
                <a:ea typeface="微软雅黑" pitchFamily="34" charset="-122"/>
              </a:rPr>
              <a:t>CPC</a:t>
            </a:r>
            <a:r>
              <a:rPr lang="zh-CN" altLang="en-US" dirty="0" smtClean="0">
                <a:solidFill>
                  <a:schemeClr val="tx1">
                    <a:lumMod val="50000"/>
                    <a:lumOff val="50000"/>
                  </a:schemeClr>
                </a:solidFill>
                <a:latin typeface="微软雅黑" pitchFamily="34" charset="-122"/>
                <a:ea typeface="微软雅黑" pitchFamily="34" charset="-122"/>
              </a:rPr>
              <a:t>：</a:t>
            </a:r>
            <a:r>
              <a:rPr lang="en-US" altLang="zh-CN" dirty="0" smtClean="0">
                <a:solidFill>
                  <a:schemeClr val="tx1">
                    <a:lumMod val="50000"/>
                    <a:lumOff val="50000"/>
                  </a:schemeClr>
                </a:solidFill>
                <a:latin typeface="微软雅黑" pitchFamily="34" charset="-122"/>
                <a:ea typeface="微软雅黑" pitchFamily="34" charset="-122"/>
              </a:rPr>
              <a:t>Cost per Click</a:t>
            </a:r>
            <a:endParaRPr lang="zh-CN" altLang="en-US" dirty="0"/>
          </a:p>
        </p:txBody>
      </p:sp>
      <p:sp>
        <p:nvSpPr>
          <p:cNvPr id="15" name="矩形 14"/>
          <p:cNvSpPr/>
          <p:nvPr/>
        </p:nvSpPr>
        <p:spPr>
          <a:xfrm>
            <a:off x="3762776" y="2696818"/>
            <a:ext cx="2534605" cy="369332"/>
          </a:xfrm>
          <a:prstGeom prst="rect">
            <a:avLst/>
          </a:prstGeom>
        </p:spPr>
        <p:txBody>
          <a:bodyPr wrap="none">
            <a:spAutoFit/>
          </a:bodyPr>
          <a:lstStyle/>
          <a:p>
            <a:r>
              <a:rPr lang="en-US" altLang="zh-CN" dirty="0" smtClean="0">
                <a:solidFill>
                  <a:schemeClr val="tx1">
                    <a:lumMod val="50000"/>
                    <a:lumOff val="50000"/>
                  </a:schemeClr>
                </a:solidFill>
                <a:latin typeface="微软雅黑" pitchFamily="34" charset="-122"/>
                <a:ea typeface="微软雅黑" pitchFamily="34" charset="-122"/>
              </a:rPr>
              <a:t>CPA</a:t>
            </a:r>
            <a:r>
              <a:rPr lang="zh-CN" altLang="en-US" dirty="0" smtClean="0">
                <a:solidFill>
                  <a:schemeClr val="tx1">
                    <a:lumMod val="50000"/>
                    <a:lumOff val="50000"/>
                  </a:schemeClr>
                </a:solidFill>
                <a:latin typeface="微软雅黑" pitchFamily="34" charset="-122"/>
                <a:ea typeface="微软雅黑" pitchFamily="34" charset="-122"/>
              </a:rPr>
              <a:t>：</a:t>
            </a:r>
            <a:r>
              <a:rPr lang="en-US" altLang="zh-CN" dirty="0" smtClean="0">
                <a:solidFill>
                  <a:schemeClr val="tx1">
                    <a:lumMod val="50000"/>
                    <a:lumOff val="50000"/>
                  </a:schemeClr>
                </a:solidFill>
                <a:latin typeface="微软雅黑" pitchFamily="34" charset="-122"/>
                <a:ea typeface="微软雅黑" pitchFamily="34" charset="-122"/>
              </a:rPr>
              <a:t>Cost per action</a:t>
            </a:r>
            <a:endParaRPr lang="zh-CN" altLang="en-US" dirty="0"/>
          </a:p>
        </p:txBody>
      </p:sp>
      <p:sp>
        <p:nvSpPr>
          <p:cNvPr id="16" name="矩形 15"/>
          <p:cNvSpPr/>
          <p:nvPr/>
        </p:nvSpPr>
        <p:spPr>
          <a:xfrm>
            <a:off x="3762777" y="3184208"/>
            <a:ext cx="2271776" cy="369332"/>
          </a:xfrm>
          <a:prstGeom prst="rect">
            <a:avLst/>
          </a:prstGeom>
        </p:spPr>
        <p:txBody>
          <a:bodyPr wrap="none">
            <a:spAutoFit/>
          </a:bodyPr>
          <a:lstStyle/>
          <a:p>
            <a:r>
              <a:rPr lang="en-US" altLang="zh-CN" dirty="0" smtClean="0">
                <a:solidFill>
                  <a:schemeClr val="tx1">
                    <a:lumMod val="50000"/>
                    <a:lumOff val="50000"/>
                  </a:schemeClr>
                </a:solidFill>
                <a:latin typeface="微软雅黑" pitchFamily="34" charset="-122"/>
                <a:ea typeface="微软雅黑" pitchFamily="34" charset="-122"/>
              </a:rPr>
              <a:t>CPS</a:t>
            </a:r>
            <a:r>
              <a:rPr lang="zh-CN" altLang="en-US" dirty="0" smtClean="0">
                <a:solidFill>
                  <a:schemeClr val="tx1">
                    <a:lumMod val="50000"/>
                    <a:lumOff val="50000"/>
                  </a:schemeClr>
                </a:solidFill>
                <a:latin typeface="微软雅黑" pitchFamily="34" charset="-122"/>
                <a:ea typeface="微软雅黑" pitchFamily="34" charset="-122"/>
              </a:rPr>
              <a:t>：</a:t>
            </a:r>
            <a:r>
              <a:rPr lang="en-US" altLang="zh-CN" dirty="0" smtClean="0">
                <a:solidFill>
                  <a:schemeClr val="tx1">
                    <a:lumMod val="50000"/>
                    <a:lumOff val="50000"/>
                  </a:schemeClr>
                </a:solidFill>
                <a:latin typeface="微软雅黑" pitchFamily="34" charset="-122"/>
                <a:ea typeface="微软雅黑" pitchFamily="34" charset="-122"/>
              </a:rPr>
              <a:t>Cost per sale</a:t>
            </a:r>
            <a:endParaRPr lang="zh-CN" altLang="en-US" dirty="0"/>
          </a:p>
        </p:txBody>
      </p:sp>
      <p:sp>
        <p:nvSpPr>
          <p:cNvPr id="24" name="矩形 23"/>
          <p:cNvSpPr/>
          <p:nvPr/>
        </p:nvSpPr>
        <p:spPr>
          <a:xfrm>
            <a:off x="3762776" y="3671599"/>
            <a:ext cx="3700052" cy="369332"/>
          </a:xfrm>
          <a:prstGeom prst="rect">
            <a:avLst/>
          </a:prstGeom>
        </p:spPr>
        <p:txBody>
          <a:bodyPr wrap="none">
            <a:spAutoFit/>
          </a:bodyPr>
          <a:lstStyle/>
          <a:p>
            <a:r>
              <a:rPr lang="en-US" altLang="zh-CN" dirty="0" smtClean="0">
                <a:solidFill>
                  <a:schemeClr val="tx1">
                    <a:lumMod val="50000"/>
                    <a:lumOff val="50000"/>
                  </a:schemeClr>
                </a:solidFill>
                <a:latin typeface="微软雅黑" pitchFamily="34" charset="-122"/>
                <a:ea typeface="微软雅黑" pitchFamily="34" charset="-122"/>
              </a:rPr>
              <a:t>CPM</a:t>
            </a:r>
            <a:r>
              <a:rPr lang="zh-CN" altLang="en-US" dirty="0" smtClean="0">
                <a:solidFill>
                  <a:schemeClr val="tx1">
                    <a:lumMod val="50000"/>
                    <a:lumOff val="50000"/>
                  </a:schemeClr>
                </a:solidFill>
                <a:latin typeface="微软雅黑" pitchFamily="34" charset="-122"/>
                <a:ea typeface="微软雅黑" pitchFamily="34" charset="-122"/>
              </a:rPr>
              <a:t>：</a:t>
            </a:r>
            <a:r>
              <a:rPr lang="en-US" altLang="zh-CN" dirty="0" smtClean="0">
                <a:solidFill>
                  <a:schemeClr val="tx1">
                    <a:lumMod val="50000"/>
                    <a:lumOff val="50000"/>
                  </a:schemeClr>
                </a:solidFill>
                <a:latin typeface="微软雅黑" pitchFamily="34" charset="-122"/>
                <a:ea typeface="微软雅黑" pitchFamily="34" charset="-122"/>
              </a:rPr>
              <a:t>Cost per Mille</a:t>
            </a:r>
            <a:r>
              <a:rPr lang="zh-CN" altLang="en-US" dirty="0" smtClean="0">
                <a:solidFill>
                  <a:schemeClr val="tx1">
                    <a:lumMod val="50000"/>
                    <a:lumOff val="50000"/>
                  </a:schemeClr>
                </a:solidFill>
                <a:latin typeface="微软雅黑" pitchFamily="34" charset="-122"/>
                <a:ea typeface="微软雅黑" pitchFamily="34" charset="-122"/>
              </a:rPr>
              <a:t>，千次展示</a:t>
            </a:r>
            <a:r>
              <a:rPr lang="en-US" altLang="zh-CN" dirty="0" smtClean="0">
                <a:solidFill>
                  <a:schemeClr val="tx1">
                    <a:lumMod val="50000"/>
                    <a:lumOff val="50000"/>
                  </a:schemeClr>
                </a:solidFill>
                <a:latin typeface="微软雅黑" pitchFamily="34" charset="-122"/>
                <a:ea typeface="微软雅黑" pitchFamily="34" charset="-122"/>
              </a:rPr>
              <a:t> </a:t>
            </a:r>
            <a:endParaRPr lang="zh-CN" altLang="en-US" dirty="0"/>
          </a:p>
        </p:txBody>
      </p:sp>
      <p:grpSp>
        <p:nvGrpSpPr>
          <p:cNvPr id="19" name="组合 18"/>
          <p:cNvGrpSpPr/>
          <p:nvPr/>
        </p:nvGrpSpPr>
        <p:grpSpPr>
          <a:xfrm>
            <a:off x="3170224" y="4159383"/>
            <a:ext cx="308098" cy="369332"/>
            <a:chOff x="3402238" y="3649588"/>
            <a:chExt cx="308098" cy="369332"/>
          </a:xfrm>
        </p:grpSpPr>
        <p:sp>
          <p:nvSpPr>
            <p:cNvPr id="20" name="TextBox 19"/>
            <p:cNvSpPr txBox="1"/>
            <p:nvPr/>
          </p:nvSpPr>
          <p:spPr>
            <a:xfrm>
              <a:off x="3402238" y="3649588"/>
              <a:ext cx="308098" cy="369332"/>
            </a:xfrm>
            <a:prstGeom prst="rect">
              <a:avLst/>
            </a:prstGeom>
            <a:noFill/>
          </p:spPr>
          <p:txBody>
            <a:bodyPr wrap="none" rtlCol="0">
              <a:spAutoFit/>
            </a:bodyPr>
            <a:lstStyle/>
            <a:p>
              <a:pPr algn="ctr"/>
              <a:r>
                <a:rPr lang="en-US" altLang="zh-CN" dirty="0">
                  <a:solidFill>
                    <a:srgbClr val="E70334"/>
                  </a:solidFill>
                  <a:latin typeface="Impact" pitchFamily="34" charset="0"/>
                </a:rPr>
                <a:t>5</a:t>
              </a:r>
              <a:endParaRPr lang="zh-CN" altLang="en-US" dirty="0">
                <a:solidFill>
                  <a:srgbClr val="E70334"/>
                </a:solidFill>
                <a:latin typeface="Impact" pitchFamily="34" charset="0"/>
              </a:endParaRPr>
            </a:p>
          </p:txBody>
        </p:sp>
        <p:cxnSp>
          <p:nvCxnSpPr>
            <p:cNvPr id="21" name="直接连接符 20"/>
            <p:cNvCxnSpPr>
              <a:stCxn id="20" idx="2"/>
              <a:endCxn id="20" idx="3"/>
            </p:cNvCxnSpPr>
            <p:nvPr/>
          </p:nvCxnSpPr>
          <p:spPr>
            <a:xfrm flipV="1">
              <a:off x="3556287" y="3834254"/>
              <a:ext cx="154049"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3776402" y="4159383"/>
            <a:ext cx="2339102" cy="369332"/>
          </a:xfrm>
          <a:prstGeom prst="rect">
            <a:avLst/>
          </a:prstGeom>
        </p:spPr>
        <p:txBody>
          <a:bodyPr wrap="none">
            <a:spAutoFit/>
          </a:bodyPr>
          <a:lstStyle/>
          <a:p>
            <a:r>
              <a:rPr lang="en-US" altLang="zh-CN" dirty="0" smtClean="0">
                <a:solidFill>
                  <a:schemeClr val="tx1">
                    <a:lumMod val="50000"/>
                    <a:lumOff val="50000"/>
                  </a:schemeClr>
                </a:solidFill>
                <a:latin typeface="微软雅黑" pitchFamily="34" charset="-122"/>
                <a:ea typeface="微软雅黑" pitchFamily="34" charset="-122"/>
              </a:rPr>
              <a:t>CPT</a:t>
            </a:r>
            <a:r>
              <a:rPr lang="zh-CN" altLang="en-US" dirty="0" smtClean="0">
                <a:solidFill>
                  <a:schemeClr val="tx1">
                    <a:lumMod val="50000"/>
                    <a:lumOff val="50000"/>
                  </a:schemeClr>
                </a:solidFill>
                <a:latin typeface="微软雅黑" pitchFamily="34" charset="-122"/>
                <a:ea typeface="微软雅黑" pitchFamily="34" charset="-122"/>
              </a:rPr>
              <a:t>：</a:t>
            </a:r>
            <a:r>
              <a:rPr lang="en-US" altLang="zh-CN" dirty="0" smtClean="0">
                <a:solidFill>
                  <a:schemeClr val="tx1">
                    <a:lumMod val="50000"/>
                    <a:lumOff val="50000"/>
                  </a:schemeClr>
                </a:solidFill>
                <a:latin typeface="微软雅黑" pitchFamily="34" charset="-122"/>
                <a:ea typeface="微软雅黑" pitchFamily="34" charset="-122"/>
              </a:rPr>
              <a:t>Cost per time</a:t>
            </a:r>
            <a:endParaRPr lang="zh-CN" altLang="en-US" dirty="0"/>
          </a:p>
        </p:txBody>
      </p:sp>
    </p:spTree>
    <p:extLst>
      <p:ext uri="{BB962C8B-B14F-4D97-AF65-F5344CB8AC3E}">
        <p14:creationId xmlns:p14="http://schemas.microsoft.com/office/powerpoint/2010/main" val="40513794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33978" y="761772"/>
            <a:ext cx="1107996" cy="369332"/>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投放方</a:t>
            </a:r>
            <a:r>
              <a:rPr lang="zh-CN" altLang="en-US" b="1" dirty="0" smtClean="0">
                <a:solidFill>
                  <a:schemeClr val="tx1">
                    <a:lumMod val="65000"/>
                    <a:lumOff val="35000"/>
                  </a:schemeClr>
                </a:solidFill>
                <a:latin typeface="微软雅黑" pitchFamily="34" charset="-122"/>
                <a:ea typeface="微软雅黑" pitchFamily="34" charset="-122"/>
              </a:rPr>
              <a:t>式</a:t>
            </a:r>
            <a:endParaRPr lang="zh-CN" altLang="zh-CN" b="1" dirty="0">
              <a:solidFill>
                <a:schemeClr val="tx1">
                  <a:lumMod val="65000"/>
                  <a:lumOff val="35000"/>
                </a:schemeClr>
              </a:solidFill>
              <a:latin typeface="微软雅黑" pitchFamily="34" charset="-122"/>
              <a:ea typeface="微软雅黑" pitchFamily="34" charset="-122"/>
            </a:endParaRPr>
          </a:p>
        </p:txBody>
      </p:sp>
      <p:grpSp>
        <p:nvGrpSpPr>
          <p:cNvPr id="13" name="组合 12"/>
          <p:cNvGrpSpPr/>
          <p:nvPr/>
        </p:nvGrpSpPr>
        <p:grpSpPr>
          <a:xfrm>
            <a:off x="3174232" y="2209428"/>
            <a:ext cx="272832" cy="369332"/>
            <a:chOff x="3419872" y="3649588"/>
            <a:chExt cx="272832" cy="369332"/>
          </a:xfrm>
        </p:grpSpPr>
        <p:sp>
          <p:nvSpPr>
            <p:cNvPr id="5" name="TextBox 4"/>
            <p:cNvSpPr txBox="1"/>
            <p:nvPr/>
          </p:nvSpPr>
          <p:spPr>
            <a:xfrm>
              <a:off x="3419872" y="3649588"/>
              <a:ext cx="272832"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1</a:t>
              </a:r>
              <a:endParaRPr lang="zh-CN" altLang="en-US" dirty="0">
                <a:solidFill>
                  <a:srgbClr val="E70334"/>
                </a:solidFill>
                <a:latin typeface="Impact" pitchFamily="34" charset="0"/>
              </a:endParaRPr>
            </a:p>
          </p:txBody>
        </p:sp>
        <p:cxnSp>
          <p:nvCxnSpPr>
            <p:cNvPr id="7" name="直接连接符 6"/>
            <p:cNvCxnSpPr>
              <a:stCxn id="5" idx="2"/>
              <a:endCxn id="5" idx="3"/>
            </p:cNvCxnSpPr>
            <p:nvPr/>
          </p:nvCxnSpPr>
          <p:spPr>
            <a:xfrm flipV="1">
              <a:off x="3556288" y="3834254"/>
              <a:ext cx="136416"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160606" y="2696818"/>
            <a:ext cx="300083" cy="369332"/>
            <a:chOff x="3406246" y="3649588"/>
            <a:chExt cx="300083" cy="369332"/>
          </a:xfrm>
        </p:grpSpPr>
        <p:sp>
          <p:nvSpPr>
            <p:cNvPr id="29" name="TextBox 28"/>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2</a:t>
              </a:r>
              <a:endParaRPr lang="zh-CN" altLang="en-US" dirty="0">
                <a:solidFill>
                  <a:srgbClr val="E70334"/>
                </a:solidFill>
                <a:latin typeface="Impact" pitchFamily="34" charset="0"/>
              </a:endParaRPr>
            </a:p>
          </p:txBody>
        </p:sp>
        <p:cxnSp>
          <p:nvCxnSpPr>
            <p:cNvPr id="30" name="直接连接符 29"/>
            <p:cNvCxnSpPr>
              <a:stCxn id="29" idx="2"/>
              <a:endCxn id="29"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3762777" y="2209428"/>
            <a:ext cx="1107996"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保证投放</a:t>
            </a:r>
            <a:endParaRPr lang="zh-CN" altLang="en-US" dirty="0"/>
          </a:p>
        </p:txBody>
      </p:sp>
      <p:sp>
        <p:nvSpPr>
          <p:cNvPr id="15" name="矩形 14"/>
          <p:cNvSpPr/>
          <p:nvPr/>
        </p:nvSpPr>
        <p:spPr>
          <a:xfrm>
            <a:off x="3762776" y="2696818"/>
            <a:ext cx="1338828"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非保证投放</a:t>
            </a:r>
            <a:endParaRPr lang="zh-CN" altLang="en-US" dirty="0"/>
          </a:p>
        </p:txBody>
      </p:sp>
    </p:spTree>
    <p:extLst>
      <p:ext uri="{BB962C8B-B14F-4D97-AF65-F5344CB8AC3E}">
        <p14:creationId xmlns:p14="http://schemas.microsoft.com/office/powerpoint/2010/main" val="34256692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33978" y="761772"/>
            <a:ext cx="1107996" cy="369332"/>
          </a:xfrm>
          <a:prstGeom prst="rect">
            <a:avLst/>
          </a:prstGeom>
          <a:noFill/>
        </p:spPr>
        <p:txBody>
          <a:bodyPr wrap="none" rtlCol="0">
            <a:spAutoFit/>
          </a:bodyPr>
          <a:lstStyle/>
          <a:p>
            <a:r>
              <a:rPr lang="zh-CN" altLang="en-US" b="1" dirty="0">
                <a:solidFill>
                  <a:schemeClr val="tx1">
                    <a:lumMod val="65000"/>
                    <a:lumOff val="35000"/>
                  </a:schemeClr>
                </a:solidFill>
                <a:latin typeface="微软雅黑" pitchFamily="34" charset="-122"/>
                <a:ea typeface="微软雅黑" pitchFamily="34" charset="-122"/>
              </a:rPr>
              <a:t>投放设备</a:t>
            </a:r>
            <a:endParaRPr lang="zh-CN" altLang="zh-CN" b="1" dirty="0">
              <a:solidFill>
                <a:schemeClr val="tx1">
                  <a:lumMod val="65000"/>
                  <a:lumOff val="35000"/>
                </a:schemeClr>
              </a:solidFill>
              <a:latin typeface="微软雅黑" pitchFamily="34" charset="-122"/>
              <a:ea typeface="微软雅黑" pitchFamily="34" charset="-122"/>
            </a:endParaRPr>
          </a:p>
        </p:txBody>
      </p:sp>
      <p:grpSp>
        <p:nvGrpSpPr>
          <p:cNvPr id="13" name="组合 12"/>
          <p:cNvGrpSpPr/>
          <p:nvPr/>
        </p:nvGrpSpPr>
        <p:grpSpPr>
          <a:xfrm>
            <a:off x="3174232" y="2209428"/>
            <a:ext cx="272832" cy="369332"/>
            <a:chOff x="3419872" y="3649588"/>
            <a:chExt cx="272832" cy="369332"/>
          </a:xfrm>
        </p:grpSpPr>
        <p:sp>
          <p:nvSpPr>
            <p:cNvPr id="5" name="TextBox 4"/>
            <p:cNvSpPr txBox="1"/>
            <p:nvPr/>
          </p:nvSpPr>
          <p:spPr>
            <a:xfrm>
              <a:off x="3419872" y="3649588"/>
              <a:ext cx="272832"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1</a:t>
              </a:r>
              <a:endParaRPr lang="zh-CN" altLang="en-US" dirty="0">
                <a:solidFill>
                  <a:srgbClr val="E70334"/>
                </a:solidFill>
                <a:latin typeface="Impact" pitchFamily="34" charset="0"/>
              </a:endParaRPr>
            </a:p>
          </p:txBody>
        </p:sp>
        <p:cxnSp>
          <p:nvCxnSpPr>
            <p:cNvPr id="7" name="直接连接符 6"/>
            <p:cNvCxnSpPr>
              <a:stCxn id="5" idx="2"/>
              <a:endCxn id="5" idx="3"/>
            </p:cNvCxnSpPr>
            <p:nvPr/>
          </p:nvCxnSpPr>
          <p:spPr>
            <a:xfrm flipV="1">
              <a:off x="3556288" y="3834254"/>
              <a:ext cx="136416"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160606" y="2696818"/>
            <a:ext cx="300083" cy="369332"/>
            <a:chOff x="3406246" y="3649588"/>
            <a:chExt cx="300083" cy="369332"/>
          </a:xfrm>
        </p:grpSpPr>
        <p:sp>
          <p:nvSpPr>
            <p:cNvPr id="29" name="TextBox 28"/>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2</a:t>
              </a:r>
              <a:endParaRPr lang="zh-CN" altLang="en-US" dirty="0">
                <a:solidFill>
                  <a:srgbClr val="E70334"/>
                </a:solidFill>
                <a:latin typeface="Impact" pitchFamily="34" charset="0"/>
              </a:endParaRPr>
            </a:p>
          </p:txBody>
        </p:sp>
        <p:cxnSp>
          <p:nvCxnSpPr>
            <p:cNvPr id="30" name="直接连接符 29"/>
            <p:cNvCxnSpPr>
              <a:stCxn id="29" idx="2"/>
              <a:endCxn id="29"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157400" y="3184208"/>
            <a:ext cx="306495" cy="369332"/>
            <a:chOff x="3403040" y="3649588"/>
            <a:chExt cx="306495" cy="369332"/>
          </a:xfrm>
        </p:grpSpPr>
        <p:sp>
          <p:nvSpPr>
            <p:cNvPr id="34" name="TextBox 33"/>
            <p:cNvSpPr txBox="1"/>
            <p:nvPr/>
          </p:nvSpPr>
          <p:spPr>
            <a:xfrm>
              <a:off x="3403040" y="3649588"/>
              <a:ext cx="306495"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3</a:t>
              </a:r>
              <a:endParaRPr lang="zh-CN" altLang="en-US" dirty="0">
                <a:solidFill>
                  <a:srgbClr val="E70334"/>
                </a:solidFill>
                <a:latin typeface="Impact" pitchFamily="34" charset="0"/>
              </a:endParaRPr>
            </a:p>
          </p:txBody>
        </p:sp>
        <p:cxnSp>
          <p:nvCxnSpPr>
            <p:cNvPr id="35" name="直接连接符 34"/>
            <p:cNvCxnSpPr>
              <a:stCxn id="34" idx="2"/>
              <a:endCxn id="34" idx="3"/>
            </p:cNvCxnSpPr>
            <p:nvPr/>
          </p:nvCxnSpPr>
          <p:spPr>
            <a:xfrm flipV="1">
              <a:off x="3556288" y="3834254"/>
              <a:ext cx="153247"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160606" y="3671599"/>
            <a:ext cx="300083" cy="369332"/>
            <a:chOff x="3406246" y="3649588"/>
            <a:chExt cx="300083" cy="369332"/>
          </a:xfrm>
        </p:grpSpPr>
        <p:sp>
          <p:nvSpPr>
            <p:cNvPr id="37" name="TextBox 36"/>
            <p:cNvSpPr txBox="1"/>
            <p:nvPr/>
          </p:nvSpPr>
          <p:spPr>
            <a:xfrm>
              <a:off x="3406246" y="3649588"/>
              <a:ext cx="300083" cy="369332"/>
            </a:xfrm>
            <a:prstGeom prst="rect">
              <a:avLst/>
            </a:prstGeom>
            <a:noFill/>
          </p:spPr>
          <p:txBody>
            <a:bodyPr wrap="none" rtlCol="0">
              <a:spAutoFit/>
            </a:bodyPr>
            <a:lstStyle/>
            <a:p>
              <a:pPr algn="ctr"/>
              <a:r>
                <a:rPr lang="en-US" altLang="zh-CN" dirty="0" smtClean="0">
                  <a:solidFill>
                    <a:srgbClr val="E70334"/>
                  </a:solidFill>
                  <a:latin typeface="Impact" pitchFamily="34" charset="0"/>
                </a:rPr>
                <a:t>4</a:t>
              </a:r>
              <a:endParaRPr lang="zh-CN" altLang="en-US" dirty="0">
                <a:solidFill>
                  <a:srgbClr val="E70334"/>
                </a:solidFill>
                <a:latin typeface="Impact" pitchFamily="34" charset="0"/>
              </a:endParaRPr>
            </a:p>
          </p:txBody>
        </p:sp>
        <p:cxnSp>
          <p:nvCxnSpPr>
            <p:cNvPr id="38" name="直接连接符 37"/>
            <p:cNvCxnSpPr>
              <a:stCxn id="37" idx="2"/>
              <a:endCxn id="37" idx="3"/>
            </p:cNvCxnSpPr>
            <p:nvPr/>
          </p:nvCxnSpPr>
          <p:spPr>
            <a:xfrm flipV="1">
              <a:off x="3556288" y="3834254"/>
              <a:ext cx="150041" cy="184666"/>
            </a:xfrm>
            <a:prstGeom prst="line">
              <a:avLst/>
            </a:prstGeom>
            <a:ln>
              <a:solidFill>
                <a:srgbClr val="E70334"/>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3762777" y="2209428"/>
            <a:ext cx="1402948" cy="369332"/>
          </a:xfrm>
          <a:prstGeom prst="rect">
            <a:avLst/>
          </a:prstGeom>
        </p:spPr>
        <p:txBody>
          <a:bodyPr wrap="none">
            <a:spAutoFit/>
          </a:bodyPr>
          <a:lstStyle/>
          <a:p>
            <a:r>
              <a:rPr lang="en-US" altLang="zh-CN" dirty="0" smtClean="0">
                <a:solidFill>
                  <a:schemeClr val="tx1">
                    <a:lumMod val="50000"/>
                    <a:lumOff val="50000"/>
                  </a:schemeClr>
                </a:solidFill>
                <a:latin typeface="微软雅黑" pitchFamily="34" charset="-122"/>
                <a:ea typeface="微软雅黑" pitchFamily="34" charset="-122"/>
              </a:rPr>
              <a:t>PC</a:t>
            </a:r>
            <a:r>
              <a:rPr lang="zh-CN" altLang="en-US" dirty="0" smtClean="0">
                <a:solidFill>
                  <a:schemeClr val="tx1">
                    <a:lumMod val="50000"/>
                    <a:lumOff val="50000"/>
                  </a:schemeClr>
                </a:solidFill>
                <a:latin typeface="微软雅黑" pitchFamily="34" charset="-122"/>
                <a:ea typeface="微软雅黑" pitchFamily="34" charset="-122"/>
              </a:rPr>
              <a:t>端浏览器</a:t>
            </a:r>
            <a:endParaRPr lang="zh-CN" altLang="en-US" dirty="0"/>
          </a:p>
        </p:txBody>
      </p:sp>
      <p:sp>
        <p:nvSpPr>
          <p:cNvPr id="15" name="矩形 14"/>
          <p:cNvSpPr/>
          <p:nvPr/>
        </p:nvSpPr>
        <p:spPr>
          <a:xfrm>
            <a:off x="3762776" y="2696818"/>
            <a:ext cx="1800493"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手机与平板电脑</a:t>
            </a:r>
            <a:endParaRPr lang="zh-CN" altLang="en-US" dirty="0"/>
          </a:p>
        </p:txBody>
      </p:sp>
      <p:sp>
        <p:nvSpPr>
          <p:cNvPr id="16" name="矩形 15"/>
          <p:cNvSpPr/>
          <p:nvPr/>
        </p:nvSpPr>
        <p:spPr>
          <a:xfrm>
            <a:off x="3762777" y="3184208"/>
            <a:ext cx="646331" cy="369332"/>
          </a:xfrm>
          <a:prstGeom prst="rect">
            <a:avLst/>
          </a:prstGeom>
        </p:spPr>
        <p:txBody>
          <a:bodyPr wrap="none">
            <a:spAutoFit/>
          </a:bodyPr>
          <a:lstStyle/>
          <a:p>
            <a:r>
              <a:rPr lang="zh-CN" altLang="en-US" dirty="0">
                <a:solidFill>
                  <a:schemeClr val="tx1">
                    <a:lumMod val="50000"/>
                    <a:lumOff val="50000"/>
                  </a:schemeClr>
                </a:solidFill>
                <a:latin typeface="微软雅黑" pitchFamily="34" charset="-122"/>
                <a:ea typeface="微软雅黑" pitchFamily="34" charset="-122"/>
              </a:rPr>
              <a:t>软件</a:t>
            </a:r>
            <a:endParaRPr lang="zh-CN" altLang="en-US" dirty="0"/>
          </a:p>
        </p:txBody>
      </p:sp>
      <p:sp>
        <p:nvSpPr>
          <p:cNvPr id="24" name="矩形 23"/>
          <p:cNvSpPr/>
          <p:nvPr/>
        </p:nvSpPr>
        <p:spPr>
          <a:xfrm>
            <a:off x="3762776" y="3671599"/>
            <a:ext cx="3722494" cy="369332"/>
          </a:xfrm>
          <a:prstGeom prst="rect">
            <a:avLst/>
          </a:prstGeom>
        </p:spPr>
        <p:txBody>
          <a:bodyPr wrap="none">
            <a:spAutoFit/>
          </a:bodyPr>
          <a:lstStyle/>
          <a:p>
            <a:r>
              <a:rPr lang="zh-CN" altLang="en-US" dirty="0" smtClean="0">
                <a:solidFill>
                  <a:schemeClr val="tx1">
                    <a:lumMod val="50000"/>
                    <a:lumOff val="50000"/>
                  </a:schemeClr>
                </a:solidFill>
                <a:latin typeface="微软雅黑" pitchFamily="34" charset="-122"/>
                <a:ea typeface="微软雅黑" pitchFamily="34" charset="-122"/>
              </a:rPr>
              <a:t>可穿戴设备 </a:t>
            </a:r>
            <a:r>
              <a:rPr lang="en-US" altLang="zh-CN" dirty="0" smtClean="0">
                <a:solidFill>
                  <a:schemeClr val="tx1">
                    <a:lumMod val="50000"/>
                    <a:lumOff val="50000"/>
                  </a:schemeClr>
                </a:solidFill>
                <a:latin typeface="微软雅黑" pitchFamily="34" charset="-122"/>
                <a:ea typeface="微软雅黑" pitchFamily="34" charset="-122"/>
              </a:rPr>
              <a:t>/ </a:t>
            </a:r>
            <a:r>
              <a:rPr lang="zh-CN" altLang="en-US" dirty="0" smtClean="0">
                <a:solidFill>
                  <a:schemeClr val="tx1">
                    <a:lumMod val="50000"/>
                    <a:lumOff val="50000"/>
                  </a:schemeClr>
                </a:solidFill>
                <a:latin typeface="微软雅黑" pitchFamily="34" charset="-122"/>
                <a:ea typeface="微软雅黑" pitchFamily="34" charset="-122"/>
              </a:rPr>
              <a:t>物联网 （未来方向）</a:t>
            </a:r>
            <a:endParaRPr lang="zh-CN" altLang="en-US" dirty="0"/>
          </a:p>
        </p:txBody>
      </p:sp>
    </p:spTree>
    <p:extLst>
      <p:ext uri="{BB962C8B-B14F-4D97-AF65-F5344CB8AC3E}">
        <p14:creationId xmlns:p14="http://schemas.microsoft.com/office/powerpoint/2010/main" val="9994529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2492990" cy="400110"/>
          </a:xfrm>
          <a:prstGeom prst="rect">
            <a:avLst/>
          </a:prstGeom>
          <a:noFill/>
        </p:spPr>
        <p:txBody>
          <a:bodyPr wrap="none" rtlCol="0">
            <a:spAutoFit/>
          </a:bodyPr>
          <a:lstStyle/>
          <a:p>
            <a:r>
              <a:rPr lang="zh-CN" altLang="en-US" sz="2000" b="1" dirty="0" smtClean="0">
                <a:solidFill>
                  <a:srgbClr val="E70334"/>
                </a:solidFill>
                <a:latin typeface="Impact" pitchFamily="34" charset="0"/>
                <a:ea typeface="微软雅黑" pitchFamily="34" charset="-122"/>
              </a:rPr>
              <a:t>互联网广告行业现状</a:t>
            </a:r>
            <a:endParaRPr lang="zh-CN" altLang="zh-CN" sz="2000" b="1" dirty="0">
              <a:solidFill>
                <a:srgbClr val="E70334"/>
              </a:solidFill>
              <a:latin typeface="Impact" pitchFamily="34" charset="0"/>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266198"/>
            <a:ext cx="5256584" cy="3646817"/>
          </a:xfrm>
          <a:prstGeom prst="rect">
            <a:avLst/>
          </a:prstGeom>
        </p:spPr>
      </p:pic>
      <p:sp>
        <p:nvSpPr>
          <p:cNvPr id="23" name="TextBox 22"/>
          <p:cNvSpPr txBox="1"/>
          <p:nvPr/>
        </p:nvSpPr>
        <p:spPr>
          <a:xfrm>
            <a:off x="863382" y="1317802"/>
            <a:ext cx="846707"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Initial</a:t>
            </a:r>
            <a:endParaRPr lang="zh-CN" altLang="zh-CN"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11423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76094" y="589156"/>
            <a:ext cx="2492990" cy="400110"/>
          </a:xfrm>
          <a:prstGeom prst="rect">
            <a:avLst/>
          </a:prstGeom>
          <a:noFill/>
        </p:spPr>
        <p:txBody>
          <a:bodyPr wrap="none" rtlCol="0">
            <a:spAutoFit/>
          </a:bodyPr>
          <a:lstStyle/>
          <a:p>
            <a:r>
              <a:rPr lang="zh-CN" altLang="en-US" sz="2000" b="1" dirty="0" smtClean="0">
                <a:solidFill>
                  <a:srgbClr val="E70334"/>
                </a:solidFill>
                <a:latin typeface="Impact" pitchFamily="34" charset="0"/>
                <a:ea typeface="微软雅黑" pitchFamily="34" charset="-122"/>
              </a:rPr>
              <a:t>互联网广告行业现状</a:t>
            </a:r>
            <a:endParaRPr lang="zh-CN" altLang="zh-CN" sz="2000" b="1" dirty="0">
              <a:solidFill>
                <a:srgbClr val="E70334"/>
              </a:solidFill>
              <a:latin typeface="Impact" pitchFamily="34" charset="0"/>
              <a:ea typeface="微软雅黑"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460" y="989266"/>
            <a:ext cx="6029325" cy="4133850"/>
          </a:xfrm>
          <a:prstGeom prst="rect">
            <a:avLst/>
          </a:prstGeom>
        </p:spPr>
      </p:pic>
      <p:sp>
        <p:nvSpPr>
          <p:cNvPr id="5" name="TextBox 4"/>
          <p:cNvSpPr txBox="1"/>
          <p:nvPr/>
        </p:nvSpPr>
        <p:spPr>
          <a:xfrm>
            <a:off x="863382" y="1317802"/>
            <a:ext cx="729687"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itchFamily="34" charset="-122"/>
                <a:ea typeface="微软雅黑" pitchFamily="34" charset="-122"/>
              </a:rPr>
              <a:t>Now</a:t>
            </a:r>
            <a:endParaRPr lang="zh-CN" altLang="zh-CN"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643710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993</Words>
  <Application>Microsoft Office PowerPoint</Application>
  <PresentationFormat>全屏显示(16:10)</PresentationFormat>
  <Paragraphs>241</Paragraphs>
  <Slides>40</Slides>
  <Notes>2</Notes>
  <HiddenSlides>12</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张焱</dc:creator>
  <cp:lastModifiedBy>Lhfcws</cp:lastModifiedBy>
  <cp:revision>72</cp:revision>
  <dcterms:created xsi:type="dcterms:W3CDTF">2013-03-19T07:25:13Z</dcterms:created>
  <dcterms:modified xsi:type="dcterms:W3CDTF">2013-09-29T10:22:13Z</dcterms:modified>
</cp:coreProperties>
</file>