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9" r:id="rId14"/>
    <p:sldId id="270" r:id="rId15"/>
    <p:sldId id="271" r:id="rId16"/>
    <p:sldId id="272" r:id="rId17"/>
    <p:sldId id="267"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2/7/2025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2/7/2025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50AAE-BA49-A395-203A-2793DD1FDC34}"/>
              </a:ext>
            </a:extLst>
          </p:cNvPr>
          <p:cNvSpPr>
            <a:spLocks noGrp="1"/>
          </p:cNvSpPr>
          <p:nvPr>
            <p:ph type="ctrTitle"/>
          </p:nvPr>
        </p:nvSpPr>
        <p:spPr/>
        <p:txBody>
          <a:bodyPr/>
          <a:lstStyle/>
          <a:p>
            <a:r>
              <a:rPr lang="en-IN" dirty="0" err="1"/>
              <a:t>Devops</a:t>
            </a:r>
            <a:endParaRPr lang="en-IN" dirty="0"/>
          </a:p>
        </p:txBody>
      </p:sp>
      <p:sp>
        <p:nvSpPr>
          <p:cNvPr id="3" name="Subtitle 2">
            <a:extLst>
              <a:ext uri="{FF2B5EF4-FFF2-40B4-BE49-F238E27FC236}">
                <a16:creationId xmlns:a16="http://schemas.microsoft.com/office/drawing/2014/main" id="{16F6D9BF-32E8-E484-AACC-0F6D2B1ED295}"/>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2297287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83862-B578-1E22-30D2-ABB69F1E5F24}"/>
              </a:ext>
            </a:extLst>
          </p:cNvPr>
          <p:cNvSpPr>
            <a:spLocks noGrp="1"/>
          </p:cNvSpPr>
          <p:nvPr>
            <p:ph type="title"/>
          </p:nvPr>
        </p:nvSpPr>
        <p:spPr/>
        <p:txBody>
          <a:bodyPr/>
          <a:lstStyle/>
          <a:p>
            <a:r>
              <a:rPr lang="en-IN" dirty="0"/>
              <a:t>Ops	</a:t>
            </a:r>
          </a:p>
        </p:txBody>
      </p:sp>
      <p:graphicFrame>
        <p:nvGraphicFramePr>
          <p:cNvPr id="4" name="Content Placeholder 3">
            <a:extLst>
              <a:ext uri="{FF2B5EF4-FFF2-40B4-BE49-F238E27FC236}">
                <a16:creationId xmlns:a16="http://schemas.microsoft.com/office/drawing/2014/main" id="{0EEA5C12-DBD2-4E43-2E3B-04CF28B05511}"/>
              </a:ext>
            </a:extLst>
          </p:cNvPr>
          <p:cNvGraphicFramePr>
            <a:graphicFrameLocks noGrp="1"/>
          </p:cNvGraphicFramePr>
          <p:nvPr>
            <p:ph idx="1"/>
            <p:extLst>
              <p:ext uri="{D42A27DB-BD31-4B8C-83A1-F6EECF244321}">
                <p14:modId xmlns:p14="http://schemas.microsoft.com/office/powerpoint/2010/main" val="1153289865"/>
              </p:ext>
            </p:extLst>
          </p:nvPr>
        </p:nvGraphicFramePr>
        <p:xfrm>
          <a:off x="1450975" y="2016125"/>
          <a:ext cx="9604374" cy="2296160"/>
        </p:xfrm>
        <a:graphic>
          <a:graphicData uri="http://schemas.openxmlformats.org/drawingml/2006/table">
            <a:tbl>
              <a:tblPr firstRow="1" bandRow="1">
                <a:tableStyleId>{5C22544A-7EE6-4342-B048-85BDC9FD1C3A}</a:tableStyleId>
              </a:tblPr>
              <a:tblGrid>
                <a:gridCol w="3201458">
                  <a:extLst>
                    <a:ext uri="{9D8B030D-6E8A-4147-A177-3AD203B41FA5}">
                      <a16:colId xmlns:a16="http://schemas.microsoft.com/office/drawing/2014/main" val="3723133841"/>
                    </a:ext>
                  </a:extLst>
                </a:gridCol>
                <a:gridCol w="3201458">
                  <a:extLst>
                    <a:ext uri="{9D8B030D-6E8A-4147-A177-3AD203B41FA5}">
                      <a16:colId xmlns:a16="http://schemas.microsoft.com/office/drawing/2014/main" val="4116612530"/>
                    </a:ext>
                  </a:extLst>
                </a:gridCol>
                <a:gridCol w="3201458">
                  <a:extLst>
                    <a:ext uri="{9D8B030D-6E8A-4147-A177-3AD203B41FA5}">
                      <a16:colId xmlns:a16="http://schemas.microsoft.com/office/drawing/2014/main" val="3091861014"/>
                    </a:ext>
                  </a:extLst>
                </a:gridCol>
              </a:tblGrid>
              <a:tr h="370840">
                <a:tc>
                  <a:txBody>
                    <a:bodyPr/>
                    <a:lstStyle/>
                    <a:p>
                      <a:r>
                        <a:rPr lang="en-IN" dirty="0"/>
                        <a:t>OPS</a:t>
                      </a:r>
                    </a:p>
                  </a:txBody>
                  <a:tcPr/>
                </a:tc>
                <a:tc>
                  <a:txBody>
                    <a:bodyPr/>
                    <a:lstStyle/>
                    <a:p>
                      <a:r>
                        <a:rPr lang="en-IN" dirty="0"/>
                        <a:t>Challenges</a:t>
                      </a:r>
                    </a:p>
                  </a:txBody>
                  <a:tcPr/>
                </a:tc>
                <a:tc>
                  <a:txBody>
                    <a:bodyPr/>
                    <a:lstStyle/>
                    <a:p>
                      <a:r>
                        <a:rPr lang="en-IN" dirty="0"/>
                        <a:t>solution</a:t>
                      </a:r>
                    </a:p>
                  </a:txBody>
                  <a:tcPr/>
                </a:tc>
                <a:extLst>
                  <a:ext uri="{0D108BD9-81ED-4DB2-BD59-A6C34878D82A}">
                    <a16:rowId xmlns:a16="http://schemas.microsoft.com/office/drawing/2014/main" val="1414800269"/>
                  </a:ext>
                </a:extLst>
              </a:tr>
              <a:tr h="370840">
                <a:tc>
                  <a:txBody>
                    <a:bodyPr/>
                    <a:lstStyle/>
                    <a:p>
                      <a:endParaRPr lang="en-IN"/>
                    </a:p>
                  </a:txBody>
                  <a:tcPr/>
                </a:tc>
                <a:tc>
                  <a:txBody>
                    <a:bodyPr/>
                    <a:lstStyle/>
                    <a:p>
                      <a:r>
                        <a:rPr lang="en-IN" dirty="0"/>
                        <a:t>Difficult to maintain uptime</a:t>
                      </a:r>
                    </a:p>
                  </a:txBody>
                  <a:tcPr/>
                </a:tc>
                <a:tc>
                  <a:txBody>
                    <a:bodyPr/>
                    <a:lstStyle/>
                    <a:p>
                      <a:r>
                        <a:rPr lang="en-IN" dirty="0"/>
                        <a:t>Virtualization and containerization helps, run app in form of containers</a:t>
                      </a:r>
                    </a:p>
                  </a:txBody>
                  <a:tcPr/>
                </a:tc>
                <a:extLst>
                  <a:ext uri="{0D108BD9-81ED-4DB2-BD59-A6C34878D82A}">
                    <a16:rowId xmlns:a16="http://schemas.microsoft.com/office/drawing/2014/main" val="2276894444"/>
                  </a:ext>
                </a:extLst>
              </a:tr>
              <a:tr h="370840">
                <a:tc>
                  <a:txBody>
                    <a:bodyPr/>
                    <a:lstStyle/>
                    <a:p>
                      <a:r>
                        <a:rPr lang="en-IN" dirty="0"/>
                        <a:t>,</a:t>
                      </a:r>
                    </a:p>
                  </a:txBody>
                  <a:tcPr/>
                </a:tc>
                <a:tc>
                  <a:txBody>
                    <a:bodyPr/>
                    <a:lstStyle/>
                    <a:p>
                      <a:r>
                        <a:rPr lang="en-IN" dirty="0"/>
                        <a:t>Tools to automate management part</a:t>
                      </a:r>
                    </a:p>
                  </a:txBody>
                  <a:tcPr/>
                </a:tc>
                <a:tc>
                  <a:txBody>
                    <a:bodyPr/>
                    <a:lstStyle/>
                    <a:p>
                      <a:r>
                        <a:rPr lang="en-IN" dirty="0"/>
                        <a:t>Config management , CD tools and </a:t>
                      </a:r>
                      <a:r>
                        <a:rPr lang="en-IN" dirty="0" err="1"/>
                        <a:t>iac</a:t>
                      </a:r>
                      <a:r>
                        <a:rPr lang="en-IN" dirty="0"/>
                        <a:t> tools</a:t>
                      </a:r>
                    </a:p>
                  </a:txBody>
                  <a:tcPr/>
                </a:tc>
                <a:extLst>
                  <a:ext uri="{0D108BD9-81ED-4DB2-BD59-A6C34878D82A}">
                    <a16:rowId xmlns:a16="http://schemas.microsoft.com/office/drawing/2014/main" val="2280634035"/>
                  </a:ext>
                </a:extLst>
              </a:tr>
              <a:tr h="370840">
                <a:tc>
                  <a:txBody>
                    <a:bodyPr/>
                    <a:lstStyle/>
                    <a:p>
                      <a:endParaRPr lang="en-IN"/>
                    </a:p>
                  </a:txBody>
                  <a:tcPr/>
                </a:tc>
                <a:tc>
                  <a:txBody>
                    <a:bodyPr/>
                    <a:lstStyle/>
                    <a:p>
                      <a:r>
                        <a:rPr lang="en-IN" dirty="0"/>
                        <a:t>monitoring</a:t>
                      </a:r>
                    </a:p>
                  </a:txBody>
                  <a:tcPr/>
                </a:tc>
                <a:tc>
                  <a:txBody>
                    <a:bodyPr/>
                    <a:lstStyle/>
                    <a:p>
                      <a:r>
                        <a:rPr lang="en-IN" dirty="0"/>
                        <a:t>Continuous monitoring</a:t>
                      </a:r>
                    </a:p>
                  </a:txBody>
                  <a:tcPr/>
                </a:tc>
                <a:extLst>
                  <a:ext uri="{0D108BD9-81ED-4DB2-BD59-A6C34878D82A}">
                    <a16:rowId xmlns:a16="http://schemas.microsoft.com/office/drawing/2014/main" val="995541978"/>
                  </a:ext>
                </a:extLst>
              </a:tr>
            </a:tbl>
          </a:graphicData>
        </a:graphic>
      </p:graphicFrame>
    </p:spTree>
    <p:extLst>
      <p:ext uri="{BB962C8B-B14F-4D97-AF65-F5344CB8AC3E}">
        <p14:creationId xmlns:p14="http://schemas.microsoft.com/office/powerpoint/2010/main" val="80973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67DB-8CDB-FC26-F7D5-B339D122FC62}"/>
              </a:ext>
            </a:extLst>
          </p:cNvPr>
          <p:cNvSpPr>
            <a:spLocks noGrp="1"/>
          </p:cNvSpPr>
          <p:nvPr>
            <p:ph type="title"/>
          </p:nvPr>
        </p:nvSpPr>
        <p:spPr/>
        <p:txBody>
          <a:bodyPr/>
          <a:lstStyle/>
          <a:p>
            <a:r>
              <a:rPr lang="en-IN" dirty="0"/>
              <a:t>CICD</a:t>
            </a:r>
          </a:p>
        </p:txBody>
      </p:sp>
      <p:sp>
        <p:nvSpPr>
          <p:cNvPr id="3" name="Content Placeholder 2">
            <a:extLst>
              <a:ext uri="{FF2B5EF4-FFF2-40B4-BE49-F238E27FC236}">
                <a16:creationId xmlns:a16="http://schemas.microsoft.com/office/drawing/2014/main" id="{B2BF3A93-4D79-6BCB-748C-B6818595359C}"/>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Continuous Integration (CI)</a:t>
            </a:r>
            <a:endParaRPr kumimoji="0" lang="en-US" altLang="en-US" b="0" i="0" u="none" strike="noStrike" cap="none" normalizeH="0" baseline="0" dirty="0">
              <a:ln>
                <a:noFill/>
              </a:ln>
              <a:solidFill>
                <a:schemeClr val="tx1"/>
              </a:solidFill>
              <a:effectLst/>
              <a:latin typeface="+mj-lt"/>
            </a:endParaRP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mj-lt"/>
              </a:rPr>
              <a:t>Definition:</a:t>
            </a:r>
            <a:r>
              <a:rPr kumimoji="0" lang="en-US" altLang="en-US" b="0" i="0" u="none" strike="noStrike" cap="none" normalizeH="0" baseline="0" dirty="0">
                <a:ln>
                  <a:noFill/>
                </a:ln>
                <a:solidFill>
                  <a:schemeClr val="tx1"/>
                </a:solidFill>
                <a:effectLst/>
                <a:latin typeface="+mj-lt"/>
              </a:rPr>
              <a:t> Developers frequently integrate code into a shared repository, </a:t>
            </a:r>
          </a:p>
          <a:p>
            <a:pPr marL="457200" lvl="1" indent="0" eaLnBrk="0" fontAlgn="base" hangingPunct="0">
              <a:lnSpc>
                <a:spcPct val="100000"/>
              </a:lnSpc>
              <a:spcBef>
                <a:spcPct val="0"/>
              </a:spcBef>
              <a:spcAft>
                <a:spcPct val="0"/>
              </a:spcAft>
              <a:buNone/>
            </a:pPr>
            <a:r>
              <a:rPr lang="en-US" altLang="en-US" dirty="0">
                <a:latin typeface="+mj-lt"/>
              </a:rPr>
              <a:t>   </a:t>
            </a:r>
            <a:r>
              <a:rPr kumimoji="0" lang="en-US" altLang="en-US" b="0" i="0" u="none" strike="noStrike" cap="none" normalizeH="0" baseline="0" dirty="0">
                <a:ln>
                  <a:noFill/>
                </a:ln>
                <a:solidFill>
                  <a:schemeClr val="tx1"/>
                </a:solidFill>
                <a:effectLst/>
                <a:latin typeface="+mj-lt"/>
              </a:rPr>
              <a:t>often multiple times a day.</a:t>
            </a: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mj-lt"/>
              </a:rPr>
              <a:t>Goal:</a:t>
            </a:r>
            <a:r>
              <a:rPr kumimoji="0" lang="en-US" altLang="en-US" b="0" i="0" u="none" strike="noStrike" cap="none" normalizeH="0" baseline="0" dirty="0">
                <a:ln>
                  <a:noFill/>
                </a:ln>
                <a:solidFill>
                  <a:schemeClr val="tx1"/>
                </a:solidFill>
                <a:effectLst/>
                <a:latin typeface="+mj-lt"/>
              </a:rPr>
              <a:t> Detect integration errors as early as possible.</a:t>
            </a: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mj-lt"/>
              </a:rPr>
              <a:t>Tools:</a:t>
            </a:r>
            <a:r>
              <a:rPr kumimoji="0" lang="en-US" altLang="en-US" b="0" i="0" u="none" strike="noStrike" cap="none" normalizeH="0" baseline="0" dirty="0">
                <a:ln>
                  <a:noFill/>
                </a:ln>
                <a:solidFill>
                  <a:schemeClr val="tx1"/>
                </a:solidFill>
                <a:effectLst/>
                <a:latin typeface="+mj-lt"/>
              </a:rPr>
              <a:t> Jenkins, GitLab CI, Travis CI, </a:t>
            </a:r>
            <a:r>
              <a:rPr kumimoji="0" lang="en-US" altLang="en-US" b="0" i="0" u="none" strike="noStrike" cap="none" normalizeH="0" baseline="0" dirty="0" err="1">
                <a:ln>
                  <a:noFill/>
                </a:ln>
                <a:solidFill>
                  <a:schemeClr val="tx1"/>
                </a:solidFill>
                <a:effectLst/>
                <a:latin typeface="+mj-lt"/>
              </a:rPr>
              <a:t>CircleCI</a:t>
            </a:r>
            <a:r>
              <a:rPr kumimoji="0" lang="en-US" altLang="en-US"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Continuous Delivery (CD)</a:t>
            </a:r>
            <a:endParaRPr kumimoji="0" lang="en-US" altLang="en-US" b="0" i="0" u="none" strike="noStrike" cap="none" normalizeH="0" baseline="0" dirty="0">
              <a:ln>
                <a:noFill/>
              </a:ln>
              <a:solidFill>
                <a:schemeClr val="tx1"/>
              </a:solidFill>
              <a:effectLst/>
              <a:latin typeface="+mj-lt"/>
            </a:endParaRP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mj-lt"/>
              </a:rPr>
              <a:t>Definition:</a:t>
            </a:r>
            <a:r>
              <a:rPr kumimoji="0" lang="en-US" altLang="en-US" b="0" i="0" u="none" strike="noStrike" cap="none" normalizeH="0" baseline="0" dirty="0">
                <a:ln>
                  <a:noFill/>
                </a:ln>
                <a:solidFill>
                  <a:schemeClr val="tx1"/>
                </a:solidFill>
                <a:effectLst/>
                <a:latin typeface="+mj-lt"/>
              </a:rPr>
              <a:t> Code changes are automatically built, tested, and prepared for release </a:t>
            </a:r>
          </a:p>
          <a:p>
            <a:pPr marL="457200" lvl="1" indent="0" eaLnBrk="0" fontAlgn="base" hangingPunct="0">
              <a:lnSpc>
                <a:spcPct val="100000"/>
              </a:lnSpc>
              <a:spcBef>
                <a:spcPct val="0"/>
              </a:spcBef>
              <a:spcAft>
                <a:spcPct val="0"/>
              </a:spcAft>
              <a:buNone/>
            </a:pPr>
            <a:r>
              <a:rPr lang="en-US" altLang="en-US" dirty="0">
                <a:latin typeface="+mj-lt"/>
              </a:rPr>
              <a:t>  </a:t>
            </a:r>
            <a:r>
              <a:rPr kumimoji="0" lang="en-US" altLang="en-US" b="0" i="0" u="none" strike="noStrike" cap="none" normalizeH="0" baseline="0" dirty="0">
                <a:ln>
                  <a:noFill/>
                </a:ln>
                <a:solidFill>
                  <a:schemeClr val="tx1"/>
                </a:solidFill>
                <a:effectLst/>
                <a:latin typeface="+mj-lt"/>
              </a:rPr>
              <a:t>to production.</a:t>
            </a: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mj-lt"/>
              </a:rPr>
              <a:t>Goal:</a:t>
            </a:r>
            <a:r>
              <a:rPr kumimoji="0" lang="en-US" altLang="en-US" b="0" i="0" u="none" strike="noStrike" cap="none" normalizeH="0" baseline="0" dirty="0">
                <a:ln>
                  <a:noFill/>
                </a:ln>
                <a:solidFill>
                  <a:schemeClr val="tx1"/>
                </a:solidFill>
                <a:effectLst/>
                <a:latin typeface="+mj-lt"/>
              </a:rPr>
              <a:t> Ensure that the software can be released reliably at any time.</a:t>
            </a: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mj-lt"/>
              </a:rPr>
              <a:t>Tools:</a:t>
            </a:r>
            <a:r>
              <a:rPr kumimoji="0" lang="en-US" altLang="en-US" b="0" i="0" u="none" strike="noStrike" cap="none" normalizeH="0" baseline="0" dirty="0">
                <a:ln>
                  <a:noFill/>
                </a:ln>
                <a:solidFill>
                  <a:schemeClr val="tx1"/>
                </a:solidFill>
                <a:effectLst/>
                <a:latin typeface="+mj-lt"/>
              </a:rPr>
              <a:t> Jenkins, GitLab CI/CD, Spinnaker, Argo CD.</a:t>
            </a:r>
          </a:p>
          <a:p>
            <a:endParaRPr lang="en-IN" dirty="0"/>
          </a:p>
        </p:txBody>
      </p:sp>
    </p:spTree>
    <p:extLst>
      <p:ext uri="{BB962C8B-B14F-4D97-AF65-F5344CB8AC3E}">
        <p14:creationId xmlns:p14="http://schemas.microsoft.com/office/powerpoint/2010/main" val="3112761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A9EB1-CACB-8A87-B55E-BFF501C000AE}"/>
              </a:ext>
            </a:extLst>
          </p:cNvPr>
          <p:cNvSpPr>
            <a:spLocks noGrp="1"/>
          </p:cNvSpPr>
          <p:nvPr>
            <p:ph type="title"/>
          </p:nvPr>
        </p:nvSpPr>
        <p:spPr/>
        <p:txBody>
          <a:bodyPr/>
          <a:lstStyle/>
          <a:p>
            <a:r>
              <a:rPr lang="en-IN" dirty="0"/>
              <a:t>Tools</a:t>
            </a:r>
          </a:p>
        </p:txBody>
      </p:sp>
      <p:sp>
        <p:nvSpPr>
          <p:cNvPr id="3" name="Content Placeholder 2">
            <a:extLst>
              <a:ext uri="{FF2B5EF4-FFF2-40B4-BE49-F238E27FC236}">
                <a16:creationId xmlns:a16="http://schemas.microsoft.com/office/drawing/2014/main" id="{6A2B09D1-0B1F-1F41-F0FF-44323475C2BB}"/>
              </a:ext>
            </a:extLst>
          </p:cNvPr>
          <p:cNvSpPr>
            <a:spLocks noGrp="1"/>
          </p:cNvSpPr>
          <p:nvPr>
            <p:ph idx="1"/>
          </p:nvPr>
        </p:nvSpPr>
        <p:spPr/>
        <p:txBody>
          <a:bodyPr/>
          <a:lstStyle/>
          <a:p>
            <a:r>
              <a:rPr lang="en-IN" dirty="0"/>
              <a:t>Code management: git</a:t>
            </a:r>
          </a:p>
          <a:p>
            <a:r>
              <a:rPr lang="en-IN" dirty="0"/>
              <a:t>Build: maven, docker</a:t>
            </a:r>
          </a:p>
          <a:p>
            <a:r>
              <a:rPr lang="en-IN" dirty="0" err="1"/>
              <a:t>Cicd</a:t>
            </a:r>
            <a:r>
              <a:rPr lang="en-IN" dirty="0"/>
              <a:t>: </a:t>
            </a:r>
            <a:r>
              <a:rPr lang="en-IN" dirty="0" err="1"/>
              <a:t>gitlab,jenkins,azure</a:t>
            </a:r>
            <a:r>
              <a:rPr lang="en-IN" dirty="0"/>
              <a:t> </a:t>
            </a:r>
            <a:r>
              <a:rPr lang="en-IN" dirty="0" err="1"/>
              <a:t>devops</a:t>
            </a:r>
            <a:endParaRPr lang="en-IN" dirty="0"/>
          </a:p>
          <a:p>
            <a:r>
              <a:rPr lang="en-IN" dirty="0" err="1"/>
              <a:t>Monitoring:nagios</a:t>
            </a:r>
            <a:endParaRPr lang="en-IN" dirty="0"/>
          </a:p>
          <a:p>
            <a:r>
              <a:rPr lang="en-IN" dirty="0"/>
              <a:t>Config management: ansible</a:t>
            </a:r>
          </a:p>
          <a:p>
            <a:r>
              <a:rPr lang="en-IN" dirty="0"/>
              <a:t>Deploy: terraform</a:t>
            </a:r>
          </a:p>
          <a:p>
            <a:r>
              <a:rPr lang="en-IN" dirty="0"/>
              <a:t>Notification: </a:t>
            </a:r>
            <a:r>
              <a:rPr lang="en-IN" dirty="0" err="1"/>
              <a:t>slack,mail</a:t>
            </a:r>
            <a:endParaRPr lang="en-IN" dirty="0"/>
          </a:p>
        </p:txBody>
      </p:sp>
    </p:spTree>
    <p:extLst>
      <p:ext uri="{BB962C8B-B14F-4D97-AF65-F5344CB8AC3E}">
        <p14:creationId xmlns:p14="http://schemas.microsoft.com/office/powerpoint/2010/main" val="755708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C1FE7-45C5-5A70-D54F-071B3750CDF1}"/>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FF327927-4B33-23B3-8080-3864EED87829}"/>
              </a:ext>
            </a:extLst>
          </p:cNvPr>
          <p:cNvSpPr>
            <a:spLocks noGrp="1"/>
          </p:cNvSpPr>
          <p:nvPr>
            <p:ph idx="1"/>
          </p:nvPr>
        </p:nvSpPr>
        <p:spPr/>
        <p:txBody>
          <a:bodyPr/>
          <a:lstStyle/>
          <a:p>
            <a:r>
              <a:rPr lang="en-US" dirty="0"/>
              <a:t>The DevOps approach involves automating as much of the software development and deployment process as possible, using tools like continuous integration and continuous delivery (CI/CD) pipelines. </a:t>
            </a:r>
          </a:p>
          <a:p>
            <a:r>
              <a:rPr lang="en-US" dirty="0"/>
              <a:t>By automating routine tasks, DevOps teams can focus on more strategic activities, such as improving code quality and enhancing customer experiences.</a:t>
            </a:r>
          </a:p>
          <a:p>
            <a:r>
              <a:rPr lang="en-IN" dirty="0"/>
              <a:t>Tools we use:</a:t>
            </a:r>
          </a:p>
          <a:p>
            <a:pPr lvl="1"/>
            <a:r>
              <a:rPr lang="en-IN" dirty="0" err="1"/>
              <a:t>Git,Github,aws</a:t>
            </a:r>
            <a:r>
              <a:rPr lang="en-IN" dirty="0"/>
              <a:t> code commit</a:t>
            </a:r>
          </a:p>
          <a:p>
            <a:pPr lvl="1"/>
            <a:r>
              <a:rPr lang="en-IN" dirty="0"/>
              <a:t>Jenkins, </a:t>
            </a:r>
            <a:r>
              <a:rPr lang="en-IN" dirty="0" err="1"/>
              <a:t>Github</a:t>
            </a:r>
            <a:r>
              <a:rPr lang="en-IN" dirty="0"/>
              <a:t> actions, </a:t>
            </a:r>
            <a:r>
              <a:rPr lang="en-IN" dirty="0" err="1"/>
              <a:t>Gitlabs,aws</a:t>
            </a:r>
            <a:r>
              <a:rPr lang="en-IN" dirty="0"/>
              <a:t> pipeline</a:t>
            </a:r>
          </a:p>
        </p:txBody>
      </p:sp>
    </p:spTree>
    <p:extLst>
      <p:ext uri="{BB962C8B-B14F-4D97-AF65-F5344CB8AC3E}">
        <p14:creationId xmlns:p14="http://schemas.microsoft.com/office/powerpoint/2010/main" val="4032204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069C-02CE-B885-29CE-DA2D535C1CA6}"/>
              </a:ext>
            </a:extLst>
          </p:cNvPr>
          <p:cNvSpPr>
            <a:spLocks noGrp="1"/>
          </p:cNvSpPr>
          <p:nvPr>
            <p:ph type="title"/>
          </p:nvPr>
        </p:nvSpPr>
        <p:spPr/>
        <p:txBody>
          <a:bodyPr/>
          <a:lstStyle/>
          <a:p>
            <a:r>
              <a:rPr lang="en-US" dirty="0"/>
              <a:t>Benefits of DevOps</a:t>
            </a:r>
            <a:endParaRPr lang="hi-IN" dirty="0"/>
          </a:p>
        </p:txBody>
      </p:sp>
      <p:sp>
        <p:nvSpPr>
          <p:cNvPr id="3" name="Content Placeholder 2">
            <a:extLst>
              <a:ext uri="{FF2B5EF4-FFF2-40B4-BE49-F238E27FC236}">
                <a16:creationId xmlns:a16="http://schemas.microsoft.com/office/drawing/2014/main" id="{8093BE47-CF5C-EBDF-557D-64550171C3F9}"/>
              </a:ext>
            </a:extLst>
          </p:cNvPr>
          <p:cNvSpPr>
            <a:spLocks noGrp="1"/>
          </p:cNvSpPr>
          <p:nvPr>
            <p:ph idx="1"/>
          </p:nvPr>
        </p:nvSpPr>
        <p:spPr/>
        <p:txBody>
          <a:bodyPr>
            <a:normAutofit/>
          </a:bodyPr>
          <a:lstStyle/>
          <a:p>
            <a:r>
              <a:rPr lang="en-US" dirty="0"/>
              <a:t>One of the key benefits of DevOps is faster time-to-market for software products. </a:t>
            </a:r>
          </a:p>
          <a:p>
            <a:r>
              <a:rPr lang="en-US" dirty="0"/>
              <a:t>By automating the development and deployment process, DevOps teams can release new features and updates more frequently, which allows them to respond quickly to changing market conditions and customer needs.</a:t>
            </a:r>
          </a:p>
          <a:p>
            <a:r>
              <a:rPr lang="en-US" dirty="0"/>
              <a:t>Finding the Bugs in early stage.</a:t>
            </a:r>
          </a:p>
          <a:p>
            <a:r>
              <a:rPr lang="en-US" dirty="0"/>
              <a:t>Integration is quite easier, as platforms are compatible</a:t>
            </a:r>
          </a:p>
          <a:p>
            <a:endParaRPr lang="en-US" dirty="0"/>
          </a:p>
          <a:p>
            <a:endParaRPr lang="hi-IN" dirty="0"/>
          </a:p>
        </p:txBody>
      </p:sp>
    </p:spTree>
    <p:extLst>
      <p:ext uri="{BB962C8B-B14F-4D97-AF65-F5344CB8AC3E}">
        <p14:creationId xmlns:p14="http://schemas.microsoft.com/office/powerpoint/2010/main" val="4202426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FDBF8-6B89-64CC-7E46-93AAD0F3A8E9}"/>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49FEDA0F-74BD-EEAF-E765-05F8BE8CDC03}"/>
              </a:ext>
            </a:extLst>
          </p:cNvPr>
          <p:cNvSpPr>
            <a:spLocks noGrp="1"/>
          </p:cNvSpPr>
          <p:nvPr>
            <p:ph idx="1"/>
          </p:nvPr>
        </p:nvSpPr>
        <p:spPr/>
        <p:txBody>
          <a:bodyPr/>
          <a:lstStyle/>
          <a:p>
            <a:r>
              <a:rPr lang="en-US" dirty="0"/>
              <a:t>Another benefit of DevOps is improved collaboration between development and operations teams.</a:t>
            </a:r>
          </a:p>
          <a:p>
            <a:r>
              <a:rPr lang="en-US" dirty="0"/>
              <a:t> By breaking down silos and encouraging cross-functional teams, DevOps fosters a culture of collaboration and communication that leads to better outcomes for everyone involved.</a:t>
            </a:r>
          </a:p>
          <a:p>
            <a:pPr marL="0" indent="0">
              <a:buNone/>
            </a:pPr>
            <a:endParaRPr lang="en-IN" dirty="0"/>
          </a:p>
        </p:txBody>
      </p:sp>
      <p:pic>
        <p:nvPicPr>
          <p:cNvPr id="5" name="Picture 4">
            <a:extLst>
              <a:ext uri="{FF2B5EF4-FFF2-40B4-BE49-F238E27FC236}">
                <a16:creationId xmlns:a16="http://schemas.microsoft.com/office/drawing/2014/main" id="{3F2FF4BA-9B41-6A24-637F-C93DFB71CB87}"/>
              </a:ext>
            </a:extLst>
          </p:cNvPr>
          <p:cNvPicPr>
            <a:picLocks noChangeAspect="1"/>
          </p:cNvPicPr>
          <p:nvPr/>
        </p:nvPicPr>
        <p:blipFill>
          <a:blip r:embed="rId2"/>
          <a:stretch>
            <a:fillRect/>
          </a:stretch>
        </p:blipFill>
        <p:spPr>
          <a:xfrm>
            <a:off x="1971041" y="4001294"/>
            <a:ext cx="7274560" cy="2175669"/>
          </a:xfrm>
          <a:prstGeom prst="rect">
            <a:avLst/>
          </a:prstGeom>
        </p:spPr>
      </p:pic>
    </p:spTree>
    <p:extLst>
      <p:ext uri="{BB962C8B-B14F-4D97-AF65-F5344CB8AC3E}">
        <p14:creationId xmlns:p14="http://schemas.microsoft.com/office/powerpoint/2010/main" val="2142423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472A-51ED-5341-7004-06FA5C61BB94}"/>
              </a:ext>
            </a:extLst>
          </p:cNvPr>
          <p:cNvSpPr>
            <a:spLocks noGrp="1"/>
          </p:cNvSpPr>
          <p:nvPr>
            <p:ph type="title"/>
          </p:nvPr>
        </p:nvSpPr>
        <p:spPr/>
        <p:txBody>
          <a:bodyPr/>
          <a:lstStyle/>
          <a:p>
            <a:r>
              <a:rPr lang="en-US" dirty="0"/>
              <a:t>Challenges of DevOps</a:t>
            </a:r>
            <a:endParaRPr lang="hi-IN" dirty="0"/>
          </a:p>
        </p:txBody>
      </p:sp>
      <p:sp>
        <p:nvSpPr>
          <p:cNvPr id="3" name="Content Placeholder 2">
            <a:extLst>
              <a:ext uri="{FF2B5EF4-FFF2-40B4-BE49-F238E27FC236}">
                <a16:creationId xmlns:a16="http://schemas.microsoft.com/office/drawing/2014/main" id="{797A8DEA-E1C8-54C9-2241-A24E3B1382A0}"/>
              </a:ext>
            </a:extLst>
          </p:cNvPr>
          <p:cNvSpPr>
            <a:spLocks noGrp="1"/>
          </p:cNvSpPr>
          <p:nvPr>
            <p:ph idx="1"/>
          </p:nvPr>
        </p:nvSpPr>
        <p:spPr/>
        <p:txBody>
          <a:bodyPr/>
          <a:lstStyle/>
          <a:p>
            <a:r>
              <a:rPr lang="en-US" dirty="0"/>
              <a:t>While DevOps offers many benefits, there are also some challenges associated with this approach. One of the biggest challenges is cultural resistance to change. </a:t>
            </a:r>
          </a:p>
          <a:p>
            <a:pPr marL="0" indent="0">
              <a:buNone/>
            </a:pPr>
            <a:endParaRPr lang="en-US" dirty="0"/>
          </a:p>
          <a:p>
            <a:pPr marL="0" indent="0">
              <a:buNone/>
            </a:pPr>
            <a:endParaRPr lang="en-US" dirty="0"/>
          </a:p>
          <a:p>
            <a:endParaRPr lang="hi-IN" dirty="0"/>
          </a:p>
        </p:txBody>
      </p:sp>
      <p:pic>
        <p:nvPicPr>
          <p:cNvPr id="5" name="Picture 4">
            <a:extLst>
              <a:ext uri="{FF2B5EF4-FFF2-40B4-BE49-F238E27FC236}">
                <a16:creationId xmlns:a16="http://schemas.microsoft.com/office/drawing/2014/main" id="{703CC90F-DE9C-BA5F-BE9F-363498145AB0}"/>
              </a:ext>
            </a:extLst>
          </p:cNvPr>
          <p:cNvPicPr>
            <a:picLocks noChangeAspect="1"/>
          </p:cNvPicPr>
          <p:nvPr/>
        </p:nvPicPr>
        <p:blipFill>
          <a:blip r:embed="rId2"/>
          <a:stretch>
            <a:fillRect/>
          </a:stretch>
        </p:blipFill>
        <p:spPr>
          <a:xfrm>
            <a:off x="1838960" y="3090704"/>
            <a:ext cx="9347199" cy="3086259"/>
          </a:xfrm>
          <a:prstGeom prst="rect">
            <a:avLst/>
          </a:prstGeom>
        </p:spPr>
      </p:pic>
    </p:spTree>
    <p:extLst>
      <p:ext uri="{BB962C8B-B14F-4D97-AF65-F5344CB8AC3E}">
        <p14:creationId xmlns:p14="http://schemas.microsoft.com/office/powerpoint/2010/main" val="418405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A1A9-132E-20AE-07D5-95E79DA9D92F}"/>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76523990-886A-8110-5465-7E7AC016F37B}"/>
              </a:ext>
            </a:extLst>
          </p:cNvPr>
          <p:cNvSpPr>
            <a:spLocks noGrp="1"/>
          </p:cNvSpPr>
          <p:nvPr>
            <p:ph idx="1"/>
          </p:nvPr>
        </p:nvSpPr>
        <p:spPr/>
        <p:txBody>
          <a:bodyPr/>
          <a:lstStyle/>
          <a:p>
            <a:r>
              <a:rPr lang="en-US" dirty="0"/>
              <a:t>DevOps requires a shift in mindset and a willingness to embrace new ways of working, which can be difficult for some teams to accept.</a:t>
            </a:r>
          </a:p>
          <a:p>
            <a:r>
              <a:rPr lang="en-US" dirty="0"/>
              <a:t>Shifting from Traditional approach to Microservice Approach</a:t>
            </a:r>
          </a:p>
          <a:p>
            <a:r>
              <a:rPr lang="en-US" dirty="0"/>
              <a:t>Tools knowledge (Lot of integration are supported), which itself become a challenges</a:t>
            </a:r>
            <a:endParaRPr lang="en-IN" dirty="0"/>
          </a:p>
        </p:txBody>
      </p:sp>
    </p:spTree>
    <p:extLst>
      <p:ext uri="{BB962C8B-B14F-4D97-AF65-F5344CB8AC3E}">
        <p14:creationId xmlns:p14="http://schemas.microsoft.com/office/powerpoint/2010/main" val="602814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A71C-0FC3-A39B-6E99-D17D7F832B18}"/>
              </a:ext>
            </a:extLst>
          </p:cNvPr>
          <p:cNvSpPr>
            <a:spLocks noGrp="1"/>
          </p:cNvSpPr>
          <p:nvPr>
            <p:ph type="title"/>
          </p:nvPr>
        </p:nvSpPr>
        <p:spPr/>
        <p:txBody>
          <a:bodyPr/>
          <a:lstStyle/>
          <a:p>
            <a:r>
              <a:rPr lang="en-US" dirty="0"/>
              <a:t>Implementing DevOps</a:t>
            </a:r>
            <a:endParaRPr lang="hi-IN" dirty="0"/>
          </a:p>
        </p:txBody>
      </p:sp>
      <p:sp>
        <p:nvSpPr>
          <p:cNvPr id="3" name="Content Placeholder 2">
            <a:extLst>
              <a:ext uri="{FF2B5EF4-FFF2-40B4-BE49-F238E27FC236}">
                <a16:creationId xmlns:a16="http://schemas.microsoft.com/office/drawing/2014/main" id="{3E2594B1-28CC-11BD-8FE1-93150A727339}"/>
              </a:ext>
            </a:extLst>
          </p:cNvPr>
          <p:cNvSpPr>
            <a:spLocks noGrp="1"/>
          </p:cNvSpPr>
          <p:nvPr>
            <p:ph idx="1"/>
          </p:nvPr>
        </p:nvSpPr>
        <p:spPr/>
        <p:txBody>
          <a:bodyPr/>
          <a:lstStyle/>
          <a:p>
            <a:r>
              <a:rPr lang="en-US" dirty="0"/>
              <a:t>To successfully implement DevOps, organizations must first assess their current processes and identify areas for improvement.</a:t>
            </a:r>
          </a:p>
          <a:p>
            <a:r>
              <a:rPr lang="en-US" dirty="0"/>
              <a:t> This may involve conducting a gap analysis or performing a maturity assessment to determine where the organization stands in terms of DevOps readiness.</a:t>
            </a:r>
          </a:p>
          <a:p>
            <a:r>
              <a:rPr lang="en-US" dirty="0"/>
              <a:t>Once the organization has identified areas for improvement, it can begin implementing DevOps practices and tools. </a:t>
            </a:r>
          </a:p>
          <a:p>
            <a:r>
              <a:rPr lang="en-US" dirty="0"/>
              <a:t>This may involve adopting new technologies, such as CI/CD pipelines, or reorganizing teams to promote cross-functional collaboration and communication.</a:t>
            </a:r>
          </a:p>
          <a:p>
            <a:endParaRPr lang="hi-IN" dirty="0"/>
          </a:p>
        </p:txBody>
      </p:sp>
    </p:spTree>
    <p:extLst>
      <p:ext uri="{BB962C8B-B14F-4D97-AF65-F5344CB8AC3E}">
        <p14:creationId xmlns:p14="http://schemas.microsoft.com/office/powerpoint/2010/main" val="2014252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483B6-4D54-A5F7-1C92-1331221E5BF6}"/>
              </a:ext>
            </a:extLst>
          </p:cNvPr>
          <p:cNvSpPr>
            <a:spLocks noGrp="1"/>
          </p:cNvSpPr>
          <p:nvPr>
            <p:ph type="title"/>
          </p:nvPr>
        </p:nvSpPr>
        <p:spPr/>
        <p:txBody>
          <a:bodyPr/>
          <a:lstStyle/>
          <a:p>
            <a:r>
              <a:rPr lang="en-US" dirty="0"/>
              <a:t>DevOps Best Practices</a:t>
            </a:r>
            <a:endParaRPr lang="hi-IN" dirty="0"/>
          </a:p>
        </p:txBody>
      </p:sp>
      <p:sp>
        <p:nvSpPr>
          <p:cNvPr id="3" name="Content Placeholder 2">
            <a:extLst>
              <a:ext uri="{FF2B5EF4-FFF2-40B4-BE49-F238E27FC236}">
                <a16:creationId xmlns:a16="http://schemas.microsoft.com/office/drawing/2014/main" id="{75193810-CA8E-82A3-DACC-3AF8F03C92AC}"/>
              </a:ext>
            </a:extLst>
          </p:cNvPr>
          <p:cNvSpPr>
            <a:spLocks noGrp="1"/>
          </p:cNvSpPr>
          <p:nvPr>
            <p:ph idx="1"/>
          </p:nvPr>
        </p:nvSpPr>
        <p:spPr/>
        <p:txBody>
          <a:bodyPr/>
          <a:lstStyle/>
          <a:p>
            <a:r>
              <a:rPr lang="en-US" dirty="0"/>
              <a:t>There are several best practices that organizations can follow to ensure successful DevOps implementation. These include automating routine tasks wherever possible, using version control to manage code changes, and monitoring performance and user feedback to identify areas for improvement.</a:t>
            </a:r>
          </a:p>
          <a:p>
            <a:r>
              <a:rPr lang="en-US" dirty="0"/>
              <a:t>Other best practices include fostering a culture of collaboration and continuous learning, promoting transparency and accountability, and prioritizing security and compliance throughout the development and deployment process.</a:t>
            </a:r>
          </a:p>
          <a:p>
            <a:endParaRPr lang="hi-IN" dirty="0"/>
          </a:p>
        </p:txBody>
      </p:sp>
    </p:spTree>
    <p:extLst>
      <p:ext uri="{BB962C8B-B14F-4D97-AF65-F5344CB8AC3E}">
        <p14:creationId xmlns:p14="http://schemas.microsoft.com/office/powerpoint/2010/main" val="1717824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834D2-32A5-0F8A-52CB-11B0D0EAEA64}"/>
              </a:ext>
            </a:extLst>
          </p:cNvPr>
          <p:cNvSpPr>
            <a:spLocks noGrp="1"/>
          </p:cNvSpPr>
          <p:nvPr>
            <p:ph type="title"/>
          </p:nvPr>
        </p:nvSpPr>
        <p:spPr/>
        <p:txBody>
          <a:bodyPr/>
          <a:lstStyle/>
          <a:p>
            <a:r>
              <a:rPr lang="en-IN" dirty="0"/>
              <a:t>Introduction</a:t>
            </a:r>
          </a:p>
        </p:txBody>
      </p:sp>
      <p:pic>
        <p:nvPicPr>
          <p:cNvPr id="5" name="Picture 4">
            <a:extLst>
              <a:ext uri="{FF2B5EF4-FFF2-40B4-BE49-F238E27FC236}">
                <a16:creationId xmlns:a16="http://schemas.microsoft.com/office/drawing/2014/main" id="{F32AD526-8A49-EAD3-87FD-8D4D60443431}"/>
              </a:ext>
            </a:extLst>
          </p:cNvPr>
          <p:cNvPicPr>
            <a:picLocks noChangeAspect="1"/>
          </p:cNvPicPr>
          <p:nvPr/>
        </p:nvPicPr>
        <p:blipFill>
          <a:blip r:embed="rId2"/>
          <a:stretch>
            <a:fillRect/>
          </a:stretch>
        </p:blipFill>
        <p:spPr>
          <a:xfrm>
            <a:off x="1451579" y="2333568"/>
            <a:ext cx="9603275" cy="3239918"/>
          </a:xfrm>
          <a:prstGeom prst="rect">
            <a:avLst/>
          </a:prstGeom>
        </p:spPr>
      </p:pic>
    </p:spTree>
    <p:extLst>
      <p:ext uri="{BB962C8B-B14F-4D97-AF65-F5344CB8AC3E}">
        <p14:creationId xmlns:p14="http://schemas.microsoft.com/office/powerpoint/2010/main" val="250587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B3BDD-A56D-8369-3A7A-E3F2BAF92068}"/>
              </a:ext>
            </a:extLst>
          </p:cNvPr>
          <p:cNvSpPr>
            <a:spLocks noGrp="1"/>
          </p:cNvSpPr>
          <p:nvPr>
            <p:ph type="title"/>
          </p:nvPr>
        </p:nvSpPr>
        <p:spPr/>
        <p:txBody>
          <a:bodyPr/>
          <a:lstStyle/>
          <a:p>
            <a:r>
              <a:rPr lang="en-IN" dirty="0"/>
              <a:t>Waterfall model</a:t>
            </a:r>
          </a:p>
        </p:txBody>
      </p:sp>
      <p:pic>
        <p:nvPicPr>
          <p:cNvPr id="7" name="Picture 6">
            <a:extLst>
              <a:ext uri="{FF2B5EF4-FFF2-40B4-BE49-F238E27FC236}">
                <a16:creationId xmlns:a16="http://schemas.microsoft.com/office/drawing/2014/main" id="{A3E90EAA-80E9-9827-7F4F-CF2998C1F1B9}"/>
              </a:ext>
            </a:extLst>
          </p:cNvPr>
          <p:cNvPicPr>
            <a:picLocks noChangeAspect="1"/>
          </p:cNvPicPr>
          <p:nvPr/>
        </p:nvPicPr>
        <p:blipFill>
          <a:blip r:embed="rId2"/>
          <a:stretch>
            <a:fillRect/>
          </a:stretch>
        </p:blipFill>
        <p:spPr>
          <a:xfrm>
            <a:off x="2275114" y="2351313"/>
            <a:ext cx="7881257" cy="3138367"/>
          </a:xfrm>
          <a:prstGeom prst="rect">
            <a:avLst/>
          </a:prstGeom>
        </p:spPr>
      </p:pic>
    </p:spTree>
    <p:extLst>
      <p:ext uri="{BB962C8B-B14F-4D97-AF65-F5344CB8AC3E}">
        <p14:creationId xmlns:p14="http://schemas.microsoft.com/office/powerpoint/2010/main" val="1743952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1C3D8-61FA-DA78-A5EC-402D92AFE243}"/>
              </a:ext>
            </a:extLst>
          </p:cNvPr>
          <p:cNvSpPr>
            <a:spLocks noGrp="1"/>
          </p:cNvSpPr>
          <p:nvPr>
            <p:ph type="title"/>
          </p:nvPr>
        </p:nvSpPr>
        <p:spPr/>
        <p:txBody>
          <a:bodyPr/>
          <a:lstStyle/>
          <a:p>
            <a:r>
              <a:rPr lang="en-IN" dirty="0"/>
              <a:t>Phases of waterfall model</a:t>
            </a:r>
          </a:p>
        </p:txBody>
      </p:sp>
      <p:sp>
        <p:nvSpPr>
          <p:cNvPr id="3" name="Content Placeholder 2">
            <a:extLst>
              <a:ext uri="{FF2B5EF4-FFF2-40B4-BE49-F238E27FC236}">
                <a16:creationId xmlns:a16="http://schemas.microsoft.com/office/drawing/2014/main" id="{8F448499-D48A-847C-2A3D-88E95661209A}"/>
              </a:ext>
            </a:extLst>
          </p:cNvPr>
          <p:cNvSpPr>
            <a:spLocks noGrp="1"/>
          </p:cNvSpPr>
          <p:nvPr>
            <p:ph idx="1"/>
          </p:nvPr>
        </p:nvSpPr>
        <p:spPr/>
        <p:txBody>
          <a:bodyPr/>
          <a:lstStyle/>
          <a:p>
            <a:pPr algn="l">
              <a:buFont typeface="Arial" panose="020B0604020202020204" pitchFamily="34" charset="0"/>
              <a:buChar char="•"/>
            </a:pPr>
            <a:r>
              <a:rPr lang="en-US" b="0" i="0" dirty="0">
                <a:solidFill>
                  <a:srgbClr val="242424"/>
                </a:solidFill>
                <a:effectLst/>
                <a:latin typeface="source-serif-pro"/>
              </a:rPr>
              <a:t>­In phase 1- Complete Requirement is gathered and SRS is developed</a:t>
            </a:r>
          </a:p>
          <a:p>
            <a:pPr algn="l">
              <a:buFont typeface="Arial" panose="020B0604020202020204" pitchFamily="34" charset="0"/>
              <a:buChar char="•"/>
            </a:pPr>
            <a:r>
              <a:rPr lang="en-US" b="0" i="0" dirty="0">
                <a:solidFill>
                  <a:srgbClr val="242424"/>
                </a:solidFill>
                <a:effectLst/>
                <a:latin typeface="source-serif-pro"/>
              </a:rPr>
              <a:t>In phase 2 - This System is Planned and Designed using the SRS</a:t>
            </a:r>
          </a:p>
          <a:p>
            <a:pPr algn="l">
              <a:buFont typeface="Arial" panose="020B0604020202020204" pitchFamily="34" charset="0"/>
              <a:buChar char="•"/>
            </a:pPr>
            <a:r>
              <a:rPr lang="en-US" b="0" i="0" dirty="0">
                <a:solidFill>
                  <a:srgbClr val="242424"/>
                </a:solidFill>
                <a:effectLst/>
                <a:latin typeface="source-serif-pro"/>
              </a:rPr>
              <a:t>In phase 3 - Implementation of the System takes place</a:t>
            </a:r>
          </a:p>
          <a:p>
            <a:pPr algn="l">
              <a:buFont typeface="Arial" panose="020B0604020202020204" pitchFamily="34" charset="0"/>
              <a:buChar char="•"/>
            </a:pPr>
            <a:r>
              <a:rPr lang="en-US" b="0" i="0" dirty="0">
                <a:solidFill>
                  <a:srgbClr val="242424"/>
                </a:solidFill>
                <a:effectLst/>
                <a:latin typeface="source-serif-pro"/>
              </a:rPr>
              <a:t>In phase 4 - System is tested and its quality is assured</a:t>
            </a:r>
          </a:p>
          <a:p>
            <a:pPr algn="l">
              <a:buFont typeface="Arial" panose="020B0604020202020204" pitchFamily="34" charset="0"/>
              <a:buChar char="•"/>
            </a:pPr>
            <a:r>
              <a:rPr lang="en-US" b="0" i="0" dirty="0">
                <a:solidFill>
                  <a:srgbClr val="242424"/>
                </a:solidFill>
                <a:effectLst/>
                <a:latin typeface="source-serif-pro"/>
              </a:rPr>
              <a:t>In phase 5 - System is deployed to the end users</a:t>
            </a:r>
          </a:p>
          <a:p>
            <a:pPr algn="l">
              <a:buFont typeface="Arial" panose="020B0604020202020204" pitchFamily="34" charset="0"/>
              <a:buChar char="•"/>
            </a:pPr>
            <a:r>
              <a:rPr lang="en-US" b="0" i="0" dirty="0">
                <a:solidFill>
                  <a:srgbClr val="242424"/>
                </a:solidFill>
                <a:effectLst/>
                <a:latin typeface="source-serif-pro"/>
              </a:rPr>
              <a:t>In phase 6 - Regular Maintenance of the system is done</a:t>
            </a:r>
          </a:p>
          <a:p>
            <a:pPr marL="0" indent="0">
              <a:buNone/>
            </a:pPr>
            <a:endParaRPr lang="en-IN" dirty="0"/>
          </a:p>
        </p:txBody>
      </p:sp>
    </p:spTree>
    <p:extLst>
      <p:ext uri="{BB962C8B-B14F-4D97-AF65-F5344CB8AC3E}">
        <p14:creationId xmlns:p14="http://schemas.microsoft.com/office/powerpoint/2010/main" val="140086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1DB12-93C2-5D95-83E7-4813E34900AC}"/>
              </a:ext>
            </a:extLst>
          </p:cNvPr>
          <p:cNvSpPr>
            <a:spLocks noGrp="1"/>
          </p:cNvSpPr>
          <p:nvPr>
            <p:ph type="title"/>
          </p:nvPr>
        </p:nvSpPr>
        <p:spPr/>
        <p:txBody>
          <a:bodyPr/>
          <a:lstStyle/>
          <a:p>
            <a:r>
              <a:rPr lang="en-IN" dirty="0"/>
              <a:t>challenges</a:t>
            </a:r>
          </a:p>
        </p:txBody>
      </p:sp>
      <p:pic>
        <p:nvPicPr>
          <p:cNvPr id="9" name="Content Placeholder 8">
            <a:extLst>
              <a:ext uri="{FF2B5EF4-FFF2-40B4-BE49-F238E27FC236}">
                <a16:creationId xmlns:a16="http://schemas.microsoft.com/office/drawing/2014/main" id="{97501058-3150-DA76-8639-4B20E0024610}"/>
              </a:ext>
            </a:extLst>
          </p:cNvPr>
          <p:cNvPicPr>
            <a:picLocks noGrp="1" noChangeAspect="1"/>
          </p:cNvPicPr>
          <p:nvPr>
            <p:ph idx="1"/>
          </p:nvPr>
        </p:nvPicPr>
        <p:blipFill>
          <a:blip r:embed="rId2"/>
          <a:stretch>
            <a:fillRect/>
          </a:stretch>
        </p:blipFill>
        <p:spPr>
          <a:xfrm>
            <a:off x="1132114" y="1853755"/>
            <a:ext cx="9922740" cy="3883016"/>
          </a:xfrm>
        </p:spPr>
      </p:pic>
    </p:spTree>
    <p:extLst>
      <p:ext uri="{BB962C8B-B14F-4D97-AF65-F5344CB8AC3E}">
        <p14:creationId xmlns:p14="http://schemas.microsoft.com/office/powerpoint/2010/main" val="2643707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CCCE7-18A2-CC3E-9753-8EBEF358E246}"/>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46E2E7F7-B4BF-82C1-1410-D56F4F2DD9AD}"/>
              </a:ext>
            </a:extLst>
          </p:cNvPr>
          <p:cNvSpPr>
            <a:spLocks noGrp="1"/>
          </p:cNvSpPr>
          <p:nvPr>
            <p:ph idx="1"/>
          </p:nvPr>
        </p:nvSpPr>
        <p:spPr/>
        <p:txBody>
          <a:bodyPr>
            <a:normAutofit fontScale="92500" lnSpcReduction="20000"/>
          </a:bodyPr>
          <a:lstStyle/>
          <a:p>
            <a:pPr algn="l"/>
            <a:r>
              <a:rPr lang="en-US" b="0" i="0" dirty="0">
                <a:solidFill>
                  <a:srgbClr val="242424"/>
                </a:solidFill>
                <a:effectLst/>
                <a:latin typeface="source-serif-pro"/>
              </a:rPr>
              <a:t>From the Developers point of view:</a:t>
            </a:r>
          </a:p>
          <a:p>
            <a:pPr lvl="1">
              <a:buFont typeface="+mj-lt"/>
              <a:buAutoNum type="arabicPeriod"/>
            </a:pPr>
            <a:r>
              <a:rPr lang="en-US" b="0" i="0" dirty="0">
                <a:solidFill>
                  <a:srgbClr val="242424"/>
                </a:solidFill>
                <a:effectLst/>
                <a:latin typeface="source-serif-pro"/>
              </a:rPr>
              <a:t>A system which enables code deployment without any delay or wait time.</a:t>
            </a:r>
          </a:p>
          <a:p>
            <a:pPr marL="457200" lvl="1" indent="0">
              <a:buNone/>
            </a:pPr>
            <a:r>
              <a:rPr lang="en-US" b="0" i="0" dirty="0">
                <a:solidFill>
                  <a:srgbClr val="242424"/>
                </a:solidFill>
                <a:effectLst/>
                <a:latin typeface="source-serif-pro"/>
              </a:rPr>
              <a:t>2. A system where work happens on the current code itself i.e. development sprints are short and well planned.</a:t>
            </a:r>
            <a:endParaRPr lang="en-IN" b="0" i="0" dirty="0">
              <a:solidFill>
                <a:srgbClr val="242424"/>
              </a:solidFill>
              <a:effectLst/>
              <a:latin typeface="source-serif-pro"/>
            </a:endParaRPr>
          </a:p>
          <a:p>
            <a:pPr algn="l"/>
            <a:r>
              <a:rPr lang="en-US" b="0" i="0" dirty="0">
                <a:solidFill>
                  <a:srgbClr val="242424"/>
                </a:solidFill>
                <a:effectLst/>
                <a:latin typeface="source-serif-pro"/>
              </a:rPr>
              <a:t>From Operations point of view:</a:t>
            </a:r>
          </a:p>
          <a:p>
            <a:pPr marL="0" indent="0" algn="l">
              <a:buNone/>
            </a:pPr>
            <a:r>
              <a:rPr lang="en-US" dirty="0">
                <a:solidFill>
                  <a:srgbClr val="242424"/>
                </a:solidFill>
                <a:latin typeface="source-serif-pro"/>
              </a:rPr>
              <a:t>         </a:t>
            </a:r>
            <a:r>
              <a:rPr lang="en-US" b="0" i="0" dirty="0">
                <a:solidFill>
                  <a:srgbClr val="242424"/>
                </a:solidFill>
                <a:effectLst/>
                <a:latin typeface="source-serif-pro"/>
              </a:rPr>
              <a:t>1.System should have at-least 99% uptime.</a:t>
            </a:r>
          </a:p>
          <a:p>
            <a:pPr marL="457200" lvl="1" indent="0">
              <a:buNone/>
            </a:pPr>
            <a:r>
              <a:rPr lang="en-US" b="0" i="0" dirty="0">
                <a:solidFill>
                  <a:srgbClr val="242424"/>
                </a:solidFill>
                <a:effectLst/>
                <a:latin typeface="source-serif-pro"/>
              </a:rPr>
              <a:t>2. Tools &amp; systems are there in place for easy administration.</a:t>
            </a:r>
          </a:p>
          <a:p>
            <a:pPr marL="457200" lvl="1" indent="0">
              <a:buNone/>
            </a:pPr>
            <a:r>
              <a:rPr lang="en-US" b="0" i="0" dirty="0">
                <a:solidFill>
                  <a:srgbClr val="242424"/>
                </a:solidFill>
                <a:effectLst/>
                <a:latin typeface="source-serif-pro"/>
              </a:rPr>
              <a:t>3. Effective monitoring and feedbacks system should be there.</a:t>
            </a:r>
          </a:p>
          <a:p>
            <a:pPr marL="457200" lvl="1" indent="0">
              <a:buNone/>
            </a:pPr>
            <a:r>
              <a:rPr lang="en-US" b="0" i="0" dirty="0">
                <a:solidFill>
                  <a:srgbClr val="242424"/>
                </a:solidFill>
                <a:effectLst/>
                <a:latin typeface="source-serif-pro"/>
              </a:rPr>
              <a:t>4. Better Collaboration between Development &amp; Operations and is common requirement for Developers and Operations team.</a:t>
            </a:r>
          </a:p>
          <a:p>
            <a:pPr algn="l"/>
            <a:endParaRPr lang="en-US" b="0" i="0" dirty="0">
              <a:solidFill>
                <a:srgbClr val="242424"/>
              </a:solidFill>
              <a:effectLst/>
              <a:latin typeface="source-serif-pro"/>
            </a:endParaRPr>
          </a:p>
        </p:txBody>
      </p:sp>
    </p:spTree>
    <p:extLst>
      <p:ext uri="{BB962C8B-B14F-4D97-AF65-F5344CB8AC3E}">
        <p14:creationId xmlns:p14="http://schemas.microsoft.com/office/powerpoint/2010/main" val="1054405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4B9E9-CDFD-D3DF-B2BF-E62803F7EBC6}"/>
              </a:ext>
            </a:extLst>
          </p:cNvPr>
          <p:cNvSpPr>
            <a:spLocks noGrp="1"/>
          </p:cNvSpPr>
          <p:nvPr>
            <p:ph type="title"/>
          </p:nvPr>
        </p:nvSpPr>
        <p:spPr/>
        <p:txBody>
          <a:bodyPr/>
          <a:lstStyle/>
          <a:p>
            <a:r>
              <a:rPr lang="en-IN" dirty="0" err="1"/>
              <a:t>Devops</a:t>
            </a:r>
            <a:endParaRPr lang="en-IN" dirty="0"/>
          </a:p>
        </p:txBody>
      </p:sp>
      <p:sp>
        <p:nvSpPr>
          <p:cNvPr id="3" name="Content Placeholder 2">
            <a:extLst>
              <a:ext uri="{FF2B5EF4-FFF2-40B4-BE49-F238E27FC236}">
                <a16:creationId xmlns:a16="http://schemas.microsoft.com/office/drawing/2014/main" id="{2FA97356-0680-8483-66F0-412E7BFD73A8}"/>
              </a:ext>
            </a:extLst>
          </p:cNvPr>
          <p:cNvSpPr>
            <a:spLocks noGrp="1"/>
          </p:cNvSpPr>
          <p:nvPr>
            <p:ph idx="1"/>
          </p:nvPr>
        </p:nvSpPr>
        <p:spPr/>
        <p:txBody>
          <a:bodyPr/>
          <a:lstStyle/>
          <a:p>
            <a:r>
              <a:rPr lang="en-US" dirty="0"/>
              <a:t>DevOps is a set of practices that combines software development (Dev) and IT operations (Ops) with the aim of shortening the development lifecycle and delivering high-quality software continuously. </a:t>
            </a:r>
          </a:p>
          <a:p>
            <a:r>
              <a:rPr lang="en-US" dirty="0"/>
              <a:t>It emphasizes collaboration, automation, continuous integration, continuous delivery (CI/CD), and a culture of continuous improvement.</a:t>
            </a:r>
          </a:p>
          <a:p>
            <a:r>
              <a:rPr lang="en-US" dirty="0"/>
              <a:t>Dev and Ops : Where a code changes start from </a:t>
            </a:r>
            <a:r>
              <a:rPr lang="en-US" dirty="0" err="1"/>
              <a:t>Devops</a:t>
            </a:r>
            <a:r>
              <a:rPr lang="en-US" dirty="0"/>
              <a:t> side and end up with product release/Deployment, this whole process comes under </a:t>
            </a:r>
            <a:r>
              <a:rPr lang="en-US" dirty="0" err="1"/>
              <a:t>devops</a:t>
            </a:r>
            <a:r>
              <a:rPr lang="en-US" dirty="0"/>
              <a:t> </a:t>
            </a:r>
          </a:p>
          <a:p>
            <a:endParaRPr lang="en-IN" dirty="0"/>
          </a:p>
        </p:txBody>
      </p:sp>
    </p:spTree>
    <p:extLst>
      <p:ext uri="{BB962C8B-B14F-4D97-AF65-F5344CB8AC3E}">
        <p14:creationId xmlns:p14="http://schemas.microsoft.com/office/powerpoint/2010/main" val="296958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3EC5-D1C1-58BF-EB27-EC79CA7CEE66}"/>
              </a:ext>
            </a:extLst>
          </p:cNvPr>
          <p:cNvSpPr>
            <a:spLocks noGrp="1"/>
          </p:cNvSpPr>
          <p:nvPr>
            <p:ph type="title"/>
          </p:nvPr>
        </p:nvSpPr>
        <p:spPr/>
        <p:txBody>
          <a:bodyPr/>
          <a:lstStyle/>
          <a:p>
            <a:r>
              <a:rPr lang="en-US" dirty="0"/>
              <a:t>Introduction to DevOps</a:t>
            </a:r>
            <a:endParaRPr lang="hi-IN" dirty="0"/>
          </a:p>
        </p:txBody>
      </p:sp>
      <p:sp>
        <p:nvSpPr>
          <p:cNvPr id="3" name="Content Placeholder 2">
            <a:extLst>
              <a:ext uri="{FF2B5EF4-FFF2-40B4-BE49-F238E27FC236}">
                <a16:creationId xmlns:a16="http://schemas.microsoft.com/office/drawing/2014/main" id="{4013C06B-AED3-AD2A-57E4-6C8BBD8B8F9C}"/>
              </a:ext>
            </a:extLst>
          </p:cNvPr>
          <p:cNvSpPr>
            <a:spLocks noGrp="1"/>
          </p:cNvSpPr>
          <p:nvPr>
            <p:ph idx="1"/>
          </p:nvPr>
        </p:nvSpPr>
        <p:spPr/>
        <p:txBody>
          <a:bodyPr>
            <a:normAutofit/>
          </a:bodyPr>
          <a:lstStyle/>
          <a:p>
            <a:r>
              <a:rPr lang="en-US" dirty="0"/>
              <a:t>DevOps is a software development methodology that emphasizes collaboration, communication, and integration between software developers and IT operations professionals.</a:t>
            </a:r>
          </a:p>
          <a:p>
            <a:r>
              <a:rPr lang="en-US" dirty="0"/>
              <a:t> The goal of DevOps is to increase the speed and efficiency of software delivery while maintaining high levels of quality and reliability.</a:t>
            </a:r>
          </a:p>
          <a:p>
            <a:pPr marL="0" indent="0">
              <a:buNone/>
            </a:pPr>
            <a:endParaRPr lang="en-US" dirty="0"/>
          </a:p>
        </p:txBody>
      </p:sp>
      <p:pic>
        <p:nvPicPr>
          <p:cNvPr id="5" name="Picture 4">
            <a:extLst>
              <a:ext uri="{FF2B5EF4-FFF2-40B4-BE49-F238E27FC236}">
                <a16:creationId xmlns:a16="http://schemas.microsoft.com/office/drawing/2014/main" id="{0F395932-CF9F-8892-1DCD-468CF2F1A3AD}"/>
              </a:ext>
            </a:extLst>
          </p:cNvPr>
          <p:cNvPicPr>
            <a:picLocks noChangeAspect="1"/>
          </p:cNvPicPr>
          <p:nvPr/>
        </p:nvPicPr>
        <p:blipFill>
          <a:blip r:embed="rId2"/>
          <a:stretch>
            <a:fillRect/>
          </a:stretch>
        </p:blipFill>
        <p:spPr>
          <a:xfrm>
            <a:off x="3457460" y="4001294"/>
            <a:ext cx="6225020" cy="2044805"/>
          </a:xfrm>
          <a:prstGeom prst="rect">
            <a:avLst/>
          </a:prstGeom>
        </p:spPr>
      </p:pic>
    </p:spTree>
    <p:extLst>
      <p:ext uri="{BB962C8B-B14F-4D97-AF65-F5344CB8AC3E}">
        <p14:creationId xmlns:p14="http://schemas.microsoft.com/office/powerpoint/2010/main" val="3836146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7840-EB2F-6458-F117-5B673AA7C9C8}"/>
              </a:ext>
            </a:extLst>
          </p:cNvPr>
          <p:cNvSpPr>
            <a:spLocks noGrp="1"/>
          </p:cNvSpPr>
          <p:nvPr>
            <p:ph type="title"/>
          </p:nvPr>
        </p:nvSpPr>
        <p:spPr/>
        <p:txBody>
          <a:bodyPr/>
          <a:lstStyle/>
          <a:p>
            <a:r>
              <a:rPr lang="en-IN" dirty="0"/>
              <a:t>dev</a:t>
            </a:r>
          </a:p>
        </p:txBody>
      </p:sp>
      <p:graphicFrame>
        <p:nvGraphicFramePr>
          <p:cNvPr id="11" name="Content Placeholder 10">
            <a:extLst>
              <a:ext uri="{FF2B5EF4-FFF2-40B4-BE49-F238E27FC236}">
                <a16:creationId xmlns:a16="http://schemas.microsoft.com/office/drawing/2014/main" id="{82A555DB-FECA-8968-467B-527999C79C6D}"/>
              </a:ext>
            </a:extLst>
          </p:cNvPr>
          <p:cNvGraphicFramePr>
            <a:graphicFrameLocks noGrp="1"/>
          </p:cNvGraphicFramePr>
          <p:nvPr>
            <p:ph idx="1"/>
            <p:extLst>
              <p:ext uri="{D42A27DB-BD31-4B8C-83A1-F6EECF244321}">
                <p14:modId xmlns:p14="http://schemas.microsoft.com/office/powerpoint/2010/main" val="662591770"/>
              </p:ext>
            </p:extLst>
          </p:nvPr>
        </p:nvGraphicFramePr>
        <p:xfrm>
          <a:off x="1450975" y="2016125"/>
          <a:ext cx="9604374" cy="2473960"/>
        </p:xfrm>
        <a:graphic>
          <a:graphicData uri="http://schemas.openxmlformats.org/drawingml/2006/table">
            <a:tbl>
              <a:tblPr firstRow="1" bandRow="1">
                <a:tableStyleId>{5C22544A-7EE6-4342-B048-85BDC9FD1C3A}</a:tableStyleId>
              </a:tblPr>
              <a:tblGrid>
                <a:gridCol w="3201458">
                  <a:extLst>
                    <a:ext uri="{9D8B030D-6E8A-4147-A177-3AD203B41FA5}">
                      <a16:colId xmlns:a16="http://schemas.microsoft.com/office/drawing/2014/main" val="195028477"/>
                    </a:ext>
                  </a:extLst>
                </a:gridCol>
                <a:gridCol w="3201458">
                  <a:extLst>
                    <a:ext uri="{9D8B030D-6E8A-4147-A177-3AD203B41FA5}">
                      <a16:colId xmlns:a16="http://schemas.microsoft.com/office/drawing/2014/main" val="2815678040"/>
                    </a:ext>
                  </a:extLst>
                </a:gridCol>
                <a:gridCol w="3201458">
                  <a:extLst>
                    <a:ext uri="{9D8B030D-6E8A-4147-A177-3AD203B41FA5}">
                      <a16:colId xmlns:a16="http://schemas.microsoft.com/office/drawing/2014/main" val="3362167889"/>
                    </a:ext>
                  </a:extLst>
                </a:gridCol>
              </a:tblGrid>
              <a:tr h="370840">
                <a:tc>
                  <a:txBody>
                    <a:bodyPr/>
                    <a:lstStyle/>
                    <a:p>
                      <a:r>
                        <a:rPr lang="en-IN" dirty="0"/>
                        <a:t>Developers</a:t>
                      </a:r>
                    </a:p>
                  </a:txBody>
                  <a:tcPr/>
                </a:tc>
                <a:tc>
                  <a:txBody>
                    <a:bodyPr/>
                    <a:lstStyle/>
                    <a:p>
                      <a:r>
                        <a:rPr lang="en-IN" dirty="0"/>
                        <a:t>challenges</a:t>
                      </a:r>
                    </a:p>
                  </a:txBody>
                  <a:tcPr/>
                </a:tc>
                <a:tc>
                  <a:txBody>
                    <a:bodyPr/>
                    <a:lstStyle/>
                    <a:p>
                      <a:r>
                        <a:rPr lang="en-IN" dirty="0"/>
                        <a:t>solution</a:t>
                      </a:r>
                    </a:p>
                  </a:txBody>
                  <a:tcPr/>
                </a:tc>
                <a:extLst>
                  <a:ext uri="{0D108BD9-81ED-4DB2-BD59-A6C34878D82A}">
                    <a16:rowId xmlns:a16="http://schemas.microsoft.com/office/drawing/2014/main" val="2640348080"/>
                  </a:ext>
                </a:extLst>
              </a:tr>
              <a:tr h="370840">
                <a:tc>
                  <a:txBody>
                    <a:bodyPr/>
                    <a:lstStyle/>
                    <a:p>
                      <a:endParaRPr lang="en-IN" dirty="0"/>
                    </a:p>
                  </a:txBody>
                  <a:tcPr/>
                </a:tc>
                <a:tc>
                  <a:txBody>
                    <a:bodyPr/>
                    <a:lstStyle/>
                    <a:p>
                      <a:r>
                        <a:rPr lang="en-IN" dirty="0"/>
                        <a:t>Waiting time for code deployment</a:t>
                      </a:r>
                    </a:p>
                  </a:txBody>
                  <a:tcPr/>
                </a:tc>
                <a:tc>
                  <a:txBody>
                    <a:bodyPr/>
                    <a:lstStyle/>
                    <a:p>
                      <a:r>
                        <a:rPr lang="en-IN" dirty="0"/>
                        <a:t>CI (Continuous Integration) ensures quick deployment of code, faster testing and shared feedback</a:t>
                      </a:r>
                    </a:p>
                  </a:txBody>
                  <a:tcPr/>
                </a:tc>
                <a:extLst>
                  <a:ext uri="{0D108BD9-81ED-4DB2-BD59-A6C34878D82A}">
                    <a16:rowId xmlns:a16="http://schemas.microsoft.com/office/drawing/2014/main" val="4017712947"/>
                  </a:ext>
                </a:extLst>
              </a:tr>
              <a:tr h="370840">
                <a:tc>
                  <a:txBody>
                    <a:bodyPr/>
                    <a:lstStyle/>
                    <a:p>
                      <a:endParaRPr lang="en-IN"/>
                    </a:p>
                  </a:txBody>
                  <a:tcPr/>
                </a:tc>
                <a:tc>
                  <a:txBody>
                    <a:bodyPr/>
                    <a:lstStyle/>
                    <a:p>
                      <a:r>
                        <a:rPr lang="en-IN" dirty="0"/>
                        <a:t>Pressure of work on old, pending  and new code</a:t>
                      </a:r>
                    </a:p>
                  </a:txBody>
                  <a:tcPr/>
                </a:tc>
                <a:tc>
                  <a:txBody>
                    <a:bodyPr/>
                    <a:lstStyle/>
                    <a:p>
                      <a:r>
                        <a:rPr lang="en-IN" dirty="0"/>
                        <a:t>Since wait time has reduced developer can focus more on current code</a:t>
                      </a:r>
                    </a:p>
                  </a:txBody>
                  <a:tcPr/>
                </a:tc>
                <a:extLst>
                  <a:ext uri="{0D108BD9-81ED-4DB2-BD59-A6C34878D82A}">
                    <a16:rowId xmlns:a16="http://schemas.microsoft.com/office/drawing/2014/main" val="3634402827"/>
                  </a:ext>
                </a:extLst>
              </a:tr>
            </a:tbl>
          </a:graphicData>
        </a:graphic>
      </p:graphicFrame>
    </p:spTree>
    <p:extLst>
      <p:ext uri="{BB962C8B-B14F-4D97-AF65-F5344CB8AC3E}">
        <p14:creationId xmlns:p14="http://schemas.microsoft.com/office/powerpoint/2010/main" val="17107565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67</TotalTime>
  <Words>955</Words>
  <Application>Microsoft Office PowerPoint</Application>
  <PresentationFormat>Widescreen</PresentationFormat>
  <Paragraphs>95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Gill Sans MT</vt:lpstr>
      <vt:lpstr>source-serif-pro</vt:lpstr>
      <vt:lpstr>Gallery</vt:lpstr>
      <vt:lpstr>Devops</vt:lpstr>
      <vt:lpstr>Introduction</vt:lpstr>
      <vt:lpstr>Waterfall model</vt:lpstr>
      <vt:lpstr>Phases of waterfall model</vt:lpstr>
      <vt:lpstr>challenges</vt:lpstr>
      <vt:lpstr>Solution</vt:lpstr>
      <vt:lpstr>Devops</vt:lpstr>
      <vt:lpstr>Introduction to DevOps</vt:lpstr>
      <vt:lpstr>dev</vt:lpstr>
      <vt:lpstr>Ops </vt:lpstr>
      <vt:lpstr>CICD</vt:lpstr>
      <vt:lpstr>Tools</vt:lpstr>
      <vt:lpstr>Approach</vt:lpstr>
      <vt:lpstr>Benefits of DevOps</vt:lpstr>
      <vt:lpstr>..</vt:lpstr>
      <vt:lpstr>Challenges of DevOps</vt:lpstr>
      <vt:lpstr>..</vt:lpstr>
      <vt:lpstr>Implementing DevOps</vt:lpstr>
      <vt:lpstr>DevOps Best 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16</cp:revision>
  <dcterms:created xsi:type="dcterms:W3CDTF">2024-09-17T03:28:31Z</dcterms:created>
  <dcterms:modified xsi:type="dcterms:W3CDTF">2025-02-07T07:49:35Z</dcterms:modified>
</cp:coreProperties>
</file>