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52C5B-CB30-4894-9A4A-7CD0F49D7300}"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CC261-C32E-42ED-A581-A834F8686822}" type="slidenum">
              <a:rPr lang="en-IN" smtClean="0"/>
              <a:t>‹#›</a:t>
            </a:fld>
            <a:endParaRPr lang="en-IN"/>
          </a:p>
        </p:txBody>
      </p:sp>
    </p:spTree>
    <p:extLst>
      <p:ext uri="{BB962C8B-B14F-4D97-AF65-F5344CB8AC3E}">
        <p14:creationId xmlns:p14="http://schemas.microsoft.com/office/powerpoint/2010/main" val="424055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CC261-C32E-42ED-A581-A834F8686822}" type="slidenum">
              <a:rPr lang="en-IN" smtClean="0"/>
              <a:t>7</a:t>
            </a:fld>
            <a:endParaRPr lang="en-IN"/>
          </a:p>
        </p:txBody>
      </p:sp>
    </p:spTree>
    <p:extLst>
      <p:ext uri="{BB962C8B-B14F-4D97-AF65-F5344CB8AC3E}">
        <p14:creationId xmlns:p14="http://schemas.microsoft.com/office/powerpoint/2010/main" val="358207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ws.amazon.com/blogs/devops/how-to-migrate-your-aws-codecommit-repository-to-another-git-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80AE-A6E9-8FF9-2566-E2F106B16517}"/>
              </a:ext>
            </a:extLst>
          </p:cNvPr>
          <p:cNvSpPr>
            <a:spLocks noGrp="1"/>
          </p:cNvSpPr>
          <p:nvPr>
            <p:ph type="ctrTitle"/>
          </p:nvPr>
        </p:nvSpPr>
        <p:spPr/>
        <p:txBody>
          <a:bodyPr/>
          <a:lstStyle/>
          <a:p>
            <a:r>
              <a:rPr lang="en-IN" dirty="0"/>
              <a:t>Aws </a:t>
            </a:r>
            <a:r>
              <a:rPr lang="en-IN" dirty="0" err="1"/>
              <a:t>devops</a:t>
            </a:r>
            <a:endParaRPr lang="en-IN" dirty="0"/>
          </a:p>
        </p:txBody>
      </p:sp>
      <p:sp>
        <p:nvSpPr>
          <p:cNvPr id="3" name="Subtitle 2">
            <a:extLst>
              <a:ext uri="{FF2B5EF4-FFF2-40B4-BE49-F238E27FC236}">
                <a16:creationId xmlns:a16="http://schemas.microsoft.com/office/drawing/2014/main" id="{E6C6324C-2324-52E8-AD62-FC77EF17EACE}"/>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7183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363-99C0-54AD-C97D-F2880B4E6B3E}"/>
              </a:ext>
            </a:extLst>
          </p:cNvPr>
          <p:cNvSpPr>
            <a:spLocks noGrp="1"/>
          </p:cNvSpPr>
          <p:nvPr>
            <p:ph type="title"/>
          </p:nvPr>
        </p:nvSpPr>
        <p:spPr/>
        <p:txBody>
          <a:bodyPr/>
          <a:lstStyle/>
          <a:p>
            <a:r>
              <a:rPr lang="en-IN" dirty="0"/>
              <a:t>..</a:t>
            </a:r>
          </a:p>
        </p:txBody>
      </p:sp>
      <p:pic>
        <p:nvPicPr>
          <p:cNvPr id="4" name="Content Placeholder 4">
            <a:extLst>
              <a:ext uri="{FF2B5EF4-FFF2-40B4-BE49-F238E27FC236}">
                <a16:creationId xmlns:a16="http://schemas.microsoft.com/office/drawing/2014/main" id="{255941F0-103F-E234-AC54-992F2F6822E3}"/>
              </a:ext>
            </a:extLst>
          </p:cNvPr>
          <p:cNvPicPr>
            <a:picLocks noGrp="1" noChangeAspect="1"/>
          </p:cNvPicPr>
          <p:nvPr>
            <p:ph idx="1"/>
          </p:nvPr>
        </p:nvPicPr>
        <p:blipFill>
          <a:blip r:embed="rId2"/>
          <a:stretch>
            <a:fillRect/>
          </a:stretch>
        </p:blipFill>
        <p:spPr>
          <a:xfrm>
            <a:off x="2438400" y="2097881"/>
            <a:ext cx="7629525" cy="3286125"/>
          </a:xfrm>
        </p:spPr>
      </p:pic>
    </p:spTree>
    <p:extLst>
      <p:ext uri="{BB962C8B-B14F-4D97-AF65-F5344CB8AC3E}">
        <p14:creationId xmlns:p14="http://schemas.microsoft.com/office/powerpoint/2010/main" val="417609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8AEB-CF36-E8F7-7A36-61851068D53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4821FCB-9B70-91F9-E9E5-8E9E706B3152}"/>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Git is a distributed version control system that allows multiple developers to work on the same project simultaneously.</a:t>
            </a:r>
          </a:p>
          <a:p>
            <a:r>
              <a:rPr lang="en-US" b="0" i="0" dirty="0">
                <a:solidFill>
                  <a:srgbClr val="374151"/>
                </a:solidFill>
                <a:effectLst/>
                <a:latin typeface="Söhne"/>
              </a:rPr>
              <a:t> It keeps track of all changes made to a file or a set of files, allowing you to easily roll back to a previous version if needed. Here are some basic terms of Gits</a:t>
            </a:r>
          </a:p>
          <a:p>
            <a:pPr lvl="1"/>
            <a:r>
              <a:rPr lang="en-US" dirty="0">
                <a:solidFill>
                  <a:srgbClr val="374151"/>
                </a:solidFill>
                <a:latin typeface="Söhne"/>
              </a:rPr>
              <a:t>Repository</a:t>
            </a:r>
          </a:p>
          <a:p>
            <a:pPr lvl="1"/>
            <a:r>
              <a:rPr lang="en-US" dirty="0">
                <a:solidFill>
                  <a:srgbClr val="374151"/>
                </a:solidFill>
                <a:latin typeface="Söhne"/>
              </a:rPr>
              <a:t>Commit</a:t>
            </a:r>
          </a:p>
          <a:p>
            <a:pPr lvl="1"/>
            <a:r>
              <a:rPr lang="en-US" dirty="0">
                <a:solidFill>
                  <a:srgbClr val="374151"/>
                </a:solidFill>
                <a:latin typeface="Söhne"/>
              </a:rPr>
              <a:t>Push</a:t>
            </a:r>
          </a:p>
          <a:p>
            <a:pPr lvl="1"/>
            <a:r>
              <a:rPr lang="en-US" dirty="0">
                <a:solidFill>
                  <a:srgbClr val="374151"/>
                </a:solidFill>
                <a:latin typeface="Söhne"/>
              </a:rPr>
              <a:t>Pull</a:t>
            </a:r>
          </a:p>
          <a:p>
            <a:pPr lvl="1"/>
            <a:r>
              <a:rPr lang="en-US" dirty="0">
                <a:solidFill>
                  <a:srgbClr val="374151"/>
                </a:solidFill>
                <a:latin typeface="Söhne"/>
              </a:rPr>
              <a:t>Branch</a:t>
            </a:r>
          </a:p>
          <a:p>
            <a:pPr lvl="1"/>
            <a:r>
              <a:rPr lang="en-US" dirty="0">
                <a:solidFill>
                  <a:srgbClr val="374151"/>
                </a:solidFill>
                <a:latin typeface="Söhne"/>
              </a:rPr>
              <a:t>Merge</a:t>
            </a:r>
            <a:endParaRPr lang="hi-IN" dirty="0"/>
          </a:p>
          <a:p>
            <a:endParaRPr lang="en-IN" dirty="0"/>
          </a:p>
        </p:txBody>
      </p:sp>
    </p:spTree>
    <p:extLst>
      <p:ext uri="{BB962C8B-B14F-4D97-AF65-F5344CB8AC3E}">
        <p14:creationId xmlns:p14="http://schemas.microsoft.com/office/powerpoint/2010/main" val="320941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0A5-959F-E5E9-241C-515AE45D9363}"/>
              </a:ext>
            </a:extLst>
          </p:cNvPr>
          <p:cNvSpPr>
            <a:spLocks noGrp="1"/>
          </p:cNvSpPr>
          <p:nvPr>
            <p:ph type="title"/>
          </p:nvPr>
        </p:nvSpPr>
        <p:spPr/>
        <p:txBody>
          <a:bodyPr/>
          <a:lstStyle/>
          <a:p>
            <a:r>
              <a:rPr lang="en-US" dirty="0"/>
              <a:t>Getting a Git repository using git </a:t>
            </a:r>
            <a:r>
              <a:rPr lang="en-US" dirty="0" err="1"/>
              <a:t>init</a:t>
            </a:r>
            <a:endParaRPr lang="en-IN" dirty="0"/>
          </a:p>
        </p:txBody>
      </p:sp>
      <p:sp>
        <p:nvSpPr>
          <p:cNvPr id="3" name="Content Placeholder 2">
            <a:extLst>
              <a:ext uri="{FF2B5EF4-FFF2-40B4-BE49-F238E27FC236}">
                <a16:creationId xmlns:a16="http://schemas.microsoft.com/office/drawing/2014/main" id="{005E84BA-9969-8B65-9CD8-E2FC7A3B8F0A}"/>
              </a:ext>
            </a:extLst>
          </p:cNvPr>
          <p:cNvSpPr>
            <a:spLocks noGrp="1"/>
          </p:cNvSpPr>
          <p:nvPr>
            <p:ph idx="1"/>
          </p:nvPr>
        </p:nvSpPr>
        <p:spPr/>
        <p:txBody>
          <a:bodyPr>
            <a:normAutofit fontScale="85000" lnSpcReduction="10000"/>
          </a:bodyPr>
          <a:lstStyle/>
          <a:p>
            <a:pPr algn="l"/>
            <a:r>
              <a:rPr lang="en-US" b="0" i="0" dirty="0">
                <a:solidFill>
                  <a:srgbClr val="4E443C"/>
                </a:solidFill>
                <a:effectLst/>
                <a:latin typeface="+mj-lt"/>
              </a:rPr>
              <a:t>You typically obtain a Git repository in one of two ways:</a:t>
            </a:r>
          </a:p>
          <a:p>
            <a:pPr lvl="1">
              <a:buFont typeface="+mj-lt"/>
              <a:buAutoNum type="arabicPeriod"/>
            </a:pPr>
            <a:r>
              <a:rPr lang="en-US" b="0" i="0" dirty="0">
                <a:solidFill>
                  <a:srgbClr val="4E443C"/>
                </a:solidFill>
                <a:effectLst/>
                <a:latin typeface="+mj-lt"/>
              </a:rPr>
              <a:t>You can take a local directory that is currently not under version control, and turn it into a Git repository, or</a:t>
            </a:r>
          </a:p>
          <a:p>
            <a:r>
              <a:rPr lang="en-US" b="0" i="0" dirty="0">
                <a:solidFill>
                  <a:srgbClr val="4E443C"/>
                </a:solidFill>
                <a:effectLst/>
                <a:latin typeface="+mj-lt"/>
              </a:rPr>
              <a:t>If you have a project directory that is currently not under version control and you want to start controlling it with Git, you first need to go to that project’s directory.</a:t>
            </a:r>
          </a:p>
          <a:p>
            <a:r>
              <a:rPr lang="en-US" dirty="0">
                <a:latin typeface="+mj-lt"/>
              </a:rPr>
              <a:t>for Linux:</a:t>
            </a:r>
          </a:p>
          <a:p>
            <a:pPr lvl="1"/>
            <a:r>
              <a:rPr lang="en-US" dirty="0">
                <a:latin typeface="+mj-lt"/>
              </a:rPr>
              <a:t>$ cd /home/user/</a:t>
            </a:r>
            <a:r>
              <a:rPr lang="en-US" dirty="0" err="1">
                <a:latin typeface="+mj-lt"/>
              </a:rPr>
              <a:t>my_project</a:t>
            </a:r>
            <a:endParaRPr lang="en-US" dirty="0">
              <a:latin typeface="+mj-lt"/>
            </a:endParaRPr>
          </a:p>
          <a:p>
            <a:pPr lvl="1"/>
            <a:r>
              <a:rPr lang="en-US" dirty="0">
                <a:latin typeface="+mj-lt"/>
              </a:rPr>
              <a:t>And type</a:t>
            </a:r>
          </a:p>
          <a:p>
            <a:pPr marL="914400" lvl="2" indent="0">
              <a:buNone/>
            </a:pPr>
            <a:r>
              <a:rPr lang="en-US" dirty="0">
                <a:latin typeface="+mj-lt"/>
              </a:rPr>
              <a:t>git </a:t>
            </a:r>
            <a:r>
              <a:rPr lang="en-US" dirty="0" err="1">
                <a:latin typeface="+mj-lt"/>
              </a:rPr>
              <a:t>init</a:t>
            </a:r>
            <a:endParaRPr lang="en-US" dirty="0">
              <a:latin typeface="+mj-lt"/>
            </a:endParaRPr>
          </a:p>
          <a:p>
            <a:pPr lvl="1"/>
            <a:r>
              <a:rPr lang="en-US" dirty="0">
                <a:latin typeface="+mj-lt"/>
              </a:rPr>
              <a:t>This creates a new subdirectory named .git that contains all of your necessary repository files — a Git repository skeleton. At this point nothing in project will be tracked</a:t>
            </a:r>
            <a:endParaRPr lang="hi-IN" dirty="0">
              <a:latin typeface="+mj-lt"/>
            </a:endParaRPr>
          </a:p>
          <a:p>
            <a:endParaRPr lang="en-IN" dirty="0"/>
          </a:p>
        </p:txBody>
      </p:sp>
    </p:spTree>
    <p:extLst>
      <p:ext uri="{BB962C8B-B14F-4D97-AF65-F5344CB8AC3E}">
        <p14:creationId xmlns:p14="http://schemas.microsoft.com/office/powerpoint/2010/main" val="62264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FC0E-72D1-774A-E345-6ABBAED5EA23}"/>
              </a:ext>
            </a:extLst>
          </p:cNvPr>
          <p:cNvSpPr>
            <a:spLocks noGrp="1"/>
          </p:cNvSpPr>
          <p:nvPr>
            <p:ph type="title"/>
          </p:nvPr>
        </p:nvSpPr>
        <p:spPr/>
        <p:txBody>
          <a:bodyPr/>
          <a:lstStyle/>
          <a:p>
            <a:r>
              <a:rPr lang="en-IN" dirty="0"/>
              <a:t>Set global parameters for user in dev machine</a:t>
            </a:r>
          </a:p>
        </p:txBody>
      </p:sp>
      <p:sp>
        <p:nvSpPr>
          <p:cNvPr id="3" name="Content Placeholder 2">
            <a:extLst>
              <a:ext uri="{FF2B5EF4-FFF2-40B4-BE49-F238E27FC236}">
                <a16:creationId xmlns:a16="http://schemas.microsoft.com/office/drawing/2014/main" id="{BD6DEC77-01FA-54F8-238A-2767FF497CF7}"/>
              </a:ext>
            </a:extLst>
          </p:cNvPr>
          <p:cNvSpPr>
            <a:spLocks noGrp="1"/>
          </p:cNvSpPr>
          <p:nvPr>
            <p:ph idx="1"/>
          </p:nvPr>
        </p:nvSpPr>
        <p:spPr/>
        <p:txBody>
          <a:bodyPr/>
          <a:lstStyle/>
          <a:p>
            <a:pPr marL="0" indent="0">
              <a:buNone/>
            </a:pPr>
            <a:r>
              <a:rPr lang="en-IN" dirty="0"/>
              <a:t>git config --global user.name "&lt;your-</a:t>
            </a:r>
            <a:r>
              <a:rPr lang="en-IN" dirty="0" err="1"/>
              <a:t>firstname</a:t>
            </a:r>
            <a:r>
              <a:rPr lang="en-IN" dirty="0"/>
              <a:t>&gt; &lt;your-</a:t>
            </a:r>
            <a:r>
              <a:rPr lang="en-IN" dirty="0" err="1"/>
              <a:t>lastname</a:t>
            </a:r>
            <a:r>
              <a:rPr lang="en-IN" dirty="0"/>
              <a:t>&gt;"</a:t>
            </a:r>
          </a:p>
          <a:p>
            <a:pPr marL="0" indent="0">
              <a:buNone/>
            </a:pPr>
            <a:r>
              <a:rPr lang="en-IN" dirty="0"/>
              <a:t> git config --global </a:t>
            </a:r>
            <a:r>
              <a:rPr lang="en-IN" dirty="0" err="1"/>
              <a:t>user.email</a:t>
            </a:r>
            <a:r>
              <a:rPr lang="en-IN" dirty="0"/>
              <a:t> "&lt;</a:t>
            </a:r>
            <a:r>
              <a:rPr lang="en-IN" dirty="0" err="1"/>
              <a:t>your-email@address</a:t>
            </a:r>
            <a:r>
              <a:rPr lang="en-IN" dirty="0"/>
              <a:t>&gt;"</a:t>
            </a:r>
          </a:p>
          <a:p>
            <a:pPr marL="0" indent="0">
              <a:buNone/>
            </a:pPr>
            <a:r>
              <a:rPr lang="en-IN" dirty="0"/>
              <a:t>EXAMPLES:</a:t>
            </a:r>
          </a:p>
          <a:p>
            <a:pPr marL="0" indent="0">
              <a:buNone/>
            </a:pPr>
            <a:r>
              <a:rPr lang="en-IN" dirty="0"/>
              <a:t> git config --global user.name "</a:t>
            </a:r>
            <a:r>
              <a:rPr lang="en-IN" dirty="0" err="1"/>
              <a:t>amit</a:t>
            </a:r>
            <a:r>
              <a:rPr lang="en-IN" dirty="0"/>
              <a:t>"</a:t>
            </a:r>
          </a:p>
          <a:p>
            <a:pPr marL="0" indent="0">
              <a:buNone/>
            </a:pPr>
            <a:r>
              <a:rPr lang="en-IN" dirty="0"/>
              <a:t>git config --global </a:t>
            </a:r>
            <a:r>
              <a:rPr lang="en-IN" dirty="0" err="1"/>
              <a:t>user.email</a:t>
            </a:r>
            <a:r>
              <a:rPr lang="en-IN" dirty="0"/>
              <a:t> "amit@ow.com"</a:t>
            </a:r>
          </a:p>
          <a:p>
            <a:pPr marL="0" indent="0">
              <a:buNone/>
            </a:pPr>
            <a:r>
              <a:rPr lang="en-IN" dirty="0"/>
              <a:t>git config --global --list </a:t>
            </a:r>
          </a:p>
        </p:txBody>
      </p:sp>
    </p:spTree>
    <p:extLst>
      <p:ext uri="{BB962C8B-B14F-4D97-AF65-F5344CB8AC3E}">
        <p14:creationId xmlns:p14="http://schemas.microsoft.com/office/powerpoint/2010/main" val="19571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7EB0-3672-B939-1DDC-A9C4AFC276A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22030CD8-3E9F-3606-6F94-9A35D8D10B9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0876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0C8B-0276-F5EB-1958-EE41EE952322}"/>
              </a:ext>
            </a:extLst>
          </p:cNvPr>
          <p:cNvSpPr>
            <a:spLocks noGrp="1"/>
          </p:cNvSpPr>
          <p:nvPr>
            <p:ph type="title"/>
          </p:nvPr>
        </p:nvSpPr>
        <p:spPr/>
        <p:txBody>
          <a:bodyPr/>
          <a:lstStyle/>
          <a:p>
            <a:r>
              <a:rPr lang="en-US" dirty="0"/>
              <a:t>Git add</a:t>
            </a:r>
            <a:endParaRPr lang="en-IN" dirty="0"/>
          </a:p>
        </p:txBody>
      </p:sp>
      <p:sp>
        <p:nvSpPr>
          <p:cNvPr id="3" name="Content Placeholder 2">
            <a:extLst>
              <a:ext uri="{FF2B5EF4-FFF2-40B4-BE49-F238E27FC236}">
                <a16:creationId xmlns:a16="http://schemas.microsoft.com/office/drawing/2014/main" id="{0A34EE8E-3CAC-89C5-BB1A-7B8192729758}"/>
              </a:ext>
            </a:extLst>
          </p:cNvPr>
          <p:cNvSpPr>
            <a:spLocks noGrp="1"/>
          </p:cNvSpPr>
          <p:nvPr>
            <p:ph idx="1"/>
          </p:nvPr>
        </p:nvSpPr>
        <p:spPr/>
        <p:txBody>
          <a:bodyPr/>
          <a:lstStyle/>
          <a:p>
            <a:r>
              <a:rPr lang="en-US" dirty="0">
                <a:latin typeface="+mj-lt"/>
              </a:rPr>
              <a:t>If you want to start version-controlling for existing files , should begin tracking those files and do a initial commit.</a:t>
            </a:r>
          </a:p>
          <a:p>
            <a:r>
              <a:rPr lang="en-US" dirty="0">
                <a:latin typeface="+mj-lt"/>
              </a:rPr>
              <a:t>“git add” commands that specify files you want to track,.</a:t>
            </a:r>
          </a:p>
          <a:p>
            <a:pPr marL="0" indent="0">
              <a:buNone/>
            </a:pPr>
            <a:r>
              <a:rPr lang="en-US" dirty="0">
                <a:latin typeface="+mj-lt"/>
              </a:rPr>
              <a:t>touch License</a:t>
            </a:r>
          </a:p>
          <a:p>
            <a:pPr marL="0" indent="0">
              <a:buNone/>
            </a:pPr>
            <a:r>
              <a:rPr lang="en-US" dirty="0">
                <a:latin typeface="+mj-lt"/>
              </a:rPr>
              <a:t>git add License</a:t>
            </a:r>
          </a:p>
        </p:txBody>
      </p:sp>
    </p:spTree>
    <p:extLst>
      <p:ext uri="{BB962C8B-B14F-4D97-AF65-F5344CB8AC3E}">
        <p14:creationId xmlns:p14="http://schemas.microsoft.com/office/powerpoint/2010/main" val="238871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4D59-D782-FA81-DB32-4C17C227AEAD}"/>
              </a:ext>
            </a:extLst>
          </p:cNvPr>
          <p:cNvSpPr>
            <a:spLocks noGrp="1"/>
          </p:cNvSpPr>
          <p:nvPr>
            <p:ph type="title"/>
          </p:nvPr>
        </p:nvSpPr>
        <p:spPr/>
        <p:txBody>
          <a:bodyPr/>
          <a:lstStyle/>
          <a:p>
            <a:r>
              <a:rPr lang="en-IN" dirty="0"/>
              <a:t>Git commit</a:t>
            </a:r>
          </a:p>
        </p:txBody>
      </p:sp>
      <p:sp>
        <p:nvSpPr>
          <p:cNvPr id="3" name="Content Placeholder 2">
            <a:extLst>
              <a:ext uri="{FF2B5EF4-FFF2-40B4-BE49-F238E27FC236}">
                <a16:creationId xmlns:a16="http://schemas.microsoft.com/office/drawing/2014/main" id="{CB5F5216-176B-1561-1C6B-EA2B16F6148A}"/>
              </a:ext>
            </a:extLst>
          </p:cNvPr>
          <p:cNvSpPr>
            <a:spLocks noGrp="1"/>
          </p:cNvSpPr>
          <p:nvPr>
            <p:ph idx="1"/>
          </p:nvPr>
        </p:nvSpPr>
        <p:spPr/>
        <p:txBody>
          <a:bodyPr/>
          <a:lstStyle/>
          <a:p>
            <a:r>
              <a:rPr lang="en-US" dirty="0">
                <a:latin typeface="+mj-lt"/>
              </a:rPr>
              <a:t>In this case, let’s say that the last time you ran git status, you saw that everything was staged, so you’re ready to commit your changes. The simplest way to commit is to type git commit</a:t>
            </a:r>
          </a:p>
          <a:p>
            <a:r>
              <a:rPr lang="en-US" dirty="0">
                <a:latin typeface="+mj-lt"/>
              </a:rPr>
              <a:t>git commit will add all the files in the latest snapshot.</a:t>
            </a:r>
          </a:p>
          <a:p>
            <a:r>
              <a:rPr lang="en-US" dirty="0">
                <a:latin typeface="+mj-lt"/>
              </a:rPr>
              <a:t>All changes will go by default in the main branch</a:t>
            </a:r>
          </a:p>
          <a:p>
            <a:pPr marL="0" indent="0">
              <a:buNone/>
            </a:pPr>
            <a:r>
              <a:rPr lang="en-US" dirty="0">
                <a:latin typeface="+mj-lt"/>
              </a:rPr>
              <a:t>git commit –m “first commit”</a:t>
            </a:r>
          </a:p>
          <a:p>
            <a:pPr marL="0" indent="0">
              <a:buNone/>
            </a:pPr>
            <a:endParaRPr lang="en-IN" dirty="0"/>
          </a:p>
        </p:txBody>
      </p:sp>
    </p:spTree>
    <p:extLst>
      <p:ext uri="{BB962C8B-B14F-4D97-AF65-F5344CB8AC3E}">
        <p14:creationId xmlns:p14="http://schemas.microsoft.com/office/powerpoint/2010/main" val="21870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A76E-C1A6-4B8D-1E85-9ED845ECD9F8}"/>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EB660FCB-7B94-8B33-E9FC-987F7CAFBAB8}"/>
              </a:ext>
            </a:extLst>
          </p:cNvPr>
          <p:cNvSpPr>
            <a:spLocks noGrp="1"/>
          </p:cNvSpPr>
          <p:nvPr>
            <p:ph idx="1"/>
          </p:nvPr>
        </p:nvSpPr>
        <p:spPr/>
        <p:txBody>
          <a:bodyPr/>
          <a:lstStyle/>
          <a:p>
            <a:r>
              <a:rPr lang="en-IN" dirty="0"/>
              <a:t>Try ADD and Commit</a:t>
            </a:r>
          </a:p>
          <a:p>
            <a:r>
              <a:rPr lang="en-IN" dirty="0"/>
              <a:t>Create an account on </a:t>
            </a:r>
            <a:r>
              <a:rPr lang="en-IN" dirty="0" err="1"/>
              <a:t>Githubw</a:t>
            </a:r>
            <a:endParaRPr lang="en-IN" dirty="0"/>
          </a:p>
        </p:txBody>
      </p:sp>
    </p:spTree>
    <p:extLst>
      <p:ext uri="{BB962C8B-B14F-4D97-AF65-F5344CB8AC3E}">
        <p14:creationId xmlns:p14="http://schemas.microsoft.com/office/powerpoint/2010/main" val="124105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C7-5261-75EF-FF3E-E94F2663983A}"/>
              </a:ext>
            </a:extLst>
          </p:cNvPr>
          <p:cNvSpPr>
            <a:spLocks noGrp="1"/>
          </p:cNvSpPr>
          <p:nvPr>
            <p:ph type="title"/>
          </p:nvPr>
        </p:nvSpPr>
        <p:spPr/>
        <p:txBody>
          <a:bodyPr/>
          <a:lstStyle/>
          <a:p>
            <a:r>
              <a:rPr lang="en-IN" dirty="0"/>
              <a:t>What is SSH Authentication?</a:t>
            </a:r>
          </a:p>
        </p:txBody>
      </p:sp>
      <p:sp>
        <p:nvSpPr>
          <p:cNvPr id="3" name="Content Placeholder 2">
            <a:extLst>
              <a:ext uri="{FF2B5EF4-FFF2-40B4-BE49-F238E27FC236}">
                <a16:creationId xmlns:a16="http://schemas.microsoft.com/office/drawing/2014/main" id="{8FCAE110-300E-218F-1690-D6EE61A09701}"/>
              </a:ext>
            </a:extLst>
          </p:cNvPr>
          <p:cNvSpPr>
            <a:spLocks noGrp="1"/>
          </p:cNvSpPr>
          <p:nvPr>
            <p:ph idx="1"/>
          </p:nvPr>
        </p:nvSpPr>
        <p:spPr/>
        <p:txBody>
          <a:bodyPr/>
          <a:lstStyle/>
          <a:p>
            <a:r>
              <a:rPr lang="en-US" dirty="0"/>
              <a:t>SSH (Secure Shell) authentication is a way to securely log into a remote computer or server without using passwords. Instead, it uses </a:t>
            </a:r>
            <a:r>
              <a:rPr lang="en-US" b="1" dirty="0"/>
              <a:t>SSH key pairs</a:t>
            </a:r>
            <a:r>
              <a:rPr lang="en-US" dirty="0"/>
              <a:t> for authentication.</a:t>
            </a:r>
          </a:p>
          <a:p>
            <a:r>
              <a:rPr lang="en-IN" dirty="0"/>
              <a:t>We will use ssh-keygen command to generate </a:t>
            </a:r>
          </a:p>
          <a:p>
            <a:r>
              <a:rPr lang="en-US" dirty="0"/>
              <a:t>This creates two </a:t>
            </a:r>
            <a:r>
              <a:rPr lang="en-US" dirty="0" err="1"/>
              <a:t>files:Private</a:t>
            </a:r>
            <a:r>
              <a:rPr lang="en-US" dirty="0"/>
              <a:t> Key (</a:t>
            </a:r>
            <a:r>
              <a:rPr lang="en-US" dirty="0" err="1"/>
              <a:t>id_rsa</a:t>
            </a:r>
            <a:r>
              <a:rPr lang="en-US" dirty="0"/>
              <a:t>) → Stays safe on your computer.</a:t>
            </a:r>
          </a:p>
          <a:p>
            <a:r>
              <a:rPr lang="en-US" dirty="0"/>
              <a:t>Public Key (id_rsa.pub) → Gets copied to the remote server.</a:t>
            </a:r>
            <a:endParaRPr lang="en-IN" dirty="0"/>
          </a:p>
        </p:txBody>
      </p:sp>
    </p:spTree>
    <p:extLst>
      <p:ext uri="{BB962C8B-B14F-4D97-AF65-F5344CB8AC3E}">
        <p14:creationId xmlns:p14="http://schemas.microsoft.com/office/powerpoint/2010/main" val="424573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F154-EE64-999B-882C-071C9562D9D0}"/>
              </a:ext>
            </a:extLst>
          </p:cNvPr>
          <p:cNvSpPr>
            <a:spLocks noGrp="1"/>
          </p:cNvSpPr>
          <p:nvPr>
            <p:ph type="title"/>
          </p:nvPr>
        </p:nvSpPr>
        <p:spPr/>
        <p:txBody>
          <a:bodyPr/>
          <a:lstStyle/>
          <a:p>
            <a:r>
              <a:rPr lang="en-IN" dirty="0"/>
              <a:t>Why ssh keys</a:t>
            </a:r>
          </a:p>
        </p:txBody>
      </p:sp>
      <p:sp>
        <p:nvSpPr>
          <p:cNvPr id="3" name="Content Placeholder 2">
            <a:extLst>
              <a:ext uri="{FF2B5EF4-FFF2-40B4-BE49-F238E27FC236}">
                <a16:creationId xmlns:a16="http://schemas.microsoft.com/office/drawing/2014/main" id="{B67E4744-E88D-20D5-3D1D-2094D84242AF}"/>
              </a:ext>
            </a:extLst>
          </p:cNvPr>
          <p:cNvSpPr>
            <a:spLocks noGrp="1"/>
          </p:cNvSpPr>
          <p:nvPr>
            <p:ph idx="1"/>
          </p:nvPr>
        </p:nvSpPr>
        <p:spPr/>
        <p:txBody>
          <a:bodyPr/>
          <a:lstStyle/>
          <a:p>
            <a:r>
              <a:rPr lang="en-US" b="1" dirty="0"/>
              <a:t>Why Use SSH Keys Instead of Passwords?</a:t>
            </a:r>
          </a:p>
          <a:p>
            <a:r>
              <a:rPr lang="en-US" dirty="0"/>
              <a:t> </a:t>
            </a:r>
            <a:r>
              <a:rPr lang="en-US" b="1" dirty="0"/>
              <a:t>More Secure</a:t>
            </a:r>
            <a:r>
              <a:rPr lang="en-US" dirty="0"/>
              <a:t> – Harder to hack than passwords</a:t>
            </a:r>
            <a:br>
              <a:rPr lang="en-US" dirty="0"/>
            </a:br>
            <a:r>
              <a:rPr lang="en-US" b="1" dirty="0"/>
              <a:t>Convenient</a:t>
            </a:r>
            <a:r>
              <a:rPr lang="en-US" dirty="0"/>
              <a:t> – No need to type passwords every time</a:t>
            </a:r>
            <a:br>
              <a:rPr lang="en-US" dirty="0"/>
            </a:br>
            <a:r>
              <a:rPr lang="en-US" b="1" dirty="0"/>
              <a:t>Automatable</a:t>
            </a:r>
            <a:r>
              <a:rPr lang="en-US" dirty="0"/>
              <a:t> – Useful for scripts and deployments</a:t>
            </a:r>
          </a:p>
          <a:p>
            <a:endParaRPr lang="en-IN" dirty="0"/>
          </a:p>
        </p:txBody>
      </p:sp>
    </p:spTree>
    <p:extLst>
      <p:ext uri="{BB962C8B-B14F-4D97-AF65-F5344CB8AC3E}">
        <p14:creationId xmlns:p14="http://schemas.microsoft.com/office/powerpoint/2010/main" val="290753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BDD-D3E1-729A-AEBB-3D83537A5B12}"/>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CAF666C2-B209-AA98-F97E-21EDE6650FE7}"/>
              </a:ext>
            </a:extLst>
          </p:cNvPr>
          <p:cNvSpPr>
            <a:spLocks noGrp="1"/>
          </p:cNvSpPr>
          <p:nvPr>
            <p:ph idx="1"/>
          </p:nvPr>
        </p:nvSpPr>
        <p:spPr/>
        <p:txBody>
          <a:bodyPr/>
          <a:lstStyle/>
          <a:p>
            <a:r>
              <a:rPr lang="en-US" dirty="0"/>
              <a:t>1. Overview of AWS DevOps and Azure DevOps </a:t>
            </a:r>
          </a:p>
          <a:p>
            <a:r>
              <a:rPr lang="en-US" dirty="0"/>
              <a:t>2. Code Build </a:t>
            </a:r>
          </a:p>
          <a:p>
            <a:r>
              <a:rPr lang="en-US" dirty="0"/>
              <a:t>3. Code Commit </a:t>
            </a:r>
          </a:p>
          <a:p>
            <a:r>
              <a:rPr lang="en-US" dirty="0"/>
              <a:t>4. Code Deploy </a:t>
            </a:r>
          </a:p>
          <a:p>
            <a:r>
              <a:rPr lang="en-US" dirty="0"/>
              <a:t>5. </a:t>
            </a:r>
            <a:r>
              <a:rPr lang="en-US"/>
              <a:t>Code Pipeline</a:t>
            </a:r>
          </a:p>
          <a:p>
            <a:r>
              <a:rPr lang="en-US"/>
              <a:t> </a:t>
            </a:r>
            <a:r>
              <a:rPr lang="en-US" dirty="0"/>
              <a:t>6. Overview of Cloud Formation</a:t>
            </a:r>
            <a:endParaRPr lang="en-IN" dirty="0"/>
          </a:p>
        </p:txBody>
      </p:sp>
    </p:spTree>
    <p:extLst>
      <p:ext uri="{BB962C8B-B14F-4D97-AF65-F5344CB8AC3E}">
        <p14:creationId xmlns:p14="http://schemas.microsoft.com/office/powerpoint/2010/main" val="1064121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108B-3B02-561B-0F79-23E32F014F8D}"/>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2F5FDA6C-3B76-530B-4C48-ADDAB78D510C}"/>
              </a:ext>
            </a:extLst>
          </p:cNvPr>
          <p:cNvSpPr>
            <a:spLocks noGrp="1"/>
          </p:cNvSpPr>
          <p:nvPr>
            <p:ph idx="1"/>
          </p:nvPr>
        </p:nvSpPr>
        <p:spPr/>
        <p:txBody>
          <a:bodyPr/>
          <a:lstStyle/>
          <a:p>
            <a:r>
              <a:rPr lang="en-US" dirty="0"/>
              <a:t>git push is a Git command used to upload your local repository changes to a remote repository. When you push changes to a remote repository, Git transfers all your commits to the remote repository, making your local changes available to other contributors.</a:t>
            </a:r>
          </a:p>
          <a:p>
            <a:r>
              <a:rPr lang="en-US" dirty="0"/>
              <a:t>The basic syntax for the git push command is as follows:</a:t>
            </a:r>
            <a:endParaRPr lang="hi-IN" dirty="0"/>
          </a:p>
          <a:p>
            <a:pPr marL="0" indent="0">
              <a:buNone/>
            </a:pPr>
            <a:endParaRPr lang="en-IN" dirty="0"/>
          </a:p>
        </p:txBody>
      </p:sp>
      <p:pic>
        <p:nvPicPr>
          <p:cNvPr id="4" name="Picture 3">
            <a:extLst>
              <a:ext uri="{FF2B5EF4-FFF2-40B4-BE49-F238E27FC236}">
                <a16:creationId xmlns:a16="http://schemas.microsoft.com/office/drawing/2014/main" id="{ABE372F0-3F12-FF01-B919-12AED6EEF004}"/>
              </a:ext>
            </a:extLst>
          </p:cNvPr>
          <p:cNvPicPr>
            <a:picLocks noChangeAspect="1"/>
          </p:cNvPicPr>
          <p:nvPr/>
        </p:nvPicPr>
        <p:blipFill>
          <a:blip r:embed="rId2"/>
          <a:stretch>
            <a:fillRect/>
          </a:stretch>
        </p:blipFill>
        <p:spPr>
          <a:xfrm>
            <a:off x="1913844" y="4365173"/>
            <a:ext cx="6600825" cy="1101172"/>
          </a:xfrm>
          <a:prstGeom prst="rect">
            <a:avLst/>
          </a:prstGeom>
        </p:spPr>
      </p:pic>
    </p:spTree>
    <p:extLst>
      <p:ext uri="{BB962C8B-B14F-4D97-AF65-F5344CB8AC3E}">
        <p14:creationId xmlns:p14="http://schemas.microsoft.com/office/powerpoint/2010/main" val="1525953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EF71-0FCD-9A76-D43B-0D28311E919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AE2F372-DE44-CC6F-5C8A-57B52949C501}"/>
              </a:ext>
            </a:extLst>
          </p:cNvPr>
          <p:cNvSpPr>
            <a:spLocks noGrp="1"/>
          </p:cNvSpPr>
          <p:nvPr>
            <p:ph idx="1"/>
          </p:nvPr>
        </p:nvSpPr>
        <p:spPr/>
        <p:txBody>
          <a:bodyPr>
            <a:normAutofit lnSpcReduction="10000"/>
          </a:bodyPr>
          <a:lstStyle/>
          <a:p>
            <a:r>
              <a:rPr lang="en-US" dirty="0"/>
              <a:t>Here, &lt;remote&gt; refers to the name of the remote repository (such as origin), and &lt;branch&gt; refers to the name of the branch you want to push to (such as main).</a:t>
            </a:r>
          </a:p>
          <a:p>
            <a:r>
              <a:rPr lang="en-US" dirty="0"/>
              <a:t>For example, if you want to push your changes to the main branch of the origin remote, you would use the following command:</a:t>
            </a:r>
          </a:p>
          <a:p>
            <a:endParaRPr lang="en-US" dirty="0"/>
          </a:p>
          <a:p>
            <a:pPr marL="0" indent="0">
              <a:buNone/>
            </a:pPr>
            <a:endParaRPr lang="en-US" dirty="0"/>
          </a:p>
          <a:p>
            <a:r>
              <a:rPr lang="en-US" dirty="0"/>
              <a:t>Before you can push changes to a remote repository, you must first commit your changes to your local repository using the git commit command. </a:t>
            </a:r>
          </a:p>
          <a:p>
            <a:pPr marL="0" indent="0">
              <a:buNone/>
            </a:pPr>
            <a:endParaRPr lang="en-IN" dirty="0"/>
          </a:p>
        </p:txBody>
      </p:sp>
      <p:pic>
        <p:nvPicPr>
          <p:cNvPr id="4" name="Picture 3">
            <a:extLst>
              <a:ext uri="{FF2B5EF4-FFF2-40B4-BE49-F238E27FC236}">
                <a16:creationId xmlns:a16="http://schemas.microsoft.com/office/drawing/2014/main" id="{6B3F1119-558E-94D0-6681-EA6B556C312F}"/>
              </a:ext>
            </a:extLst>
          </p:cNvPr>
          <p:cNvPicPr>
            <a:picLocks noChangeAspect="1"/>
          </p:cNvPicPr>
          <p:nvPr/>
        </p:nvPicPr>
        <p:blipFill>
          <a:blip r:embed="rId2"/>
          <a:stretch>
            <a:fillRect/>
          </a:stretch>
        </p:blipFill>
        <p:spPr>
          <a:xfrm>
            <a:off x="1783215" y="3614057"/>
            <a:ext cx="6600825" cy="914400"/>
          </a:xfrm>
          <a:prstGeom prst="rect">
            <a:avLst/>
          </a:prstGeom>
        </p:spPr>
      </p:pic>
    </p:spTree>
    <p:extLst>
      <p:ext uri="{BB962C8B-B14F-4D97-AF65-F5344CB8AC3E}">
        <p14:creationId xmlns:p14="http://schemas.microsoft.com/office/powerpoint/2010/main" val="175907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097B-ED3B-60E5-F842-7D3A8BDE4642}"/>
              </a:ext>
            </a:extLst>
          </p:cNvPr>
          <p:cNvSpPr>
            <a:spLocks noGrp="1"/>
          </p:cNvSpPr>
          <p:nvPr>
            <p:ph type="title"/>
          </p:nvPr>
        </p:nvSpPr>
        <p:spPr/>
        <p:txBody>
          <a:bodyPr/>
          <a:lstStyle/>
          <a:p>
            <a:r>
              <a:rPr lang="en-IN"/>
              <a:t>lab</a:t>
            </a:r>
          </a:p>
        </p:txBody>
      </p:sp>
      <p:sp>
        <p:nvSpPr>
          <p:cNvPr id="3" name="Content Placeholder 2">
            <a:extLst>
              <a:ext uri="{FF2B5EF4-FFF2-40B4-BE49-F238E27FC236}">
                <a16:creationId xmlns:a16="http://schemas.microsoft.com/office/drawing/2014/main" id="{BC4BCCB1-AAF3-00ED-6D03-297308852D3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4189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DC5F-4F2E-CD96-0696-87E3EAA173E4}"/>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27A7D46C-9398-FF87-9100-5903D32A98A9}"/>
              </a:ext>
            </a:extLst>
          </p:cNvPr>
          <p:cNvPicPr>
            <a:picLocks noGrp="1" noChangeAspect="1"/>
          </p:cNvPicPr>
          <p:nvPr>
            <p:ph idx="1"/>
          </p:nvPr>
        </p:nvPicPr>
        <p:blipFill>
          <a:blip r:embed="rId2"/>
          <a:stretch>
            <a:fillRect/>
          </a:stretch>
        </p:blipFill>
        <p:spPr>
          <a:xfrm>
            <a:off x="1789036" y="2089142"/>
            <a:ext cx="8056931" cy="3906728"/>
          </a:xfrm>
        </p:spPr>
      </p:pic>
    </p:spTree>
    <p:extLst>
      <p:ext uri="{BB962C8B-B14F-4D97-AF65-F5344CB8AC3E}">
        <p14:creationId xmlns:p14="http://schemas.microsoft.com/office/powerpoint/2010/main" val="367180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691C-FC5F-7BF8-9E38-5D2A0D87D6BF}"/>
              </a:ext>
            </a:extLst>
          </p:cNvPr>
          <p:cNvSpPr>
            <a:spLocks noGrp="1"/>
          </p:cNvSpPr>
          <p:nvPr>
            <p:ph type="title"/>
          </p:nvPr>
        </p:nvSpPr>
        <p:spPr/>
        <p:txBody>
          <a:bodyPr/>
          <a:lstStyle/>
          <a:p>
            <a:r>
              <a:rPr lang="en-IN" dirty="0"/>
              <a:t>Version control</a:t>
            </a:r>
          </a:p>
        </p:txBody>
      </p:sp>
      <p:sp>
        <p:nvSpPr>
          <p:cNvPr id="3" name="Content Placeholder 2">
            <a:extLst>
              <a:ext uri="{FF2B5EF4-FFF2-40B4-BE49-F238E27FC236}">
                <a16:creationId xmlns:a16="http://schemas.microsoft.com/office/drawing/2014/main" id="{2447F95D-6113-DEB5-26E8-D04DB28C4B9F}"/>
              </a:ext>
            </a:extLst>
          </p:cNvPr>
          <p:cNvSpPr>
            <a:spLocks noGrp="1"/>
          </p:cNvSpPr>
          <p:nvPr>
            <p:ph idx="1"/>
          </p:nvPr>
        </p:nvSpPr>
        <p:spPr/>
        <p:txBody>
          <a:bodyPr/>
          <a:lstStyle/>
          <a:p>
            <a:r>
              <a:rPr lang="en-US" dirty="0"/>
              <a:t>Version control is a system that record changes to a files or set of files over the time that you can recall specific version</a:t>
            </a:r>
          </a:p>
          <a:p>
            <a:r>
              <a:rPr lang="en-US" dirty="0"/>
              <a:t>It allows you to revert selected files back to a previous state , revert the entire project to a previous state</a:t>
            </a:r>
          </a:p>
          <a:p>
            <a:r>
              <a:rPr lang="en-IN" dirty="0"/>
              <a:t>When you code in a team, we need to place version control in place to revert back the code changes</a:t>
            </a:r>
          </a:p>
        </p:txBody>
      </p:sp>
    </p:spTree>
    <p:extLst>
      <p:ext uri="{BB962C8B-B14F-4D97-AF65-F5344CB8AC3E}">
        <p14:creationId xmlns:p14="http://schemas.microsoft.com/office/powerpoint/2010/main" val="7697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3215-B15F-BCBB-F45D-81A7FCB82254}"/>
              </a:ext>
            </a:extLst>
          </p:cNvPr>
          <p:cNvSpPr>
            <a:spLocks noGrp="1"/>
          </p:cNvSpPr>
          <p:nvPr>
            <p:ph type="title"/>
          </p:nvPr>
        </p:nvSpPr>
        <p:spPr/>
        <p:txBody>
          <a:bodyPr/>
          <a:lstStyle/>
          <a:p>
            <a:r>
              <a:rPr lang="en-IN" dirty="0"/>
              <a:t>What is git</a:t>
            </a:r>
          </a:p>
        </p:txBody>
      </p:sp>
      <p:sp>
        <p:nvSpPr>
          <p:cNvPr id="3" name="Content Placeholder 2">
            <a:extLst>
              <a:ext uri="{FF2B5EF4-FFF2-40B4-BE49-F238E27FC236}">
                <a16:creationId xmlns:a16="http://schemas.microsoft.com/office/drawing/2014/main" id="{584FB16A-9FC6-3E71-6AD7-CA9297B6F59E}"/>
              </a:ext>
            </a:extLst>
          </p:cNvPr>
          <p:cNvSpPr>
            <a:spLocks noGrp="1"/>
          </p:cNvSpPr>
          <p:nvPr>
            <p:ph idx="1"/>
          </p:nvPr>
        </p:nvSpPr>
        <p:spPr/>
        <p:txBody>
          <a:bodyPr/>
          <a:lstStyle/>
          <a:p>
            <a:r>
              <a:rPr lang="en-US" dirty="0"/>
              <a:t>Git is a version control system that you can download onto your computer</a:t>
            </a:r>
          </a:p>
          <a:p>
            <a:r>
              <a:rPr lang="en-US" dirty="0"/>
              <a:t>Git allow developer to collaborate with other developers on a coding project or work on your own project.</a:t>
            </a:r>
          </a:p>
          <a:p>
            <a:r>
              <a:rPr lang="en-US" dirty="0"/>
              <a:t>Git software has to install on your system</a:t>
            </a:r>
          </a:p>
          <a:p>
            <a:pPr lvl="1"/>
            <a:r>
              <a:rPr lang="en-US" dirty="0"/>
              <a:t>Check git –version</a:t>
            </a:r>
          </a:p>
          <a:p>
            <a:r>
              <a:rPr lang="en-US" dirty="0"/>
              <a:t>Git is available for windows, </a:t>
            </a:r>
            <a:r>
              <a:rPr lang="en-US" dirty="0" err="1"/>
              <a:t>linux</a:t>
            </a:r>
            <a:r>
              <a:rPr lang="en-US" dirty="0"/>
              <a:t> and MAC</a:t>
            </a:r>
          </a:p>
          <a:p>
            <a:endParaRPr lang="en-IN" dirty="0"/>
          </a:p>
        </p:txBody>
      </p:sp>
    </p:spTree>
    <p:extLst>
      <p:ext uri="{BB962C8B-B14F-4D97-AF65-F5344CB8AC3E}">
        <p14:creationId xmlns:p14="http://schemas.microsoft.com/office/powerpoint/2010/main" val="93353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01D-5870-3E82-D4C6-0EDD12D85A68}"/>
              </a:ext>
            </a:extLst>
          </p:cNvPr>
          <p:cNvSpPr>
            <a:spLocks noGrp="1"/>
          </p:cNvSpPr>
          <p:nvPr>
            <p:ph type="title"/>
          </p:nvPr>
        </p:nvSpPr>
        <p:spPr/>
        <p:txBody>
          <a:bodyPr/>
          <a:lstStyle/>
          <a:p>
            <a:r>
              <a:rPr lang="en-IN" dirty="0"/>
              <a:t>Aws code commit</a:t>
            </a:r>
          </a:p>
        </p:txBody>
      </p:sp>
      <p:sp>
        <p:nvSpPr>
          <p:cNvPr id="3" name="Content Placeholder 2">
            <a:extLst>
              <a:ext uri="{FF2B5EF4-FFF2-40B4-BE49-F238E27FC236}">
                <a16:creationId xmlns:a16="http://schemas.microsoft.com/office/drawing/2014/main" id="{F9EB87DE-CF65-0459-21E7-E4D919776B68}"/>
              </a:ext>
            </a:extLst>
          </p:cNvPr>
          <p:cNvSpPr>
            <a:spLocks noGrp="1"/>
          </p:cNvSpPr>
          <p:nvPr>
            <p:ph idx="1"/>
          </p:nvPr>
        </p:nvSpPr>
        <p:spPr/>
        <p:txBody>
          <a:bodyPr/>
          <a:lstStyle/>
          <a:p>
            <a:r>
              <a:rPr lang="en-US" b="0" i="0" dirty="0">
                <a:solidFill>
                  <a:srgbClr val="0F141A"/>
                </a:solidFill>
                <a:effectLst/>
                <a:latin typeface="Amazon Ember"/>
              </a:rPr>
              <a:t>AWS </a:t>
            </a:r>
            <a:r>
              <a:rPr lang="en-US" b="0" i="0" dirty="0" err="1">
                <a:solidFill>
                  <a:srgbClr val="0F141A"/>
                </a:solidFill>
                <a:effectLst/>
                <a:latin typeface="Amazon Ember"/>
              </a:rPr>
              <a:t>CodeCommit</a:t>
            </a:r>
            <a:r>
              <a:rPr lang="en-US" b="0" i="0" dirty="0">
                <a:solidFill>
                  <a:srgbClr val="0F141A"/>
                </a:solidFill>
                <a:effectLst/>
                <a:latin typeface="Amazon Ember"/>
              </a:rPr>
              <a:t> is a fully-managed source control service that hosts secure Git-based repositories</a:t>
            </a:r>
          </a:p>
          <a:p>
            <a:r>
              <a:rPr lang="en-US" b="0" i="0" dirty="0">
                <a:solidFill>
                  <a:srgbClr val="0F141A"/>
                </a:solidFill>
                <a:effectLst/>
                <a:latin typeface="Amazon Ember"/>
              </a:rPr>
              <a:t>AWS </a:t>
            </a:r>
            <a:r>
              <a:rPr lang="en-US" b="0" i="0" dirty="0" err="1">
                <a:solidFill>
                  <a:srgbClr val="0F141A"/>
                </a:solidFill>
                <a:effectLst/>
                <a:latin typeface="Amazon Ember"/>
              </a:rPr>
              <a:t>CodeCommit</a:t>
            </a:r>
            <a:r>
              <a:rPr lang="en-US" b="0" i="0" dirty="0">
                <a:solidFill>
                  <a:srgbClr val="0F141A"/>
                </a:solidFill>
                <a:effectLst/>
                <a:latin typeface="Amazon Ember"/>
              </a:rPr>
              <a:t> is a version control service hosted by Amazon Web Services that you can use to privately store and manage assets (such as documents, source code, and binary files) in the cloud</a:t>
            </a:r>
          </a:p>
          <a:p>
            <a:r>
              <a:rPr lang="en-US" dirty="0">
                <a:solidFill>
                  <a:srgbClr val="0F141A"/>
                </a:solidFill>
                <a:latin typeface="Amazon Ember"/>
              </a:rPr>
              <a:t>Full managed service provide full administrative task. It’s eliminating any kind of hardware and software  managed.</a:t>
            </a:r>
            <a:endParaRPr lang="en-IN" dirty="0"/>
          </a:p>
        </p:txBody>
      </p:sp>
    </p:spTree>
    <p:extLst>
      <p:ext uri="{BB962C8B-B14F-4D97-AF65-F5344CB8AC3E}">
        <p14:creationId xmlns:p14="http://schemas.microsoft.com/office/powerpoint/2010/main" val="131549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3BB9-DD39-FCA8-A818-EB95BEFC5DA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603F5E8-513B-CC7A-E0E7-79753F96F1E1}"/>
              </a:ext>
            </a:extLst>
          </p:cNvPr>
          <p:cNvSpPr>
            <a:spLocks noGrp="1"/>
          </p:cNvSpPr>
          <p:nvPr>
            <p:ph idx="1"/>
          </p:nvPr>
        </p:nvSpPr>
        <p:spPr/>
        <p:txBody>
          <a:bodyPr/>
          <a:lstStyle/>
          <a:p>
            <a:r>
              <a:rPr lang="en-US" b="0" i="0" dirty="0" err="1">
                <a:solidFill>
                  <a:srgbClr val="0F141A"/>
                </a:solidFill>
                <a:effectLst/>
                <a:latin typeface="Amazon Ember"/>
              </a:rPr>
              <a:t>CodeCommit</a:t>
            </a:r>
            <a:r>
              <a:rPr lang="en-US" b="0" i="0" dirty="0">
                <a:solidFill>
                  <a:srgbClr val="0F141A"/>
                </a:solidFill>
                <a:effectLst/>
                <a:latin typeface="Amazon Ember"/>
              </a:rPr>
              <a:t> provides a console for the easy creation of repositories and the listing of existing repositories.</a:t>
            </a:r>
          </a:p>
          <a:p>
            <a:r>
              <a:rPr lang="en-US" b="0" i="0" dirty="0">
                <a:solidFill>
                  <a:srgbClr val="0F141A"/>
                </a:solidFill>
                <a:effectLst/>
                <a:latin typeface="Amazon Ember"/>
              </a:rPr>
              <a:t> In a few simple steps, users can find information about a repository and clone it to their computer, creating a local repo where they can make changes and then push them to the </a:t>
            </a:r>
            <a:r>
              <a:rPr lang="en-US" b="0" i="0" dirty="0" err="1">
                <a:solidFill>
                  <a:srgbClr val="0F141A"/>
                </a:solidFill>
                <a:effectLst/>
                <a:latin typeface="Amazon Ember"/>
              </a:rPr>
              <a:t>CodeCommit</a:t>
            </a:r>
            <a:r>
              <a:rPr lang="en-US" b="0" i="0" dirty="0">
                <a:solidFill>
                  <a:srgbClr val="0F141A"/>
                </a:solidFill>
                <a:effectLst/>
                <a:latin typeface="Amazon Ember"/>
              </a:rPr>
              <a:t> repository. </a:t>
            </a:r>
          </a:p>
          <a:p>
            <a:r>
              <a:rPr lang="en-US" b="0" i="0" dirty="0">
                <a:solidFill>
                  <a:srgbClr val="0F141A"/>
                </a:solidFill>
                <a:effectLst/>
                <a:latin typeface="Amazon Ember"/>
              </a:rPr>
              <a:t>Users can work from the command line on their local machines or use a GUI-based editor.</a:t>
            </a:r>
            <a:endParaRPr lang="en-IN" dirty="0"/>
          </a:p>
        </p:txBody>
      </p:sp>
    </p:spTree>
    <p:extLst>
      <p:ext uri="{BB962C8B-B14F-4D97-AF65-F5344CB8AC3E}">
        <p14:creationId xmlns:p14="http://schemas.microsoft.com/office/powerpoint/2010/main" val="229010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F51D-D04B-4D2D-7F95-5379DFCF9058}"/>
              </a:ext>
            </a:extLst>
          </p:cNvPr>
          <p:cNvSpPr>
            <a:spLocks noGrp="1"/>
          </p:cNvSpPr>
          <p:nvPr>
            <p:ph type="title"/>
          </p:nvPr>
        </p:nvSpPr>
        <p:spPr/>
        <p:txBody>
          <a:bodyPr/>
          <a:lstStyle/>
          <a:p>
            <a:r>
              <a:rPr lang="en-IN" dirty="0"/>
              <a:t>Lab </a:t>
            </a:r>
          </a:p>
        </p:txBody>
      </p:sp>
      <p:sp>
        <p:nvSpPr>
          <p:cNvPr id="3" name="Content Placeholder 2">
            <a:extLst>
              <a:ext uri="{FF2B5EF4-FFF2-40B4-BE49-F238E27FC236}">
                <a16:creationId xmlns:a16="http://schemas.microsoft.com/office/drawing/2014/main" id="{8A5C56E0-2EDB-5519-805D-0537F7D597F3}"/>
              </a:ext>
            </a:extLst>
          </p:cNvPr>
          <p:cNvSpPr>
            <a:spLocks noGrp="1"/>
          </p:cNvSpPr>
          <p:nvPr>
            <p:ph idx="1"/>
          </p:nvPr>
        </p:nvSpPr>
        <p:spPr/>
        <p:txBody>
          <a:bodyPr/>
          <a:lstStyle/>
          <a:p>
            <a:r>
              <a:rPr lang="en-US" b="0" i="1" dirty="0">
                <a:solidFill>
                  <a:srgbClr val="333333"/>
                </a:solidFill>
                <a:effectLst/>
                <a:latin typeface="AmazonEmber"/>
              </a:rPr>
              <a:t>After careful consideration, we have made the decision to close new customer access to AWS </a:t>
            </a:r>
            <a:r>
              <a:rPr lang="en-US" b="0" i="1" dirty="0" err="1">
                <a:solidFill>
                  <a:srgbClr val="333333"/>
                </a:solidFill>
                <a:effectLst/>
                <a:latin typeface="AmazonEmber"/>
              </a:rPr>
              <a:t>CodeCommit</a:t>
            </a:r>
            <a:r>
              <a:rPr lang="en-US" b="0" i="1" dirty="0">
                <a:solidFill>
                  <a:srgbClr val="333333"/>
                </a:solidFill>
                <a:effectLst/>
                <a:latin typeface="AmazonEmber"/>
              </a:rPr>
              <a:t>, effective July 25, 2024. AWS </a:t>
            </a:r>
            <a:r>
              <a:rPr lang="en-US" b="0" i="1" dirty="0" err="1">
                <a:solidFill>
                  <a:srgbClr val="333333"/>
                </a:solidFill>
                <a:effectLst/>
                <a:latin typeface="AmazonEmber"/>
              </a:rPr>
              <a:t>CodeCommit</a:t>
            </a:r>
            <a:r>
              <a:rPr lang="en-US" b="0" i="1" dirty="0">
                <a:solidFill>
                  <a:srgbClr val="333333"/>
                </a:solidFill>
                <a:effectLst/>
                <a:latin typeface="AmazonEmber"/>
              </a:rPr>
              <a:t> existing customers can continue to use the service as normal. AWS continues to invest in security, availability, and performance improvements for AWS </a:t>
            </a:r>
            <a:r>
              <a:rPr lang="en-US" b="0" i="1" dirty="0" err="1">
                <a:solidFill>
                  <a:srgbClr val="333333"/>
                </a:solidFill>
                <a:effectLst/>
                <a:latin typeface="AmazonEmber"/>
              </a:rPr>
              <a:t>CodeCommit</a:t>
            </a:r>
            <a:r>
              <a:rPr lang="en-US" b="0" i="1" dirty="0">
                <a:solidFill>
                  <a:srgbClr val="333333"/>
                </a:solidFill>
                <a:effectLst/>
                <a:latin typeface="AmazonEmber"/>
              </a:rPr>
              <a:t>, but we do not plan to introduce new features.</a:t>
            </a:r>
          </a:p>
          <a:p>
            <a:r>
              <a:rPr lang="en-IN" dirty="0">
                <a:hlinkClick r:id="rId2"/>
              </a:rPr>
              <a:t>https://aws.amazon.com/blogs/devops/how-to-migrate-your-aws-codecommit-repository-to-another-git-provider/</a:t>
            </a:r>
            <a:endParaRPr lang="en-US" i="1" dirty="0">
              <a:solidFill>
                <a:srgbClr val="333333"/>
              </a:solidFill>
              <a:latin typeface="AmazonEmber"/>
            </a:endParaRPr>
          </a:p>
          <a:p>
            <a:endParaRPr lang="en-IN" dirty="0"/>
          </a:p>
        </p:txBody>
      </p:sp>
    </p:spTree>
    <p:extLst>
      <p:ext uri="{BB962C8B-B14F-4D97-AF65-F5344CB8AC3E}">
        <p14:creationId xmlns:p14="http://schemas.microsoft.com/office/powerpoint/2010/main" val="164066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54B8-D3DA-C118-271E-04AC1C9BBB0A}"/>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BB45CABC-7CA3-A2D1-3414-D05C3BB66407}"/>
              </a:ext>
            </a:extLst>
          </p:cNvPr>
          <p:cNvSpPr>
            <a:spLocks noGrp="1"/>
          </p:cNvSpPr>
          <p:nvPr>
            <p:ph idx="1"/>
          </p:nvPr>
        </p:nvSpPr>
        <p:spPr/>
        <p:txBody>
          <a:bodyPr/>
          <a:lstStyle/>
          <a:p>
            <a:r>
              <a:rPr lang="en-US" dirty="0"/>
              <a:t>GitHub is a product that allows you to host your Git projects on a remote server somewhere (or in other words, in the cloud).</a:t>
            </a:r>
          </a:p>
          <a:p>
            <a:endParaRPr lang="en-US" dirty="0"/>
          </a:p>
          <a:p>
            <a:r>
              <a:rPr lang="en-US" dirty="0"/>
              <a:t>It's important to remember that GitHub is not Git. GitHub is just a hosting service. There are other companies who offer hosting services that do the same thing as GitHub, such as Bitbucket and GitLab.</a:t>
            </a:r>
            <a:endParaRPr lang="hi-IN" dirty="0"/>
          </a:p>
          <a:p>
            <a:endParaRPr lang="en-IN" dirty="0"/>
          </a:p>
        </p:txBody>
      </p:sp>
    </p:spTree>
    <p:extLst>
      <p:ext uri="{BB962C8B-B14F-4D97-AF65-F5344CB8AC3E}">
        <p14:creationId xmlns:p14="http://schemas.microsoft.com/office/powerpoint/2010/main" val="1674152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246</TotalTime>
  <Words>1101</Words>
  <Application>Microsoft Office PowerPoint</Application>
  <PresentationFormat>Widescreen</PresentationFormat>
  <Paragraphs>94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Amazon Ember</vt:lpstr>
      <vt:lpstr>AmazonEmber</vt:lpstr>
      <vt:lpstr>Arial</vt:lpstr>
      <vt:lpstr>Calibri</vt:lpstr>
      <vt:lpstr>Gill Sans MT</vt:lpstr>
      <vt:lpstr>Söhne</vt:lpstr>
      <vt:lpstr>Gallery</vt:lpstr>
      <vt:lpstr>Aws devops</vt:lpstr>
      <vt:lpstr>intro</vt:lpstr>
      <vt:lpstr>..</vt:lpstr>
      <vt:lpstr>Version control</vt:lpstr>
      <vt:lpstr>What is git</vt:lpstr>
      <vt:lpstr>Aws code commit</vt:lpstr>
      <vt:lpstr>..</vt:lpstr>
      <vt:lpstr>Lab </vt:lpstr>
      <vt:lpstr>github</vt:lpstr>
      <vt:lpstr>..</vt:lpstr>
      <vt:lpstr>..</vt:lpstr>
      <vt:lpstr>Getting a Git repository using git init</vt:lpstr>
      <vt:lpstr>Set global parameters for user in dev machine</vt:lpstr>
      <vt:lpstr>lab</vt:lpstr>
      <vt:lpstr>Git add</vt:lpstr>
      <vt:lpstr>Git commit</vt:lpstr>
      <vt:lpstr>lab</vt:lpstr>
      <vt:lpstr>What is SSH Authentication?</vt:lpstr>
      <vt:lpstr>Why ssh keys</vt:lpstr>
      <vt:lpstr>Git push</vt:lpstr>
      <vt:lpstr>..</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21</cp:revision>
  <dcterms:created xsi:type="dcterms:W3CDTF">2025-02-09T10:44:29Z</dcterms:created>
  <dcterms:modified xsi:type="dcterms:W3CDTF">2025-02-10T05:59:19Z</dcterms:modified>
</cp:coreProperties>
</file>