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8dcbad966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8dcbad966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8dcbad966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8dcbad966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8dcbad966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8dcbad966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6b1643439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6b164343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8dcbad966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8dcbad966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8dcbad966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8dcbad966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98dcbad966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98dcbad966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8dcbad9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8dcbad9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8dcbad966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8dcbad966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8dcbad96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8dcbad96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8dcbad96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8dcbad96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43fe6c624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43fe6c62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6b1643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6b1643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43fe6c62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43fe6c62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8dcbad966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8dcbad966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Varlog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architecture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2651575" y="1771550"/>
            <a:ext cx="8961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3826375" y="1771550"/>
            <a:ext cx="8961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5001175" y="1771550"/>
            <a:ext cx="8961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3648175" y="377313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Metadata Repository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Google Shape;257;p22"/>
          <p:cNvSpPr/>
          <p:nvPr/>
        </p:nvSpPr>
        <p:spPr>
          <a:xfrm rot="5400000">
            <a:off x="3011275" y="2162138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8" name="Google Shape;258;p22"/>
          <p:cNvCxnSpPr>
            <a:stCxn id="253" idx="0"/>
          </p:cNvCxnSpPr>
          <p:nvPr/>
        </p:nvCxnSpPr>
        <p:spPr>
          <a:xfrm flipH="1" rot="10800000">
            <a:off x="3099625" y="984650"/>
            <a:ext cx="7692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9" name="Google Shape;259;p22"/>
          <p:cNvCxnSpPr>
            <a:stCxn id="254" idx="0"/>
            <a:endCxn id="256" idx="2"/>
          </p:cNvCxnSpPr>
          <p:nvPr/>
        </p:nvCxnSpPr>
        <p:spPr>
          <a:xfrm rot="10800000">
            <a:off x="4274425" y="982550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0" name="Google Shape;260;p22"/>
          <p:cNvCxnSpPr>
            <a:stCxn id="255" idx="0"/>
          </p:cNvCxnSpPr>
          <p:nvPr/>
        </p:nvCxnSpPr>
        <p:spPr>
          <a:xfrm rot="10800000">
            <a:off x="4689025" y="978050"/>
            <a:ext cx="7602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1" name="Google Shape;261;p22"/>
          <p:cNvSpPr/>
          <p:nvPr/>
        </p:nvSpPr>
        <p:spPr>
          <a:xfrm>
            <a:off x="26515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22"/>
          <p:cNvSpPr/>
          <p:nvPr/>
        </p:nvSpPr>
        <p:spPr>
          <a:xfrm rot="5400000">
            <a:off x="3011275" y="2338838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22"/>
          <p:cNvSpPr/>
          <p:nvPr/>
        </p:nvSpPr>
        <p:spPr>
          <a:xfrm rot="5400000">
            <a:off x="3011275" y="2515538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22"/>
          <p:cNvSpPr/>
          <p:nvPr/>
        </p:nvSpPr>
        <p:spPr>
          <a:xfrm rot="5400000">
            <a:off x="4186075" y="2162138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22"/>
          <p:cNvSpPr/>
          <p:nvPr/>
        </p:nvSpPr>
        <p:spPr>
          <a:xfrm rot="5400000">
            <a:off x="4186075" y="2338838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2"/>
          <p:cNvSpPr/>
          <p:nvPr/>
        </p:nvSpPr>
        <p:spPr>
          <a:xfrm rot="5400000">
            <a:off x="5413700" y="21621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7" name="Google Shape;267;p22"/>
          <p:cNvSpPr/>
          <p:nvPr/>
        </p:nvSpPr>
        <p:spPr>
          <a:xfrm rot="5400000">
            <a:off x="5413700" y="23388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22"/>
          <p:cNvSpPr/>
          <p:nvPr/>
        </p:nvSpPr>
        <p:spPr>
          <a:xfrm rot="5400000">
            <a:off x="5413700" y="25155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9" name="Google Shape;269;p22"/>
          <p:cNvSpPr/>
          <p:nvPr/>
        </p:nvSpPr>
        <p:spPr>
          <a:xfrm rot="5400000">
            <a:off x="5413700" y="26922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2796625" y="1315038"/>
            <a:ext cx="9399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order=[7,9]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4742725" y="1315038"/>
            <a:ext cx="8961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order=[3,6]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3776800" y="1315027"/>
            <a:ext cx="9801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order=[1,2]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22"/>
          <p:cNvSpPr/>
          <p:nvPr/>
        </p:nvSpPr>
        <p:spPr>
          <a:xfrm>
            <a:off x="384662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2"/>
          <p:cNvSpPr/>
          <p:nvPr/>
        </p:nvSpPr>
        <p:spPr>
          <a:xfrm>
            <a:off x="50011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2"/>
          <p:cNvSpPr/>
          <p:nvPr/>
        </p:nvSpPr>
        <p:spPr>
          <a:xfrm rot="5400000">
            <a:off x="4222600" y="1495625"/>
            <a:ext cx="88500" cy="3230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4186075" y="3201613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5413700" y="3201600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/>
          <p:nvPr/>
        </p:nvSpPr>
        <p:spPr>
          <a:xfrm>
            <a:off x="3011275" y="3201600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architecture</a:t>
            </a:r>
            <a:endParaRPr/>
          </a:p>
        </p:txBody>
      </p:sp>
      <p:sp>
        <p:nvSpPr>
          <p:cNvPr id="284" name="Google Shape;284;p23"/>
          <p:cNvSpPr/>
          <p:nvPr/>
        </p:nvSpPr>
        <p:spPr>
          <a:xfrm>
            <a:off x="2651575" y="1771550"/>
            <a:ext cx="8961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Google Shape;285;p23"/>
          <p:cNvSpPr/>
          <p:nvPr/>
        </p:nvSpPr>
        <p:spPr>
          <a:xfrm>
            <a:off x="3826375" y="1771550"/>
            <a:ext cx="8961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6" name="Google Shape;286;p23"/>
          <p:cNvSpPr/>
          <p:nvPr/>
        </p:nvSpPr>
        <p:spPr>
          <a:xfrm>
            <a:off x="5001175" y="1771550"/>
            <a:ext cx="8961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3648175" y="377313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Metadata Repository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8" name="Google Shape;288;p23"/>
          <p:cNvCxnSpPr>
            <a:stCxn id="284" idx="0"/>
          </p:cNvCxnSpPr>
          <p:nvPr/>
        </p:nvCxnSpPr>
        <p:spPr>
          <a:xfrm flipH="1" rot="10800000">
            <a:off x="3099625" y="984650"/>
            <a:ext cx="7692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89" name="Google Shape;289;p23"/>
          <p:cNvCxnSpPr>
            <a:stCxn id="285" idx="0"/>
            <a:endCxn id="287" idx="2"/>
          </p:cNvCxnSpPr>
          <p:nvPr/>
        </p:nvCxnSpPr>
        <p:spPr>
          <a:xfrm rot="10800000">
            <a:off x="4274425" y="982550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90" name="Google Shape;290;p23"/>
          <p:cNvCxnSpPr>
            <a:stCxn id="286" idx="0"/>
          </p:cNvCxnSpPr>
          <p:nvPr/>
        </p:nvCxnSpPr>
        <p:spPr>
          <a:xfrm rot="10800000">
            <a:off x="4689025" y="978050"/>
            <a:ext cx="7602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91" name="Google Shape;291;p23"/>
          <p:cNvSpPr/>
          <p:nvPr/>
        </p:nvSpPr>
        <p:spPr>
          <a:xfrm>
            <a:off x="26515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2796625" y="1315038"/>
            <a:ext cx="9399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order=[7,9]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23"/>
          <p:cNvSpPr/>
          <p:nvPr/>
        </p:nvSpPr>
        <p:spPr>
          <a:xfrm>
            <a:off x="4742725" y="1315038"/>
            <a:ext cx="8961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order=[3,6]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3776800" y="1315027"/>
            <a:ext cx="9801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order=[1,2]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23"/>
          <p:cNvSpPr/>
          <p:nvPr/>
        </p:nvSpPr>
        <p:spPr>
          <a:xfrm>
            <a:off x="384662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6" name="Google Shape;296;p23"/>
          <p:cNvSpPr/>
          <p:nvPr/>
        </p:nvSpPr>
        <p:spPr>
          <a:xfrm>
            <a:off x="50011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23"/>
          <p:cNvSpPr/>
          <p:nvPr/>
        </p:nvSpPr>
        <p:spPr>
          <a:xfrm rot="5400000">
            <a:off x="4222600" y="1495625"/>
            <a:ext cx="88500" cy="3230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4186075" y="3201613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3"/>
          <p:cNvSpPr/>
          <p:nvPr/>
        </p:nvSpPr>
        <p:spPr>
          <a:xfrm>
            <a:off x="5413700" y="3201600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3"/>
          <p:cNvSpPr/>
          <p:nvPr/>
        </p:nvSpPr>
        <p:spPr>
          <a:xfrm>
            <a:off x="3011275" y="3201600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2907625" y="2266250"/>
            <a:ext cx="384000" cy="176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2907625" y="2442950"/>
            <a:ext cx="384000" cy="176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2907625" y="2619650"/>
            <a:ext cx="384000" cy="176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23"/>
          <p:cNvSpPr/>
          <p:nvPr/>
        </p:nvSpPr>
        <p:spPr>
          <a:xfrm>
            <a:off x="4074850" y="2267712"/>
            <a:ext cx="384000" cy="173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23"/>
          <p:cNvSpPr/>
          <p:nvPr/>
        </p:nvSpPr>
        <p:spPr>
          <a:xfrm>
            <a:off x="4074850" y="2441412"/>
            <a:ext cx="384000" cy="173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23"/>
          <p:cNvSpPr/>
          <p:nvPr/>
        </p:nvSpPr>
        <p:spPr>
          <a:xfrm>
            <a:off x="5257225" y="22640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5257225" y="24377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5257225" y="26114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5257225" y="27851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architecture</a:t>
            </a:r>
            <a:endParaRPr/>
          </a:p>
        </p:txBody>
      </p:sp>
      <p:sp>
        <p:nvSpPr>
          <p:cNvPr id="315" name="Google Shape;315;p24"/>
          <p:cNvSpPr/>
          <p:nvPr/>
        </p:nvSpPr>
        <p:spPr>
          <a:xfrm>
            <a:off x="2651575" y="1771550"/>
            <a:ext cx="8961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3826375" y="1771550"/>
            <a:ext cx="8961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24"/>
          <p:cNvSpPr/>
          <p:nvPr/>
        </p:nvSpPr>
        <p:spPr>
          <a:xfrm>
            <a:off x="5001175" y="1771550"/>
            <a:ext cx="8961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24"/>
          <p:cNvSpPr/>
          <p:nvPr/>
        </p:nvSpPr>
        <p:spPr>
          <a:xfrm>
            <a:off x="3648175" y="377313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Metadata Repository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19" name="Google Shape;319;p24"/>
          <p:cNvCxnSpPr>
            <a:stCxn id="315" idx="0"/>
          </p:cNvCxnSpPr>
          <p:nvPr/>
        </p:nvCxnSpPr>
        <p:spPr>
          <a:xfrm flipH="1" rot="10800000">
            <a:off x="3099625" y="984650"/>
            <a:ext cx="7692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4"/>
          <p:cNvCxnSpPr>
            <a:stCxn id="316" idx="0"/>
            <a:endCxn id="318" idx="2"/>
          </p:cNvCxnSpPr>
          <p:nvPr/>
        </p:nvCxnSpPr>
        <p:spPr>
          <a:xfrm rot="10800000">
            <a:off x="4274425" y="982550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4"/>
          <p:cNvCxnSpPr>
            <a:stCxn id="317" idx="0"/>
          </p:cNvCxnSpPr>
          <p:nvPr/>
        </p:nvCxnSpPr>
        <p:spPr>
          <a:xfrm rot="10800000">
            <a:off x="4689025" y="978050"/>
            <a:ext cx="7602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24"/>
          <p:cNvSpPr/>
          <p:nvPr/>
        </p:nvSpPr>
        <p:spPr>
          <a:xfrm>
            <a:off x="26515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Reads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384662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Reads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4"/>
          <p:cNvSpPr/>
          <p:nvPr/>
        </p:nvSpPr>
        <p:spPr>
          <a:xfrm>
            <a:off x="50011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Reads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4"/>
          <p:cNvSpPr/>
          <p:nvPr/>
        </p:nvSpPr>
        <p:spPr>
          <a:xfrm rot="10800000">
            <a:off x="4186075" y="2822152"/>
            <a:ext cx="176700" cy="5562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"/>
          <p:cNvSpPr/>
          <p:nvPr/>
        </p:nvSpPr>
        <p:spPr>
          <a:xfrm rot="-7137603">
            <a:off x="4722890" y="2822631"/>
            <a:ext cx="176580" cy="70766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4"/>
          <p:cNvSpPr/>
          <p:nvPr/>
        </p:nvSpPr>
        <p:spPr>
          <a:xfrm rot="7628520">
            <a:off x="3671134" y="2801406"/>
            <a:ext cx="176882" cy="69528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2907625" y="2266250"/>
            <a:ext cx="384000" cy="176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24"/>
          <p:cNvSpPr/>
          <p:nvPr/>
        </p:nvSpPr>
        <p:spPr>
          <a:xfrm>
            <a:off x="2907625" y="2442950"/>
            <a:ext cx="384000" cy="176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2907625" y="2619650"/>
            <a:ext cx="384000" cy="176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24"/>
          <p:cNvSpPr/>
          <p:nvPr/>
        </p:nvSpPr>
        <p:spPr>
          <a:xfrm>
            <a:off x="4074850" y="2267712"/>
            <a:ext cx="384000" cy="173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4"/>
          <p:cNvSpPr/>
          <p:nvPr/>
        </p:nvSpPr>
        <p:spPr>
          <a:xfrm>
            <a:off x="4074850" y="2441412"/>
            <a:ext cx="384000" cy="1737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5257225" y="22640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5257225" y="24377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24"/>
          <p:cNvSpPr/>
          <p:nvPr/>
        </p:nvSpPr>
        <p:spPr>
          <a:xfrm>
            <a:off x="5257225" y="26114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5257225" y="2785125"/>
            <a:ext cx="384000" cy="1737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42" name="Google Shape;3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WAL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Transation logging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Event logging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Distributed work queue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ML training pipeline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Replicated state machine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예제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Appendix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Distributed Transation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분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산 스토리지에서 Transaction 처리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Single-Parition Transaction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Multi-Partition Transaction</a:t>
            </a:r>
            <a:endParaRPr b="1" sz="1500" u="sng"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transaction의 operation들이 여러 partition에 있는 데이터를 read/write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e.g., Redicoke Hash 자료구조에 있는 데이터들이 여러 파티션에 저장되는 경우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Distributed Transaction 처리 방식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Lock-based 2PC (e.g., redicoke)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Single transaction executor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366050" y="1129675"/>
            <a:ext cx="5907000" cy="82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Distributed Transaction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201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9259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8557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20100" y="2833650"/>
            <a:ext cx="5610000" cy="50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Transaction Coordinator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2" name="Google Shape;72;p15"/>
          <p:cNvCxnSpPr/>
          <p:nvPr/>
        </p:nvCxnSpPr>
        <p:spPr>
          <a:xfrm>
            <a:off x="1146350" y="1842550"/>
            <a:ext cx="36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3" name="Google Shape;73;p15"/>
          <p:cNvCxnSpPr>
            <a:stCxn id="70" idx="2"/>
          </p:cNvCxnSpPr>
          <p:nvPr/>
        </p:nvCxnSpPr>
        <p:spPr>
          <a:xfrm>
            <a:off x="5481950" y="1842550"/>
            <a:ext cx="3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" name="Google Shape;74;p15"/>
          <p:cNvSpPr/>
          <p:nvPr/>
        </p:nvSpPr>
        <p:spPr>
          <a:xfrm>
            <a:off x="5201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9259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8557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7" name="Google Shape;77;p15"/>
          <p:cNvCxnSpPr>
            <a:stCxn id="74" idx="2"/>
            <a:endCxn id="68" idx="0"/>
          </p:cNvCxnSpPr>
          <p:nvPr/>
        </p:nvCxnSpPr>
        <p:spPr>
          <a:xfrm>
            <a:off x="11463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5" idx="2"/>
            <a:endCxn id="69" idx="0"/>
          </p:cNvCxnSpPr>
          <p:nvPr/>
        </p:nvCxnSpPr>
        <p:spPr>
          <a:xfrm>
            <a:off x="25521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6" idx="2"/>
            <a:endCxn id="70" idx="0"/>
          </p:cNvCxnSpPr>
          <p:nvPr/>
        </p:nvCxnSpPr>
        <p:spPr>
          <a:xfrm>
            <a:off x="54819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3319500" y="153775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1" name="Google Shape;81;p15"/>
          <p:cNvCxnSpPr>
            <a:stCxn id="69" idx="2"/>
          </p:cNvCxnSpPr>
          <p:nvPr/>
        </p:nvCxnSpPr>
        <p:spPr>
          <a:xfrm>
            <a:off x="2552150" y="1842550"/>
            <a:ext cx="21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959550" y="2280350"/>
            <a:ext cx="4706100" cy="18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send transaction intent and receive conflict decision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366050" y="1129675"/>
            <a:ext cx="5907000" cy="82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Distributed Transaction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201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9259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8557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20100" y="2833650"/>
            <a:ext cx="5610000" cy="50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Append-only Shared Log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1146350" y="1842550"/>
            <a:ext cx="36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4" name="Google Shape;94;p16"/>
          <p:cNvCxnSpPr>
            <a:stCxn id="91" idx="2"/>
          </p:cNvCxnSpPr>
          <p:nvPr/>
        </p:nvCxnSpPr>
        <p:spPr>
          <a:xfrm>
            <a:off x="5481950" y="1842550"/>
            <a:ext cx="3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5" name="Google Shape;95;p16"/>
          <p:cNvSpPr/>
          <p:nvPr/>
        </p:nvSpPr>
        <p:spPr>
          <a:xfrm>
            <a:off x="5201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19259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8557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8" name="Google Shape;98;p16"/>
          <p:cNvCxnSpPr>
            <a:stCxn id="95" idx="2"/>
            <a:endCxn id="89" idx="0"/>
          </p:cNvCxnSpPr>
          <p:nvPr/>
        </p:nvCxnSpPr>
        <p:spPr>
          <a:xfrm>
            <a:off x="11463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6"/>
          <p:cNvCxnSpPr>
            <a:stCxn id="96" idx="2"/>
            <a:endCxn id="90" idx="0"/>
          </p:cNvCxnSpPr>
          <p:nvPr/>
        </p:nvCxnSpPr>
        <p:spPr>
          <a:xfrm>
            <a:off x="25521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stCxn id="97" idx="2"/>
            <a:endCxn id="91" idx="0"/>
          </p:cNvCxnSpPr>
          <p:nvPr/>
        </p:nvCxnSpPr>
        <p:spPr>
          <a:xfrm>
            <a:off x="54819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/>
          <p:nvPr/>
        </p:nvSpPr>
        <p:spPr>
          <a:xfrm>
            <a:off x="3319500" y="153775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2" name="Google Shape;102;p16"/>
          <p:cNvCxnSpPr>
            <a:stCxn id="90" idx="2"/>
          </p:cNvCxnSpPr>
          <p:nvPr/>
        </p:nvCxnSpPr>
        <p:spPr>
          <a:xfrm>
            <a:off x="2552150" y="1842550"/>
            <a:ext cx="21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959550" y="2280350"/>
            <a:ext cx="4706100" cy="18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send transaction intent and receive conflict decision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273050" y="2559300"/>
            <a:ext cx="27810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Transaction 처리를 위한 Log Abstraction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 모든 Data Store의 Operation을 기록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 Log를 읽어 가면서 transaction commit/abort를 결정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 Log는 immutable/append-only 이므로 모든 Data Store는 분산된 transaction에 대해 같은 결정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66050" y="1129675"/>
            <a:ext cx="5907000" cy="82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Distributed Transaction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5201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9259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855700" y="123745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Data Store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1146350" y="1842550"/>
            <a:ext cx="3600" cy="9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5" name="Google Shape;115;p17"/>
          <p:cNvCxnSpPr>
            <a:stCxn id="113" idx="2"/>
          </p:cNvCxnSpPr>
          <p:nvPr/>
        </p:nvCxnSpPr>
        <p:spPr>
          <a:xfrm>
            <a:off x="5481950" y="1842550"/>
            <a:ext cx="3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6" name="Google Shape;116;p17"/>
          <p:cNvSpPr/>
          <p:nvPr/>
        </p:nvSpPr>
        <p:spPr>
          <a:xfrm>
            <a:off x="5201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19259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855700" y="66220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read/write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9" name="Google Shape;119;p17"/>
          <p:cNvCxnSpPr>
            <a:stCxn id="116" idx="2"/>
            <a:endCxn id="111" idx="0"/>
          </p:cNvCxnSpPr>
          <p:nvPr/>
        </p:nvCxnSpPr>
        <p:spPr>
          <a:xfrm>
            <a:off x="11463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117" idx="2"/>
            <a:endCxn id="112" idx="0"/>
          </p:cNvCxnSpPr>
          <p:nvPr/>
        </p:nvCxnSpPr>
        <p:spPr>
          <a:xfrm>
            <a:off x="25521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stCxn id="118" idx="2"/>
            <a:endCxn id="113" idx="0"/>
          </p:cNvCxnSpPr>
          <p:nvPr/>
        </p:nvCxnSpPr>
        <p:spPr>
          <a:xfrm>
            <a:off x="5481950" y="972100"/>
            <a:ext cx="0" cy="2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/>
          <p:nvPr/>
        </p:nvSpPr>
        <p:spPr>
          <a:xfrm>
            <a:off x="3319500" y="1537750"/>
            <a:ext cx="12525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. . 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" name="Google Shape;123;p17"/>
          <p:cNvCxnSpPr>
            <a:stCxn id="112" idx="2"/>
          </p:cNvCxnSpPr>
          <p:nvPr/>
        </p:nvCxnSpPr>
        <p:spPr>
          <a:xfrm>
            <a:off x="2552150" y="1842550"/>
            <a:ext cx="2100" cy="10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4" name="Google Shape;124;p17"/>
          <p:cNvSpPr/>
          <p:nvPr/>
        </p:nvSpPr>
        <p:spPr>
          <a:xfrm>
            <a:off x="959550" y="2280350"/>
            <a:ext cx="4706100" cy="18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send transaction intent and receive conflict decision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6273050" y="2559300"/>
            <a:ext cx="27810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Scalability, fault-tolerance 를 위해 여러 Log Storage로 분산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 Data Store가 저장한 transaction intent 간의 순서(total order)를 지키기 어렵다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520100" y="2843350"/>
            <a:ext cx="1252500" cy="4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 Storage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926950" y="2843350"/>
            <a:ext cx="1252500" cy="4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 Storage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4855700" y="2843350"/>
            <a:ext cx="1252500" cy="49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 Storage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366050" y="2680125"/>
            <a:ext cx="5907000" cy="82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>
            <a:off x="141100" y="1286375"/>
            <a:ext cx="8487900" cy="137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11700" y="1553825"/>
            <a:ext cx="1388700" cy="8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begin(txn1)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v1 = get(k1)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set(k1, ++v1)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set(k2, ++v1)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commit(txn1)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 Transaction Logging</a:t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133675" y="1781225"/>
            <a:ext cx="755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conflict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analysis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6199175" y="1647875"/>
            <a:ext cx="1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9" name="Google Shape;139;p18"/>
          <p:cNvCxnSpPr>
            <a:stCxn id="140" idx="0"/>
            <a:endCxn id="137" idx="2"/>
          </p:cNvCxnSpPr>
          <p:nvPr/>
        </p:nvCxnSpPr>
        <p:spPr>
          <a:xfrm flipH="1" rot="10800000">
            <a:off x="3504175" y="2166125"/>
            <a:ext cx="7200" cy="12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>
            <a:stCxn id="135" idx="3"/>
            <a:endCxn id="137" idx="1"/>
          </p:cNvCxnSpPr>
          <p:nvPr/>
        </p:nvCxnSpPr>
        <p:spPr>
          <a:xfrm>
            <a:off x="1700400" y="1973675"/>
            <a:ext cx="143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8"/>
          <p:cNvSpPr/>
          <p:nvPr/>
        </p:nvSpPr>
        <p:spPr>
          <a:xfrm>
            <a:off x="6784225" y="1781225"/>
            <a:ext cx="755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conflict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analysis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703650" y="1781225"/>
            <a:ext cx="755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conflict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analysis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" name="Google Shape;144;p18"/>
          <p:cNvCxnSpPr>
            <a:stCxn id="145" idx="0"/>
            <a:endCxn id="142" idx="2"/>
          </p:cNvCxnSpPr>
          <p:nvPr/>
        </p:nvCxnSpPr>
        <p:spPr>
          <a:xfrm rot="10800000">
            <a:off x="7161775" y="2166125"/>
            <a:ext cx="0" cy="12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8"/>
          <p:cNvCxnSpPr>
            <a:stCxn id="147" idx="0"/>
            <a:endCxn id="143" idx="2"/>
          </p:cNvCxnSpPr>
          <p:nvPr/>
        </p:nvCxnSpPr>
        <p:spPr>
          <a:xfrm rot="10800000">
            <a:off x="8081200" y="2166125"/>
            <a:ext cx="0" cy="12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8" name="Google Shape;148;p18"/>
          <p:cNvGrpSpPr/>
          <p:nvPr/>
        </p:nvGrpSpPr>
        <p:grpSpPr>
          <a:xfrm>
            <a:off x="303775" y="2941320"/>
            <a:ext cx="8677650" cy="1268705"/>
            <a:chOff x="303775" y="2560320"/>
            <a:chExt cx="8677650" cy="1268705"/>
          </a:xfrm>
        </p:grpSpPr>
        <p:sp>
          <p:nvSpPr>
            <p:cNvPr id="149" name="Google Shape;149;p18"/>
            <p:cNvSpPr/>
            <p:nvPr/>
          </p:nvSpPr>
          <p:spPr>
            <a:xfrm>
              <a:off x="303775" y="3444125"/>
              <a:ext cx="896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Varlog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03775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txn1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get(k1)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218175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txn1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et(k1, v1)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2137600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txn1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set(k2, v2)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046975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txn1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commit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961375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txn2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get(k1)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875775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txn3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set(k1)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785150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txn2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set(k1)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704575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txn2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commit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7624000" y="3059225"/>
              <a:ext cx="9144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txn3</a:t>
              </a:r>
              <a:br>
                <a:rPr lang="en" sz="900"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commit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303775" y="2837750"/>
              <a:ext cx="8466300" cy="1410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8085325" y="2560320"/>
              <a:ext cx="896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Consolas"/>
                  <a:ea typeface="Consolas"/>
                  <a:cs typeface="Consolas"/>
                  <a:sym typeface="Consolas"/>
                </a:rPr>
                <a:t>replay</a:t>
              </a:r>
              <a:endParaRPr sz="9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141100" y="2660975"/>
            <a:ext cx="197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Distributed database 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(e.g., redicoke)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3019375" y="1444250"/>
            <a:ext cx="98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transaction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executor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6669925" y="1444250"/>
            <a:ext cx="98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transaction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executor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7589350" y="1444250"/>
            <a:ext cx="98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transaction 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executor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Varlog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Scalable distributed log storage providing strong consistency, total order, and high availability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Distibuted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Consistent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onsolas"/>
              <a:buChar char="-"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Total order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557400" y="1488725"/>
            <a:ext cx="7986900" cy="215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0"/>
          <p:cNvCxnSpPr>
            <a:stCxn id="174" idx="2"/>
          </p:cNvCxnSpPr>
          <p:nvPr/>
        </p:nvCxnSpPr>
        <p:spPr>
          <a:xfrm>
            <a:off x="6287525" y="1118375"/>
            <a:ext cx="3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0"/>
          <p:cNvSpPr/>
          <p:nvPr/>
        </p:nvSpPr>
        <p:spPr>
          <a:xfrm>
            <a:off x="2575375" y="1558125"/>
            <a:ext cx="8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Log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26515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828275" y="1916225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004975" y="1916225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31816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3358375" y="1916225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3535075" y="1916225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0"/>
          <p:cNvSpPr/>
          <p:nvPr/>
        </p:nvSpPr>
        <p:spPr>
          <a:xfrm>
            <a:off x="37117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888475" y="1916225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0651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42418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4418575" y="1916225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4595275" y="1916225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47719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948675" y="1916225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51253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5302075" y="1916225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5478775" y="1916225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6554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5832175" y="1916225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6008875" y="1916225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6185575" y="1916225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4241875" y="1840025"/>
            <a:ext cx="1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8" name="Google Shape;198;p20"/>
          <p:cNvCxnSpPr>
            <a:stCxn id="197" idx="0"/>
            <a:endCxn id="199" idx="2"/>
          </p:cNvCxnSpPr>
          <p:nvPr/>
        </p:nvCxnSpPr>
        <p:spPr>
          <a:xfrm rot="-5400000">
            <a:off x="4369825" y="1078925"/>
            <a:ext cx="721500" cy="800700"/>
          </a:xfrm>
          <a:prstGeom prst="bentConnector3">
            <a:avLst>
              <a:gd fmla="val 711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200" name="Google Shape;200;p20"/>
          <p:cNvGrpSpPr/>
          <p:nvPr/>
        </p:nvGrpSpPr>
        <p:grpSpPr>
          <a:xfrm>
            <a:off x="4682775" y="630900"/>
            <a:ext cx="896100" cy="487475"/>
            <a:chOff x="4682775" y="630900"/>
            <a:chExt cx="896100" cy="487475"/>
          </a:xfrm>
        </p:grpSpPr>
        <p:sp>
          <p:nvSpPr>
            <p:cNvPr id="201" name="Google Shape;201;p20"/>
            <p:cNvSpPr/>
            <p:nvPr/>
          </p:nvSpPr>
          <p:spPr>
            <a:xfrm>
              <a:off x="4682775" y="630900"/>
              <a:ext cx="8961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Reads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042475" y="733475"/>
              <a:ext cx="176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architecture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2651575" y="2914550"/>
            <a:ext cx="8961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3826375" y="2914550"/>
            <a:ext cx="8961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5001175" y="2914550"/>
            <a:ext cx="8961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" name="Google Shape;206;p20"/>
          <p:cNvCxnSpPr/>
          <p:nvPr/>
        </p:nvCxnSpPr>
        <p:spPr>
          <a:xfrm>
            <a:off x="2216700" y="2644450"/>
            <a:ext cx="478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7" name="Google Shape;207;p20"/>
          <p:cNvSpPr/>
          <p:nvPr/>
        </p:nvSpPr>
        <p:spPr>
          <a:xfrm>
            <a:off x="6623775" y="2301125"/>
            <a:ext cx="176700" cy="292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6739975" y="2118325"/>
            <a:ext cx="146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logical log stream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0"/>
          <p:cNvSpPr/>
          <p:nvPr/>
        </p:nvSpPr>
        <p:spPr>
          <a:xfrm rot="10800000">
            <a:off x="6623775" y="2682125"/>
            <a:ext cx="176700" cy="2925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6766800" y="2709475"/>
            <a:ext cx="114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storage nodes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862900" y="2341900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Metadata Repository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2" name="Google Shape;212;p20"/>
          <p:cNvCxnSpPr>
            <a:stCxn id="211" idx="0"/>
          </p:cNvCxnSpPr>
          <p:nvPr/>
        </p:nvCxnSpPr>
        <p:spPr>
          <a:xfrm rot="-5400000">
            <a:off x="1814500" y="1766050"/>
            <a:ext cx="250500" cy="90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0"/>
          <p:cNvCxnSpPr>
            <a:stCxn id="211" idx="2"/>
          </p:cNvCxnSpPr>
          <p:nvPr/>
        </p:nvCxnSpPr>
        <p:spPr>
          <a:xfrm flipH="1" rot="-5400000">
            <a:off x="1796200" y="2639950"/>
            <a:ext cx="244800" cy="858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4" name="Google Shape;214;p20"/>
          <p:cNvGrpSpPr/>
          <p:nvPr/>
        </p:nvGrpSpPr>
        <p:grpSpPr>
          <a:xfrm>
            <a:off x="5832825" y="630900"/>
            <a:ext cx="896100" cy="487475"/>
            <a:chOff x="5832825" y="630900"/>
            <a:chExt cx="896100" cy="487475"/>
          </a:xfrm>
        </p:grpSpPr>
        <p:sp>
          <p:nvSpPr>
            <p:cNvPr id="215" name="Google Shape;215;p20"/>
            <p:cNvSpPr/>
            <p:nvPr/>
          </p:nvSpPr>
          <p:spPr>
            <a:xfrm>
              <a:off x="5832825" y="630900"/>
              <a:ext cx="896100" cy="384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Writes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6199175" y="733475"/>
              <a:ext cx="1767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6" name="Google Shape;216;p20"/>
          <p:cNvSpPr/>
          <p:nvPr/>
        </p:nvSpPr>
        <p:spPr>
          <a:xfrm>
            <a:off x="481200" y="1097025"/>
            <a:ext cx="89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Varlog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architecture</a:t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>
            <a:off x="2651575" y="1771550"/>
            <a:ext cx="8961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3826375" y="1771550"/>
            <a:ext cx="8961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5001175" y="1771550"/>
            <a:ext cx="8961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Storage Node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3648175" y="377313"/>
            <a:ext cx="1252500" cy="60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Metadata Repository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1"/>
          <p:cNvSpPr/>
          <p:nvPr/>
        </p:nvSpPr>
        <p:spPr>
          <a:xfrm rot="5400000">
            <a:off x="3011275" y="2162138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21"/>
          <p:cNvCxnSpPr>
            <a:stCxn id="222" idx="0"/>
          </p:cNvCxnSpPr>
          <p:nvPr/>
        </p:nvCxnSpPr>
        <p:spPr>
          <a:xfrm flipH="1" rot="10800000">
            <a:off x="3099625" y="984650"/>
            <a:ext cx="7692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1"/>
          <p:cNvCxnSpPr>
            <a:stCxn id="223" idx="0"/>
            <a:endCxn id="225" idx="2"/>
          </p:cNvCxnSpPr>
          <p:nvPr/>
        </p:nvCxnSpPr>
        <p:spPr>
          <a:xfrm rot="10800000">
            <a:off x="4274425" y="982550"/>
            <a:ext cx="0" cy="78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1"/>
          <p:cNvCxnSpPr>
            <a:stCxn id="224" idx="0"/>
          </p:cNvCxnSpPr>
          <p:nvPr/>
        </p:nvCxnSpPr>
        <p:spPr>
          <a:xfrm rot="10800000">
            <a:off x="4689025" y="978050"/>
            <a:ext cx="7602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1"/>
          <p:cNvSpPr/>
          <p:nvPr/>
        </p:nvSpPr>
        <p:spPr>
          <a:xfrm>
            <a:off x="26515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21"/>
          <p:cNvSpPr/>
          <p:nvPr/>
        </p:nvSpPr>
        <p:spPr>
          <a:xfrm rot="5400000">
            <a:off x="3011275" y="2338838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1"/>
          <p:cNvSpPr/>
          <p:nvPr/>
        </p:nvSpPr>
        <p:spPr>
          <a:xfrm rot="5400000">
            <a:off x="3011275" y="2515538"/>
            <a:ext cx="176700" cy="384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1"/>
          <p:cNvSpPr/>
          <p:nvPr/>
        </p:nvSpPr>
        <p:spPr>
          <a:xfrm rot="5400000">
            <a:off x="4186075" y="2162138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21"/>
          <p:cNvSpPr/>
          <p:nvPr/>
        </p:nvSpPr>
        <p:spPr>
          <a:xfrm rot="5400000">
            <a:off x="4186075" y="2338838"/>
            <a:ext cx="176700" cy="384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1"/>
          <p:cNvSpPr/>
          <p:nvPr/>
        </p:nvSpPr>
        <p:spPr>
          <a:xfrm rot="5400000">
            <a:off x="5413700" y="21621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6" name="Google Shape;236;p21"/>
          <p:cNvSpPr/>
          <p:nvPr/>
        </p:nvSpPr>
        <p:spPr>
          <a:xfrm rot="5400000">
            <a:off x="5413700" y="23388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7" name="Google Shape;237;p21"/>
          <p:cNvSpPr/>
          <p:nvPr/>
        </p:nvSpPr>
        <p:spPr>
          <a:xfrm rot="5400000">
            <a:off x="5413700" y="25155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8" name="Google Shape;238;p21"/>
          <p:cNvSpPr/>
          <p:nvPr/>
        </p:nvSpPr>
        <p:spPr>
          <a:xfrm rot="5400000">
            <a:off x="5413700" y="2692238"/>
            <a:ext cx="176700" cy="384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3119875" y="1336850"/>
            <a:ext cx="7539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written=3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1"/>
          <p:cNvSpPr/>
          <p:nvPr/>
        </p:nvSpPr>
        <p:spPr>
          <a:xfrm>
            <a:off x="4695325" y="1336850"/>
            <a:ext cx="7539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written=4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3917725" y="1336850"/>
            <a:ext cx="753900" cy="1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written=2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384662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5001175" y="3425000"/>
            <a:ext cx="896100" cy="38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Writes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1"/>
          <p:cNvSpPr/>
          <p:nvPr/>
        </p:nvSpPr>
        <p:spPr>
          <a:xfrm rot="5400000">
            <a:off x="4222600" y="1495625"/>
            <a:ext cx="88500" cy="3230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4186075" y="3201613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5413700" y="3201600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011275" y="3201600"/>
            <a:ext cx="176700" cy="176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