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C7C966-7CFC-4D2A-8B1B-FAC70C750580}"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9BC92-B4F5-40B6-BF31-13C498452BC8}"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0654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1C7C966-7CFC-4D2A-8B1B-FAC70C750580}" type="datetimeFigureOut">
              <a:rPr lang="en-IN" smtClean="0"/>
              <a:t>24-08-2020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E9BC92-B4F5-40B6-BF31-13C498452BC8}" type="slidenum">
              <a:rPr lang="en-IN" smtClean="0"/>
              <a:t>‹#›</a:t>
            </a:fld>
            <a:endParaRPr lang="en-IN"/>
          </a:p>
        </p:txBody>
      </p:sp>
    </p:spTree>
    <p:extLst>
      <p:ext uri="{BB962C8B-B14F-4D97-AF65-F5344CB8AC3E}">
        <p14:creationId xmlns:p14="http://schemas.microsoft.com/office/powerpoint/2010/main" val="332557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C7C966-7CFC-4D2A-8B1B-FAC70C750580}"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9BC92-B4F5-40B6-BF31-13C498452BC8}" type="slidenum">
              <a:rPr lang="en-IN" smtClean="0"/>
              <a:t>‹#›</a:t>
            </a:fld>
            <a:endParaRPr lang="en-IN"/>
          </a:p>
        </p:txBody>
      </p:sp>
    </p:spTree>
    <p:extLst>
      <p:ext uri="{BB962C8B-B14F-4D97-AF65-F5344CB8AC3E}">
        <p14:creationId xmlns:p14="http://schemas.microsoft.com/office/powerpoint/2010/main" val="530657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C7C966-7CFC-4D2A-8B1B-FAC70C750580}"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9BC92-B4F5-40B6-BF31-13C498452BC8}"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59591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C7C966-7CFC-4D2A-8B1B-FAC70C750580}"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9BC92-B4F5-40B6-BF31-13C498452BC8}" type="slidenum">
              <a:rPr lang="en-IN" smtClean="0"/>
              <a:t>‹#›</a:t>
            </a:fld>
            <a:endParaRPr lang="en-IN"/>
          </a:p>
        </p:txBody>
      </p:sp>
    </p:spTree>
    <p:extLst>
      <p:ext uri="{BB962C8B-B14F-4D97-AF65-F5344CB8AC3E}">
        <p14:creationId xmlns:p14="http://schemas.microsoft.com/office/powerpoint/2010/main" val="3723170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C7C966-7CFC-4D2A-8B1B-FAC70C750580}"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9BC92-B4F5-40B6-BF31-13C498452BC8}"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11101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C7C966-7CFC-4D2A-8B1B-FAC70C750580}"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9BC92-B4F5-40B6-BF31-13C498452BC8}" type="slidenum">
              <a:rPr lang="en-IN" smtClean="0"/>
              <a:t>‹#›</a:t>
            </a:fld>
            <a:endParaRPr lang="en-IN"/>
          </a:p>
        </p:txBody>
      </p:sp>
    </p:spTree>
    <p:extLst>
      <p:ext uri="{BB962C8B-B14F-4D97-AF65-F5344CB8AC3E}">
        <p14:creationId xmlns:p14="http://schemas.microsoft.com/office/powerpoint/2010/main" val="1640746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C7C966-7CFC-4D2A-8B1B-FAC70C750580}"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9BC92-B4F5-40B6-BF31-13C498452BC8}" type="slidenum">
              <a:rPr lang="en-IN" smtClean="0"/>
              <a:t>‹#›</a:t>
            </a:fld>
            <a:endParaRPr lang="en-IN"/>
          </a:p>
        </p:txBody>
      </p:sp>
    </p:spTree>
    <p:extLst>
      <p:ext uri="{BB962C8B-B14F-4D97-AF65-F5344CB8AC3E}">
        <p14:creationId xmlns:p14="http://schemas.microsoft.com/office/powerpoint/2010/main" val="2763995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C7C966-7CFC-4D2A-8B1B-FAC70C750580}"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9BC92-B4F5-40B6-BF31-13C498452BC8}" type="slidenum">
              <a:rPr lang="en-IN" smtClean="0"/>
              <a:t>‹#›</a:t>
            </a:fld>
            <a:endParaRPr lang="en-IN"/>
          </a:p>
        </p:txBody>
      </p:sp>
    </p:spTree>
    <p:extLst>
      <p:ext uri="{BB962C8B-B14F-4D97-AF65-F5344CB8AC3E}">
        <p14:creationId xmlns:p14="http://schemas.microsoft.com/office/powerpoint/2010/main" val="367551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C7C966-7CFC-4D2A-8B1B-FAC70C750580}"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9BC92-B4F5-40B6-BF31-13C498452BC8}" type="slidenum">
              <a:rPr lang="en-IN" smtClean="0"/>
              <a:t>‹#›</a:t>
            </a:fld>
            <a:endParaRPr lang="en-IN"/>
          </a:p>
        </p:txBody>
      </p:sp>
    </p:spTree>
    <p:extLst>
      <p:ext uri="{BB962C8B-B14F-4D97-AF65-F5344CB8AC3E}">
        <p14:creationId xmlns:p14="http://schemas.microsoft.com/office/powerpoint/2010/main" val="15869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C7C966-7CFC-4D2A-8B1B-FAC70C750580}"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9BC92-B4F5-40B6-BF31-13C498452BC8}" type="slidenum">
              <a:rPr lang="en-IN" smtClean="0"/>
              <a:t>‹#›</a:t>
            </a:fld>
            <a:endParaRPr lang="en-IN"/>
          </a:p>
        </p:txBody>
      </p:sp>
    </p:spTree>
    <p:extLst>
      <p:ext uri="{BB962C8B-B14F-4D97-AF65-F5344CB8AC3E}">
        <p14:creationId xmlns:p14="http://schemas.microsoft.com/office/powerpoint/2010/main" val="275434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C7C966-7CFC-4D2A-8B1B-FAC70C750580}"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9BC92-B4F5-40B6-BF31-13C498452BC8}" type="slidenum">
              <a:rPr lang="en-IN" smtClean="0"/>
              <a:t>‹#›</a:t>
            </a:fld>
            <a:endParaRPr lang="en-IN"/>
          </a:p>
        </p:txBody>
      </p:sp>
    </p:spTree>
    <p:extLst>
      <p:ext uri="{BB962C8B-B14F-4D97-AF65-F5344CB8AC3E}">
        <p14:creationId xmlns:p14="http://schemas.microsoft.com/office/powerpoint/2010/main" val="1762366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C7C966-7CFC-4D2A-8B1B-FAC70C750580}" type="datetimeFigureOut">
              <a:rPr lang="en-IN" smtClean="0"/>
              <a:t>24-08-2020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E9BC92-B4F5-40B6-BF31-13C498452BC8}" type="slidenum">
              <a:rPr lang="en-IN" smtClean="0"/>
              <a:t>‹#›</a:t>
            </a:fld>
            <a:endParaRPr lang="en-IN"/>
          </a:p>
        </p:txBody>
      </p:sp>
    </p:spTree>
    <p:extLst>
      <p:ext uri="{BB962C8B-B14F-4D97-AF65-F5344CB8AC3E}">
        <p14:creationId xmlns:p14="http://schemas.microsoft.com/office/powerpoint/2010/main" val="221897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C7C966-7CFC-4D2A-8B1B-FAC70C750580}" type="datetimeFigureOut">
              <a:rPr lang="en-IN" smtClean="0"/>
              <a:t>24-08-2020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E9BC92-B4F5-40B6-BF31-13C498452BC8}" type="slidenum">
              <a:rPr lang="en-IN" smtClean="0"/>
              <a:t>‹#›</a:t>
            </a:fld>
            <a:endParaRPr lang="en-IN"/>
          </a:p>
        </p:txBody>
      </p:sp>
    </p:spTree>
    <p:extLst>
      <p:ext uri="{BB962C8B-B14F-4D97-AF65-F5344CB8AC3E}">
        <p14:creationId xmlns:p14="http://schemas.microsoft.com/office/powerpoint/2010/main" val="236256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C7C966-7CFC-4D2A-8B1B-FAC70C750580}" type="datetimeFigureOut">
              <a:rPr lang="en-IN" smtClean="0"/>
              <a:t>24-08-2020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E9BC92-B4F5-40B6-BF31-13C498452BC8}" type="slidenum">
              <a:rPr lang="en-IN" smtClean="0"/>
              <a:t>‹#›</a:t>
            </a:fld>
            <a:endParaRPr lang="en-IN"/>
          </a:p>
        </p:txBody>
      </p:sp>
    </p:spTree>
    <p:extLst>
      <p:ext uri="{BB962C8B-B14F-4D97-AF65-F5344CB8AC3E}">
        <p14:creationId xmlns:p14="http://schemas.microsoft.com/office/powerpoint/2010/main" val="139235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C7C966-7CFC-4D2A-8B1B-FAC70C750580}"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9BC92-B4F5-40B6-BF31-13C498452BC8}" type="slidenum">
              <a:rPr lang="en-IN" smtClean="0"/>
              <a:t>‹#›</a:t>
            </a:fld>
            <a:endParaRPr lang="en-IN"/>
          </a:p>
        </p:txBody>
      </p:sp>
    </p:spTree>
    <p:extLst>
      <p:ext uri="{BB962C8B-B14F-4D97-AF65-F5344CB8AC3E}">
        <p14:creationId xmlns:p14="http://schemas.microsoft.com/office/powerpoint/2010/main" val="323431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C7C966-7CFC-4D2A-8B1B-FAC70C750580}"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9BC92-B4F5-40B6-BF31-13C498452BC8}" type="slidenum">
              <a:rPr lang="en-IN" smtClean="0"/>
              <a:t>‹#›</a:t>
            </a:fld>
            <a:endParaRPr lang="en-IN"/>
          </a:p>
        </p:txBody>
      </p:sp>
    </p:spTree>
    <p:extLst>
      <p:ext uri="{BB962C8B-B14F-4D97-AF65-F5344CB8AC3E}">
        <p14:creationId xmlns:p14="http://schemas.microsoft.com/office/powerpoint/2010/main" val="129411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1C7C966-7CFC-4D2A-8B1B-FAC70C750580}" type="datetimeFigureOut">
              <a:rPr lang="en-IN" smtClean="0"/>
              <a:t>24-08-2020</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6E9BC92-B4F5-40B6-BF31-13C498452BC8}" type="slidenum">
              <a:rPr lang="en-IN" smtClean="0"/>
              <a:t>‹#›</a:t>
            </a:fld>
            <a:endParaRPr lang="en-IN"/>
          </a:p>
        </p:txBody>
      </p:sp>
    </p:spTree>
    <p:extLst>
      <p:ext uri="{BB962C8B-B14F-4D97-AF65-F5344CB8AC3E}">
        <p14:creationId xmlns:p14="http://schemas.microsoft.com/office/powerpoint/2010/main" val="32641813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41669"/>
            <a:ext cx="11507788" cy="3515932"/>
          </a:xfrm>
        </p:spPr>
        <p:txBody>
          <a:bodyPr>
            <a:normAutofit/>
          </a:bodyPr>
          <a:lstStyle/>
          <a:p>
            <a:r>
              <a:rPr lang="en-IN" dirty="0" smtClean="0"/>
              <a:t>Identify city and </a:t>
            </a:r>
            <a:br>
              <a:rPr lang="en-IN" dirty="0" smtClean="0"/>
            </a:br>
            <a:r>
              <a:rPr lang="en-IN" dirty="0" smtClean="0"/>
              <a:t>neighbourhood </a:t>
            </a:r>
            <a:br>
              <a:rPr lang="en-IN" dirty="0" smtClean="0"/>
            </a:br>
            <a:r>
              <a:rPr lang="en-IN" dirty="0" smtClean="0"/>
              <a:t>where to open an </a:t>
            </a:r>
            <a:br>
              <a:rPr lang="en-IN" dirty="0" smtClean="0"/>
            </a:br>
            <a:r>
              <a:rPr lang="en-IN" dirty="0" smtClean="0"/>
              <a:t>Indian Restaurant in US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95443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1318898" cy="3615267"/>
          </a:xfrm>
        </p:spPr>
        <p:txBody>
          <a:bodyPr anchor="t"/>
          <a:lstStyle/>
          <a:p>
            <a:pPr marL="0" indent="0">
              <a:buNone/>
            </a:pPr>
            <a:r>
              <a:rPr lang="en-IN" b="1" dirty="0" smtClean="0"/>
              <a:t>In Identifying in which city a new </a:t>
            </a:r>
            <a:r>
              <a:rPr lang="en-IN" b="1" dirty="0" err="1" smtClean="0"/>
              <a:t>indian</a:t>
            </a:r>
            <a:r>
              <a:rPr lang="en-IN" b="1" dirty="0" smtClean="0"/>
              <a:t> restaurant to be opened has following considerations</a:t>
            </a:r>
          </a:p>
          <a:p>
            <a:r>
              <a:rPr lang="en-IN" dirty="0" smtClean="0"/>
              <a:t>Indians already staying</a:t>
            </a:r>
          </a:p>
          <a:p>
            <a:r>
              <a:rPr lang="en-IN" dirty="0" smtClean="0"/>
              <a:t>Most tourists visits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601348435"/>
              </p:ext>
            </p:extLst>
          </p:nvPr>
        </p:nvGraphicFramePr>
        <p:xfrm>
          <a:off x="1015446" y="2612298"/>
          <a:ext cx="4895957" cy="2286000"/>
        </p:xfrm>
        <a:graphic>
          <a:graphicData uri="http://schemas.openxmlformats.org/drawingml/2006/table">
            <a:tbl>
              <a:tblPr firstRow="1" firstCol="1" bandRow="1">
                <a:tableStyleId>{5C22544A-7EE6-4342-B048-85BDC9FD1C3A}</a:tableStyleId>
              </a:tblPr>
              <a:tblGrid>
                <a:gridCol w="1221288">
                  <a:extLst>
                    <a:ext uri="{9D8B030D-6E8A-4147-A177-3AD203B41FA5}">
                      <a16:colId xmlns:a16="http://schemas.microsoft.com/office/drawing/2014/main" val="2585083716"/>
                    </a:ext>
                  </a:extLst>
                </a:gridCol>
                <a:gridCol w="1400597">
                  <a:extLst>
                    <a:ext uri="{9D8B030D-6E8A-4147-A177-3AD203B41FA5}">
                      <a16:colId xmlns:a16="http://schemas.microsoft.com/office/drawing/2014/main" val="3695581274"/>
                    </a:ext>
                  </a:extLst>
                </a:gridCol>
                <a:gridCol w="1016969">
                  <a:extLst>
                    <a:ext uri="{9D8B030D-6E8A-4147-A177-3AD203B41FA5}">
                      <a16:colId xmlns:a16="http://schemas.microsoft.com/office/drawing/2014/main" val="3194309304"/>
                    </a:ext>
                  </a:extLst>
                </a:gridCol>
                <a:gridCol w="1257103">
                  <a:extLst>
                    <a:ext uri="{9D8B030D-6E8A-4147-A177-3AD203B41FA5}">
                      <a16:colId xmlns:a16="http://schemas.microsoft.com/office/drawing/2014/main" val="4057460674"/>
                    </a:ext>
                  </a:extLst>
                </a:gridCol>
              </a:tblGrid>
              <a:tr h="571500">
                <a:tc>
                  <a:txBody>
                    <a:bodyPr/>
                    <a:lstStyle/>
                    <a:p>
                      <a:pPr>
                        <a:lnSpc>
                          <a:spcPct val="107000"/>
                        </a:lnSpc>
                        <a:spcAft>
                          <a:spcPts val="0"/>
                        </a:spcAft>
                      </a:pPr>
                      <a:r>
                        <a:rPr lang="en-IN" sz="1100">
                          <a:effectLst/>
                        </a:rPr>
                        <a:t>Metropolitan Statistical 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100">
                          <a:effectLst/>
                        </a:rPr>
                        <a:t>Indian_American Population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100">
                          <a:effectLst/>
                        </a:rPr>
                        <a:t>Total population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100">
                          <a:effectLst/>
                        </a:rPr>
                        <a:t>Percentage_of Total_population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28320497"/>
                  </a:ext>
                </a:extLst>
              </a:tr>
              <a:tr h="190500">
                <a:tc>
                  <a:txBody>
                    <a:bodyPr/>
                    <a:lstStyle/>
                    <a:p>
                      <a:pPr>
                        <a:lnSpc>
                          <a:spcPct val="107000"/>
                        </a:lnSpc>
                        <a:spcAft>
                          <a:spcPts val="0"/>
                        </a:spcAft>
                      </a:pPr>
                      <a:r>
                        <a:rPr lang="en-IN" sz="1100">
                          <a:effectLst/>
                        </a:rPr>
                        <a:t>Atlanta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78980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5268860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50477013"/>
                  </a:ext>
                </a:extLst>
              </a:tr>
              <a:tr h="190500">
                <a:tc>
                  <a:txBody>
                    <a:bodyPr/>
                    <a:lstStyle/>
                    <a:p>
                      <a:pPr>
                        <a:lnSpc>
                          <a:spcPct val="107000"/>
                        </a:lnSpc>
                        <a:spcAft>
                          <a:spcPts val="0"/>
                        </a:spcAft>
                      </a:pPr>
                      <a:r>
                        <a:rPr lang="en-IN" sz="1100">
                          <a:effectLst/>
                        </a:rPr>
                        <a:t>Austin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23503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1716289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64472037"/>
                  </a:ext>
                </a:extLst>
              </a:tr>
              <a:tr h="190500">
                <a:tc>
                  <a:txBody>
                    <a:bodyPr/>
                    <a:lstStyle/>
                    <a:p>
                      <a:pPr>
                        <a:lnSpc>
                          <a:spcPct val="107000"/>
                        </a:lnSpc>
                        <a:spcAft>
                          <a:spcPts val="0"/>
                        </a:spcAft>
                      </a:pPr>
                      <a:r>
                        <a:rPr lang="en-IN" sz="1100">
                          <a:effectLst/>
                        </a:rPr>
                        <a:t>Baltimore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32193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2710489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41377011"/>
                  </a:ext>
                </a:extLst>
              </a:tr>
              <a:tr h="190500">
                <a:tc>
                  <a:txBody>
                    <a:bodyPr/>
                    <a:lstStyle/>
                    <a:p>
                      <a:pPr>
                        <a:lnSpc>
                          <a:spcPct val="107000"/>
                        </a:lnSpc>
                        <a:spcAft>
                          <a:spcPts val="0"/>
                        </a:spcAft>
                      </a:pPr>
                      <a:r>
                        <a:rPr lang="en-IN" sz="1100">
                          <a:effectLst/>
                        </a:rPr>
                        <a:t>Boston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62598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4552402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160946"/>
                  </a:ext>
                </a:extLst>
              </a:tr>
              <a:tr h="190500">
                <a:tc>
                  <a:txBody>
                    <a:bodyPr/>
                    <a:lstStyle/>
                    <a:p>
                      <a:pPr>
                        <a:lnSpc>
                          <a:spcPct val="107000"/>
                        </a:lnSpc>
                        <a:spcAft>
                          <a:spcPts val="0"/>
                        </a:spcAft>
                      </a:pPr>
                      <a:r>
                        <a:rPr lang="en-IN" sz="1100">
                          <a:effectLst/>
                        </a:rPr>
                        <a:t>Bridgeport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15439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916829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5586797"/>
                  </a:ext>
                </a:extLst>
              </a:tr>
              <a:tr h="190500">
                <a:tc>
                  <a:txBody>
                    <a:bodyPr/>
                    <a:lstStyle/>
                    <a:p>
                      <a:pPr>
                        <a:lnSpc>
                          <a:spcPct val="107000"/>
                        </a:lnSpc>
                        <a:spcAft>
                          <a:spcPts val="0"/>
                        </a:spcAft>
                      </a:pPr>
                      <a:r>
                        <a:rPr lang="en-IN" sz="1100">
                          <a:effectLst/>
                        </a:rPr>
                        <a:t>Chicago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171901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9461105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19612917"/>
                  </a:ext>
                </a:extLst>
              </a:tr>
              <a:tr h="190500">
                <a:tc>
                  <a:txBody>
                    <a:bodyPr/>
                    <a:lstStyle/>
                    <a:p>
                      <a:pPr>
                        <a:lnSpc>
                          <a:spcPct val="107000"/>
                        </a:lnSpc>
                        <a:spcAft>
                          <a:spcPts val="0"/>
                        </a:spcAft>
                      </a:pPr>
                      <a:r>
                        <a:rPr lang="en-IN" sz="1100">
                          <a:effectLst/>
                        </a:rPr>
                        <a:t>Cincinnati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14696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2130151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78578098"/>
                  </a:ext>
                </a:extLst>
              </a:tr>
              <a:tr h="190500">
                <a:tc>
                  <a:txBody>
                    <a:bodyPr/>
                    <a:lstStyle/>
                    <a:p>
                      <a:pPr>
                        <a:lnSpc>
                          <a:spcPct val="107000"/>
                        </a:lnSpc>
                        <a:spcAft>
                          <a:spcPts val="0"/>
                        </a:spcAft>
                      </a:pPr>
                      <a:r>
                        <a:rPr lang="en-IN" sz="1100">
                          <a:effectLst/>
                        </a:rPr>
                        <a:t>Cleveland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14215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2077240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48089581"/>
                  </a:ext>
                </a:extLst>
              </a:tr>
              <a:tr h="190500">
                <a:tc>
                  <a:txBody>
                    <a:bodyPr/>
                    <a:lstStyle/>
                    <a:p>
                      <a:pPr>
                        <a:lnSpc>
                          <a:spcPct val="107000"/>
                        </a:lnSpc>
                        <a:spcAft>
                          <a:spcPts val="0"/>
                        </a:spcAft>
                      </a:pPr>
                      <a:r>
                        <a:rPr lang="en-IN" sz="1100">
                          <a:effectLst/>
                        </a:rPr>
                        <a:t>Columbus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19529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1836536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dirty="0">
                          <a:effectLst/>
                        </a:rPr>
                        <a:t>0.011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94918995"/>
                  </a:ext>
                </a:extLst>
              </a:tr>
            </a:tbl>
          </a:graphicData>
        </a:graphic>
      </p:graphicFrame>
      <p:sp>
        <p:nvSpPr>
          <p:cNvPr id="5" name="TextBox 4"/>
          <p:cNvSpPr txBox="1"/>
          <p:nvPr/>
        </p:nvSpPr>
        <p:spPr>
          <a:xfrm>
            <a:off x="1015446" y="5447763"/>
            <a:ext cx="10588419" cy="646331"/>
          </a:xfrm>
          <a:prstGeom prst="rect">
            <a:avLst/>
          </a:prstGeom>
          <a:noFill/>
        </p:spPr>
        <p:txBody>
          <a:bodyPr wrap="square" rtlCol="0">
            <a:spAutoFit/>
          </a:bodyPr>
          <a:lstStyle/>
          <a:p>
            <a:r>
              <a:rPr lang="en-IN" dirty="0" smtClean="0"/>
              <a:t>After cleaning the data and finding the city where most Indian American are already staying found that city is New York</a:t>
            </a:r>
            <a:endParaRPr lang="en-IN" dirty="0"/>
          </a:p>
        </p:txBody>
      </p:sp>
      <p:graphicFrame>
        <p:nvGraphicFramePr>
          <p:cNvPr id="6" name="Object 5"/>
          <p:cNvGraphicFramePr>
            <a:graphicFrameLocks noChangeAspect="1"/>
          </p:cNvGraphicFramePr>
          <p:nvPr>
            <p:extLst>
              <p:ext uri="{D42A27DB-BD31-4B8C-83A1-F6EECF244321}">
                <p14:modId xmlns:p14="http://schemas.microsoft.com/office/powerpoint/2010/main" val="3074813328"/>
              </p:ext>
            </p:extLst>
          </p:nvPr>
        </p:nvGraphicFramePr>
        <p:xfrm>
          <a:off x="9257763" y="2226535"/>
          <a:ext cx="914400" cy="771525"/>
        </p:xfrm>
        <a:graphic>
          <a:graphicData uri="http://schemas.openxmlformats.org/presentationml/2006/ole">
            <mc:AlternateContent xmlns:mc="http://schemas.openxmlformats.org/markup-compatibility/2006">
              <mc:Choice xmlns:v="urn:schemas-microsoft-com:vml" Requires="v">
                <p:oleObj spid="_x0000_s1027" name="Macro-Enabled Worksheet" showAsIcon="1" r:id="rId3" imgW="914400" imgH="771480" progId="Excel.SheetMacroEnabled.12">
                  <p:embed/>
                </p:oleObj>
              </mc:Choice>
              <mc:Fallback>
                <p:oleObj name="Macro-Enabled Worksheet" showAsIcon="1" r:id="rId3" imgW="914400" imgH="771480" progId="Excel.SheetMacroEnabled.12">
                  <p:embed/>
                  <p:pic>
                    <p:nvPicPr>
                      <p:cNvPr id="0" name=""/>
                      <p:cNvPicPr/>
                      <p:nvPr/>
                    </p:nvPicPr>
                    <p:blipFill>
                      <a:blip r:embed="rId4"/>
                      <a:stretch>
                        <a:fillRect/>
                      </a:stretch>
                    </p:blipFill>
                    <p:spPr>
                      <a:xfrm>
                        <a:off x="9257763" y="222653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054780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136717" y="1723886"/>
            <a:ext cx="7918566" cy="4599641"/>
          </a:xfrm>
          <a:prstGeom prst="rect">
            <a:avLst/>
          </a:prstGeom>
        </p:spPr>
      </p:pic>
      <p:sp>
        <p:nvSpPr>
          <p:cNvPr id="3" name="TextBox 2"/>
          <p:cNvSpPr txBox="1"/>
          <p:nvPr/>
        </p:nvSpPr>
        <p:spPr>
          <a:xfrm>
            <a:off x="1403797" y="850006"/>
            <a:ext cx="5926622" cy="369332"/>
          </a:xfrm>
          <a:prstGeom prst="rect">
            <a:avLst/>
          </a:prstGeom>
          <a:noFill/>
        </p:spPr>
        <p:txBody>
          <a:bodyPr wrap="none" rtlCol="0">
            <a:spAutoFit/>
          </a:bodyPr>
          <a:lstStyle/>
          <a:p>
            <a:r>
              <a:rPr lang="en-IN" dirty="0" smtClean="0"/>
              <a:t>Foursquare data that we got for Indian restaurants</a:t>
            </a:r>
            <a:endParaRPr lang="en-IN" dirty="0"/>
          </a:p>
        </p:txBody>
      </p:sp>
    </p:spTree>
    <p:extLst>
      <p:ext uri="{BB962C8B-B14F-4D97-AF65-F5344CB8AC3E}">
        <p14:creationId xmlns:p14="http://schemas.microsoft.com/office/powerpoint/2010/main" val="2570563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245217" y="1130322"/>
            <a:ext cx="7701566" cy="5437903"/>
          </a:xfrm>
          <a:prstGeom prst="rect">
            <a:avLst/>
          </a:prstGeom>
        </p:spPr>
      </p:pic>
      <p:sp>
        <p:nvSpPr>
          <p:cNvPr id="3" name="TextBox 2"/>
          <p:cNvSpPr txBox="1"/>
          <p:nvPr/>
        </p:nvSpPr>
        <p:spPr>
          <a:xfrm>
            <a:off x="1429555" y="669701"/>
            <a:ext cx="5174815" cy="369332"/>
          </a:xfrm>
          <a:prstGeom prst="rect">
            <a:avLst/>
          </a:prstGeom>
          <a:noFill/>
        </p:spPr>
        <p:txBody>
          <a:bodyPr wrap="none" rtlCol="0">
            <a:spAutoFit/>
          </a:bodyPr>
          <a:lstStyle/>
          <a:p>
            <a:r>
              <a:rPr lang="en-IN" dirty="0" smtClean="0"/>
              <a:t>Filtered restaurants only for the city New York</a:t>
            </a:r>
            <a:endParaRPr lang="en-IN" dirty="0"/>
          </a:p>
        </p:txBody>
      </p:sp>
    </p:spTree>
    <p:extLst>
      <p:ext uri="{BB962C8B-B14F-4D97-AF65-F5344CB8AC3E}">
        <p14:creationId xmlns:p14="http://schemas.microsoft.com/office/powerpoint/2010/main" val="2276917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090987" y="2066925"/>
            <a:ext cx="4010025" cy="2724150"/>
          </a:xfrm>
          <a:prstGeom prst="rect">
            <a:avLst/>
          </a:prstGeom>
        </p:spPr>
      </p:pic>
      <p:sp>
        <p:nvSpPr>
          <p:cNvPr id="3" name="TextBox 2"/>
          <p:cNvSpPr txBox="1"/>
          <p:nvPr/>
        </p:nvSpPr>
        <p:spPr>
          <a:xfrm>
            <a:off x="1906074" y="901521"/>
            <a:ext cx="8828188" cy="923330"/>
          </a:xfrm>
          <a:prstGeom prst="rect">
            <a:avLst/>
          </a:prstGeom>
          <a:noFill/>
        </p:spPr>
        <p:txBody>
          <a:bodyPr wrap="square" rtlCol="0">
            <a:spAutoFit/>
          </a:bodyPr>
          <a:lstStyle/>
          <a:p>
            <a:r>
              <a:rPr lang="en-IN" dirty="0"/>
              <a:t>After fetching counts by Postal code, we conclude that Postal code 10007 is the area where maximum Indian restaurants are there in New York.</a:t>
            </a:r>
          </a:p>
          <a:p>
            <a:endParaRPr lang="en-IN" dirty="0"/>
          </a:p>
        </p:txBody>
      </p:sp>
    </p:spTree>
    <p:extLst>
      <p:ext uri="{BB962C8B-B14F-4D97-AF65-F5344CB8AC3E}">
        <p14:creationId xmlns:p14="http://schemas.microsoft.com/office/powerpoint/2010/main" val="1413691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984046" cy="2743200"/>
          </a:xfrm>
        </p:spPr>
        <p:txBody>
          <a:bodyPr>
            <a:normAutofit fontScale="90000"/>
          </a:bodyPr>
          <a:lstStyle/>
          <a:p>
            <a:pPr algn="just"/>
            <a:r>
              <a:rPr lang="en-IN" dirty="0" smtClean="0"/>
              <a:t>Conclusion</a:t>
            </a:r>
            <a:br>
              <a:rPr lang="en-IN" dirty="0" smtClean="0"/>
            </a:br>
            <a:r>
              <a:rPr lang="en-IN" dirty="0"/>
              <a:t/>
            </a:r>
            <a:br>
              <a:rPr lang="en-IN" dirty="0"/>
            </a:br>
            <a:r>
              <a:rPr lang="en-IN" dirty="0" smtClean="0"/>
              <a:t>Left the final decision to the stakeholder to decide where exactly he wants to open his </a:t>
            </a:r>
            <a:r>
              <a:rPr lang="en-IN" dirty="0" err="1" smtClean="0"/>
              <a:t>indian</a:t>
            </a:r>
            <a:r>
              <a:rPr lang="en-IN" dirty="0" smtClean="0"/>
              <a:t> restaurant as he has to take many aspects into consideration like his Capex budget and additional facilities available at the venue like parking etc.</a:t>
            </a:r>
            <a:endParaRPr lang="en-IN" dirty="0"/>
          </a:p>
        </p:txBody>
      </p:sp>
      <p:sp>
        <p:nvSpPr>
          <p:cNvPr id="3" name="Text Placeholder 2"/>
          <p:cNvSpPr>
            <a:spLocks noGrp="1"/>
          </p:cNvSpPr>
          <p:nvPr>
            <p:ph type="body" idx="1"/>
          </p:nvPr>
        </p:nvSpPr>
        <p:spPr/>
        <p:txBody>
          <a:bodyPr/>
          <a:lstStyle/>
          <a:p>
            <a:pPr algn="just"/>
            <a:r>
              <a:rPr lang="en-IN" b="1" dirty="0"/>
              <a:t>Concluding that the Stake holder to open the Indian restaurant in </a:t>
            </a:r>
            <a:r>
              <a:rPr lang="en-IN" b="1" dirty="0" err="1"/>
              <a:t>Postalcode</a:t>
            </a:r>
            <a:r>
              <a:rPr lang="en-IN" b="1" dirty="0"/>
              <a:t> 10007 as it has maximum number of Indian restaurants with MSA name as New York-Northern New Jersey-Long Island, NY-NJ-CT-PA</a:t>
            </a:r>
            <a:endParaRPr lang="en-IN" dirty="0"/>
          </a:p>
          <a:p>
            <a:endParaRPr lang="en-IN" dirty="0"/>
          </a:p>
        </p:txBody>
      </p:sp>
    </p:spTree>
    <p:extLst>
      <p:ext uri="{BB962C8B-B14F-4D97-AF65-F5344CB8AC3E}">
        <p14:creationId xmlns:p14="http://schemas.microsoft.com/office/powerpoint/2010/main" val="1815495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29</TotalTime>
  <Words>165</Words>
  <Application>Microsoft Office PowerPoint</Application>
  <PresentationFormat>Widescreen</PresentationFormat>
  <Paragraphs>50</Paragraphs>
  <Slides>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Calibri</vt:lpstr>
      <vt:lpstr>Century Gothic</vt:lpstr>
      <vt:lpstr>Times New Roman</vt:lpstr>
      <vt:lpstr>Wingdings 3</vt:lpstr>
      <vt:lpstr>Slice</vt:lpstr>
      <vt:lpstr>Macro-Enabled Worksheet</vt:lpstr>
      <vt:lpstr>Identify city and  neighbourhood  where to open an  Indian Restaurant in US</vt:lpstr>
      <vt:lpstr>PowerPoint Presentation</vt:lpstr>
      <vt:lpstr>PowerPoint Presentation</vt:lpstr>
      <vt:lpstr>PowerPoint Presentation</vt:lpstr>
      <vt:lpstr>PowerPoint Presentation</vt:lpstr>
      <vt:lpstr>Conclusion  Left the final decision to the stakeholder to decide where exactly he wants to open his indian restaurant as he has to take many aspects into consideration like his Capex budget and additional facilities available at the venue like parking etc.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city and neighbourhood where to open an Indian Restaurant in US</dc:title>
  <dc:creator>Mohan Kakarla</dc:creator>
  <cp:lastModifiedBy>Mohan Kakarla</cp:lastModifiedBy>
  <cp:revision>7</cp:revision>
  <dcterms:created xsi:type="dcterms:W3CDTF">2020-08-24T05:44:23Z</dcterms:created>
  <dcterms:modified xsi:type="dcterms:W3CDTF">2020-08-24T09:32:36Z</dcterms:modified>
</cp:coreProperties>
</file>