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58" r:id="rId5"/>
    <p:sldId id="278" r:id="rId6"/>
    <p:sldId id="279" r:id="rId7"/>
    <p:sldId id="263" r:id="rId8"/>
    <p:sldId id="264" r:id="rId9"/>
    <p:sldId id="265" r:id="rId10"/>
    <p:sldId id="280" r:id="rId11"/>
    <p:sldId id="281" r:id="rId12"/>
    <p:sldId id="266" r:id="rId13"/>
    <p:sldId id="282" r:id="rId14"/>
    <p:sldId id="267" r:id="rId15"/>
    <p:sldId id="268" r:id="rId16"/>
    <p:sldId id="277" r:id="rId17"/>
    <p:sldId id="259" r:id="rId18"/>
  </p:sldIdLst>
  <p:sldSz cx="12192000" cy="6858000"/>
  <p:notesSz cx="6858000" cy="9144000"/>
  <p:embeddedFontLst>
    <p:embeddedFont>
      <p:font typeface="Libre Baskerville"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19084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419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820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76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3522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sarath-reddy-kakarla-627aa522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linkedin.com/in/sahoosatyaprakash" TargetMode="External"/><Relationship Id="rId5" Type="http://schemas.openxmlformats.org/officeDocument/2006/relationships/hyperlink" Target="https://www.linkedin.com/in/sahoosatyaprakash/overlay/about-this-profile/" TargetMode="External"/><Relationship Id="rId4" Type="http://schemas.openxmlformats.org/officeDocument/2006/relationships/hyperlink" Target="https://github.com/kakarlasarathred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61440" y="3727413"/>
            <a:ext cx="7246189" cy="830956"/>
          </a:xfrm>
          <a:prstGeom prst="rect">
            <a:avLst/>
          </a:prstGeom>
          <a:noFill/>
          <a:ln>
            <a:noFill/>
          </a:ln>
        </p:spPr>
        <p:txBody>
          <a:bodyPr spcFirstLastPara="1" wrap="square" lIns="91425" tIns="45700" rIns="91425" bIns="45700" anchor="t" anchorCtr="0">
            <a:spAutoFit/>
          </a:bodyPr>
          <a:lstStyle/>
          <a:p>
            <a:pPr lvl="0" algn="ctr"/>
            <a:r>
              <a:rPr lang="en-US" sz="2400" dirty="0">
                <a:solidFill>
                  <a:schemeClr val="tx1">
                    <a:lumMod val="65000"/>
                    <a:lumOff val="35000"/>
                  </a:schemeClr>
                </a:solidFill>
              </a:rPr>
              <a:t>Enhancing Search Engine Relevance for Video Subtitles</a:t>
            </a:r>
            <a:endParaRPr sz="24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AA39-4B8A-FE88-75DF-8CF02324F860}"/>
              </a:ext>
            </a:extLst>
          </p:cNvPr>
          <p:cNvSpPr>
            <a:spLocks noGrp="1"/>
          </p:cNvSpPr>
          <p:nvPr>
            <p:ph type="title"/>
          </p:nvPr>
        </p:nvSpPr>
        <p:spPr/>
        <p:txBody>
          <a:bodyPr/>
          <a:lstStyle/>
          <a:p>
            <a:r>
              <a:rPr lang="en-US" dirty="0"/>
              <a:t>Cleaned </a:t>
            </a:r>
            <a:r>
              <a:rPr lang="en-US" dirty="0" err="1"/>
              <a:t>conent</a:t>
            </a:r>
            <a:endParaRPr lang="en-IN" dirty="0"/>
          </a:p>
        </p:txBody>
      </p:sp>
      <p:pic>
        <p:nvPicPr>
          <p:cNvPr id="5" name="Picture 4">
            <a:extLst>
              <a:ext uri="{FF2B5EF4-FFF2-40B4-BE49-F238E27FC236}">
                <a16:creationId xmlns:a16="http://schemas.microsoft.com/office/drawing/2014/main" id="{41AFBD15-E05E-8FE9-2C97-5927DBD08AD7}"/>
              </a:ext>
            </a:extLst>
          </p:cNvPr>
          <p:cNvPicPr>
            <a:picLocks noChangeAspect="1"/>
          </p:cNvPicPr>
          <p:nvPr/>
        </p:nvPicPr>
        <p:blipFill>
          <a:blip r:embed="rId2"/>
          <a:stretch>
            <a:fillRect/>
          </a:stretch>
        </p:blipFill>
        <p:spPr>
          <a:xfrm>
            <a:off x="838200" y="1770025"/>
            <a:ext cx="6637595" cy="2149026"/>
          </a:xfrm>
          <a:prstGeom prst="rect">
            <a:avLst/>
          </a:prstGeom>
        </p:spPr>
      </p:pic>
    </p:spTree>
    <p:extLst>
      <p:ext uri="{BB962C8B-B14F-4D97-AF65-F5344CB8AC3E}">
        <p14:creationId xmlns:p14="http://schemas.microsoft.com/office/powerpoint/2010/main" val="3353937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FC7B-A6AE-8B27-B8EE-4E0250806308}"/>
              </a:ext>
            </a:extLst>
          </p:cNvPr>
          <p:cNvSpPr>
            <a:spLocks noGrp="1"/>
          </p:cNvSpPr>
          <p:nvPr>
            <p:ph type="title"/>
          </p:nvPr>
        </p:nvSpPr>
        <p:spPr/>
        <p:txBody>
          <a:bodyPr/>
          <a:lstStyle/>
          <a:p>
            <a:r>
              <a:rPr lang="en-IN" dirty="0"/>
              <a:t>Chunking:-</a:t>
            </a:r>
          </a:p>
        </p:txBody>
      </p:sp>
      <p:sp>
        <p:nvSpPr>
          <p:cNvPr id="3" name="Text Placeholder 2">
            <a:extLst>
              <a:ext uri="{FF2B5EF4-FFF2-40B4-BE49-F238E27FC236}">
                <a16:creationId xmlns:a16="http://schemas.microsoft.com/office/drawing/2014/main" id="{A0FEF49A-D2A1-F5E0-1C6B-8254AA727EB4}"/>
              </a:ext>
            </a:extLst>
          </p:cNvPr>
          <p:cNvSpPr>
            <a:spLocks noGrp="1"/>
          </p:cNvSpPr>
          <p:nvPr>
            <p:ph type="body" idx="1"/>
          </p:nvPr>
        </p:nvSpPr>
        <p:spPr/>
        <p:txBody>
          <a:bodyPr/>
          <a:lstStyle/>
          <a:p>
            <a:r>
              <a:rPr lang="en-US" dirty="0"/>
              <a:t>• </a:t>
            </a:r>
            <a:r>
              <a:rPr lang="en-US" sz="1800" dirty="0"/>
              <a:t>Chunking is used for cuts big pieces of writing into smaller parts. It's used a lot in tasks that involve understanding text, like making summaries, sorting documents into categories, or finding specific information. By breaking the text into smaller chunks, it makes it easier to work with, especially when dealing with a lot of writing. So, for example, if you have a really long document, the </a:t>
            </a:r>
            <a:r>
              <a:rPr lang="en-US" sz="1800" dirty="0" err="1"/>
              <a:t>chunker</a:t>
            </a:r>
            <a:r>
              <a:rPr lang="en-US" sz="1800" dirty="0"/>
              <a:t> will slice it into pieces, each about 500 words long, with some overlap between each piece</a:t>
            </a:r>
            <a:endParaRPr lang="en-IN" sz="1800" dirty="0"/>
          </a:p>
        </p:txBody>
      </p:sp>
      <p:pic>
        <p:nvPicPr>
          <p:cNvPr id="5" name="Picture 4">
            <a:extLst>
              <a:ext uri="{FF2B5EF4-FFF2-40B4-BE49-F238E27FC236}">
                <a16:creationId xmlns:a16="http://schemas.microsoft.com/office/drawing/2014/main" id="{977F2A65-76EF-0C61-D754-782FDFAEA8AB}"/>
              </a:ext>
            </a:extLst>
          </p:cNvPr>
          <p:cNvPicPr>
            <a:picLocks noChangeAspect="1"/>
          </p:cNvPicPr>
          <p:nvPr/>
        </p:nvPicPr>
        <p:blipFill>
          <a:blip r:embed="rId2"/>
          <a:stretch>
            <a:fillRect/>
          </a:stretch>
        </p:blipFill>
        <p:spPr>
          <a:xfrm>
            <a:off x="7203720" y="3691240"/>
            <a:ext cx="5608806" cy="1417443"/>
          </a:xfrm>
          <a:prstGeom prst="rect">
            <a:avLst/>
          </a:prstGeom>
        </p:spPr>
      </p:pic>
      <p:pic>
        <p:nvPicPr>
          <p:cNvPr id="7" name="Picture 6">
            <a:extLst>
              <a:ext uri="{FF2B5EF4-FFF2-40B4-BE49-F238E27FC236}">
                <a16:creationId xmlns:a16="http://schemas.microsoft.com/office/drawing/2014/main" id="{72DF598D-A7E5-D753-CF35-AC609469B5F9}"/>
              </a:ext>
            </a:extLst>
          </p:cNvPr>
          <p:cNvPicPr>
            <a:picLocks noChangeAspect="1"/>
          </p:cNvPicPr>
          <p:nvPr/>
        </p:nvPicPr>
        <p:blipFill>
          <a:blip r:embed="rId3"/>
          <a:stretch>
            <a:fillRect/>
          </a:stretch>
        </p:blipFill>
        <p:spPr>
          <a:xfrm>
            <a:off x="713002" y="3535052"/>
            <a:ext cx="5962818" cy="3073138"/>
          </a:xfrm>
          <a:prstGeom prst="rect">
            <a:avLst/>
          </a:prstGeom>
        </p:spPr>
      </p:pic>
    </p:spTree>
    <p:extLst>
      <p:ext uri="{BB962C8B-B14F-4D97-AF65-F5344CB8AC3E}">
        <p14:creationId xmlns:p14="http://schemas.microsoft.com/office/powerpoint/2010/main" val="3604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4690" y="263952"/>
            <a:ext cx="9795850" cy="1791092"/>
          </a:xfrm>
        </p:spPr>
        <p:txBody>
          <a:bodyPr>
            <a:normAutofit/>
          </a:bodyPr>
          <a:lstStyle/>
          <a:p>
            <a:pPr marL="114300" indent="0">
              <a:buNone/>
            </a:pPr>
            <a:r>
              <a:rPr lang="en-US" sz="3600" b="1" dirty="0" err="1">
                <a:solidFill>
                  <a:schemeClr val="bg2">
                    <a:lumMod val="50000"/>
                  </a:schemeClr>
                </a:solidFill>
              </a:rPr>
              <a:t>Embaddings</a:t>
            </a:r>
            <a:r>
              <a:rPr lang="en-US" sz="3600" dirty="0">
                <a:solidFill>
                  <a:schemeClr val="bg2">
                    <a:lumMod val="50000"/>
                  </a:schemeClr>
                </a:solidFill>
              </a:rPr>
              <a:t>.</a:t>
            </a:r>
          </a:p>
          <a:p>
            <a:endParaRPr lang="en-US" sz="1800" dirty="0"/>
          </a:p>
        </p:txBody>
      </p:sp>
      <p:pic>
        <p:nvPicPr>
          <p:cNvPr id="6" name="Picture 5">
            <a:extLst>
              <a:ext uri="{FF2B5EF4-FFF2-40B4-BE49-F238E27FC236}">
                <a16:creationId xmlns:a16="http://schemas.microsoft.com/office/drawing/2014/main" id="{92B2DEDD-AA81-6D7F-E0CB-1DC5352C823D}"/>
              </a:ext>
            </a:extLst>
          </p:cNvPr>
          <p:cNvPicPr>
            <a:picLocks noChangeAspect="1"/>
          </p:cNvPicPr>
          <p:nvPr/>
        </p:nvPicPr>
        <p:blipFill>
          <a:blip r:embed="rId2"/>
          <a:stretch>
            <a:fillRect/>
          </a:stretch>
        </p:blipFill>
        <p:spPr>
          <a:xfrm>
            <a:off x="639607" y="1234911"/>
            <a:ext cx="10912786" cy="4712717"/>
          </a:xfrm>
          <a:prstGeom prst="rect">
            <a:avLst/>
          </a:prstGeom>
        </p:spPr>
      </p:pic>
    </p:spTree>
    <p:extLst>
      <p:ext uri="{BB962C8B-B14F-4D97-AF65-F5344CB8AC3E}">
        <p14:creationId xmlns:p14="http://schemas.microsoft.com/office/powerpoint/2010/main" val="143518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1226-D54D-4D5E-3F53-E0AE6041DF2D}"/>
              </a:ext>
            </a:extLst>
          </p:cNvPr>
          <p:cNvSpPr>
            <a:spLocks noGrp="1"/>
          </p:cNvSpPr>
          <p:nvPr>
            <p:ph type="title"/>
          </p:nvPr>
        </p:nvSpPr>
        <p:spPr/>
        <p:txBody>
          <a:bodyPr/>
          <a:lstStyle/>
          <a:p>
            <a:r>
              <a:rPr lang="en-US" dirty="0"/>
              <a:t>Storing the vectors in Chroma DB :-</a:t>
            </a:r>
            <a:endParaRPr lang="en-IN" dirty="0"/>
          </a:p>
        </p:txBody>
      </p:sp>
      <p:sp>
        <p:nvSpPr>
          <p:cNvPr id="3" name="Text Placeholder 2">
            <a:extLst>
              <a:ext uri="{FF2B5EF4-FFF2-40B4-BE49-F238E27FC236}">
                <a16:creationId xmlns:a16="http://schemas.microsoft.com/office/drawing/2014/main" id="{38F032FB-AB95-B1C3-1C21-ED0F055C3498}"/>
              </a:ext>
            </a:extLst>
          </p:cNvPr>
          <p:cNvSpPr>
            <a:spLocks noGrp="1"/>
          </p:cNvSpPr>
          <p:nvPr>
            <p:ph type="body" idx="1"/>
          </p:nvPr>
        </p:nvSpPr>
        <p:spPr/>
        <p:txBody>
          <a:bodyPr>
            <a:normAutofit/>
          </a:bodyPr>
          <a:lstStyle/>
          <a:p>
            <a:r>
              <a:rPr lang="en-US" sz="2000" dirty="0"/>
              <a:t>Storing embedded vectors in Chroma DB involves associating each vector with a unique identifier (such as document ID), document text, and optional metadata. These vectors are stored efficiently in </a:t>
            </a:r>
            <a:r>
              <a:rPr lang="en-US" sz="2000" dirty="0" err="1"/>
              <a:t>ChromaDB's</a:t>
            </a:r>
            <a:r>
              <a:rPr lang="en-US" sz="2000" dirty="0"/>
              <a:t> vector database, allowing for fast retrieval and similarity searches based on the embedded content. Here I have stored the movie name as metadata for each document in the </a:t>
            </a:r>
            <a:r>
              <a:rPr lang="en-US" sz="2000" dirty="0" err="1"/>
              <a:t>datab</a:t>
            </a:r>
            <a:endParaRPr lang="en-US" sz="2000" dirty="0"/>
          </a:p>
          <a:p>
            <a:r>
              <a:rPr lang="en-US" sz="2000" dirty="0" err="1"/>
              <a:t>ase</a:t>
            </a:r>
            <a:endParaRPr lang="en-IN" sz="2000" dirty="0"/>
          </a:p>
        </p:txBody>
      </p:sp>
      <p:pic>
        <p:nvPicPr>
          <p:cNvPr id="5" name="Picture 4">
            <a:extLst>
              <a:ext uri="{FF2B5EF4-FFF2-40B4-BE49-F238E27FC236}">
                <a16:creationId xmlns:a16="http://schemas.microsoft.com/office/drawing/2014/main" id="{80C2A65B-975D-C192-4F36-635173E0B19B}"/>
              </a:ext>
            </a:extLst>
          </p:cNvPr>
          <p:cNvPicPr>
            <a:picLocks noChangeAspect="1"/>
          </p:cNvPicPr>
          <p:nvPr/>
        </p:nvPicPr>
        <p:blipFill>
          <a:blip r:embed="rId2"/>
          <a:stretch>
            <a:fillRect/>
          </a:stretch>
        </p:blipFill>
        <p:spPr>
          <a:xfrm>
            <a:off x="354704" y="3780148"/>
            <a:ext cx="8035152" cy="3077852"/>
          </a:xfrm>
          <a:prstGeom prst="rect">
            <a:avLst/>
          </a:prstGeom>
        </p:spPr>
      </p:pic>
    </p:spTree>
    <p:extLst>
      <p:ext uri="{BB962C8B-B14F-4D97-AF65-F5344CB8AC3E}">
        <p14:creationId xmlns:p14="http://schemas.microsoft.com/office/powerpoint/2010/main" val="204030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RETRIEVING DOCUMENTS:- </a:t>
            </a:r>
            <a:br>
              <a:rPr lang="en-US" b="1" dirty="0"/>
            </a:br>
            <a:endParaRPr lang="en-US" dirty="0"/>
          </a:p>
        </p:txBody>
      </p:sp>
      <p:sp>
        <p:nvSpPr>
          <p:cNvPr id="7" name="Text Placeholder 6"/>
          <p:cNvSpPr>
            <a:spLocks noGrp="1"/>
          </p:cNvSpPr>
          <p:nvPr>
            <p:ph type="body" idx="3"/>
          </p:nvPr>
        </p:nvSpPr>
        <p:spPr/>
        <p:txBody>
          <a:bodyPr/>
          <a:lstStyle/>
          <a:p>
            <a:r>
              <a:rPr lang="en-US" dirty="0"/>
              <a:t>observation</a:t>
            </a:r>
          </a:p>
        </p:txBody>
      </p:sp>
      <p:sp>
        <p:nvSpPr>
          <p:cNvPr id="8" name="Text Placeholder 7"/>
          <p:cNvSpPr>
            <a:spLocks noGrp="1"/>
          </p:cNvSpPr>
          <p:nvPr>
            <p:ph type="body" idx="4"/>
          </p:nvPr>
        </p:nvSpPr>
        <p:spPr>
          <a:xfrm>
            <a:off x="6172200" y="2505074"/>
            <a:ext cx="4691958" cy="2718775"/>
          </a:xfrm>
        </p:spPr>
        <p:txBody>
          <a:bodyPr>
            <a:normAutofit/>
          </a:bodyPr>
          <a:lstStyle/>
          <a:p>
            <a:r>
              <a:rPr lang="en-US" sz="1800" dirty="0"/>
              <a:t>Take the user's search query. • Preprocess the query (if required). • Create query embedding. • Using cosine distance, calculate the similarity score between embeddings of documents and user search query embedding. • These cosine similarity scores will help in returning the most relevant candidate documents as per user’s search query</a:t>
            </a:r>
            <a:r>
              <a:rPr lang="en-US" sz="1200" dirty="0"/>
              <a:t>.</a:t>
            </a:r>
            <a:endParaRPr lang="en-US" sz="1800" dirty="0"/>
          </a:p>
        </p:txBody>
      </p:sp>
      <p:pic>
        <p:nvPicPr>
          <p:cNvPr id="5" name="Picture 4">
            <a:extLst>
              <a:ext uri="{FF2B5EF4-FFF2-40B4-BE49-F238E27FC236}">
                <a16:creationId xmlns:a16="http://schemas.microsoft.com/office/drawing/2014/main" id="{8C2362CC-6E61-1C57-A369-87D0B516BAC0}"/>
              </a:ext>
            </a:extLst>
          </p:cNvPr>
          <p:cNvPicPr>
            <a:picLocks noChangeAspect="1"/>
          </p:cNvPicPr>
          <p:nvPr/>
        </p:nvPicPr>
        <p:blipFill>
          <a:blip r:embed="rId2"/>
          <a:stretch>
            <a:fillRect/>
          </a:stretch>
        </p:blipFill>
        <p:spPr>
          <a:xfrm>
            <a:off x="141402" y="1268543"/>
            <a:ext cx="6325387" cy="4320914"/>
          </a:xfrm>
          <a:prstGeom prst="rect">
            <a:avLst/>
          </a:prstGeom>
        </p:spPr>
      </p:pic>
    </p:spTree>
    <p:extLst>
      <p:ext uri="{BB962C8B-B14F-4D97-AF65-F5344CB8AC3E}">
        <p14:creationId xmlns:p14="http://schemas.microsoft.com/office/powerpoint/2010/main" val="392302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3"/>
          </p:nvPr>
        </p:nvSpPr>
        <p:spPr/>
        <p:txBody>
          <a:bodyPr/>
          <a:lstStyle/>
          <a:p>
            <a:endParaRPr lang="en-US" dirty="0"/>
          </a:p>
        </p:txBody>
      </p:sp>
      <p:sp>
        <p:nvSpPr>
          <p:cNvPr id="6" name="Text Placeholder 5"/>
          <p:cNvSpPr>
            <a:spLocks noGrp="1"/>
          </p:cNvSpPr>
          <p:nvPr>
            <p:ph type="body" idx="4"/>
          </p:nvPr>
        </p:nvSpPr>
        <p:spPr>
          <a:xfrm>
            <a:off x="970962" y="527901"/>
            <a:ext cx="5048840" cy="1508289"/>
          </a:xfrm>
        </p:spPr>
        <p:txBody>
          <a:bodyPr>
            <a:normAutofit/>
          </a:bodyPr>
          <a:lstStyle/>
          <a:p>
            <a:pPr marL="114300" indent="0">
              <a:buNone/>
            </a:pPr>
            <a:r>
              <a:rPr lang="en-IN" sz="2000" dirty="0">
                <a:solidFill>
                  <a:schemeClr val="tx1">
                    <a:lumMod val="50000"/>
                    <a:lumOff val="50000"/>
                  </a:schemeClr>
                </a:solidFill>
              </a:rPr>
              <a:t>IMPLENTATION:- </a:t>
            </a:r>
            <a:endParaRPr lang="en-US" sz="2000" b="1" dirty="0">
              <a:solidFill>
                <a:schemeClr val="tx1">
                  <a:lumMod val="50000"/>
                  <a:lumOff val="50000"/>
                </a:schemeClr>
              </a:solidFill>
            </a:endParaRPr>
          </a:p>
        </p:txBody>
      </p:sp>
      <p:pic>
        <p:nvPicPr>
          <p:cNvPr id="3" name="Picture 2">
            <a:extLst>
              <a:ext uri="{FF2B5EF4-FFF2-40B4-BE49-F238E27FC236}">
                <a16:creationId xmlns:a16="http://schemas.microsoft.com/office/drawing/2014/main" id="{4897A21E-F982-3B03-BFD6-B3CAE6312893}"/>
              </a:ext>
            </a:extLst>
          </p:cNvPr>
          <p:cNvPicPr>
            <a:picLocks noChangeAspect="1"/>
          </p:cNvPicPr>
          <p:nvPr/>
        </p:nvPicPr>
        <p:blipFill>
          <a:blip r:embed="rId2"/>
          <a:stretch>
            <a:fillRect/>
          </a:stretch>
        </p:blipFill>
        <p:spPr>
          <a:xfrm>
            <a:off x="0" y="1282045"/>
            <a:ext cx="12192000" cy="5250971"/>
          </a:xfrm>
          <a:prstGeom prst="rect">
            <a:avLst/>
          </a:prstGeom>
        </p:spPr>
      </p:pic>
    </p:spTree>
    <p:extLst>
      <p:ext uri="{BB962C8B-B14F-4D97-AF65-F5344CB8AC3E}">
        <p14:creationId xmlns:p14="http://schemas.microsoft.com/office/powerpoint/2010/main" val="42682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normAutofit/>
          </a:bodyPr>
          <a:lstStyle/>
          <a:p>
            <a:r>
              <a:rPr lang="en-US" sz="1200" dirty="0"/>
              <a:t>Implementing a movie and series subtitle similarity search </a:t>
            </a:r>
            <a:r>
              <a:rPr lang="en-US" sz="1200"/>
              <a:t>system involves importing </a:t>
            </a:r>
            <a:r>
              <a:rPr lang="en-US" sz="1200" dirty="0"/>
              <a:t>libraries, preprocessing text data, computing TFIDF vectors, calculating cosine similarity, and building a Flask web app for user interaction. By following the steps outlined in this guide, developers can create effective and efficient subtitle search tools tailored to their specific requirements.</a:t>
            </a:r>
            <a:endParaRPr lang="en-US" sz="1800" dirty="0"/>
          </a:p>
        </p:txBody>
      </p:sp>
      <p:pic>
        <p:nvPicPr>
          <p:cNvPr id="5" name="Picture 4">
            <a:extLst>
              <a:ext uri="{FF2B5EF4-FFF2-40B4-BE49-F238E27FC236}">
                <a16:creationId xmlns:a16="http://schemas.microsoft.com/office/drawing/2014/main" id="{4923B2B1-2D58-4FD5-2208-30FA1D015F1E}"/>
              </a:ext>
            </a:extLst>
          </p:cNvPr>
          <p:cNvPicPr>
            <a:picLocks noChangeAspect="1"/>
          </p:cNvPicPr>
          <p:nvPr/>
        </p:nvPicPr>
        <p:blipFill>
          <a:blip r:embed="rId2"/>
          <a:stretch>
            <a:fillRect/>
          </a:stretch>
        </p:blipFill>
        <p:spPr>
          <a:xfrm>
            <a:off x="3501830" y="2743151"/>
            <a:ext cx="6149873" cy="3127392"/>
          </a:xfrm>
          <a:prstGeom prst="rect">
            <a:avLst/>
          </a:prstGeom>
        </p:spPr>
      </p:pic>
    </p:spTree>
    <p:extLst>
      <p:ext uri="{BB962C8B-B14F-4D97-AF65-F5344CB8AC3E}">
        <p14:creationId xmlns:p14="http://schemas.microsoft.com/office/powerpoint/2010/main" val="179654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D3D5E801-0B68-1E16-89A0-E9DDA6EF46D5}"/>
              </a:ext>
            </a:extLst>
          </p:cNvPr>
          <p:cNvPicPr>
            <a:picLocks noChangeAspect="1"/>
          </p:cNvPicPr>
          <p:nvPr/>
        </p:nvPicPr>
        <p:blipFill>
          <a:blip r:embed="rId3"/>
          <a:stretch>
            <a:fillRect/>
          </a:stretch>
        </p:blipFill>
        <p:spPr>
          <a:xfrm>
            <a:off x="5309608" y="2269503"/>
            <a:ext cx="5890260" cy="27127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152592" y="1346306"/>
            <a:ext cx="7007400" cy="4801274"/>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IN" sz="1800" b="1" dirty="0">
                <a:solidFill>
                  <a:schemeClr val="dk1"/>
                </a:solidFill>
                <a:latin typeface="Calibri"/>
                <a:ea typeface="Calibri"/>
                <a:cs typeface="Calibri"/>
                <a:sym typeface="Calibri"/>
              </a:rPr>
              <a:t>*</a:t>
            </a:r>
            <a:r>
              <a:rPr lang="en-IN" sz="2400" b="1" dirty="0">
                <a:solidFill>
                  <a:schemeClr val="dk1"/>
                </a:solidFill>
                <a:latin typeface="Calibri"/>
                <a:ea typeface="Calibri"/>
                <a:cs typeface="Calibri"/>
                <a:sym typeface="Calibri"/>
              </a:rPr>
              <a:t>Kakarla </a:t>
            </a:r>
            <a:r>
              <a:rPr lang="en-IN" sz="2400" b="1" dirty="0" err="1">
                <a:solidFill>
                  <a:schemeClr val="dk1"/>
                </a:solidFill>
                <a:latin typeface="Calibri"/>
                <a:ea typeface="Calibri"/>
                <a:cs typeface="Calibri"/>
                <a:sym typeface="Calibri"/>
              </a:rPr>
              <a:t>sarath</a:t>
            </a:r>
            <a:r>
              <a:rPr lang="en-IN" sz="2400" b="1" dirty="0">
                <a:solidFill>
                  <a:schemeClr val="dk1"/>
                </a:solidFill>
                <a:latin typeface="Calibri"/>
                <a:ea typeface="Calibri"/>
                <a:cs typeface="Calibri"/>
                <a:sym typeface="Calibri"/>
              </a:rPr>
              <a:t> </a:t>
            </a:r>
            <a:r>
              <a:rPr lang="en-IN" sz="2400" b="1" dirty="0" err="1">
                <a:solidFill>
                  <a:schemeClr val="dk1"/>
                </a:solidFill>
                <a:latin typeface="Calibri"/>
                <a:ea typeface="Calibri"/>
                <a:cs typeface="Calibri"/>
                <a:sym typeface="Calibri"/>
              </a:rPr>
              <a:t>reddy</a:t>
            </a:r>
            <a:r>
              <a:rPr lang="en-IN" sz="2400" dirty="0"/>
              <a:t>(IN1240405 )</a:t>
            </a:r>
            <a:r>
              <a:rPr lang="en-US" sz="1800" dirty="0"/>
              <a:t>. </a:t>
            </a:r>
          </a:p>
          <a:p>
            <a:pPr marL="285750" lvl="0" indent="-285750">
              <a:buClr>
                <a:schemeClr val="dk1"/>
              </a:buClr>
              <a:buSzPts val="1800"/>
              <a:buFont typeface="Arial"/>
              <a:buChar char="•"/>
            </a:pPr>
            <a:r>
              <a:rPr lang="en-US" sz="1800" b="1" i="0" u="none" strike="noStrike" cap="none" dirty="0" err="1">
                <a:solidFill>
                  <a:schemeClr val="dk1"/>
                </a:solidFill>
                <a:latin typeface="Calibri"/>
                <a:ea typeface="Calibri"/>
                <a:cs typeface="Calibri"/>
                <a:sym typeface="Calibri"/>
              </a:rPr>
              <a:t>Linedin</a:t>
            </a:r>
            <a:r>
              <a:rPr lang="en-US" sz="1800" b="1" dirty="0">
                <a:solidFill>
                  <a:srgbClr val="0070C0"/>
                </a:solidFill>
                <a:latin typeface="Calibri"/>
                <a:ea typeface="Calibri"/>
                <a:cs typeface="Calibri"/>
                <a:sym typeface="Calibri"/>
              </a:rPr>
              <a:t>: </a:t>
            </a:r>
            <a:r>
              <a:rPr lang="en-US" sz="1800" b="1" dirty="0">
                <a:solidFill>
                  <a:srgbClr val="0070C0"/>
                </a:solidFill>
                <a:latin typeface="Calibri"/>
                <a:ea typeface="Calibri"/>
                <a:cs typeface="Calibri"/>
                <a:sym typeface="Calibri"/>
                <a:hlinkClick r:id="rId3"/>
              </a:rPr>
              <a:t>https://www.linkedin.com/in/sarath-reddy-kakarla-627aa522a/</a:t>
            </a:r>
            <a:endParaRPr lang="en-US" sz="1800" b="1" dirty="0">
              <a:solidFill>
                <a:srgbClr val="0070C0"/>
              </a:solidFill>
              <a:latin typeface="Calibri"/>
              <a:ea typeface="Calibri"/>
              <a:cs typeface="Calibri"/>
              <a:sym typeface="Calibri"/>
            </a:endParaRPr>
          </a:p>
          <a:p>
            <a:pPr marL="285750" lvl="0" indent="-285750">
              <a:buClr>
                <a:schemeClr val="dk1"/>
              </a:buClr>
              <a:buSzPts val="1800"/>
              <a:buFont typeface="Arial"/>
              <a:buChar char="•"/>
            </a:pPr>
            <a:r>
              <a:rPr lang="en-US" sz="1800" b="1" i="0" u="none" strike="noStrike" cap="none" dirty="0" err="1">
                <a:solidFill>
                  <a:schemeClr val="tx1"/>
                </a:solidFill>
                <a:latin typeface="Calibri"/>
                <a:ea typeface="Calibri"/>
                <a:cs typeface="Calibri"/>
                <a:sym typeface="Calibri"/>
              </a:rPr>
              <a:t>Github</a:t>
            </a:r>
            <a:r>
              <a:rPr lang="en-US" sz="1800" b="1" dirty="0">
                <a:solidFill>
                  <a:schemeClr val="tx1"/>
                </a:solidFill>
                <a:latin typeface="Calibri"/>
                <a:ea typeface="Calibri"/>
                <a:cs typeface="Calibri"/>
                <a:sym typeface="Calibri"/>
              </a:rPr>
              <a:t>: </a:t>
            </a:r>
            <a:r>
              <a:rPr lang="en-US" sz="1800" b="1" dirty="0">
                <a:solidFill>
                  <a:srgbClr val="0070C0"/>
                </a:solidFill>
                <a:latin typeface="Calibri"/>
                <a:ea typeface="Calibri"/>
                <a:cs typeface="Calibri"/>
                <a:sym typeface="Calibri"/>
                <a:hlinkClick r:id="rId4"/>
              </a:rPr>
              <a:t>https://github.com/kakarlasarathreddy</a:t>
            </a:r>
            <a:endParaRPr lang="en-US" sz="1800" b="1" dirty="0">
              <a:solidFill>
                <a:srgbClr val="0070C0"/>
              </a:solidFill>
              <a:latin typeface="Calibri"/>
              <a:ea typeface="Calibri"/>
              <a:cs typeface="Calibri"/>
              <a:sym typeface="Calibri"/>
            </a:endParaRPr>
          </a:p>
          <a:p>
            <a:pPr marL="285750" lvl="0" indent="-285750">
              <a:buClr>
                <a:schemeClr val="dk1"/>
              </a:buClr>
              <a:buSzPts val="1800"/>
              <a:buFont typeface="Arial"/>
              <a:buChar char="•"/>
            </a:pPr>
            <a:endParaRPr lang="en-US" sz="1800" b="1" i="0" u="none" strike="noStrike" cap="none" dirty="0">
              <a:solidFill>
                <a:srgbClr val="0070C0"/>
              </a:solidFill>
              <a:latin typeface="Calibri"/>
              <a:ea typeface="Calibri"/>
              <a:cs typeface="Calibri"/>
              <a:sym typeface="Calibri"/>
            </a:endParaRPr>
          </a:p>
          <a:p>
            <a:pPr marL="285750" lvl="0" indent="-285750">
              <a:buClr>
                <a:schemeClr val="dk1"/>
              </a:buClr>
              <a:buSzPts val="1800"/>
              <a:buFont typeface="Arial"/>
              <a:buChar char="•"/>
            </a:pPr>
            <a:endParaRPr lang="en-US" sz="1800" b="1" dirty="0">
              <a:solidFill>
                <a:srgbClr val="0070C0"/>
              </a:solidFill>
              <a:latin typeface="Calibri"/>
              <a:ea typeface="Calibri"/>
              <a:cs typeface="Calibri"/>
              <a:sym typeface="Calibri"/>
            </a:endParaRPr>
          </a:p>
          <a:p>
            <a:pPr algn="l" fontAlgn="ctr"/>
            <a:r>
              <a:rPr lang="en-IN" sz="2400" b="1" i="0" u="none" strike="noStrike" dirty="0" err="1">
                <a:solidFill>
                  <a:srgbClr val="0563C1"/>
                </a:solidFill>
                <a:effectLst/>
                <a:latin typeface="var(--artdeco-reset-typography-font-family-sans)"/>
                <a:hlinkClick r:id="rId5">
                  <a:extLst>
                    <a:ext uri="{A12FA001-AC4F-418D-AE19-62706E023703}">
                      <ahyp:hlinkClr xmlns:ahyp="http://schemas.microsoft.com/office/drawing/2018/hyperlinkcolor" val="tx"/>
                    </a:ext>
                  </a:extLst>
                </a:hlinkClick>
              </a:rPr>
              <a:t>Satyaprakash</a:t>
            </a:r>
            <a:r>
              <a:rPr lang="en-IN" sz="2400" b="1" i="0" u="none" strike="noStrike" dirty="0">
                <a:solidFill>
                  <a:schemeClr val="tx1"/>
                </a:solidFill>
                <a:effectLst/>
                <a:latin typeface="var(--artdeco-reset-typography-font-family-sans)"/>
                <a:hlinkClick r:id="rId5">
                  <a:extLst>
                    <a:ext uri="{A12FA001-AC4F-418D-AE19-62706E023703}">
                      <ahyp:hlinkClr xmlns:ahyp="http://schemas.microsoft.com/office/drawing/2018/hyperlinkcolor" val="tx"/>
                    </a:ext>
                  </a:extLst>
                </a:hlinkClick>
              </a:rPr>
              <a:t> Sahoo(IN1240805)</a:t>
            </a:r>
          </a:p>
          <a:p>
            <a:pPr algn="l" fontAlgn="ctr"/>
            <a:r>
              <a:rPr lang="en-IN" sz="2400" b="1" dirty="0" err="1">
                <a:solidFill>
                  <a:schemeClr val="tx1"/>
                </a:solidFill>
                <a:latin typeface="var(--artdeco-reset-typography-font-family-sans)"/>
                <a:hlinkClick r:id="rId5">
                  <a:extLst>
                    <a:ext uri="{A12FA001-AC4F-418D-AE19-62706E023703}">
                      <ahyp:hlinkClr xmlns:ahyp="http://schemas.microsoft.com/office/drawing/2018/hyperlinkcolor" val="tx"/>
                    </a:ext>
                  </a:extLst>
                </a:hlinkClick>
              </a:rPr>
              <a:t>Linkedin:</a:t>
            </a:r>
            <a:r>
              <a:rPr lang="en-IN" sz="3200" i="0" dirty="0" err="1">
                <a:effectLst/>
                <a:highlight>
                  <a:srgbClr val="FFFFFF"/>
                </a:highlight>
                <a:latin typeface="-apple-system"/>
                <a:hlinkClick r:id="rId6"/>
              </a:rPr>
              <a:t>linkedin.com</a:t>
            </a:r>
            <a:r>
              <a:rPr lang="en-IN" sz="3200" i="0" dirty="0">
                <a:effectLst/>
                <a:highlight>
                  <a:srgbClr val="FFFFFF"/>
                </a:highlight>
                <a:latin typeface="-apple-system"/>
                <a:hlinkClick r:id="rId6"/>
              </a:rPr>
              <a:t>/in/</a:t>
            </a:r>
            <a:r>
              <a:rPr lang="en-IN" sz="3200" i="0" dirty="0" err="1">
                <a:effectLst/>
                <a:highlight>
                  <a:srgbClr val="FFFFFF"/>
                </a:highlight>
                <a:latin typeface="-apple-system"/>
                <a:hlinkClick r:id="rId6"/>
              </a:rPr>
              <a:t>sahoosatyaprakash</a:t>
            </a:r>
            <a:endParaRPr lang="en-IN" sz="2400" b="1" dirty="0">
              <a:solidFill>
                <a:schemeClr val="tx1"/>
              </a:solidFill>
              <a:highlight>
                <a:srgbClr val="FFFFFF"/>
              </a:highlight>
              <a:latin typeface="var(--artdeco-reset-typography-font-family-sans)"/>
              <a:hlinkClick r:id="rId5">
                <a:extLst>
                  <a:ext uri="{A12FA001-AC4F-418D-AE19-62706E023703}">
                    <ahyp:hlinkClr xmlns:ahyp="http://schemas.microsoft.com/office/drawing/2018/hyperlinkcolor" val="tx"/>
                  </a:ext>
                </a:extLst>
              </a:hlinkClick>
            </a:endParaRPr>
          </a:p>
          <a:p>
            <a:pPr algn="l" fontAlgn="ctr"/>
            <a:r>
              <a:rPr lang="en-IN" sz="2400" b="1" i="0" u="none" strike="noStrike" dirty="0" err="1">
                <a:solidFill>
                  <a:schemeClr val="tx1"/>
                </a:solidFill>
                <a:effectLst/>
                <a:highlight>
                  <a:srgbClr val="FFFFFF"/>
                </a:highlight>
                <a:latin typeface="var(--artdeco-reset-typography-font-family-sans)"/>
                <a:hlinkClick r:id="rId5">
                  <a:extLst>
                    <a:ext uri="{A12FA001-AC4F-418D-AE19-62706E023703}">
                      <ahyp:hlinkClr xmlns:ahyp="http://schemas.microsoft.com/office/drawing/2018/hyperlinkcolor" val="tx"/>
                    </a:ext>
                  </a:extLst>
                </a:hlinkClick>
              </a:rPr>
              <a:t>Github</a:t>
            </a:r>
            <a:r>
              <a:rPr lang="en-IN" sz="2400" b="1" i="0" u="none" strike="noStrike" dirty="0">
                <a:solidFill>
                  <a:schemeClr val="tx1"/>
                </a:solidFill>
                <a:effectLst/>
                <a:highlight>
                  <a:srgbClr val="FFFFFF"/>
                </a:highlight>
                <a:latin typeface="var(--artdeco-reset-typography-font-family-sans)"/>
                <a:hlinkClick r:id="rId5">
                  <a:extLst>
                    <a:ext uri="{A12FA001-AC4F-418D-AE19-62706E023703}">
                      <ahyp:hlinkClr xmlns:ahyp="http://schemas.microsoft.com/office/drawing/2018/hyperlinkcolor" val="tx"/>
                    </a:ext>
                  </a:extLst>
                </a:hlinkClick>
              </a:rPr>
              <a:t>: https://github.com/Satyaprakash23</a:t>
            </a:r>
          </a:p>
          <a:p>
            <a:pPr algn="l" fontAlgn="ctr"/>
            <a:endParaRPr lang="en-IN" sz="2400" b="1" dirty="0">
              <a:solidFill>
                <a:schemeClr val="tx1"/>
              </a:solidFill>
              <a:highlight>
                <a:srgbClr val="FFFFFF"/>
              </a:highlight>
              <a:latin typeface="var(--artdeco-reset-typography-font-family-sans)"/>
              <a:hlinkClick r:id="rId5">
                <a:extLst>
                  <a:ext uri="{A12FA001-AC4F-418D-AE19-62706E023703}">
                    <ahyp:hlinkClr xmlns:ahyp="http://schemas.microsoft.com/office/drawing/2018/hyperlinkcolor" val="tx"/>
                  </a:ext>
                </a:extLst>
              </a:hlinkClick>
            </a:endParaRPr>
          </a:p>
          <a:p>
            <a:pPr algn="l" fontAlgn="ctr"/>
            <a:r>
              <a:rPr lang="en-IN" sz="3200" dirty="0"/>
              <a:t>Team ID - T211134</a:t>
            </a:r>
            <a:endParaRPr lang="en-IN" sz="2400" b="1" i="0" u="none" strike="noStrike" dirty="0">
              <a:solidFill>
                <a:schemeClr val="tx1"/>
              </a:solidFill>
              <a:effectLst/>
              <a:latin typeface="var(--artdeco-reset-typography-font-family-sans)"/>
              <a:hlinkClick r:id="rId5">
                <a:extLst>
                  <a:ext uri="{A12FA001-AC4F-418D-AE19-62706E023703}">
                    <ahyp:hlinkClr xmlns:ahyp="http://schemas.microsoft.com/office/drawing/2018/hyperlinkcolor" val="tx"/>
                  </a:ext>
                </a:extLst>
              </a:hlinkClick>
            </a:endParaRPr>
          </a:p>
          <a:p>
            <a:r>
              <a:rPr lang="en-IN" sz="2400" i="0" u="none" strike="noStrike" dirty="0">
                <a:solidFill>
                  <a:srgbClr val="0563C1"/>
                </a:solidFill>
                <a:effectLst/>
                <a:latin typeface="-apple-system"/>
                <a:hlinkClick r:id="rId5">
                  <a:extLst>
                    <a:ext uri="{A12FA001-AC4F-418D-AE19-62706E023703}">
                      <ahyp:hlinkClr xmlns:ahyp="http://schemas.microsoft.com/office/drawing/2018/hyperlinkcolor" val="tx"/>
                    </a:ext>
                  </a:extLst>
                </a:hlinkClick>
              </a:rPr>
              <a:t> </a:t>
            </a:r>
            <a:endParaRPr sz="1800" b="1" i="0" u="none" strike="noStrike" cap="none" dirty="0">
              <a:solidFill>
                <a:srgbClr val="0070C0"/>
              </a:solidFill>
              <a:latin typeface="Calibri"/>
              <a:ea typeface="Calibri"/>
              <a:cs typeface="Calibri"/>
              <a:sym typeface="Calibri"/>
            </a:endParaRPr>
          </a:p>
        </p:txBody>
      </p:sp>
      <p:sp>
        <p:nvSpPr>
          <p:cNvPr id="105" name="Google Shape;105;p3"/>
          <p:cNvSpPr txBox="1"/>
          <p:nvPr/>
        </p:nvSpPr>
        <p:spPr>
          <a:xfrm>
            <a:off x="427656" y="416554"/>
            <a:ext cx="3145103" cy="31389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1800" dirty="0">
                <a:solidFill>
                  <a:srgbClr val="FF0000"/>
                </a:solidFill>
              </a:rPr>
              <a:t>Submitted By :-</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1850"/>
            <a:ext cx="8267307" cy="878186"/>
          </a:xfrm>
        </p:spPr>
        <p:txBody>
          <a:bodyPr>
            <a:normAutofit fontScale="90000"/>
          </a:bodyPr>
          <a:lstStyle/>
          <a:p>
            <a:r>
              <a:rPr lang="en-IN" dirty="0">
                <a:solidFill>
                  <a:srgbClr val="FF0000"/>
                </a:solidFill>
              </a:rPr>
              <a:t>BACKGROUND</a:t>
            </a:r>
            <a:r>
              <a:rPr lang="en-IN" dirty="0"/>
              <a:t>:-</a:t>
            </a:r>
            <a:endParaRPr lang="en-US" dirty="0"/>
          </a:p>
        </p:txBody>
      </p:sp>
      <p:sp>
        <p:nvSpPr>
          <p:cNvPr id="3" name="Text Placeholder 2"/>
          <p:cNvSpPr>
            <a:spLocks noGrp="1"/>
          </p:cNvSpPr>
          <p:nvPr>
            <p:ph type="body" idx="1"/>
          </p:nvPr>
        </p:nvSpPr>
        <p:spPr>
          <a:xfrm>
            <a:off x="188536" y="1638677"/>
            <a:ext cx="11158914" cy="3951418"/>
          </a:xfrm>
        </p:spPr>
        <p:txBody>
          <a:bodyPr>
            <a:normAutofit/>
          </a:bodyPr>
          <a:lstStyle/>
          <a:p>
            <a:r>
              <a:rPr lang="en-US" sz="1800" dirty="0">
                <a:solidFill>
                  <a:schemeClr val="tx1"/>
                </a:solidFill>
              </a:rPr>
              <a:t>In today's digital world, where things change quickly and people expect a lot from technology, search engines are super important. They're like maps that help us find what we're looking for in the huge sea of stuff online. Google is a big name here because they're always working to make searching easier and more accurate for everyone.</a:t>
            </a:r>
          </a:p>
          <a:p>
            <a:endParaRPr lang="en-US" sz="1800" dirty="0">
              <a:solidFill>
                <a:schemeClr val="tx1"/>
              </a:solidFill>
            </a:endParaRPr>
          </a:p>
          <a:p>
            <a:endParaRPr lang="en-US" sz="1800" dirty="0">
              <a:solidFill>
                <a:schemeClr val="tx1"/>
              </a:solidFill>
            </a:endParaRPr>
          </a:p>
          <a:p>
            <a:pPr marL="571500" indent="-342900">
              <a:buFont typeface="Wingdings" panose="05000000000000000000" pitchFamily="2" charset="2"/>
              <a:buChar char="Ø"/>
            </a:pPr>
            <a:r>
              <a:rPr lang="en-US" sz="1800" dirty="0">
                <a:solidFill>
                  <a:schemeClr val="tx1"/>
                </a:solidFill>
              </a:rPr>
              <a:t>Now, imagine you're watching a video, but you can't hear or understand what's being said. That's tough, right? This project is all about making it easier for people to find what they need in videos by improving the accuracy of the subtitles. By doing this, it helps make videos more accessible to everyone, making it easier for people to get the information they need and improving how we all experience online content</a:t>
            </a:r>
            <a:r>
              <a:rPr lang="en-US" sz="1600" dirty="0"/>
              <a:t>.</a:t>
            </a:r>
            <a:endParaRPr lang="en-US" sz="2000" dirty="0">
              <a:solidFill>
                <a:schemeClr val="tx1">
                  <a:lumMod val="95000"/>
                  <a:lumOff val="5000"/>
                </a:schemeClr>
              </a:solidFill>
            </a:endParaRPr>
          </a:p>
        </p:txBody>
      </p:sp>
    </p:spTree>
    <p:extLst>
      <p:ext uri="{BB962C8B-B14F-4D97-AF65-F5344CB8AC3E}">
        <p14:creationId xmlns:p14="http://schemas.microsoft.com/office/powerpoint/2010/main" val="2656359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dirty="0"/>
              <a:t>OBJECTIVE:-</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solidFill>
                  <a:schemeClr val="tx1">
                    <a:lumMod val="95000"/>
                    <a:lumOff val="5000"/>
                  </a:schemeClr>
                </a:solidFill>
              </a:rPr>
              <a:t>This project is all about making that search really good. We want to use fancy computer stuff like natural language processing (which helps computers understand human language) and machine learning (which helps computers learn from data) to make sure we find the right </a:t>
            </a:r>
            <a:r>
              <a:rPr lang="en-US" sz="1800" dirty="0" err="1">
                <a:solidFill>
                  <a:schemeClr val="tx1">
                    <a:lumMod val="95000"/>
                    <a:lumOff val="5000"/>
                  </a:schemeClr>
                </a:solidFill>
              </a:rPr>
              <a:t>subtitlesfor</a:t>
            </a:r>
            <a:r>
              <a:rPr lang="en-US" sz="1800" dirty="0">
                <a:solidFill>
                  <a:schemeClr val="tx1">
                    <a:lumMod val="95000"/>
                    <a:lumOff val="5000"/>
                  </a:schemeClr>
                </a:solidFill>
              </a:rPr>
              <a:t> you.</a:t>
            </a:r>
          </a:p>
          <a:p>
            <a:pPr marL="0" lvl="0" indent="0" algn="l" rtl="0">
              <a:lnSpc>
                <a:spcPct val="90000"/>
              </a:lnSpc>
              <a:spcBef>
                <a:spcPts val="1000"/>
              </a:spcBef>
              <a:spcAft>
                <a:spcPts val="0"/>
              </a:spcAft>
              <a:buClr>
                <a:schemeClr val="dk1"/>
              </a:buClr>
              <a:buSzPct val="100000"/>
              <a:buNone/>
            </a:pPr>
            <a:endParaRPr lang="en-US" sz="1800" dirty="0">
              <a:solidFill>
                <a:schemeClr val="tx1">
                  <a:lumMod val="95000"/>
                  <a:lumOff val="5000"/>
                </a:schemeClr>
              </a:solidFill>
            </a:endParaRP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So, when you type in what you're looking for, our search engine will be super smart. It will look at the words you've typed and figure out what you're asking for. Then, it will use what it knows about subtitles to find the ones that match your query the best. This way, you get exactly what you need, making your video-watching experience even better!</a:t>
            </a:r>
            <a:endParaRPr sz="1800" b="1" dirty="0">
              <a:solidFill>
                <a:schemeClr val="tx1">
                  <a:lumMod val="95000"/>
                  <a:lumOff val="5000"/>
                </a:schemeClr>
              </a:solidFill>
            </a:endParaRPr>
          </a:p>
          <a:p>
            <a:pPr marL="0" lvl="0" indent="0" algn="just"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36D6-DB65-CF6C-9A10-08F1E462D58A}"/>
              </a:ext>
            </a:extLst>
          </p:cNvPr>
          <p:cNvSpPr>
            <a:spLocks noGrp="1"/>
          </p:cNvSpPr>
          <p:nvPr>
            <p:ph type="title"/>
          </p:nvPr>
        </p:nvSpPr>
        <p:spPr/>
        <p:txBody>
          <a:bodyPr>
            <a:normAutofit fontScale="90000"/>
          </a:bodyPr>
          <a:lstStyle/>
          <a:p>
            <a:r>
              <a:rPr lang="en-IN" dirty="0">
                <a:solidFill>
                  <a:srgbClr val="FF0000"/>
                </a:solidFill>
              </a:rPr>
              <a:t>TYPES OF SEARCH ENGINE:-</a:t>
            </a:r>
            <a:br>
              <a:rPr lang="en-IN" dirty="0">
                <a:solidFill>
                  <a:srgbClr val="FF0000"/>
                </a:solidFill>
              </a:rPr>
            </a:br>
            <a:br>
              <a:rPr lang="en-IN" dirty="0">
                <a:solidFill>
                  <a:srgbClr val="FF0000"/>
                </a:solidFill>
              </a:rPr>
            </a:br>
            <a:r>
              <a:rPr lang="en-IN" dirty="0">
                <a:solidFill>
                  <a:schemeClr val="accent1">
                    <a:lumMod val="50000"/>
                  </a:schemeClr>
                </a:solidFill>
              </a:rPr>
              <a:t>Keyword-Based Search Engine :-</a:t>
            </a:r>
            <a:endParaRPr lang="en-IN" dirty="0"/>
          </a:p>
        </p:txBody>
      </p:sp>
      <p:sp>
        <p:nvSpPr>
          <p:cNvPr id="3" name="Text Placeholder 2">
            <a:extLst>
              <a:ext uri="{FF2B5EF4-FFF2-40B4-BE49-F238E27FC236}">
                <a16:creationId xmlns:a16="http://schemas.microsoft.com/office/drawing/2014/main" id="{D8B6DD6D-5BC9-8063-600B-9ACBF0E9CDC1}"/>
              </a:ext>
            </a:extLst>
          </p:cNvPr>
          <p:cNvSpPr>
            <a:spLocks noGrp="1"/>
          </p:cNvSpPr>
          <p:nvPr>
            <p:ph type="body" idx="1"/>
          </p:nvPr>
        </p:nvSpPr>
        <p:spPr>
          <a:xfrm>
            <a:off x="546755" y="1809946"/>
            <a:ext cx="10807045" cy="4367017"/>
          </a:xfrm>
        </p:spPr>
        <p:txBody>
          <a:bodyPr>
            <a:normAutofit/>
          </a:bodyPr>
          <a:lstStyle/>
          <a:p>
            <a:r>
              <a:rPr lang="en-US" sz="2000" dirty="0"/>
              <a:t>Think of a keyword-based search engine like a super-fast librarian. You tell them what you're looking for using keywords or phrases, and they quickly find and give you back documents that match those words. But, they don't really understand what the documents are about, so sometimes they might not get it quite right, especially if your search is complicated</a:t>
            </a:r>
            <a:r>
              <a:rPr lang="en-US" dirty="0"/>
              <a:t>.</a:t>
            </a:r>
          </a:p>
          <a:p>
            <a:endParaRPr lang="en-US" dirty="0"/>
          </a:p>
          <a:p>
            <a:r>
              <a:rPr lang="en-IN" dirty="0"/>
              <a:t>Semantic Search Engine :- </a:t>
            </a:r>
            <a:endParaRPr lang="en-US" dirty="0"/>
          </a:p>
          <a:p>
            <a:r>
              <a:rPr lang="en-US" sz="1700" dirty="0"/>
              <a:t>Semantic search engines are like super-smart search tools that use fancy language tricks to understand what you're really asking for. Instead of just matching keywords, they try to figure out the deeper meaning and context of what you're looking for. They pay attention to things like what the words mean and how they relate to each other, rather than just finding exact matches. Even though they're more complicated for computers to use, they can give you better results that are more tailored to what you need</a:t>
            </a:r>
            <a:endParaRPr lang="en-IN" sz="1700" dirty="0"/>
          </a:p>
        </p:txBody>
      </p:sp>
    </p:spTree>
    <p:extLst>
      <p:ext uri="{BB962C8B-B14F-4D97-AF65-F5344CB8AC3E}">
        <p14:creationId xmlns:p14="http://schemas.microsoft.com/office/powerpoint/2010/main" val="150395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F3D22D-3EB9-3B66-C3F8-576CB3A40911}"/>
              </a:ext>
            </a:extLst>
          </p:cNvPr>
          <p:cNvPicPr>
            <a:picLocks noChangeAspect="1"/>
          </p:cNvPicPr>
          <p:nvPr/>
        </p:nvPicPr>
        <p:blipFill>
          <a:blip r:embed="rId2"/>
          <a:stretch>
            <a:fillRect/>
          </a:stretch>
        </p:blipFill>
        <p:spPr>
          <a:xfrm>
            <a:off x="443060" y="1093267"/>
            <a:ext cx="7758260" cy="4671465"/>
          </a:xfrm>
          <a:prstGeom prst="rect">
            <a:avLst/>
          </a:prstGeom>
        </p:spPr>
      </p:pic>
    </p:spTree>
    <p:extLst>
      <p:ext uri="{BB962C8B-B14F-4D97-AF65-F5344CB8AC3E}">
        <p14:creationId xmlns:p14="http://schemas.microsoft.com/office/powerpoint/2010/main" val="13266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DATA INGESTION</a:t>
            </a:r>
            <a:endParaRPr lang="en-US" dirty="0"/>
          </a:p>
        </p:txBody>
      </p:sp>
      <p:sp>
        <p:nvSpPr>
          <p:cNvPr id="7" name="Text Placeholder 6"/>
          <p:cNvSpPr>
            <a:spLocks noGrp="1"/>
          </p:cNvSpPr>
          <p:nvPr>
            <p:ph type="body" idx="1"/>
          </p:nvPr>
        </p:nvSpPr>
        <p:spPr>
          <a:xfrm>
            <a:off x="838200" y="1555423"/>
            <a:ext cx="10515600" cy="4621540"/>
          </a:xfrm>
        </p:spPr>
        <p:txBody>
          <a:bodyPr>
            <a:normAutofit/>
          </a:bodyPr>
          <a:lstStyle/>
          <a:p>
            <a:r>
              <a:rPr lang="en-US" sz="1800" dirty="0"/>
              <a:t>1. Decoding Data:- The subtitle contents are encoded. So they are first decoded in latin-1 and then stored in a </a:t>
            </a:r>
            <a:r>
              <a:rPr lang="en-US" sz="1800" dirty="0" err="1"/>
              <a:t>dataframe</a:t>
            </a:r>
            <a:endParaRPr lang="en-US" sz="1800" dirty="0"/>
          </a:p>
          <a:p>
            <a:r>
              <a:rPr lang="en-US" sz="1800" dirty="0"/>
              <a:t>. 2. Data Preprocessing:- After decoding it was found that there were two types of subtitle texts found in the subtitle file. </a:t>
            </a:r>
          </a:p>
          <a:p>
            <a:r>
              <a:rPr lang="en-US" sz="1800" dirty="0"/>
              <a:t>1. Removing timestamps</a:t>
            </a:r>
          </a:p>
          <a:p>
            <a:r>
              <a:rPr lang="en-US" sz="1800" dirty="0"/>
              <a:t> 2. Removing the unwanted contents</a:t>
            </a:r>
          </a:p>
          <a:p>
            <a:r>
              <a:rPr lang="en-US" sz="1800" dirty="0"/>
              <a:t> 3. Converting the text to lowercase</a:t>
            </a:r>
          </a:p>
          <a:p>
            <a:r>
              <a:rPr lang="en-US" sz="1800" dirty="0"/>
              <a:t> 4. Removing the Stop words</a:t>
            </a:r>
          </a:p>
          <a:p>
            <a:endParaRPr lang="en-US" sz="1800" dirty="0"/>
          </a:p>
        </p:txBody>
      </p:sp>
      <p:pic>
        <p:nvPicPr>
          <p:cNvPr id="3" name="Picture 2">
            <a:extLst>
              <a:ext uri="{FF2B5EF4-FFF2-40B4-BE49-F238E27FC236}">
                <a16:creationId xmlns:a16="http://schemas.microsoft.com/office/drawing/2014/main" id="{44D32287-AE0D-DF20-4E7A-348D8B230705}"/>
              </a:ext>
            </a:extLst>
          </p:cNvPr>
          <p:cNvPicPr>
            <a:picLocks noChangeAspect="1"/>
          </p:cNvPicPr>
          <p:nvPr/>
        </p:nvPicPr>
        <p:blipFill>
          <a:blip r:embed="rId2"/>
          <a:stretch>
            <a:fillRect/>
          </a:stretch>
        </p:blipFill>
        <p:spPr>
          <a:xfrm>
            <a:off x="5269316" y="2880986"/>
            <a:ext cx="6231385" cy="3029620"/>
          </a:xfrm>
          <a:prstGeom prst="rect">
            <a:avLst/>
          </a:prstGeom>
        </p:spPr>
      </p:pic>
    </p:spTree>
    <p:extLst>
      <p:ext uri="{BB962C8B-B14F-4D97-AF65-F5344CB8AC3E}">
        <p14:creationId xmlns:p14="http://schemas.microsoft.com/office/powerpoint/2010/main" val="390629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978" y="289711"/>
            <a:ext cx="4734963" cy="805758"/>
          </a:xfrm>
        </p:spPr>
        <p:txBody>
          <a:bodyPr>
            <a:normAutofit fontScale="90000"/>
          </a:bodyPr>
          <a:lstStyle/>
          <a:p>
            <a:r>
              <a:rPr lang="en-US" b="1" dirty="0">
                <a:solidFill>
                  <a:srgbClr val="FF0000"/>
                </a:solidFill>
              </a:rPr>
              <a:t>Data conversion</a:t>
            </a:r>
            <a:br>
              <a:rPr lang="en-US" b="1" dirty="0">
                <a:solidFill>
                  <a:srgbClr val="FF0000"/>
                </a:solidFill>
              </a:rPr>
            </a:br>
            <a:br>
              <a:rPr lang="en-US" b="1"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488888" y="1095469"/>
            <a:ext cx="8021369" cy="5413973"/>
          </a:xfrm>
        </p:spPr>
        <p:txBody>
          <a:bodyPr>
            <a:noAutofit/>
          </a:bodyPr>
          <a:lstStyle/>
          <a:p>
            <a:pPr>
              <a:buFont typeface="Wingdings" panose="05000000000000000000" pitchFamily="2" charset="2"/>
              <a:buChar char="§"/>
            </a:pPr>
            <a:endParaRPr lang="en-US" sz="1400" dirty="0"/>
          </a:p>
        </p:txBody>
      </p:sp>
      <p:pic>
        <p:nvPicPr>
          <p:cNvPr id="8" name="Picture 7">
            <a:extLst>
              <a:ext uri="{FF2B5EF4-FFF2-40B4-BE49-F238E27FC236}">
                <a16:creationId xmlns:a16="http://schemas.microsoft.com/office/drawing/2014/main" id="{EDFEBBBC-71B2-079A-CEB5-1A37B120B0B5}"/>
              </a:ext>
            </a:extLst>
          </p:cNvPr>
          <p:cNvPicPr>
            <a:picLocks noChangeAspect="1"/>
          </p:cNvPicPr>
          <p:nvPr/>
        </p:nvPicPr>
        <p:blipFill>
          <a:blip r:embed="rId2"/>
          <a:stretch>
            <a:fillRect/>
          </a:stretch>
        </p:blipFill>
        <p:spPr>
          <a:xfrm>
            <a:off x="488888" y="692590"/>
            <a:ext cx="7948349" cy="5738357"/>
          </a:xfrm>
          <a:prstGeom prst="rect">
            <a:avLst/>
          </a:prstGeom>
        </p:spPr>
      </p:pic>
    </p:spTree>
    <p:extLst>
      <p:ext uri="{BB962C8B-B14F-4D97-AF65-F5344CB8AC3E}">
        <p14:creationId xmlns:p14="http://schemas.microsoft.com/office/powerpoint/2010/main" val="342699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84841" y="256485"/>
            <a:ext cx="6011159" cy="940720"/>
          </a:xfrm>
        </p:spPr>
        <p:txBody>
          <a:bodyPr>
            <a:normAutofit fontScale="90000"/>
          </a:bodyPr>
          <a:lstStyle/>
          <a:p>
            <a:r>
              <a:rPr lang="en-US" sz="3200" dirty="0">
                <a:solidFill>
                  <a:srgbClr val="FF0000"/>
                </a:solidFill>
              </a:rPr>
              <a:t>Pre processing</a:t>
            </a:r>
            <a:br>
              <a:rPr lang="en-US" sz="1800" dirty="0"/>
            </a:br>
            <a:br>
              <a:rPr lang="en-US" sz="2000" dirty="0"/>
            </a:br>
            <a:endParaRPr lang="en-US" sz="2000" dirty="0"/>
          </a:p>
        </p:txBody>
      </p:sp>
      <p:sp>
        <p:nvSpPr>
          <p:cNvPr id="3" name="Text Placeholder 2"/>
          <p:cNvSpPr>
            <a:spLocks noGrp="1"/>
          </p:cNvSpPr>
          <p:nvPr>
            <p:ph type="body" idx="1"/>
          </p:nvPr>
        </p:nvSpPr>
        <p:spPr>
          <a:xfrm>
            <a:off x="263951" y="4468307"/>
            <a:ext cx="11795265" cy="527900"/>
          </a:xfrm>
        </p:spPr>
        <p:txBody>
          <a:bodyPr>
            <a:normAutofit/>
          </a:bodyPr>
          <a:lstStyle/>
          <a:p>
            <a:pPr marL="1028700" lvl="2" indent="0">
              <a:buNone/>
            </a:pPr>
            <a:r>
              <a:rPr lang="en-US" sz="2400" dirty="0">
                <a:solidFill>
                  <a:srgbClr val="FF0000"/>
                </a:solidFill>
              </a:rPr>
              <a:t>Cleaned content</a:t>
            </a:r>
          </a:p>
        </p:txBody>
      </p:sp>
      <p:pic>
        <p:nvPicPr>
          <p:cNvPr id="9" name="Picture 8">
            <a:extLst>
              <a:ext uri="{FF2B5EF4-FFF2-40B4-BE49-F238E27FC236}">
                <a16:creationId xmlns:a16="http://schemas.microsoft.com/office/drawing/2014/main" id="{A24DE1DF-4642-49E6-7F7F-A913E30B34B5}"/>
              </a:ext>
            </a:extLst>
          </p:cNvPr>
          <p:cNvPicPr>
            <a:picLocks noChangeAspect="1"/>
          </p:cNvPicPr>
          <p:nvPr/>
        </p:nvPicPr>
        <p:blipFill>
          <a:blip r:embed="rId2"/>
          <a:stretch>
            <a:fillRect/>
          </a:stretch>
        </p:blipFill>
        <p:spPr>
          <a:xfrm>
            <a:off x="377072" y="650450"/>
            <a:ext cx="10199802" cy="3817856"/>
          </a:xfrm>
          <a:prstGeom prst="rect">
            <a:avLst/>
          </a:prstGeom>
        </p:spPr>
      </p:pic>
    </p:spTree>
    <p:extLst>
      <p:ext uri="{BB962C8B-B14F-4D97-AF65-F5344CB8AC3E}">
        <p14:creationId xmlns:p14="http://schemas.microsoft.com/office/powerpoint/2010/main" val="13944401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903</Words>
  <Application>Microsoft Office PowerPoint</Application>
  <PresentationFormat>Widescreen</PresentationFormat>
  <Paragraphs>51</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Arial</vt:lpstr>
      <vt:lpstr>var(--artdeco-reset-typography-font-family-sans)</vt:lpstr>
      <vt:lpstr>Libre Baskerville</vt:lpstr>
      <vt:lpstr>Wingdings</vt:lpstr>
      <vt:lpstr>-apple-system</vt:lpstr>
      <vt:lpstr>Office Theme</vt:lpstr>
      <vt:lpstr>PowerPoint Presentation</vt:lpstr>
      <vt:lpstr>PowerPoint Presentation</vt:lpstr>
      <vt:lpstr>BACKGROUND:-</vt:lpstr>
      <vt:lpstr>OBJECTIVE:-</vt:lpstr>
      <vt:lpstr>TYPES OF SEARCH ENGINE:-  Keyword-Based Search Engine :-</vt:lpstr>
      <vt:lpstr>PowerPoint Presentation</vt:lpstr>
      <vt:lpstr>DATA INGESTION</vt:lpstr>
      <vt:lpstr>Data conversion  </vt:lpstr>
      <vt:lpstr>Pre processing  </vt:lpstr>
      <vt:lpstr>Cleaned conent</vt:lpstr>
      <vt:lpstr>Chunking:-</vt:lpstr>
      <vt:lpstr>PowerPoint Presentation</vt:lpstr>
      <vt:lpstr>Storing the vectors in Chroma DB :-</vt:lpstr>
      <vt:lpstr>RETRIEVING DOCUMENTS:-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Amrit Kumar Behera</cp:lastModifiedBy>
  <cp:revision>20</cp:revision>
  <dcterms:created xsi:type="dcterms:W3CDTF">2021-02-16T05:19:01Z</dcterms:created>
  <dcterms:modified xsi:type="dcterms:W3CDTF">2024-04-26T07:47:54Z</dcterms:modified>
</cp:coreProperties>
</file>