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3"/>
    <p:sldId id="258" r:id="rId4"/>
    <p:sldId id="257" r:id="rId5"/>
    <p:sldId id="299" r:id="rId6"/>
    <p:sldId id="298" r:id="rId7"/>
    <p:sldId id="261" r:id="rId8"/>
    <p:sldId id="305" r:id="rId9"/>
    <p:sldId id="262" r:id="rId10"/>
    <p:sldId id="264" r:id="rId11"/>
    <p:sldId id="265" r:id="rId12"/>
    <p:sldId id="267" r:id="rId13"/>
    <p:sldId id="275" r:id="rId14"/>
    <p:sldId id="276" r:id="rId15"/>
    <p:sldId id="277" r:id="rId16"/>
    <p:sldId id="278" r:id="rId17"/>
    <p:sldId id="285" r:id="rId18"/>
    <p:sldId id="286" r:id="rId19"/>
    <p:sldId id="288" r:id="rId20"/>
    <p:sldId id="290" r:id="rId21"/>
    <p:sldId id="292" r:id="rId23"/>
    <p:sldId id="294" r:id="rId24"/>
    <p:sldId id="300" r:id="rId25"/>
    <p:sldId id="295" r:id="rId26"/>
    <p:sldId id="301" r:id="rId27"/>
    <p:sldId id="302" r:id="rId28"/>
    <p:sldId id="26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E695E-FAA1-4AB4-ACB7-B369828938C9}"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162BA-8E3C-49F3-8744-95793950B16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E9162BA-8E3C-49F3-8744-95793950B16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3284890-85D2-4D7B-8EF5-15A9C1DB8F42}"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6764DA5-CD3D-4590-A511-FCD3BC7A793E}"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2F5661D-6934-4B32-B92C-470368BF1EC6}"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548D31E-DCDA-41A7-9C67-C4B11B94D21D}"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B3762C0-B258-48F1-ADE6-176B4174CCDD}"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77919A6-33EB-49BD-A62F-1FA56B9F9712}"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A16AA21-1863-4931-97CB-99D0A168701B}"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772C379-9A7C-4C87-A116-CBE9F58B04C5}" type="datetimeFigureOut">
              <a:rPr lang="en-US" dirty="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a:t>Personal Finance Management System</a:t>
            </a:r>
            <a:endParaRPr lang="en-US" altLang="en-US"/>
          </a:p>
        </p:txBody>
      </p:sp>
      <p:sp>
        <p:nvSpPr>
          <p:cNvPr id="5" name="TextBox 4"/>
          <p:cNvSpPr txBox="1"/>
          <p:nvPr/>
        </p:nvSpPr>
        <p:spPr>
          <a:xfrm>
            <a:off x="1051560" y="4954687"/>
            <a:ext cx="6096000" cy="645160"/>
          </a:xfrm>
          <a:prstGeom prst="rect">
            <a:avLst/>
          </a:prstGeom>
          <a:noFill/>
        </p:spPr>
        <p:txBody>
          <a:bodyPr wrap="square">
            <a:spAutoFit/>
          </a:bodyPr>
          <a:lstStyle/>
          <a:p>
            <a:pPr algn="l"/>
            <a:r>
              <a:rPr lang="en-US" sz="1800" b="1" dirty="0">
                <a:latin typeface="Times New Roman" panose="02020603050405020304" pitchFamily="18" charset="0"/>
                <a:cs typeface="Times New Roman" panose="02020603050405020304" pitchFamily="18" charset="0"/>
              </a:rPr>
              <a:t>Submitted to:-</a:t>
            </a:r>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Dr. Amit Kukker</a:t>
            </a:r>
            <a:endParaRPr lang="en-US" sz="1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275705" y="4880781"/>
            <a:ext cx="6096000" cy="1422400"/>
          </a:xfrm>
          <a:prstGeom prst="rect">
            <a:avLst/>
          </a:prstGeom>
          <a:noFill/>
        </p:spPr>
        <p:txBody>
          <a:bodyPr wrap="square">
            <a:spAutoFit/>
          </a:bodyPr>
          <a:lstStyle/>
          <a:p>
            <a:pPr lvl="0">
              <a:spcBef>
                <a:spcPts val="580"/>
              </a:spcBef>
              <a:buClr>
                <a:srgbClr val="D34817"/>
              </a:buClr>
              <a:buSzPct val="85000"/>
            </a:pPr>
            <a:r>
              <a:rPr lang="en-US" sz="1800" b="1" dirty="0">
                <a:solidFill>
                  <a:srgbClr val="696464"/>
                </a:solidFill>
                <a:latin typeface="Times New Roman" panose="02020603050405020304" pitchFamily="18" charset="0"/>
                <a:cs typeface="Times New Roman" panose="02020603050405020304" pitchFamily="18" charset="0"/>
              </a:rPr>
              <a:t>Submitted by:-</a:t>
            </a:r>
            <a:endParaRPr lang="en-US" sz="1800" b="1" dirty="0">
              <a:solidFill>
                <a:srgbClr val="696464"/>
              </a:solidFill>
              <a:latin typeface="Times New Roman" panose="02020603050405020304" pitchFamily="18" charset="0"/>
              <a:cs typeface="Times New Roman" panose="02020603050405020304" pitchFamily="18" charset="0"/>
            </a:endParaRPr>
          </a:p>
          <a:p>
            <a:pPr lvl="0">
              <a:spcBef>
                <a:spcPts val="580"/>
              </a:spcBef>
              <a:buClr>
                <a:srgbClr val="D34817"/>
              </a:buClr>
              <a:buSzPct val="85000"/>
            </a:pPr>
            <a:r>
              <a:rPr lang="en-US" sz="1800" b="1" dirty="0">
                <a:solidFill>
                  <a:srgbClr val="696464"/>
                </a:solidFill>
                <a:latin typeface="Times New Roman" panose="02020603050405020304" pitchFamily="18" charset="0"/>
                <a:cs typeface="Times New Roman" panose="02020603050405020304" pitchFamily="18" charset="0"/>
              </a:rPr>
              <a:t>PRANJAL UPADHYAY</a:t>
            </a:r>
            <a:endParaRPr lang="en-US" sz="1800" b="1" dirty="0">
              <a:solidFill>
                <a:srgbClr val="696464"/>
              </a:solidFill>
              <a:latin typeface="Times New Roman" panose="02020603050405020304" pitchFamily="18" charset="0"/>
              <a:cs typeface="Times New Roman" panose="02020603050405020304" pitchFamily="18" charset="0"/>
            </a:endParaRPr>
          </a:p>
          <a:p>
            <a:pPr lvl="0">
              <a:spcBef>
                <a:spcPts val="580"/>
              </a:spcBef>
              <a:buClr>
                <a:srgbClr val="D34817"/>
              </a:buClr>
              <a:buSzPct val="85000"/>
            </a:pPr>
            <a:r>
              <a:rPr lang="en-US" sz="1800" b="1" dirty="0">
                <a:solidFill>
                  <a:srgbClr val="696464"/>
                </a:solidFill>
                <a:latin typeface="Times New Roman" panose="02020603050405020304" pitchFamily="18" charset="0"/>
                <a:cs typeface="Times New Roman" panose="02020603050405020304" pitchFamily="18" charset="0"/>
              </a:rPr>
              <a:t>(RA2311003030063)</a:t>
            </a:r>
            <a:endParaRPr lang="en-US" sz="1800" b="1" dirty="0">
              <a:solidFill>
                <a:srgbClr val="696464"/>
              </a:solidFill>
              <a:latin typeface="Times New Roman" panose="02020603050405020304" pitchFamily="18" charset="0"/>
              <a:cs typeface="Times New Roman" panose="02020603050405020304" pitchFamily="18" charset="0"/>
            </a:endParaRPr>
          </a:p>
          <a:p>
            <a:pPr lvl="0" indent="0">
              <a:spcBef>
                <a:spcPts val="580"/>
              </a:spcBef>
              <a:buClr>
                <a:srgbClr val="D34817"/>
              </a:buClr>
              <a:buSzPct val="85000"/>
              <a:buFont typeface="Arial" panose="020B0604020202020204" pitchFamily="34" charset="0"/>
              <a:buNone/>
            </a:pPr>
            <a:endParaRPr lang="en-US" sz="1800" b="1" dirty="0">
              <a:solidFill>
                <a:srgbClr val="69646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368" y="-287528"/>
            <a:ext cx="10058400" cy="1609344"/>
          </a:xfrm>
        </p:spPr>
        <p:txBody>
          <a:bodyPr/>
          <a:lstStyle/>
          <a:p>
            <a:r>
              <a:rPr lang="en-IN"/>
              <a:t>Er diagram</a:t>
            </a:r>
            <a:endParaRPr lang="en-IN"/>
          </a:p>
        </p:txBody>
      </p:sp>
      <p:sp>
        <p:nvSpPr>
          <p:cNvPr id="3" name="Content Placeholder 2"/>
          <p:cNvSpPr/>
          <p:nvPr>
            <p:ph idx="1"/>
          </p:nvPr>
        </p:nvSpPr>
        <p:spPr/>
        <p:txBody>
          <a:bodyPr/>
          <a:p>
            <a:endParaRPr lang="en-US"/>
          </a:p>
        </p:txBody>
      </p:sp>
      <p:pic>
        <p:nvPicPr>
          <p:cNvPr id="5" name="Picture 4" descr="CHTGPT_ER_DIG"/>
          <p:cNvPicPr>
            <a:picLocks noChangeAspect="1"/>
          </p:cNvPicPr>
          <p:nvPr/>
        </p:nvPicPr>
        <p:blipFill>
          <a:blip r:embed="rId1"/>
          <a:stretch>
            <a:fillRect/>
          </a:stretch>
        </p:blipFill>
        <p:spPr>
          <a:xfrm>
            <a:off x="909320" y="1010920"/>
            <a:ext cx="10375265" cy="49079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9827"/>
            <a:ext cx="10058400" cy="1609344"/>
          </a:xfrm>
        </p:spPr>
        <p:txBody>
          <a:bodyPr/>
          <a:lstStyle/>
          <a:p>
            <a:r>
              <a:rPr lang="en-IN" err="1"/>
              <a:t>Er</a:t>
            </a:r>
            <a:r>
              <a:rPr lang="en-IN"/>
              <a:t> diagram to relations</a:t>
            </a:r>
            <a:endParaRPr lang="en-US"/>
          </a:p>
        </p:txBody>
      </p:sp>
      <p:pic>
        <p:nvPicPr>
          <p:cNvPr id="5" name="Content Placeholder 4"/>
          <p:cNvPicPr>
            <a:picLocks noChangeAspect="1"/>
          </p:cNvPicPr>
          <p:nvPr>
            <p:ph idx="1"/>
          </p:nvPr>
        </p:nvPicPr>
        <p:blipFill>
          <a:blip r:embed="rId1"/>
          <a:stretch>
            <a:fillRect/>
          </a:stretch>
        </p:blipFill>
        <p:spPr>
          <a:xfrm>
            <a:off x="935355" y="1561465"/>
            <a:ext cx="10075545" cy="1543685"/>
          </a:xfrm>
          <a:prstGeom prst="rect">
            <a:avLst/>
          </a:prstGeom>
        </p:spPr>
      </p:pic>
      <p:sp>
        <p:nvSpPr>
          <p:cNvPr id="13" name="Text Box 12"/>
          <p:cNvSpPr txBox="1"/>
          <p:nvPr/>
        </p:nvSpPr>
        <p:spPr>
          <a:xfrm>
            <a:off x="541655" y="4079240"/>
            <a:ext cx="10059035" cy="1703705"/>
          </a:xfrm>
          <a:prstGeom prst="rect">
            <a:avLst/>
          </a:prstGeom>
          <a:noFill/>
        </p:spPr>
        <p:txBody>
          <a:bodyPr wrap="square" rtlCol="0">
            <a:noAutofit/>
          </a:bodyPr>
          <a:p>
            <a:r>
              <a:rPr lang="en-US" sz="3600"/>
              <a:t>USER-</a:t>
            </a:r>
            <a:endParaRPr lang="en-US" sz="3600"/>
          </a:p>
          <a:p>
            <a:r>
              <a:rPr lang="en-US" altLang="en-US" sz="3600"/>
              <a:t>User(user_id PK, username)</a:t>
            </a:r>
            <a:endParaRPr lang="en-US" altLang="en-US" sz="3600"/>
          </a:p>
          <a:p>
            <a:endParaRPr lang="en-US" altLang="en-US"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ph idx="1"/>
          </p:nvPr>
        </p:nvPicPr>
        <p:blipFill>
          <a:blip r:embed="rId1"/>
          <a:stretch>
            <a:fillRect/>
          </a:stretch>
        </p:blipFill>
        <p:spPr>
          <a:xfrm>
            <a:off x="2973070" y="261620"/>
            <a:ext cx="4958715" cy="3649345"/>
          </a:xfrm>
          <a:prstGeom prst="rect">
            <a:avLst/>
          </a:prstGeom>
        </p:spPr>
      </p:pic>
      <p:sp>
        <p:nvSpPr>
          <p:cNvPr id="8" name="Text Box 7"/>
          <p:cNvSpPr txBox="1"/>
          <p:nvPr/>
        </p:nvSpPr>
        <p:spPr>
          <a:xfrm>
            <a:off x="396875" y="4319905"/>
            <a:ext cx="10751820" cy="1961515"/>
          </a:xfrm>
          <a:prstGeom prst="rect">
            <a:avLst/>
          </a:prstGeom>
          <a:noFill/>
        </p:spPr>
        <p:txBody>
          <a:bodyPr wrap="square" rtlCol="0">
            <a:noAutofit/>
          </a:bodyPr>
          <a:p>
            <a:r>
              <a:rPr lang="en-US" altLang="en-US" sz="2800"/>
              <a:t>Transaction-</a:t>
            </a:r>
            <a:endParaRPr lang="en-US" altLang="en-US" sz="2800"/>
          </a:p>
          <a:p>
            <a:r>
              <a:rPr lang="en-US" altLang="en-US"/>
              <a:t>Transaction(transaction_id PK, user_id FK, category_id FK, amount, date)</a:t>
            </a:r>
            <a:endParaRPr lang="en-US" altLang="en-US"/>
          </a:p>
          <a:p>
            <a:endParaRPr lang="en-US" altLang="en-US"/>
          </a:p>
          <a:p>
            <a:r>
              <a:rPr lang="en-US" altLang="en-US"/>
              <a:t>user_id → references User(user_id)</a:t>
            </a:r>
            <a:endParaRPr lang="en-US" altLang="en-US"/>
          </a:p>
          <a:p>
            <a:r>
              <a:rPr lang="en-US" altLang="en-US"/>
              <a:t>category_id → references Category(category_id)</a:t>
            </a:r>
            <a:endParaRPr lang="en-US" altLang="en-US"/>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p:nvPr>
            <p:ph idx="1"/>
          </p:nvPr>
        </p:nvSpPr>
        <p:spPr>
          <a:xfrm>
            <a:off x="1069975" y="4149725"/>
            <a:ext cx="10058400" cy="2022475"/>
          </a:xfrm>
        </p:spPr>
        <p:txBody>
          <a:bodyPr/>
          <a:p>
            <a:r>
              <a:rPr lang="en-US" altLang="en-US" sz="3200"/>
              <a:t>Category-</a:t>
            </a:r>
            <a:endParaRPr lang="en-US" altLang="en-US" sz="3200"/>
          </a:p>
          <a:p>
            <a:r>
              <a:rPr lang="en-US" altLang="en-US" sz="2400"/>
              <a:t>Category(category_id PK, category_name)</a:t>
            </a:r>
            <a:endParaRPr lang="en-US" altLang="en-US" sz="2400"/>
          </a:p>
          <a:p>
            <a:endParaRPr lang="en-US" altLang="en-US" sz="2400"/>
          </a:p>
        </p:txBody>
      </p:sp>
      <p:pic>
        <p:nvPicPr>
          <p:cNvPr id="3" name="Picture 2"/>
          <p:cNvPicPr>
            <a:picLocks noChangeAspect="1"/>
          </p:cNvPicPr>
          <p:nvPr/>
        </p:nvPicPr>
        <p:blipFill>
          <a:blip r:embed="rId1"/>
          <a:stretch>
            <a:fillRect/>
          </a:stretch>
        </p:blipFill>
        <p:spPr>
          <a:xfrm>
            <a:off x="886460" y="1136015"/>
            <a:ext cx="10459085" cy="2695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p:nvPr>
            <p:ph idx="1"/>
          </p:nvPr>
        </p:nvSpPr>
        <p:spPr>
          <a:xfrm rot="10800000" flipV="1">
            <a:off x="1049655" y="3710305"/>
            <a:ext cx="10078720" cy="2634615"/>
          </a:xfrm>
        </p:spPr>
        <p:txBody>
          <a:bodyPr>
            <a:normAutofit lnSpcReduction="10000"/>
          </a:bodyPr>
          <a:p>
            <a:r>
              <a:rPr lang="en-US" altLang="en-US"/>
              <a:t> </a:t>
            </a:r>
            <a:r>
              <a:rPr lang="en-US" altLang="en-US" sz="3200"/>
              <a:t>Budget-</a:t>
            </a:r>
            <a:endParaRPr lang="en-US" altLang="en-US" sz="3200"/>
          </a:p>
          <a:p>
            <a:r>
              <a:rPr lang="en-US" altLang="en-US"/>
              <a:t>Budget(budget_id PK, user_id FK, category_id FK, account_id FK, amount)</a:t>
            </a:r>
            <a:endParaRPr lang="en-US" altLang="en-US"/>
          </a:p>
          <a:p>
            <a:endParaRPr lang="en-US" altLang="en-US"/>
          </a:p>
          <a:p>
            <a:r>
              <a:rPr lang="en-US" altLang="en-US"/>
              <a:t>user_id → references User(user_id)</a:t>
            </a:r>
            <a:endParaRPr lang="en-US" altLang="en-US"/>
          </a:p>
          <a:p>
            <a:r>
              <a:rPr lang="en-US" altLang="en-US"/>
              <a:t>category_id → references Category(category_id)</a:t>
            </a:r>
            <a:endParaRPr lang="en-US" altLang="en-US"/>
          </a:p>
          <a:p>
            <a:r>
              <a:rPr lang="en-US" altLang="en-US"/>
              <a:t>account_id → references Account(account_id)</a:t>
            </a:r>
            <a:endParaRPr lang="en-US" altLang="en-US"/>
          </a:p>
          <a:p>
            <a:endParaRPr lang="en-US" altLang="en-US"/>
          </a:p>
          <a:p>
            <a:endParaRPr lang="en-US" altLang="en-US"/>
          </a:p>
          <a:p>
            <a:endParaRPr lang="en-US" altLang="en-US"/>
          </a:p>
        </p:txBody>
      </p:sp>
      <p:pic>
        <p:nvPicPr>
          <p:cNvPr id="8" name="Picture 7"/>
          <p:cNvPicPr>
            <a:picLocks noChangeAspect="1"/>
          </p:cNvPicPr>
          <p:nvPr/>
        </p:nvPicPr>
        <p:blipFill>
          <a:blip r:embed="rId1"/>
          <a:stretch>
            <a:fillRect/>
          </a:stretch>
        </p:blipFill>
        <p:spPr>
          <a:xfrm>
            <a:off x="822325" y="854075"/>
            <a:ext cx="10306050" cy="2486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ChangeAspect="1"/>
          </p:cNvPicPr>
          <p:nvPr>
            <p:ph idx="1"/>
          </p:nvPr>
        </p:nvPicPr>
        <p:blipFill>
          <a:blip r:embed="rId1"/>
          <a:stretch>
            <a:fillRect/>
          </a:stretch>
        </p:blipFill>
        <p:spPr>
          <a:xfrm>
            <a:off x="688340" y="1108075"/>
            <a:ext cx="10610850" cy="2093595"/>
          </a:xfrm>
          <a:prstGeom prst="rect">
            <a:avLst/>
          </a:prstGeom>
        </p:spPr>
      </p:pic>
      <p:sp>
        <p:nvSpPr>
          <p:cNvPr id="10" name="Text Box 9"/>
          <p:cNvSpPr txBox="1"/>
          <p:nvPr/>
        </p:nvSpPr>
        <p:spPr>
          <a:xfrm>
            <a:off x="786765" y="4121785"/>
            <a:ext cx="10414000" cy="1982470"/>
          </a:xfrm>
          <a:prstGeom prst="rect">
            <a:avLst/>
          </a:prstGeom>
          <a:noFill/>
        </p:spPr>
        <p:txBody>
          <a:bodyPr wrap="square" rtlCol="0">
            <a:noAutofit/>
          </a:bodyPr>
          <a:p>
            <a:r>
              <a:rPr lang="en-US" altLang="en-US" sz="2800"/>
              <a:t>Account-</a:t>
            </a:r>
            <a:endParaRPr lang="en-US" altLang="en-US" sz="2800"/>
          </a:p>
          <a:p>
            <a:endParaRPr lang="en-US" altLang="en-US" sz="2800"/>
          </a:p>
          <a:p>
            <a:r>
              <a:rPr lang="en-US" altLang="en-US" sz="2000"/>
              <a:t>Account(account_id PK, account_name, balance)</a:t>
            </a:r>
            <a:endParaRPr lang="en-US" altLang="en-US" sz="2000"/>
          </a:p>
          <a:p>
            <a:endParaRPr lang="en-US"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609344"/>
          </a:xfrm>
        </p:spPr>
        <p:txBody>
          <a:bodyPr>
            <a:normAutofit/>
          </a:bodyPr>
          <a:lstStyle/>
          <a:p>
            <a:r>
              <a:rPr lang="en-US" altLang="en-IN" sz="6600"/>
              <a:t>Frontend</a:t>
            </a:r>
            <a:endParaRPr lang="en-US" altLang="en-IN" sz="6600"/>
          </a:p>
        </p:txBody>
      </p:sp>
      <p:sp>
        <p:nvSpPr>
          <p:cNvPr id="3" name="Content Placeholder 2"/>
          <p:cNvSpPr>
            <a:spLocks noGrp="1"/>
          </p:cNvSpPr>
          <p:nvPr>
            <p:ph idx="1"/>
          </p:nvPr>
        </p:nvSpPr>
        <p:spPr>
          <a:xfrm>
            <a:off x="1201928" y="1505670"/>
            <a:ext cx="10058400" cy="896112"/>
          </a:xfrm>
        </p:spPr>
        <p:txBody>
          <a:bodyPr>
            <a:noAutofit/>
          </a:bodyPr>
          <a:lstStyle/>
          <a:p>
            <a:r>
              <a:rPr lang="zh-CN" altLang="en-US" sz="3200"/>
              <a:t>📊</a:t>
            </a:r>
            <a:r>
              <a:rPr lang="en-US" altLang="en-US" sz="3200"/>
              <a:t> Dashboard</a:t>
            </a:r>
            <a:endParaRPr lang="en-US" altLang="en-US" sz="1400"/>
          </a:p>
          <a:p>
            <a:r>
              <a:rPr lang="en-US" altLang="en-US" sz="1800" b="1"/>
              <a:t>Purpose</a:t>
            </a:r>
            <a:r>
              <a:rPr lang="en-US" altLang="en-US" sz="1800"/>
              <a:t>:</a:t>
            </a:r>
            <a:endParaRPr lang="en-US" altLang="en-US" sz="1800"/>
          </a:p>
          <a:p>
            <a:r>
              <a:rPr lang="en-US" altLang="en-US" sz="1800"/>
              <a:t>The Dashboard is the user's financial home screen</a:t>
            </a:r>
            <a:endParaRPr lang="en-US" altLang="en-US" sz="1800"/>
          </a:p>
          <a:p>
            <a:r>
              <a:rPr lang="en-US" altLang="en-US" sz="1800" b="1"/>
              <a:t>What it shows:</a:t>
            </a:r>
            <a:endParaRPr lang="en-US" altLang="en-US" sz="1800" b="1"/>
          </a:p>
          <a:p>
            <a:r>
              <a:rPr lang="en-US" altLang="en-US" sz="1800"/>
              <a:t>Total Income: All money added</a:t>
            </a:r>
            <a:endParaRPr lang="en-US" altLang="en-US" sz="1800"/>
          </a:p>
          <a:p>
            <a:r>
              <a:rPr lang="en-US" altLang="en-US" sz="1800"/>
              <a:t>Total Expenses: All money spent</a:t>
            </a:r>
            <a:endParaRPr lang="en-US" altLang="en-US" sz="1800"/>
          </a:p>
          <a:p>
            <a:r>
              <a:rPr lang="en-US" altLang="en-US" sz="1800"/>
              <a:t>Net Balance: The difference between income and expenses</a:t>
            </a:r>
            <a:endParaRPr lang="en-US" altLang="en-US" sz="1800"/>
          </a:p>
          <a:p>
            <a:r>
              <a:rPr lang="en-US" altLang="en-US" sz="1800"/>
              <a:t>A quick snapshot of your overall financial health</a:t>
            </a:r>
            <a:endParaRPr lang="en-US" altLang="en-US" sz="1800"/>
          </a:p>
          <a:p>
            <a:r>
              <a:rPr lang="en-US" altLang="en-US" b="1"/>
              <a:t>Why it matters:</a:t>
            </a:r>
            <a:endParaRPr lang="en-US" altLang="en-US" b="1"/>
          </a:p>
          <a:p>
            <a:r>
              <a:rPr lang="en-US" altLang="en-US"/>
              <a:t>It helps users instantly understand their financial status without checking individual records.</a:t>
            </a:r>
            <a:endParaRPr lang="en-US" altLang="en-US"/>
          </a:p>
          <a:p>
            <a:endParaRPr lang="en-US" altLang="en-US"/>
          </a:p>
        </p:txBody>
      </p:sp>
      <p:pic>
        <p:nvPicPr>
          <p:cNvPr id="4" name="Picture 3"/>
          <p:cNvPicPr>
            <a:picLocks noChangeAspect="1"/>
          </p:cNvPicPr>
          <p:nvPr/>
        </p:nvPicPr>
        <p:blipFill>
          <a:blip r:embed="rId1"/>
          <a:stretch>
            <a:fillRect/>
          </a:stretch>
        </p:blipFill>
        <p:spPr>
          <a:xfrm>
            <a:off x="8178165" y="625475"/>
            <a:ext cx="3082290" cy="44475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flipH="1">
            <a:off x="85090" y="6317615"/>
            <a:ext cx="10047605" cy="439420"/>
          </a:xfrm>
        </p:spPr>
        <p:txBody>
          <a:bodyPr/>
          <a:lstStyle/>
          <a:p>
            <a:pPr marL="0" indent="0">
              <a:buNone/>
            </a:pPr>
            <a:endParaRPr lang="en-IN"/>
          </a:p>
          <a:p>
            <a:pPr marL="0" indent="0">
              <a:buNone/>
            </a:pPr>
            <a:endParaRPr lang="en-IN"/>
          </a:p>
        </p:txBody>
      </p:sp>
      <p:sp>
        <p:nvSpPr>
          <p:cNvPr id="6" name="Content Placeholder 2"/>
          <p:cNvSpPr txBox="1"/>
          <p:nvPr/>
        </p:nvSpPr>
        <p:spPr>
          <a:xfrm>
            <a:off x="760095" y="853440"/>
            <a:ext cx="7874000" cy="590359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r>
              <a:rPr lang="zh-CN" altLang="en-US" sz="2400" b="1"/>
              <a:t>📈</a:t>
            </a:r>
            <a:r>
              <a:rPr lang="en-US" altLang="en-US" sz="2400" b="1"/>
              <a:t> Analytics</a:t>
            </a:r>
            <a:endParaRPr lang="en-US" altLang="en-US" sz="2400" b="1"/>
          </a:p>
          <a:p>
            <a:r>
              <a:rPr lang="en-US" altLang="en-US" sz="2400"/>
              <a:t>Purpose:</a:t>
            </a:r>
            <a:endParaRPr lang="en-US" altLang="en-US" sz="2400"/>
          </a:p>
          <a:p>
            <a:r>
              <a:rPr lang="en-US" altLang="en-US" sz="2400"/>
              <a:t>To visually represent income and expenses across different categories.</a:t>
            </a:r>
            <a:endParaRPr lang="en-US" altLang="en-US" sz="2400" b="1"/>
          </a:p>
          <a:p>
            <a:r>
              <a:rPr lang="en-US" altLang="en-US" sz="2400" b="1"/>
              <a:t>What it shows:</a:t>
            </a:r>
            <a:endParaRPr lang="en-US" altLang="en-US" sz="2400" b="1"/>
          </a:p>
          <a:p>
            <a:r>
              <a:rPr lang="en-US" altLang="en-US" sz="2400"/>
              <a:t>Pie charts or bar graphs showing spending by category (e.g., Food, Transport)</a:t>
            </a:r>
            <a:endParaRPr lang="en-US" altLang="en-US" sz="2400"/>
          </a:p>
          <a:p>
            <a:r>
              <a:rPr lang="en-US" altLang="en-US" sz="2400"/>
              <a:t>Monthly income vs expenses comparisons</a:t>
            </a:r>
            <a:endParaRPr lang="en-US" altLang="en-US" sz="2400"/>
          </a:p>
          <a:p>
            <a:r>
              <a:rPr lang="en-US" altLang="en-US" sz="2400" b="1"/>
              <a:t>Why it matters:</a:t>
            </a:r>
            <a:endParaRPr lang="en-US" altLang="en-US" sz="2400" b="1"/>
          </a:p>
          <a:p>
            <a:r>
              <a:rPr lang="en-US" altLang="en-US" sz="2400"/>
              <a:t>Visuals make it easier to identify spending patterns and areas where users can save money.</a:t>
            </a:r>
            <a:endParaRPr lang="en-US" altLang="en-US" sz="2400"/>
          </a:p>
          <a:p>
            <a:endParaRPr lang="en-US" altLang="en-US"/>
          </a:p>
          <a:p>
            <a:endParaRPr lang="en-US" altLang="en-US"/>
          </a:p>
          <a:p>
            <a:endParaRPr lang="en-US" altLang="en-US"/>
          </a:p>
        </p:txBody>
      </p:sp>
      <p:pic>
        <p:nvPicPr>
          <p:cNvPr id="4" name="Picture 3"/>
          <p:cNvPicPr>
            <a:picLocks noChangeAspect="1"/>
          </p:cNvPicPr>
          <p:nvPr/>
        </p:nvPicPr>
        <p:blipFill>
          <a:blip r:embed="rId1"/>
          <a:stretch>
            <a:fillRect/>
          </a:stretch>
        </p:blipFill>
        <p:spPr>
          <a:xfrm>
            <a:off x="8110855" y="2031365"/>
            <a:ext cx="4018280" cy="30391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705" y="170815"/>
            <a:ext cx="4968875" cy="6485255"/>
          </a:xfrm>
        </p:spPr>
        <p:txBody>
          <a:bodyPr/>
          <a:lstStyle/>
          <a:p>
            <a:r>
              <a:rPr lang="zh-CN" altLang="en-US" sz="2800"/>
              <a:t>📤</a:t>
            </a:r>
            <a:r>
              <a:rPr lang="en-US" altLang="en-US" sz="2800"/>
              <a:t> Export</a:t>
            </a:r>
            <a:endParaRPr lang="en-US" altLang="en-US" sz="2800"/>
          </a:p>
          <a:p>
            <a:endParaRPr lang="en-US" altLang="en-US"/>
          </a:p>
          <a:p>
            <a:r>
              <a:rPr lang="en-US" altLang="en-US" b="1"/>
              <a:t>Purpose:</a:t>
            </a:r>
            <a:endParaRPr lang="en-US" altLang="en-US" b="1"/>
          </a:p>
          <a:p>
            <a:r>
              <a:rPr lang="en-US" altLang="en-US"/>
              <a:t>To allow users to download their financial data.</a:t>
            </a:r>
            <a:endParaRPr lang="en-US" altLang="en-US"/>
          </a:p>
          <a:p>
            <a:r>
              <a:rPr lang="en-US" altLang="en-US" b="1"/>
              <a:t>What it does:</a:t>
            </a:r>
            <a:endParaRPr lang="en-US" altLang="en-US"/>
          </a:p>
          <a:p>
            <a:r>
              <a:rPr lang="en-US" altLang="en-US"/>
              <a:t>Exports data to formats like CSV, Excel, or JSON</a:t>
            </a:r>
            <a:endParaRPr lang="en-US" altLang="en-US"/>
          </a:p>
          <a:p>
            <a:r>
              <a:rPr lang="en-US" altLang="en-US"/>
              <a:t>Users can store, share, or analyze data outside the app</a:t>
            </a:r>
            <a:endParaRPr lang="en-US" altLang="en-US"/>
          </a:p>
          <a:p>
            <a:r>
              <a:rPr lang="en-US" altLang="en-US" b="1"/>
              <a:t>Why it matters:</a:t>
            </a:r>
            <a:endParaRPr lang="en-US" altLang="en-US" b="1"/>
          </a:p>
          <a:p>
            <a:r>
              <a:rPr lang="en-US" altLang="en-US"/>
              <a:t>Great for backup, sharing with advisors, or doing custom analysis in Excel or Google Sheets.</a:t>
            </a:r>
            <a:endParaRPr lang="en-US" altLang="en-US"/>
          </a:p>
        </p:txBody>
      </p:sp>
      <p:sp>
        <p:nvSpPr>
          <p:cNvPr id="8" name="Content Placeholder 2"/>
          <p:cNvSpPr txBox="1"/>
          <p:nvPr/>
        </p:nvSpPr>
        <p:spPr>
          <a:xfrm>
            <a:off x="7793355" y="719455"/>
            <a:ext cx="1629410" cy="405066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endParaRPr lang="en-IN"/>
          </a:p>
        </p:txBody>
      </p:sp>
      <p:pic>
        <p:nvPicPr>
          <p:cNvPr id="2" name="Picture 1"/>
          <p:cNvPicPr>
            <a:picLocks noChangeAspect="1"/>
          </p:cNvPicPr>
          <p:nvPr/>
        </p:nvPicPr>
        <p:blipFill>
          <a:blip r:embed="rId1"/>
          <a:stretch>
            <a:fillRect/>
          </a:stretch>
        </p:blipFill>
        <p:spPr>
          <a:xfrm>
            <a:off x="5832475" y="3070860"/>
            <a:ext cx="6286500" cy="8763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495" y="737235"/>
            <a:ext cx="5023485" cy="5728335"/>
          </a:xfrm>
        </p:spPr>
        <p:txBody>
          <a:bodyPr/>
          <a:lstStyle/>
          <a:p>
            <a:pPr lvl="1"/>
            <a:r>
              <a:rPr lang="zh-CN" altLang="en-US" sz="2800" b="1"/>
              <a:t>📥</a:t>
            </a:r>
            <a:r>
              <a:rPr lang="en-US" altLang="en-US" sz="2800" b="1"/>
              <a:t> Import</a:t>
            </a:r>
            <a:endParaRPr lang="en-US" altLang="en-US" sz="2800" b="1"/>
          </a:p>
          <a:p>
            <a:pPr lvl="1"/>
            <a:endParaRPr lang="en-US" altLang="en-US"/>
          </a:p>
          <a:p>
            <a:pPr lvl="1"/>
            <a:r>
              <a:rPr lang="en-US" altLang="en-US" b="1"/>
              <a:t>Purpose:</a:t>
            </a:r>
            <a:endParaRPr lang="en-US" altLang="en-US"/>
          </a:p>
          <a:p>
            <a:pPr lvl="1"/>
            <a:r>
              <a:rPr lang="en-US" altLang="en-US"/>
              <a:t>To upload financial records into the system easily.</a:t>
            </a:r>
            <a:endParaRPr lang="en-US" altLang="en-US"/>
          </a:p>
          <a:p>
            <a:pPr lvl="1"/>
            <a:endParaRPr lang="en-US" altLang="en-US"/>
          </a:p>
          <a:p>
            <a:pPr lvl="1"/>
            <a:r>
              <a:rPr lang="en-US" altLang="en-US" b="1"/>
              <a:t>What it does:</a:t>
            </a:r>
            <a:endParaRPr lang="en-US" altLang="en-US" b="1"/>
          </a:p>
          <a:p>
            <a:pPr lvl="1"/>
            <a:endParaRPr lang="en-US" altLang="en-US"/>
          </a:p>
          <a:p>
            <a:pPr lvl="1"/>
            <a:r>
              <a:rPr lang="en-US" altLang="en-US"/>
              <a:t>Lets users upload files (e.g., bank statements or old transaction logs)</a:t>
            </a:r>
            <a:endParaRPr lang="en-US" altLang="en-US"/>
          </a:p>
          <a:p>
            <a:pPr lvl="1"/>
            <a:r>
              <a:rPr lang="en-US" altLang="en-US"/>
              <a:t>Reads data and inserts it into the app automatically</a:t>
            </a:r>
            <a:endParaRPr lang="en-US" altLang="en-US"/>
          </a:p>
          <a:p>
            <a:pPr lvl="1"/>
            <a:endParaRPr lang="en-US" altLang="en-US"/>
          </a:p>
          <a:p>
            <a:pPr lvl="1"/>
            <a:r>
              <a:rPr lang="en-US" altLang="en-US" b="1"/>
              <a:t>Why it matters:</a:t>
            </a:r>
            <a:endParaRPr lang="en-US" altLang="en-US" b="1"/>
          </a:p>
          <a:p>
            <a:pPr lvl="1"/>
            <a:endParaRPr lang="en-US" altLang="en-US"/>
          </a:p>
          <a:p>
            <a:pPr lvl="1"/>
            <a:r>
              <a:rPr lang="en-US" altLang="en-US"/>
              <a:t>Saves time — no need to enter data manually. Supports smooth migration from other finance tools.</a:t>
            </a:r>
            <a:endParaRPr lang="en-US" altLang="en-US"/>
          </a:p>
        </p:txBody>
      </p:sp>
      <p:pic>
        <p:nvPicPr>
          <p:cNvPr id="2" name="Picture 1"/>
          <p:cNvPicPr>
            <a:picLocks noChangeAspect="1"/>
          </p:cNvPicPr>
          <p:nvPr/>
        </p:nvPicPr>
        <p:blipFill>
          <a:blip r:embed="rId1"/>
          <a:stretch>
            <a:fillRect/>
          </a:stretch>
        </p:blipFill>
        <p:spPr>
          <a:xfrm>
            <a:off x="5812790" y="4170680"/>
            <a:ext cx="6010275" cy="533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a:t>
            </a:r>
            <a:endParaRPr lang="en-US"/>
          </a:p>
        </p:txBody>
      </p:sp>
      <p:sp>
        <p:nvSpPr>
          <p:cNvPr id="3" name="Content Placeholder 2"/>
          <p:cNvSpPr>
            <a:spLocks noGrp="1"/>
          </p:cNvSpPr>
          <p:nvPr>
            <p:ph idx="1"/>
          </p:nvPr>
        </p:nvSpPr>
        <p:spPr>
          <a:xfrm>
            <a:off x="1063752" y="1973925"/>
            <a:ext cx="10058400" cy="4050792"/>
          </a:xfrm>
        </p:spPr>
        <p:txBody>
          <a:bodyPr>
            <a:normAutofit/>
          </a:bodyPr>
          <a:lstStyle/>
          <a:p>
            <a:r>
              <a:rPr lang="en-US" altLang="en-US"/>
              <a:t>A Personal Finance Management System using DBMS helps users effectively track and manage their income, expenses, and savings. By using a Database Management System, the application ensures secure, organized, and efficient storage and retrieval of financial data.</a:t>
            </a:r>
            <a:r>
              <a:rPr lang="en-US"/>
              <a:t>.</a:t>
            </a:r>
            <a:endParaRPr lang="en-US"/>
          </a:p>
          <a:p>
            <a:r>
              <a:rPr lang="en-US" altLang="en-US"/>
              <a:t>It allows users to:</a:t>
            </a:r>
            <a:endParaRPr lang="en-US" altLang="en-US"/>
          </a:p>
          <a:p>
            <a:r>
              <a:rPr lang="en-US" altLang="en-US"/>
              <a:t>Monitor spending habits</a:t>
            </a:r>
            <a:endParaRPr lang="en-US" altLang="en-US"/>
          </a:p>
          <a:p>
            <a:r>
              <a:rPr lang="en-US" altLang="en-US"/>
              <a:t>Set budgets</a:t>
            </a:r>
            <a:endParaRPr lang="en-US" altLang="en-US"/>
          </a:p>
          <a:p>
            <a:r>
              <a:rPr lang="en-US" altLang="en-US"/>
              <a:t>Generate financial reports</a:t>
            </a:r>
            <a:endParaRPr lang="en-US" altLang="en-US"/>
          </a:p>
          <a:p>
            <a:r>
              <a:rPr lang="en-US" altLang="en-US"/>
              <a:t>This system demonstrates the practical use of DBMS concepts like:</a:t>
            </a:r>
            <a:endParaRPr lang="en-US" altLang="en-US"/>
          </a:p>
          <a:p>
            <a:r>
              <a:rPr lang="en-US" altLang="en-US"/>
              <a:t>Relational modeling</a:t>
            </a:r>
            <a:endParaRPr lang="en-US" altLang="en-US"/>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985" y="362585"/>
            <a:ext cx="5607685" cy="5774690"/>
          </a:xfrm>
        </p:spPr>
        <p:txBody>
          <a:bodyPr>
            <a:normAutofit lnSpcReduction="10000"/>
          </a:bodyPr>
          <a:lstStyle/>
          <a:p>
            <a:r>
              <a:rPr lang="zh-CN" altLang="en-US" sz="2800" b="1"/>
              <a:t>📄</a:t>
            </a:r>
            <a:r>
              <a:rPr lang="en-US" altLang="en-US" sz="2800" b="1"/>
              <a:t> PDF</a:t>
            </a:r>
            <a:endParaRPr lang="en-US" altLang="en-US" sz="2800" b="1"/>
          </a:p>
          <a:p>
            <a:r>
              <a:rPr lang="en-US" altLang="en-US" b="1"/>
              <a:t>Purpose:</a:t>
            </a:r>
            <a:endParaRPr lang="en-US" altLang="en-US" b="1"/>
          </a:p>
          <a:p>
            <a:r>
              <a:rPr lang="en-US" altLang="en-US"/>
              <a:t>To create printable or shareable reports.</a:t>
            </a:r>
            <a:endParaRPr lang="en-US" altLang="en-US"/>
          </a:p>
          <a:p>
            <a:endParaRPr lang="en-US" altLang="en-US"/>
          </a:p>
          <a:p>
            <a:r>
              <a:rPr lang="en-US" altLang="en-US" b="1"/>
              <a:t>What it does:</a:t>
            </a:r>
            <a:endParaRPr lang="en-US" altLang="en-US" b="1"/>
          </a:p>
          <a:p>
            <a:endParaRPr lang="en-US" altLang="en-US"/>
          </a:p>
          <a:p>
            <a:r>
              <a:rPr lang="en-US" altLang="en-US"/>
              <a:t>Generates PDF reports of budgets, expenses, or summaries</a:t>
            </a:r>
            <a:endParaRPr lang="en-US" altLang="en-US"/>
          </a:p>
          <a:p>
            <a:endParaRPr lang="en-US" altLang="en-US"/>
          </a:p>
          <a:p>
            <a:r>
              <a:rPr lang="en-US" altLang="en-US"/>
              <a:t>Ideal for official use or regular tracking</a:t>
            </a:r>
            <a:endParaRPr lang="en-US" altLang="en-US"/>
          </a:p>
          <a:p>
            <a:endParaRPr lang="en-US" altLang="en-US"/>
          </a:p>
          <a:p>
            <a:r>
              <a:rPr lang="en-US" altLang="en-US" b="1"/>
              <a:t>Why it matters:</a:t>
            </a:r>
            <a:endParaRPr lang="en-US" altLang="en-US" b="1"/>
          </a:p>
          <a:p>
            <a:r>
              <a:rPr lang="en-US" altLang="en-US"/>
              <a:t>Gives users a professional document they can archive or present to financial planners or accountants.</a:t>
            </a:r>
            <a:endParaRPr lang="en-US" altLang="en-US"/>
          </a:p>
        </p:txBody>
      </p:sp>
      <p:sp>
        <p:nvSpPr>
          <p:cNvPr id="5" name="Content Placeholder 2"/>
          <p:cNvSpPr txBox="1"/>
          <p:nvPr/>
        </p:nvSpPr>
        <p:spPr>
          <a:xfrm>
            <a:off x="7893685" y="5394960"/>
            <a:ext cx="3048635" cy="208470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endParaRPr lang="en-IN"/>
          </a:p>
        </p:txBody>
      </p:sp>
      <p:pic>
        <p:nvPicPr>
          <p:cNvPr id="2" name="Picture 1"/>
          <p:cNvPicPr>
            <a:picLocks noChangeAspect="1"/>
          </p:cNvPicPr>
          <p:nvPr/>
        </p:nvPicPr>
        <p:blipFill>
          <a:blip r:embed="rId1"/>
          <a:stretch>
            <a:fillRect/>
          </a:stretch>
        </p:blipFill>
        <p:spPr>
          <a:xfrm>
            <a:off x="5995670" y="4624070"/>
            <a:ext cx="5903595" cy="1000125"/>
          </a:xfrm>
          <a:prstGeom prst="rect">
            <a:avLst/>
          </a:prstGeom>
        </p:spPr>
      </p:pic>
      <p:pic>
        <p:nvPicPr>
          <p:cNvPr id="6" name="Picture 5"/>
          <p:cNvPicPr>
            <a:picLocks noChangeAspect="1"/>
          </p:cNvPicPr>
          <p:nvPr/>
        </p:nvPicPr>
        <p:blipFill>
          <a:blip r:embed="rId2"/>
          <a:stretch>
            <a:fillRect/>
          </a:stretch>
        </p:blipFill>
        <p:spPr>
          <a:xfrm>
            <a:off x="6366510" y="362585"/>
            <a:ext cx="5161915" cy="36849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Normalization</a:t>
            </a:r>
            <a:endParaRPr lang="en-IN"/>
          </a:p>
        </p:txBody>
      </p:sp>
      <p:sp>
        <p:nvSpPr>
          <p:cNvPr id="7" name="Content Placeholder 6"/>
          <p:cNvSpPr>
            <a:spLocks noGrp="1"/>
          </p:cNvSpPr>
          <p:nvPr>
            <p:ph idx="1"/>
          </p:nvPr>
        </p:nvSpPr>
        <p:spPr/>
        <p:txBody>
          <a:bodyPr>
            <a:normAutofit/>
          </a:bodyPr>
          <a:lstStyle/>
          <a:p>
            <a:r>
              <a:rPr lang="en-US">
                <a:effectLst/>
              </a:rPr>
              <a:t>Normalization is a process used to organize a database efficiently.</a:t>
            </a:r>
            <a:endParaRPr lang="en-US">
              <a:effectLst/>
            </a:endParaRPr>
          </a:p>
          <a:p>
            <a:r>
              <a:rPr lang="en-US">
                <a:effectLst/>
              </a:rPr>
              <a:t>It helps in reducing data redundancy and dependency by organizing data into multiple related tables.</a:t>
            </a:r>
            <a:endParaRPr lang="en-US"/>
          </a:p>
          <a:p>
            <a:r>
              <a:rPr lang="en-US">
                <a:effectLst/>
              </a:rPr>
              <a:t>Normalization ensures that each table contains data about a specific topic, and that relationships between tables are defined by foreign keys.</a:t>
            </a:r>
            <a:endParaRPr lang="en-US">
              <a:effectLst/>
            </a:endParaRPr>
          </a:p>
          <a:p>
            <a:pPr rtl="0"/>
            <a:r>
              <a:rPr lang="en-US">
                <a:effectLst/>
              </a:rPr>
              <a:t>There are several normal forms (NF) used in database normalization, with each subsequent normal form building upon the previous one:</a:t>
            </a:r>
            <a:endParaRPr lang="en-US"/>
          </a:p>
          <a:p>
            <a:pPr rtl="0"/>
            <a:r>
              <a:rPr lang="en-US">
                <a:effectLst/>
              </a:rPr>
              <a:t>First Normal Form (1NF): Ensures that each column contains atomic values, meaning there are no repeating groups or arrays. Each column should contain only a single value, and each value should be of the same data type.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ym typeface="+mn-ea"/>
              </a:rPr>
              <a:t>Normalization</a:t>
            </a:r>
            <a:endParaRPr lang="en-IN"/>
          </a:p>
        </p:txBody>
      </p:sp>
      <p:sp>
        <p:nvSpPr>
          <p:cNvPr id="3" name="Content Placeholder 2"/>
          <p:cNvSpPr>
            <a:spLocks noGrp="1"/>
          </p:cNvSpPr>
          <p:nvPr>
            <p:ph idx="1"/>
          </p:nvPr>
        </p:nvSpPr>
        <p:spPr/>
        <p:txBody>
          <a:bodyPr/>
          <a:lstStyle/>
          <a:p>
            <a:pPr rtl="0"/>
            <a:r>
              <a:rPr lang="en-US">
                <a:effectLst/>
              </a:rPr>
              <a:t>Second Normal Form (2NF): Requires that the database is in 1NF and that all non-key attributes are fully functional dependent on the primary key. This means that no partial dependencies exist; every non-key attribute must depend on the entire primary key.</a:t>
            </a:r>
            <a:endParaRPr lang="en-US"/>
          </a:p>
          <a:p>
            <a:pPr rtl="0"/>
            <a:r>
              <a:rPr lang="en-US">
                <a:effectLst/>
              </a:rPr>
              <a:t>Third Normal Form (3NF): Requires that the database is in 2NF and that there are no transitive dependencies. A transitive dependency exists when a non-key attribute depends on another non-key attribute, which in turn depends on the primary key.</a:t>
            </a:r>
            <a:endParaRPr lang="en-US"/>
          </a:p>
          <a:p>
            <a:pPr marL="0" indent="0">
              <a:buNone/>
            </a:pPr>
            <a:r>
              <a:rPr lang="en-US" b="0" i="0">
                <a:solidFill>
                  <a:srgbClr val="0D0D0D"/>
                </a:solidFill>
                <a:effectLst/>
                <a:highlight>
                  <a:srgbClr val="FFFFFF"/>
                </a:highlight>
                <a:latin typeface="Söhne"/>
              </a:rPr>
              <a:t> </a:t>
            </a:r>
            <a:endParaRPr lang="en-IN"/>
          </a:p>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2nf</a:t>
            </a:r>
            <a:endParaRPr lang="en-IN"/>
          </a:p>
        </p:txBody>
      </p:sp>
      <p:pic>
        <p:nvPicPr>
          <p:cNvPr id="6" name="Content Placeholder 5"/>
          <p:cNvPicPr>
            <a:picLocks noChangeAspect="1"/>
          </p:cNvPicPr>
          <p:nvPr>
            <p:ph idx="1"/>
          </p:nvPr>
        </p:nvPicPr>
        <p:blipFill>
          <a:blip r:embed="rId1"/>
          <a:stretch>
            <a:fillRect/>
          </a:stretch>
        </p:blipFill>
        <p:spPr>
          <a:xfrm>
            <a:off x="2914650" y="334645"/>
            <a:ext cx="7997825" cy="4050665"/>
          </a:xfrm>
          <a:prstGeom prst="rect">
            <a:avLst/>
          </a:prstGeom>
        </p:spPr>
      </p:pic>
      <p:sp>
        <p:nvSpPr>
          <p:cNvPr id="7" name="Text Box 6"/>
          <p:cNvSpPr txBox="1"/>
          <p:nvPr/>
        </p:nvSpPr>
        <p:spPr>
          <a:xfrm>
            <a:off x="262255" y="4584065"/>
            <a:ext cx="4295140" cy="1837690"/>
          </a:xfrm>
          <a:prstGeom prst="rect">
            <a:avLst/>
          </a:prstGeom>
          <a:noFill/>
        </p:spPr>
        <p:txBody>
          <a:bodyPr wrap="square" rtlCol="0">
            <a:noAutofit/>
          </a:bodyPr>
          <a:p>
            <a:r>
              <a:rPr lang="en-US" altLang="en-US"/>
              <a:t>Transaction</a:t>
            </a:r>
            <a:endParaRPr lang="en-US" altLang="en-US"/>
          </a:p>
          <a:p>
            <a:r>
              <a:rPr lang="en-US" altLang="en-US"/>
              <a:t>Depends on:</a:t>
            </a:r>
            <a:endParaRPr lang="en-US" altLang="en-US"/>
          </a:p>
          <a:p>
            <a:endParaRPr lang="en-US" altLang="en-US"/>
          </a:p>
          <a:p>
            <a:r>
              <a:rPr lang="en-US" altLang="en-US"/>
              <a:t>User (via user_id)</a:t>
            </a:r>
            <a:endParaRPr lang="en-US" altLang="en-US"/>
          </a:p>
          <a:p>
            <a:endParaRPr lang="en-US" altLang="en-US"/>
          </a:p>
          <a:p>
            <a:r>
              <a:rPr lang="en-US" altLang="en-US"/>
              <a:t>Category (via category_id)</a:t>
            </a:r>
            <a:endParaRPr lang="en-US" altLang="en-US"/>
          </a:p>
        </p:txBody>
      </p:sp>
      <p:sp>
        <p:nvSpPr>
          <p:cNvPr id="8" name="Text Box 7"/>
          <p:cNvSpPr txBox="1"/>
          <p:nvPr/>
        </p:nvSpPr>
        <p:spPr>
          <a:xfrm>
            <a:off x="5979795" y="4551045"/>
            <a:ext cx="4064000" cy="2044700"/>
          </a:xfrm>
          <a:prstGeom prst="rect">
            <a:avLst/>
          </a:prstGeom>
          <a:noFill/>
        </p:spPr>
        <p:txBody>
          <a:bodyPr wrap="square" rtlCol="0">
            <a:noAutofit/>
          </a:bodyPr>
          <a:p>
            <a:r>
              <a:rPr lang="en-US" altLang="en-US"/>
              <a:t> Budget</a:t>
            </a:r>
            <a:endParaRPr lang="en-US" altLang="en-US"/>
          </a:p>
          <a:p>
            <a:r>
              <a:rPr lang="en-US" altLang="en-US"/>
              <a:t>Depends on:</a:t>
            </a:r>
            <a:endParaRPr lang="en-US" altLang="en-US"/>
          </a:p>
          <a:p>
            <a:endParaRPr lang="en-US" altLang="en-US"/>
          </a:p>
          <a:p>
            <a:r>
              <a:rPr lang="en-US" altLang="en-US"/>
              <a:t>User (via user_id)</a:t>
            </a:r>
            <a:endParaRPr lang="en-US" altLang="en-US"/>
          </a:p>
          <a:p>
            <a:endParaRPr lang="en-US" altLang="en-US"/>
          </a:p>
          <a:p>
            <a:r>
              <a:rPr lang="en-US" altLang="en-US"/>
              <a:t>Category (via category_id)</a:t>
            </a:r>
            <a:endParaRPr lang="en-US" altLang="en-US"/>
          </a:p>
          <a:p>
            <a:endParaRPr lang="en-US" altLang="en-US"/>
          </a:p>
          <a:p>
            <a:r>
              <a:rPr lang="en-US" altLang="en-US"/>
              <a:t>Account (via account_id)</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3nf</a:t>
            </a:r>
            <a:endParaRPr lang="en-IN"/>
          </a:p>
        </p:txBody>
      </p:sp>
      <p:sp>
        <p:nvSpPr>
          <p:cNvPr id="3" name="Content Placeholder 2"/>
          <p:cNvSpPr>
            <a:spLocks noGrp="1"/>
          </p:cNvSpPr>
          <p:nvPr>
            <p:ph idx="1"/>
          </p:nvPr>
        </p:nvSpPr>
        <p:spPr>
          <a:xfrm>
            <a:off x="1222248" y="2139696"/>
            <a:ext cx="10058400" cy="4050792"/>
          </a:xfrm>
        </p:spPr>
        <p:txBody>
          <a:bodyPr/>
          <a:lstStyle/>
          <a:p>
            <a:endParaRPr lang="en-US"/>
          </a:p>
          <a:p>
            <a:endParaRPr lang="en-US"/>
          </a:p>
          <a:p>
            <a:endParaRPr lang="en-US"/>
          </a:p>
          <a:p>
            <a:pPr marL="0" indent="0">
              <a:buNone/>
            </a:pPr>
            <a:endParaRPr lang="en-US"/>
          </a:p>
          <a:p>
            <a:pPr marL="2317115" lvl="8" indent="0">
              <a:buNone/>
            </a:pPr>
            <a:endParaRPr lang="en-US"/>
          </a:p>
          <a:p>
            <a:endParaRPr lang="en-US"/>
          </a:p>
          <a:p>
            <a:endParaRPr lang="en-US"/>
          </a:p>
          <a:p>
            <a:endParaRPr lang="en-US"/>
          </a:p>
          <a:p>
            <a:endParaRPr lang="en-US"/>
          </a:p>
          <a:p>
            <a:pPr marL="0" indent="0">
              <a:buNone/>
            </a:pPr>
            <a:endParaRPr lang="en-IN"/>
          </a:p>
        </p:txBody>
      </p:sp>
      <p:pic>
        <p:nvPicPr>
          <p:cNvPr id="5" name="Picture 4"/>
          <p:cNvPicPr>
            <a:picLocks noChangeAspect="1"/>
          </p:cNvPicPr>
          <p:nvPr/>
        </p:nvPicPr>
        <p:blipFill>
          <a:blip r:embed="rId1"/>
          <a:stretch>
            <a:fillRect/>
          </a:stretch>
        </p:blipFill>
        <p:spPr>
          <a:xfrm>
            <a:off x="3360420" y="484505"/>
            <a:ext cx="7258050" cy="3457575"/>
          </a:xfrm>
          <a:prstGeom prst="rect">
            <a:avLst/>
          </a:prstGeom>
        </p:spPr>
      </p:pic>
      <p:sp>
        <p:nvSpPr>
          <p:cNvPr id="6" name="Text Box 5"/>
          <p:cNvSpPr txBox="1"/>
          <p:nvPr/>
        </p:nvSpPr>
        <p:spPr>
          <a:xfrm>
            <a:off x="408940" y="3942080"/>
            <a:ext cx="4064000" cy="2179320"/>
          </a:xfrm>
          <a:prstGeom prst="rect">
            <a:avLst/>
          </a:prstGeom>
          <a:noFill/>
        </p:spPr>
        <p:txBody>
          <a:bodyPr wrap="square" rtlCol="0">
            <a:noAutofit/>
          </a:bodyPr>
          <a:p>
            <a:r>
              <a:rPr lang="en-US" altLang="en-US"/>
              <a:t>Transaction Table</a:t>
            </a:r>
            <a:endParaRPr lang="en-US" altLang="en-US"/>
          </a:p>
          <a:p>
            <a:r>
              <a:rPr lang="zh-CN" altLang="en-US"/>
              <a:t>🟡</a:t>
            </a:r>
            <a:r>
              <a:rPr lang="en-US" altLang="en-US"/>
              <a:t> Depends on:</a:t>
            </a:r>
            <a:endParaRPr lang="en-US" altLang="en-US"/>
          </a:p>
          <a:p>
            <a:endParaRPr lang="en-US" altLang="en-US"/>
          </a:p>
          <a:p>
            <a:r>
              <a:rPr lang="en-US" altLang="en-US"/>
              <a:t>User (via user_id)</a:t>
            </a:r>
            <a:endParaRPr lang="en-US" altLang="en-US"/>
          </a:p>
          <a:p>
            <a:endParaRPr lang="en-US" altLang="en-US"/>
          </a:p>
          <a:p>
            <a:r>
              <a:rPr lang="en-US" altLang="en-US"/>
              <a:t>Category (via category_id)</a:t>
            </a:r>
            <a:endParaRPr lang="en-US" altLang="en-US"/>
          </a:p>
          <a:p>
            <a:endParaRPr lang="en-US" altLang="en-US"/>
          </a:p>
          <a:p>
            <a:r>
              <a:rPr lang="zh-CN" altLang="en-US"/>
              <a:t>📌</a:t>
            </a:r>
            <a:r>
              <a:rPr lang="en-US" altLang="en-US"/>
              <a:t> Meaning: Every transaction belongs to a user and has a specific category (like “Food” or “Salary”).</a:t>
            </a:r>
            <a:endParaRPr lang="en-US" altLang="en-US"/>
          </a:p>
        </p:txBody>
      </p:sp>
      <p:sp>
        <p:nvSpPr>
          <p:cNvPr id="7" name="Text Box 6"/>
          <p:cNvSpPr txBox="1"/>
          <p:nvPr/>
        </p:nvSpPr>
        <p:spPr>
          <a:xfrm>
            <a:off x="6053455" y="3942080"/>
            <a:ext cx="4064000" cy="2915920"/>
          </a:xfrm>
          <a:prstGeom prst="rect">
            <a:avLst/>
          </a:prstGeom>
          <a:noFill/>
        </p:spPr>
        <p:txBody>
          <a:bodyPr wrap="square" rtlCol="0">
            <a:noAutofit/>
          </a:bodyPr>
          <a:p>
            <a:r>
              <a:rPr lang="en-US" altLang="en-US"/>
              <a:t>Budget Table</a:t>
            </a:r>
            <a:endParaRPr lang="en-US" altLang="en-US"/>
          </a:p>
          <a:p>
            <a:r>
              <a:rPr lang="zh-CN" altLang="en-US"/>
              <a:t>🟡</a:t>
            </a:r>
            <a:r>
              <a:rPr lang="en-US" altLang="en-US"/>
              <a:t> Depends on:</a:t>
            </a:r>
            <a:endParaRPr lang="en-US" altLang="en-US"/>
          </a:p>
          <a:p>
            <a:r>
              <a:rPr lang="en-US" altLang="en-US"/>
              <a:t>User (via user_id)</a:t>
            </a:r>
            <a:endParaRPr lang="en-US" altLang="en-US"/>
          </a:p>
          <a:p>
            <a:r>
              <a:rPr lang="en-US" altLang="en-US"/>
              <a:t>Category (via category_id)</a:t>
            </a:r>
            <a:endParaRPr lang="en-US" altLang="en-US"/>
          </a:p>
          <a:p>
            <a:r>
              <a:rPr lang="en-US" altLang="en-US"/>
              <a:t>Account (via account_id)</a:t>
            </a:r>
            <a:endParaRPr lang="en-US" altLang="en-US"/>
          </a:p>
          <a:p>
            <a:endParaRPr lang="en-US" altLang="en-US"/>
          </a:p>
          <a:p>
            <a:r>
              <a:rPr lang="zh-CN" altLang="en-US"/>
              <a:t>📌</a:t>
            </a:r>
            <a:r>
              <a:rPr lang="en-US" altLang="en-US"/>
              <a:t> Meaning: Each budget is set by a user, for a category (e.g. Travel), and linked to an account (e.g. Bank account).</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conclusion</a:t>
            </a:r>
            <a:endParaRPr lang="en-IN"/>
          </a:p>
        </p:txBody>
      </p:sp>
      <p:sp>
        <p:nvSpPr>
          <p:cNvPr id="3" name="Content Placeholder 2"/>
          <p:cNvSpPr>
            <a:spLocks noGrp="1"/>
          </p:cNvSpPr>
          <p:nvPr>
            <p:ph idx="1"/>
          </p:nvPr>
        </p:nvSpPr>
        <p:spPr/>
        <p:txBody>
          <a:bodyPr/>
          <a:lstStyle/>
          <a:p>
            <a:r>
              <a:rPr lang="en-US" altLang="en-US"/>
              <a:t>The FinancePro system is a powerful tool for managing personal finances. By using best practices in database normalization and creating a clear separation of concerns, the system is capable of efficiently handling large volumes of data while keeping things organized. This project not only simplifies personal finance management but also provides users with the tools they need to make informed financial decisions, ultimately leading to better financial well-being</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606" y="2624328"/>
            <a:ext cx="10058400" cy="1609344"/>
          </a:xfrm>
        </p:spPr>
        <p:txBody>
          <a:bodyPr>
            <a:noAutofit/>
          </a:bodyPr>
          <a:lstStyle/>
          <a:p>
            <a:r>
              <a:rPr lang="en-IN" sz="19600"/>
              <a:t>Thank you!</a:t>
            </a:r>
            <a:endParaRPr lang="en-IN" sz="1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Introduction(cont.)</a:t>
            </a:r>
            <a:endParaRPr lang="en-US"/>
          </a:p>
        </p:txBody>
      </p:sp>
      <p:sp>
        <p:nvSpPr>
          <p:cNvPr id="3" name="Content Placeholder 2"/>
          <p:cNvSpPr>
            <a:spLocks noGrp="1"/>
          </p:cNvSpPr>
          <p:nvPr>
            <p:ph idx="1"/>
          </p:nvPr>
        </p:nvSpPr>
        <p:spPr>
          <a:xfrm>
            <a:off x="1063752" y="1875601"/>
            <a:ext cx="10058400" cy="4736592"/>
          </a:xfrm>
        </p:spPr>
        <p:txBody>
          <a:bodyPr>
            <a:normAutofit/>
          </a:bodyPr>
          <a:lstStyle/>
          <a:p>
            <a:pPr algn="l"/>
            <a:r>
              <a:rPr lang="en-US" altLang="en-US"/>
              <a:t>Queries</a:t>
            </a:r>
            <a:endParaRPr lang="en-US" altLang="en-US"/>
          </a:p>
          <a:p>
            <a:pPr algn="l"/>
            <a:r>
              <a:rPr lang="en-US" altLang="en-US" i="0">
                <a:solidFill>
                  <a:srgbClr val="0D0D0D"/>
                </a:solidFill>
                <a:effectLst/>
              </a:rPr>
              <a:t>Data integrity</a:t>
            </a:r>
            <a:endParaRPr lang="en-US" altLang="en-US" i="0">
              <a:solidFill>
                <a:srgbClr val="0D0D0D"/>
              </a:solidFill>
              <a:effectLst/>
            </a:endParaRPr>
          </a:p>
          <a:p>
            <a:pPr algn="l"/>
            <a:r>
              <a:rPr lang="en-US" altLang="en-US" i="0">
                <a:solidFill>
                  <a:srgbClr val="0D0D0D"/>
                </a:solidFill>
                <a:effectLst/>
              </a:rPr>
              <a:t>Key Features:</a:t>
            </a:r>
            <a:endParaRPr lang="en-US" altLang="en-US" i="0">
              <a:solidFill>
                <a:srgbClr val="0D0D0D"/>
              </a:solidFill>
              <a:effectLst/>
            </a:endParaRPr>
          </a:p>
          <a:p>
            <a:pPr algn="l"/>
            <a:r>
              <a:rPr lang="en-US" altLang="en-US" i="0">
                <a:solidFill>
                  <a:srgbClr val="0D0D0D"/>
                </a:solidFill>
                <a:effectLst/>
              </a:rPr>
              <a:t> Income &amp; Expense Tracking – Add, update, and view all transactions.</a:t>
            </a:r>
            <a:endParaRPr lang="en-US" altLang="en-US" i="0">
              <a:solidFill>
                <a:srgbClr val="0D0D0D"/>
              </a:solidFill>
              <a:effectLst/>
            </a:endParaRPr>
          </a:p>
          <a:p>
            <a:pPr algn="l"/>
            <a:r>
              <a:rPr lang="en-US" altLang="en-US" i="0">
                <a:solidFill>
                  <a:srgbClr val="0D0D0D"/>
                </a:solidFill>
                <a:effectLst/>
              </a:rPr>
              <a:t> Category Management – Classify transactions into categories like Rent, Food, Investment, etc.</a:t>
            </a:r>
            <a:endParaRPr lang="en-US" altLang="en-US" i="0">
              <a:solidFill>
                <a:srgbClr val="0D0D0D"/>
              </a:solidFill>
              <a:effectLst/>
            </a:endParaRPr>
          </a:p>
          <a:p>
            <a:pPr algn="l"/>
            <a:r>
              <a:rPr lang="en-US" altLang="en-US" i="0">
                <a:solidFill>
                  <a:srgbClr val="0D0D0D"/>
                </a:solidFill>
                <a:effectLst/>
              </a:rPr>
              <a:t> Dashboard Overview – View total income, expenses, and net balance at a glance.</a:t>
            </a:r>
            <a:endParaRPr lang="en-US" altLang="en-US" i="0">
              <a:solidFill>
                <a:srgbClr val="0D0D0D"/>
              </a:solidFill>
              <a:effectLst/>
            </a:endParaRPr>
          </a:p>
          <a:p>
            <a:pPr algn="l"/>
            <a:r>
              <a:rPr lang="en-US" altLang="en-US" i="0">
                <a:solidFill>
                  <a:srgbClr val="0D0D0D"/>
                </a:solidFill>
                <a:effectLst/>
              </a:rPr>
              <a:t>Charts &amp; Visual Analytics – Includes pie charts, bar graphs, and radar charts for insights.</a:t>
            </a:r>
            <a:endParaRPr lang="en-US" altLang="en-US" i="0">
              <a:solidFill>
                <a:srgbClr val="0D0D0D"/>
              </a:solidFill>
              <a:effectLst/>
            </a:endParaRPr>
          </a:p>
          <a:p>
            <a:pPr algn="l"/>
            <a:r>
              <a:rPr lang="en-US" altLang="en-US" i="0">
                <a:solidFill>
                  <a:srgbClr val="0D0D0D"/>
                </a:solidFill>
                <a:effectLst/>
              </a:rPr>
              <a:t>Financial Calculators – SIP, IRR, Future Value, Withdrawal planning, and more.</a:t>
            </a:r>
            <a:endParaRPr lang="en-US" altLang="en-US" i="0">
              <a:solidFill>
                <a:srgbClr val="0D0D0D"/>
              </a:solidFill>
              <a:effectLst/>
            </a:endParaRPr>
          </a:p>
          <a:p>
            <a:pPr algn="l"/>
            <a:r>
              <a:rPr lang="en-US" altLang="en-US" i="0">
                <a:solidFill>
                  <a:srgbClr val="0D0D0D"/>
                </a:solidFill>
                <a:effectLst/>
              </a:rPr>
              <a:t>AI Analysis – Offers insights into essential vs non-essential spending, savings rate, and financial health.</a:t>
            </a:r>
            <a:endParaRPr lang="en-US" altLang="en-US" i="0">
              <a:solidFill>
                <a:srgbClr val="0D0D0D"/>
              </a:solidFill>
              <a:effectLst/>
            </a:endParaRPr>
          </a:p>
          <a:p>
            <a:pPr algn="l"/>
            <a:endParaRPr lang="en-US" altLang="en-US" i="0">
              <a:solidFill>
                <a:srgbClr val="0D0D0D"/>
              </a:solidFill>
              <a:effectLst/>
            </a:endParaRPr>
          </a:p>
          <a:p>
            <a:pPr algn="l"/>
            <a:endParaRPr lang="en-US" altLang="en-US" i="0">
              <a:solidFill>
                <a:srgbClr val="0D0D0D"/>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Problem description </a:t>
            </a:r>
            <a:br>
              <a:rPr lang="en-IN"/>
            </a:br>
            <a:r>
              <a:rPr lang="en-IN" sz="2800" u="sng"/>
              <a:t>problem identification </a:t>
            </a:r>
            <a:r>
              <a:rPr lang="en-IN" sz="2800"/>
              <a:t>:</a:t>
            </a:r>
            <a:endParaRPr lang="en-US"/>
          </a:p>
        </p:txBody>
      </p:sp>
      <p:sp>
        <p:nvSpPr>
          <p:cNvPr id="3" name="Content Placeholder 2"/>
          <p:cNvSpPr>
            <a:spLocks noGrp="1"/>
          </p:cNvSpPr>
          <p:nvPr>
            <p:ph idx="1"/>
          </p:nvPr>
        </p:nvSpPr>
        <p:spPr/>
        <p:txBody>
          <a:bodyPr>
            <a:normAutofit lnSpcReduction="10000"/>
          </a:bodyPr>
          <a:lstStyle/>
          <a:p>
            <a:r>
              <a:rPr lang="en-US" altLang="en-US"/>
              <a:t>In today’s fast-paced world, many individuals struggle to manage their personal finances effectively. Traditional methods like manual record-keeping or spreadsheets are prone to errors, lack real-time insights, and are difficult to maintain over time. Without a structured and automated system, users find it challenging to track income, monitor expenses, set budgets, and analyze their financial habits. This results in poor financial planning, overspending, and missed opportunities for saving and investment </a:t>
            </a:r>
            <a:endParaRPr lang="en-US" altLang="en-US"/>
          </a:p>
          <a:p>
            <a:r>
              <a:rPr lang="en-US" altLang="en-US"/>
              <a:t>Managing personal finances manually using spreadsheets or notebooks :</a:t>
            </a:r>
            <a:endParaRPr lang="en-US" altLang="en-US"/>
          </a:p>
          <a:p>
            <a:r>
              <a:rPr lang="en-US" altLang="en-US"/>
              <a:t> Error-prone</a:t>
            </a:r>
            <a:endParaRPr lang="en-US" altLang="en-US"/>
          </a:p>
          <a:p>
            <a:r>
              <a:rPr lang="en-US" altLang="en-US"/>
              <a:t>Time-consuming</a:t>
            </a:r>
            <a:endParaRPr lang="en-US" altLang="en-US"/>
          </a:p>
          <a:p>
            <a:r>
              <a:rPr lang="en-US" altLang="en-US"/>
              <a:t>Lacks real-time insights</a:t>
            </a:r>
            <a:endParaRPr lang="en-US" altLang="en-US"/>
          </a:p>
          <a:p>
            <a:r>
              <a:rPr lang="en-US" altLang="en-US"/>
              <a:t>Hard to scale or maintain over time</a:t>
            </a:r>
            <a:endParaRPr lang="en-US" altLang="en-US"/>
          </a:p>
          <a:p>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Problem description(cont.) </a:t>
            </a:r>
            <a:br>
              <a:rPr lang="en-IN"/>
            </a:br>
            <a:r>
              <a:rPr lang="en-IN" sz="2800" u="sng"/>
              <a:t>proposed solution</a:t>
            </a:r>
            <a:r>
              <a:rPr lang="en-IN" sz="2800"/>
              <a:t>:</a:t>
            </a:r>
            <a:endParaRPr lang="en-IN"/>
          </a:p>
        </p:txBody>
      </p:sp>
      <p:sp>
        <p:nvSpPr>
          <p:cNvPr id="3" name="Content Placeholder 2"/>
          <p:cNvSpPr>
            <a:spLocks noGrp="1"/>
          </p:cNvSpPr>
          <p:nvPr>
            <p:ph idx="1"/>
          </p:nvPr>
        </p:nvSpPr>
        <p:spPr/>
        <p:txBody>
          <a:bodyPr/>
          <a:lstStyle/>
          <a:p>
            <a:r>
              <a:rPr lang="en-US" altLang="en-US"/>
              <a:t>To address these challenges, we developed a Personal Finance Management System (PFMS) using a Database Management System (DBMS). This system offers users a centralized platform to:</a:t>
            </a:r>
            <a:endParaRPr lang="en-US" altLang="en-US"/>
          </a:p>
          <a:p>
            <a:r>
              <a:rPr lang="en-US" altLang="en-US"/>
              <a:t>Track income, expenses, and savings efficiently</a:t>
            </a:r>
            <a:endParaRPr lang="en-US" altLang="en-US"/>
          </a:p>
          <a:p>
            <a:r>
              <a:rPr lang="en-US" altLang="en-US"/>
              <a:t>Categorize financial data for better understanding and reporting</a:t>
            </a:r>
            <a:endParaRPr lang="en-US" altLang="en-US"/>
          </a:p>
          <a:p>
            <a:r>
              <a:rPr lang="en-US" altLang="en-US"/>
              <a:t>Generate real-time visual analytics like charts and graphs</a:t>
            </a:r>
            <a:endParaRPr lang="en-US" altLang="en-US"/>
          </a:p>
          <a:p>
            <a:r>
              <a:rPr lang="en-US" altLang="en-US"/>
              <a:t>Set and monitor budgets with ease</a:t>
            </a:r>
            <a:endParaRPr lang="en-US" altLang="en-US"/>
          </a:p>
          <a:p>
            <a:r>
              <a:rPr lang="en-US" altLang="en-US"/>
              <a:t>Export and import data for flexible data management</a:t>
            </a:r>
            <a:endParaRPr lang="en-US" altLang="en-US"/>
          </a:p>
          <a:p>
            <a:r>
              <a:rPr lang="en-US" altLang="en-US"/>
              <a:t>Ensure data security and integrity using structured queries and relational modeling</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entity</a:t>
            </a:r>
            <a:endParaRPr lang="en-IN"/>
          </a:p>
        </p:txBody>
      </p:sp>
      <p:sp>
        <p:nvSpPr>
          <p:cNvPr id="3" name="Content Placeholder 2"/>
          <p:cNvSpPr>
            <a:spLocks noGrp="1"/>
          </p:cNvSpPr>
          <p:nvPr>
            <p:ph idx="1"/>
          </p:nvPr>
        </p:nvSpPr>
        <p:spPr/>
        <p:txBody>
          <a:bodyPr>
            <a:normAutofit lnSpcReduction="20000"/>
          </a:bodyPr>
          <a:lstStyle/>
          <a:p>
            <a:pPr algn="l"/>
            <a:r>
              <a:rPr lang="en-US" altLang="en-US" i="0">
                <a:solidFill>
                  <a:srgbClr val="0D0D0D"/>
                </a:solidFill>
                <a:effectLst/>
                <a:latin typeface="Bahnschrift" panose="020B0502040204020203" charset="0"/>
                <a:cs typeface="Bahnschrift" panose="020B0502040204020203" charset="0"/>
              </a:rPr>
              <a:t>Core Entities in Personal Finance Management System</a:t>
            </a:r>
            <a:endParaRPr lang="en-US" altLang="en-US" i="0">
              <a:solidFill>
                <a:srgbClr val="0D0D0D"/>
              </a:solidFill>
              <a:effectLst/>
              <a:latin typeface="Bahnschrift" panose="020B0502040204020203" charset="0"/>
              <a:cs typeface="Bahnschrift" panose="020B0502040204020203" charset="0"/>
            </a:endParaRPr>
          </a:p>
          <a:p>
            <a:pPr algn="l"/>
            <a:r>
              <a:rPr lang="en-US" altLang="en-US" i="0">
                <a:solidFill>
                  <a:srgbClr val="0D0D0D"/>
                </a:solidFill>
                <a:effectLst/>
                <a:latin typeface="Bahnschrift" panose="020B0502040204020203" charset="0"/>
                <a:cs typeface="Bahnschrift" panose="020B0502040204020203" charset="0"/>
              </a:rPr>
              <a:t> </a:t>
            </a:r>
            <a:r>
              <a:rPr lang="en-US" altLang="en-US" b="1" i="0">
                <a:solidFill>
                  <a:srgbClr val="0D0D0D"/>
                </a:solidFill>
                <a:effectLst/>
                <a:latin typeface="Bahnschrift" panose="020B0502040204020203" charset="0"/>
                <a:cs typeface="Bahnschrift" panose="020B0502040204020203" charset="0"/>
              </a:rPr>
              <a:t>User </a:t>
            </a:r>
            <a:r>
              <a:rPr lang="zh-CN" altLang="en-US" b="1" i="0">
                <a:solidFill>
                  <a:srgbClr val="0D0D0D"/>
                </a:solidFill>
                <a:effectLst/>
                <a:latin typeface="Bahnschrift" panose="020B0502040204020203" charset="0"/>
                <a:cs typeface="Bahnschrift" panose="020B0502040204020203" charset="0"/>
              </a:rPr>
              <a:t>👤</a:t>
            </a:r>
            <a:r>
              <a:rPr lang="en-US" altLang="zh-CN" b="1" i="0">
                <a:solidFill>
                  <a:srgbClr val="0D0D0D"/>
                </a:solidFill>
                <a:effectLst/>
                <a:latin typeface="Bahnschrift" panose="020B0502040204020203" charset="0"/>
                <a:cs typeface="Bahnschrift" panose="020B0502040204020203" charset="0"/>
              </a:rPr>
              <a:t> </a:t>
            </a:r>
            <a:r>
              <a:rPr lang="en-US" altLang="en-US" b="1" i="0">
                <a:solidFill>
                  <a:srgbClr val="0D0D0D"/>
                </a:solidFill>
                <a:effectLst/>
                <a:latin typeface="Bahnschrift" panose="020B0502040204020203" charset="0"/>
                <a:cs typeface="Bahnschrift" panose="020B0502040204020203" charset="0"/>
              </a:rPr>
              <a:t>-</a:t>
            </a:r>
            <a:endParaRPr lang="en-US" altLang="en-US" i="0">
              <a:solidFill>
                <a:srgbClr val="0D0D0D"/>
              </a:solidFill>
              <a:effectLst/>
              <a:latin typeface="Bahnschrift" panose="020B0502040204020203" charset="0"/>
              <a:cs typeface="Bahnschrift" panose="020B0502040204020203" charset="0"/>
            </a:endParaRPr>
          </a:p>
          <a:p>
            <a:pPr algn="l"/>
            <a:r>
              <a:rPr lang="en-US" altLang="en-US" i="0">
                <a:solidFill>
                  <a:srgbClr val="0D0D0D"/>
                </a:solidFill>
                <a:effectLst/>
                <a:latin typeface="Bahnschrift" panose="020B0502040204020203" charset="0"/>
                <a:cs typeface="Bahnschrift" panose="020B0502040204020203" charset="0"/>
              </a:rPr>
              <a:t>Attributes: User_ID, Name, Email, Password</a:t>
            </a:r>
            <a:endParaRPr lang="en-US" altLang="en-US" i="0">
              <a:solidFill>
                <a:srgbClr val="0D0D0D"/>
              </a:solidFill>
              <a:effectLst/>
              <a:latin typeface="Bahnschrift" panose="020B0502040204020203" charset="0"/>
              <a:cs typeface="Bahnschrift" panose="020B0502040204020203" charset="0"/>
            </a:endParaRPr>
          </a:p>
          <a:p>
            <a:pPr algn="l"/>
            <a:r>
              <a:rPr lang="en-US" altLang="en-US" i="0">
                <a:solidFill>
                  <a:srgbClr val="0D0D0D"/>
                </a:solidFill>
                <a:effectLst/>
                <a:latin typeface="Bahnschrift" panose="020B0502040204020203" charset="0"/>
                <a:cs typeface="Bahnschrift" panose="020B0502040204020203" charset="0"/>
              </a:rPr>
              <a:t>Role: Represents an individual using the system. All records are linked to a user.</a:t>
            </a:r>
            <a:endParaRPr lang="en-US" altLang="en-US" i="0">
              <a:solidFill>
                <a:srgbClr val="0D0D0D"/>
              </a:solidFill>
              <a:effectLst/>
              <a:latin typeface="Bahnschrift" panose="020B0502040204020203" charset="0"/>
              <a:cs typeface="Bahnschrift" panose="020B0502040204020203" charset="0"/>
            </a:endParaRPr>
          </a:p>
          <a:p>
            <a:pPr algn="l"/>
            <a:r>
              <a:rPr lang="en-US" altLang="en-US" b="1">
                <a:solidFill>
                  <a:srgbClr val="0D0D0D"/>
                </a:solidFill>
                <a:effectLst/>
                <a:latin typeface="Bahnschrift" panose="020B0502040204020203" charset="0"/>
                <a:cs typeface="Bahnschrift" panose="020B0502040204020203" charset="0"/>
                <a:sym typeface="+mn-ea"/>
              </a:rPr>
              <a:t>Transaction </a:t>
            </a:r>
            <a:r>
              <a:rPr lang="zh-CN" altLang="en-US" b="1">
                <a:solidFill>
                  <a:srgbClr val="0D0D0D"/>
                </a:solidFill>
                <a:effectLst/>
                <a:latin typeface="Bahnschrift" panose="020B0502040204020203" charset="0"/>
                <a:cs typeface="Bahnschrift" panose="020B0502040204020203" charset="0"/>
                <a:sym typeface="+mn-ea"/>
              </a:rPr>
              <a:t>💸</a:t>
            </a:r>
            <a:r>
              <a:rPr lang="en-US" altLang="zh-CN" b="1">
                <a:solidFill>
                  <a:srgbClr val="0D0D0D"/>
                </a:solidFill>
                <a:effectLst/>
                <a:latin typeface="Bahnschrift" panose="020B0502040204020203" charset="0"/>
                <a:cs typeface="Bahnschrift" panose="020B0502040204020203" charset="0"/>
                <a:sym typeface="+mn-ea"/>
              </a:rPr>
              <a:t> </a:t>
            </a:r>
            <a:r>
              <a:rPr lang="en-US" altLang="en-US" b="1">
                <a:solidFill>
                  <a:srgbClr val="0D0D0D"/>
                </a:solidFill>
                <a:effectLst/>
                <a:latin typeface="Bahnschrift" panose="020B0502040204020203" charset="0"/>
                <a:cs typeface="Bahnschrift" panose="020B0502040204020203" charset="0"/>
                <a:sym typeface="+mn-ea"/>
              </a:rPr>
              <a:t>-</a:t>
            </a:r>
            <a:endParaRPr lang="en-US" altLang="en-US">
              <a:solidFill>
                <a:srgbClr val="0D0D0D"/>
              </a:solidFill>
              <a:effectLst/>
              <a:latin typeface="Calibri Light" panose="020F0302020204030204" charset="0"/>
              <a:cs typeface="Calibri Light" panose="020F0302020204030204" charset="0"/>
              <a:sym typeface="+mn-ea"/>
            </a:endParaRPr>
          </a:p>
          <a:p>
            <a:pPr algn="l"/>
            <a:r>
              <a:rPr lang="en-US" altLang="en-US">
                <a:latin typeface="Bahnschrift" panose="020B0502040204020203" charset="0"/>
                <a:cs typeface="Bahnschrift" panose="020B0502040204020203" charset="0"/>
              </a:rPr>
              <a:t>Attributes: Transaction_ID, Title, Amount, Date, Category_ID, Type (Income/Expense), User_ID</a:t>
            </a:r>
            <a:endParaRPr lang="en-US" altLang="en-US">
              <a:latin typeface="Bahnschrift" panose="020B0502040204020203" charset="0"/>
              <a:cs typeface="Bahnschrift" panose="020B0502040204020203" charset="0"/>
            </a:endParaRPr>
          </a:p>
          <a:p>
            <a:pPr algn="l"/>
            <a:r>
              <a:rPr lang="en-US" altLang="en-US">
                <a:latin typeface="Bahnschrift" panose="020B0502040204020203" charset="0"/>
                <a:cs typeface="Bahnschrift" panose="020B0502040204020203" charset="0"/>
              </a:rPr>
              <a:t>Role: Logs financial entries like income and expenses.</a:t>
            </a:r>
            <a:endParaRPr lang="en-US" altLang="en-US">
              <a:latin typeface="Bahnschrift" panose="020B0502040204020203" charset="0"/>
              <a:cs typeface="Bahnschrift" panose="020B0502040204020203" charset="0"/>
            </a:endParaRPr>
          </a:p>
          <a:p>
            <a:pPr algn="l"/>
            <a:r>
              <a:rPr lang="en-US" altLang="en-US">
                <a:latin typeface="Bahnschrift" panose="020B0502040204020203" charset="0"/>
                <a:cs typeface="Bahnschrift" panose="020B0502040204020203" charset="0"/>
              </a:rPr>
              <a:t> </a:t>
            </a:r>
            <a:r>
              <a:rPr lang="en-US" altLang="en-US" b="1">
                <a:latin typeface="Bahnschrift" panose="020B0502040204020203" charset="0"/>
                <a:cs typeface="Bahnschrift" panose="020B0502040204020203" charset="0"/>
              </a:rPr>
              <a:t>Category </a:t>
            </a:r>
            <a:r>
              <a:rPr lang="zh-CN" altLang="en-US" b="1">
                <a:latin typeface="Bahnschrift" panose="020B0502040204020203" charset="0"/>
                <a:cs typeface="Bahnschrift" panose="020B0502040204020203" charset="0"/>
                <a:sym typeface="+mn-ea"/>
              </a:rPr>
              <a:t>📂</a:t>
            </a:r>
            <a:r>
              <a:rPr lang="en-US" altLang="en-US" b="1">
                <a:latin typeface="Bahnschrift" panose="020B0502040204020203" charset="0"/>
                <a:cs typeface="Bahnschrift" panose="020B0502040204020203" charset="0"/>
                <a:sym typeface="+mn-ea"/>
              </a:rPr>
              <a:t>  </a:t>
            </a:r>
            <a:r>
              <a:rPr lang="en-US" altLang="en-US">
                <a:latin typeface="Bahnschrift" panose="020B0502040204020203" charset="0"/>
                <a:cs typeface="Bahnschrift" panose="020B0502040204020203" charset="0"/>
                <a:sym typeface="+mn-ea"/>
              </a:rPr>
              <a:t>-</a:t>
            </a:r>
            <a:endParaRPr lang="en-US" altLang="en-US">
              <a:latin typeface="Bahnschrift" panose="020B0502040204020203" charset="0"/>
              <a:cs typeface="Bahnschrift" panose="020B0502040204020203" charset="0"/>
              <a:sym typeface="+mn-ea"/>
            </a:endParaRPr>
          </a:p>
          <a:p>
            <a:pPr algn="l"/>
            <a:r>
              <a:rPr lang="en-US" altLang="en-US">
                <a:latin typeface="Bahnschrift" panose="020B0502040204020203" charset="0"/>
                <a:cs typeface="Bahnschrift" panose="020B0502040204020203" charset="0"/>
              </a:rPr>
              <a:t>Attributes: Category_ID, Category_Name, Type (Income/Expense)</a:t>
            </a:r>
            <a:endParaRPr lang="en-US" altLang="en-US">
              <a:latin typeface="Bahnschrift" panose="020B0502040204020203" charset="0"/>
              <a:cs typeface="Bahnschrift" panose="020B0502040204020203" charset="0"/>
              <a:sym typeface="+mn-ea"/>
            </a:endParaRPr>
          </a:p>
          <a:p>
            <a:pPr algn="l"/>
            <a:r>
              <a:rPr lang="en-US" altLang="en-US">
                <a:latin typeface="Bahnschrift" panose="020B0502040204020203" charset="0"/>
                <a:cs typeface="Bahnschrift" panose="020B0502040204020203" charset="0"/>
              </a:rPr>
              <a:t>Role: Helps organize transactions (e.g., Rent, Salary, Groceries).</a:t>
            </a:r>
            <a:endParaRPr lang="en-US" altLang="en-US">
              <a:latin typeface="Bahnschrift" panose="020B0502040204020203" charset="0"/>
              <a:cs typeface="Bahnschrift" panose="020B0502040204020203" charset="0"/>
            </a:endParaRPr>
          </a:p>
          <a:p>
            <a:pPr algn="l"/>
            <a:endParaRPr lang="en-US" altLang="en-US">
              <a:latin typeface="Bahnschrift" panose="020B0502040204020203" charset="0"/>
              <a:cs typeface="Bahnschrift" panose="020B0502040204020203" charset="0"/>
            </a:endParaRPr>
          </a:p>
          <a:p>
            <a:pPr algn="l"/>
            <a:endParaRPr lang="en-US" altLang="en-US">
              <a:latin typeface="Bahnschrift" panose="020B0502040204020203" charset="0"/>
              <a:cs typeface="Bahnschrift" panose="020B0502040204020203" charset="0"/>
            </a:endParaRPr>
          </a:p>
        </p:txBody>
      </p:sp>
      <p:sp>
        <p:nvSpPr>
          <p:cNvPr id="4" name="Text Box 3"/>
          <p:cNvSpPr txBox="1"/>
          <p:nvPr/>
        </p:nvSpPr>
        <p:spPr>
          <a:xfrm>
            <a:off x="2862580" y="1202055"/>
            <a:ext cx="4064000" cy="368300"/>
          </a:xfrm>
          <a:prstGeom prst="rect">
            <a:avLst/>
          </a:prstGeom>
          <a:noFill/>
        </p:spPr>
        <p:txBody>
          <a:bodyPr wrap="square" rtlCol="0">
            <a:sp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sym typeface="+mn-ea"/>
              </a:rPr>
              <a:t>entity</a:t>
            </a:r>
            <a:endParaRPr lang="en-US"/>
          </a:p>
        </p:txBody>
      </p:sp>
      <p:sp>
        <p:nvSpPr>
          <p:cNvPr id="3" name="Content Placeholder 2"/>
          <p:cNvSpPr>
            <a:spLocks noGrp="1"/>
          </p:cNvSpPr>
          <p:nvPr>
            <p:ph idx="1"/>
          </p:nvPr>
        </p:nvSpPr>
        <p:spPr/>
        <p:txBody>
          <a:bodyPr/>
          <a:p>
            <a:r>
              <a:rPr lang="en-US" altLang="en-US" b="1"/>
              <a:t>Account </a:t>
            </a:r>
            <a:r>
              <a:rPr lang="zh-CN" altLang="en-US" b="1"/>
              <a:t>💳</a:t>
            </a:r>
            <a:endParaRPr lang="zh-CN" altLang="en-US" b="1"/>
          </a:p>
          <a:p>
            <a:r>
              <a:rPr lang="en-US" altLang="en-US"/>
              <a:t>Attributes: account_id, user_id, account_name, balance, created_at, updated_at</a:t>
            </a:r>
            <a:endParaRPr lang="en-US" altLang="en-US"/>
          </a:p>
          <a:p>
            <a:r>
              <a:rPr lang="en-US" altLang="en-US"/>
              <a:t>Role: Represents a user's financial account, such as a bank account or wallet. Used to track balances and linked to budgets.</a:t>
            </a:r>
            <a:endParaRPr lang="en-US" altLang="en-US"/>
          </a:p>
          <a:p>
            <a:endParaRPr lang="en-US" altLang="en-US"/>
          </a:p>
          <a:p>
            <a:r>
              <a:rPr lang="en-US" altLang="en-US" b="1"/>
              <a:t>Budget </a:t>
            </a:r>
            <a:r>
              <a:rPr lang="zh-CN" altLang="en-US" b="1"/>
              <a:t>💸</a:t>
            </a:r>
            <a:endParaRPr lang="zh-CN" altLang="en-US" b="1"/>
          </a:p>
          <a:p>
            <a:r>
              <a:rPr lang="en-US" altLang="en-US"/>
              <a:t>Attributes: budget_id, user_id, category_id, account_id, amount, start_date, end_date, created_at, updated_at</a:t>
            </a:r>
            <a:endParaRPr lang="en-US" altLang="en-US"/>
          </a:p>
          <a:p>
            <a:r>
              <a:rPr lang="en-US" altLang="en-US"/>
              <a:t>Role: Represents a spending limit set by a user for a specific category and account, helping track financial allocations over time.</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165" y="169437"/>
            <a:ext cx="10058400" cy="1609344"/>
          </a:xfrm>
        </p:spPr>
        <p:txBody>
          <a:bodyPr/>
          <a:lstStyle/>
          <a:p>
            <a:r>
              <a:rPr lang="en-IN"/>
              <a:t>Entities in factory management system</a:t>
            </a:r>
            <a:endParaRPr lang="en-IN"/>
          </a:p>
        </p:txBody>
      </p:sp>
      <p:pic>
        <p:nvPicPr>
          <p:cNvPr id="4" name="Picture 3"/>
          <p:cNvPicPr>
            <a:picLocks noChangeAspect="1"/>
          </p:cNvPicPr>
          <p:nvPr/>
        </p:nvPicPr>
        <p:blipFill>
          <a:blip r:embed="rId1"/>
          <a:stretch>
            <a:fillRect/>
          </a:stretch>
        </p:blipFill>
        <p:spPr>
          <a:xfrm>
            <a:off x="2385060" y="2329180"/>
            <a:ext cx="1543050" cy="752475"/>
          </a:xfrm>
          <a:prstGeom prst="rect">
            <a:avLst/>
          </a:prstGeom>
        </p:spPr>
      </p:pic>
      <p:pic>
        <p:nvPicPr>
          <p:cNvPr id="5" name="Picture 4"/>
          <p:cNvPicPr>
            <a:picLocks noChangeAspect="1"/>
          </p:cNvPicPr>
          <p:nvPr/>
        </p:nvPicPr>
        <p:blipFill>
          <a:blip r:embed="rId2"/>
          <a:stretch>
            <a:fillRect/>
          </a:stretch>
        </p:blipFill>
        <p:spPr>
          <a:xfrm>
            <a:off x="4585970" y="3081655"/>
            <a:ext cx="1790700" cy="695325"/>
          </a:xfrm>
          <a:prstGeom prst="rect">
            <a:avLst/>
          </a:prstGeom>
        </p:spPr>
      </p:pic>
      <p:pic>
        <p:nvPicPr>
          <p:cNvPr id="6" name="Picture 5"/>
          <p:cNvPicPr>
            <a:picLocks noChangeAspect="1"/>
          </p:cNvPicPr>
          <p:nvPr/>
        </p:nvPicPr>
        <p:blipFill>
          <a:blip r:embed="rId3"/>
          <a:stretch>
            <a:fillRect/>
          </a:stretch>
        </p:blipFill>
        <p:spPr>
          <a:xfrm>
            <a:off x="7007225" y="2115185"/>
            <a:ext cx="1543050" cy="752475"/>
          </a:xfrm>
          <a:prstGeom prst="rect">
            <a:avLst/>
          </a:prstGeom>
        </p:spPr>
      </p:pic>
      <p:pic>
        <p:nvPicPr>
          <p:cNvPr id="7" name="Picture 6"/>
          <p:cNvPicPr>
            <a:picLocks noChangeAspect="1"/>
          </p:cNvPicPr>
          <p:nvPr/>
        </p:nvPicPr>
        <p:blipFill>
          <a:blip r:embed="rId4"/>
          <a:stretch>
            <a:fillRect/>
          </a:stretch>
        </p:blipFill>
        <p:spPr>
          <a:xfrm>
            <a:off x="7541895" y="3665220"/>
            <a:ext cx="1685925" cy="666750"/>
          </a:xfrm>
          <a:prstGeom prst="rect">
            <a:avLst/>
          </a:prstGeom>
        </p:spPr>
      </p:pic>
      <p:pic>
        <p:nvPicPr>
          <p:cNvPr id="9" name="Picture 8"/>
          <p:cNvPicPr>
            <a:picLocks noChangeAspect="1"/>
          </p:cNvPicPr>
          <p:nvPr/>
        </p:nvPicPr>
        <p:blipFill>
          <a:blip r:embed="rId5"/>
          <a:stretch>
            <a:fillRect/>
          </a:stretch>
        </p:blipFill>
        <p:spPr>
          <a:xfrm>
            <a:off x="2385060" y="4102100"/>
            <a:ext cx="1276350" cy="571500"/>
          </a:xfrm>
          <a:prstGeom prst="rect">
            <a:avLst/>
          </a:prstGeom>
        </p:spPr>
      </p:pic>
      <p:pic>
        <p:nvPicPr>
          <p:cNvPr id="10" name="Picture 9"/>
          <p:cNvPicPr>
            <a:picLocks noChangeAspect="1"/>
          </p:cNvPicPr>
          <p:nvPr/>
        </p:nvPicPr>
        <p:blipFill>
          <a:blip r:embed="rId6"/>
          <a:stretch>
            <a:fillRect/>
          </a:stretch>
        </p:blipFill>
        <p:spPr>
          <a:xfrm>
            <a:off x="5434330" y="4912995"/>
            <a:ext cx="1323975" cy="5048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7803" y="787327"/>
            <a:ext cx="10058400" cy="5651090"/>
          </a:xfrm>
        </p:spPr>
        <p:txBody>
          <a:bodyPr>
            <a:normAutofit/>
          </a:bodyPr>
          <a:lstStyle/>
          <a:p>
            <a:r>
              <a:rPr lang="en-US" b="1" i="0">
                <a:solidFill>
                  <a:srgbClr val="0D0D0D"/>
                </a:solidFill>
                <a:effectLst/>
                <a:latin typeface="Söhne"/>
              </a:rPr>
              <a:t>user Entity</a:t>
            </a:r>
            <a:r>
              <a:rPr lang="en-US" b="0" i="0">
                <a:solidFill>
                  <a:srgbClr val="0D0D0D"/>
                </a:solidFill>
                <a:effectLst/>
                <a:latin typeface="Söhne"/>
              </a:rPr>
              <a:t>:</a:t>
            </a:r>
            <a:endParaRPr lang="en-US" b="0" i="0">
              <a:solidFill>
                <a:srgbClr val="0D0D0D"/>
              </a:solidFill>
              <a:effectLst/>
              <a:latin typeface="Söhne"/>
            </a:endParaRPr>
          </a:p>
          <a:p>
            <a:pPr lvl="1" indent="0">
              <a:buNone/>
            </a:pPr>
            <a:r>
              <a:rPr lang="en-US" b="0" i="0">
                <a:solidFill>
                  <a:srgbClr val="0D0D0D"/>
                </a:solidFill>
                <a:effectLst/>
                <a:latin typeface="Söhne"/>
              </a:rPr>
              <a:t>Attributes:</a:t>
            </a:r>
            <a:endParaRPr lang="en-US" b="0" i="0">
              <a:solidFill>
                <a:srgbClr val="0D0D0D"/>
              </a:solidFill>
              <a:effectLst/>
              <a:latin typeface="Söhne"/>
            </a:endParaRPr>
          </a:p>
          <a:p>
            <a:pPr marL="1257300" lvl="2" indent="-342900">
              <a:buFont typeface="+mj-lt"/>
              <a:buAutoNum type="arabicPeriod"/>
            </a:pPr>
            <a:r>
              <a:rPr lang="en-US" b="0" i="0" err="1">
                <a:solidFill>
                  <a:srgbClr val="0D0D0D"/>
                </a:solidFill>
                <a:effectLst/>
                <a:latin typeface="Söhne"/>
              </a:rPr>
              <a:t>user_ID</a:t>
            </a:r>
            <a:r>
              <a:rPr lang="en-US" b="0" i="0">
                <a:solidFill>
                  <a:srgbClr val="0D0D0D"/>
                </a:solidFill>
                <a:effectLst/>
                <a:latin typeface="Söhne"/>
              </a:rPr>
              <a:t> (Primary Key)</a:t>
            </a:r>
            <a:endParaRPr lang="en-US" b="0" i="0">
              <a:solidFill>
                <a:srgbClr val="0D0D0D"/>
              </a:solidFill>
              <a:effectLst/>
              <a:latin typeface="Söhne"/>
            </a:endParaRPr>
          </a:p>
          <a:p>
            <a:pPr marL="1257300" lvl="2" indent="-342900">
              <a:buFont typeface="+mj-lt"/>
              <a:buAutoNum type="arabicPeriod"/>
            </a:pPr>
            <a:r>
              <a:rPr lang="en-US" b="0" i="0" err="1">
                <a:solidFill>
                  <a:srgbClr val="0D0D0D"/>
                </a:solidFill>
                <a:effectLst/>
                <a:latin typeface="Söhne"/>
              </a:rPr>
              <a:t>user_Name</a:t>
            </a:r>
            <a:endParaRPr lang="en-US" b="0" i="0">
              <a:solidFill>
                <a:srgbClr val="0D0D0D"/>
              </a:solidFill>
              <a:effectLst/>
              <a:latin typeface="Söhne"/>
            </a:endParaRPr>
          </a:p>
          <a:p>
            <a:r>
              <a:rPr lang="en-US" b="1" i="0">
                <a:solidFill>
                  <a:srgbClr val="0D0D0D"/>
                </a:solidFill>
                <a:effectLst/>
                <a:latin typeface="Söhne"/>
              </a:rPr>
              <a:t>Factory Entity</a:t>
            </a:r>
            <a:r>
              <a:rPr lang="en-US" b="0" i="0">
                <a:solidFill>
                  <a:srgbClr val="0D0D0D"/>
                </a:solidFill>
                <a:effectLst/>
                <a:latin typeface="Söhne"/>
              </a:rPr>
              <a:t>:</a:t>
            </a:r>
            <a:endParaRPr lang="en-US" b="0" i="0">
              <a:solidFill>
                <a:srgbClr val="0D0D0D"/>
              </a:solidFill>
              <a:effectLst/>
              <a:latin typeface="Söhne"/>
            </a:endParaRPr>
          </a:p>
          <a:p>
            <a:pPr lvl="1" indent="0">
              <a:buNone/>
            </a:pPr>
            <a:r>
              <a:rPr lang="en-US" b="0" i="0">
                <a:solidFill>
                  <a:srgbClr val="0D0D0D"/>
                </a:solidFill>
                <a:effectLst/>
                <a:latin typeface="Söhne"/>
              </a:rPr>
              <a:t>Attributes:</a:t>
            </a:r>
            <a:endParaRPr lang="en-US" b="0" i="0">
              <a:solidFill>
                <a:srgbClr val="0D0D0D"/>
              </a:solidFill>
              <a:effectLst/>
              <a:latin typeface="Söhne"/>
            </a:endParaRPr>
          </a:p>
          <a:p>
            <a:pPr marL="1257300" lvl="2" indent="-342900">
              <a:buFont typeface="+mj-lt"/>
              <a:buAutoNum type="arabicPeriod"/>
            </a:pPr>
            <a:r>
              <a:rPr lang="en-US" b="0" i="0" err="1">
                <a:solidFill>
                  <a:srgbClr val="0D0D0D"/>
                </a:solidFill>
                <a:effectLst/>
                <a:latin typeface="Söhne"/>
              </a:rPr>
              <a:t>FactoryID</a:t>
            </a:r>
            <a:r>
              <a:rPr lang="en-US" b="0" i="0">
                <a:solidFill>
                  <a:srgbClr val="0D0D0D"/>
                </a:solidFill>
                <a:effectLst/>
                <a:latin typeface="Söhne"/>
              </a:rPr>
              <a:t> (Primary Key)</a:t>
            </a:r>
            <a:endParaRPr lang="en-US" b="0" i="0">
              <a:solidFill>
                <a:srgbClr val="0D0D0D"/>
              </a:solidFill>
              <a:effectLst/>
              <a:latin typeface="Söhne"/>
            </a:endParaRPr>
          </a:p>
          <a:p>
            <a:pPr marL="1257300" lvl="2" indent="-342900">
              <a:buFont typeface="+mj-lt"/>
              <a:buAutoNum type="arabicPeriod"/>
            </a:pPr>
            <a:r>
              <a:rPr lang="en-US" b="0" i="0" err="1">
                <a:solidFill>
                  <a:srgbClr val="0D0D0D"/>
                </a:solidFill>
                <a:effectLst/>
                <a:latin typeface="Söhne"/>
              </a:rPr>
              <a:t>FactoryName</a:t>
            </a:r>
            <a:endParaRPr lang="en-US" b="0" i="0">
              <a:solidFill>
                <a:srgbClr val="0D0D0D"/>
              </a:solidFill>
              <a:effectLst/>
              <a:latin typeface="Söhne"/>
            </a:endParaRPr>
          </a:p>
          <a:p>
            <a:pPr marL="1257300" lvl="2" indent="-342900">
              <a:buFont typeface="+mj-lt"/>
              <a:buAutoNum type="arabicPeriod"/>
            </a:pPr>
            <a:r>
              <a:rPr lang="en-US" b="0" i="0" err="1">
                <a:solidFill>
                  <a:srgbClr val="0D0D0D"/>
                </a:solidFill>
                <a:effectLst/>
                <a:latin typeface="Söhne"/>
              </a:rPr>
              <a:t>FactoryAddress</a:t>
            </a:r>
            <a:endParaRPr lang="en-US" b="0" i="0">
              <a:solidFill>
                <a:srgbClr val="0D0D0D"/>
              </a:solidFill>
              <a:effectLst/>
              <a:latin typeface="Söhne"/>
            </a:endParaRPr>
          </a:p>
          <a:p>
            <a:pPr marL="1257300" lvl="2" indent="-342900">
              <a:buFont typeface="+mj-lt"/>
              <a:buAutoNum type="arabicPeriod"/>
            </a:pPr>
            <a:r>
              <a:rPr lang="en-US" b="0" i="0" err="1">
                <a:solidFill>
                  <a:srgbClr val="0D0D0D"/>
                </a:solidFill>
                <a:effectLst/>
                <a:latin typeface="Söhne"/>
              </a:rPr>
              <a:t>NumberOfMachines</a:t>
            </a:r>
            <a:endParaRPr lang="en-US" b="0" i="0">
              <a:solidFill>
                <a:srgbClr val="0D0D0D"/>
              </a:solidFill>
              <a:effectLst/>
              <a:latin typeface="Söhne"/>
            </a:endParaRPr>
          </a:p>
          <a:p>
            <a:pPr marL="1257300" lvl="2" indent="-342900">
              <a:buFont typeface="+mj-lt"/>
              <a:buAutoNum type="arabicPeriod"/>
            </a:pPr>
            <a:r>
              <a:rPr lang="en-US" b="0" i="0" err="1">
                <a:solidFill>
                  <a:srgbClr val="0D0D0D"/>
                </a:solidFill>
                <a:effectLst/>
                <a:latin typeface="Söhne"/>
              </a:rPr>
              <a:t>NumberOfEmployees</a:t>
            </a:r>
            <a:endParaRPr lang="en-US" b="0" i="0">
              <a:solidFill>
                <a:srgbClr val="0D0D0D"/>
              </a:solidFill>
              <a:effectLst/>
              <a:latin typeface="Söhne"/>
            </a:endParaRPr>
          </a:p>
          <a:p>
            <a:r>
              <a:rPr lang="en-US" altLang="en-US" b="1" i="0">
                <a:solidFill>
                  <a:srgbClr val="0D0D0D"/>
                </a:solidFill>
                <a:effectLst/>
                <a:latin typeface="Söhne"/>
              </a:rPr>
              <a:t>category</a:t>
            </a:r>
            <a:r>
              <a:rPr lang="en-US" b="1" i="0">
                <a:solidFill>
                  <a:srgbClr val="0D0D0D"/>
                </a:solidFill>
                <a:effectLst/>
                <a:latin typeface="Söhne"/>
              </a:rPr>
              <a:t> Entity</a:t>
            </a:r>
            <a:r>
              <a:rPr lang="en-US" b="0" i="0">
                <a:solidFill>
                  <a:srgbClr val="0D0D0D"/>
                </a:solidFill>
                <a:effectLst/>
                <a:latin typeface="Söhne"/>
              </a:rPr>
              <a:t>:</a:t>
            </a:r>
            <a:endParaRPr lang="en-US" b="0" i="0">
              <a:solidFill>
                <a:srgbClr val="0D0D0D"/>
              </a:solidFill>
              <a:effectLst/>
              <a:latin typeface="Söhne"/>
            </a:endParaRPr>
          </a:p>
          <a:p>
            <a:pPr lvl="1" indent="0">
              <a:buNone/>
            </a:pPr>
            <a:r>
              <a:rPr lang="en-US" b="0" i="0">
                <a:solidFill>
                  <a:srgbClr val="0D0D0D"/>
                </a:solidFill>
                <a:effectLst/>
                <a:latin typeface="Söhne"/>
              </a:rPr>
              <a:t>Attributes:</a:t>
            </a:r>
            <a:endParaRPr lang="en-US" b="0" i="0">
              <a:solidFill>
                <a:srgbClr val="0D0D0D"/>
              </a:solidFill>
              <a:effectLst/>
              <a:latin typeface="Söhne"/>
            </a:endParaRPr>
          </a:p>
          <a:p>
            <a:pPr marL="1257300" lvl="2" indent="-342900">
              <a:buFont typeface="+mj-lt"/>
              <a:buAutoNum type="arabicPeriod"/>
            </a:pPr>
            <a:r>
              <a:rPr lang="en-US" altLang="en-US" b="0" i="0">
                <a:solidFill>
                  <a:srgbClr val="0D0D0D"/>
                </a:solidFill>
                <a:effectLst/>
                <a:latin typeface="Söhne"/>
              </a:rPr>
              <a:t>category_id</a:t>
            </a:r>
            <a:r>
              <a:rPr lang="en-US" b="0" i="0">
                <a:solidFill>
                  <a:srgbClr val="0D0D0D"/>
                </a:solidFill>
                <a:effectLst/>
                <a:latin typeface="Söhne"/>
              </a:rPr>
              <a:t> (Primary Key)</a:t>
            </a:r>
            <a:endParaRPr lang="en-US" b="0" i="0">
              <a:solidFill>
                <a:srgbClr val="0D0D0D"/>
              </a:solidFill>
              <a:effectLst/>
              <a:latin typeface="Söhne"/>
            </a:endParaRPr>
          </a:p>
          <a:p>
            <a:pPr marL="1257300" lvl="2" indent="-342900">
              <a:buFont typeface="+mj-lt"/>
              <a:buAutoNum type="arabicPeriod"/>
            </a:pPr>
            <a:r>
              <a:rPr lang="en-US" altLang="en-US" b="0" i="0" err="1">
                <a:solidFill>
                  <a:srgbClr val="0D0D0D"/>
                </a:solidFill>
                <a:effectLst/>
                <a:latin typeface="Söhne"/>
              </a:rPr>
              <a:t>user_id</a:t>
            </a:r>
            <a:endParaRPr lang="en-US" altLang="en-US" b="0" i="0" err="1">
              <a:solidFill>
                <a:srgbClr val="0D0D0D"/>
              </a:solidFill>
              <a:effectLst/>
              <a:latin typeface="Söhne"/>
            </a:endParaRPr>
          </a:p>
          <a:p>
            <a:pPr marL="1257300" lvl="2" indent="-342900">
              <a:buFont typeface="+mj-lt"/>
              <a:buAutoNum type="arabicPeriod"/>
            </a:pPr>
            <a:r>
              <a:rPr lang="en-US" altLang="en-US" b="0" i="0" err="1">
                <a:solidFill>
                  <a:srgbClr val="0D0D0D"/>
                </a:solidFill>
                <a:effectLst/>
                <a:latin typeface="Söhne"/>
              </a:rPr>
              <a:t>name</a:t>
            </a:r>
            <a:endParaRPr lang="en-US" altLang="en-US" b="0" i="0" err="1">
              <a:solidFill>
                <a:srgbClr val="0D0D0D"/>
              </a:solidFill>
              <a:effectLst/>
              <a:latin typeface="Söhne"/>
            </a:endParaRPr>
          </a:p>
          <a:p>
            <a:pPr marL="1257300" lvl="2" indent="-342900">
              <a:buFont typeface="+mj-lt"/>
              <a:buAutoNum type="arabicPeriod"/>
            </a:pPr>
            <a:r>
              <a:rPr lang="en-US" altLang="en-US" b="0" i="0" err="1">
                <a:solidFill>
                  <a:srgbClr val="0D0D0D"/>
                </a:solidFill>
                <a:effectLst/>
                <a:latin typeface="Söhne"/>
              </a:rPr>
              <a:t>type</a:t>
            </a:r>
            <a:endParaRPr lang="en-US" altLang="en-US" b="0" i="0" err="1">
              <a:solidFill>
                <a:srgbClr val="0D0D0D"/>
              </a:solidFill>
              <a:effectLst/>
              <a:latin typeface="Söhne"/>
            </a:endParaRPr>
          </a:p>
          <a:p>
            <a:pPr marL="914400" lvl="2" indent="0">
              <a:buFont typeface="+mj-lt"/>
              <a:buNone/>
            </a:pPr>
            <a:endParaRPr lang="en-US" b="0" i="0">
              <a:solidFill>
                <a:srgbClr val="0D0D0D"/>
              </a:solidFill>
              <a:effectLst/>
              <a:latin typeface="Söhne"/>
            </a:endParaRPr>
          </a:p>
        </p:txBody>
      </p:sp>
      <p:sp>
        <p:nvSpPr>
          <p:cNvPr id="2" name="Content Placeholder 2"/>
          <p:cNvSpPr txBox="1"/>
          <p:nvPr/>
        </p:nvSpPr>
        <p:spPr>
          <a:xfrm>
            <a:off x="7542142" y="450777"/>
            <a:ext cx="4124960" cy="595589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r>
              <a:rPr lang="en-US" altLang="en-IN" b="1">
                <a:solidFill>
                  <a:srgbClr val="0D0D0D"/>
                </a:solidFill>
                <a:latin typeface="Söhne"/>
              </a:rPr>
              <a:t>budget</a:t>
            </a:r>
            <a:r>
              <a:rPr lang="en-IN" b="1">
                <a:solidFill>
                  <a:srgbClr val="0D0D0D"/>
                </a:solidFill>
                <a:latin typeface="Söhne"/>
              </a:rPr>
              <a:t> Entity</a:t>
            </a:r>
            <a:r>
              <a:rPr lang="en-IN">
                <a:solidFill>
                  <a:srgbClr val="0D0D0D"/>
                </a:solidFill>
                <a:latin typeface="Söhne"/>
              </a:rPr>
              <a:t>:</a:t>
            </a:r>
            <a:endParaRPr lang="en-IN">
              <a:solidFill>
                <a:srgbClr val="0D0D0D"/>
              </a:solidFill>
              <a:latin typeface="Söhne"/>
            </a:endParaRPr>
          </a:p>
          <a:p>
            <a:pPr lvl="1" indent="0">
              <a:buFont typeface="Wingdings" panose="05000000000000000000" pitchFamily="2" charset="2"/>
              <a:buNone/>
            </a:pPr>
            <a:r>
              <a:rPr lang="en-IN">
                <a:solidFill>
                  <a:srgbClr val="0D0D0D"/>
                </a:solidFill>
                <a:latin typeface="Söhne"/>
              </a:rPr>
              <a:t>Attributes:</a:t>
            </a:r>
            <a:endParaRPr lang="en-IN">
              <a:solidFill>
                <a:srgbClr val="0D0D0D"/>
              </a:solidFill>
              <a:latin typeface="Söhne"/>
            </a:endParaRPr>
          </a:p>
          <a:p>
            <a:pPr marL="1257300" lvl="2" indent="-342900">
              <a:buFont typeface="+mj-lt"/>
              <a:buAutoNum type="arabicPeriod"/>
            </a:pPr>
            <a:r>
              <a:rPr lang="en-US" altLang="en-US">
                <a:solidFill>
                  <a:srgbClr val="0D0D0D"/>
                </a:solidFill>
                <a:latin typeface="Söhne"/>
              </a:rPr>
              <a:t>budget_id </a:t>
            </a:r>
            <a:r>
              <a:rPr lang="en-IN">
                <a:solidFill>
                  <a:srgbClr val="0D0D0D"/>
                </a:solidFill>
                <a:latin typeface="Söhne"/>
              </a:rPr>
              <a:t>(Primary Key)</a:t>
            </a:r>
            <a:endParaRPr lang="en-IN">
              <a:solidFill>
                <a:srgbClr val="0D0D0D"/>
              </a:solidFill>
              <a:latin typeface="Söhne"/>
            </a:endParaRPr>
          </a:p>
          <a:p>
            <a:pPr marL="1257300" lvl="2" indent="-342900">
              <a:buFont typeface="+mj-lt"/>
              <a:buAutoNum type="arabicPeriod"/>
            </a:pPr>
            <a:r>
              <a:rPr lang="en-US" altLang="en-US" err="1">
                <a:solidFill>
                  <a:srgbClr val="0D0D0D"/>
                </a:solidFill>
                <a:latin typeface="Söhne"/>
              </a:rPr>
              <a:t>user_id</a:t>
            </a:r>
            <a:endParaRPr lang="en-IN">
              <a:solidFill>
                <a:srgbClr val="0D0D0D"/>
              </a:solidFill>
              <a:latin typeface="Söhne"/>
            </a:endParaRPr>
          </a:p>
          <a:p>
            <a:pPr marL="1257300" lvl="2" indent="-342900">
              <a:buFont typeface="+mj-lt"/>
              <a:buAutoNum type="arabicPeriod"/>
            </a:pPr>
            <a:r>
              <a:rPr lang="en-US" altLang="en-US" err="1">
                <a:solidFill>
                  <a:srgbClr val="0D0D0D"/>
                </a:solidFill>
                <a:latin typeface="Söhne"/>
              </a:rPr>
              <a:t>category_id</a:t>
            </a:r>
            <a:endParaRPr lang="en-US" altLang="en-US" err="1">
              <a:solidFill>
                <a:srgbClr val="0D0D0D"/>
              </a:solidFill>
              <a:latin typeface="Söhne"/>
            </a:endParaRPr>
          </a:p>
          <a:p>
            <a:pPr marL="1257300" lvl="2" indent="-342900">
              <a:buFont typeface="+mj-lt"/>
              <a:buAutoNum type="arabicPeriod"/>
            </a:pPr>
            <a:r>
              <a:rPr lang="en-US" altLang="en-US">
                <a:solidFill>
                  <a:srgbClr val="0D0D0D"/>
                </a:solidFill>
                <a:latin typeface="Söhne"/>
              </a:rPr>
              <a:t>amount</a:t>
            </a:r>
            <a:endParaRPr lang="en-US" altLang="en-US">
              <a:solidFill>
                <a:srgbClr val="0D0D0D"/>
              </a:solidFill>
              <a:latin typeface="Söhne"/>
            </a:endParaRPr>
          </a:p>
          <a:p>
            <a:pPr marL="914400" lvl="2" indent="0">
              <a:buFont typeface="+mj-lt"/>
              <a:buNone/>
            </a:pPr>
            <a:r>
              <a:rPr lang="en-US" altLang="en-US" b="1">
                <a:solidFill>
                  <a:srgbClr val="0D0D0D"/>
                </a:solidFill>
                <a:latin typeface="Söhne"/>
              </a:rPr>
              <a:t>transaction </a:t>
            </a:r>
            <a:r>
              <a:rPr lang="en-IN" b="1">
                <a:solidFill>
                  <a:srgbClr val="0D0D0D"/>
                </a:solidFill>
                <a:latin typeface="Söhne"/>
              </a:rPr>
              <a:t>Attributes:</a:t>
            </a:r>
            <a:endParaRPr lang="en-IN" b="1">
              <a:solidFill>
                <a:srgbClr val="0D0D0D"/>
              </a:solidFill>
              <a:latin typeface="Söhne"/>
            </a:endParaRPr>
          </a:p>
          <a:p>
            <a:pPr marL="1257300" lvl="2" indent="-342900">
              <a:buFont typeface="+mj-lt"/>
              <a:buAutoNum type="arabicPeriod"/>
            </a:pPr>
            <a:r>
              <a:rPr lang="en-US" altLang="en-US">
                <a:solidFill>
                  <a:srgbClr val="0D0D0D"/>
                </a:solidFill>
                <a:latin typeface="Söhne"/>
              </a:rPr>
              <a:t>transaction_id</a:t>
            </a:r>
            <a:r>
              <a:rPr lang="en-IN">
                <a:solidFill>
                  <a:srgbClr val="0D0D0D"/>
                </a:solidFill>
                <a:latin typeface="Söhne"/>
              </a:rPr>
              <a:t> (Primary Key)</a:t>
            </a:r>
            <a:endParaRPr lang="en-IN">
              <a:solidFill>
                <a:srgbClr val="0D0D0D"/>
              </a:solidFill>
              <a:latin typeface="Söhne"/>
            </a:endParaRPr>
          </a:p>
          <a:p>
            <a:pPr marL="1257300" lvl="2" indent="-342900">
              <a:buFont typeface="+mj-lt"/>
              <a:buAutoNum type="arabicPeriod"/>
            </a:pPr>
            <a:r>
              <a:rPr lang="en-US" altLang="en-US" err="1">
                <a:solidFill>
                  <a:srgbClr val="0D0D0D"/>
                </a:solidFill>
                <a:latin typeface="Söhne"/>
              </a:rPr>
              <a:t>account_id</a:t>
            </a:r>
            <a:endParaRPr lang="en-IN">
              <a:solidFill>
                <a:srgbClr val="0D0D0D"/>
              </a:solidFill>
              <a:latin typeface="Söhne"/>
            </a:endParaRPr>
          </a:p>
          <a:p>
            <a:pPr marL="1257300" lvl="2" indent="-342900">
              <a:buFont typeface="+mj-lt"/>
              <a:buAutoNum type="arabicPeriod"/>
            </a:pPr>
            <a:r>
              <a:rPr lang="en-US" altLang="en-US">
                <a:solidFill>
                  <a:srgbClr val="0D0D0D"/>
                </a:solidFill>
                <a:latin typeface="Söhne"/>
              </a:rPr>
              <a:t>title</a:t>
            </a:r>
            <a:endParaRPr lang="en-US" altLang="en-US">
              <a:solidFill>
                <a:srgbClr val="0D0D0D"/>
              </a:solidFill>
              <a:latin typeface="Söhne"/>
            </a:endParaRPr>
          </a:p>
          <a:p>
            <a:pPr marL="914400" lvl="2" indent="0">
              <a:buFont typeface="+mj-lt"/>
              <a:buNone/>
            </a:pPr>
            <a:r>
              <a:rPr lang="en-US" altLang="en-US" b="1">
                <a:solidFill>
                  <a:srgbClr val="0D0D0D"/>
                </a:solidFill>
                <a:latin typeface="Söhne"/>
              </a:rPr>
              <a:t>account </a:t>
            </a:r>
            <a:r>
              <a:rPr lang="en-IN" b="1">
                <a:solidFill>
                  <a:srgbClr val="0D0D0D"/>
                </a:solidFill>
                <a:latin typeface="Söhne"/>
              </a:rPr>
              <a:t>Attributes:</a:t>
            </a:r>
            <a:endParaRPr lang="en-IN" b="1">
              <a:solidFill>
                <a:srgbClr val="0D0D0D"/>
              </a:solidFill>
              <a:latin typeface="Söhne"/>
            </a:endParaRPr>
          </a:p>
          <a:p>
            <a:pPr marL="1257300" lvl="2" indent="-342900">
              <a:buFont typeface="+mj-lt"/>
              <a:buAutoNum type="arabicPeriod"/>
            </a:pPr>
            <a:r>
              <a:rPr lang="en-US" altLang="en-US">
                <a:solidFill>
                  <a:srgbClr val="0D0D0D"/>
                </a:solidFill>
                <a:latin typeface="Söhne"/>
              </a:rPr>
              <a:t>account_id</a:t>
            </a:r>
            <a:r>
              <a:rPr lang="en-IN">
                <a:solidFill>
                  <a:srgbClr val="0D0D0D"/>
                </a:solidFill>
                <a:latin typeface="Söhne"/>
              </a:rPr>
              <a:t> (Primary Key)</a:t>
            </a:r>
            <a:endParaRPr lang="en-IN">
              <a:solidFill>
                <a:srgbClr val="0D0D0D"/>
              </a:solidFill>
              <a:latin typeface="Söhne"/>
            </a:endParaRPr>
          </a:p>
          <a:p>
            <a:pPr marL="1257300" lvl="2" indent="-342900">
              <a:buFont typeface="+mj-lt"/>
              <a:buAutoNum type="arabicPeriod"/>
            </a:pPr>
            <a:r>
              <a:rPr lang="en-US" altLang="en-US">
                <a:solidFill>
                  <a:srgbClr val="0D0D0D"/>
                </a:solidFill>
                <a:latin typeface="Söhne"/>
              </a:rPr>
              <a:t>user_id</a:t>
            </a:r>
            <a:endParaRPr lang="en-US" altLang="en-US">
              <a:solidFill>
                <a:srgbClr val="0D0D0D"/>
              </a:solidFill>
              <a:latin typeface="Söhne"/>
            </a:endParaRPr>
          </a:p>
          <a:p>
            <a:pPr marL="1257300" lvl="2" indent="-342900">
              <a:buFont typeface="+mj-lt"/>
              <a:buAutoNum type="arabicPeriod"/>
            </a:pPr>
            <a:r>
              <a:rPr lang="en-US" altLang="en-US">
                <a:solidFill>
                  <a:srgbClr val="0D0D0D"/>
                </a:solidFill>
                <a:latin typeface="Söhne"/>
              </a:rPr>
              <a:t>name</a:t>
            </a:r>
            <a:endParaRPr lang="en-US" altLang="en-US">
              <a:solidFill>
                <a:srgbClr val="0D0D0D"/>
              </a:solidFill>
              <a:latin typeface="Söhne"/>
            </a:endParaRPr>
          </a:p>
          <a:p>
            <a:pPr marL="1257300" lvl="2" indent="-342900">
              <a:buFont typeface="+mj-lt"/>
              <a:buAutoNum type="arabicPeriod"/>
            </a:pPr>
            <a:r>
              <a:rPr lang="en-US" altLang="en-US">
                <a:solidFill>
                  <a:srgbClr val="0D0D0D"/>
                </a:solidFill>
                <a:latin typeface="Söhne"/>
              </a:rPr>
              <a:t>type</a:t>
            </a:r>
            <a:endParaRPr lang="en-US" altLang="en-US">
              <a:solidFill>
                <a:srgbClr val="0D0D0D"/>
              </a:solidFill>
              <a:latin typeface="Söhne"/>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8135</Words>
  <Application>WPS Slides</Application>
  <PresentationFormat>Widescreen</PresentationFormat>
  <Paragraphs>285</Paragraphs>
  <Slides>26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SimSun</vt:lpstr>
      <vt:lpstr>Wingdings</vt:lpstr>
      <vt:lpstr>Times New Roman</vt:lpstr>
      <vt:lpstr>Bahnschrift</vt:lpstr>
      <vt:lpstr>Calibri Light</vt:lpstr>
      <vt:lpstr>Söhne</vt:lpstr>
      <vt:lpstr>Segoe Print</vt:lpstr>
      <vt:lpstr>Rockwell Condensed</vt:lpstr>
      <vt:lpstr>Microsoft YaHei</vt:lpstr>
      <vt:lpstr>Arial Unicode MS</vt:lpstr>
      <vt:lpstr>Rockwell</vt:lpstr>
      <vt:lpstr>Calibri</vt:lpstr>
      <vt:lpstr>Wood Type</vt:lpstr>
      <vt:lpstr>Personal Finance Management System</vt:lpstr>
      <vt:lpstr>Introduction</vt:lpstr>
      <vt:lpstr>Introduction(cont.)</vt:lpstr>
      <vt:lpstr>Problem description  problem identification :</vt:lpstr>
      <vt:lpstr>Problem description(cont.)  proposed solution:</vt:lpstr>
      <vt:lpstr>entity</vt:lpstr>
      <vt:lpstr>entity</vt:lpstr>
      <vt:lpstr>Entities in factory management system</vt:lpstr>
      <vt:lpstr>PowerPoint 演示文稿</vt:lpstr>
      <vt:lpstr>Er diagram</vt:lpstr>
      <vt:lpstr>Er diagram to relations</vt:lpstr>
      <vt:lpstr>PowerPoint 演示文稿</vt:lpstr>
      <vt:lpstr>PowerPoint 演示文稿</vt:lpstr>
      <vt:lpstr>PowerPoint 演示文稿</vt:lpstr>
      <vt:lpstr>PowerPoint 演示文稿</vt:lpstr>
      <vt:lpstr>Frontend</vt:lpstr>
      <vt:lpstr>PowerPoint 演示文稿</vt:lpstr>
      <vt:lpstr>PowerPoint 演示文稿</vt:lpstr>
      <vt:lpstr>PowerPoint 演示文稿</vt:lpstr>
      <vt:lpstr>PowerPoint 演示文稿</vt:lpstr>
      <vt:lpstr>Normalization</vt:lpstr>
      <vt:lpstr>Normalization</vt:lpstr>
      <vt:lpstr>2nf</vt:lpstr>
      <vt:lpstr>3nf</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Khushi Shalot</dc:creator>
  <cp:lastModifiedBy>Pranjal</cp:lastModifiedBy>
  <cp:revision>7</cp:revision>
  <dcterms:created xsi:type="dcterms:W3CDTF">2024-02-29T15:01:00Z</dcterms:created>
  <dcterms:modified xsi:type="dcterms:W3CDTF">2025-05-01T16:18:32Z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671A9DEA753B4C3A92A9A4175271CADB_13</vt:lpwstr>
  </property>
  <property fmtid="{D5CDD505-2E9C-101B-9397-08002B2CF9AE}" pid="3" name="KSOProductBuildVer">
    <vt:lpwstr>1033-12.2.0.20795</vt:lpwstr>
  </property>
</Properties>
</file>