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notesMasterIdLst>
    <p:notesMasterId r:id="rId18"/>
  </p:notesMasterIdLst>
  <p:handoutMasterIdLst>
    <p:handoutMasterId r:id="rId19"/>
  </p:handoutMasterIdLst>
  <p:sldIdLst>
    <p:sldId id="485" r:id="rId2"/>
    <p:sldId id="472" r:id="rId3"/>
    <p:sldId id="479" r:id="rId4"/>
    <p:sldId id="403" r:id="rId5"/>
    <p:sldId id="487" r:id="rId6"/>
    <p:sldId id="429" r:id="rId7"/>
    <p:sldId id="489" r:id="rId8"/>
    <p:sldId id="438" r:id="rId9"/>
    <p:sldId id="390" r:id="rId10"/>
    <p:sldId id="480" r:id="rId11"/>
    <p:sldId id="275" r:id="rId12"/>
    <p:sldId id="490" r:id="rId13"/>
    <p:sldId id="492" r:id="rId14"/>
    <p:sldId id="493" r:id="rId15"/>
    <p:sldId id="335" r:id="rId16"/>
    <p:sldId id="469" r:id="rId17"/>
  </p:sldIdLst>
  <p:sldSz cx="9144000" cy="5143500" type="screen16x9"/>
  <p:notesSz cx="6858000" cy="9144000"/>
  <p:custDataLst>
    <p:tags r:id="rId20"/>
  </p:custDataLst>
  <p:defaultTextStyle>
    <a:defPPr>
      <a:defRPr lang="zh-CN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1">
          <p15:clr>
            <a:srgbClr val="A4A3A4"/>
          </p15:clr>
        </p15:guide>
        <p15:guide id="4" orient="horz" pos="680">
          <p15:clr>
            <a:srgbClr val="A4A3A4"/>
          </p15:clr>
        </p15:guide>
        <p15:guide id="5" orient="horz" pos="2927">
          <p15:clr>
            <a:srgbClr val="A4A3A4"/>
          </p15:clr>
        </p15:guide>
        <p15:guide id="6" pos="2875">
          <p15:clr>
            <a:srgbClr val="A4A3A4"/>
          </p15:clr>
        </p15:guide>
        <p15:guide id="7" pos="373">
          <p15:clr>
            <a:srgbClr val="A4A3A4"/>
          </p15:clr>
        </p15:guide>
        <p15:guide id="8" pos="53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024"/>
    <a:srgbClr val="F39700"/>
    <a:srgbClr val="909090"/>
    <a:srgbClr val="454545"/>
    <a:srgbClr val="FF8607"/>
    <a:srgbClr val="282828"/>
    <a:srgbClr val="071F65"/>
    <a:srgbClr val="006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5494" autoAdjust="0"/>
  </p:normalViewPr>
  <p:slideViewPr>
    <p:cSldViewPr snapToGrid="0" snapToObjects="1">
      <p:cViewPr varScale="1">
        <p:scale>
          <a:sx n="90" d="100"/>
          <a:sy n="90" d="100"/>
        </p:scale>
        <p:origin x="628" y="64"/>
      </p:cViewPr>
      <p:guideLst>
        <p:guide orient="horz" pos="2160"/>
        <p:guide pos="3840"/>
        <p:guide orient="horz" pos="1621"/>
        <p:guide orient="horz" pos="680"/>
        <p:guide orient="horz" pos="2927"/>
        <p:guide pos="2875"/>
        <p:guide pos="373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18F8A-74B5-9148-A891-627592061A38}" type="datetimeFigureOut">
              <a:rPr kumimoji="1" lang="zh-CN" altLang="en-US" smtClean="0"/>
              <a:t>2020-06-02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768D9-5829-CA4C-800C-5932EF9830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1965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6ACD6-F780-4A47-B5D9-D292A4BD6F81}" type="datetimeFigureOut">
              <a:rPr kumimoji="1" lang="zh-CN" altLang="en-US" smtClean="0"/>
              <a:t>2020-06-02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2715C-60D8-4442-95C1-470452B860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0028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077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7029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50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3765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1664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8730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9054CEC-105C-4A6A-9456-DBE647A13BE1}" type="slidenum">
              <a:rPr lang="zh-CN" altLang="en-US" smtClean="0">
                <a:latin typeface="Calibri" panose="020F0502020204030204" pitchFamily="34" charset="0"/>
              </a:rPr>
              <a:pPr/>
              <a:t>15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086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077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7029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7029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50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2474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50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7461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50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50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33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136860" y="4786900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pPr algn="ctr">
                <a:defRPr/>
              </a:pPr>
              <a:t>‹#›</a:t>
            </a:fld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39280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7747712" y="48972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0020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78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07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5" r:id="rId2"/>
    <p:sldLayoutId id="2147483738" r:id="rId3"/>
    <p:sldLayoutId id="2147483724" r:id="rId4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67891" indent="-267891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15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267891" indent="-267891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2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akasearch/data-course-publish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39.99.174.85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6874173" y="3401836"/>
            <a:ext cx="3422909" cy="35432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latin typeface="+mj-ea"/>
                <a:ea typeface="+mj-ea"/>
              </a:rPr>
              <a:t>第一小组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2542581" y="3244113"/>
            <a:ext cx="50318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1164127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1"/>
          </a:solidFill>
          <a:ln w="5" cap="flat">
            <a:solidFill>
              <a:srgbClr val="24211D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1722420" y="2203161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536968-5439-4980-96F7-7E1178A38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581" y="780407"/>
            <a:ext cx="2835853" cy="8684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D1673D1-6098-4414-A6BF-600E05A34B5F}"/>
              </a:ext>
            </a:extLst>
          </p:cNvPr>
          <p:cNvSpPr txBox="1"/>
          <p:nvPr/>
        </p:nvSpPr>
        <p:spPr>
          <a:xfrm>
            <a:off x="2093572" y="2237107"/>
            <a:ext cx="5929828" cy="669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latin typeface="Arial" panose="020B0604020202020204" pitchFamily="34" charset="0"/>
                <a:ea typeface="微软雅黑" panose="020B0503020204020204" pitchFamily="34" charset="-122"/>
              </a:rPr>
              <a:t>不同地区口罩需求产能关系分析</a:t>
            </a:r>
          </a:p>
        </p:txBody>
      </p:sp>
    </p:spTree>
    <p:extLst>
      <p:ext uri="{BB962C8B-B14F-4D97-AF65-F5344CB8AC3E}">
        <p14:creationId xmlns:p14="http://schemas.microsoft.com/office/powerpoint/2010/main" val="91231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 animBg="1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3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29098" y="2019303"/>
            <a:ext cx="1985159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成果展示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689D68-68F8-40DE-ABCB-5FFFA3AFF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277" y="1334898"/>
            <a:ext cx="1612605" cy="164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0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27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>
            <a:spLocks noChangeArrowheads="1"/>
          </p:cNvSpPr>
          <p:nvPr/>
        </p:nvSpPr>
        <p:spPr bwMode="auto">
          <a:xfrm>
            <a:off x="827476" y="1389755"/>
            <a:ext cx="7494437" cy="34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>
              <a:lnSpc>
                <a:spcPct val="130000"/>
              </a:lnSpc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成果展示</a:t>
            </a: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B9275CD-9829-473F-9175-F60FC3D4B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92" y="789453"/>
            <a:ext cx="8642415" cy="416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>
            <a:spLocks noChangeArrowheads="1"/>
          </p:cNvSpPr>
          <p:nvPr/>
        </p:nvSpPr>
        <p:spPr bwMode="auto">
          <a:xfrm>
            <a:off x="827476" y="1389755"/>
            <a:ext cx="7494437" cy="34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>
              <a:lnSpc>
                <a:spcPct val="130000"/>
              </a:lnSpc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成果展示</a:t>
            </a: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B9275CD-9829-473F-9175-F60FC3D4B5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6188" y="2877631"/>
            <a:ext cx="8071121" cy="21186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8119126-BCBE-44B1-916A-C1FF12CDF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88" y="759002"/>
            <a:ext cx="3436593" cy="21186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9EFE2E7-01B7-4DCA-94E0-BFB7C6D55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2781" y="759002"/>
            <a:ext cx="4634528" cy="213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9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>
            <a:spLocks noChangeArrowheads="1"/>
          </p:cNvSpPr>
          <p:nvPr/>
        </p:nvSpPr>
        <p:spPr bwMode="auto">
          <a:xfrm>
            <a:off x="827476" y="1389755"/>
            <a:ext cx="7494437" cy="34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>
              <a:lnSpc>
                <a:spcPct val="130000"/>
              </a:lnSpc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成果展示</a:t>
            </a: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A33807-4252-49A6-9EF6-F5F14B664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88" y="1093493"/>
            <a:ext cx="8179981" cy="306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2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3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29098" y="2019303"/>
            <a:ext cx="1985159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结论建议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689D68-68F8-40DE-ABCB-5FFFA3AFF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277" y="1334898"/>
            <a:ext cx="1612605" cy="164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7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27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357251" y="1096576"/>
            <a:ext cx="6187936" cy="1905068"/>
            <a:chOff x="4238859" y="1324283"/>
            <a:chExt cx="8250581" cy="2540091"/>
          </a:xfrm>
        </p:grpSpPr>
        <p:sp>
          <p:nvSpPr>
            <p:cNvPr id="11" name="矩形 3"/>
            <p:cNvSpPr/>
            <p:nvPr/>
          </p:nvSpPr>
          <p:spPr>
            <a:xfrm>
              <a:off x="5026257" y="1858753"/>
              <a:ext cx="7463183" cy="1836423"/>
            </a:xfrm>
            <a:custGeom>
              <a:avLst/>
              <a:gdLst>
                <a:gd name="connsiteX0" fmla="*/ 0 w 5688632"/>
                <a:gd name="connsiteY0" fmla="*/ 0 h 2053062"/>
                <a:gd name="connsiteX1" fmla="*/ 5688632 w 5688632"/>
                <a:gd name="connsiteY1" fmla="*/ 0 h 2053062"/>
                <a:gd name="connsiteX2" fmla="*/ 5688632 w 5688632"/>
                <a:gd name="connsiteY2" fmla="*/ 2053062 h 2053062"/>
                <a:gd name="connsiteX3" fmla="*/ 0 w 5688632"/>
                <a:gd name="connsiteY3" fmla="*/ 2053062 h 2053062"/>
                <a:gd name="connsiteX4" fmla="*/ 0 w 5688632"/>
                <a:gd name="connsiteY4" fmla="*/ 0 h 2053062"/>
                <a:gd name="connsiteX0" fmla="*/ 433137 w 5688632"/>
                <a:gd name="connsiteY0" fmla="*/ 12032 h 2053062"/>
                <a:gd name="connsiteX1" fmla="*/ 5688632 w 5688632"/>
                <a:gd name="connsiteY1" fmla="*/ 0 h 2053062"/>
                <a:gd name="connsiteX2" fmla="*/ 5688632 w 5688632"/>
                <a:gd name="connsiteY2" fmla="*/ 2053062 h 2053062"/>
                <a:gd name="connsiteX3" fmla="*/ 0 w 5688632"/>
                <a:gd name="connsiteY3" fmla="*/ 2053062 h 2053062"/>
                <a:gd name="connsiteX4" fmla="*/ 433137 w 5688632"/>
                <a:gd name="connsiteY4" fmla="*/ 12032 h 205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8632" h="2053062">
                  <a:moveTo>
                    <a:pt x="433137" y="12032"/>
                  </a:moveTo>
                  <a:lnTo>
                    <a:pt x="5688632" y="0"/>
                  </a:lnTo>
                  <a:lnTo>
                    <a:pt x="5688632" y="2053062"/>
                  </a:lnTo>
                  <a:lnTo>
                    <a:pt x="0" y="2053062"/>
                  </a:lnTo>
                  <a:lnTo>
                    <a:pt x="433137" y="120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1620000" tIns="46800" rIns="72000" bIns="46800" anchor="ctr"/>
            <a:lstStyle/>
            <a:p>
              <a:pPr>
                <a:lnSpc>
                  <a:spcPct val="140000"/>
                </a:lnSpc>
                <a:defRPr/>
              </a:pPr>
              <a:endParaRPr lang="zh-CN" altLang="en-US" sz="12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直角三角形 2"/>
            <p:cNvSpPr/>
            <p:nvPr/>
          </p:nvSpPr>
          <p:spPr>
            <a:xfrm rot="17117050" flipH="1">
              <a:off x="5042291" y="2515071"/>
              <a:ext cx="1386578" cy="1312027"/>
            </a:xfrm>
            <a:custGeom>
              <a:avLst/>
              <a:gdLst>
                <a:gd name="connsiteX0" fmla="*/ 0 w 2088232"/>
                <a:gd name="connsiteY0" fmla="*/ 1842558 h 1842558"/>
                <a:gd name="connsiteX1" fmla="*/ 0 w 2088232"/>
                <a:gd name="connsiteY1" fmla="*/ 0 h 1842558"/>
                <a:gd name="connsiteX2" fmla="*/ 2088232 w 2088232"/>
                <a:gd name="connsiteY2" fmla="*/ 1842558 h 1842558"/>
                <a:gd name="connsiteX3" fmla="*/ 0 w 2088232"/>
                <a:gd name="connsiteY3" fmla="*/ 1842558 h 1842558"/>
                <a:gd name="connsiteX0" fmla="*/ 0 w 1625488"/>
                <a:gd name="connsiteY0" fmla="*/ 1842558 h 1842558"/>
                <a:gd name="connsiteX1" fmla="*/ 0 w 1625488"/>
                <a:gd name="connsiteY1" fmla="*/ 0 h 1842558"/>
                <a:gd name="connsiteX2" fmla="*/ 1625488 w 1625488"/>
                <a:gd name="connsiteY2" fmla="*/ 843012 h 1842558"/>
                <a:gd name="connsiteX3" fmla="*/ 0 w 1625488"/>
                <a:gd name="connsiteY3" fmla="*/ 1842558 h 1842558"/>
                <a:gd name="connsiteX0" fmla="*/ 0 w 1690209"/>
                <a:gd name="connsiteY0" fmla="*/ 1842558 h 1842558"/>
                <a:gd name="connsiteX1" fmla="*/ 0 w 1690209"/>
                <a:gd name="connsiteY1" fmla="*/ 0 h 1842558"/>
                <a:gd name="connsiteX2" fmla="*/ 1690209 w 1690209"/>
                <a:gd name="connsiteY2" fmla="*/ 149753 h 1842558"/>
                <a:gd name="connsiteX3" fmla="*/ 0 w 1690209"/>
                <a:gd name="connsiteY3" fmla="*/ 1842558 h 184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0209" h="1842558">
                  <a:moveTo>
                    <a:pt x="0" y="1842558"/>
                  </a:moveTo>
                  <a:lnTo>
                    <a:pt x="0" y="0"/>
                  </a:lnTo>
                  <a:lnTo>
                    <a:pt x="1690209" y="149753"/>
                  </a:lnTo>
                  <a:lnTo>
                    <a:pt x="0" y="184255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000" ker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238859" y="1324283"/>
              <a:ext cx="2314575" cy="1370013"/>
            </a:xfrm>
            <a:custGeom>
              <a:avLst/>
              <a:gdLst>
                <a:gd name="connsiteX0" fmla="*/ 271763 w 2315387"/>
                <a:gd name="connsiteY0" fmla="*/ 0 h 1620180"/>
                <a:gd name="connsiteX1" fmla="*/ 1824103 w 2315387"/>
                <a:gd name="connsiteY1" fmla="*/ 232317 h 1620180"/>
                <a:gd name="connsiteX2" fmla="*/ 2315387 w 2315387"/>
                <a:gd name="connsiteY2" fmla="*/ 1620180 h 1620180"/>
                <a:gd name="connsiteX3" fmla="*/ 0 w 2315387"/>
                <a:gd name="connsiteY3" fmla="*/ 1528412 h 162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5387" h="1620180">
                  <a:moveTo>
                    <a:pt x="271763" y="0"/>
                  </a:moveTo>
                  <a:lnTo>
                    <a:pt x="1824103" y="232317"/>
                  </a:lnTo>
                  <a:lnTo>
                    <a:pt x="2315387" y="1620180"/>
                  </a:lnTo>
                  <a:lnTo>
                    <a:pt x="0" y="1528412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5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7"/>
            <p:cNvSpPr txBox="1"/>
            <p:nvPr/>
          </p:nvSpPr>
          <p:spPr>
            <a:xfrm>
              <a:off x="4412243" y="1748102"/>
              <a:ext cx="1760683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gray">
            <a:xfrm>
              <a:off x="6553434" y="1946368"/>
              <a:ext cx="5742542" cy="1689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120650" indent="-12065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indent="0" algn="just">
                <a:lnSpc>
                  <a:spcPct val="125000"/>
                </a:lnSpc>
              </a:pPr>
              <a:r>
                <a:rPr lang="zh-CN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疫情爆发初期和快速发展期容易造成口罩短缺</a:t>
              </a:r>
              <a:endParaRPr lang="zh-CN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97687" y="2800913"/>
            <a:ext cx="6440486" cy="1922836"/>
            <a:chOff x="1706779" y="3596733"/>
            <a:chExt cx="8587315" cy="2563781"/>
          </a:xfrm>
        </p:grpSpPr>
        <p:sp>
          <p:nvSpPr>
            <p:cNvPr id="19" name="矩形 3"/>
            <p:cNvSpPr/>
            <p:nvPr/>
          </p:nvSpPr>
          <p:spPr>
            <a:xfrm>
              <a:off x="2474753" y="4174210"/>
              <a:ext cx="7819341" cy="1819058"/>
            </a:xfrm>
            <a:custGeom>
              <a:avLst/>
              <a:gdLst>
                <a:gd name="connsiteX0" fmla="*/ 0 w 5688632"/>
                <a:gd name="connsiteY0" fmla="*/ 0 h 2053062"/>
                <a:gd name="connsiteX1" fmla="*/ 5688632 w 5688632"/>
                <a:gd name="connsiteY1" fmla="*/ 0 h 2053062"/>
                <a:gd name="connsiteX2" fmla="*/ 5688632 w 5688632"/>
                <a:gd name="connsiteY2" fmla="*/ 2053062 h 2053062"/>
                <a:gd name="connsiteX3" fmla="*/ 0 w 5688632"/>
                <a:gd name="connsiteY3" fmla="*/ 2053062 h 2053062"/>
                <a:gd name="connsiteX4" fmla="*/ 0 w 5688632"/>
                <a:gd name="connsiteY4" fmla="*/ 0 h 2053062"/>
                <a:gd name="connsiteX0" fmla="*/ 433137 w 5688632"/>
                <a:gd name="connsiteY0" fmla="*/ 12032 h 2053062"/>
                <a:gd name="connsiteX1" fmla="*/ 5688632 w 5688632"/>
                <a:gd name="connsiteY1" fmla="*/ 0 h 2053062"/>
                <a:gd name="connsiteX2" fmla="*/ 5688632 w 5688632"/>
                <a:gd name="connsiteY2" fmla="*/ 2053062 h 2053062"/>
                <a:gd name="connsiteX3" fmla="*/ 0 w 5688632"/>
                <a:gd name="connsiteY3" fmla="*/ 2053062 h 2053062"/>
                <a:gd name="connsiteX4" fmla="*/ 433137 w 5688632"/>
                <a:gd name="connsiteY4" fmla="*/ 12032 h 205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8632" h="2053062">
                  <a:moveTo>
                    <a:pt x="433137" y="12032"/>
                  </a:moveTo>
                  <a:lnTo>
                    <a:pt x="5688632" y="0"/>
                  </a:lnTo>
                  <a:lnTo>
                    <a:pt x="5688632" y="2053062"/>
                  </a:lnTo>
                  <a:lnTo>
                    <a:pt x="0" y="2053062"/>
                  </a:lnTo>
                  <a:lnTo>
                    <a:pt x="433137" y="120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1620000" tIns="46800" rIns="72000" bIns="46800" anchor="ctr"/>
            <a:lstStyle/>
            <a:p>
              <a:pPr>
                <a:lnSpc>
                  <a:spcPct val="140000"/>
                </a:lnSpc>
                <a:defRPr/>
              </a:pPr>
              <a:endParaRPr lang="zh-CN" altLang="en-US" sz="12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直角三角形 2"/>
            <p:cNvSpPr/>
            <p:nvPr/>
          </p:nvSpPr>
          <p:spPr>
            <a:xfrm rot="17117050" flipH="1">
              <a:off x="2486725" y="4791148"/>
              <a:ext cx="1408213" cy="1330520"/>
            </a:xfrm>
            <a:custGeom>
              <a:avLst/>
              <a:gdLst>
                <a:gd name="connsiteX0" fmla="*/ 0 w 2088232"/>
                <a:gd name="connsiteY0" fmla="*/ 1842558 h 1842558"/>
                <a:gd name="connsiteX1" fmla="*/ 0 w 2088232"/>
                <a:gd name="connsiteY1" fmla="*/ 0 h 1842558"/>
                <a:gd name="connsiteX2" fmla="*/ 2088232 w 2088232"/>
                <a:gd name="connsiteY2" fmla="*/ 1842558 h 1842558"/>
                <a:gd name="connsiteX3" fmla="*/ 0 w 2088232"/>
                <a:gd name="connsiteY3" fmla="*/ 1842558 h 1842558"/>
                <a:gd name="connsiteX0" fmla="*/ 0 w 1625488"/>
                <a:gd name="connsiteY0" fmla="*/ 1842558 h 1842558"/>
                <a:gd name="connsiteX1" fmla="*/ 0 w 1625488"/>
                <a:gd name="connsiteY1" fmla="*/ 0 h 1842558"/>
                <a:gd name="connsiteX2" fmla="*/ 1625488 w 1625488"/>
                <a:gd name="connsiteY2" fmla="*/ 843012 h 1842558"/>
                <a:gd name="connsiteX3" fmla="*/ 0 w 1625488"/>
                <a:gd name="connsiteY3" fmla="*/ 1842558 h 1842558"/>
                <a:gd name="connsiteX0" fmla="*/ 0 w 1690209"/>
                <a:gd name="connsiteY0" fmla="*/ 1842558 h 1842558"/>
                <a:gd name="connsiteX1" fmla="*/ 0 w 1690209"/>
                <a:gd name="connsiteY1" fmla="*/ 0 h 1842558"/>
                <a:gd name="connsiteX2" fmla="*/ 1690209 w 1690209"/>
                <a:gd name="connsiteY2" fmla="*/ 149753 h 1842558"/>
                <a:gd name="connsiteX3" fmla="*/ 0 w 1690209"/>
                <a:gd name="connsiteY3" fmla="*/ 1842558 h 184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0209" h="1842558">
                  <a:moveTo>
                    <a:pt x="0" y="1842558"/>
                  </a:moveTo>
                  <a:lnTo>
                    <a:pt x="0" y="0"/>
                  </a:lnTo>
                  <a:lnTo>
                    <a:pt x="1690209" y="149753"/>
                  </a:lnTo>
                  <a:lnTo>
                    <a:pt x="0" y="184255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000" ker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1706779" y="3596733"/>
              <a:ext cx="2314575" cy="1370012"/>
            </a:xfrm>
            <a:custGeom>
              <a:avLst/>
              <a:gdLst>
                <a:gd name="connsiteX0" fmla="*/ 271763 w 2315387"/>
                <a:gd name="connsiteY0" fmla="*/ 0 h 1620180"/>
                <a:gd name="connsiteX1" fmla="*/ 1824103 w 2315387"/>
                <a:gd name="connsiteY1" fmla="*/ 232317 h 1620180"/>
                <a:gd name="connsiteX2" fmla="*/ 2315387 w 2315387"/>
                <a:gd name="connsiteY2" fmla="*/ 1620180 h 1620180"/>
                <a:gd name="connsiteX3" fmla="*/ 0 w 2315387"/>
                <a:gd name="connsiteY3" fmla="*/ 1528412 h 162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5387" h="1620180">
                  <a:moveTo>
                    <a:pt x="271763" y="0"/>
                  </a:moveTo>
                  <a:lnTo>
                    <a:pt x="1824103" y="232317"/>
                  </a:lnTo>
                  <a:lnTo>
                    <a:pt x="2315387" y="1620180"/>
                  </a:lnTo>
                  <a:lnTo>
                    <a:pt x="0" y="1528412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5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1864171" y="3987849"/>
              <a:ext cx="1867972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tx2"/>
                  </a:solidFill>
                  <a:latin typeface="微软雅黑"/>
                  <a:ea typeface="微软雅黑"/>
                  <a:cs typeface="微软雅黑"/>
                </a:defRPr>
              </a:lvl1pPr>
            </a:lstStyle>
            <a:p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4141446" y="4445300"/>
              <a:ext cx="5878956" cy="7756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120650" indent="-12065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indent="0">
                <a:lnSpc>
                  <a:spcPct val="125000"/>
                </a:lnSpc>
              </a:pPr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大城市口罩短缺容易恢复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770924" y="1259146"/>
            <a:ext cx="454292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4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12252" y="2933794"/>
            <a:ext cx="494366" cy="76174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45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5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76188" y="177842"/>
            <a:ext cx="80021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结论</a:t>
            </a:r>
          </a:p>
        </p:txBody>
      </p:sp>
      <p:sp>
        <p:nvSpPr>
          <p:cNvPr id="30" name="等腰三角形 29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188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9" grpId="0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458991" y="1941827"/>
            <a:ext cx="5839485" cy="83099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5000" b="1" dirty="0">
                <a:solidFill>
                  <a:srgbClr val="071F65"/>
                </a:solidFill>
                <a:latin typeface="+mj-ea"/>
                <a:ea typeface="+mj-ea"/>
              </a:rPr>
              <a:t>演示完毕 请多指点</a:t>
            </a: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2542581" y="2900164"/>
            <a:ext cx="50318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5"/>
          <p:cNvSpPr>
            <a:spLocks noEditPoints="1"/>
          </p:cNvSpPr>
          <p:nvPr/>
        </p:nvSpPr>
        <p:spPr bwMode="auto">
          <a:xfrm>
            <a:off x="0" y="1164127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1"/>
          </a:solidFill>
          <a:ln w="5" cap="flat">
            <a:solidFill>
              <a:srgbClr val="24211D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6"/>
          <p:cNvSpPr>
            <a:spLocks noEditPoints="1"/>
          </p:cNvSpPr>
          <p:nvPr/>
        </p:nvSpPr>
        <p:spPr bwMode="auto">
          <a:xfrm>
            <a:off x="1722420" y="2203161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72A9081-033E-423F-9848-26171196C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902" y="254751"/>
            <a:ext cx="2835853" cy="86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5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73141" y="466830"/>
            <a:ext cx="1146310" cy="1146310"/>
            <a:chOff x="1602769" y="143838"/>
            <a:chExt cx="1331936" cy="1331936"/>
          </a:xfrm>
        </p:grpSpPr>
        <p:sp>
          <p:nvSpPr>
            <p:cNvPr id="4" name="椭圆 3"/>
            <p:cNvSpPr/>
            <p:nvPr/>
          </p:nvSpPr>
          <p:spPr>
            <a:xfrm>
              <a:off x="1602769" y="143838"/>
              <a:ext cx="1331936" cy="1331936"/>
            </a:xfrm>
            <a:prstGeom prst="ellipse">
              <a:avLst/>
            </a:prstGeom>
            <a:ln w="165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679041" y="396413"/>
              <a:ext cx="1189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7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目录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638153" y="937949"/>
              <a:ext cx="1263808" cy="30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  <a:endPara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Freeform 5"/>
          <p:cNvSpPr>
            <a:spLocks/>
          </p:cNvSpPr>
          <p:nvPr/>
        </p:nvSpPr>
        <p:spPr bwMode="auto">
          <a:xfrm>
            <a:off x="2382" y="2262776"/>
            <a:ext cx="9141619" cy="1084926"/>
          </a:xfrm>
          <a:custGeom>
            <a:avLst/>
            <a:gdLst>
              <a:gd name="T0" fmla="*/ 0 w 2601"/>
              <a:gd name="T1" fmla="*/ 139 h 306"/>
              <a:gd name="T2" fmla="*/ 647 w 2601"/>
              <a:gd name="T3" fmla="*/ 304 h 306"/>
              <a:gd name="T4" fmla="*/ 1863 w 2601"/>
              <a:gd name="T5" fmla="*/ 11 h 306"/>
              <a:gd name="T6" fmla="*/ 2601 w 2601"/>
              <a:gd name="T7" fmla="*/ 25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01" h="306">
                <a:moveTo>
                  <a:pt x="0" y="139"/>
                </a:moveTo>
                <a:cubicBezTo>
                  <a:pt x="0" y="139"/>
                  <a:pt x="179" y="301"/>
                  <a:pt x="647" y="304"/>
                </a:cubicBezTo>
                <a:cubicBezTo>
                  <a:pt x="1090" y="306"/>
                  <a:pt x="1474" y="0"/>
                  <a:pt x="1863" y="11"/>
                </a:cubicBezTo>
                <a:cubicBezTo>
                  <a:pt x="2253" y="21"/>
                  <a:pt x="2601" y="259"/>
                  <a:pt x="2601" y="259"/>
                </a:cubicBezTo>
              </a:path>
            </a:pathLst>
          </a:custGeom>
          <a:noFill/>
          <a:ln w="2222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矩形 30"/>
          <p:cNvSpPr>
            <a:spLocks noChangeArrowheads="1"/>
          </p:cNvSpPr>
          <p:nvPr/>
        </p:nvSpPr>
        <p:spPr bwMode="auto">
          <a:xfrm>
            <a:off x="903594" y="3633654"/>
            <a:ext cx="990725" cy="32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itchFamily="34" charset="-122"/>
              </a:rPr>
              <a:t>项目介绍</a:t>
            </a:r>
          </a:p>
        </p:txBody>
      </p:sp>
      <p:sp>
        <p:nvSpPr>
          <p:cNvPr id="45" name="矩形 68"/>
          <p:cNvSpPr>
            <a:spLocks noChangeArrowheads="1"/>
          </p:cNvSpPr>
          <p:nvPr/>
        </p:nvSpPr>
        <p:spPr bwMode="auto">
          <a:xfrm>
            <a:off x="5212992" y="1528215"/>
            <a:ext cx="1569182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itchFamily="34" charset="-122"/>
              </a:rPr>
              <a:t>成果展示</a:t>
            </a:r>
          </a:p>
        </p:txBody>
      </p:sp>
      <p:sp>
        <p:nvSpPr>
          <p:cNvPr id="46" name="矩形 64"/>
          <p:cNvSpPr>
            <a:spLocks noChangeArrowheads="1"/>
          </p:cNvSpPr>
          <p:nvPr/>
        </p:nvSpPr>
        <p:spPr bwMode="auto">
          <a:xfrm>
            <a:off x="3049655" y="2265857"/>
            <a:ext cx="1551601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itchFamily="34" charset="-122"/>
              </a:rPr>
              <a:t>实施过程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1051289" y="2805239"/>
            <a:ext cx="749673" cy="751323"/>
            <a:chOff x="3437020" y="1033173"/>
            <a:chExt cx="863676" cy="865577"/>
          </a:xfrm>
        </p:grpSpPr>
        <p:sp>
          <p:nvSpPr>
            <p:cNvPr id="49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itchFamily="34" charset="-122"/>
              </a:endParaRPr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3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51" name="矩形 68"/>
          <p:cNvSpPr>
            <a:spLocks noChangeArrowheads="1"/>
          </p:cNvSpPr>
          <p:nvPr/>
        </p:nvSpPr>
        <p:spPr bwMode="auto">
          <a:xfrm>
            <a:off x="6950458" y="3170648"/>
            <a:ext cx="1988660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itchFamily="34" charset="-122"/>
              </a:rPr>
              <a:t>结论总结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3344918" y="2728847"/>
            <a:ext cx="749673" cy="751323"/>
            <a:chOff x="3437020" y="2074814"/>
            <a:chExt cx="863676" cy="865577"/>
          </a:xfrm>
        </p:grpSpPr>
        <p:sp>
          <p:nvSpPr>
            <p:cNvPr id="53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itchFamily="34" charset="-122"/>
              </a:endParaRPr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grpSp>
        <p:nvGrpSpPr>
          <p:cNvPr id="63" name="组合 62"/>
          <p:cNvGrpSpPr/>
          <p:nvPr/>
        </p:nvGrpSpPr>
        <p:grpSpPr>
          <a:xfrm>
            <a:off x="5776704" y="1959124"/>
            <a:ext cx="749673" cy="751322"/>
            <a:chOff x="3437020" y="4201727"/>
            <a:chExt cx="863676" cy="865576"/>
          </a:xfrm>
        </p:grpSpPr>
        <p:sp>
          <p:nvSpPr>
            <p:cNvPr id="64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itchFamily="34" charset="-122"/>
              </a:endParaRPr>
            </a:p>
          </p:txBody>
        </p:sp>
        <p:grpSp>
          <p:nvGrpSpPr>
            <p:cNvPr id="65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66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8" name="Freeform 7"/>
              <p:cNvSpPr>
                <a:spLocks/>
              </p:cNvSpPr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9" name="Freeform 8"/>
              <p:cNvSpPr>
                <a:spLocks/>
              </p:cNvSpPr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0" name="Freeform 9"/>
              <p:cNvSpPr>
                <a:spLocks/>
              </p:cNvSpPr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1" name="Freeform 10"/>
              <p:cNvSpPr>
                <a:spLocks/>
              </p:cNvSpPr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2" name="Freeform 11"/>
              <p:cNvSpPr>
                <a:spLocks/>
              </p:cNvSpPr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7655308" y="2233419"/>
            <a:ext cx="749673" cy="751322"/>
            <a:chOff x="3437020" y="5246272"/>
            <a:chExt cx="863676" cy="865576"/>
          </a:xfrm>
        </p:grpSpPr>
        <p:sp>
          <p:nvSpPr>
            <p:cNvPr id="74" name="椭圆 21"/>
            <p:cNvSpPr>
              <a:spLocks noChangeArrowheads="1"/>
            </p:cNvSpPr>
            <p:nvPr/>
          </p:nvSpPr>
          <p:spPr bwMode="auto">
            <a:xfrm>
              <a:off x="3437020" y="5246272"/>
              <a:ext cx="863676" cy="86557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itchFamily="34" charset="-122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auto">
            <a:xfrm>
              <a:off x="3564624" y="5446833"/>
              <a:ext cx="605440" cy="464249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844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4" grpId="0"/>
      <p:bldP spid="45" grpId="0"/>
      <p:bldP spid="46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1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29098" y="2019303"/>
            <a:ext cx="1985159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项目介绍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69929D-17D8-46D6-9EA8-4A68CF601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277" y="1334898"/>
            <a:ext cx="1612605" cy="164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3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27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0926619">
            <a:off x="1462976" y="2273983"/>
            <a:ext cx="6182916" cy="293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447698" y="1100978"/>
            <a:ext cx="1230086" cy="1091735"/>
            <a:chOff x="411429" y="2379138"/>
            <a:chExt cx="1640114" cy="1455646"/>
          </a:xfrm>
        </p:grpSpPr>
        <p:sp>
          <p:nvSpPr>
            <p:cNvPr id="10" name="下箭头 9"/>
            <p:cNvSpPr/>
            <p:nvPr/>
          </p:nvSpPr>
          <p:spPr>
            <a:xfrm>
              <a:off x="411429" y="2379138"/>
              <a:ext cx="1640114" cy="1455646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4"/>
            <p:cNvSpPr txBox="1"/>
            <p:nvPr/>
          </p:nvSpPr>
          <p:spPr>
            <a:xfrm>
              <a:off x="923814" y="2392494"/>
              <a:ext cx="553997" cy="125476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口罩需求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431085" y="2685507"/>
            <a:ext cx="1230086" cy="1091736"/>
            <a:chOff x="7055945" y="4194060"/>
            <a:chExt cx="1640114" cy="1455648"/>
          </a:xfrm>
        </p:grpSpPr>
        <p:sp>
          <p:nvSpPr>
            <p:cNvPr id="13" name="下箭头 12"/>
            <p:cNvSpPr/>
            <p:nvPr/>
          </p:nvSpPr>
          <p:spPr>
            <a:xfrm flipV="1">
              <a:off x="7055945" y="4194060"/>
              <a:ext cx="1640114" cy="1455648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zh-CN" altLang="en-US" sz="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22"/>
            <p:cNvSpPr txBox="1"/>
            <p:nvPr/>
          </p:nvSpPr>
          <p:spPr>
            <a:xfrm>
              <a:off x="7568321" y="4371789"/>
              <a:ext cx="553997" cy="125476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口罩产能</a:t>
              </a:r>
            </a:p>
          </p:txBody>
        </p:sp>
      </p:grpSp>
      <p:sp>
        <p:nvSpPr>
          <p:cNvPr id="15" name="等腰三角形 14"/>
          <p:cNvSpPr/>
          <p:nvPr/>
        </p:nvSpPr>
        <p:spPr>
          <a:xfrm>
            <a:off x="4241554" y="2557134"/>
            <a:ext cx="653144" cy="56305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研究目的</a:t>
            </a:r>
          </a:p>
        </p:txBody>
      </p:sp>
      <p:sp>
        <p:nvSpPr>
          <p:cNvPr id="19" name="等腰三角形 18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B264A57-1845-4BC0-BE96-D1D6E97DAB83}"/>
              </a:ext>
            </a:extLst>
          </p:cNvPr>
          <p:cNvSpPr/>
          <p:nvPr/>
        </p:nvSpPr>
        <p:spPr>
          <a:xfrm>
            <a:off x="1347172" y="4177174"/>
            <a:ext cx="57887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研究不同地区的口罩产能与需求的关系，为资源调配提供决策依据</a:t>
            </a:r>
          </a:p>
        </p:txBody>
      </p:sp>
    </p:spTree>
    <p:extLst>
      <p:ext uri="{BB962C8B-B14F-4D97-AF65-F5344CB8AC3E}">
        <p14:creationId xmlns:p14="http://schemas.microsoft.com/office/powerpoint/2010/main" val="279037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8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2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29098" y="2019303"/>
            <a:ext cx="1985159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实施过程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69929D-17D8-46D6-9EA8-4A68CF601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277" y="1334898"/>
            <a:ext cx="1612605" cy="164620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B2226EF-0A25-4130-A055-BA0713EF92F6}"/>
              </a:ext>
            </a:extLst>
          </p:cNvPr>
          <p:cNvGrpSpPr/>
          <p:nvPr/>
        </p:nvGrpSpPr>
        <p:grpSpPr>
          <a:xfrm>
            <a:off x="7081216" y="1880841"/>
            <a:ext cx="1390124" cy="892148"/>
            <a:chOff x="9140243" y="2649839"/>
            <a:chExt cx="1853500" cy="118953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2598CF4-DEAB-4BBB-86C0-C668B1EE746F}"/>
                </a:ext>
              </a:extLst>
            </p:cNvPr>
            <p:cNvSpPr/>
            <p:nvPr/>
          </p:nvSpPr>
          <p:spPr>
            <a:xfrm>
              <a:off x="9140243" y="2649839"/>
              <a:ext cx="161411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dirty="0">
                  <a:solidFill>
                    <a:schemeClr val="bg1"/>
                  </a:solidFill>
                </a:rPr>
                <a:t>2-1 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爬取数据</a:t>
              </a:r>
              <a:endParaRPr lang="zh-CN" altLang="en-US" dirty="0">
                <a:solidFill>
                  <a:schemeClr val="bg1"/>
                </a:solidFill>
                <a:sym typeface="微软雅黑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E890677-6A03-4479-893B-2290615D21F1}"/>
                </a:ext>
              </a:extLst>
            </p:cNvPr>
            <p:cNvSpPr/>
            <p:nvPr/>
          </p:nvSpPr>
          <p:spPr>
            <a:xfrm>
              <a:off x="9140243" y="3037021"/>
              <a:ext cx="161411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2-2 </a:t>
              </a:r>
              <a:r>
                <a:rPr lang="zh-CN" altLang="en-US" dirty="0">
                  <a:solidFill>
                    <a:schemeClr val="bg1"/>
                  </a:solidFill>
                </a:rPr>
                <a:t>短缺预测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CE8ED89-D7C5-4815-BCF7-12AF0C2A4337}"/>
                </a:ext>
              </a:extLst>
            </p:cNvPr>
            <p:cNvSpPr/>
            <p:nvPr/>
          </p:nvSpPr>
          <p:spPr>
            <a:xfrm>
              <a:off x="9140243" y="3429000"/>
              <a:ext cx="1853500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2-3 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可视化展示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6D895418-1709-4979-B25A-3DB36930636D}"/>
              </a:ext>
            </a:extLst>
          </p:cNvPr>
          <p:cNvSpPr/>
          <p:nvPr/>
        </p:nvSpPr>
        <p:spPr>
          <a:xfrm>
            <a:off x="3744097" y="4769806"/>
            <a:ext cx="53999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地址：</a:t>
            </a:r>
            <a:r>
              <a:rPr lang="en-US" altLang="zh-CN" dirty="0">
                <a:hlinkClick r:id="rId4"/>
              </a:rPr>
              <a:t>https://github.com/kakasearch/data-course-publish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674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27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A138D4FE-9896-42B3-B9AF-80236B334756}"/>
              </a:ext>
            </a:extLst>
          </p:cNvPr>
          <p:cNvCxnSpPr>
            <a:cxnSpLocks/>
          </p:cNvCxnSpPr>
          <p:nvPr/>
        </p:nvCxnSpPr>
        <p:spPr>
          <a:xfrm flipH="1">
            <a:off x="2705301" y="3896580"/>
            <a:ext cx="1781896" cy="61171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131D091F-C302-40FD-B674-2B50DAEAC0D9}"/>
              </a:ext>
            </a:extLst>
          </p:cNvPr>
          <p:cNvSpPr/>
          <p:nvPr/>
        </p:nvSpPr>
        <p:spPr>
          <a:xfrm>
            <a:off x="1332397" y="3839347"/>
            <a:ext cx="1243968" cy="12635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799E03-20DE-4A81-A445-A0BEEA40A826}"/>
              </a:ext>
            </a:extLst>
          </p:cNvPr>
          <p:cNvSpPr/>
          <p:nvPr/>
        </p:nvSpPr>
        <p:spPr>
          <a:xfrm>
            <a:off x="6360271" y="3692934"/>
            <a:ext cx="1243968" cy="126357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56ED39E-4E94-4DC9-8F30-0930F0597151}"/>
              </a:ext>
            </a:extLst>
          </p:cNvPr>
          <p:cNvCxnSpPr>
            <a:cxnSpLocks/>
          </p:cNvCxnSpPr>
          <p:nvPr/>
        </p:nvCxnSpPr>
        <p:spPr>
          <a:xfrm>
            <a:off x="4322984" y="3654213"/>
            <a:ext cx="1792237" cy="6705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数据爬取</a:t>
            </a: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cxnSp>
        <p:nvCxnSpPr>
          <p:cNvPr id="84" name="直接连接符 83"/>
          <p:cNvCxnSpPr>
            <a:cxnSpLocks/>
          </p:cNvCxnSpPr>
          <p:nvPr/>
        </p:nvCxnSpPr>
        <p:spPr>
          <a:xfrm flipH="1" flipV="1">
            <a:off x="2746407" y="3337064"/>
            <a:ext cx="1588389" cy="40711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cxnSpLocks/>
          </p:cNvCxnSpPr>
          <p:nvPr/>
        </p:nvCxnSpPr>
        <p:spPr>
          <a:xfrm flipV="1">
            <a:off x="4334796" y="3123322"/>
            <a:ext cx="1756048" cy="62085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cxnSpLocks/>
          </p:cNvCxnSpPr>
          <p:nvPr/>
        </p:nvCxnSpPr>
        <p:spPr>
          <a:xfrm rot="16200000" flipV="1">
            <a:off x="3456774" y="2866156"/>
            <a:ext cx="175604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cxnSpLocks/>
          </p:cNvCxnSpPr>
          <p:nvPr/>
        </p:nvCxnSpPr>
        <p:spPr>
          <a:xfrm rot="2700000" flipH="1">
            <a:off x="2835914" y="3123322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cxnSpLocks/>
          </p:cNvCxnSpPr>
          <p:nvPr/>
        </p:nvCxnSpPr>
        <p:spPr>
          <a:xfrm rot="18900000">
            <a:off x="4077630" y="3123322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>
            <a:off x="3209863" y="2435104"/>
            <a:ext cx="2237712" cy="3518610"/>
            <a:chOff x="3815003" y="3087488"/>
            <a:chExt cx="2237712" cy="3518610"/>
          </a:xfrm>
        </p:grpSpPr>
        <p:sp>
          <p:nvSpPr>
            <p:cNvPr id="92" name="椭圆 91"/>
            <p:cNvSpPr/>
            <p:nvPr/>
          </p:nvSpPr>
          <p:spPr>
            <a:xfrm>
              <a:off x="3993415" y="3271064"/>
              <a:ext cx="1872208" cy="1872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3815003" y="3087488"/>
              <a:ext cx="2237712" cy="3518610"/>
              <a:chOff x="3692888" y="2889538"/>
              <a:chExt cx="2473262" cy="3888991"/>
            </a:xfrm>
          </p:grpSpPr>
          <p:sp>
            <p:nvSpPr>
              <p:cNvPr id="94" name="椭圆 4"/>
              <p:cNvSpPr/>
              <p:nvPr/>
            </p:nvSpPr>
            <p:spPr>
              <a:xfrm>
                <a:off x="3692888" y="2889538"/>
                <a:ext cx="2473262" cy="2473262"/>
              </a:xfrm>
              <a:custGeom>
                <a:avLst/>
                <a:gdLst/>
                <a:ahLst/>
                <a:cxnLst/>
                <a:rect l="l" t="t" r="r" b="b"/>
                <a:pathLst>
                  <a:path w="2473262" h="2473262">
                    <a:moveTo>
                      <a:pt x="1236631" y="235688"/>
                    </a:moveTo>
                    <a:cubicBezTo>
                      <a:pt x="683825" y="235688"/>
                      <a:pt x="235688" y="683825"/>
                      <a:pt x="235688" y="1236631"/>
                    </a:cubicBezTo>
                    <a:cubicBezTo>
                      <a:pt x="235688" y="1789437"/>
                      <a:pt x="683825" y="2237574"/>
                      <a:pt x="1236631" y="2237574"/>
                    </a:cubicBezTo>
                    <a:cubicBezTo>
                      <a:pt x="1789437" y="2237574"/>
                      <a:pt x="2237574" y="1789437"/>
                      <a:pt x="2237574" y="1236631"/>
                    </a:cubicBezTo>
                    <a:cubicBezTo>
                      <a:pt x="2237574" y="683825"/>
                      <a:pt x="1789437" y="235688"/>
                      <a:pt x="1236631" y="235688"/>
                    </a:cubicBezTo>
                    <a:close/>
                    <a:moveTo>
                      <a:pt x="1236631" y="0"/>
                    </a:moveTo>
                    <a:cubicBezTo>
                      <a:pt x="1919603" y="0"/>
                      <a:pt x="2473262" y="553659"/>
                      <a:pt x="2473262" y="1236631"/>
                    </a:cubicBezTo>
                    <a:cubicBezTo>
                      <a:pt x="2473262" y="1919603"/>
                      <a:pt x="1919603" y="2473262"/>
                      <a:pt x="1236631" y="2473262"/>
                    </a:cubicBezTo>
                    <a:cubicBezTo>
                      <a:pt x="553659" y="2473262"/>
                      <a:pt x="0" y="1919603"/>
                      <a:pt x="0" y="1236631"/>
                    </a:cubicBezTo>
                    <a:cubicBezTo>
                      <a:pt x="0" y="553659"/>
                      <a:pt x="553659" y="0"/>
                      <a:pt x="1236631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4710544" y="5261738"/>
                <a:ext cx="437950" cy="151679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6" name="Rectangle 11"/>
          <p:cNvSpPr>
            <a:spLocks noChangeArrowheads="1"/>
          </p:cNvSpPr>
          <p:nvPr/>
        </p:nvSpPr>
        <p:spPr bwMode="gray">
          <a:xfrm>
            <a:off x="3731223" y="3215461"/>
            <a:ext cx="118352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</a:t>
            </a:r>
          </a:p>
        </p:txBody>
      </p:sp>
      <p:sp>
        <p:nvSpPr>
          <p:cNvPr id="98" name="椭圆 97"/>
          <p:cNvSpPr/>
          <p:nvPr/>
        </p:nvSpPr>
        <p:spPr>
          <a:xfrm>
            <a:off x="3711686" y="620940"/>
            <a:ext cx="1243968" cy="126357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 dirty="0"/>
          </a:p>
        </p:txBody>
      </p:sp>
      <p:sp>
        <p:nvSpPr>
          <p:cNvPr id="100" name="椭圆 99"/>
          <p:cNvSpPr/>
          <p:nvPr/>
        </p:nvSpPr>
        <p:spPr>
          <a:xfrm>
            <a:off x="6244157" y="2274425"/>
            <a:ext cx="1243968" cy="12635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72C13A1-4AA1-4034-9739-EC23DB644FB3}"/>
              </a:ext>
            </a:extLst>
          </p:cNvPr>
          <p:cNvGrpSpPr/>
          <p:nvPr/>
        </p:nvGrpSpPr>
        <p:grpSpPr>
          <a:xfrm>
            <a:off x="1351636" y="2416305"/>
            <a:ext cx="1243968" cy="1263572"/>
            <a:chOff x="1213841" y="2817260"/>
            <a:chExt cx="1243968" cy="1263572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89" name="椭圆 88"/>
            <p:cNvSpPr/>
            <p:nvPr/>
          </p:nvSpPr>
          <p:spPr>
            <a:xfrm>
              <a:off x="1213841" y="2817260"/>
              <a:ext cx="1243968" cy="12635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2274" tIns="56136" rIns="112274" bIns="561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F62B25F-364A-4C21-B505-B73820E031CB}"/>
                </a:ext>
              </a:extLst>
            </p:cNvPr>
            <p:cNvSpPr/>
            <p:nvPr/>
          </p:nvSpPr>
          <p:spPr>
            <a:xfrm>
              <a:off x="1302866" y="3153244"/>
              <a:ext cx="1005403" cy="58477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zh-CN" altLang="en-US" sz="3200" dirty="0"/>
                <a:t>口罩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1469427-61DD-44F9-8DD1-00449E243B13}"/>
              </a:ext>
            </a:extLst>
          </p:cNvPr>
          <p:cNvGrpSpPr/>
          <p:nvPr/>
        </p:nvGrpSpPr>
        <p:grpSpPr>
          <a:xfrm>
            <a:off x="2144307" y="1136103"/>
            <a:ext cx="1243968" cy="1263572"/>
            <a:chOff x="2055101" y="1375100"/>
            <a:chExt cx="1243968" cy="1263572"/>
          </a:xfrm>
        </p:grpSpPr>
        <p:sp>
          <p:nvSpPr>
            <p:cNvPr id="97" name="椭圆 96"/>
            <p:cNvSpPr/>
            <p:nvPr/>
          </p:nvSpPr>
          <p:spPr>
            <a:xfrm>
              <a:off x="2055101" y="1375100"/>
              <a:ext cx="1243968" cy="1263572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2274" tIns="56136" rIns="112274" bIns="561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313E9F6-76F0-409C-A8B6-76D0E7C9EE7C}"/>
                </a:ext>
              </a:extLst>
            </p:cNvPr>
            <p:cNvSpPr/>
            <p:nvPr/>
          </p:nvSpPr>
          <p:spPr>
            <a:xfrm>
              <a:off x="2103203" y="1735611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</a:rPr>
                <a:t>熔喷布</a:t>
              </a: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E891326D-508C-4EF8-9C31-8777FB2D1FB1}"/>
              </a:ext>
            </a:extLst>
          </p:cNvPr>
          <p:cNvSpPr/>
          <p:nvPr/>
        </p:nvSpPr>
        <p:spPr>
          <a:xfrm>
            <a:off x="3637087" y="105949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纺织机械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0DB4DDE-7D4F-4751-BD40-3940A9D64BC6}"/>
              </a:ext>
            </a:extLst>
          </p:cNvPr>
          <p:cNvGrpSpPr/>
          <p:nvPr/>
        </p:nvGrpSpPr>
        <p:grpSpPr>
          <a:xfrm>
            <a:off x="5260483" y="1036700"/>
            <a:ext cx="1243968" cy="1263572"/>
            <a:chOff x="5447575" y="1334658"/>
            <a:chExt cx="1243968" cy="1263572"/>
          </a:xfrm>
        </p:grpSpPr>
        <p:sp>
          <p:nvSpPr>
            <p:cNvPr id="99" name="椭圆 98"/>
            <p:cNvSpPr/>
            <p:nvPr/>
          </p:nvSpPr>
          <p:spPr>
            <a:xfrm>
              <a:off x="5447575" y="1334658"/>
              <a:ext cx="1243968" cy="12635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2274" tIns="56136" rIns="112274" bIns="561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D2BB903-4CFC-4AF7-BA22-848F0F938C8D}"/>
                </a:ext>
              </a:extLst>
            </p:cNvPr>
            <p:cNvSpPr/>
            <p:nvPr/>
          </p:nvSpPr>
          <p:spPr>
            <a:xfrm>
              <a:off x="5499913" y="1722688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</a:rPr>
                <a:t>无纺布</a:t>
              </a: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0207618C-7D11-45CA-B24E-01125E13243D}"/>
              </a:ext>
            </a:extLst>
          </p:cNvPr>
          <p:cNvSpPr/>
          <p:nvPr/>
        </p:nvSpPr>
        <p:spPr>
          <a:xfrm>
            <a:off x="6187033" y="26186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医疗器械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231DF7-F27E-4B79-9131-7F64D708EF8B}"/>
              </a:ext>
            </a:extLst>
          </p:cNvPr>
          <p:cNvSpPr/>
          <p:nvPr/>
        </p:nvSpPr>
        <p:spPr>
          <a:xfrm>
            <a:off x="1468369" y="4319922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聚丙烯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1D2A933-5972-4697-B4F9-45C7B05AF20D}"/>
              </a:ext>
            </a:extLst>
          </p:cNvPr>
          <p:cNvSpPr/>
          <p:nvPr/>
        </p:nvSpPr>
        <p:spPr>
          <a:xfrm>
            <a:off x="6582145" y="4093887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卫生</a:t>
            </a:r>
          </a:p>
        </p:txBody>
      </p:sp>
    </p:spTree>
    <p:extLst>
      <p:ext uri="{BB962C8B-B14F-4D97-AF65-F5344CB8AC3E}">
        <p14:creationId xmlns:p14="http://schemas.microsoft.com/office/powerpoint/2010/main" val="368400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 animBg="1"/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A138D4FE-9896-42B3-B9AF-80236B334756}"/>
              </a:ext>
            </a:extLst>
          </p:cNvPr>
          <p:cNvCxnSpPr>
            <a:cxnSpLocks/>
          </p:cNvCxnSpPr>
          <p:nvPr/>
        </p:nvCxnSpPr>
        <p:spPr>
          <a:xfrm flipH="1">
            <a:off x="2705301" y="3896580"/>
            <a:ext cx="1781896" cy="61171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131D091F-C302-40FD-B674-2B50DAEAC0D9}"/>
              </a:ext>
            </a:extLst>
          </p:cNvPr>
          <p:cNvSpPr/>
          <p:nvPr/>
        </p:nvSpPr>
        <p:spPr>
          <a:xfrm>
            <a:off x="1399798" y="3949594"/>
            <a:ext cx="1243968" cy="12635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799E03-20DE-4A81-A445-A0BEEA40A826}"/>
              </a:ext>
            </a:extLst>
          </p:cNvPr>
          <p:cNvSpPr/>
          <p:nvPr/>
        </p:nvSpPr>
        <p:spPr>
          <a:xfrm>
            <a:off x="6360271" y="3692934"/>
            <a:ext cx="1243968" cy="126357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56ED39E-4E94-4DC9-8F30-0930F0597151}"/>
              </a:ext>
            </a:extLst>
          </p:cNvPr>
          <p:cNvCxnSpPr>
            <a:cxnSpLocks/>
          </p:cNvCxnSpPr>
          <p:nvPr/>
        </p:nvCxnSpPr>
        <p:spPr>
          <a:xfrm>
            <a:off x="4322984" y="3654213"/>
            <a:ext cx="1792237" cy="6705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数据爬取</a:t>
            </a: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cxnSp>
        <p:nvCxnSpPr>
          <p:cNvPr id="84" name="直接连接符 83"/>
          <p:cNvCxnSpPr>
            <a:cxnSpLocks/>
          </p:cNvCxnSpPr>
          <p:nvPr/>
        </p:nvCxnSpPr>
        <p:spPr>
          <a:xfrm flipH="1" flipV="1">
            <a:off x="2746407" y="3337064"/>
            <a:ext cx="1588389" cy="40711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cxnSpLocks/>
          </p:cNvCxnSpPr>
          <p:nvPr/>
        </p:nvCxnSpPr>
        <p:spPr>
          <a:xfrm flipV="1">
            <a:off x="4334796" y="3123322"/>
            <a:ext cx="1756048" cy="62085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cxnSpLocks/>
          </p:cNvCxnSpPr>
          <p:nvPr/>
        </p:nvCxnSpPr>
        <p:spPr>
          <a:xfrm rot="16200000" flipV="1">
            <a:off x="3456774" y="2866156"/>
            <a:ext cx="175604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cxnSpLocks/>
          </p:cNvCxnSpPr>
          <p:nvPr/>
        </p:nvCxnSpPr>
        <p:spPr>
          <a:xfrm rot="2700000" flipH="1">
            <a:off x="2835914" y="3123322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cxnSpLocks/>
          </p:cNvCxnSpPr>
          <p:nvPr/>
        </p:nvCxnSpPr>
        <p:spPr>
          <a:xfrm rot="18900000">
            <a:off x="4077630" y="3123322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>
            <a:off x="3209863" y="2435104"/>
            <a:ext cx="2237712" cy="3518610"/>
            <a:chOff x="3815003" y="3087488"/>
            <a:chExt cx="2237712" cy="3518610"/>
          </a:xfrm>
        </p:grpSpPr>
        <p:sp>
          <p:nvSpPr>
            <p:cNvPr id="92" name="椭圆 91"/>
            <p:cNvSpPr/>
            <p:nvPr/>
          </p:nvSpPr>
          <p:spPr>
            <a:xfrm>
              <a:off x="3993415" y="3271064"/>
              <a:ext cx="1872208" cy="1872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3815003" y="3087488"/>
              <a:ext cx="2237712" cy="3518610"/>
              <a:chOff x="3692888" y="2889538"/>
              <a:chExt cx="2473262" cy="3888991"/>
            </a:xfrm>
          </p:grpSpPr>
          <p:sp>
            <p:nvSpPr>
              <p:cNvPr id="94" name="椭圆 4"/>
              <p:cNvSpPr/>
              <p:nvPr/>
            </p:nvSpPr>
            <p:spPr>
              <a:xfrm>
                <a:off x="3692888" y="2889538"/>
                <a:ext cx="2473262" cy="2473262"/>
              </a:xfrm>
              <a:custGeom>
                <a:avLst/>
                <a:gdLst/>
                <a:ahLst/>
                <a:cxnLst/>
                <a:rect l="l" t="t" r="r" b="b"/>
                <a:pathLst>
                  <a:path w="2473262" h="2473262">
                    <a:moveTo>
                      <a:pt x="1236631" y="235688"/>
                    </a:moveTo>
                    <a:cubicBezTo>
                      <a:pt x="683825" y="235688"/>
                      <a:pt x="235688" y="683825"/>
                      <a:pt x="235688" y="1236631"/>
                    </a:cubicBezTo>
                    <a:cubicBezTo>
                      <a:pt x="235688" y="1789437"/>
                      <a:pt x="683825" y="2237574"/>
                      <a:pt x="1236631" y="2237574"/>
                    </a:cubicBezTo>
                    <a:cubicBezTo>
                      <a:pt x="1789437" y="2237574"/>
                      <a:pt x="2237574" y="1789437"/>
                      <a:pt x="2237574" y="1236631"/>
                    </a:cubicBezTo>
                    <a:cubicBezTo>
                      <a:pt x="2237574" y="683825"/>
                      <a:pt x="1789437" y="235688"/>
                      <a:pt x="1236631" y="235688"/>
                    </a:cubicBezTo>
                    <a:close/>
                    <a:moveTo>
                      <a:pt x="1236631" y="0"/>
                    </a:moveTo>
                    <a:cubicBezTo>
                      <a:pt x="1919603" y="0"/>
                      <a:pt x="2473262" y="553659"/>
                      <a:pt x="2473262" y="1236631"/>
                    </a:cubicBezTo>
                    <a:cubicBezTo>
                      <a:pt x="2473262" y="1919603"/>
                      <a:pt x="1919603" y="2473262"/>
                      <a:pt x="1236631" y="2473262"/>
                    </a:cubicBezTo>
                    <a:cubicBezTo>
                      <a:pt x="553659" y="2473262"/>
                      <a:pt x="0" y="1919603"/>
                      <a:pt x="0" y="1236631"/>
                    </a:cubicBezTo>
                    <a:cubicBezTo>
                      <a:pt x="0" y="553659"/>
                      <a:pt x="553659" y="0"/>
                      <a:pt x="1236631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4710544" y="5261738"/>
                <a:ext cx="437950" cy="151679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6" name="Rectangle 11"/>
          <p:cNvSpPr>
            <a:spLocks noChangeArrowheads="1"/>
          </p:cNvSpPr>
          <p:nvPr/>
        </p:nvSpPr>
        <p:spPr bwMode="gray">
          <a:xfrm>
            <a:off x="3731223" y="3215461"/>
            <a:ext cx="118352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</a:p>
        </p:txBody>
      </p:sp>
      <p:sp>
        <p:nvSpPr>
          <p:cNvPr id="98" name="椭圆 97"/>
          <p:cNvSpPr/>
          <p:nvPr/>
        </p:nvSpPr>
        <p:spPr>
          <a:xfrm>
            <a:off x="3711686" y="620940"/>
            <a:ext cx="1243968" cy="126357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 dirty="0"/>
          </a:p>
        </p:txBody>
      </p:sp>
      <p:sp>
        <p:nvSpPr>
          <p:cNvPr id="100" name="椭圆 99"/>
          <p:cNvSpPr/>
          <p:nvPr/>
        </p:nvSpPr>
        <p:spPr>
          <a:xfrm>
            <a:off x="6244157" y="2274425"/>
            <a:ext cx="1243968" cy="12635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72C13A1-4AA1-4034-9739-EC23DB644FB3}"/>
              </a:ext>
            </a:extLst>
          </p:cNvPr>
          <p:cNvGrpSpPr/>
          <p:nvPr/>
        </p:nvGrpSpPr>
        <p:grpSpPr>
          <a:xfrm>
            <a:off x="1351636" y="2416305"/>
            <a:ext cx="1243968" cy="1263572"/>
            <a:chOff x="1213841" y="2817260"/>
            <a:chExt cx="1243968" cy="1263572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89" name="椭圆 88"/>
            <p:cNvSpPr/>
            <p:nvPr/>
          </p:nvSpPr>
          <p:spPr>
            <a:xfrm>
              <a:off x="1213841" y="2817260"/>
              <a:ext cx="1243968" cy="12635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2274" tIns="56136" rIns="112274" bIns="561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F62B25F-364A-4C21-B505-B73820E031CB}"/>
                </a:ext>
              </a:extLst>
            </p:cNvPr>
            <p:cNvSpPr/>
            <p:nvPr/>
          </p:nvSpPr>
          <p:spPr>
            <a:xfrm>
              <a:off x="1302866" y="3153244"/>
              <a:ext cx="184731" cy="58477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endParaRPr lang="zh-CN" altLang="en-US" sz="3200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1469427-61DD-44F9-8DD1-00449E243B13}"/>
              </a:ext>
            </a:extLst>
          </p:cNvPr>
          <p:cNvGrpSpPr/>
          <p:nvPr/>
        </p:nvGrpSpPr>
        <p:grpSpPr>
          <a:xfrm>
            <a:off x="1916486" y="1100730"/>
            <a:ext cx="1415772" cy="1263572"/>
            <a:chOff x="1827280" y="1339727"/>
            <a:chExt cx="1415772" cy="1263572"/>
          </a:xfrm>
        </p:grpSpPr>
        <p:sp>
          <p:nvSpPr>
            <p:cNvPr id="97" name="椭圆 96"/>
            <p:cNvSpPr/>
            <p:nvPr/>
          </p:nvSpPr>
          <p:spPr>
            <a:xfrm>
              <a:off x="1942223" y="1339727"/>
              <a:ext cx="1243968" cy="1263572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2274" tIns="56136" rIns="112274" bIns="561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313E9F6-76F0-409C-A8B6-76D0E7C9EE7C}"/>
                </a:ext>
              </a:extLst>
            </p:cNvPr>
            <p:cNvSpPr/>
            <p:nvPr/>
          </p:nvSpPr>
          <p:spPr>
            <a:xfrm>
              <a:off x="1827280" y="1750820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</a:rPr>
                <a:t>百度指数</a:t>
              </a: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E891326D-508C-4EF8-9C31-8777FB2D1FB1}"/>
              </a:ext>
            </a:extLst>
          </p:cNvPr>
          <p:cNvSpPr/>
          <p:nvPr/>
        </p:nvSpPr>
        <p:spPr>
          <a:xfrm>
            <a:off x="3637087" y="105949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确诊人数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0DB4DDE-7D4F-4751-BD40-3940A9D64BC6}"/>
              </a:ext>
            </a:extLst>
          </p:cNvPr>
          <p:cNvGrpSpPr/>
          <p:nvPr/>
        </p:nvGrpSpPr>
        <p:grpSpPr>
          <a:xfrm>
            <a:off x="5312821" y="1059496"/>
            <a:ext cx="1415772" cy="1263572"/>
            <a:chOff x="5499913" y="1357454"/>
            <a:chExt cx="1415772" cy="1263572"/>
          </a:xfrm>
        </p:grpSpPr>
        <p:sp>
          <p:nvSpPr>
            <p:cNvPr id="99" name="椭圆 98"/>
            <p:cNvSpPr/>
            <p:nvPr/>
          </p:nvSpPr>
          <p:spPr>
            <a:xfrm>
              <a:off x="5592041" y="1357454"/>
              <a:ext cx="1243968" cy="12635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2274" tIns="56136" rIns="112274" bIns="561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D2BB903-4CFC-4AF7-BA22-848F0F938C8D}"/>
                </a:ext>
              </a:extLst>
            </p:cNvPr>
            <p:cNvSpPr/>
            <p:nvPr/>
          </p:nvSpPr>
          <p:spPr>
            <a:xfrm>
              <a:off x="5499913" y="1722688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</a:rPr>
                <a:t>治愈人数</a:t>
              </a: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0207618C-7D11-45CA-B24E-01125E13243D}"/>
              </a:ext>
            </a:extLst>
          </p:cNvPr>
          <p:cNvSpPr/>
          <p:nvPr/>
        </p:nvSpPr>
        <p:spPr>
          <a:xfrm>
            <a:off x="6187033" y="26186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死亡人数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231DF7-F27E-4B79-9131-7F64D708EF8B}"/>
              </a:ext>
            </a:extLst>
          </p:cNvPr>
          <p:cNvSpPr/>
          <p:nvPr/>
        </p:nvSpPr>
        <p:spPr>
          <a:xfrm>
            <a:off x="1289529" y="436366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人口密度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1D2A933-5972-4697-B4F9-45C7B05AF20D}"/>
              </a:ext>
            </a:extLst>
          </p:cNvPr>
          <p:cNvSpPr/>
          <p:nvPr/>
        </p:nvSpPr>
        <p:spPr>
          <a:xfrm>
            <a:off x="6274369" y="409388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疑似人数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9617ED-881B-4F02-A501-038AE6B27F19}"/>
              </a:ext>
            </a:extLst>
          </p:cNvPr>
          <p:cNvSpPr/>
          <p:nvPr/>
        </p:nvSpPr>
        <p:spPr>
          <a:xfrm>
            <a:off x="1410683" y="278305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人口数</a:t>
            </a:r>
          </a:p>
        </p:txBody>
      </p:sp>
    </p:spTree>
    <p:extLst>
      <p:ext uri="{BB962C8B-B14F-4D97-AF65-F5344CB8AC3E}">
        <p14:creationId xmlns:p14="http://schemas.microsoft.com/office/powerpoint/2010/main" val="310859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 animBg="1"/>
      <p:bldP spid="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0" y="2722470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930090" y="1225897"/>
            <a:ext cx="1578042" cy="2993146"/>
            <a:chOff x="1595438" y="1219202"/>
            <a:chExt cx="2104056" cy="4419596"/>
          </a:xfrm>
        </p:grpSpPr>
        <p:sp>
          <p:nvSpPr>
            <p:cNvPr id="35" name="任意多边形 34"/>
            <p:cNvSpPr/>
            <p:nvPr/>
          </p:nvSpPr>
          <p:spPr>
            <a:xfrm>
              <a:off x="1595438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 sz="1200" dirty="0">
                <a:solidFill>
                  <a:schemeClr val="bg1"/>
                </a:solidFill>
              </a:endParaRPr>
            </a:p>
            <a:p>
              <a:pPr lvl="1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695919" y="2408991"/>
              <a:ext cx="1920996" cy="1604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28600"/>
              <a:r>
                <a:rPr lang="en-US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</a:p>
            <a:p>
              <a:pPr indent="228600" algn="ctr">
                <a:lnSpc>
                  <a:spcPct val="125000"/>
                </a:lnSpc>
              </a:pPr>
              <a:r>
                <a:rPr lang="zh-CN" altLang="en-US" sz="12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搭建神经网络模型，对全国数据进行训练</a:t>
              </a:r>
              <a:endParaRPr lang="zh-CN" altLang="zh-CN" sz="1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937028" y="1225897"/>
            <a:ext cx="1578042" cy="2993146"/>
            <a:chOff x="5043972" y="1219202"/>
            <a:chExt cx="2104056" cy="4419596"/>
          </a:xfrm>
        </p:grpSpPr>
        <p:sp>
          <p:nvSpPr>
            <p:cNvPr id="38" name="任意多边形 37"/>
            <p:cNvSpPr/>
            <p:nvPr/>
          </p:nvSpPr>
          <p:spPr>
            <a:xfrm>
              <a:off x="5043972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 sz="1200">
                <a:solidFill>
                  <a:schemeClr val="bg1"/>
                </a:solidFill>
              </a:endParaRPr>
            </a:p>
            <a:p>
              <a:pPr lvl="1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140056" y="2348704"/>
              <a:ext cx="1923780" cy="17241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28600" algn="ctr">
                <a:lnSpc>
                  <a:spcPct val="125000"/>
                </a:lnSpc>
              </a:pPr>
              <a:r>
                <a:rPr lang="en-US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</a:p>
            <a:p>
              <a:pPr indent="228600" algn="ctr">
                <a:lnSpc>
                  <a:spcPct val="125000"/>
                </a:lnSpc>
              </a:pPr>
              <a:r>
                <a:rPr lang="zh-CN" altLang="en-US" sz="12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根据现有数据，拟合预测未来一段时间的数据</a:t>
              </a:r>
              <a:endParaRPr lang="zh-CN" altLang="zh-CN" sz="1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560507" y="1225897"/>
            <a:ext cx="1578042" cy="2993146"/>
            <a:chOff x="8492507" y="1219202"/>
            <a:chExt cx="2104056" cy="4419596"/>
          </a:xfrm>
        </p:grpSpPr>
        <p:sp>
          <p:nvSpPr>
            <p:cNvPr id="41" name="任意多边形 40"/>
            <p:cNvSpPr/>
            <p:nvPr/>
          </p:nvSpPr>
          <p:spPr>
            <a:xfrm>
              <a:off x="8492507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 sz="1200">
                <a:solidFill>
                  <a:schemeClr val="bg1"/>
                </a:solidFill>
              </a:endParaRPr>
            </a:p>
            <a:p>
              <a:pPr lvl="1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568495" y="2348704"/>
              <a:ext cx="1960571" cy="24058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28600" algn="ctr">
                <a:lnSpc>
                  <a:spcPct val="125000"/>
                </a:lnSpc>
              </a:pPr>
              <a:r>
                <a:rPr lang="en-US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</a:p>
            <a:p>
              <a:pPr indent="228600" algn="ctr">
                <a:lnSpc>
                  <a:spcPct val="125000"/>
                </a:lnSpc>
              </a:pPr>
              <a:r>
                <a:rPr lang="zh-CN" altLang="en-US" sz="12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调用神经网络模型，输入含预测值的数据，对口罩短缺进行预测</a:t>
              </a:r>
              <a:endParaRPr lang="zh-CN" altLang="zh-CN" sz="1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228600" algn="ctr">
                <a:lnSpc>
                  <a:spcPct val="125000"/>
                </a:lnSpc>
              </a:pPr>
              <a:endParaRPr lang="zh-CN" altLang="zh-CN" sz="1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数据预测</a:t>
            </a:r>
          </a:p>
        </p:txBody>
      </p:sp>
      <p:sp>
        <p:nvSpPr>
          <p:cNvPr id="20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97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3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46"/>
          <p:cNvSpPr>
            <a:spLocks noChangeArrowheads="1"/>
          </p:cNvSpPr>
          <p:nvPr/>
        </p:nvSpPr>
        <p:spPr bwMode="auto">
          <a:xfrm>
            <a:off x="476188" y="177842"/>
            <a:ext cx="172354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可视化展示</a:t>
            </a:r>
          </a:p>
        </p:txBody>
      </p:sp>
      <p:sp>
        <p:nvSpPr>
          <p:cNvPr id="20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33340" y="2510007"/>
            <a:ext cx="2010684" cy="1838419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isometricTopUp">
              <a:rot lat="19334322" lon="18553891" rev="380609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43246" y="2157007"/>
            <a:ext cx="2010684" cy="1838419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  <a:scene3d>
            <a:camera prst="isometricTopUp">
              <a:rot lat="19334316" lon="18553888" rev="38060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571016" y="1804006"/>
            <a:ext cx="2010684" cy="183841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  <a:scene3d>
            <a:camera prst="isometricTopUp">
              <a:rot lat="19334316" lon="18553888" rev="38060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89470" y="1451005"/>
            <a:ext cx="2010684" cy="1838419"/>
          </a:xfrm>
          <a:prstGeom prst="rect">
            <a:avLst/>
          </a:prstGeom>
          <a:solidFill>
            <a:schemeClr val="accent2">
              <a:alpha val="55000"/>
            </a:schemeClr>
          </a:solidFill>
          <a:ln>
            <a:noFill/>
          </a:ln>
          <a:scene3d>
            <a:camera prst="isometricTopUp">
              <a:rot lat="19334316" lon="18553888" rev="38060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71692" y="1112987"/>
            <a:ext cx="2037779" cy="186319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scene3d>
            <a:camera prst="isometricTopUp">
              <a:rot lat="19334316" lon="18553888" rev="38060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文本框 32"/>
          <p:cNvSpPr txBox="1"/>
          <p:nvPr/>
        </p:nvSpPr>
        <p:spPr>
          <a:xfrm>
            <a:off x="595814" y="1526334"/>
            <a:ext cx="1677548" cy="31162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服务器配置</a:t>
            </a: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616343" y="1826057"/>
            <a:ext cx="327134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529961" y="2266334"/>
            <a:ext cx="299284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41"/>
          <p:cNvSpPr txBox="1"/>
          <p:nvPr/>
        </p:nvSpPr>
        <p:spPr>
          <a:xfrm>
            <a:off x="6187576" y="1957678"/>
            <a:ext cx="1851892" cy="31162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定时跟新数据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5406890" y="3100271"/>
            <a:ext cx="311591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50"/>
          <p:cNvSpPr txBox="1"/>
          <p:nvPr/>
        </p:nvSpPr>
        <p:spPr>
          <a:xfrm>
            <a:off x="6187576" y="2779767"/>
            <a:ext cx="1715076" cy="31162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填充样式</a:t>
            </a:r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616341" y="2749030"/>
            <a:ext cx="284337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60"/>
          <p:cNvSpPr txBox="1"/>
          <p:nvPr/>
        </p:nvSpPr>
        <p:spPr>
          <a:xfrm>
            <a:off x="595814" y="2412780"/>
            <a:ext cx="2062326" cy="307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请求数据并绘制图标</a:t>
            </a:r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616342" y="3643869"/>
            <a:ext cx="31968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52B65B43-44B4-4939-A57A-FAE6D3CA1FB1}"/>
              </a:ext>
            </a:extLst>
          </p:cNvPr>
          <p:cNvSpPr/>
          <p:nvPr/>
        </p:nvSpPr>
        <p:spPr>
          <a:xfrm>
            <a:off x="501585" y="3275327"/>
            <a:ext cx="17908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构建网页结构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499770-876C-441B-9147-B80AA625F19C}"/>
              </a:ext>
            </a:extLst>
          </p:cNvPr>
          <p:cNvSpPr/>
          <p:nvPr/>
        </p:nvSpPr>
        <p:spPr>
          <a:xfrm>
            <a:off x="6377449" y="4398172"/>
            <a:ext cx="27027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效果展示：</a:t>
            </a:r>
            <a:r>
              <a:rPr lang="en-US" altLang="zh-CN" dirty="0">
                <a:hlinkClick r:id="rId3"/>
              </a:rPr>
              <a:t>http://39.99.174.85/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257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4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1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58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0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8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7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5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  <p:bldP spid="17" grpId="0" animBg="1"/>
          <p:bldP spid="18" grpId="0" animBg="1"/>
          <p:bldP spid="21" grpId="0" animBg="1"/>
          <p:bldP spid="22" grpId="0" animBg="1"/>
          <p:bldP spid="23" grpId="0" animBg="1"/>
          <p:bldP spid="25" grpId="0"/>
          <p:bldP spid="29" grpId="0"/>
          <p:bldP spid="32" grpId="0"/>
          <p:bldP spid="4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4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1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58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8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7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5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  <p:bldP spid="17" grpId="0" animBg="1"/>
          <p:bldP spid="18" grpId="0" animBg="1"/>
          <p:bldP spid="21" grpId="0" animBg="1"/>
          <p:bldP spid="22" grpId="0" animBg="1"/>
          <p:bldP spid="23" grpId="0" animBg="1"/>
          <p:bldP spid="25" grpId="0"/>
          <p:bldP spid="29" grpId="0"/>
          <p:bldP spid="32" grpId="0"/>
          <p:bldP spid="44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95">
      <a:dk1>
        <a:sysClr val="windowText" lastClr="000000"/>
      </a:dk1>
      <a:lt1>
        <a:sysClr val="window" lastClr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A000120140627A33KPBG</Template>
  <TotalTime>366</TotalTime>
  <Words>224</Words>
  <Application>Microsoft Office PowerPoint</Application>
  <PresentationFormat>全屏显示(16:9)</PresentationFormat>
  <Paragraphs>84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微软雅黑</vt:lpstr>
      <vt:lpstr>幼圆</vt:lpstr>
      <vt:lpstr>Arial</vt:lpstr>
      <vt:lpstr>Arial Black</vt:lpstr>
      <vt:lpstr>Calibri</vt:lpstr>
      <vt:lpstr>Wingdings 2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蓝色实用开题报告</dc:title>
  <dc:creator>第一PPT</dc:creator>
  <cp:keywords>www.1ppt.com</cp:keywords>
  <dc:description>www.1ppt.com</dc:description>
  <cp:lastModifiedBy>ding shaokai</cp:lastModifiedBy>
  <cp:revision>503</cp:revision>
  <dcterms:created xsi:type="dcterms:W3CDTF">2014-06-03T07:56:23Z</dcterms:created>
  <dcterms:modified xsi:type="dcterms:W3CDTF">2020-06-02T14:59:55Z</dcterms:modified>
</cp:coreProperties>
</file>