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57" r:id="rId6"/>
    <p:sldId id="258" r:id="rId7"/>
    <p:sldId id="259" r:id="rId8"/>
    <p:sldId id="281" r:id="rId9"/>
    <p:sldId id="284" r:id="rId10"/>
    <p:sldId id="282" r:id="rId11"/>
    <p:sldId id="280" r:id="rId12"/>
    <p:sldId id="276" r:id="rId13"/>
    <p:sldId id="283" r:id="rId14"/>
    <p:sldId id="285" r:id="rId15"/>
    <p:sldId id="286" r:id="rId16"/>
    <p:sldId id="278" r:id="rId17"/>
    <p:sldId id="277" r:id="rId18"/>
    <p:sldId id="287" r:id="rId19"/>
    <p:sldId id="288" r:id="rId20"/>
    <p:sldId id="289" r:id="rId21"/>
    <p:sldId id="270" r:id="rId22"/>
    <p:sldId id="279" r:id="rId23"/>
    <p:sldId id="291" r:id="rId24"/>
    <p:sldId id="290"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718"/>
  </p:normalViewPr>
  <p:slideViewPr>
    <p:cSldViewPr snapToGrid="0">
      <p:cViewPr varScale="1">
        <p:scale>
          <a:sx n="74" d="100"/>
          <a:sy n="74" d="100"/>
        </p:scale>
        <p:origin x="72" y="31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b="0" i="0" dirty="0"/>
            <a:t>Widgets are resizable, so users can expand them to show more content or shrink them to save space.</a:t>
          </a:r>
          <a:endParaRPr lang="en-US" sz="140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Beautiful UI</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b="0" i="0" dirty="0"/>
            <a:t>Android OS basic screen provides a beautiful and intuitive user interface.</a:t>
          </a:r>
          <a:endParaRPr lang="en-US" sz="1400" dirty="0">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IN" sz="2000" b="1" i="0" dirty="0"/>
            <a:t>Connectivity</a:t>
          </a:r>
          <a:endParaRPr lang="en-US" sz="2000" dirty="0">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IN" sz="1400" b="0" i="0" dirty="0"/>
            <a:t>GSM/EDGE, IDEN, CDMA, EV-DO, UMTS, Bluetooth, Wi-Fi, LTE, NFC and WiMAX.</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IN" sz="2000" b="1" i="0" dirty="0"/>
            <a:t>Web browser</a:t>
          </a:r>
          <a:endParaRPr lang="en-US" sz="2000" dirty="0">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b="0" i="0" dirty="0"/>
            <a:t>Based on the open-source </a:t>
          </a:r>
          <a:r>
            <a:rPr lang="en-US" sz="1400" b="0" i="0" dirty="0" err="1"/>
            <a:t>WebKit</a:t>
          </a:r>
          <a:r>
            <a:rPr lang="en-US" sz="1400" b="0" i="0" dirty="0"/>
            <a:t> layout engine, coupled with Chrome's V8 JavaScript engine supporting HTML5 and CSS3.</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b="0" i="0" dirty="0"/>
            <a:t>A technology that lets apps discover and pair directly, over a high-bandwidth peer-to-peer connection.</a:t>
          </a:r>
          <a:endParaRPr lang="en-US" sz="1400" dirty="0">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IN" sz="2000" b="1" i="0" dirty="0"/>
            <a:t>Resizable widgets</a:t>
          </a:r>
          <a:endParaRPr lang="en-IN" sz="2000" b="0" i="0" dirty="0"/>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IN" sz="2000" b="1" i="0" dirty="0"/>
            <a:t>Wi-Fi Direct</a:t>
          </a:r>
          <a:endParaRPr lang="en-US" sz="20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endParaRPr lang="en-US" sz="1400" dirty="0">
            <a:latin typeface="Tenorite" pitchFamily="2" charset="0"/>
          </a:endParaRP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b="1" i="0" dirty="0"/>
            <a:t>An opportunity to directly influence how your users write code</a:t>
          </a:r>
          <a:endParaRPr lang="en-US" sz="140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Debugger</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b="1" i="0" dirty="0"/>
            <a:t>Identifying coding errors at various stages of the operating system or application development</a:t>
          </a:r>
          <a:endParaRPr lang="en-US" sz="1400" dirty="0">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Software Libraries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b="1" i="0" dirty="0"/>
            <a:t>a collection of prewritten code that programmers can use to optimize tasks</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Handset Emulator</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b="1" i="0" dirty="0"/>
            <a:t>the use of an application program or device to imitate the behavior of another program or device </a:t>
          </a: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b="1" i="0"/>
            <a:t>a way for engineers and programmers to describe their product and the process they used in creating it in formal writing</a:t>
          </a:r>
          <a:endParaRPr lang="en-US" sz="1400" dirty="0">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Sample Code</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Documentation</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endParaRPr lang="en-US" sz="1400" dirty="0">
            <a:latin typeface="Tenorite" pitchFamily="2" charset="0"/>
          </a:endParaRP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custT="1"/>
      <dgm:spPr/>
      <dgm:t>
        <a:bodyPr/>
        <a:lstStyle/>
        <a:p>
          <a:r>
            <a:rPr lang="en-US" sz="1600" b="0" i="0" dirty="0">
              <a:solidFill>
                <a:schemeClr val="bg1"/>
              </a:solidFill>
            </a:rPr>
            <a:t>View hierarchies that control screen format and appearance of the views.</a:t>
          </a:r>
          <a:endParaRPr lang="en-US" sz="1600"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custT="1"/>
      <dgm:spPr/>
      <dgm:t>
        <a:bodyPr/>
        <a:lstStyle/>
        <a:p>
          <a:pPr>
            <a:defRPr b="1"/>
          </a:pPr>
          <a:r>
            <a:rPr lang="en-US" sz="2800" b="1" dirty="0">
              <a:solidFill>
                <a:schemeClr val="bg1"/>
              </a:solidFill>
              <a:latin typeface="Tenorite" pitchFamily="2" charset="0"/>
            </a:rPr>
            <a:t>Fragments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custT="1"/>
      <dgm:spPr/>
      <dgm:t>
        <a:bodyPr/>
        <a:lstStyle/>
        <a:p>
          <a:r>
            <a:rPr lang="en-US" sz="1600" b="0" i="0" dirty="0">
              <a:solidFill>
                <a:schemeClr val="bg1"/>
              </a:solidFill>
            </a:rPr>
            <a:t>Represents a portion of user interface in an Activity.</a:t>
          </a:r>
          <a:endParaRPr lang="en-US" sz="1600" b="0" dirty="0">
            <a:solidFill>
              <a:schemeClr val="bg1"/>
            </a:solidFill>
            <a:latin typeface="Tenorite" pitchFamily="2" charset="0"/>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custT="1"/>
      <dgm:spPr/>
      <dgm:t>
        <a:bodyPr/>
        <a:lstStyle/>
        <a:p>
          <a:pPr>
            <a:defRPr b="1"/>
          </a:pPr>
          <a:r>
            <a:rPr lang="en-US" sz="3200" b="1" dirty="0">
              <a:solidFill>
                <a:schemeClr val="bg1"/>
              </a:solidFill>
              <a:latin typeface="Tenorite" pitchFamily="2" charset="0"/>
            </a:rPr>
            <a:t>Intents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custT="1"/>
      <dgm:spPr/>
      <dgm:t>
        <a:bodyPr/>
        <a:lstStyle/>
        <a:p>
          <a:r>
            <a:rPr lang="en-IN" sz="1600" b="0" i="0" dirty="0">
              <a:solidFill>
                <a:schemeClr val="bg1"/>
              </a:solidFill>
            </a:rPr>
            <a:t>Messages wiring components together.</a:t>
          </a:r>
          <a:endParaRPr lang="en-US" sz="1600"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custT="1"/>
      <dgm:spPr/>
      <dgm:t>
        <a:bodyPr/>
        <a:lstStyle/>
        <a:p>
          <a:pPr>
            <a:defRPr b="1"/>
          </a:pPr>
          <a:r>
            <a:rPr lang="en-US" sz="3200" b="1" dirty="0">
              <a:solidFill>
                <a:schemeClr val="bg1"/>
              </a:solidFill>
              <a:latin typeface="Tenorite" pitchFamily="2" charset="0"/>
            </a:rPr>
            <a:t>Views</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custT="1"/>
      <dgm:spPr/>
      <dgm:t>
        <a:bodyPr/>
        <a:lstStyle/>
        <a:p>
          <a:r>
            <a:rPr lang="en-US" sz="1600" b="0" i="0" dirty="0">
              <a:solidFill>
                <a:schemeClr val="bg1"/>
              </a:solidFill>
            </a:rPr>
            <a:t>UI elements that are drawn on-screen including buttons, lists forms etc.</a:t>
          </a:r>
          <a:endParaRPr lang="en-US" sz="1600"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custT="1"/>
      <dgm:spPr/>
      <dgm:t>
        <a:bodyPr/>
        <a:lstStyle/>
        <a:p>
          <a:pPr>
            <a:defRPr b="1"/>
          </a:pPr>
          <a:r>
            <a:rPr lang="en-US" sz="2800" b="1" dirty="0">
              <a:solidFill>
                <a:schemeClr val="bg1"/>
              </a:solidFill>
              <a:latin typeface="Tenorite" pitchFamily="2" charset="0"/>
            </a:rPr>
            <a:t>Resources</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custT="1"/>
      <dgm:spPr/>
      <dgm:t>
        <a:bodyPr/>
        <a:lstStyle/>
        <a:p>
          <a:r>
            <a:rPr lang="en-US" sz="1600" b="0" i="0" dirty="0">
              <a:solidFill>
                <a:schemeClr val="bg1"/>
              </a:solidFill>
            </a:rPr>
            <a:t>External elements, such as strings, constants and drawable pictures.</a:t>
          </a:r>
          <a:endParaRPr lang="en-US" sz="1600"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custT="1"/>
      <dgm:spPr/>
      <dgm:t>
        <a:bodyPr/>
        <a:lstStyle/>
        <a:p>
          <a:pPr>
            <a:defRPr b="1"/>
          </a:pPr>
          <a:r>
            <a:rPr lang="en-US" sz="3200" b="1" dirty="0">
              <a:solidFill>
                <a:schemeClr val="bg1"/>
              </a:solidFill>
              <a:latin typeface="Tenorite" pitchFamily="2" charset="0"/>
            </a:rPr>
            <a:t>Layouts</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FC4CCD87-C479-47C1-8403-ED3E8D4EB301}">
      <dgm:prSet/>
      <dgm:spPr/>
      <dgm:t>
        <a:bodyPr/>
        <a:lstStyle/>
        <a:p>
          <a:pPr>
            <a:defRPr b="1"/>
          </a:pPr>
          <a:r>
            <a:rPr lang="en-US" b="0" i="0" dirty="0">
              <a:solidFill>
                <a:schemeClr val="bg1"/>
              </a:solidFill>
            </a:rPr>
            <a:t>Configuration file for the application.</a:t>
          </a:r>
          <a:endParaRPr lang="en-US" dirty="0">
            <a:solidFill>
              <a:schemeClr val="bg1"/>
            </a:solidFill>
          </a:endParaRPr>
        </a:p>
      </dgm:t>
    </dgm:pt>
    <dgm:pt modelId="{CC9F12C3-212E-4037-A75F-12E803A74C47}" type="parTrans" cxnId="{4F647229-6DC3-470A-90FA-F38E0A3C59AE}">
      <dgm:prSet/>
      <dgm:spPr/>
      <dgm:t>
        <a:bodyPr/>
        <a:lstStyle/>
        <a:p>
          <a:endParaRPr lang="en-IN"/>
        </a:p>
      </dgm:t>
    </dgm:pt>
    <dgm:pt modelId="{4B417C2D-E179-4972-9CFF-AA130A2CDB4C}" type="sibTrans" cxnId="{4F647229-6DC3-470A-90FA-F38E0A3C59AE}">
      <dgm:prSet/>
      <dgm:spPr/>
      <dgm:t>
        <a:bodyPr/>
        <a:lstStyle/>
        <a:p>
          <a:endParaRPr lang="en-IN"/>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7"/>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6"/>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6"/>
      <dgm:spPr>
        <a:solidFill>
          <a:schemeClr val="accent2"/>
        </a:solidFill>
      </dgm:spPr>
    </dgm:pt>
    <dgm:pt modelId="{5B7FC7CF-F58D-48D5-8BCC-38D6EE87890B}" type="pres">
      <dgm:prSet presAssocID="{58FF46FB-368D-4E9C-A650-0513B8879DA8}" presName="Ellipse" presStyleLbl="fgAcc1" presStyleIdx="1" presStyleCnt="7"/>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2">
        <dgm:presLayoutVars>
          <dgm:bulletEnabled val="1"/>
        </dgm:presLayoutVars>
      </dgm:prSet>
      <dgm:spPr/>
    </dgm:pt>
    <dgm:pt modelId="{8E3FB235-DF38-476B-9A0E-B1E583D50944}" type="pres">
      <dgm:prSet presAssocID="{58FF46FB-368D-4E9C-A650-0513B8879DA8}" presName="L1TextContainer" presStyleLbl="revTx" presStyleIdx="1" presStyleCnt="12"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6"/>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6"/>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6"/>
      <dgm:spPr>
        <a:solidFill>
          <a:schemeClr val="accent2"/>
        </a:solidFill>
      </dgm:spPr>
    </dgm:pt>
    <dgm:pt modelId="{B1A1A837-F261-404B-A808-B2F4154CE8A2}" type="pres">
      <dgm:prSet presAssocID="{D05E1923-5021-40F7-B4EF-E582E23A699D}" presName="Ellipse" presStyleLbl="fgAcc1" presStyleIdx="2" presStyleCnt="7"/>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2">
        <dgm:presLayoutVars>
          <dgm:bulletEnabled val="1"/>
        </dgm:presLayoutVars>
      </dgm:prSet>
      <dgm:spPr/>
    </dgm:pt>
    <dgm:pt modelId="{223C5207-4FA2-4A6C-8F43-20BD55767C99}" type="pres">
      <dgm:prSet presAssocID="{D05E1923-5021-40F7-B4EF-E582E23A699D}" presName="L1TextContainer" presStyleLbl="revTx" presStyleIdx="3" presStyleCnt="12"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6"/>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6"/>
      <dgm:spPr>
        <a:solidFill>
          <a:schemeClr val="accent2"/>
        </a:solidFill>
      </dgm:spPr>
    </dgm:pt>
    <dgm:pt modelId="{5D519322-C1DD-47AE-92C0-13575134BC76}" type="pres">
      <dgm:prSet presAssocID="{FA8F44BD-C8C7-462C-9756-1EC498E86842}" presName="Ellipse" presStyleLbl="fgAcc1" presStyleIdx="3" presStyleCnt="7"/>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2">
        <dgm:presLayoutVars>
          <dgm:bulletEnabled val="1"/>
        </dgm:presLayoutVars>
      </dgm:prSet>
      <dgm:spPr/>
    </dgm:pt>
    <dgm:pt modelId="{2D6C7916-1130-46A8-833B-A6278CBD2192}" type="pres">
      <dgm:prSet presAssocID="{FA8F44BD-C8C7-462C-9756-1EC498E86842}" presName="L1TextContainer" presStyleLbl="revTx" presStyleIdx="5" presStyleCnt="12"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6"/>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6"/>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6" custLinFactNeighborX="0" custLinFactNeighborY="0"/>
      <dgm:spPr>
        <a:solidFill>
          <a:schemeClr val="accent2"/>
        </a:solidFill>
      </dgm:spPr>
    </dgm:pt>
    <dgm:pt modelId="{515AAB83-BD07-4B9E-9A3B-858C0B126F9C}" type="pres">
      <dgm:prSet presAssocID="{8BAB5E6F-A65E-41DB-A296-0818B0E49F7C}" presName="Ellipse" presStyleLbl="fgAcc1" presStyleIdx="4" presStyleCnt="7"/>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2">
        <dgm:presLayoutVars>
          <dgm:bulletEnabled val="1"/>
        </dgm:presLayoutVars>
      </dgm:prSet>
      <dgm:spPr/>
    </dgm:pt>
    <dgm:pt modelId="{7C1E6B4A-59F7-4018-A403-E1CCAEE78BA1}" type="pres">
      <dgm:prSet presAssocID="{8BAB5E6F-A65E-41DB-A296-0818B0E49F7C}" presName="L1TextContainer" presStyleLbl="revTx" presStyleIdx="7" presStyleCnt="12"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6"/>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6"/>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6"/>
      <dgm:spPr>
        <a:solidFill>
          <a:schemeClr val="accent2"/>
        </a:solidFill>
      </dgm:spPr>
    </dgm:pt>
    <dgm:pt modelId="{A22B1C16-7FF0-4DBE-B32E-E43FEB1E2EAC}" type="pres">
      <dgm:prSet presAssocID="{8B9AF88A-E1F7-4D3A-905F-87228D6A8655}" presName="Ellipse" presStyleLbl="fgAcc1" presStyleIdx="5" presStyleCnt="7"/>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2">
        <dgm:presLayoutVars>
          <dgm:bulletEnabled val="1"/>
        </dgm:presLayoutVars>
      </dgm:prSet>
      <dgm:spPr/>
    </dgm:pt>
    <dgm:pt modelId="{3FA5D5AE-9CAE-4D19-9765-BCEE62095312}" type="pres">
      <dgm:prSet presAssocID="{8B9AF88A-E1F7-4D3A-905F-87228D6A8655}" presName="L1TextContainer" presStyleLbl="revTx" presStyleIdx="9" presStyleCnt="12"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6"/>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 modelId="{837ABB0E-69A1-4ADF-A522-FDB4225F6BBE}" type="pres">
      <dgm:prSet presAssocID="{F11DD6EC-352C-4A0E-84AA-FEBE2F06BCF9}" presName="spaceBetweenRectangles" presStyleCnt="0"/>
      <dgm:spPr/>
    </dgm:pt>
    <dgm:pt modelId="{F48BF0B2-4D37-47FA-B669-7E229C67702F}" type="pres">
      <dgm:prSet presAssocID="{FC4CCD87-C479-47C1-8403-ED3E8D4EB301}" presName="composite" presStyleCnt="0"/>
      <dgm:spPr/>
    </dgm:pt>
    <dgm:pt modelId="{4CEF5399-BD65-403E-9E75-FCA3834DD67A}" type="pres">
      <dgm:prSet presAssocID="{FC4CCD87-C479-47C1-8403-ED3E8D4EB301}" presName="ConnectorPoint" presStyleLbl="lnNode1" presStyleIdx="5" presStyleCnt="6"/>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CAF80EC7-2637-467E-BE43-36F3C22611BE}" type="pres">
      <dgm:prSet presAssocID="{FC4CCD87-C479-47C1-8403-ED3E8D4EB301}" presName="DropPinPlaceHolder" presStyleCnt="0"/>
      <dgm:spPr/>
    </dgm:pt>
    <dgm:pt modelId="{8C5F9AB7-BA03-4B3A-B5DE-40C0D7A392A9}" type="pres">
      <dgm:prSet presAssocID="{FC4CCD87-C479-47C1-8403-ED3E8D4EB301}" presName="DropPin" presStyleLbl="alignNode1" presStyleIdx="5" presStyleCnt="6"/>
      <dgm:spPr/>
    </dgm:pt>
    <dgm:pt modelId="{61A58372-361E-46B0-91E7-E6E42D69105E}" type="pres">
      <dgm:prSet presAssocID="{FC4CCD87-C479-47C1-8403-ED3E8D4EB301}"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7EAF8288-E91B-4D6B-BD41-BA1AB46CE195}" type="pres">
      <dgm:prSet presAssocID="{FC4CCD87-C479-47C1-8403-ED3E8D4EB301}" presName="L2TextContainer" presStyleLbl="revTx" presStyleIdx="10" presStyleCnt="12">
        <dgm:presLayoutVars>
          <dgm:bulletEnabled val="1"/>
        </dgm:presLayoutVars>
      </dgm:prSet>
      <dgm:spPr/>
    </dgm:pt>
    <dgm:pt modelId="{3362AE1A-1502-4263-A027-566316D7E6DE}" type="pres">
      <dgm:prSet presAssocID="{FC4CCD87-C479-47C1-8403-ED3E8D4EB301}" presName="L1TextContainer" presStyleLbl="revTx" presStyleIdx="11" presStyleCnt="12" custLinFactY="-36318" custLinFactNeighborX="-737" custLinFactNeighborY="-100000">
        <dgm:presLayoutVars>
          <dgm:chMax val="1"/>
          <dgm:chPref val="1"/>
          <dgm:bulletEnabled val="1"/>
        </dgm:presLayoutVars>
      </dgm:prSet>
      <dgm:spPr/>
    </dgm:pt>
    <dgm:pt modelId="{A4135D73-BDFF-4FFD-AB02-126E8AFE6624}" type="pres">
      <dgm:prSet presAssocID="{FC4CCD87-C479-47C1-8403-ED3E8D4EB301}" presName="ConnectLine" presStyleLbl="sibTrans1D1" presStyleIdx="5" presStyleCnt="6"/>
      <dgm:spPr>
        <a:noFill/>
        <a:ln w="12700" cap="flat" cmpd="sng" algn="ctr">
          <a:solidFill>
            <a:schemeClr val="accent2">
              <a:shade val="90000"/>
              <a:hueOff val="30721"/>
              <a:satOff val="11078"/>
              <a:lumOff val="9502"/>
              <a:alphaOff val="0"/>
            </a:schemeClr>
          </a:solidFill>
          <a:prstDash val="dash"/>
          <a:miter lim="800000"/>
        </a:ln>
        <a:effectLst/>
      </dgm:spPr>
    </dgm:pt>
    <dgm:pt modelId="{80EC5B51-FEF0-4921-BEAC-D6BA33E944DE}" type="pres">
      <dgm:prSet presAssocID="{FC4CCD87-C479-47C1-8403-ED3E8D4EB301}"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4F647229-6DC3-470A-90FA-F38E0A3C59AE}" srcId="{05A24E01-5535-46B9-A9A1-A9A07E639A88}" destId="{FC4CCD87-C479-47C1-8403-ED3E8D4EB301}" srcOrd="5" destOrd="0" parTransId="{CC9F12C3-212E-4037-A75F-12E803A74C47}" sibTransId="{4B417C2D-E179-4972-9CFF-AA130A2CDB4C}"/>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2E30D379-F86B-4A70-B5C3-E99F902A1A0D}" type="presOf" srcId="{FC4CCD87-C479-47C1-8403-ED3E8D4EB301}" destId="{3362AE1A-1502-4263-A027-566316D7E6DE}" srcOrd="0" destOrd="0"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 modelId="{2BCB193A-8729-4B7F-A380-0B6A694F4017}" type="presParOf" srcId="{E6F74CED-5217-4282-85F1-1C12DC84731C}" destId="{837ABB0E-69A1-4ADF-A522-FDB4225F6BBE}" srcOrd="9" destOrd="0" presId="urn:microsoft.com/office/officeart/2017/3/layout/DropPinTimeline"/>
    <dgm:cxn modelId="{F354C3E5-F098-4AE3-8D68-51DD0955E28B}" type="presParOf" srcId="{E6F74CED-5217-4282-85F1-1C12DC84731C}" destId="{F48BF0B2-4D37-47FA-B669-7E229C67702F}" srcOrd="10" destOrd="0" presId="urn:microsoft.com/office/officeart/2017/3/layout/DropPinTimeline"/>
    <dgm:cxn modelId="{B307110F-B589-45B2-8DDA-7BFAF2DB2479}" type="presParOf" srcId="{F48BF0B2-4D37-47FA-B669-7E229C67702F}" destId="{4CEF5399-BD65-403E-9E75-FCA3834DD67A}" srcOrd="0" destOrd="0" presId="urn:microsoft.com/office/officeart/2017/3/layout/DropPinTimeline"/>
    <dgm:cxn modelId="{D654EB6F-0015-49AB-99C3-1694FA9D5D40}" type="presParOf" srcId="{F48BF0B2-4D37-47FA-B669-7E229C67702F}" destId="{CAF80EC7-2637-467E-BE43-36F3C22611BE}" srcOrd="1" destOrd="0" presId="urn:microsoft.com/office/officeart/2017/3/layout/DropPinTimeline"/>
    <dgm:cxn modelId="{A3B464FA-26A3-4986-8A2B-990AD3D33BCB}" type="presParOf" srcId="{CAF80EC7-2637-467E-BE43-36F3C22611BE}" destId="{8C5F9AB7-BA03-4B3A-B5DE-40C0D7A392A9}" srcOrd="0" destOrd="0" presId="urn:microsoft.com/office/officeart/2017/3/layout/DropPinTimeline"/>
    <dgm:cxn modelId="{4C36907C-7D75-4394-BFFE-6921A67D802C}" type="presParOf" srcId="{CAF80EC7-2637-467E-BE43-36F3C22611BE}" destId="{61A58372-361E-46B0-91E7-E6E42D69105E}" srcOrd="1" destOrd="0" presId="urn:microsoft.com/office/officeart/2017/3/layout/DropPinTimeline"/>
    <dgm:cxn modelId="{DD8526A0-D437-4A01-B3FB-C20761B74504}" type="presParOf" srcId="{F48BF0B2-4D37-47FA-B669-7E229C67702F}" destId="{7EAF8288-E91B-4D6B-BD41-BA1AB46CE195}" srcOrd="2" destOrd="0" presId="urn:microsoft.com/office/officeart/2017/3/layout/DropPinTimeline"/>
    <dgm:cxn modelId="{2C733D3E-8136-4E2D-A611-0F7EC06A75E4}" type="presParOf" srcId="{F48BF0B2-4D37-47FA-B669-7E229C67702F}" destId="{3362AE1A-1502-4263-A027-566316D7E6DE}" srcOrd="3" destOrd="0" presId="urn:microsoft.com/office/officeart/2017/3/layout/DropPinTimeline"/>
    <dgm:cxn modelId="{A5D7E178-FBED-4265-93D1-4B27A9B8764B}" type="presParOf" srcId="{F48BF0B2-4D37-47FA-B669-7E229C67702F}" destId="{A4135D73-BDFF-4FFD-AB02-126E8AFE6624}" srcOrd="4" destOrd="0" presId="urn:microsoft.com/office/officeart/2017/3/layout/DropPinTimeline"/>
    <dgm:cxn modelId="{2F04FB01-496A-47D0-A650-A430319F8DEB}" type="presParOf" srcId="{F48BF0B2-4D37-47FA-B669-7E229C67702F}" destId="{80EC5B51-FEF0-4921-BEAC-D6BA33E944D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Beautiful UI</a:t>
          </a:r>
        </a:p>
        <a:p>
          <a:pPr marL="0" lvl="1" indent="-114300" algn="ctr" defTabSz="622300">
            <a:lnSpc>
              <a:spcPct val="90000"/>
            </a:lnSpc>
            <a:spcBef>
              <a:spcPct val="0"/>
            </a:spcBef>
            <a:spcAft>
              <a:spcPct val="15000"/>
            </a:spcAft>
            <a:buNone/>
          </a:pPr>
          <a:r>
            <a:rPr lang="en-US" sz="1400" b="0" i="0" kern="1200" dirty="0"/>
            <a:t>Android OS basic screen provides a beautiful and intuitive user interface.</a:t>
          </a:r>
          <a:endParaRPr lang="en-US" sz="14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IN" sz="2000" b="1" i="0" kern="1200" dirty="0"/>
            <a:t>Connectivity</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IN" sz="1400" b="0" i="0" kern="1200" dirty="0"/>
            <a:t>GSM/EDGE, IDEN, CDMA, EV-DO, UMTS, Bluetooth, Wi-Fi, LTE, NFC and WiMAX.</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IN" sz="2000" b="1" i="0" kern="1200" dirty="0"/>
            <a:t>Web browser</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b="0" i="0" kern="1200" dirty="0"/>
            <a:t>Based on the open-source </a:t>
          </a:r>
          <a:r>
            <a:rPr lang="en-US" sz="1400" b="0" i="0" kern="1200" dirty="0" err="1"/>
            <a:t>WebKit</a:t>
          </a:r>
          <a:r>
            <a:rPr lang="en-US" sz="1400" b="0" i="0" kern="1200" dirty="0"/>
            <a:t> layout engine, coupled with Chrome's V8 JavaScript engine supporting HTML5 and CSS3.</a:t>
          </a:r>
          <a:endParaRPr lang="en-US" sz="1400" kern="1200" dirty="0">
            <a:latin typeface="Tenorite" pitchFamily="2" charset="0"/>
          </a:endParaRP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IN" sz="2000" b="1" i="0" kern="1200" dirty="0"/>
            <a:t>Wi-Fi Direct</a:t>
          </a:r>
          <a:endParaRPr lang="en-US" sz="2000" kern="1200" dirty="0">
            <a:latin typeface="Tenorite" pitchFamily="2" charset="0"/>
          </a:endParaRPr>
        </a:p>
        <a:p>
          <a:pPr marL="0" lvl="1" indent="-114300" algn="ctr" defTabSz="622300" rtl="0">
            <a:lnSpc>
              <a:spcPct val="90000"/>
            </a:lnSpc>
            <a:spcBef>
              <a:spcPct val="0"/>
            </a:spcBef>
            <a:spcAft>
              <a:spcPct val="15000"/>
            </a:spcAft>
            <a:buNone/>
          </a:pPr>
          <a:r>
            <a:rPr lang="en-US" sz="1400" b="0" i="0" kern="1200" dirty="0"/>
            <a:t>A technology that lets apps discover and pair directly, over a high-bandwidth peer-to-peer connection.</a:t>
          </a:r>
          <a:endParaRPr lang="en-US" sz="1400" kern="1200" dirty="0">
            <a:latin typeface="Tenorite" pitchFamily="2" charset="0"/>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IN" sz="2000" b="1" i="0" kern="1200" dirty="0"/>
            <a:t>Resizable widgets</a:t>
          </a:r>
          <a:endParaRPr lang="en-IN" sz="2000" b="0" i="0" kern="1200" dirty="0"/>
        </a:p>
        <a:p>
          <a:pPr marL="0" lvl="1" indent="-114300" algn="ctr" defTabSz="622300" rtl="0">
            <a:lnSpc>
              <a:spcPct val="90000"/>
            </a:lnSpc>
            <a:spcBef>
              <a:spcPct val="0"/>
            </a:spcBef>
            <a:spcAft>
              <a:spcPct val="15000"/>
            </a:spcAft>
            <a:buNone/>
          </a:pPr>
          <a:r>
            <a:rPr lang="en-US" sz="1400" b="0" i="0" kern="1200" dirty="0"/>
            <a:t>Widgets are resizable, so users can expand them to show more content or shrink them to save space.</a:t>
          </a:r>
          <a:endParaRPr lang="en-US" sz="140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Debugger</a:t>
          </a:r>
        </a:p>
        <a:p>
          <a:pPr marL="0" lvl="1" indent="-114300" algn="ctr" defTabSz="622300">
            <a:lnSpc>
              <a:spcPct val="90000"/>
            </a:lnSpc>
            <a:spcBef>
              <a:spcPct val="0"/>
            </a:spcBef>
            <a:spcAft>
              <a:spcPct val="15000"/>
            </a:spcAft>
            <a:buNone/>
          </a:pPr>
          <a:r>
            <a:rPr lang="en-US" sz="1400" b="1" i="0" kern="1200" dirty="0"/>
            <a:t>Identifying coding errors at various stages of the operating system or application development</a:t>
          </a:r>
          <a:endParaRPr lang="en-US" sz="14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Software Libraries</a:t>
          </a:r>
        </a:p>
        <a:p>
          <a:pPr marL="0" lvl="1" indent="-114300" algn="ctr" defTabSz="622300">
            <a:lnSpc>
              <a:spcPct val="90000"/>
            </a:lnSpc>
            <a:spcBef>
              <a:spcPct val="0"/>
            </a:spcBef>
            <a:spcAft>
              <a:spcPct val="15000"/>
            </a:spcAft>
            <a:buNone/>
          </a:pPr>
          <a:r>
            <a:rPr lang="en-US" sz="1400" b="1" i="0" kern="1200" dirty="0"/>
            <a:t>a collection of prewritten code that programmers can use to optimize tasks</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Handset Emulator</a:t>
          </a:r>
        </a:p>
        <a:p>
          <a:pPr marL="0" lvl="1" indent="-114300" algn="ctr" defTabSz="622300">
            <a:lnSpc>
              <a:spcPct val="90000"/>
            </a:lnSpc>
            <a:spcBef>
              <a:spcPct val="0"/>
            </a:spcBef>
            <a:spcAft>
              <a:spcPct val="15000"/>
            </a:spcAft>
            <a:buNone/>
          </a:pPr>
          <a:r>
            <a:rPr lang="en-US" sz="1400" b="1" i="0" kern="1200" dirty="0"/>
            <a:t>the use of an application program or device to imitate the behavior of another program or device </a:t>
          </a:r>
          <a:r>
            <a:rPr lang="en-US" sz="1400" kern="1200" dirty="0">
              <a:latin typeface="Tenorite" pitchFamily="2" charset="0"/>
            </a:rPr>
            <a:t>Coordinate</a:t>
          </a: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Documentation</a:t>
          </a:r>
        </a:p>
        <a:p>
          <a:pPr marL="0" lvl="1" indent="-114300" algn="ctr" defTabSz="622300" rtl="0">
            <a:lnSpc>
              <a:spcPct val="90000"/>
            </a:lnSpc>
            <a:spcBef>
              <a:spcPct val="0"/>
            </a:spcBef>
            <a:spcAft>
              <a:spcPct val="15000"/>
            </a:spcAft>
            <a:buNone/>
          </a:pPr>
          <a:r>
            <a:rPr lang="en-US" sz="1400" b="1" i="0" kern="1200"/>
            <a:t>a way for engineers and programmers to describe their product and the process they used in creating it in formal writing</a:t>
          </a:r>
          <a:endParaRPr lang="en-US" sz="1400" kern="1200" dirty="0">
            <a:latin typeface="Tenorite" pitchFamily="2" charset="0"/>
          </a:endParaRP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Sample Code</a:t>
          </a:r>
        </a:p>
        <a:p>
          <a:pPr marL="0" lvl="1" indent="-114300" algn="ctr" defTabSz="622300" rtl="0">
            <a:lnSpc>
              <a:spcPct val="90000"/>
            </a:lnSpc>
            <a:spcBef>
              <a:spcPct val="0"/>
            </a:spcBef>
            <a:spcAft>
              <a:spcPct val="15000"/>
            </a:spcAft>
            <a:buNone/>
          </a:pPr>
          <a:r>
            <a:rPr lang="en-US" sz="1400" b="1" i="0" kern="1200" dirty="0"/>
            <a:t>An opportunity to directly influence how your users write code</a:t>
          </a:r>
          <a:endParaRPr lang="en-US" sz="140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307"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4951"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26459"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bg1"/>
              </a:solidFill>
            </a:rPr>
            <a:t>Represents a portion of user interface in an Activity.</a:t>
          </a:r>
          <a:endParaRPr lang="en-US" sz="1600" b="0" kern="1200" dirty="0">
            <a:solidFill>
              <a:schemeClr val="bg1"/>
            </a:solidFill>
            <a:latin typeface="Tenorite" pitchFamily="2" charset="0"/>
          </a:endParaRPr>
        </a:p>
      </dsp:txBody>
      <dsp:txXfrm>
        <a:off x="626459" y="890053"/>
        <a:ext cx="1984942" cy="1291450"/>
      </dsp:txXfrm>
    </dsp:sp>
    <dsp:sp modelId="{8E3FB235-DF38-476B-9A0E-B1E583D50944}">
      <dsp:nvSpPr>
        <dsp:cNvPr id="0" name=""/>
        <dsp:cNvSpPr/>
      </dsp:nvSpPr>
      <dsp:spPr>
        <a:xfrm>
          <a:off x="626459"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Fragments</a:t>
          </a:r>
        </a:p>
      </dsp:txBody>
      <dsp:txXfrm>
        <a:off x="626459" y="436300"/>
        <a:ext cx="1984942" cy="453752"/>
      </dsp:txXfrm>
    </dsp:sp>
    <dsp:sp modelId="{9AA05CE5-209F-4AD9-BE2C-2A69F76DA8F4}">
      <dsp:nvSpPr>
        <dsp:cNvPr id="0" name=""/>
        <dsp:cNvSpPr/>
      </dsp:nvSpPr>
      <dsp:spPr>
        <a:xfrm>
          <a:off x="229733"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951"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463846"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499490"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20998" y="2181504"/>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IN" sz="1600" b="0" i="0" kern="1200" dirty="0">
              <a:solidFill>
                <a:schemeClr val="bg1"/>
              </a:solidFill>
            </a:rPr>
            <a:t>Messages wiring components together.</a:t>
          </a:r>
          <a:endParaRPr lang="en-US" sz="1600" b="0" kern="1200" dirty="0">
            <a:solidFill>
              <a:schemeClr val="bg1"/>
            </a:solidFill>
            <a:latin typeface="Tenorite" pitchFamily="2" charset="0"/>
          </a:endParaRPr>
        </a:p>
      </dsp:txBody>
      <dsp:txXfrm>
        <a:off x="2020998" y="2181504"/>
        <a:ext cx="1984942" cy="1291450"/>
      </dsp:txXfrm>
    </dsp:sp>
    <dsp:sp modelId="{223C5207-4FA2-4A6C-8F43-20BD55767C99}">
      <dsp:nvSpPr>
        <dsp:cNvPr id="0" name=""/>
        <dsp:cNvSpPr/>
      </dsp:nvSpPr>
      <dsp:spPr>
        <a:xfrm>
          <a:off x="2020998" y="3472954"/>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0" bIns="0" numCol="1" spcCol="1270" anchor="ctr" anchorCtr="0">
          <a:noAutofit/>
        </a:bodyPr>
        <a:lstStyle/>
        <a:p>
          <a:pPr marL="0" lvl="0" indent="0" algn="l" defTabSz="1422400">
            <a:lnSpc>
              <a:spcPct val="90000"/>
            </a:lnSpc>
            <a:spcBef>
              <a:spcPct val="0"/>
            </a:spcBef>
            <a:spcAft>
              <a:spcPct val="35000"/>
            </a:spcAft>
            <a:buNone/>
            <a:defRPr b="1"/>
          </a:pPr>
          <a:r>
            <a:rPr lang="en-US" sz="3200" b="1" kern="1200" dirty="0">
              <a:solidFill>
                <a:schemeClr val="bg1"/>
              </a:solidFill>
              <a:latin typeface="Tenorite" pitchFamily="2" charset="0"/>
            </a:rPr>
            <a:t>Intents</a:t>
          </a:r>
        </a:p>
      </dsp:txBody>
      <dsp:txXfrm>
        <a:off x="2020998" y="3472954"/>
        <a:ext cx="1984942" cy="453752"/>
      </dsp:txXfrm>
    </dsp:sp>
    <dsp:sp modelId="{4FE5EB5D-4CEF-4D0D-9394-0534E61844BE}">
      <dsp:nvSpPr>
        <dsp:cNvPr id="0" name=""/>
        <dsp:cNvSpPr/>
      </dsp:nvSpPr>
      <dsp:spPr>
        <a:xfrm>
          <a:off x="1624272"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8249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858385"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894029"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415537"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bg1"/>
              </a:solidFill>
            </a:rPr>
            <a:t>UI elements that are drawn on-screen including buttons, lists forms etc.</a:t>
          </a:r>
          <a:endParaRPr lang="en-US" sz="1600" b="0" kern="1200" dirty="0">
            <a:solidFill>
              <a:schemeClr val="bg1"/>
            </a:solidFill>
            <a:latin typeface="Tenorite" pitchFamily="2" charset="0"/>
          </a:endParaRPr>
        </a:p>
      </dsp:txBody>
      <dsp:txXfrm>
        <a:off x="3415537" y="890053"/>
        <a:ext cx="1984942" cy="1291450"/>
      </dsp:txXfrm>
    </dsp:sp>
    <dsp:sp modelId="{2D6C7916-1130-46A8-833B-A6278CBD2192}">
      <dsp:nvSpPr>
        <dsp:cNvPr id="0" name=""/>
        <dsp:cNvSpPr/>
      </dsp:nvSpPr>
      <dsp:spPr>
        <a:xfrm>
          <a:off x="3415537"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0" bIns="0" numCol="1" spcCol="1270" anchor="ctr" anchorCtr="0">
          <a:noAutofit/>
        </a:bodyPr>
        <a:lstStyle/>
        <a:p>
          <a:pPr marL="0" lvl="0" indent="0" algn="l" defTabSz="1422400">
            <a:lnSpc>
              <a:spcPct val="90000"/>
            </a:lnSpc>
            <a:spcBef>
              <a:spcPct val="0"/>
            </a:spcBef>
            <a:spcAft>
              <a:spcPct val="35000"/>
            </a:spcAft>
            <a:buNone/>
            <a:defRPr b="1"/>
          </a:pPr>
          <a:r>
            <a:rPr lang="en-US" sz="3200" b="1" kern="1200" dirty="0">
              <a:solidFill>
                <a:schemeClr val="bg1"/>
              </a:solidFill>
              <a:latin typeface="Tenorite" pitchFamily="2" charset="0"/>
            </a:rPr>
            <a:t>Views</a:t>
          </a:r>
        </a:p>
      </dsp:txBody>
      <dsp:txXfrm>
        <a:off x="3415537" y="436300"/>
        <a:ext cx="1984942" cy="453752"/>
      </dsp:txXfrm>
    </dsp:sp>
    <dsp:sp modelId="{4D953791-5C2F-4A75-A8F4-6ED7EAB5E015}">
      <dsp:nvSpPr>
        <dsp:cNvPr id="0" name=""/>
        <dsp:cNvSpPr/>
      </dsp:nvSpPr>
      <dsp:spPr>
        <a:xfrm>
          <a:off x="3018811"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9770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252924"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288567"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810076" y="2181504"/>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bg1"/>
              </a:solidFill>
            </a:rPr>
            <a:t>External elements, such as strings, constants and drawable pictures.</a:t>
          </a:r>
          <a:endParaRPr lang="en-US" sz="1600" b="0" kern="1200" dirty="0">
            <a:solidFill>
              <a:schemeClr val="bg1"/>
            </a:solidFill>
            <a:latin typeface="Tenorite" pitchFamily="2" charset="0"/>
          </a:endParaRPr>
        </a:p>
      </dsp:txBody>
      <dsp:txXfrm>
        <a:off x="4810076" y="2181504"/>
        <a:ext cx="1984942" cy="1291450"/>
      </dsp:txXfrm>
    </dsp:sp>
    <dsp:sp modelId="{7C1E6B4A-59F7-4018-A403-E1CCAEE78BA1}">
      <dsp:nvSpPr>
        <dsp:cNvPr id="0" name=""/>
        <dsp:cNvSpPr/>
      </dsp:nvSpPr>
      <dsp:spPr>
        <a:xfrm>
          <a:off x="4810076" y="3472954"/>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77800" bIns="0" numCol="1" spcCol="1270" anchor="ctr" anchorCtr="0">
          <a:noAutofit/>
        </a:bodyPr>
        <a:lstStyle/>
        <a:p>
          <a:pPr marL="0" lvl="0" indent="0" algn="l" defTabSz="1244600">
            <a:lnSpc>
              <a:spcPct val="90000"/>
            </a:lnSpc>
            <a:spcBef>
              <a:spcPct val="0"/>
            </a:spcBef>
            <a:spcAft>
              <a:spcPct val="35000"/>
            </a:spcAft>
            <a:buNone/>
            <a:defRPr b="1"/>
          </a:pPr>
          <a:r>
            <a:rPr lang="en-US" sz="2800" b="1" kern="1200" dirty="0">
              <a:solidFill>
                <a:schemeClr val="bg1"/>
              </a:solidFill>
              <a:latin typeface="Tenorite" pitchFamily="2" charset="0"/>
            </a:rPr>
            <a:t>Resources</a:t>
          </a:r>
        </a:p>
      </dsp:txBody>
      <dsp:txXfrm>
        <a:off x="4810076" y="3472954"/>
        <a:ext cx="1984942" cy="453752"/>
      </dsp:txXfrm>
    </dsp:sp>
    <dsp:sp modelId="{A03C5372-D306-43AC-B406-6F8183849431}">
      <dsp:nvSpPr>
        <dsp:cNvPr id="0" name=""/>
        <dsp:cNvSpPr/>
      </dsp:nvSpPr>
      <dsp:spPr>
        <a:xfrm>
          <a:off x="4413349"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371568"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564746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5683106"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6204615"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bg1"/>
              </a:solidFill>
            </a:rPr>
            <a:t>View hierarchies that control screen format and appearance of the views.</a:t>
          </a:r>
          <a:endParaRPr lang="en-US" sz="1600" b="1" kern="1200" dirty="0">
            <a:solidFill>
              <a:schemeClr val="bg1"/>
            </a:solidFill>
            <a:latin typeface="Tenorite" pitchFamily="2" charset="0"/>
          </a:endParaRPr>
        </a:p>
      </dsp:txBody>
      <dsp:txXfrm>
        <a:off x="6204615" y="890053"/>
        <a:ext cx="1984942" cy="1291450"/>
      </dsp:txXfrm>
    </dsp:sp>
    <dsp:sp modelId="{3FA5D5AE-9CAE-4D19-9765-BCEE62095312}">
      <dsp:nvSpPr>
        <dsp:cNvPr id="0" name=""/>
        <dsp:cNvSpPr/>
      </dsp:nvSpPr>
      <dsp:spPr>
        <a:xfrm>
          <a:off x="6204615"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0" bIns="0" numCol="1" spcCol="1270" anchor="ctr" anchorCtr="0">
          <a:noAutofit/>
        </a:bodyPr>
        <a:lstStyle/>
        <a:p>
          <a:pPr marL="0" lvl="0" indent="0" algn="l" defTabSz="1422400">
            <a:lnSpc>
              <a:spcPct val="90000"/>
            </a:lnSpc>
            <a:spcBef>
              <a:spcPct val="0"/>
            </a:spcBef>
            <a:spcAft>
              <a:spcPct val="35000"/>
            </a:spcAft>
            <a:buNone/>
            <a:defRPr b="1"/>
          </a:pPr>
          <a:r>
            <a:rPr lang="en-US" sz="3200" b="1" kern="1200" dirty="0">
              <a:solidFill>
                <a:schemeClr val="bg1"/>
              </a:solidFill>
              <a:latin typeface="Tenorite" pitchFamily="2" charset="0"/>
            </a:rPr>
            <a:t>Layouts</a:t>
          </a:r>
        </a:p>
      </dsp:txBody>
      <dsp:txXfrm>
        <a:off x="6204615" y="436300"/>
        <a:ext cx="1984942" cy="453752"/>
      </dsp:txXfrm>
    </dsp:sp>
    <dsp:sp modelId="{FE6CA7EB-68EC-4E76-9051-08C4CF370101}">
      <dsp:nvSpPr>
        <dsp:cNvPr id="0" name=""/>
        <dsp:cNvSpPr/>
      </dsp:nvSpPr>
      <dsp:spPr>
        <a:xfrm>
          <a:off x="5807888"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5766107"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5F9AB7-BA03-4B3A-B5DE-40C0D7A392A9}">
      <dsp:nvSpPr>
        <dsp:cNvPr id="0" name=""/>
        <dsp:cNvSpPr/>
      </dsp:nvSpPr>
      <dsp:spPr>
        <a:xfrm rot="18900000">
          <a:off x="7042001" y="3539404"/>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A58372-361E-46B0-91E7-E6E42D69105E}">
      <dsp:nvSpPr>
        <dsp:cNvPr id="0" name=""/>
        <dsp:cNvSpPr/>
      </dsp:nvSpPr>
      <dsp:spPr>
        <a:xfrm>
          <a:off x="7077645"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EAF8288-E91B-4D6B-BD41-BA1AB46CE195}">
      <dsp:nvSpPr>
        <dsp:cNvPr id="0" name=""/>
        <dsp:cNvSpPr/>
      </dsp:nvSpPr>
      <dsp:spPr>
        <a:xfrm>
          <a:off x="7412171" y="1562957"/>
          <a:ext cx="2324642" cy="1291450"/>
        </a:xfrm>
        <a:prstGeom prst="rect">
          <a:avLst/>
        </a:prstGeom>
        <a:noFill/>
        <a:ln>
          <a:noFill/>
        </a:ln>
        <a:effectLst/>
      </dsp:spPr>
      <dsp:style>
        <a:lnRef idx="0">
          <a:scrgbClr r="0" g="0" b="0"/>
        </a:lnRef>
        <a:fillRef idx="0">
          <a:scrgbClr r="0" g="0" b="0"/>
        </a:fillRef>
        <a:effectRef idx="0">
          <a:scrgbClr r="0" g="0" b="0"/>
        </a:effectRef>
        <a:fontRef idx="minor"/>
      </dsp:style>
    </dsp:sp>
    <dsp:sp modelId="{3362AE1A-1502-4263-A027-566316D7E6DE}">
      <dsp:nvSpPr>
        <dsp:cNvPr id="0" name=""/>
        <dsp:cNvSpPr/>
      </dsp:nvSpPr>
      <dsp:spPr>
        <a:xfrm>
          <a:off x="7412171" y="2854407"/>
          <a:ext cx="23246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i="0" kern="1200" dirty="0">
              <a:solidFill>
                <a:schemeClr val="bg1"/>
              </a:solidFill>
            </a:rPr>
            <a:t>Configuration file for the application.</a:t>
          </a:r>
          <a:endParaRPr lang="en-US" sz="1600" kern="1200" dirty="0">
            <a:solidFill>
              <a:schemeClr val="bg1"/>
            </a:solidFill>
          </a:endParaRPr>
        </a:p>
      </dsp:txBody>
      <dsp:txXfrm>
        <a:off x="7412171" y="2854407"/>
        <a:ext cx="2324642" cy="453752"/>
      </dsp:txXfrm>
    </dsp:sp>
    <dsp:sp modelId="{A4135D73-BDFF-4FFD-AB02-126E8AFE6624}">
      <dsp:nvSpPr>
        <dsp:cNvPr id="0" name=""/>
        <dsp:cNvSpPr/>
      </dsp:nvSpPr>
      <dsp:spPr>
        <a:xfrm>
          <a:off x="7202427"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4CEF5399-BD65-403E-9E75-FCA3834DD67A}">
      <dsp:nvSpPr>
        <dsp:cNvPr id="0" name=""/>
        <dsp:cNvSpPr/>
      </dsp:nvSpPr>
      <dsp:spPr>
        <a:xfrm>
          <a:off x="7160646" y="2140666"/>
          <a:ext cx="81675"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kakashihatakesh6.github.io/kakashihatake.github.io/"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98250" y="1133652"/>
            <a:ext cx="9500506" cy="2387600"/>
          </a:xfrm>
        </p:spPr>
        <p:txBody>
          <a:bodyPr/>
          <a:lstStyle/>
          <a:p>
            <a:r>
              <a:rPr lang="en-US" dirty="0"/>
              <a:t>Android app development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75659" y="3602038"/>
            <a:ext cx="9500507" cy="806675"/>
          </a:xfrm>
        </p:spPr>
        <p:txBody>
          <a:bodyPr/>
          <a:lstStyle/>
          <a:p>
            <a:r>
              <a:rPr lang="en-US" dirty="0">
                <a:latin typeface="Cascadia Mono SemiBold" panose="020B0609020000020004" pitchFamily="49" charset="0"/>
                <a:cs typeface="Cascadia Mono SemiBold" panose="020B0609020000020004" pitchFamily="49" charset="0"/>
              </a:rPr>
              <a:t>Nikhil Dasar Naidu</a:t>
            </a:r>
          </a:p>
        </p:txBody>
      </p:sp>
      <p:sp>
        <p:nvSpPr>
          <p:cNvPr id="4" name="TextBox 3">
            <a:extLst>
              <a:ext uri="{FF2B5EF4-FFF2-40B4-BE49-F238E27FC236}">
                <a16:creationId xmlns:a16="http://schemas.microsoft.com/office/drawing/2014/main" id="{1387CC31-4AD7-4651-2DA9-D61680335E42}"/>
              </a:ext>
            </a:extLst>
          </p:cNvPr>
          <p:cNvSpPr txBox="1"/>
          <p:nvPr/>
        </p:nvSpPr>
        <p:spPr>
          <a:xfrm>
            <a:off x="6637862" y="4989689"/>
            <a:ext cx="4617159" cy="1754326"/>
          </a:xfrm>
          <a:prstGeom prst="rect">
            <a:avLst/>
          </a:prstGeom>
          <a:noFill/>
        </p:spPr>
        <p:txBody>
          <a:bodyPr wrap="square" rtlCol="0">
            <a:spAutoFit/>
          </a:bodyPr>
          <a:lstStyle/>
          <a:p>
            <a:r>
              <a:rPr lang="en-US" dirty="0">
                <a:latin typeface="Cascadia Mono SemiBold" panose="020B0609020000020004" pitchFamily="49" charset="0"/>
                <a:cs typeface="Cascadia Mono SemiBold" panose="020B0609020000020004" pitchFamily="49" charset="0"/>
              </a:rPr>
              <a:t>Submitted by :</a:t>
            </a:r>
          </a:p>
          <a:p>
            <a:r>
              <a:rPr lang="en-US" dirty="0">
                <a:latin typeface="Cascadia Mono SemiBold" panose="020B0609020000020004" pitchFamily="49" charset="0"/>
                <a:cs typeface="Cascadia Mono SemiBold" panose="020B0609020000020004" pitchFamily="49" charset="0"/>
              </a:rPr>
              <a:t>     </a:t>
            </a:r>
            <a:r>
              <a:rPr lang="en-US" dirty="0">
                <a:solidFill>
                  <a:schemeClr val="accent1">
                    <a:lumMod val="50000"/>
                  </a:schemeClr>
                </a:solidFill>
                <a:latin typeface="Cascadia Mono SemiBold" panose="020B0609020000020004" pitchFamily="49" charset="0"/>
                <a:cs typeface="Cascadia Mono SemiBold" panose="020B0609020000020004" pitchFamily="49" charset="0"/>
              </a:rPr>
              <a:t>Nikhil Dasar Naidu</a:t>
            </a:r>
          </a:p>
          <a:p>
            <a:r>
              <a:rPr lang="en-US" dirty="0">
                <a:solidFill>
                  <a:schemeClr val="accent1">
                    <a:lumMod val="50000"/>
                  </a:schemeClr>
                </a:solidFill>
                <a:latin typeface="Cascadia Mono SemiBold" panose="020B0609020000020004" pitchFamily="49" charset="0"/>
                <a:cs typeface="Cascadia Mono SemiBold" panose="020B0609020000020004" pitchFamily="49" charset="0"/>
              </a:rPr>
              <a:t>     IT 7</a:t>
            </a:r>
            <a:r>
              <a:rPr lang="en-US" baseline="30000" dirty="0">
                <a:solidFill>
                  <a:schemeClr val="accent1">
                    <a:lumMod val="50000"/>
                  </a:schemeClr>
                </a:solidFill>
                <a:latin typeface="Cascadia Mono SemiBold" panose="020B0609020000020004" pitchFamily="49" charset="0"/>
                <a:cs typeface="Cascadia Mono SemiBold" panose="020B0609020000020004" pitchFamily="49" charset="0"/>
              </a:rPr>
              <a:t>th</a:t>
            </a:r>
            <a:r>
              <a:rPr lang="en-US" dirty="0">
                <a:solidFill>
                  <a:schemeClr val="accent1">
                    <a:lumMod val="50000"/>
                  </a:schemeClr>
                </a:solidFill>
                <a:latin typeface="Cascadia Mono SemiBold" panose="020B0609020000020004" pitchFamily="49" charset="0"/>
                <a:cs typeface="Cascadia Mono SemiBold" panose="020B0609020000020004" pitchFamily="49" charset="0"/>
              </a:rPr>
              <a:t> Semester</a:t>
            </a:r>
          </a:p>
          <a:p>
            <a:r>
              <a:rPr lang="en-US" dirty="0">
                <a:solidFill>
                  <a:schemeClr val="accent1">
                    <a:lumMod val="50000"/>
                  </a:schemeClr>
                </a:solidFill>
                <a:latin typeface="Cascadia Mono SemiBold" panose="020B0609020000020004" pitchFamily="49" charset="0"/>
                <a:cs typeface="Cascadia Mono SemiBold" panose="020B0609020000020004" pitchFamily="49" charset="0"/>
              </a:rPr>
              <a:t>     Industrial Training Project</a:t>
            </a:r>
          </a:p>
          <a:p>
            <a:r>
              <a:rPr lang="en-US" dirty="0">
                <a:solidFill>
                  <a:schemeClr val="accent1">
                    <a:lumMod val="50000"/>
                  </a:schemeClr>
                </a:solidFill>
                <a:latin typeface="Cascadia Mono SemiBold" panose="020B0609020000020004" pitchFamily="49" charset="0"/>
                <a:cs typeface="Cascadia Mono SemiBold" panose="020B0609020000020004" pitchFamily="49" charset="0"/>
              </a:rPr>
              <a:t>      </a:t>
            </a:r>
          </a:p>
          <a:p>
            <a:endParaRPr lang="en-IN" dirty="0"/>
          </a:p>
        </p:txBody>
      </p:sp>
      <p:sp>
        <p:nvSpPr>
          <p:cNvPr id="5" name="TextBox 4">
            <a:extLst>
              <a:ext uri="{FF2B5EF4-FFF2-40B4-BE49-F238E27FC236}">
                <a16:creationId xmlns:a16="http://schemas.microsoft.com/office/drawing/2014/main" id="{B38DB0D0-A6CD-C431-2376-9F45E43DF749}"/>
              </a:ext>
            </a:extLst>
          </p:cNvPr>
          <p:cNvSpPr txBox="1"/>
          <p:nvPr/>
        </p:nvSpPr>
        <p:spPr>
          <a:xfrm>
            <a:off x="2570588" y="4989689"/>
            <a:ext cx="4617159" cy="1754326"/>
          </a:xfrm>
          <a:prstGeom prst="rect">
            <a:avLst/>
          </a:prstGeom>
          <a:noFill/>
        </p:spPr>
        <p:txBody>
          <a:bodyPr wrap="square" rtlCol="0">
            <a:spAutoFit/>
          </a:bodyPr>
          <a:lstStyle/>
          <a:p>
            <a:r>
              <a:rPr lang="en-US" dirty="0">
                <a:latin typeface="Cascadia Mono SemiBold" panose="020B0609020000020004" pitchFamily="49" charset="0"/>
                <a:cs typeface="Cascadia Mono SemiBold" panose="020B0609020000020004" pitchFamily="49" charset="0"/>
              </a:rPr>
              <a:t>Guided by :</a:t>
            </a:r>
          </a:p>
          <a:p>
            <a:r>
              <a:rPr lang="en-US" dirty="0">
                <a:latin typeface="Cascadia Mono SemiBold" panose="020B0609020000020004" pitchFamily="49" charset="0"/>
                <a:cs typeface="Cascadia Mono SemiBold" panose="020B0609020000020004" pitchFamily="49" charset="0"/>
              </a:rPr>
              <a:t>     </a:t>
            </a:r>
            <a:r>
              <a:rPr lang="en-US" dirty="0">
                <a:solidFill>
                  <a:schemeClr val="tx2"/>
                </a:solidFill>
                <a:latin typeface="Cascadia Mono SemiBold" panose="020B0609020000020004" pitchFamily="49" charset="0"/>
                <a:cs typeface="Cascadia Mono SemiBold" panose="020B0609020000020004" pitchFamily="49" charset="0"/>
              </a:rPr>
              <a:t>Priyanka </a:t>
            </a:r>
            <a:r>
              <a:rPr lang="en-US" dirty="0" err="1">
                <a:solidFill>
                  <a:schemeClr val="tx2"/>
                </a:solidFill>
                <a:latin typeface="Cascadia Mono SemiBold" panose="020B0609020000020004" pitchFamily="49" charset="0"/>
                <a:cs typeface="Cascadia Mono SemiBold" panose="020B0609020000020004" pitchFamily="49" charset="0"/>
              </a:rPr>
              <a:t>Sahu</a:t>
            </a:r>
            <a:endParaRPr lang="en-US" dirty="0">
              <a:solidFill>
                <a:schemeClr val="tx2"/>
              </a:solidFill>
              <a:latin typeface="Cascadia Mono SemiBold" panose="020B0609020000020004" pitchFamily="49" charset="0"/>
              <a:cs typeface="Cascadia Mono SemiBold" panose="020B0609020000020004" pitchFamily="49" charset="0"/>
            </a:endParaRPr>
          </a:p>
          <a:p>
            <a:r>
              <a:rPr lang="en-US" dirty="0">
                <a:solidFill>
                  <a:schemeClr val="tx2"/>
                </a:solidFill>
                <a:latin typeface="Cascadia Mono SemiBold" panose="020B0609020000020004" pitchFamily="49" charset="0"/>
                <a:cs typeface="Cascadia Mono SemiBold" panose="020B0609020000020004" pitchFamily="49" charset="0"/>
              </a:rPr>
              <a:t>     Himanshu </a:t>
            </a:r>
            <a:r>
              <a:rPr lang="en-US" dirty="0" err="1">
                <a:solidFill>
                  <a:schemeClr val="tx2"/>
                </a:solidFill>
                <a:latin typeface="Cascadia Mono SemiBold" panose="020B0609020000020004" pitchFamily="49" charset="0"/>
                <a:cs typeface="Cascadia Mono SemiBold" panose="020B0609020000020004" pitchFamily="49" charset="0"/>
              </a:rPr>
              <a:t>Sahu</a:t>
            </a:r>
            <a:endParaRPr lang="en-US" dirty="0">
              <a:solidFill>
                <a:schemeClr val="tx2"/>
              </a:solidFill>
              <a:latin typeface="Cascadia Mono SemiBold" panose="020B0609020000020004" pitchFamily="49" charset="0"/>
              <a:cs typeface="Cascadia Mono SemiBold" panose="020B0609020000020004" pitchFamily="49" charset="0"/>
            </a:endParaRPr>
          </a:p>
          <a:p>
            <a:r>
              <a:rPr lang="en-US" dirty="0">
                <a:solidFill>
                  <a:schemeClr val="tx2"/>
                </a:solidFill>
                <a:latin typeface="Cascadia Mono SemiBold" panose="020B0609020000020004" pitchFamily="49" charset="0"/>
                <a:cs typeface="Cascadia Mono SemiBold" panose="020B0609020000020004" pitchFamily="49" charset="0"/>
              </a:rPr>
              <a:t>     Samiksha Shukla</a:t>
            </a:r>
          </a:p>
          <a:p>
            <a:r>
              <a:rPr lang="en-US" dirty="0">
                <a:solidFill>
                  <a:schemeClr val="tx2"/>
                </a:solidFill>
                <a:latin typeface="Cascadia Mono SemiBold" panose="020B0609020000020004" pitchFamily="49" charset="0"/>
                <a:cs typeface="Cascadia Mono SemiBold" panose="020B0609020000020004" pitchFamily="49" charset="0"/>
              </a:rPr>
              <a:t>     Kunal Kumar Verma</a:t>
            </a:r>
          </a:p>
          <a:p>
            <a:endParaRPr lang="en-IN"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Android applications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algn="just"/>
            <a:r>
              <a:rPr lang="en-US" sz="2400" b="0" i="0" dirty="0">
                <a:solidFill>
                  <a:srgbClr val="000000"/>
                </a:solidFill>
                <a:effectLst/>
                <a:latin typeface="Nunito" pitchFamily="2" charset="0"/>
              </a:rPr>
              <a:t>Android applications are usually developed in the Java and </a:t>
            </a:r>
            <a:r>
              <a:rPr lang="en-US" sz="2400" dirty="0">
                <a:solidFill>
                  <a:srgbClr val="000000"/>
                </a:solidFill>
                <a:latin typeface="Nunito" pitchFamily="2" charset="0"/>
              </a:rPr>
              <a:t>Kotlin </a:t>
            </a:r>
            <a:r>
              <a:rPr lang="en-US" sz="2400" b="0" i="0" dirty="0">
                <a:solidFill>
                  <a:srgbClr val="000000"/>
                </a:solidFill>
                <a:effectLst/>
                <a:latin typeface="Nunito" pitchFamily="2" charset="0"/>
              </a:rPr>
              <a:t>language using the Android Software Development Kit.</a:t>
            </a:r>
          </a:p>
          <a:p>
            <a:pPr algn="just"/>
            <a:r>
              <a:rPr lang="en-US" sz="2400" b="0" i="0" dirty="0">
                <a:solidFill>
                  <a:srgbClr val="000000"/>
                </a:solidFill>
                <a:effectLst/>
                <a:latin typeface="Nunito" pitchFamily="2" charset="0"/>
              </a:rPr>
              <a:t>Once developed, Android applications can be packaged easily and sold out either through a store such as </a:t>
            </a:r>
            <a:r>
              <a:rPr lang="en-US" sz="2400" b="1" i="0" dirty="0">
                <a:solidFill>
                  <a:srgbClr val="000000"/>
                </a:solidFill>
                <a:effectLst/>
                <a:latin typeface="Nunito" pitchFamily="2" charset="0"/>
              </a:rPr>
              <a:t>Google Play</a:t>
            </a:r>
            <a:r>
              <a:rPr lang="en-US" sz="2400" b="0" i="0" dirty="0">
                <a:solidFill>
                  <a:srgbClr val="000000"/>
                </a:solidFill>
                <a:effectLst/>
                <a:latin typeface="Nunito" pitchFamily="2" charset="0"/>
              </a:rPr>
              <a:t>, </a:t>
            </a:r>
            <a:r>
              <a:rPr lang="en-US" sz="2400" b="1" i="0" dirty="0" err="1">
                <a:solidFill>
                  <a:srgbClr val="000000"/>
                </a:solidFill>
                <a:effectLst/>
                <a:latin typeface="Nunito" pitchFamily="2" charset="0"/>
              </a:rPr>
              <a:t>SlideME</a:t>
            </a:r>
            <a:r>
              <a:rPr lang="en-US" sz="2400" b="0" i="0" dirty="0">
                <a:solidFill>
                  <a:srgbClr val="000000"/>
                </a:solidFill>
                <a:effectLst/>
                <a:latin typeface="Nunito" pitchFamily="2" charset="0"/>
              </a:rPr>
              <a:t>, </a:t>
            </a:r>
            <a:r>
              <a:rPr lang="en-US" sz="2400" b="1" i="0" dirty="0">
                <a:solidFill>
                  <a:srgbClr val="000000"/>
                </a:solidFill>
                <a:effectLst/>
                <a:latin typeface="Nunito" pitchFamily="2" charset="0"/>
              </a:rPr>
              <a:t>Opera Mobile Store</a:t>
            </a:r>
            <a:r>
              <a:rPr lang="en-US" sz="2400" b="0" i="0" dirty="0">
                <a:solidFill>
                  <a:srgbClr val="000000"/>
                </a:solidFill>
                <a:effectLst/>
                <a:latin typeface="Nunito" pitchFamily="2" charset="0"/>
              </a:rPr>
              <a:t>, </a:t>
            </a:r>
            <a:r>
              <a:rPr lang="en-US" sz="2400" b="1" i="0" dirty="0" err="1">
                <a:solidFill>
                  <a:srgbClr val="000000"/>
                </a:solidFill>
                <a:effectLst/>
                <a:latin typeface="Nunito" pitchFamily="2" charset="0"/>
              </a:rPr>
              <a:t>Mobango</a:t>
            </a:r>
            <a:r>
              <a:rPr lang="en-US" sz="2400" b="0" i="0" dirty="0">
                <a:solidFill>
                  <a:srgbClr val="000000"/>
                </a:solidFill>
                <a:effectLst/>
                <a:latin typeface="Nunito" pitchFamily="2" charset="0"/>
              </a:rPr>
              <a:t>, </a:t>
            </a:r>
            <a:r>
              <a:rPr lang="en-US" sz="2400" b="1" i="0" dirty="0">
                <a:solidFill>
                  <a:srgbClr val="000000"/>
                </a:solidFill>
                <a:effectLst/>
                <a:latin typeface="Nunito" pitchFamily="2" charset="0"/>
              </a:rPr>
              <a:t>F-droid</a:t>
            </a:r>
            <a:r>
              <a:rPr lang="en-US" sz="2400" b="0" i="0" dirty="0">
                <a:solidFill>
                  <a:srgbClr val="000000"/>
                </a:solidFill>
                <a:effectLst/>
                <a:latin typeface="Nunito" pitchFamily="2" charset="0"/>
              </a:rPr>
              <a:t> and the </a:t>
            </a:r>
            <a:r>
              <a:rPr lang="en-US" sz="2400" b="1" i="0" dirty="0">
                <a:solidFill>
                  <a:srgbClr val="000000"/>
                </a:solidFill>
                <a:effectLst/>
                <a:latin typeface="Nunito" pitchFamily="2" charset="0"/>
              </a:rPr>
              <a:t>Amazon Appstore</a:t>
            </a:r>
            <a:r>
              <a:rPr lang="en-US" sz="2400" b="0" i="0" dirty="0">
                <a:solidFill>
                  <a:srgbClr val="000000"/>
                </a:solidFill>
                <a:effectLst/>
                <a:latin typeface="Nunito" pitchFamily="2" charset="0"/>
              </a:rPr>
              <a:t>.</a:t>
            </a:r>
          </a:p>
          <a:p>
            <a:pPr algn="just"/>
            <a:r>
              <a:rPr lang="en-US" sz="2400" b="0" i="0" dirty="0">
                <a:solidFill>
                  <a:srgbClr val="000000"/>
                </a:solidFill>
                <a:effectLst/>
                <a:latin typeface="Nunito" pitchFamily="2" charset="0"/>
              </a:rPr>
              <a:t>Android powers hundreds of millions of mobile devices in more than 190 countries around the world. It's the largest installed base of any mobile platform and growing fast. Every day more than 1 million new Android devices are activated worldwide.</a:t>
            </a:r>
          </a:p>
          <a:p>
            <a:endParaRPr lang="en-US" sz="24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09540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24057" y="439275"/>
            <a:ext cx="7698602" cy="783198"/>
          </a:xfrm>
        </p:spPr>
        <p:txBody>
          <a:bodyPr/>
          <a:lstStyle/>
          <a:p>
            <a:r>
              <a:rPr lang="en-US" dirty="0"/>
              <a:t>Categories of android apps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8" name="Picture 7">
            <a:extLst>
              <a:ext uri="{FF2B5EF4-FFF2-40B4-BE49-F238E27FC236}">
                <a16:creationId xmlns:a16="http://schemas.microsoft.com/office/drawing/2014/main" id="{952C4EDC-5F56-83ED-F89A-44086858F861}"/>
              </a:ext>
            </a:extLst>
          </p:cNvPr>
          <p:cNvPicPr>
            <a:picLocks noChangeAspect="1"/>
          </p:cNvPicPr>
          <p:nvPr/>
        </p:nvPicPr>
        <p:blipFill>
          <a:blip r:embed="rId2"/>
          <a:stretch>
            <a:fillRect/>
          </a:stretch>
        </p:blipFill>
        <p:spPr>
          <a:xfrm>
            <a:off x="381000" y="2015213"/>
            <a:ext cx="8893031" cy="3548397"/>
          </a:xfrm>
          <a:prstGeom prst="rect">
            <a:avLst/>
          </a:prstGeom>
        </p:spPr>
      </p:pic>
      <p:sp>
        <p:nvSpPr>
          <p:cNvPr id="9" name="TextBox 8">
            <a:extLst>
              <a:ext uri="{FF2B5EF4-FFF2-40B4-BE49-F238E27FC236}">
                <a16:creationId xmlns:a16="http://schemas.microsoft.com/office/drawing/2014/main" id="{EBC0A296-B526-EE2B-2F02-2DC8AF1437FB}"/>
              </a:ext>
            </a:extLst>
          </p:cNvPr>
          <p:cNvSpPr txBox="1"/>
          <p:nvPr/>
        </p:nvSpPr>
        <p:spPr>
          <a:xfrm>
            <a:off x="1165412" y="1434177"/>
            <a:ext cx="8435788" cy="376694"/>
          </a:xfrm>
          <a:prstGeom prst="rect">
            <a:avLst/>
          </a:prstGeom>
          <a:noFill/>
        </p:spPr>
        <p:txBody>
          <a:bodyPr wrap="square" rtlCol="0">
            <a:spAutoFit/>
          </a:bodyPr>
          <a:lstStyle/>
          <a:p>
            <a:r>
              <a:rPr lang="en-US" b="0" i="0" dirty="0">
                <a:solidFill>
                  <a:srgbClr val="000000"/>
                </a:solidFill>
                <a:effectLst/>
                <a:latin typeface="Nunito" pitchFamily="2" charset="0"/>
              </a:rPr>
              <a:t>There are many android applications in the market. The top categories are −</a:t>
            </a:r>
            <a:endParaRPr lang="en-IN" dirty="0"/>
          </a:p>
        </p:txBody>
      </p:sp>
    </p:spTree>
    <p:extLst>
      <p:ext uri="{BB962C8B-B14F-4D97-AF65-F5344CB8AC3E}">
        <p14:creationId xmlns:p14="http://schemas.microsoft.com/office/powerpoint/2010/main" val="121686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24056" y="251016"/>
            <a:ext cx="7698602" cy="783198"/>
          </a:xfrm>
        </p:spPr>
        <p:txBody>
          <a:bodyPr/>
          <a:lstStyle/>
          <a:p>
            <a:r>
              <a:rPr lang="en-US" dirty="0"/>
              <a:t>History of android</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7A050498-B3C5-4E98-5FD1-E656C2493FAD}"/>
              </a:ext>
            </a:extLst>
          </p:cNvPr>
          <p:cNvPicPr>
            <a:picLocks noChangeAspect="1"/>
          </p:cNvPicPr>
          <p:nvPr/>
        </p:nvPicPr>
        <p:blipFill>
          <a:blip r:embed="rId2"/>
          <a:stretch>
            <a:fillRect/>
          </a:stretch>
        </p:blipFill>
        <p:spPr>
          <a:xfrm>
            <a:off x="1024056" y="1129553"/>
            <a:ext cx="7044883" cy="5294669"/>
          </a:xfrm>
          <a:prstGeom prst="rect">
            <a:avLst/>
          </a:prstGeom>
        </p:spPr>
      </p:pic>
    </p:spTree>
    <p:extLst>
      <p:ext uri="{BB962C8B-B14F-4D97-AF65-F5344CB8AC3E}">
        <p14:creationId xmlns:p14="http://schemas.microsoft.com/office/powerpoint/2010/main" val="65660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Android Studio SDK</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Verdana" panose="020B0604030504040204" pitchFamily="34" charset="0"/>
              </a:rPr>
              <a:t>Android App are written using the Android software development kit (SDK). We extend the functionality of devices using SDK.</a:t>
            </a:r>
            <a:endParaRPr lang="en-US" dirty="0">
              <a:latin typeface="Verdana" panose="020B0604030504040204" pitchFamily="34" charset="0"/>
            </a:endParaRPr>
          </a:p>
          <a:p>
            <a:endParaRPr lang="en-US" b="0" i="0" dirty="0">
              <a:solidFill>
                <a:srgbClr val="000000"/>
              </a:solidFill>
              <a:effectLst/>
              <a:latin typeface="Verdana" panose="020B0604030504040204" pitchFamily="34"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14/11/2022</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39590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Features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1374473276"/>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r>
              <a:rPr lang="en-US" dirty="0"/>
              <a:t>14/11/2022</a:t>
            </a:r>
          </a:p>
          <a:p>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76858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24057" y="439275"/>
            <a:ext cx="8182696" cy="783198"/>
          </a:xfrm>
        </p:spPr>
        <p:txBody>
          <a:bodyPr/>
          <a:lstStyle/>
          <a:p>
            <a:r>
              <a:rPr lang="en-US" dirty="0"/>
              <a:t>Components of android apps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9" name="TextBox 8">
            <a:extLst>
              <a:ext uri="{FF2B5EF4-FFF2-40B4-BE49-F238E27FC236}">
                <a16:creationId xmlns:a16="http://schemas.microsoft.com/office/drawing/2014/main" id="{EBC0A296-B526-EE2B-2F02-2DC8AF1437FB}"/>
              </a:ext>
            </a:extLst>
          </p:cNvPr>
          <p:cNvSpPr txBox="1"/>
          <p:nvPr/>
        </p:nvSpPr>
        <p:spPr>
          <a:xfrm>
            <a:off x="1129553" y="1389353"/>
            <a:ext cx="9654988" cy="1477328"/>
          </a:xfrm>
          <a:prstGeom prst="rect">
            <a:avLst/>
          </a:prstGeom>
          <a:noFill/>
        </p:spPr>
        <p:txBody>
          <a:bodyPr wrap="square" rtlCol="0">
            <a:spAutoFit/>
          </a:bodyPr>
          <a:lstStyle/>
          <a:p>
            <a:r>
              <a:rPr lang="en-US" b="0" i="0" dirty="0">
                <a:solidFill>
                  <a:srgbClr val="000000"/>
                </a:solidFill>
                <a:effectLst/>
                <a:latin typeface="Nunito" pitchFamily="2" charset="0"/>
              </a:rPr>
              <a:t>Application components are the essential building blocks of an Android application. These components are loosely coupled by the application manifest file </a:t>
            </a:r>
            <a:r>
              <a:rPr lang="en-US" b="0" i="1" dirty="0">
                <a:solidFill>
                  <a:srgbClr val="000000"/>
                </a:solidFill>
                <a:effectLst/>
                <a:latin typeface="Nunito" pitchFamily="2" charset="0"/>
              </a:rPr>
              <a:t>AndroidManifest.xml</a:t>
            </a:r>
            <a:r>
              <a:rPr lang="en-US" b="0" i="0" dirty="0">
                <a:solidFill>
                  <a:srgbClr val="000000"/>
                </a:solidFill>
                <a:effectLst/>
                <a:latin typeface="Nunito" pitchFamily="2" charset="0"/>
              </a:rPr>
              <a:t> that describes each component of the application and how they interact.</a:t>
            </a:r>
          </a:p>
          <a:p>
            <a:r>
              <a:rPr lang="en-US" b="0" i="0" dirty="0">
                <a:solidFill>
                  <a:srgbClr val="000000"/>
                </a:solidFill>
                <a:effectLst/>
                <a:latin typeface="Nunito" pitchFamily="2" charset="0"/>
              </a:rPr>
              <a:t>There are following four main components that can be used within an Android application −</a:t>
            </a:r>
          </a:p>
          <a:p>
            <a:endParaRPr lang="en-IN" dirty="0"/>
          </a:p>
        </p:txBody>
      </p:sp>
      <p:pic>
        <p:nvPicPr>
          <p:cNvPr id="7" name="Picture 6">
            <a:extLst>
              <a:ext uri="{FF2B5EF4-FFF2-40B4-BE49-F238E27FC236}">
                <a16:creationId xmlns:a16="http://schemas.microsoft.com/office/drawing/2014/main" id="{C0150E38-9B96-0ABC-D015-A2C7B682ACA3}"/>
              </a:ext>
            </a:extLst>
          </p:cNvPr>
          <p:cNvPicPr>
            <a:picLocks noChangeAspect="1"/>
          </p:cNvPicPr>
          <p:nvPr/>
        </p:nvPicPr>
        <p:blipFill>
          <a:blip r:embed="rId2"/>
          <a:stretch>
            <a:fillRect/>
          </a:stretch>
        </p:blipFill>
        <p:spPr>
          <a:xfrm>
            <a:off x="1615939" y="2617698"/>
            <a:ext cx="6447345" cy="3780679"/>
          </a:xfrm>
          <a:prstGeom prst="rect">
            <a:avLst/>
          </a:prstGeom>
        </p:spPr>
      </p:pic>
    </p:spTree>
    <p:extLst>
      <p:ext uri="{BB962C8B-B14F-4D97-AF65-F5344CB8AC3E}">
        <p14:creationId xmlns:p14="http://schemas.microsoft.com/office/powerpoint/2010/main" val="144850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14" name="TextBox 13">
            <a:extLst>
              <a:ext uri="{FF2B5EF4-FFF2-40B4-BE49-F238E27FC236}">
                <a16:creationId xmlns:a16="http://schemas.microsoft.com/office/drawing/2014/main" id="{7A412B70-005F-2764-F867-362BEB938092}"/>
              </a:ext>
            </a:extLst>
          </p:cNvPr>
          <p:cNvSpPr txBox="1"/>
          <p:nvPr/>
        </p:nvSpPr>
        <p:spPr>
          <a:xfrm>
            <a:off x="905435" y="829483"/>
            <a:ext cx="2120153" cy="584775"/>
          </a:xfrm>
          <a:prstGeom prst="rect">
            <a:avLst/>
          </a:prstGeom>
          <a:noFill/>
        </p:spPr>
        <p:txBody>
          <a:bodyPr wrap="square" rtlCol="0">
            <a:spAutoFit/>
          </a:bodyPr>
          <a:lstStyle/>
          <a:p>
            <a:r>
              <a:rPr lang="en-IN" sz="3200" dirty="0"/>
              <a:t>Activities</a:t>
            </a:r>
          </a:p>
        </p:txBody>
      </p:sp>
      <p:sp>
        <p:nvSpPr>
          <p:cNvPr id="15" name="TextBox 14">
            <a:extLst>
              <a:ext uri="{FF2B5EF4-FFF2-40B4-BE49-F238E27FC236}">
                <a16:creationId xmlns:a16="http://schemas.microsoft.com/office/drawing/2014/main" id="{4074BEDF-3E60-B6F3-DD63-E6A25E95ABAD}"/>
              </a:ext>
            </a:extLst>
          </p:cNvPr>
          <p:cNvSpPr txBox="1"/>
          <p:nvPr/>
        </p:nvSpPr>
        <p:spPr>
          <a:xfrm>
            <a:off x="905435" y="1330224"/>
            <a:ext cx="9923930" cy="1754326"/>
          </a:xfrm>
          <a:prstGeom prst="rect">
            <a:avLst/>
          </a:prstGeom>
          <a:noFill/>
        </p:spPr>
        <p:txBody>
          <a:bodyPr wrap="square" rtlCol="0">
            <a:spAutoFit/>
          </a:bodyPr>
          <a:lstStyle/>
          <a:p>
            <a:r>
              <a:rPr kumimoji="0" lang="en-US" altLang="en-US" sz="1800" b="0" i="0" u="none" strike="noStrike" cap="none" normalizeH="0" baseline="0" dirty="0">
                <a:ln>
                  <a:noFill/>
                </a:ln>
                <a:solidFill>
                  <a:srgbClr val="000000"/>
                </a:solidFill>
                <a:effectLst/>
                <a:latin typeface="Nunito" pitchFamily="2" charset="0"/>
              </a:rPr>
              <a:t>An activity represents a single screen with a user interface, in-short Activity performs actions on the screen. For example, an email application might have one activity that shows a list of new emails, another activity to compose an email, and another activity for reading emails. If an application has more than one activity, then one of them should be marked as the activity that is presented when the application is launched.</a:t>
            </a:r>
          </a:p>
          <a:p>
            <a:r>
              <a:rPr lang="en-US" b="0" i="0" dirty="0">
                <a:solidFill>
                  <a:srgbClr val="000000"/>
                </a:solidFill>
                <a:effectLst/>
                <a:latin typeface="Nunito" pitchFamily="2" charset="0"/>
              </a:rPr>
              <a:t>An activity is implemented as a subclass of </a:t>
            </a:r>
            <a:r>
              <a:rPr lang="en-US" b="1" i="0" dirty="0">
                <a:solidFill>
                  <a:srgbClr val="000000"/>
                </a:solidFill>
                <a:effectLst/>
                <a:latin typeface="Nunito" pitchFamily="2" charset="0"/>
              </a:rPr>
              <a:t>Activity</a:t>
            </a:r>
            <a:r>
              <a:rPr lang="en-US" b="0" i="0" dirty="0">
                <a:solidFill>
                  <a:srgbClr val="000000"/>
                </a:solidFill>
                <a:effectLst/>
                <a:latin typeface="Nunito" pitchFamily="2" charset="0"/>
              </a:rPr>
              <a:t> class as follows −</a:t>
            </a:r>
            <a:endParaRPr lang="en-US" dirty="0">
              <a:solidFill>
                <a:srgbClr val="000000"/>
              </a:solidFill>
              <a:latin typeface="Nunito" pitchFamily="2" charset="0"/>
            </a:endParaRPr>
          </a:p>
        </p:txBody>
      </p:sp>
      <p:sp>
        <p:nvSpPr>
          <p:cNvPr id="16" name="Title 2">
            <a:extLst>
              <a:ext uri="{FF2B5EF4-FFF2-40B4-BE49-F238E27FC236}">
                <a16:creationId xmlns:a16="http://schemas.microsoft.com/office/drawing/2014/main" id="{FAE9A0C7-DC66-F448-46AF-A4BD7B908F42}"/>
              </a:ext>
            </a:extLst>
          </p:cNvPr>
          <p:cNvSpPr>
            <a:spLocks noGrp="1"/>
          </p:cNvSpPr>
          <p:nvPr>
            <p:ph type="title"/>
          </p:nvPr>
        </p:nvSpPr>
        <p:spPr>
          <a:xfrm>
            <a:off x="3124201" y="33637"/>
            <a:ext cx="3778624" cy="751163"/>
          </a:xfrm>
        </p:spPr>
        <p:txBody>
          <a:bodyPr/>
          <a:lstStyle/>
          <a:p>
            <a:r>
              <a:rPr lang="en-US" dirty="0"/>
              <a:t>Components</a:t>
            </a:r>
          </a:p>
        </p:txBody>
      </p:sp>
      <p:sp>
        <p:nvSpPr>
          <p:cNvPr id="17" name="Rectangle 2">
            <a:extLst>
              <a:ext uri="{FF2B5EF4-FFF2-40B4-BE49-F238E27FC236}">
                <a16:creationId xmlns:a16="http://schemas.microsoft.com/office/drawing/2014/main" id="{B0FC7F3B-AAD0-9AF5-1FDF-9308809F63E9}"/>
              </a:ext>
            </a:extLst>
          </p:cNvPr>
          <p:cNvSpPr>
            <a:spLocks noChangeArrowheads="1"/>
          </p:cNvSpPr>
          <p:nvPr/>
        </p:nvSpPr>
        <p:spPr bwMode="auto">
          <a:xfrm>
            <a:off x="993960" y="3100161"/>
            <a:ext cx="3863789"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class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MainActivity</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extends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0066"/>
                </a:solidFill>
                <a:effectLst/>
                <a:latin typeface="var(--bs-font-monospace)"/>
              </a:rPr>
              <a:t>Activity</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AD78B29-97AF-A15C-545A-B05ADC8068C5}"/>
              </a:ext>
            </a:extLst>
          </p:cNvPr>
          <p:cNvSpPr txBox="1"/>
          <p:nvPr/>
        </p:nvSpPr>
        <p:spPr>
          <a:xfrm>
            <a:off x="805701" y="3556354"/>
            <a:ext cx="2120153" cy="584775"/>
          </a:xfrm>
          <a:prstGeom prst="rect">
            <a:avLst/>
          </a:prstGeom>
          <a:noFill/>
        </p:spPr>
        <p:txBody>
          <a:bodyPr wrap="square" rtlCol="0">
            <a:spAutoFit/>
          </a:bodyPr>
          <a:lstStyle/>
          <a:p>
            <a:r>
              <a:rPr lang="en-IN" sz="3200" dirty="0"/>
              <a:t>Services</a:t>
            </a:r>
          </a:p>
        </p:txBody>
      </p:sp>
      <p:sp>
        <p:nvSpPr>
          <p:cNvPr id="20" name="TextBox 19">
            <a:extLst>
              <a:ext uri="{FF2B5EF4-FFF2-40B4-BE49-F238E27FC236}">
                <a16:creationId xmlns:a16="http://schemas.microsoft.com/office/drawing/2014/main" id="{147D1A18-3DAE-6DB7-3216-D7DD983B8DF9}"/>
              </a:ext>
            </a:extLst>
          </p:cNvPr>
          <p:cNvSpPr txBox="1"/>
          <p:nvPr/>
        </p:nvSpPr>
        <p:spPr>
          <a:xfrm>
            <a:off x="842682" y="3795707"/>
            <a:ext cx="9923930" cy="2031325"/>
          </a:xfrm>
          <a:prstGeom prst="rect">
            <a:avLst/>
          </a:prstGeom>
          <a:noFill/>
        </p:spPr>
        <p:txBody>
          <a:bodyPr wrap="square" rtlCol="0">
            <a:spAutoFit/>
          </a:bodyPr>
          <a:lstStyle/>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a:t>
            </a:r>
          </a:p>
          <a:p>
            <a:pPr algn="just"/>
            <a:r>
              <a:rPr lang="en-US" b="0" i="0" dirty="0">
                <a:solidFill>
                  <a:srgbClr val="000000"/>
                </a:solidFill>
                <a:effectLst/>
                <a:latin typeface="Nunito" pitchFamily="2" charset="0"/>
              </a:rPr>
              <a:t>A service is implemented as a subclass of </a:t>
            </a:r>
            <a:r>
              <a:rPr lang="en-US" b="1" i="0" dirty="0">
                <a:solidFill>
                  <a:srgbClr val="000000"/>
                </a:solidFill>
                <a:effectLst/>
                <a:latin typeface="Nunito" pitchFamily="2" charset="0"/>
              </a:rPr>
              <a:t>Service</a:t>
            </a:r>
            <a:r>
              <a:rPr lang="en-US" b="0" i="0" dirty="0">
                <a:solidFill>
                  <a:srgbClr val="000000"/>
                </a:solidFill>
                <a:effectLst/>
                <a:latin typeface="Nunito" pitchFamily="2" charset="0"/>
              </a:rPr>
              <a:t> class as follows −</a:t>
            </a:r>
          </a:p>
          <a:p>
            <a:endParaRPr lang="en-IN" dirty="0"/>
          </a:p>
        </p:txBody>
      </p:sp>
      <p:sp>
        <p:nvSpPr>
          <p:cNvPr id="21" name="Rectangle 3">
            <a:extLst>
              <a:ext uri="{FF2B5EF4-FFF2-40B4-BE49-F238E27FC236}">
                <a16:creationId xmlns:a16="http://schemas.microsoft.com/office/drawing/2014/main" id="{BC66B261-C318-1CCD-1F7C-6E1BB0124B1B}"/>
              </a:ext>
            </a:extLst>
          </p:cNvPr>
          <p:cNvSpPr>
            <a:spLocks noChangeArrowheads="1"/>
          </p:cNvSpPr>
          <p:nvPr/>
        </p:nvSpPr>
        <p:spPr bwMode="auto">
          <a:xfrm>
            <a:off x="1010767" y="5527776"/>
            <a:ext cx="3533216" cy="538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class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MyService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extends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0066"/>
                </a:solidFill>
                <a:effectLst/>
                <a:latin typeface="var(--bs-font-monospace)"/>
              </a:rPr>
              <a:t>Service</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endParaRPr lang="en-US" altLang="en-US" sz="1600"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45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14" name="TextBox 13">
            <a:extLst>
              <a:ext uri="{FF2B5EF4-FFF2-40B4-BE49-F238E27FC236}">
                <a16:creationId xmlns:a16="http://schemas.microsoft.com/office/drawing/2014/main" id="{7A412B70-005F-2764-F867-362BEB938092}"/>
              </a:ext>
            </a:extLst>
          </p:cNvPr>
          <p:cNvSpPr txBox="1"/>
          <p:nvPr/>
        </p:nvSpPr>
        <p:spPr>
          <a:xfrm>
            <a:off x="905435" y="712939"/>
            <a:ext cx="5665694" cy="584775"/>
          </a:xfrm>
          <a:prstGeom prst="rect">
            <a:avLst/>
          </a:prstGeom>
          <a:noFill/>
        </p:spPr>
        <p:txBody>
          <a:bodyPr wrap="square" rtlCol="0">
            <a:spAutoFit/>
          </a:bodyPr>
          <a:lstStyle/>
          <a:p>
            <a:pPr algn="l"/>
            <a:r>
              <a:rPr lang="en-IN" sz="3200" b="0" i="0" dirty="0">
                <a:solidFill>
                  <a:srgbClr val="000000"/>
                </a:solidFill>
                <a:effectLst/>
                <a:latin typeface="Heebo" panose="020B0604020202020204" pitchFamily="2" charset="-79"/>
                <a:cs typeface="Heebo" panose="020B0604020202020204" pitchFamily="2" charset="-79"/>
              </a:rPr>
              <a:t>Broadcast Receivers</a:t>
            </a:r>
          </a:p>
        </p:txBody>
      </p:sp>
      <p:sp>
        <p:nvSpPr>
          <p:cNvPr id="15" name="TextBox 14">
            <a:extLst>
              <a:ext uri="{FF2B5EF4-FFF2-40B4-BE49-F238E27FC236}">
                <a16:creationId xmlns:a16="http://schemas.microsoft.com/office/drawing/2014/main" id="{4074BEDF-3E60-B6F3-DD63-E6A25E95ABAD}"/>
              </a:ext>
            </a:extLst>
          </p:cNvPr>
          <p:cNvSpPr txBox="1"/>
          <p:nvPr/>
        </p:nvSpPr>
        <p:spPr>
          <a:xfrm>
            <a:off x="905435" y="1330224"/>
            <a:ext cx="9923930" cy="1569660"/>
          </a:xfrm>
          <a:prstGeom prst="rect">
            <a:avLst/>
          </a:prstGeom>
          <a:noFill/>
        </p:spPr>
        <p:txBody>
          <a:bodyPr wrap="square" rtlCol="0">
            <a:spAutoFit/>
          </a:bodyPr>
          <a:lstStyle/>
          <a:p>
            <a:pPr algn="just"/>
            <a:r>
              <a:rPr lang="en-US" sz="1600" b="0" i="0" dirty="0">
                <a:solidFill>
                  <a:srgbClr val="000000"/>
                </a:solidFill>
                <a:effectLst/>
                <a:latin typeface="Nunito" pitchFamily="2" charset="0"/>
              </a:rPr>
              <a:t>Broadcast Receivers simply respond to broadcast messages from other applications or from the system.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a:p>
            <a:pPr algn="just"/>
            <a:r>
              <a:rPr lang="en-US" sz="1600" b="0" i="0" dirty="0">
                <a:solidFill>
                  <a:srgbClr val="000000"/>
                </a:solidFill>
                <a:effectLst/>
                <a:latin typeface="Nunito" pitchFamily="2" charset="0"/>
              </a:rPr>
              <a:t>A broadcast receiver is implemented as a subclass of </a:t>
            </a:r>
            <a:r>
              <a:rPr lang="en-US" sz="1600" b="1" i="0" dirty="0" err="1">
                <a:solidFill>
                  <a:srgbClr val="000000"/>
                </a:solidFill>
                <a:effectLst/>
                <a:latin typeface="Nunito" pitchFamily="2" charset="0"/>
              </a:rPr>
              <a:t>BroadcastReceiver</a:t>
            </a:r>
            <a:r>
              <a:rPr lang="en-US" sz="1600" b="0" i="0" dirty="0">
                <a:solidFill>
                  <a:srgbClr val="000000"/>
                </a:solidFill>
                <a:effectLst/>
                <a:latin typeface="Nunito" pitchFamily="2" charset="0"/>
              </a:rPr>
              <a:t> class and each message is broadcaster as an </a:t>
            </a:r>
            <a:r>
              <a:rPr lang="en-US" sz="1600" b="1" i="0" dirty="0">
                <a:solidFill>
                  <a:srgbClr val="000000"/>
                </a:solidFill>
                <a:effectLst/>
                <a:latin typeface="Nunito" pitchFamily="2" charset="0"/>
              </a:rPr>
              <a:t>Intent</a:t>
            </a:r>
            <a:r>
              <a:rPr lang="en-US" sz="1600" b="0" i="0" dirty="0">
                <a:solidFill>
                  <a:srgbClr val="000000"/>
                </a:solidFill>
                <a:effectLst/>
                <a:latin typeface="Nunito" pitchFamily="2" charset="0"/>
              </a:rPr>
              <a:t> object.</a:t>
            </a:r>
          </a:p>
        </p:txBody>
      </p:sp>
      <p:sp>
        <p:nvSpPr>
          <p:cNvPr id="16" name="Title 2">
            <a:extLst>
              <a:ext uri="{FF2B5EF4-FFF2-40B4-BE49-F238E27FC236}">
                <a16:creationId xmlns:a16="http://schemas.microsoft.com/office/drawing/2014/main" id="{FAE9A0C7-DC66-F448-46AF-A4BD7B908F42}"/>
              </a:ext>
            </a:extLst>
          </p:cNvPr>
          <p:cNvSpPr>
            <a:spLocks noGrp="1"/>
          </p:cNvSpPr>
          <p:nvPr>
            <p:ph type="title"/>
          </p:nvPr>
        </p:nvSpPr>
        <p:spPr>
          <a:xfrm>
            <a:off x="3124201" y="33637"/>
            <a:ext cx="3778624" cy="751163"/>
          </a:xfrm>
        </p:spPr>
        <p:txBody>
          <a:bodyPr/>
          <a:lstStyle/>
          <a:p>
            <a:r>
              <a:rPr lang="en-US" dirty="0"/>
              <a:t>Components</a:t>
            </a:r>
          </a:p>
        </p:txBody>
      </p:sp>
      <p:sp>
        <p:nvSpPr>
          <p:cNvPr id="19" name="TextBox 18">
            <a:extLst>
              <a:ext uri="{FF2B5EF4-FFF2-40B4-BE49-F238E27FC236}">
                <a16:creationId xmlns:a16="http://schemas.microsoft.com/office/drawing/2014/main" id="{BAD78B29-97AF-A15C-545A-B05ADC8068C5}"/>
              </a:ext>
            </a:extLst>
          </p:cNvPr>
          <p:cNvSpPr txBox="1"/>
          <p:nvPr/>
        </p:nvSpPr>
        <p:spPr>
          <a:xfrm>
            <a:off x="778806" y="3610144"/>
            <a:ext cx="7235640" cy="1077218"/>
          </a:xfrm>
          <a:prstGeom prst="rect">
            <a:avLst/>
          </a:prstGeom>
          <a:noFill/>
        </p:spPr>
        <p:txBody>
          <a:bodyPr wrap="square" rtlCol="0">
            <a:spAutoFit/>
          </a:bodyPr>
          <a:lstStyle/>
          <a:p>
            <a:r>
              <a:rPr lang="en-IN" sz="3200" b="0" i="0" dirty="0">
                <a:solidFill>
                  <a:srgbClr val="000000"/>
                </a:solidFill>
                <a:effectLst/>
                <a:latin typeface="Heebo" panose="020B0604020202020204" pitchFamily="2" charset="-79"/>
                <a:cs typeface="Heebo" panose="020B0604020202020204" pitchFamily="2" charset="-79"/>
              </a:rPr>
              <a:t>Content Providers</a:t>
            </a:r>
          </a:p>
          <a:p>
            <a:endParaRPr lang="en-IN" sz="3200" dirty="0"/>
          </a:p>
        </p:txBody>
      </p:sp>
      <p:sp>
        <p:nvSpPr>
          <p:cNvPr id="20" name="TextBox 19">
            <a:extLst>
              <a:ext uri="{FF2B5EF4-FFF2-40B4-BE49-F238E27FC236}">
                <a16:creationId xmlns:a16="http://schemas.microsoft.com/office/drawing/2014/main" id="{147D1A18-3DAE-6DB7-3216-D7DD983B8DF9}"/>
              </a:ext>
            </a:extLst>
          </p:cNvPr>
          <p:cNvSpPr txBox="1"/>
          <p:nvPr/>
        </p:nvSpPr>
        <p:spPr>
          <a:xfrm>
            <a:off x="805701" y="4113736"/>
            <a:ext cx="9923930" cy="1477328"/>
          </a:xfrm>
          <a:prstGeom prst="rect">
            <a:avLst/>
          </a:prstGeom>
          <a:noFill/>
        </p:spPr>
        <p:txBody>
          <a:bodyPr wrap="square" rtlCol="0">
            <a:spAutoFit/>
          </a:bodyPr>
          <a:lstStyle/>
          <a:p>
            <a:pPr algn="just"/>
            <a:r>
              <a:rPr lang="en-US" b="0" i="0" dirty="0">
                <a:solidFill>
                  <a:srgbClr val="000000"/>
                </a:solidFill>
                <a:effectLst/>
                <a:latin typeface="Nunito" pitchFamily="2" charset="0"/>
              </a:rPr>
              <a:t>A content provider component supplies data from one application to others on request. Such requests are handled by the methods of the </a:t>
            </a:r>
            <a:r>
              <a:rPr lang="en-US" b="0" i="1" dirty="0" err="1">
                <a:solidFill>
                  <a:srgbClr val="000000"/>
                </a:solidFill>
                <a:effectLst/>
                <a:latin typeface="Nunito" pitchFamily="2" charset="0"/>
              </a:rPr>
              <a:t>ContentResolver</a:t>
            </a:r>
            <a:r>
              <a:rPr lang="en-US" b="0" i="0" dirty="0">
                <a:solidFill>
                  <a:srgbClr val="000000"/>
                </a:solidFill>
                <a:effectLst/>
                <a:latin typeface="Nunito" pitchFamily="2" charset="0"/>
              </a:rPr>
              <a:t> class. The data may be stored in the file system, the database or somewhere else entirely.</a:t>
            </a:r>
          </a:p>
          <a:p>
            <a:pPr algn="just"/>
            <a:r>
              <a:rPr lang="en-US" b="0" i="0" dirty="0">
                <a:solidFill>
                  <a:srgbClr val="000000"/>
                </a:solidFill>
                <a:effectLst/>
                <a:latin typeface="Nunito" pitchFamily="2" charset="0"/>
              </a:rPr>
              <a:t>A content provider is implemented as a subclass of </a:t>
            </a:r>
            <a:r>
              <a:rPr lang="en-US" b="1" i="0" dirty="0" err="1">
                <a:solidFill>
                  <a:srgbClr val="000000"/>
                </a:solidFill>
                <a:effectLst/>
                <a:latin typeface="Nunito" pitchFamily="2" charset="0"/>
              </a:rPr>
              <a:t>ContentProvider</a:t>
            </a:r>
            <a:r>
              <a:rPr lang="en-US" b="0" i="0" dirty="0">
                <a:solidFill>
                  <a:srgbClr val="000000"/>
                </a:solidFill>
                <a:effectLst/>
                <a:latin typeface="Nunito" pitchFamily="2" charset="0"/>
              </a:rPr>
              <a:t> class and must implement a standard set of APIs that enable other applications to perform transactions.</a:t>
            </a:r>
          </a:p>
        </p:txBody>
      </p:sp>
      <p:sp>
        <p:nvSpPr>
          <p:cNvPr id="7" name="Rectangle 1">
            <a:extLst>
              <a:ext uri="{FF2B5EF4-FFF2-40B4-BE49-F238E27FC236}">
                <a16:creationId xmlns:a16="http://schemas.microsoft.com/office/drawing/2014/main" id="{A9BE8582-E2D0-6625-5826-1B9D211D074D}"/>
              </a:ext>
            </a:extLst>
          </p:cNvPr>
          <p:cNvSpPr>
            <a:spLocks noChangeArrowheads="1"/>
          </p:cNvSpPr>
          <p:nvPr/>
        </p:nvSpPr>
        <p:spPr bwMode="auto">
          <a:xfrm>
            <a:off x="1010767" y="2873974"/>
            <a:ext cx="5764304" cy="7848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class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MyReceiver</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extends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BroadcastReceiver</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void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onReceive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context</a:t>
            </a:r>
            <a:r>
              <a:rPr kumimoji="0" lang="en-US" altLang="en-US" sz="1600" b="0" i="0" u="none" strike="noStrike" cap="none" normalizeH="0" baseline="0" dirty="0" err="1">
                <a:ln>
                  <a:noFill/>
                </a:ln>
                <a:solidFill>
                  <a:srgbClr val="666600"/>
                </a:solidFill>
                <a:effectLst/>
                <a:latin typeface="var(--bs-font-monospace)"/>
              </a:rPr>
              <a:t>,</a:t>
            </a:r>
            <a:r>
              <a:rPr kumimoji="0" lang="en-US" altLang="en-US" sz="1600" b="0" i="0" u="none" strike="noStrike" cap="none" normalizeH="0" baseline="0" dirty="0" err="1">
                <a:ln>
                  <a:noFill/>
                </a:ln>
                <a:solidFill>
                  <a:srgbClr val="000000"/>
                </a:solidFill>
                <a:effectLst/>
                <a:latin typeface="var(--bs-font-monospace)"/>
              </a:rPr>
              <a:t>intent</a:t>
            </a:r>
            <a:r>
              <a:rPr kumimoji="0" lang="en-US" altLang="en-US" sz="1600"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07B84F0-0F69-763A-DC4C-B05C1023DF88}"/>
              </a:ext>
            </a:extLst>
          </p:cNvPr>
          <p:cNvSpPr>
            <a:spLocks noChangeArrowheads="1"/>
          </p:cNvSpPr>
          <p:nvPr/>
        </p:nvSpPr>
        <p:spPr bwMode="auto">
          <a:xfrm>
            <a:off x="805701" y="5591064"/>
            <a:ext cx="5969370" cy="78483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class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MyContentProvider</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extends</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660066"/>
                </a:solidFill>
                <a:effectLst/>
                <a:latin typeface="var(--bs-font-monospace)"/>
              </a:rPr>
              <a:t>ContentProvider</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88"/>
                </a:solidFill>
                <a:latin typeface="var(--bs-font-monospace)"/>
              </a:rPr>
              <a:t>    </a:t>
            </a:r>
            <a:r>
              <a:rPr kumimoji="0" lang="en-US" altLang="en-US" sz="1600" b="0" i="0" u="none" strike="noStrike" cap="none" normalizeH="0" baseline="0" dirty="0">
                <a:ln>
                  <a:noFill/>
                </a:ln>
                <a:solidFill>
                  <a:srgbClr val="000088"/>
                </a:solidFill>
                <a:effectLst/>
                <a:latin typeface="var(--bs-font-monospace)"/>
              </a:rPr>
              <a:t>public</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a:ln>
                  <a:noFill/>
                </a:ln>
                <a:solidFill>
                  <a:srgbClr val="000088"/>
                </a:solidFill>
                <a:effectLst/>
                <a:latin typeface="var(--bs-font-monospace)"/>
              </a:rPr>
              <a:t>void</a:t>
            </a:r>
            <a:r>
              <a:rPr kumimoji="0" lang="en-US" altLang="en-US" sz="1600" b="0" i="0" u="none" strike="noStrike" cap="none" normalizeH="0" baseline="0" dirty="0">
                <a:ln>
                  <a:noFill/>
                </a:ln>
                <a:solidFill>
                  <a:srgbClr val="000000"/>
                </a:solidFill>
                <a:effectLst/>
                <a:latin typeface="var(--bs-font-monospace)"/>
              </a:rPr>
              <a:t> </a:t>
            </a:r>
            <a:r>
              <a:rPr kumimoji="0" lang="en-US" altLang="en-US" sz="1600" b="0" i="0" u="none" strike="noStrike" cap="none" normalizeH="0" baseline="0" dirty="0" err="1">
                <a:ln>
                  <a:noFill/>
                </a:ln>
                <a:solidFill>
                  <a:srgbClr val="000000"/>
                </a:solidFill>
                <a:effectLst/>
                <a:latin typeface="var(--bs-font-monospace)"/>
              </a:rPr>
              <a:t>onCreate</a:t>
            </a: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156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Additional Components</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76162029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r>
              <a:rPr lang="en-US" dirty="0"/>
              <a:t>14/11/2022</a:t>
            </a:r>
          </a:p>
          <a:p>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ANDROID APP DEVELOPMENT</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18</a:t>
            </a:fld>
            <a:endParaRPr lang="en-US" dirty="0"/>
          </a:p>
        </p:txBody>
      </p:sp>
      <p:sp>
        <p:nvSpPr>
          <p:cNvPr id="11" name="TextBox 10">
            <a:extLst>
              <a:ext uri="{FF2B5EF4-FFF2-40B4-BE49-F238E27FC236}">
                <a16:creationId xmlns:a16="http://schemas.microsoft.com/office/drawing/2014/main" id="{4C87E5B0-3B02-8B25-9D8B-ECD23185B906}"/>
              </a:ext>
            </a:extLst>
          </p:cNvPr>
          <p:cNvSpPr txBox="1"/>
          <p:nvPr/>
        </p:nvSpPr>
        <p:spPr>
          <a:xfrm>
            <a:off x="8794375" y="5061789"/>
            <a:ext cx="2043953" cy="584775"/>
          </a:xfrm>
          <a:prstGeom prst="rect">
            <a:avLst/>
          </a:prstGeom>
          <a:noFill/>
        </p:spPr>
        <p:txBody>
          <a:bodyPr wrap="square" rtlCol="0">
            <a:spAutoFit/>
          </a:bodyPr>
          <a:lstStyle/>
          <a:p>
            <a:r>
              <a:rPr lang="en-IN" sz="3200" dirty="0">
                <a:solidFill>
                  <a:schemeClr val="bg1"/>
                </a:solidFill>
              </a:rPr>
              <a:t>Manifest</a:t>
            </a:r>
          </a:p>
        </p:txBody>
      </p:sp>
    </p:spTree>
    <p:extLst>
      <p:ext uri="{BB962C8B-B14F-4D97-AF65-F5344CB8AC3E}">
        <p14:creationId xmlns:p14="http://schemas.microsoft.com/office/powerpoint/2010/main" val="93249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1800" b="0" i="0" dirty="0">
                <a:effectLst/>
                <a:latin typeface="Verdana" panose="020B0604030504040204" pitchFamily="34" charset="0"/>
              </a:rPr>
              <a:t>There are 3.48 million apps(Nov 2022) available on Google Play store, which can be use by users by downloading and installing the application’s APK (Android application package) file, or by downloading them using an application store program that allows users to install, update, and remove applications from their devices. Google Play Store is the primary application store installed on Android devices that comply with Google’s compatibility requirements and license the Google Mobile Services software. Google Play Store allows users to look, download and update applications published by Google and third-party developers.</a:t>
            </a:r>
            <a:endParaRPr lang="en-US" sz="1800"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r>
              <a:rPr lang="en-US" dirty="0"/>
              <a:t>14/11/2022</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61982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v"/>
            </a:pPr>
            <a:r>
              <a:rPr lang="en-US" dirty="0"/>
              <a:t>Introduction</a:t>
            </a:r>
          </a:p>
          <a:p>
            <a:pPr marL="457200" indent="-457200">
              <a:buFont typeface="Wingdings" panose="05000000000000000000" pitchFamily="2" charset="2"/>
              <a:buChar char="v"/>
            </a:pPr>
            <a:r>
              <a:rPr lang="en-US" dirty="0"/>
              <a:t>Why Android ?</a:t>
            </a:r>
          </a:p>
          <a:p>
            <a:pPr marL="457200" indent="-457200">
              <a:buFont typeface="Wingdings" panose="05000000000000000000" pitchFamily="2" charset="2"/>
              <a:buChar char="v"/>
            </a:pPr>
            <a:r>
              <a:rPr lang="en-US" dirty="0"/>
              <a:t>Android Studio</a:t>
            </a:r>
          </a:p>
          <a:p>
            <a:pPr marL="457200" indent="-457200">
              <a:buFont typeface="Wingdings" panose="05000000000000000000" pitchFamily="2" charset="2"/>
              <a:buChar char="v"/>
            </a:pPr>
            <a:r>
              <a:rPr lang="en-US" dirty="0"/>
              <a:t>Features</a:t>
            </a:r>
          </a:p>
          <a:p>
            <a:pPr marL="457200" indent="-457200">
              <a:buFont typeface="Wingdings" panose="05000000000000000000" pitchFamily="2" charset="2"/>
              <a:buChar char="v"/>
            </a:pPr>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690945" y="1763579"/>
            <a:ext cx="8412079" cy="2810460"/>
          </a:xfrm>
        </p:spPr>
        <p:txBody>
          <a:bodyPr>
            <a:noAutofit/>
          </a:bodyPr>
          <a:lstStyle/>
          <a:p>
            <a:r>
              <a:rPr lang="en-US" sz="7200" dirty="0"/>
              <a:t>Be Together,</a:t>
            </a:r>
            <a:br>
              <a:rPr lang="en-US" sz="7200" dirty="0"/>
            </a:br>
            <a:r>
              <a:rPr lang="en-US" sz="7200" dirty="0"/>
              <a:t>Not The Same.</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Android</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r>
              <a:rPr lang="en-US" dirty="0"/>
              <a:t>14/11/2022</a:t>
            </a:r>
          </a:p>
          <a:p>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ANDROID APP DEVELOPMENT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48494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752600" y="2443029"/>
            <a:ext cx="8412079" cy="2810460"/>
          </a:xfrm>
        </p:spPr>
        <p:txBody>
          <a:bodyPr>
            <a:noAutofit/>
          </a:bodyPr>
          <a:lstStyle/>
          <a:p>
            <a:r>
              <a:rPr lang="en-US" sz="9600" dirty="0"/>
              <a:t>Don’t be evil.</a:t>
            </a:r>
            <a:br>
              <a:rPr lang="en-US" sz="9600" dirty="0"/>
            </a:br>
            <a:endParaRPr lang="en-US" sz="96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Google</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r>
              <a:rPr lang="en-US" dirty="0"/>
              <a:t>14/11/2022</a:t>
            </a:r>
          </a:p>
          <a:p>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ANDROID APP DEVELOPMENT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06133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Nikhil Dasar Naidu</a:t>
            </a:r>
          </a:p>
          <a:p>
            <a:r>
              <a:rPr lang="en-US" dirty="0"/>
              <a:t>postbox150899@gmail.com</a:t>
            </a:r>
          </a:p>
          <a:p>
            <a:r>
              <a:rPr lang="en-US" dirty="0">
                <a:hlinkClick r:id="rId2"/>
              </a:rPr>
              <a:t>https://kakashihatakesh6.github.io/kakashihatake.github.io/</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Verdana" panose="020B0604030504040204" pitchFamily="34" charset="0"/>
              </a:rPr>
              <a:t>Android </a:t>
            </a:r>
            <a:r>
              <a:rPr lang="en-US" b="0" i="0" dirty="0">
                <a:effectLst/>
                <a:latin typeface="Verdana" panose="020B0604030504040204" pitchFamily="34" charset="0"/>
                <a:ea typeface="Verdana" panose="020B0604030504040204" pitchFamily="34" charset="0"/>
              </a:rPr>
              <a:t>is an open source and Linux-based operating system for mobile devices such as smartphones and tablet computers</a:t>
            </a:r>
            <a:r>
              <a:rPr lang="en-US" b="0" i="0" dirty="0">
                <a:effectLst/>
                <a:latin typeface="Verdana" panose="020B0604030504040204" pitchFamily="34" charset="0"/>
              </a:rPr>
              <a:t>. Today android used in many electronic devices like tablets, android TV, Android Auto for cars, and Android watches, each with a specialized user interface. Android are also used on game, digital cameras other electronics.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14/11/2022</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Why Android ?</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705378" y="3521146"/>
            <a:ext cx="6245912" cy="1406101"/>
          </a:xfrm>
        </p:spPr>
        <p:txBody>
          <a:bodyPr vert="horz" lIns="91440" tIns="45720" rIns="91440" bIns="45720" rtlCol="0" anchor="t">
            <a:normAutofit/>
          </a:bodyPr>
          <a:lstStyle/>
          <a:p>
            <a:r>
              <a:rPr lang="en-IN" sz="2800" b="0" i="0" dirty="0">
                <a:effectLst/>
                <a:latin typeface="Verdana" panose="020B0604030504040204" pitchFamily="34" charset="0"/>
              </a:rPr>
              <a:t>Why we should use </a:t>
            </a:r>
            <a:r>
              <a:rPr lang="en-IN" sz="2800" dirty="0">
                <a:latin typeface="Verdana" panose="020B0604030504040204" pitchFamily="34" charset="0"/>
              </a:rPr>
              <a:t>android if we have IOS, Windows OS,</a:t>
            </a:r>
          </a:p>
          <a:p>
            <a:r>
              <a:rPr lang="en-IN" sz="2800" dirty="0">
                <a:latin typeface="Verdana" panose="020B0604030504040204" pitchFamily="34" charset="0"/>
              </a:rPr>
              <a:t>Symbian OS (Nokia) etc.</a:t>
            </a:r>
            <a:endParaRPr lang="en-US" sz="2800" dirty="0"/>
          </a:p>
        </p:txBody>
      </p:sp>
      <p:sp>
        <p:nvSpPr>
          <p:cNvPr id="3" name="Slide Number Placeholder 5">
            <a:extLst>
              <a:ext uri="{FF2B5EF4-FFF2-40B4-BE49-F238E27FC236}">
                <a16:creationId xmlns:a16="http://schemas.microsoft.com/office/drawing/2014/main" id="{3942145F-31BB-E4F7-5602-B4B3D551ADFF}"/>
              </a:ext>
            </a:extLst>
          </p:cNvPr>
          <p:cNvSpPr txBox="1">
            <a:spLocks/>
          </p:cNvSpPr>
          <p:nvPr/>
        </p:nvSpPr>
        <p:spPr>
          <a:xfrm>
            <a:off x="10206318" y="6356350"/>
            <a:ext cx="160468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200" smtClean="0">
                <a:solidFill>
                  <a:schemeClr val="bg1"/>
                </a:solidFill>
              </a:rPr>
              <a:pPr algn="r"/>
              <a:t>4</a:t>
            </a:fld>
            <a:endParaRPr lang="en-US" sz="1200" dirty="0">
              <a:solidFill>
                <a:schemeClr val="bg1"/>
              </a:solidFill>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4800C4F9-0367-B31F-C40E-8149FA316200}"/>
              </a:ext>
            </a:extLst>
          </p:cNvPr>
          <p:cNvPicPr>
            <a:picLocks noChangeAspect="1"/>
          </p:cNvPicPr>
          <p:nvPr/>
        </p:nvPicPr>
        <p:blipFill>
          <a:blip r:embed="rId2"/>
          <a:stretch>
            <a:fillRect/>
          </a:stretch>
        </p:blipFill>
        <p:spPr>
          <a:xfrm>
            <a:off x="1030181" y="250879"/>
            <a:ext cx="8669631" cy="5324583"/>
          </a:xfrm>
          <a:prstGeom prst="rect">
            <a:avLst/>
          </a:prstGeom>
        </p:spPr>
      </p:pic>
    </p:spTree>
    <p:extLst>
      <p:ext uri="{BB962C8B-B14F-4D97-AF65-F5344CB8AC3E}">
        <p14:creationId xmlns:p14="http://schemas.microsoft.com/office/powerpoint/2010/main" val="249234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14/11/2022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3" name="Picture 2">
            <a:extLst>
              <a:ext uri="{FF2B5EF4-FFF2-40B4-BE49-F238E27FC236}">
                <a16:creationId xmlns:a16="http://schemas.microsoft.com/office/drawing/2014/main" id="{5DC01AF3-EBD7-7AEF-3DF8-598A9944727A}"/>
              </a:ext>
            </a:extLst>
          </p:cNvPr>
          <p:cNvPicPr>
            <a:picLocks noChangeAspect="1"/>
          </p:cNvPicPr>
          <p:nvPr/>
        </p:nvPicPr>
        <p:blipFill>
          <a:blip r:embed="rId2"/>
          <a:stretch>
            <a:fillRect/>
          </a:stretch>
        </p:blipFill>
        <p:spPr>
          <a:xfrm>
            <a:off x="1260390" y="47497"/>
            <a:ext cx="6691304" cy="6328858"/>
          </a:xfrm>
          <a:prstGeom prst="rect">
            <a:avLst/>
          </a:prstGeom>
        </p:spPr>
      </p:pic>
      <p:sp>
        <p:nvSpPr>
          <p:cNvPr id="14" name="TextBox 13">
            <a:extLst>
              <a:ext uri="{FF2B5EF4-FFF2-40B4-BE49-F238E27FC236}">
                <a16:creationId xmlns:a16="http://schemas.microsoft.com/office/drawing/2014/main" id="{963DDFC6-CAC4-1B53-913B-DE383C73ADB1}"/>
              </a:ext>
            </a:extLst>
          </p:cNvPr>
          <p:cNvSpPr txBox="1"/>
          <p:nvPr/>
        </p:nvSpPr>
        <p:spPr>
          <a:xfrm>
            <a:off x="8153400" y="1642265"/>
            <a:ext cx="1810870" cy="3139321"/>
          </a:xfrm>
          <a:prstGeom prst="rect">
            <a:avLst/>
          </a:prstGeom>
          <a:noFill/>
        </p:spPr>
        <p:txBody>
          <a:bodyPr wrap="square" rtlCol="0">
            <a:spAutoFit/>
          </a:bodyPr>
          <a:lstStyle/>
          <a:p>
            <a:pPr algn="r"/>
            <a:r>
              <a:rPr lang="en-US" b="0" i="0" dirty="0">
                <a:solidFill>
                  <a:srgbClr val="202124"/>
                </a:solidFill>
                <a:effectLst/>
                <a:latin typeface="Verdana" panose="020B0604030504040204" pitchFamily="34" charset="0"/>
                <a:ea typeface="Verdana" panose="020B0604030504040204" pitchFamily="34" charset="0"/>
              </a:rPr>
              <a:t>Android is the most popular operating system in the world, with over 2.5 billion active users spanning </a:t>
            </a:r>
          </a:p>
          <a:p>
            <a:pPr algn="r"/>
            <a:r>
              <a:rPr lang="en-US" i="0" dirty="0">
                <a:solidFill>
                  <a:srgbClr val="202124"/>
                </a:solidFill>
                <a:effectLst/>
                <a:latin typeface="Verdana" panose="020B0604030504040204" pitchFamily="34" charset="0"/>
                <a:ea typeface="Verdana" panose="020B0604030504040204" pitchFamily="34" charset="0"/>
              </a:rPr>
              <a:t>over 190 countries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3959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Android Features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1139011"/>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r>
              <a:rPr lang="en-US" dirty="0"/>
              <a:t>14/11/2022</a:t>
            </a:r>
          </a:p>
          <a:p>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ANDROID APP DEVELOPMENT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04528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Android Studio</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IN" b="0" i="0" dirty="0">
                <a:effectLst/>
                <a:latin typeface="Verdana" panose="020B0604030504040204" pitchFamily="34" charset="0"/>
              </a:rPr>
              <a:t> IDE based on IntelliJ IDEA</a:t>
            </a:r>
            <a:endParaRPr lang="en-US" dirty="0"/>
          </a:p>
        </p:txBody>
      </p:sp>
      <p:sp>
        <p:nvSpPr>
          <p:cNvPr id="3" name="Slide Number Placeholder 5">
            <a:extLst>
              <a:ext uri="{FF2B5EF4-FFF2-40B4-BE49-F238E27FC236}">
                <a16:creationId xmlns:a16="http://schemas.microsoft.com/office/drawing/2014/main" id="{C129343F-446B-6F3F-4F98-2CBFA1554657}"/>
              </a:ext>
            </a:extLst>
          </p:cNvPr>
          <p:cNvSpPr txBox="1">
            <a:spLocks/>
          </p:cNvSpPr>
          <p:nvPr/>
        </p:nvSpPr>
        <p:spPr>
          <a:xfrm>
            <a:off x="10389891" y="6252441"/>
            <a:ext cx="160468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200" smtClean="0">
                <a:solidFill>
                  <a:schemeClr val="bg1"/>
                </a:solidFill>
              </a:rPr>
              <a:pPr algn="r"/>
              <a:t>8</a:t>
            </a:fld>
            <a:endParaRPr lang="en-US" sz="1200" dirty="0">
              <a:solidFill>
                <a:schemeClr val="bg1"/>
              </a:solidFill>
            </a:endParaRPr>
          </a:p>
        </p:txBody>
      </p:sp>
    </p:spTree>
    <p:extLst>
      <p:ext uri="{BB962C8B-B14F-4D97-AF65-F5344CB8AC3E}">
        <p14:creationId xmlns:p14="http://schemas.microsoft.com/office/powerpoint/2010/main" val="395684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Android Studio</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Verdana" panose="020B0604030504040204" pitchFamily="34" charset="0"/>
              </a:rPr>
              <a:t>Initially, Google’s supported integrated development environment (IDE) or development tool was Eclipse using the Android Development Tools (ADT) plugin, In December 2014, Google released Android Studio, based on IntelliJ IDEA, Now its primary IDE for Android application development.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14/11/2022</a:t>
            </a: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ANDROID APP DEVELOPMENT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61798164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1610</TotalTime>
  <Words>1268</Words>
  <Application>Microsoft Office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Cascadia Mono SemiBold</vt:lpstr>
      <vt:lpstr>Heebo</vt:lpstr>
      <vt:lpstr>Nunito</vt:lpstr>
      <vt:lpstr>Tenorite</vt:lpstr>
      <vt:lpstr>var(--bs-font-monospace)</vt:lpstr>
      <vt:lpstr>Verdana</vt:lpstr>
      <vt:lpstr>Wingdings</vt:lpstr>
      <vt:lpstr>Office Theme</vt:lpstr>
      <vt:lpstr>Android app development</vt:lpstr>
      <vt:lpstr>Agenda</vt:lpstr>
      <vt:lpstr>Introduction</vt:lpstr>
      <vt:lpstr>Why Android ?</vt:lpstr>
      <vt:lpstr>PowerPoint Presentation</vt:lpstr>
      <vt:lpstr>PowerPoint Presentation</vt:lpstr>
      <vt:lpstr>Android Features</vt:lpstr>
      <vt:lpstr>Android Studio</vt:lpstr>
      <vt:lpstr>Android Studio</vt:lpstr>
      <vt:lpstr>Android applications</vt:lpstr>
      <vt:lpstr>Categories of android apps</vt:lpstr>
      <vt:lpstr>History of android</vt:lpstr>
      <vt:lpstr>Android Studio SDK</vt:lpstr>
      <vt:lpstr>Features</vt:lpstr>
      <vt:lpstr>Components of android apps</vt:lpstr>
      <vt:lpstr>Components</vt:lpstr>
      <vt:lpstr>Components</vt:lpstr>
      <vt:lpstr>Additional Components</vt:lpstr>
      <vt:lpstr>Summary </vt:lpstr>
      <vt:lpstr>Be Together, Not The Same.</vt:lpstr>
      <vt:lpstr>Don’t be evil.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development</dc:title>
  <dc:creator>Nikhil Dasar</dc:creator>
  <cp:lastModifiedBy>Nikhil Dasar</cp:lastModifiedBy>
  <cp:revision>5</cp:revision>
  <dcterms:created xsi:type="dcterms:W3CDTF">2022-11-12T18:11:41Z</dcterms:created>
  <dcterms:modified xsi:type="dcterms:W3CDTF">2022-11-20T19:02:19Z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