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5"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5" d="100"/>
          <a:sy n="145" d="100"/>
        </p:scale>
        <p:origin x="-67" y="-25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Bitwise Operators</a:t>
            </a:r>
            <a:endParaRPr lang="en-US" sz="4000" b="1" u="sng" dirty="0">
              <a:latin typeface="Times New Roman" pitchFamily="18" charset="0"/>
              <a:cs typeface="Times New Roman" pitchFamily="18" charset="0"/>
            </a:endParaRPr>
          </a:p>
        </p:txBody>
      </p:sp>
      <p:sp>
        <p:nvSpPr>
          <p:cNvPr id="4" name="Content Placeholder 3"/>
          <p:cNvSpPr>
            <a:spLocks noGrp="1"/>
          </p:cNvSpPr>
          <p:nvPr>
            <p:ph idx="1"/>
          </p:nvPr>
        </p:nvSpPr>
        <p:spPr>
          <a:xfrm>
            <a:off x="457200" y="819150"/>
            <a:ext cx="8229600" cy="1524000"/>
          </a:xfrm>
        </p:spPr>
        <p:txBody>
          <a:bodyPr>
            <a:normAutofit/>
          </a:bodyPr>
          <a:lstStyle/>
          <a:p>
            <a:pPr marL="0" indent="0">
              <a:buNone/>
            </a:pPr>
            <a:r>
              <a:rPr lang="en-US" sz="2000" dirty="0">
                <a:latin typeface="Times New Roman" pitchFamily="18" charset="0"/>
                <a:cs typeface="Times New Roman" pitchFamily="18" charset="0"/>
              </a:rPr>
              <a:t>Bitwise operators are used to perform operations at binary digit level. These operators are not commonly used and are used only in special applications where optimized use of storage is required</a:t>
            </a: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696025238"/>
              </p:ext>
            </p:extLst>
          </p:nvPr>
        </p:nvGraphicFramePr>
        <p:xfrm>
          <a:off x="1752600" y="2114550"/>
          <a:ext cx="5334000" cy="2080260"/>
        </p:xfrm>
        <a:graphic>
          <a:graphicData uri="http://schemas.openxmlformats.org/drawingml/2006/table">
            <a:tbl>
              <a:tblPr firstRow="1" bandRow="1">
                <a:tableStyleId>{5940675A-B579-460E-94D1-54222C63F5DA}</a:tableStyleId>
              </a:tblPr>
              <a:tblGrid>
                <a:gridCol w="1666875"/>
                <a:gridCol w="3667125"/>
              </a:tblGrid>
              <a:tr h="297180">
                <a:tc>
                  <a:txBody>
                    <a:bodyPr/>
                    <a:lstStyle/>
                    <a:p>
                      <a:pPr algn="ctr"/>
                      <a:r>
                        <a:rPr lang="en-US" sz="1500" dirty="0" smtClean="0">
                          <a:latin typeface="Times New Roman" pitchFamily="18" charset="0"/>
                          <a:cs typeface="Times New Roman" pitchFamily="18" charset="0"/>
                        </a:rPr>
                        <a:t>Operator</a:t>
                      </a:r>
                      <a:endParaRPr lang="en-US" sz="1500" dirty="0">
                        <a:latin typeface="Times New Roman" pitchFamily="18" charset="0"/>
                        <a:cs typeface="Times New Roman" pitchFamily="18" charset="0"/>
                      </a:endParaRPr>
                    </a:p>
                  </a:txBody>
                  <a:tcPr marT="34290" marB="34290">
                    <a:solidFill>
                      <a:schemeClr val="accent6">
                        <a:lumMod val="40000"/>
                        <a:lumOff val="60000"/>
                      </a:schemeClr>
                    </a:solidFill>
                  </a:tcPr>
                </a:tc>
                <a:tc>
                  <a:txBody>
                    <a:bodyPr/>
                    <a:lstStyle/>
                    <a:p>
                      <a:pPr algn="ctr"/>
                      <a:r>
                        <a:rPr lang="en-US" sz="1500" dirty="0" smtClean="0">
                          <a:latin typeface="Times New Roman" pitchFamily="18" charset="0"/>
                          <a:cs typeface="Times New Roman" pitchFamily="18" charset="0"/>
                        </a:rPr>
                        <a:t>Meaning</a:t>
                      </a:r>
                      <a:endParaRPr lang="en-US" sz="1500" dirty="0">
                        <a:latin typeface="Times New Roman" pitchFamily="18" charset="0"/>
                        <a:cs typeface="Times New Roman" pitchFamily="18" charset="0"/>
                      </a:endParaRPr>
                    </a:p>
                  </a:txBody>
                  <a:tcPr marT="34290" marB="34290">
                    <a:solidFill>
                      <a:schemeClr val="accent6">
                        <a:lumMod val="40000"/>
                        <a:lumOff val="60000"/>
                      </a:schemeClr>
                    </a:solidFill>
                  </a:tcPr>
                </a:tc>
              </a:tr>
              <a:tr h="297180">
                <a:tc>
                  <a:txBody>
                    <a:bodyPr/>
                    <a:lstStyle/>
                    <a:p>
                      <a:pPr algn="ctr"/>
                      <a:r>
                        <a:rPr lang="en-US" sz="1500" b="1" dirty="0" smtClean="0">
                          <a:latin typeface="Times New Roman" pitchFamily="18" charset="0"/>
                          <a:cs typeface="Times New Roman" pitchFamily="18" charset="0"/>
                        </a:rPr>
                        <a:t>&amp;</a:t>
                      </a:r>
                      <a:endParaRPr lang="en-US" sz="1500" b="1" dirty="0">
                        <a:latin typeface="Times New Roman" pitchFamily="18" charset="0"/>
                        <a:cs typeface="Times New Roman" pitchFamily="18" charset="0"/>
                      </a:endParaRPr>
                    </a:p>
                  </a:txBody>
                  <a:tcPr marT="34290" marB="34290"/>
                </a:tc>
                <a:tc>
                  <a:txBody>
                    <a:bodyPr/>
                    <a:lstStyle/>
                    <a:p>
                      <a:r>
                        <a:rPr lang="en-US" sz="1500" dirty="0" smtClean="0">
                          <a:latin typeface="Times New Roman" pitchFamily="18" charset="0"/>
                          <a:cs typeface="Times New Roman" pitchFamily="18" charset="0"/>
                        </a:rPr>
                        <a:t>Bitwise AND</a:t>
                      </a:r>
                      <a:endParaRPr lang="en-US" sz="1500" dirty="0">
                        <a:latin typeface="Times New Roman" pitchFamily="18" charset="0"/>
                        <a:cs typeface="Times New Roman" pitchFamily="18" charset="0"/>
                      </a:endParaRPr>
                    </a:p>
                  </a:txBody>
                  <a:tcPr marT="34290" marB="34290"/>
                </a:tc>
              </a:tr>
              <a:tr h="297180">
                <a:tc>
                  <a:txBody>
                    <a:bodyPr/>
                    <a:lstStyle/>
                    <a:p>
                      <a:pPr algn="ctr"/>
                      <a:r>
                        <a:rPr lang="en-US" sz="1500" b="1" dirty="0" smtClean="0">
                          <a:latin typeface="Times New Roman" pitchFamily="18" charset="0"/>
                          <a:cs typeface="Times New Roman" pitchFamily="18" charset="0"/>
                        </a:rPr>
                        <a:t>|</a:t>
                      </a:r>
                      <a:endParaRPr lang="en-US" sz="1500" b="1" dirty="0">
                        <a:latin typeface="Times New Roman" pitchFamily="18" charset="0"/>
                        <a:cs typeface="Times New Roman" pitchFamily="18" charset="0"/>
                      </a:endParaRPr>
                    </a:p>
                  </a:txBody>
                  <a:tcPr marT="34290" marB="34290"/>
                </a:tc>
                <a:tc>
                  <a:txBody>
                    <a:bodyPr/>
                    <a:lstStyle/>
                    <a:p>
                      <a:r>
                        <a:rPr lang="en-US" sz="1500" dirty="0" smtClean="0">
                          <a:latin typeface="Times New Roman" pitchFamily="18" charset="0"/>
                          <a:cs typeface="Times New Roman" pitchFamily="18" charset="0"/>
                        </a:rPr>
                        <a:t>Bitwise OR</a:t>
                      </a:r>
                      <a:endParaRPr lang="en-US" sz="1500" dirty="0">
                        <a:latin typeface="Times New Roman" pitchFamily="18" charset="0"/>
                        <a:cs typeface="Times New Roman" pitchFamily="18" charset="0"/>
                      </a:endParaRPr>
                    </a:p>
                  </a:txBody>
                  <a:tcPr marT="34290" marB="34290"/>
                </a:tc>
              </a:tr>
              <a:tr h="297180">
                <a:tc>
                  <a:txBody>
                    <a:bodyPr/>
                    <a:lstStyle/>
                    <a:p>
                      <a:pPr algn="ctr"/>
                      <a:r>
                        <a:rPr lang="en-US" sz="1500" b="1" dirty="0" smtClean="0">
                          <a:latin typeface="Times New Roman" pitchFamily="18" charset="0"/>
                          <a:cs typeface="Times New Roman" pitchFamily="18" charset="0"/>
                        </a:rPr>
                        <a:t>^</a:t>
                      </a:r>
                      <a:endParaRPr lang="en-US" sz="1500" b="1" dirty="0">
                        <a:latin typeface="Times New Roman" pitchFamily="18" charset="0"/>
                        <a:cs typeface="Times New Roman" pitchFamily="18" charset="0"/>
                      </a:endParaRPr>
                    </a:p>
                  </a:txBody>
                  <a:tcPr marT="34290" marB="34290"/>
                </a:tc>
                <a:tc>
                  <a:txBody>
                    <a:bodyPr/>
                    <a:lstStyle/>
                    <a:p>
                      <a:r>
                        <a:rPr lang="en-US" sz="1500" dirty="0" smtClean="0">
                          <a:latin typeface="Times New Roman" pitchFamily="18" charset="0"/>
                          <a:cs typeface="Times New Roman" pitchFamily="18" charset="0"/>
                        </a:rPr>
                        <a:t>Bitwise exclusive OR / Bitwise XOR</a:t>
                      </a:r>
                      <a:endParaRPr lang="en-US" sz="1500" dirty="0">
                        <a:latin typeface="Times New Roman" pitchFamily="18" charset="0"/>
                        <a:cs typeface="Times New Roman" pitchFamily="18" charset="0"/>
                      </a:endParaRPr>
                    </a:p>
                  </a:txBody>
                  <a:tcPr marT="34290" marB="34290"/>
                </a:tc>
              </a:tr>
              <a:tr h="297180">
                <a:tc>
                  <a:txBody>
                    <a:bodyPr/>
                    <a:lstStyle/>
                    <a:p>
                      <a:pPr algn="ctr"/>
                      <a:r>
                        <a:rPr lang="en-US" sz="1500" b="1" dirty="0" smtClean="0">
                          <a:latin typeface="Times New Roman" pitchFamily="18" charset="0"/>
                          <a:cs typeface="Times New Roman" pitchFamily="18" charset="0"/>
                        </a:rPr>
                        <a:t>~</a:t>
                      </a:r>
                      <a:endParaRPr lang="en-US" sz="1500" b="1" dirty="0">
                        <a:latin typeface="Times New Roman" pitchFamily="18" charset="0"/>
                        <a:cs typeface="Times New Roman" pitchFamily="18" charset="0"/>
                      </a:endParaRPr>
                    </a:p>
                  </a:txBody>
                  <a:tcPr marT="34290" marB="34290"/>
                </a:tc>
                <a:tc>
                  <a:txBody>
                    <a:bodyPr/>
                    <a:lstStyle/>
                    <a:p>
                      <a:r>
                        <a:rPr lang="en-US" sz="1500" dirty="0" smtClean="0">
                          <a:latin typeface="Times New Roman" pitchFamily="18" charset="0"/>
                          <a:cs typeface="Times New Roman" pitchFamily="18" charset="0"/>
                        </a:rPr>
                        <a:t>Bitwise inversion (one’s complement)</a:t>
                      </a:r>
                      <a:endParaRPr lang="en-US" sz="1500" dirty="0">
                        <a:latin typeface="Times New Roman" pitchFamily="18" charset="0"/>
                        <a:cs typeface="Times New Roman" pitchFamily="18" charset="0"/>
                      </a:endParaRPr>
                    </a:p>
                  </a:txBody>
                  <a:tcPr marT="34290" marB="34290"/>
                </a:tc>
              </a:tr>
              <a:tr h="297180">
                <a:tc>
                  <a:txBody>
                    <a:bodyPr/>
                    <a:lstStyle/>
                    <a:p>
                      <a:pPr algn="ctr"/>
                      <a:r>
                        <a:rPr lang="en-US" sz="1500" b="1" dirty="0" smtClean="0">
                          <a:latin typeface="Times New Roman" pitchFamily="18" charset="0"/>
                          <a:cs typeface="Times New Roman" pitchFamily="18" charset="0"/>
                        </a:rPr>
                        <a:t>&lt;&lt;</a:t>
                      </a:r>
                      <a:endParaRPr lang="en-US" sz="1500" b="1" dirty="0">
                        <a:latin typeface="Times New Roman" pitchFamily="18" charset="0"/>
                        <a:cs typeface="Times New Roman" pitchFamily="18" charset="0"/>
                      </a:endParaRPr>
                    </a:p>
                  </a:txBody>
                  <a:tcPr marT="34290" marB="34290"/>
                </a:tc>
                <a:tc>
                  <a:txBody>
                    <a:bodyPr/>
                    <a:lstStyle/>
                    <a:p>
                      <a:r>
                        <a:rPr lang="en-US" sz="1500" dirty="0" smtClean="0">
                          <a:latin typeface="Times New Roman" pitchFamily="18" charset="0"/>
                          <a:cs typeface="Times New Roman" pitchFamily="18" charset="0"/>
                        </a:rPr>
                        <a:t>Shifts</a:t>
                      </a:r>
                      <a:r>
                        <a:rPr lang="en-US" sz="1500" baseline="0" dirty="0" smtClean="0">
                          <a:latin typeface="Times New Roman" pitchFamily="18" charset="0"/>
                          <a:cs typeface="Times New Roman" pitchFamily="18" charset="0"/>
                        </a:rPr>
                        <a:t> the bits to left / Bitwise Left Shift</a:t>
                      </a:r>
                      <a:endParaRPr lang="en-US" sz="1500" dirty="0">
                        <a:latin typeface="Times New Roman" pitchFamily="18" charset="0"/>
                        <a:cs typeface="Times New Roman" pitchFamily="18" charset="0"/>
                      </a:endParaRPr>
                    </a:p>
                  </a:txBody>
                  <a:tcPr marT="34290" marB="34290"/>
                </a:tc>
              </a:tr>
              <a:tr h="297180">
                <a:tc>
                  <a:txBody>
                    <a:bodyPr/>
                    <a:lstStyle/>
                    <a:p>
                      <a:pPr algn="ctr"/>
                      <a:r>
                        <a:rPr lang="en-US" sz="1500" b="1" dirty="0" smtClean="0">
                          <a:latin typeface="Times New Roman" pitchFamily="18" charset="0"/>
                          <a:cs typeface="Times New Roman" pitchFamily="18" charset="0"/>
                        </a:rPr>
                        <a:t>&gt;&gt;</a:t>
                      </a:r>
                      <a:endParaRPr lang="en-US" sz="1500" b="1" dirty="0">
                        <a:latin typeface="Times New Roman" pitchFamily="18" charset="0"/>
                        <a:cs typeface="Times New Roman" pitchFamily="18" charset="0"/>
                      </a:endParaRPr>
                    </a:p>
                  </a:txBody>
                  <a:tcPr marT="34290" marB="34290"/>
                </a:tc>
                <a:tc>
                  <a:txBody>
                    <a:bodyPr/>
                    <a:lstStyle/>
                    <a:p>
                      <a:r>
                        <a:rPr lang="en-US" sz="1500" dirty="0" smtClean="0">
                          <a:latin typeface="Times New Roman" pitchFamily="18" charset="0"/>
                          <a:cs typeface="Times New Roman" pitchFamily="18" charset="0"/>
                        </a:rPr>
                        <a:t>Shifts the bits to right / Bitwise Right Shift</a:t>
                      </a:r>
                      <a:endParaRPr lang="en-US" sz="1500" dirty="0">
                        <a:latin typeface="Times New Roman" pitchFamily="18" charset="0"/>
                        <a:cs typeface="Times New Roman" pitchFamily="18" charset="0"/>
                      </a:endParaRPr>
                    </a:p>
                  </a:txBody>
                  <a:tcPr marT="34290" marB="34290"/>
                </a:tc>
              </a:tr>
            </a:tbl>
          </a:graphicData>
        </a:graphic>
      </p:graphicFrame>
    </p:spTree>
    <p:extLst>
      <p:ext uri="{BB962C8B-B14F-4D97-AF65-F5344CB8AC3E}">
        <p14:creationId xmlns:p14="http://schemas.microsoft.com/office/powerpoint/2010/main" val="118089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dirty="0">
                <a:latin typeface="Times New Roman" pitchFamily="18" charset="0"/>
                <a:cs typeface="Times New Roman" pitchFamily="18" charset="0"/>
              </a:rPr>
              <a:t>Bitwise </a:t>
            </a:r>
            <a:r>
              <a:rPr lang="en-US" sz="4000" b="1" dirty="0" smtClean="0">
                <a:latin typeface="Times New Roman" pitchFamily="18" charset="0"/>
                <a:cs typeface="Times New Roman" pitchFamily="18" charset="0"/>
              </a:rPr>
              <a:t>AND &amp;</a:t>
            </a:r>
            <a:endParaRPr lang="en-US" sz="4000" b="1"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360407674"/>
              </p:ext>
            </p:extLst>
          </p:nvPr>
        </p:nvGraphicFramePr>
        <p:xfrm>
          <a:off x="1524000" y="1047750"/>
          <a:ext cx="6019800" cy="1409700"/>
        </p:xfrm>
        <a:graphic>
          <a:graphicData uri="http://schemas.openxmlformats.org/drawingml/2006/table">
            <a:tbl>
              <a:tblPr firstRow="1" bandRow="1">
                <a:tableStyleId>{5940675A-B579-460E-94D1-54222C63F5DA}</a:tableStyleId>
              </a:tblPr>
              <a:tblGrid>
                <a:gridCol w="1504950"/>
                <a:gridCol w="1655445"/>
                <a:gridCol w="2859405"/>
              </a:tblGrid>
              <a:tr h="273020">
                <a:tc>
                  <a:txBody>
                    <a:bodyPr/>
                    <a:lstStyle/>
                    <a:p>
                      <a:pPr algn="ctr"/>
                      <a:r>
                        <a:rPr lang="en-US" sz="1400" dirty="0" smtClean="0">
                          <a:latin typeface="Times New Roman" pitchFamily="18" charset="0"/>
                          <a:cs typeface="Times New Roman" pitchFamily="18" charset="0"/>
                        </a:rPr>
                        <a:t>Operand 1</a:t>
                      </a:r>
                      <a:endParaRPr lang="en-US" sz="1400" b="1" dirty="0">
                        <a:latin typeface="Times New Roman" pitchFamily="18" charset="0"/>
                        <a:cs typeface="Times New Roman" pitchFamily="18" charset="0"/>
                      </a:endParaRPr>
                    </a:p>
                  </a:txBody>
                  <a:tcPr marT="34290" marB="34290">
                    <a:solidFill>
                      <a:schemeClr val="accent6">
                        <a:lumMod val="40000"/>
                        <a:lumOff val="60000"/>
                      </a:schemeClr>
                    </a:solidFill>
                  </a:tcPr>
                </a:tc>
                <a:tc>
                  <a:txBody>
                    <a:bodyPr/>
                    <a:lstStyle/>
                    <a:p>
                      <a:pPr algn="ctr"/>
                      <a:r>
                        <a:rPr lang="en-US" sz="1400" dirty="0" smtClean="0">
                          <a:latin typeface="Times New Roman" pitchFamily="18" charset="0"/>
                          <a:cs typeface="Times New Roman" pitchFamily="18" charset="0"/>
                        </a:rPr>
                        <a:t>Operand 2</a:t>
                      </a:r>
                      <a:endParaRPr lang="en-US" sz="1400" b="1" dirty="0">
                        <a:latin typeface="Times New Roman" pitchFamily="18" charset="0"/>
                        <a:cs typeface="Times New Roman" pitchFamily="18" charset="0"/>
                      </a:endParaRPr>
                    </a:p>
                  </a:txBody>
                  <a:tcPr marT="34290" marB="34290">
                    <a:solidFill>
                      <a:schemeClr val="accent6">
                        <a:lumMod val="40000"/>
                        <a:lumOff val="60000"/>
                      </a:schemeClr>
                    </a:solidFill>
                  </a:tcPr>
                </a:tc>
                <a:tc>
                  <a:txBody>
                    <a:bodyPr/>
                    <a:lstStyle/>
                    <a:p>
                      <a:pPr algn="ctr"/>
                      <a:r>
                        <a:rPr lang="en-US" sz="1400" dirty="0" smtClean="0">
                          <a:latin typeface="Times New Roman" pitchFamily="18" charset="0"/>
                          <a:cs typeface="Times New Roman" pitchFamily="18" charset="0"/>
                        </a:rPr>
                        <a:t>Result (operand1 &amp; operand2)</a:t>
                      </a:r>
                      <a:endParaRPr lang="en-US" sz="1400" b="1" dirty="0">
                        <a:latin typeface="Times New Roman" pitchFamily="18" charset="0"/>
                        <a:cs typeface="Times New Roman" pitchFamily="18" charset="0"/>
                      </a:endParaRPr>
                    </a:p>
                  </a:txBody>
                  <a:tcPr marT="34290" marB="34290">
                    <a:solidFill>
                      <a:schemeClr val="accent6">
                        <a:lumMod val="40000"/>
                        <a:lumOff val="60000"/>
                      </a:schemeClr>
                    </a:solidFill>
                  </a:tcPr>
                </a:tc>
              </a:tr>
              <a:tr h="160345">
                <a:tc>
                  <a:txBody>
                    <a:bodyPr/>
                    <a:lstStyle/>
                    <a:p>
                      <a:pPr algn="ctr"/>
                      <a:r>
                        <a:rPr lang="en-US" sz="1400" dirty="0" smtClean="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tr>
              <a:tr h="160345">
                <a:tc>
                  <a:txBody>
                    <a:bodyPr/>
                    <a:lstStyle/>
                    <a:p>
                      <a:pPr algn="ctr"/>
                      <a:r>
                        <a:rPr lang="en-US" sz="1400" dirty="0" smtClean="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tr>
              <a:tr h="160345">
                <a:tc>
                  <a:txBody>
                    <a:bodyPr/>
                    <a:lstStyle/>
                    <a:p>
                      <a:pPr algn="ctr"/>
                      <a:r>
                        <a:rPr lang="en-US" sz="1400" dirty="0" smtClean="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tr>
              <a:tr h="160345">
                <a:tc>
                  <a:txBody>
                    <a:bodyPr/>
                    <a:lstStyle/>
                    <a:p>
                      <a:pPr algn="ctr"/>
                      <a:r>
                        <a:rPr lang="en-US" sz="1400" dirty="0" smtClean="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tr>
            </a:tbl>
          </a:graphicData>
        </a:graphic>
      </p:graphicFrame>
      <p:sp>
        <p:nvSpPr>
          <p:cNvPr id="4" name="TextBox 3"/>
          <p:cNvSpPr txBox="1"/>
          <p:nvPr/>
        </p:nvSpPr>
        <p:spPr>
          <a:xfrm>
            <a:off x="2777207" y="2839819"/>
            <a:ext cx="772969" cy="646331"/>
          </a:xfrm>
          <a:prstGeom prst="rect">
            <a:avLst/>
          </a:prstGeom>
          <a:noFill/>
        </p:spPr>
        <p:txBody>
          <a:bodyPr wrap="none" rtlCol="0">
            <a:spAutoFit/>
          </a:bodyPr>
          <a:lstStyle/>
          <a:p>
            <a:r>
              <a:rPr lang="en-US" dirty="0" smtClean="0"/>
              <a:t>a = 10</a:t>
            </a:r>
          </a:p>
          <a:p>
            <a:r>
              <a:rPr lang="en-US" dirty="0" smtClean="0"/>
              <a:t>b = 15</a:t>
            </a:r>
            <a:endParaRPr lang="en-IN" dirty="0"/>
          </a:p>
        </p:txBody>
      </p:sp>
      <p:sp>
        <p:nvSpPr>
          <p:cNvPr id="5" name="TextBox 4"/>
          <p:cNvSpPr txBox="1"/>
          <p:nvPr/>
        </p:nvSpPr>
        <p:spPr>
          <a:xfrm>
            <a:off x="4041888" y="2839819"/>
            <a:ext cx="1596912" cy="646331"/>
          </a:xfrm>
          <a:prstGeom prst="rect">
            <a:avLst/>
          </a:prstGeom>
          <a:noFill/>
        </p:spPr>
        <p:txBody>
          <a:bodyPr wrap="none" rtlCol="0">
            <a:spAutoFit/>
          </a:bodyPr>
          <a:lstStyle/>
          <a:p>
            <a:r>
              <a:rPr lang="en-US" dirty="0" smtClean="0"/>
              <a:t>0 0 0 0   1 0 1 0</a:t>
            </a:r>
          </a:p>
          <a:p>
            <a:r>
              <a:rPr lang="en-US" dirty="0" smtClean="0"/>
              <a:t>0 0 0 0   1 1 1 1</a:t>
            </a:r>
            <a:endParaRPr lang="en-IN" dirty="0"/>
          </a:p>
        </p:txBody>
      </p:sp>
    </p:spTree>
    <p:extLst>
      <p:ext uri="{BB962C8B-B14F-4D97-AF65-F5344CB8AC3E}">
        <p14:creationId xmlns:p14="http://schemas.microsoft.com/office/powerpoint/2010/main" val="36915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dirty="0">
                <a:latin typeface="Times New Roman" pitchFamily="18" charset="0"/>
                <a:cs typeface="Times New Roman" pitchFamily="18" charset="0"/>
              </a:rPr>
              <a:t>Bitwise </a:t>
            </a:r>
            <a:r>
              <a:rPr lang="en-US" sz="4000" b="1" dirty="0" smtClean="0">
                <a:latin typeface="Times New Roman" pitchFamily="18" charset="0"/>
                <a:cs typeface="Times New Roman" pitchFamily="18" charset="0"/>
              </a:rPr>
              <a:t>OR |</a:t>
            </a:r>
            <a:endParaRPr lang="en-US" sz="4000" b="1"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32227144"/>
              </p:ext>
            </p:extLst>
          </p:nvPr>
        </p:nvGraphicFramePr>
        <p:xfrm>
          <a:off x="1524000" y="1047750"/>
          <a:ext cx="6019801" cy="1409700"/>
        </p:xfrm>
        <a:graphic>
          <a:graphicData uri="http://schemas.openxmlformats.org/drawingml/2006/table">
            <a:tbl>
              <a:tblPr firstRow="1" bandRow="1">
                <a:tableStyleId>{5940675A-B579-460E-94D1-54222C63F5DA}</a:tableStyleId>
              </a:tblPr>
              <a:tblGrid>
                <a:gridCol w="1429703"/>
                <a:gridCol w="1881188"/>
                <a:gridCol w="2708910"/>
              </a:tblGrid>
              <a:tr h="227517">
                <a:tc>
                  <a:txBody>
                    <a:bodyPr/>
                    <a:lstStyle/>
                    <a:p>
                      <a:pPr algn="ctr"/>
                      <a:r>
                        <a:rPr lang="en-US" sz="1400" dirty="0" smtClean="0">
                          <a:latin typeface="Times New Roman" pitchFamily="18" charset="0"/>
                          <a:cs typeface="Times New Roman" pitchFamily="18" charset="0"/>
                        </a:rPr>
                        <a:t>Operand 1</a:t>
                      </a:r>
                      <a:endParaRPr lang="en-US" sz="1400" b="1" dirty="0">
                        <a:latin typeface="Times New Roman" pitchFamily="18" charset="0"/>
                        <a:cs typeface="Times New Roman" pitchFamily="18" charset="0"/>
                      </a:endParaRPr>
                    </a:p>
                  </a:txBody>
                  <a:tcPr marT="34290" marB="34290">
                    <a:solidFill>
                      <a:schemeClr val="accent6">
                        <a:lumMod val="40000"/>
                        <a:lumOff val="60000"/>
                      </a:schemeClr>
                    </a:solidFill>
                  </a:tcPr>
                </a:tc>
                <a:tc>
                  <a:txBody>
                    <a:bodyPr/>
                    <a:lstStyle/>
                    <a:p>
                      <a:pPr algn="ctr"/>
                      <a:r>
                        <a:rPr lang="en-US" sz="1400" dirty="0" smtClean="0">
                          <a:latin typeface="Times New Roman" pitchFamily="18" charset="0"/>
                          <a:cs typeface="Times New Roman" pitchFamily="18" charset="0"/>
                        </a:rPr>
                        <a:t>Operand 2</a:t>
                      </a:r>
                      <a:endParaRPr lang="en-US" sz="1400" b="1" dirty="0">
                        <a:latin typeface="Times New Roman" pitchFamily="18" charset="0"/>
                        <a:cs typeface="Times New Roman" pitchFamily="18" charset="0"/>
                      </a:endParaRPr>
                    </a:p>
                  </a:txBody>
                  <a:tcPr marT="34290" marB="34290">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Result (operand1 </a:t>
                      </a:r>
                      <a:r>
                        <a:rPr lang="en-US" sz="1400" b="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operand2)</a:t>
                      </a:r>
                      <a:endParaRPr lang="en-US" sz="1400" b="1" dirty="0" smtClean="0">
                        <a:latin typeface="Times New Roman" pitchFamily="18" charset="0"/>
                        <a:cs typeface="Times New Roman" pitchFamily="18" charset="0"/>
                      </a:endParaRPr>
                    </a:p>
                  </a:txBody>
                  <a:tcPr marT="34290" marB="34290">
                    <a:solidFill>
                      <a:schemeClr val="accent6">
                        <a:lumMod val="40000"/>
                        <a:lumOff val="60000"/>
                      </a:schemeClr>
                    </a:solidFill>
                  </a:tcPr>
                </a:tc>
              </a:tr>
              <a:tr h="133621">
                <a:tc>
                  <a:txBody>
                    <a:bodyPr/>
                    <a:lstStyle/>
                    <a:p>
                      <a:pPr algn="ctr"/>
                      <a:r>
                        <a:rPr lang="en-US" sz="1400" dirty="0" smtClean="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tr>
              <a:tr h="133621">
                <a:tc>
                  <a:txBody>
                    <a:bodyPr/>
                    <a:lstStyle/>
                    <a:p>
                      <a:pPr algn="ctr"/>
                      <a:r>
                        <a:rPr lang="en-US" sz="1400" dirty="0" smtClean="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tr>
              <a:tr h="133621">
                <a:tc>
                  <a:txBody>
                    <a:bodyPr/>
                    <a:lstStyle/>
                    <a:p>
                      <a:pPr algn="ctr"/>
                      <a:r>
                        <a:rPr lang="en-US" sz="1400" dirty="0" smtClean="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tr>
              <a:tr h="133621">
                <a:tc>
                  <a:txBody>
                    <a:bodyPr/>
                    <a:lstStyle/>
                    <a:p>
                      <a:pPr algn="ctr"/>
                      <a:r>
                        <a:rPr lang="en-US" sz="1400" dirty="0" smtClean="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tr>
            </a:tbl>
          </a:graphicData>
        </a:graphic>
      </p:graphicFrame>
      <p:sp>
        <p:nvSpPr>
          <p:cNvPr id="4" name="TextBox 3"/>
          <p:cNvSpPr txBox="1"/>
          <p:nvPr/>
        </p:nvSpPr>
        <p:spPr>
          <a:xfrm>
            <a:off x="2624807" y="2800350"/>
            <a:ext cx="772969" cy="646331"/>
          </a:xfrm>
          <a:prstGeom prst="rect">
            <a:avLst/>
          </a:prstGeom>
          <a:noFill/>
        </p:spPr>
        <p:txBody>
          <a:bodyPr wrap="none" rtlCol="0">
            <a:spAutoFit/>
          </a:bodyPr>
          <a:lstStyle/>
          <a:p>
            <a:r>
              <a:rPr lang="en-US" dirty="0" smtClean="0"/>
              <a:t>a = 10</a:t>
            </a:r>
          </a:p>
          <a:p>
            <a:r>
              <a:rPr lang="en-US" dirty="0" smtClean="0"/>
              <a:t>b = 15</a:t>
            </a:r>
            <a:endParaRPr lang="en-IN" dirty="0"/>
          </a:p>
        </p:txBody>
      </p:sp>
      <p:sp>
        <p:nvSpPr>
          <p:cNvPr id="5" name="TextBox 4"/>
          <p:cNvSpPr txBox="1"/>
          <p:nvPr/>
        </p:nvSpPr>
        <p:spPr>
          <a:xfrm>
            <a:off x="3889488" y="2800350"/>
            <a:ext cx="1596912" cy="646331"/>
          </a:xfrm>
          <a:prstGeom prst="rect">
            <a:avLst/>
          </a:prstGeom>
          <a:noFill/>
        </p:spPr>
        <p:txBody>
          <a:bodyPr wrap="none" rtlCol="0">
            <a:spAutoFit/>
          </a:bodyPr>
          <a:lstStyle/>
          <a:p>
            <a:r>
              <a:rPr lang="en-US" dirty="0" smtClean="0"/>
              <a:t>0 0 0 0   1 0 1 0</a:t>
            </a:r>
          </a:p>
          <a:p>
            <a:r>
              <a:rPr lang="en-US" dirty="0" smtClean="0"/>
              <a:t>0 0 0 0   1 1 1 1</a:t>
            </a:r>
            <a:endParaRPr lang="en-IN" dirty="0"/>
          </a:p>
        </p:txBody>
      </p:sp>
    </p:spTree>
    <p:extLst>
      <p:ext uri="{BB962C8B-B14F-4D97-AF65-F5344CB8AC3E}">
        <p14:creationId xmlns:p14="http://schemas.microsoft.com/office/powerpoint/2010/main" val="12672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dirty="0">
                <a:latin typeface="Times New Roman" pitchFamily="18" charset="0"/>
                <a:cs typeface="Times New Roman" pitchFamily="18" charset="0"/>
              </a:rPr>
              <a:t>Bitwise </a:t>
            </a:r>
            <a:r>
              <a:rPr lang="en-US" sz="4000" b="1" dirty="0" smtClean="0">
                <a:latin typeface="Times New Roman" pitchFamily="18" charset="0"/>
                <a:cs typeface="Times New Roman" pitchFamily="18" charset="0"/>
              </a:rPr>
              <a:t>XOR ^</a:t>
            </a:r>
            <a:endParaRPr lang="en-US" sz="4000" b="1"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541615279"/>
              </p:ext>
            </p:extLst>
          </p:nvPr>
        </p:nvGraphicFramePr>
        <p:xfrm>
          <a:off x="1524000" y="1047750"/>
          <a:ext cx="6096000" cy="1409700"/>
        </p:xfrm>
        <a:graphic>
          <a:graphicData uri="http://schemas.openxmlformats.org/drawingml/2006/table">
            <a:tbl>
              <a:tblPr firstRow="1" bandRow="1">
                <a:tableStyleId>{5940675A-B579-460E-94D1-54222C63F5DA}</a:tableStyleId>
              </a:tblPr>
              <a:tblGrid>
                <a:gridCol w="1600200"/>
                <a:gridCol w="1905000"/>
                <a:gridCol w="2590800"/>
              </a:tblGrid>
              <a:tr h="250268">
                <a:tc>
                  <a:txBody>
                    <a:bodyPr/>
                    <a:lstStyle/>
                    <a:p>
                      <a:pPr algn="ctr"/>
                      <a:r>
                        <a:rPr lang="en-US" sz="1400" dirty="0" smtClean="0">
                          <a:latin typeface="Times New Roman" pitchFamily="18" charset="0"/>
                          <a:cs typeface="Times New Roman" pitchFamily="18" charset="0"/>
                        </a:rPr>
                        <a:t>Operand 1</a:t>
                      </a:r>
                      <a:endParaRPr lang="en-US" sz="1400" b="1" dirty="0">
                        <a:latin typeface="Times New Roman" pitchFamily="18" charset="0"/>
                        <a:cs typeface="Times New Roman" pitchFamily="18" charset="0"/>
                      </a:endParaRPr>
                    </a:p>
                  </a:txBody>
                  <a:tcPr marT="34290" marB="34290">
                    <a:solidFill>
                      <a:schemeClr val="accent6">
                        <a:lumMod val="40000"/>
                        <a:lumOff val="60000"/>
                      </a:schemeClr>
                    </a:solidFill>
                  </a:tcPr>
                </a:tc>
                <a:tc>
                  <a:txBody>
                    <a:bodyPr/>
                    <a:lstStyle/>
                    <a:p>
                      <a:pPr algn="ctr"/>
                      <a:r>
                        <a:rPr lang="en-US" sz="1400" dirty="0" smtClean="0">
                          <a:latin typeface="Times New Roman" pitchFamily="18" charset="0"/>
                          <a:cs typeface="Times New Roman" pitchFamily="18" charset="0"/>
                        </a:rPr>
                        <a:t>Operand 2</a:t>
                      </a:r>
                      <a:endParaRPr lang="en-US" sz="1400" b="1" dirty="0">
                        <a:latin typeface="Times New Roman" pitchFamily="18" charset="0"/>
                        <a:cs typeface="Times New Roman" pitchFamily="18" charset="0"/>
                      </a:endParaRPr>
                    </a:p>
                  </a:txBody>
                  <a:tcPr marT="34290" marB="34290">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Result (operand1 </a:t>
                      </a:r>
                      <a:r>
                        <a:rPr lang="en-US" sz="1400" b="1" dirty="0" smtClean="0">
                          <a:latin typeface="+mn-lt"/>
                          <a:cs typeface="Times New Roman" pitchFamily="18" charset="0"/>
                        </a:rPr>
                        <a:t>^</a:t>
                      </a:r>
                      <a:r>
                        <a:rPr lang="en-US" sz="1400" dirty="0" smtClean="0">
                          <a:latin typeface="Times New Roman" pitchFamily="18" charset="0"/>
                          <a:cs typeface="Times New Roman" pitchFamily="18" charset="0"/>
                        </a:rPr>
                        <a:t> operand2)</a:t>
                      </a:r>
                      <a:endParaRPr lang="en-US" sz="1400" b="1" dirty="0" smtClean="0">
                        <a:latin typeface="Times New Roman" pitchFamily="18" charset="0"/>
                        <a:cs typeface="Times New Roman" pitchFamily="18" charset="0"/>
                      </a:endParaRPr>
                    </a:p>
                  </a:txBody>
                  <a:tcPr marT="34290" marB="34290">
                    <a:solidFill>
                      <a:schemeClr val="accent6">
                        <a:lumMod val="40000"/>
                        <a:lumOff val="60000"/>
                      </a:schemeClr>
                    </a:solidFill>
                  </a:tcPr>
                </a:tc>
              </a:tr>
              <a:tr h="146983">
                <a:tc>
                  <a:txBody>
                    <a:bodyPr/>
                    <a:lstStyle/>
                    <a:p>
                      <a:pPr algn="ctr"/>
                      <a:r>
                        <a:rPr lang="en-US" sz="1400" dirty="0" smtClean="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tr>
              <a:tr h="146983">
                <a:tc>
                  <a:txBody>
                    <a:bodyPr/>
                    <a:lstStyle/>
                    <a:p>
                      <a:pPr algn="ctr"/>
                      <a:r>
                        <a:rPr lang="en-US" sz="1400" dirty="0" smtClean="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tr>
              <a:tr h="146983">
                <a:tc>
                  <a:txBody>
                    <a:bodyPr/>
                    <a:lstStyle/>
                    <a:p>
                      <a:pPr algn="ctr"/>
                      <a:r>
                        <a:rPr lang="en-US" sz="1400" dirty="0" smtClean="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tr>
              <a:tr h="146983">
                <a:tc>
                  <a:txBody>
                    <a:bodyPr/>
                    <a:lstStyle/>
                    <a:p>
                      <a:pPr algn="ctr"/>
                      <a:r>
                        <a:rPr lang="en-US" sz="1400" dirty="0" smtClean="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tr>
            </a:tbl>
          </a:graphicData>
        </a:graphic>
      </p:graphicFrame>
      <p:sp>
        <p:nvSpPr>
          <p:cNvPr id="4" name="TextBox 3"/>
          <p:cNvSpPr txBox="1"/>
          <p:nvPr/>
        </p:nvSpPr>
        <p:spPr>
          <a:xfrm>
            <a:off x="2548607" y="2876550"/>
            <a:ext cx="772969" cy="646331"/>
          </a:xfrm>
          <a:prstGeom prst="rect">
            <a:avLst/>
          </a:prstGeom>
          <a:noFill/>
        </p:spPr>
        <p:txBody>
          <a:bodyPr wrap="none" rtlCol="0">
            <a:spAutoFit/>
          </a:bodyPr>
          <a:lstStyle/>
          <a:p>
            <a:r>
              <a:rPr lang="en-US" dirty="0" smtClean="0"/>
              <a:t>a = 10</a:t>
            </a:r>
          </a:p>
          <a:p>
            <a:r>
              <a:rPr lang="en-US" dirty="0" smtClean="0"/>
              <a:t>b = 15</a:t>
            </a:r>
            <a:endParaRPr lang="en-IN" dirty="0"/>
          </a:p>
        </p:txBody>
      </p:sp>
      <p:sp>
        <p:nvSpPr>
          <p:cNvPr id="5" name="TextBox 4"/>
          <p:cNvSpPr txBox="1"/>
          <p:nvPr/>
        </p:nvSpPr>
        <p:spPr>
          <a:xfrm>
            <a:off x="3813288" y="2876550"/>
            <a:ext cx="1596912" cy="646331"/>
          </a:xfrm>
          <a:prstGeom prst="rect">
            <a:avLst/>
          </a:prstGeom>
          <a:noFill/>
        </p:spPr>
        <p:txBody>
          <a:bodyPr wrap="none" rtlCol="0">
            <a:spAutoFit/>
          </a:bodyPr>
          <a:lstStyle/>
          <a:p>
            <a:r>
              <a:rPr lang="en-US" dirty="0" smtClean="0"/>
              <a:t>0 0 0 0   1 0 1 0</a:t>
            </a:r>
          </a:p>
          <a:p>
            <a:r>
              <a:rPr lang="en-US" dirty="0" smtClean="0"/>
              <a:t>0 0 0 0   1 1 1 1</a:t>
            </a:r>
            <a:endParaRPr lang="en-IN" dirty="0"/>
          </a:p>
        </p:txBody>
      </p:sp>
    </p:spTree>
    <p:extLst>
      <p:ext uri="{BB962C8B-B14F-4D97-AF65-F5344CB8AC3E}">
        <p14:creationId xmlns:p14="http://schemas.microsoft.com/office/powerpoint/2010/main" val="41088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dirty="0">
                <a:latin typeface="Times New Roman" pitchFamily="18" charset="0"/>
                <a:cs typeface="Times New Roman" pitchFamily="18" charset="0"/>
              </a:rPr>
              <a:t>Bitwise </a:t>
            </a:r>
            <a:r>
              <a:rPr lang="en-US" sz="4000" b="1" dirty="0" smtClean="0">
                <a:latin typeface="Times New Roman" pitchFamily="18" charset="0"/>
                <a:cs typeface="Times New Roman" pitchFamily="18" charset="0"/>
              </a:rPr>
              <a:t>NOT ~</a:t>
            </a:r>
            <a:endParaRPr lang="en-US" sz="4000" b="1"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05047759"/>
              </p:ext>
            </p:extLst>
          </p:nvPr>
        </p:nvGraphicFramePr>
        <p:xfrm>
          <a:off x="2209800" y="1047750"/>
          <a:ext cx="4191000" cy="845820"/>
        </p:xfrm>
        <a:graphic>
          <a:graphicData uri="http://schemas.openxmlformats.org/drawingml/2006/table">
            <a:tbl>
              <a:tblPr firstRow="1" bandRow="1">
                <a:tableStyleId>{5940675A-B579-460E-94D1-54222C63F5DA}</a:tableStyleId>
              </a:tblPr>
              <a:tblGrid>
                <a:gridCol w="1600200"/>
                <a:gridCol w="2590800"/>
              </a:tblGrid>
              <a:tr h="250268">
                <a:tc>
                  <a:txBody>
                    <a:bodyPr/>
                    <a:lstStyle/>
                    <a:p>
                      <a:pPr algn="ctr"/>
                      <a:r>
                        <a:rPr lang="en-US" sz="1400" dirty="0" smtClean="0">
                          <a:latin typeface="Times New Roman" pitchFamily="18" charset="0"/>
                          <a:cs typeface="Times New Roman" pitchFamily="18" charset="0"/>
                        </a:rPr>
                        <a:t>Operand</a:t>
                      </a:r>
                      <a:endParaRPr lang="en-US" sz="1400" b="1" dirty="0">
                        <a:latin typeface="Times New Roman" pitchFamily="18" charset="0"/>
                        <a:cs typeface="Times New Roman" pitchFamily="18" charset="0"/>
                      </a:endParaRPr>
                    </a:p>
                  </a:txBody>
                  <a:tcPr marT="34290" marB="34290">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Result (~</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operand)</a:t>
                      </a:r>
                      <a:endParaRPr lang="en-US" sz="1400" b="1" dirty="0" smtClean="0">
                        <a:latin typeface="Times New Roman" pitchFamily="18" charset="0"/>
                        <a:cs typeface="Times New Roman" pitchFamily="18" charset="0"/>
                      </a:endParaRPr>
                    </a:p>
                  </a:txBody>
                  <a:tcPr marT="34290" marB="34290">
                    <a:solidFill>
                      <a:schemeClr val="accent6">
                        <a:lumMod val="40000"/>
                        <a:lumOff val="60000"/>
                      </a:schemeClr>
                    </a:solidFill>
                  </a:tcPr>
                </a:tc>
              </a:tr>
              <a:tr h="146983">
                <a:tc>
                  <a:txBody>
                    <a:bodyPr/>
                    <a:lstStyle/>
                    <a:p>
                      <a:pPr algn="ctr"/>
                      <a:r>
                        <a:rPr lang="en-US" sz="1400" dirty="0" smtClean="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tr>
              <a:tr h="146983">
                <a:tc>
                  <a:txBody>
                    <a:bodyPr/>
                    <a:lstStyle/>
                    <a:p>
                      <a:pPr algn="ctr"/>
                      <a:r>
                        <a:rPr lang="en-US" sz="1400" dirty="0" smtClean="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tr>
            </a:tbl>
          </a:graphicData>
        </a:graphic>
      </p:graphicFrame>
      <p:sp>
        <p:nvSpPr>
          <p:cNvPr id="4" name="TextBox 3"/>
          <p:cNvSpPr txBox="1"/>
          <p:nvPr/>
        </p:nvSpPr>
        <p:spPr>
          <a:xfrm>
            <a:off x="2777207" y="2419350"/>
            <a:ext cx="750526" cy="369332"/>
          </a:xfrm>
          <a:prstGeom prst="rect">
            <a:avLst/>
          </a:prstGeom>
          <a:noFill/>
        </p:spPr>
        <p:txBody>
          <a:bodyPr wrap="none" rtlCol="0">
            <a:spAutoFit/>
          </a:bodyPr>
          <a:lstStyle/>
          <a:p>
            <a:r>
              <a:rPr lang="en-US" dirty="0" smtClean="0"/>
              <a:t>a = 10</a:t>
            </a:r>
          </a:p>
        </p:txBody>
      </p:sp>
      <p:sp>
        <p:nvSpPr>
          <p:cNvPr id="5" name="TextBox 4"/>
          <p:cNvSpPr txBox="1"/>
          <p:nvPr/>
        </p:nvSpPr>
        <p:spPr>
          <a:xfrm>
            <a:off x="4041888" y="2419350"/>
            <a:ext cx="1596912" cy="369332"/>
          </a:xfrm>
          <a:prstGeom prst="rect">
            <a:avLst/>
          </a:prstGeom>
          <a:noFill/>
        </p:spPr>
        <p:txBody>
          <a:bodyPr wrap="none" rtlCol="0">
            <a:spAutoFit/>
          </a:bodyPr>
          <a:lstStyle/>
          <a:p>
            <a:r>
              <a:rPr lang="en-US" dirty="0" smtClean="0"/>
              <a:t>0 0 0 0   1 0 1 0</a:t>
            </a:r>
          </a:p>
        </p:txBody>
      </p:sp>
    </p:spTree>
    <p:extLst>
      <p:ext uri="{BB962C8B-B14F-4D97-AF65-F5344CB8AC3E}">
        <p14:creationId xmlns:p14="http://schemas.microsoft.com/office/powerpoint/2010/main" val="71682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dirty="0">
                <a:latin typeface="Times New Roman" pitchFamily="18" charset="0"/>
                <a:cs typeface="Times New Roman" pitchFamily="18" charset="0"/>
              </a:rPr>
              <a:t>Bitwise Left </a:t>
            </a:r>
            <a:r>
              <a:rPr lang="en-US" sz="4000" b="1" dirty="0" smtClean="0">
                <a:latin typeface="Times New Roman" pitchFamily="18" charset="0"/>
                <a:cs typeface="Times New Roman" pitchFamily="18" charset="0"/>
              </a:rPr>
              <a:t>Shift &lt;&lt;</a:t>
            </a:r>
            <a:endParaRPr lang="en-US" sz="4000" b="1"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47444537"/>
              </p:ext>
            </p:extLst>
          </p:nvPr>
        </p:nvGraphicFramePr>
        <p:xfrm>
          <a:off x="1981200" y="1428750"/>
          <a:ext cx="4114800" cy="381000"/>
        </p:xfrm>
        <a:graphic>
          <a:graphicData uri="http://schemas.openxmlformats.org/drawingml/2006/table">
            <a:tbl>
              <a:tblPr firstRow="1" bandRow="1">
                <a:tableStyleId>{5940675A-B579-460E-94D1-54222C63F5DA}</a:tableStyleId>
              </a:tblPr>
              <a:tblGrid>
                <a:gridCol w="514350"/>
                <a:gridCol w="514350"/>
                <a:gridCol w="514350"/>
                <a:gridCol w="514350"/>
                <a:gridCol w="514350"/>
                <a:gridCol w="514350"/>
                <a:gridCol w="514350"/>
                <a:gridCol w="514350"/>
              </a:tblGrid>
              <a:tr h="381000">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r>
            </a:tbl>
          </a:graphicData>
        </a:graphic>
      </p:graphicFrame>
      <p:sp>
        <p:nvSpPr>
          <p:cNvPr id="6" name="TextBox 5"/>
          <p:cNvSpPr txBox="1"/>
          <p:nvPr/>
        </p:nvSpPr>
        <p:spPr>
          <a:xfrm>
            <a:off x="3494231" y="971550"/>
            <a:ext cx="772969" cy="369332"/>
          </a:xfrm>
          <a:prstGeom prst="rect">
            <a:avLst/>
          </a:prstGeom>
          <a:noFill/>
        </p:spPr>
        <p:txBody>
          <a:bodyPr wrap="none" rtlCol="0">
            <a:spAutoFit/>
          </a:bodyPr>
          <a:lstStyle/>
          <a:p>
            <a:r>
              <a:rPr lang="en-US" dirty="0" smtClean="0"/>
              <a:t>a = 10</a:t>
            </a:r>
            <a:endParaRPr lang="en-IN" dirty="0"/>
          </a:p>
        </p:txBody>
      </p:sp>
      <p:graphicFrame>
        <p:nvGraphicFramePr>
          <p:cNvPr id="7" name="Content Placeholder 4"/>
          <p:cNvGraphicFramePr>
            <a:graphicFrameLocks/>
          </p:cNvGraphicFramePr>
          <p:nvPr>
            <p:extLst>
              <p:ext uri="{D42A27DB-BD31-4B8C-83A1-F6EECF244321}">
                <p14:modId xmlns:p14="http://schemas.microsoft.com/office/powerpoint/2010/main" val="4160853932"/>
              </p:ext>
            </p:extLst>
          </p:nvPr>
        </p:nvGraphicFramePr>
        <p:xfrm>
          <a:off x="1981200" y="2495550"/>
          <a:ext cx="4114800" cy="381000"/>
        </p:xfrm>
        <a:graphic>
          <a:graphicData uri="http://schemas.openxmlformats.org/drawingml/2006/table">
            <a:tbl>
              <a:tblPr firstRow="1" bandRow="1">
                <a:tableStyleId>{5940675A-B579-460E-94D1-54222C63F5DA}</a:tableStyleId>
              </a:tblPr>
              <a:tblGrid>
                <a:gridCol w="514350"/>
                <a:gridCol w="514350"/>
                <a:gridCol w="514350"/>
                <a:gridCol w="514350"/>
                <a:gridCol w="514350"/>
                <a:gridCol w="514350"/>
                <a:gridCol w="514350"/>
                <a:gridCol w="514350"/>
              </a:tblGrid>
              <a:tr h="381000">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r>
            </a:tbl>
          </a:graphicData>
        </a:graphic>
      </p:graphicFrame>
      <p:sp>
        <p:nvSpPr>
          <p:cNvPr id="8" name="TextBox 7"/>
          <p:cNvSpPr txBox="1"/>
          <p:nvPr/>
        </p:nvSpPr>
        <p:spPr>
          <a:xfrm>
            <a:off x="3594477" y="2876550"/>
            <a:ext cx="748923" cy="369332"/>
          </a:xfrm>
          <a:prstGeom prst="rect">
            <a:avLst/>
          </a:prstGeom>
          <a:noFill/>
        </p:spPr>
        <p:txBody>
          <a:bodyPr wrap="none" rtlCol="0">
            <a:spAutoFit/>
          </a:bodyPr>
          <a:lstStyle/>
          <a:p>
            <a:r>
              <a:rPr lang="en-US" dirty="0" smtClean="0"/>
              <a:t>a &lt;&lt; 2</a:t>
            </a:r>
            <a:endParaRPr lang="en-IN" dirty="0"/>
          </a:p>
        </p:txBody>
      </p:sp>
      <p:cxnSp>
        <p:nvCxnSpPr>
          <p:cNvPr id="12" name="Straight Arrow Connector 11"/>
          <p:cNvCxnSpPr/>
          <p:nvPr/>
        </p:nvCxnSpPr>
        <p:spPr>
          <a:xfrm flipH="1">
            <a:off x="1371600" y="1809750"/>
            <a:ext cx="838200" cy="5979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752600" y="1809750"/>
            <a:ext cx="990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286000" y="1809750"/>
            <a:ext cx="990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781300" y="1809750"/>
            <a:ext cx="9525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257550" y="1809750"/>
            <a:ext cx="100965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3803461" y="1809750"/>
            <a:ext cx="997139"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302030" y="1809750"/>
            <a:ext cx="95577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800600" y="1809750"/>
            <a:ext cx="1066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32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dirty="0">
                <a:latin typeface="Times New Roman" pitchFamily="18" charset="0"/>
                <a:cs typeface="Times New Roman" pitchFamily="18" charset="0"/>
              </a:rPr>
              <a:t>Bitwise </a:t>
            </a:r>
            <a:r>
              <a:rPr lang="en-US" sz="4000" b="1" dirty="0" smtClean="0">
                <a:latin typeface="Times New Roman" pitchFamily="18" charset="0"/>
                <a:cs typeface="Times New Roman" pitchFamily="18" charset="0"/>
              </a:rPr>
              <a:t>Right Shift &gt;&gt;</a:t>
            </a:r>
            <a:endParaRPr lang="en-US" sz="4000" b="1"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92239103"/>
              </p:ext>
            </p:extLst>
          </p:nvPr>
        </p:nvGraphicFramePr>
        <p:xfrm>
          <a:off x="1981200" y="1428750"/>
          <a:ext cx="4114800" cy="381000"/>
        </p:xfrm>
        <a:graphic>
          <a:graphicData uri="http://schemas.openxmlformats.org/drawingml/2006/table">
            <a:tbl>
              <a:tblPr firstRow="1" bandRow="1">
                <a:tableStyleId>{5940675A-B579-460E-94D1-54222C63F5DA}</a:tableStyleId>
              </a:tblPr>
              <a:tblGrid>
                <a:gridCol w="514350"/>
                <a:gridCol w="514350"/>
                <a:gridCol w="514350"/>
                <a:gridCol w="514350"/>
                <a:gridCol w="514350"/>
                <a:gridCol w="514350"/>
                <a:gridCol w="514350"/>
                <a:gridCol w="514350"/>
              </a:tblGrid>
              <a:tr h="381000">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r>
            </a:tbl>
          </a:graphicData>
        </a:graphic>
      </p:graphicFrame>
      <p:sp>
        <p:nvSpPr>
          <p:cNvPr id="6" name="TextBox 5"/>
          <p:cNvSpPr txBox="1"/>
          <p:nvPr/>
        </p:nvSpPr>
        <p:spPr>
          <a:xfrm>
            <a:off x="3494231" y="971550"/>
            <a:ext cx="772969" cy="369332"/>
          </a:xfrm>
          <a:prstGeom prst="rect">
            <a:avLst/>
          </a:prstGeom>
          <a:noFill/>
        </p:spPr>
        <p:txBody>
          <a:bodyPr wrap="none" rtlCol="0">
            <a:spAutoFit/>
          </a:bodyPr>
          <a:lstStyle/>
          <a:p>
            <a:r>
              <a:rPr lang="en-US" dirty="0" smtClean="0"/>
              <a:t>a = 10</a:t>
            </a:r>
            <a:endParaRPr lang="en-IN" dirty="0"/>
          </a:p>
        </p:txBody>
      </p:sp>
      <p:graphicFrame>
        <p:nvGraphicFramePr>
          <p:cNvPr id="7" name="Content Placeholder 4"/>
          <p:cNvGraphicFramePr>
            <a:graphicFrameLocks/>
          </p:cNvGraphicFramePr>
          <p:nvPr>
            <p:extLst>
              <p:ext uri="{D42A27DB-BD31-4B8C-83A1-F6EECF244321}">
                <p14:modId xmlns:p14="http://schemas.microsoft.com/office/powerpoint/2010/main" val="3866417790"/>
              </p:ext>
            </p:extLst>
          </p:nvPr>
        </p:nvGraphicFramePr>
        <p:xfrm>
          <a:off x="1981200" y="2495550"/>
          <a:ext cx="4114800" cy="381000"/>
        </p:xfrm>
        <a:graphic>
          <a:graphicData uri="http://schemas.openxmlformats.org/drawingml/2006/table">
            <a:tbl>
              <a:tblPr firstRow="1" bandRow="1">
                <a:tableStyleId>{5940675A-B579-460E-94D1-54222C63F5DA}</a:tableStyleId>
              </a:tblPr>
              <a:tblGrid>
                <a:gridCol w="514350"/>
                <a:gridCol w="514350"/>
                <a:gridCol w="514350"/>
                <a:gridCol w="514350"/>
                <a:gridCol w="514350"/>
                <a:gridCol w="514350"/>
                <a:gridCol w="514350"/>
                <a:gridCol w="514350"/>
              </a:tblGrid>
              <a:tr h="381000">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r>
            </a:tbl>
          </a:graphicData>
        </a:graphic>
      </p:graphicFrame>
      <p:sp>
        <p:nvSpPr>
          <p:cNvPr id="8" name="TextBox 7"/>
          <p:cNvSpPr txBox="1"/>
          <p:nvPr/>
        </p:nvSpPr>
        <p:spPr>
          <a:xfrm>
            <a:off x="3594477" y="2876550"/>
            <a:ext cx="748923" cy="369332"/>
          </a:xfrm>
          <a:prstGeom prst="rect">
            <a:avLst/>
          </a:prstGeom>
          <a:noFill/>
        </p:spPr>
        <p:txBody>
          <a:bodyPr wrap="none" rtlCol="0">
            <a:spAutoFit/>
          </a:bodyPr>
          <a:lstStyle/>
          <a:p>
            <a:r>
              <a:rPr lang="en-US" dirty="0" smtClean="0"/>
              <a:t>a &gt;&gt; 2</a:t>
            </a:r>
            <a:endParaRPr lang="en-IN" dirty="0"/>
          </a:p>
        </p:txBody>
      </p:sp>
      <p:cxnSp>
        <p:nvCxnSpPr>
          <p:cNvPr id="28" name="Straight Arrow Connector 27"/>
          <p:cNvCxnSpPr/>
          <p:nvPr/>
        </p:nvCxnSpPr>
        <p:spPr>
          <a:xfrm>
            <a:off x="5867400" y="1809750"/>
            <a:ext cx="914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334000" y="1809750"/>
            <a:ext cx="1143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800600" y="1809750"/>
            <a:ext cx="1066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267200" y="1809750"/>
            <a:ext cx="1066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803461" y="1809750"/>
            <a:ext cx="997139"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276600" y="1809750"/>
            <a:ext cx="990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743200" y="1809750"/>
            <a:ext cx="10287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209800" y="1809750"/>
            <a:ext cx="104775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29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arn(inVertical)">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barn(inVertical)">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arn(inVertical)">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barn(inVertical)">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inVertical)">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barn(inVertical)">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barn(inVertical)">
                                      <p:cBhvr>
                                        <p:cTn id="57" dur="500"/>
                                        <p:tgtEl>
                                          <p:spTgt spid="40"/>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barn(inVertical)">
                                      <p:cBhvr>
                                        <p:cTn id="6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333</Words>
  <Application>Microsoft Office PowerPoint</Application>
  <PresentationFormat>On-screen Show (16:9)</PresentationFormat>
  <Paragraphs>123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Bitwise Operators</vt:lpstr>
      <vt:lpstr>Bitwise AND &amp;</vt:lpstr>
      <vt:lpstr>Bitwise OR |</vt:lpstr>
      <vt:lpstr>Bitwise XOR ^</vt:lpstr>
      <vt:lpstr>Bitwise NOT ~</vt:lpstr>
      <vt:lpstr>Bitwise Left Shift &lt;&lt;</vt:lpstr>
      <vt:lpstr>Bitwise Right Shift &gt;&gt;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Bitwise Operators</dc:title>
  <dc:creator>R</dc:creator>
  <cp:lastModifiedBy>RK</cp:lastModifiedBy>
  <cp:revision>19</cp:revision>
  <dcterms:created xsi:type="dcterms:W3CDTF">2006-08-16T00:00:00Z</dcterms:created>
  <dcterms:modified xsi:type="dcterms:W3CDTF">2019-07-02T15:34:01Z</dcterms:modified>
</cp:coreProperties>
</file>