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2" r:id="rId4"/>
    <p:sldId id="260" r:id="rId5"/>
    <p:sldId id="261" r:id="rId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45" d="100"/>
          <a:sy n="145" d="100"/>
        </p:scale>
        <p:origin x="-67" y="-25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7/7/2019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lstStyle/>
          <a:p>
            <a:r>
              <a:rPr lang="en-US" b="1" u="sng" dirty="0">
                <a:latin typeface="Times New Roman" pitchFamily="18" charset="0"/>
                <a:cs typeface="Times New Roman" pitchFamily="18" charset="0"/>
              </a:rPr>
              <a:t>f</a:t>
            </a:r>
            <a:r>
              <a:rPr lang="en-US" b="1" u="sng" dirty="0" smtClean="0">
                <a:latin typeface="Times New Roman" pitchFamily="18" charset="0"/>
                <a:cs typeface="Times New Roman" pitchFamily="18" charset="0"/>
              </a:rPr>
              <a:t>or Loop</a:t>
            </a:r>
            <a:endParaRPr lang="en-US"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90601"/>
            <a:ext cx="8229600" cy="3714749"/>
          </a:xfrm>
        </p:spPr>
        <p:txBody>
          <a:bodyPr>
            <a:normAutofit/>
          </a:bodyPr>
          <a:lstStyle/>
          <a:p>
            <a:pPr marL="0" indent="0">
              <a:buNone/>
            </a:pPr>
            <a:r>
              <a:rPr lang="en-US" sz="2000" dirty="0" smtClean="0">
                <a:latin typeface="Times New Roman" pitchFamily="18" charset="0"/>
                <a:cs typeface="Times New Roman" pitchFamily="18" charset="0"/>
              </a:rPr>
              <a:t>The for loop is useful to iterate over the elements of sequence such as string, list, tuple etc. </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Syntax:</a:t>
            </a:r>
          </a:p>
          <a:p>
            <a:pPr marL="0" indent="0">
              <a:buNone/>
            </a:pPr>
            <a:r>
              <a:rPr lang="en-US" sz="2000" dirty="0">
                <a:latin typeface="Times New Roman" pitchFamily="18" charset="0"/>
                <a:cs typeface="Times New Roman" pitchFamily="18" charset="0"/>
              </a:rPr>
              <a:t>	for </a:t>
            </a:r>
            <a:r>
              <a:rPr lang="en-US" sz="2000" dirty="0" err="1" smtClean="0">
                <a:latin typeface="Times New Roman" pitchFamily="18" charset="0"/>
                <a:cs typeface="Times New Roman" pitchFamily="18" charset="0"/>
              </a:rPr>
              <a:t>var</a:t>
            </a:r>
            <a:r>
              <a:rPr lang="en-US" sz="2000" dirty="0" smtClean="0">
                <a:latin typeface="Times New Roman" pitchFamily="18" charset="0"/>
                <a:cs typeface="Times New Roman" pitchFamily="18" charset="0"/>
              </a:rPr>
              <a:t> in sequence</a:t>
            </a:r>
            <a:r>
              <a:rPr lang="en-US" sz="2000" b="1" dirty="0" smtClean="0">
                <a:latin typeface="Times New Roman" pitchFamily="18" charset="0"/>
                <a:cs typeface="Times New Roman" pitchFamily="18" charset="0"/>
              </a:rPr>
              <a:t>:</a:t>
            </a:r>
            <a:endParaRPr lang="en-US" sz="2000" b="1"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S</a:t>
            </a:r>
            <a:r>
              <a:rPr lang="en-US" sz="2000" dirty="0" smtClean="0">
                <a:latin typeface="Times New Roman" pitchFamily="18" charset="0"/>
                <a:cs typeface="Times New Roman" pitchFamily="18" charset="0"/>
              </a:rPr>
              <a:t>tatements</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Rest of the Code</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549918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Decision 5"/>
          <p:cNvSpPr/>
          <p:nvPr/>
        </p:nvSpPr>
        <p:spPr>
          <a:xfrm>
            <a:off x="1872343" y="433032"/>
            <a:ext cx="2895600" cy="857250"/>
          </a:xfrm>
          <a:prstGeom prst="flowChartDecision">
            <a:avLst/>
          </a:prstGeom>
        </p:spPr>
        <p:style>
          <a:lnRef idx="2">
            <a:schemeClr val="accent1"/>
          </a:lnRef>
          <a:fillRef idx="1">
            <a:schemeClr val="lt1"/>
          </a:fillRef>
          <a:effectRef idx="0">
            <a:schemeClr val="accent1"/>
          </a:effectRef>
          <a:fontRef idx="minor">
            <a:schemeClr val="dk1"/>
          </a:fontRef>
        </p:style>
        <p:txBody>
          <a:bodyPr lIns="66449" tIns="33225" rIns="66449" bIns="33225" rtlCol="0" anchor="ctr"/>
          <a:lstStyle/>
          <a:p>
            <a:pPr algn="ctr"/>
            <a:r>
              <a:rPr lang="en-US" dirty="0" smtClean="0">
                <a:latin typeface="Times New Roman" pitchFamily="18" charset="0"/>
                <a:cs typeface="Times New Roman" pitchFamily="18" charset="0"/>
              </a:rPr>
              <a:t>is Element in Sequence ?</a:t>
            </a:r>
            <a:endParaRPr lang="en-US" dirty="0">
              <a:latin typeface="Times New Roman" pitchFamily="18" charset="0"/>
              <a:cs typeface="Times New Roman" pitchFamily="18" charset="0"/>
            </a:endParaRPr>
          </a:p>
        </p:txBody>
      </p:sp>
      <p:cxnSp>
        <p:nvCxnSpPr>
          <p:cNvPr id="7" name="Straight Arrow Connector 6"/>
          <p:cNvCxnSpPr>
            <a:endCxn id="6" idx="0"/>
          </p:cNvCxnSpPr>
          <p:nvPr/>
        </p:nvCxnSpPr>
        <p:spPr>
          <a:xfrm>
            <a:off x="3320143" y="-19050"/>
            <a:ext cx="0" cy="4520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378414" y="1611381"/>
            <a:ext cx="3277429" cy="282543"/>
          </a:xfrm>
          <a:prstGeom prst="rect">
            <a:avLst/>
          </a:prstGeom>
          <a:noFill/>
        </p:spPr>
        <p:txBody>
          <a:bodyPr wrap="none" lIns="66449" tIns="33225" rIns="66449" bIns="33225" rtlCol="0">
            <a:spAutoFit/>
          </a:bodyPr>
          <a:lstStyle/>
          <a:p>
            <a:r>
              <a:rPr lang="en-US" sz="1400" dirty="0" smtClean="0">
                <a:latin typeface="Times New Roman" pitchFamily="18" charset="0"/>
                <a:cs typeface="Times New Roman" pitchFamily="18" charset="0"/>
              </a:rPr>
              <a:t>If YES then </a:t>
            </a:r>
            <a:r>
              <a:rPr lang="en-US" sz="1400" dirty="0" err="1" smtClean="0">
                <a:latin typeface="Times New Roman" pitchFamily="18" charset="0"/>
                <a:cs typeface="Times New Roman" pitchFamily="18" charset="0"/>
              </a:rPr>
              <a:t>var</a:t>
            </a:r>
            <a:r>
              <a:rPr lang="en-US" sz="1400" dirty="0" smtClean="0">
                <a:latin typeface="Times New Roman" pitchFamily="18" charset="0"/>
                <a:cs typeface="Times New Roman" pitchFamily="18" charset="0"/>
              </a:rPr>
              <a:t> = Element</a:t>
            </a:r>
            <a:r>
              <a:rPr lang="en-US" sz="1400" dirty="0">
                <a:latin typeface="Times New Roman" pitchFamily="18" charset="0"/>
                <a:cs typeface="Times New Roman" pitchFamily="18" charset="0"/>
              </a:rPr>
              <a:t> </a:t>
            </a:r>
            <a:r>
              <a:rPr lang="en-US" sz="1400" dirty="0" smtClean="0">
                <a:latin typeface="Times New Roman" pitchFamily="18" charset="0"/>
                <a:cs typeface="Times New Roman" pitchFamily="18" charset="0"/>
              </a:rPr>
              <a:t>or Next Element</a:t>
            </a:r>
            <a:endParaRPr lang="en-US" sz="1400" dirty="0">
              <a:latin typeface="Times New Roman" pitchFamily="18" charset="0"/>
              <a:cs typeface="Times New Roman" pitchFamily="18" charset="0"/>
            </a:endParaRPr>
          </a:p>
        </p:txBody>
      </p:sp>
      <p:sp>
        <p:nvSpPr>
          <p:cNvPr id="14" name="TextBox 13"/>
          <p:cNvSpPr txBox="1"/>
          <p:nvPr/>
        </p:nvSpPr>
        <p:spPr>
          <a:xfrm>
            <a:off x="6208455" y="2592085"/>
            <a:ext cx="518917" cy="344098"/>
          </a:xfrm>
          <a:prstGeom prst="rect">
            <a:avLst/>
          </a:prstGeom>
          <a:noFill/>
        </p:spPr>
        <p:txBody>
          <a:bodyPr wrap="none" lIns="66449" tIns="33225" rIns="66449" bIns="33225" rtlCol="0">
            <a:spAutoFit/>
          </a:bodyPr>
          <a:lstStyle/>
          <a:p>
            <a:r>
              <a:rPr lang="en-US" dirty="0" smtClean="0">
                <a:latin typeface="Times New Roman" pitchFamily="18" charset="0"/>
                <a:cs typeface="Times New Roman" pitchFamily="18" charset="0"/>
              </a:rPr>
              <a:t>Exit</a:t>
            </a:r>
            <a:endParaRPr lang="en-US" dirty="0">
              <a:latin typeface="Times New Roman" pitchFamily="18" charset="0"/>
              <a:cs typeface="Times New Roman" pitchFamily="18" charset="0"/>
            </a:endParaRPr>
          </a:p>
        </p:txBody>
      </p:sp>
      <p:cxnSp>
        <p:nvCxnSpPr>
          <p:cNvPr id="16" name="Straight Arrow Connector 15"/>
          <p:cNvCxnSpPr>
            <a:endCxn id="6" idx="1"/>
          </p:cNvCxnSpPr>
          <p:nvPr/>
        </p:nvCxnSpPr>
        <p:spPr>
          <a:xfrm>
            <a:off x="1447800" y="861657"/>
            <a:ext cx="42454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2181292" y="2571750"/>
            <a:ext cx="2438400" cy="514350"/>
          </a:xfrm>
          <a:prstGeom prst="rect">
            <a:avLst/>
          </a:prstGeom>
        </p:spPr>
        <p:style>
          <a:lnRef idx="2">
            <a:schemeClr val="accent1"/>
          </a:lnRef>
          <a:fillRef idx="1">
            <a:schemeClr val="lt1"/>
          </a:fillRef>
          <a:effectRef idx="0">
            <a:schemeClr val="accent1"/>
          </a:effectRef>
          <a:fontRef idx="minor">
            <a:schemeClr val="dk1"/>
          </a:fontRef>
        </p:style>
        <p:txBody>
          <a:bodyPr lIns="66449" tIns="33225" rIns="66449" bIns="33225" rtlCol="0" anchor="ctr"/>
          <a:lstStyle/>
          <a:p>
            <a:pPr algn="ctr"/>
            <a:r>
              <a:rPr lang="en-US" dirty="0" smtClean="0">
                <a:latin typeface="Times New Roman" pitchFamily="18" charset="0"/>
                <a:cs typeface="Times New Roman" pitchFamily="18" charset="0"/>
              </a:rPr>
              <a:t>Statements</a:t>
            </a:r>
            <a:endParaRPr lang="en-US" dirty="0">
              <a:latin typeface="Times New Roman" pitchFamily="18" charset="0"/>
              <a:cs typeface="Times New Roman" pitchFamily="18" charset="0"/>
            </a:endParaRPr>
          </a:p>
        </p:txBody>
      </p:sp>
      <p:cxnSp>
        <p:nvCxnSpPr>
          <p:cNvPr id="31" name="Straight Connector 30"/>
          <p:cNvCxnSpPr/>
          <p:nvPr/>
        </p:nvCxnSpPr>
        <p:spPr>
          <a:xfrm>
            <a:off x="1447800" y="861657"/>
            <a:ext cx="0" cy="1967268"/>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endCxn id="21" idx="1"/>
          </p:cNvCxnSpPr>
          <p:nvPr/>
        </p:nvCxnSpPr>
        <p:spPr>
          <a:xfrm>
            <a:off x="1447800" y="2828925"/>
            <a:ext cx="7334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6" idx="3"/>
          </p:cNvCxnSpPr>
          <p:nvPr/>
        </p:nvCxnSpPr>
        <p:spPr>
          <a:xfrm>
            <a:off x="4767943" y="861657"/>
            <a:ext cx="195942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2"/>
          </p:cNvCxnSpPr>
          <p:nvPr/>
        </p:nvCxnSpPr>
        <p:spPr>
          <a:xfrm>
            <a:off x="3320143" y="1290282"/>
            <a:ext cx="0" cy="12814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727372" y="861657"/>
            <a:ext cx="0" cy="23768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5442857" y="3238500"/>
            <a:ext cx="2438400" cy="514350"/>
          </a:xfrm>
          <a:prstGeom prst="rect">
            <a:avLst/>
          </a:prstGeom>
        </p:spPr>
        <p:style>
          <a:lnRef idx="2">
            <a:schemeClr val="accent3"/>
          </a:lnRef>
          <a:fillRef idx="1">
            <a:schemeClr val="lt1"/>
          </a:fillRef>
          <a:effectRef idx="0">
            <a:schemeClr val="accent3"/>
          </a:effectRef>
          <a:fontRef idx="minor">
            <a:schemeClr val="dk1"/>
          </a:fontRef>
        </p:style>
        <p:txBody>
          <a:bodyPr lIns="66449" tIns="33225" rIns="66449" bIns="33225" rtlCol="0" anchor="ctr"/>
          <a:lstStyle/>
          <a:p>
            <a:pPr algn="ctr"/>
            <a:r>
              <a:rPr lang="en-US" sz="1600" dirty="0" smtClean="0">
                <a:latin typeface="Times New Roman" pitchFamily="18" charset="0"/>
                <a:cs typeface="Times New Roman" pitchFamily="18" charset="0"/>
              </a:rPr>
              <a:t>Rest of the Code</a:t>
            </a:r>
          </a:p>
        </p:txBody>
      </p:sp>
      <p:sp>
        <p:nvSpPr>
          <p:cNvPr id="22" name="TextBox 21"/>
          <p:cNvSpPr txBox="1"/>
          <p:nvPr/>
        </p:nvSpPr>
        <p:spPr>
          <a:xfrm>
            <a:off x="5029200" y="514350"/>
            <a:ext cx="1200193" cy="282543"/>
          </a:xfrm>
          <a:prstGeom prst="rect">
            <a:avLst/>
          </a:prstGeom>
          <a:noFill/>
        </p:spPr>
        <p:txBody>
          <a:bodyPr wrap="none" lIns="66449" tIns="33225" rIns="66449" bIns="33225" rtlCol="0">
            <a:spAutoFit/>
          </a:bodyPr>
          <a:lstStyle/>
          <a:p>
            <a:r>
              <a:rPr lang="en-US" sz="1400" dirty="0" smtClean="0">
                <a:latin typeface="Times New Roman" pitchFamily="18" charset="0"/>
                <a:cs typeface="Times New Roman" pitchFamily="18" charset="0"/>
              </a:rPr>
              <a:t>If NO Element</a:t>
            </a:r>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val="1434158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500"/>
                                        <p:tgtEl>
                                          <p:spTgt spid="33"/>
                                        </p:tgtEl>
                                      </p:cBhvr>
                                    </p:animEffect>
                                  </p:childTnLst>
                                </p:cTn>
                              </p:par>
                              <p:par>
                                <p:cTn id="33" presetID="10" presetClass="entr" presetSubtype="0" fill="hold" nodeType="with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fade">
                                      <p:cBhvr>
                                        <p:cTn id="35" dur="500"/>
                                        <p:tgtEl>
                                          <p:spTgt spid="31"/>
                                        </p:tgtEl>
                                      </p:cBhvr>
                                    </p:animEffect>
                                  </p:childTnLst>
                                </p:cTn>
                              </p:par>
                              <p:par>
                                <p:cTn id="36" presetID="10" presetClass="entr" presetSubtype="0" fill="hold"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5"/>
                                        </p:tgtEl>
                                        <p:attrNameLst>
                                          <p:attrName>style.visibility</p:attrName>
                                        </p:attrNameLst>
                                      </p:cBhvr>
                                      <p:to>
                                        <p:strVal val="visible"/>
                                      </p:to>
                                    </p:set>
                                    <p:animEffect transition="in" filter="fade">
                                      <p:cBhvr>
                                        <p:cTn id="48" dur="500"/>
                                        <p:tgtEl>
                                          <p:spTgt spid="35"/>
                                        </p:tgtEl>
                                      </p:cBhvr>
                                    </p:animEffect>
                                  </p:childTnLst>
                                </p:cTn>
                              </p:par>
                              <p:par>
                                <p:cTn id="49" presetID="10" presetClass="entr" presetSubtype="0" fill="hold" nodeType="with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500"/>
                                        <p:tgtEl>
                                          <p:spTgt spid="1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fade">
                                      <p:cBhvr>
                                        <p:cTn id="56" dur="500"/>
                                        <p:tgtEl>
                                          <p:spTgt spid="14"/>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32"/>
                                        </p:tgtEl>
                                        <p:attrNameLst>
                                          <p:attrName>style.visibility</p:attrName>
                                        </p:attrNameLst>
                                      </p:cBhvr>
                                      <p:to>
                                        <p:strVal val="visible"/>
                                      </p:to>
                                    </p:set>
                                    <p:animEffect transition="in" filter="fade">
                                      <p:cBhvr>
                                        <p:cTn id="6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p:bldP spid="14" grpId="0"/>
      <p:bldP spid="21" grpId="0" animBg="1"/>
      <p:bldP spid="32" grpId="0" animBg="1"/>
      <p:bldP spid="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for Loop with Range</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400" dirty="0">
                <a:latin typeface="Times New Roman" pitchFamily="18" charset="0"/>
                <a:cs typeface="Times New Roman" pitchFamily="18" charset="0"/>
              </a:rPr>
              <a:t>a = range(5)</a:t>
            </a:r>
          </a:p>
          <a:p>
            <a:pPr marL="0" indent="0">
              <a:buNone/>
            </a:pPr>
            <a:r>
              <a:rPr lang="en-US" sz="2400" dirty="0">
                <a:latin typeface="Times New Roman" pitchFamily="18" charset="0"/>
                <a:cs typeface="Times New Roman" pitchFamily="18" charset="0"/>
              </a:rPr>
              <a:t>for i in </a:t>
            </a:r>
            <a:r>
              <a:rPr lang="en-US" sz="2400" dirty="0" smtClean="0">
                <a:latin typeface="Times New Roman" pitchFamily="18" charset="0"/>
                <a:cs typeface="Times New Roman" pitchFamily="18" charset="0"/>
              </a:rPr>
              <a:t>a </a:t>
            </a:r>
            <a:r>
              <a:rPr lang="en-US" sz="2400" b="1" dirty="0" smtClean="0">
                <a:latin typeface="Times New Roman" pitchFamily="18" charset="0"/>
                <a:cs typeface="Times New Roman" pitchFamily="18" charset="0"/>
              </a:rPr>
              <a:t>:</a:t>
            </a:r>
            <a:endParaRPr lang="en-US" sz="2400" b="1" dirty="0">
              <a:latin typeface="Times New Roman" pitchFamily="18" charset="0"/>
              <a:cs typeface="Times New Roman" pitchFamily="18" charset="0"/>
            </a:endParaRPr>
          </a:p>
          <a:p>
            <a:pPr marL="0" indent="0">
              <a:buNone/>
            </a:pPr>
            <a:r>
              <a:rPr lang="en-US" sz="2400" dirty="0">
                <a:latin typeface="Times New Roman" pitchFamily="18" charset="0"/>
                <a:cs typeface="Times New Roman" pitchFamily="18" charset="0"/>
              </a:rPr>
              <a:t>	print(i</a:t>
            </a:r>
            <a:r>
              <a:rPr lang="en-US" sz="2400" dirty="0" smtClean="0">
                <a:latin typeface="Times New Roman" pitchFamily="18" charset="0"/>
                <a:cs typeface="Times New Roman" pitchFamily="18" charset="0"/>
              </a:rPr>
              <a:t>)</a:t>
            </a:r>
          </a:p>
          <a:p>
            <a:pPr marL="0" indent="0">
              <a:buNone/>
            </a:pPr>
            <a:endParaRPr lang="en-US" sz="2400" dirty="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for </a:t>
            </a:r>
            <a:r>
              <a:rPr lang="en-US" sz="2400" dirty="0">
                <a:latin typeface="Times New Roman" pitchFamily="18" charset="0"/>
                <a:cs typeface="Times New Roman" pitchFamily="18" charset="0"/>
              </a:rPr>
              <a:t>i in range(5) </a:t>
            </a:r>
            <a:r>
              <a:rPr lang="en-US" sz="2400" b="1" dirty="0" smtClean="0">
                <a:latin typeface="Times New Roman" pitchFamily="18" charset="0"/>
                <a:cs typeface="Times New Roman" pitchFamily="18" charset="0"/>
              </a:rPr>
              <a:t>:</a:t>
            </a:r>
            <a:endParaRPr lang="en-US" sz="2400" b="1" dirty="0">
              <a:latin typeface="Times New Roman" pitchFamily="18" charset="0"/>
              <a:cs typeface="Times New Roman" pitchFamily="18" charset="0"/>
            </a:endParaRPr>
          </a:p>
          <a:p>
            <a:pPr marL="0" indent="0">
              <a:buNone/>
            </a:pPr>
            <a:r>
              <a:rPr lang="en-US" sz="2400" dirty="0">
                <a:latin typeface="Times New Roman" pitchFamily="18" charset="0"/>
                <a:cs typeface="Times New Roman" pitchFamily="18" charset="0"/>
              </a:rPr>
              <a:t>	print(i)</a:t>
            </a:r>
            <a:endParaRPr lang="en-IN" sz="2400" dirty="0">
              <a:latin typeface="Times New Roman" pitchFamily="18" charset="0"/>
              <a:cs typeface="Times New Roman" pitchFamily="18" charset="0"/>
            </a:endParaRPr>
          </a:p>
          <a:p>
            <a:pPr marL="0" indent="0">
              <a:buNone/>
            </a:pP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121393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lstStyle/>
          <a:p>
            <a:r>
              <a:rPr lang="en-US" b="1" u="sng" dirty="0">
                <a:latin typeface="Times New Roman" pitchFamily="18" charset="0"/>
                <a:cs typeface="Times New Roman" pitchFamily="18" charset="0"/>
              </a:rPr>
              <a:t>f</a:t>
            </a:r>
            <a:r>
              <a:rPr lang="en-US" b="1" u="sng" dirty="0" smtClean="0">
                <a:latin typeface="Times New Roman" pitchFamily="18" charset="0"/>
                <a:cs typeface="Times New Roman" pitchFamily="18" charset="0"/>
              </a:rPr>
              <a:t>or Loop with else</a:t>
            </a:r>
            <a:endParaRPr lang="en-US"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714749"/>
          </a:xfrm>
        </p:spPr>
        <p:txBody>
          <a:bodyPr>
            <a:normAutofit/>
          </a:bodyPr>
          <a:lstStyle/>
          <a:p>
            <a:pPr marL="0" indent="0">
              <a:buNone/>
            </a:pPr>
            <a:r>
              <a:rPr lang="en-US" sz="2000" dirty="0" smtClean="0">
                <a:latin typeface="Times New Roman" pitchFamily="18" charset="0"/>
                <a:cs typeface="Times New Roman" pitchFamily="18" charset="0"/>
              </a:rPr>
              <a:t>The for loop is useful to iterate over the elements of sequence such as string, list, tuple etc. The else suite will be always executed irrespective of the statements in the loop are executed or not. </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Syntax:</a:t>
            </a:r>
          </a:p>
          <a:p>
            <a:pPr marL="0" indent="0">
              <a:buNone/>
            </a:pPr>
            <a:r>
              <a:rPr lang="en-US" sz="2000" dirty="0">
                <a:latin typeface="Times New Roman" pitchFamily="18" charset="0"/>
                <a:cs typeface="Times New Roman" pitchFamily="18" charset="0"/>
              </a:rPr>
              <a:t>	for </a:t>
            </a:r>
            <a:r>
              <a:rPr lang="en-US" sz="2000" dirty="0" err="1" smtClean="0">
                <a:latin typeface="Times New Roman" pitchFamily="18" charset="0"/>
                <a:cs typeface="Times New Roman" pitchFamily="18" charset="0"/>
              </a:rPr>
              <a:t>var</a:t>
            </a:r>
            <a:r>
              <a:rPr lang="en-US" sz="2000" dirty="0" smtClean="0">
                <a:latin typeface="Times New Roman" pitchFamily="18" charset="0"/>
                <a:cs typeface="Times New Roman" pitchFamily="18" charset="0"/>
              </a:rPr>
              <a:t> in sequence</a:t>
            </a:r>
            <a:r>
              <a:rPr lang="en-US" sz="2000" b="1" dirty="0" smtClean="0">
                <a:latin typeface="Times New Roman" pitchFamily="18" charset="0"/>
                <a:cs typeface="Times New Roman" pitchFamily="18" charset="0"/>
              </a:rPr>
              <a:t>:</a:t>
            </a:r>
            <a:endParaRPr lang="en-US" sz="2000" b="1"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Statements</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else</a:t>
            </a:r>
            <a:r>
              <a:rPr lang="en-US" sz="2000" b="1" dirty="0" smtClean="0">
                <a:latin typeface="Times New Roman" pitchFamily="18" charset="0"/>
                <a:cs typeface="Times New Roman" pitchFamily="18" charset="0"/>
              </a:rPr>
              <a:t>:</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Statements</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Rest of the Code</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251157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723900"/>
          </a:xfrm>
        </p:spPr>
        <p:txBody>
          <a:bodyPr>
            <a:normAutofit/>
          </a:bodyPr>
          <a:lstStyle/>
          <a:p>
            <a:r>
              <a:rPr lang="en-US" sz="2900" b="1" u="sng" dirty="0">
                <a:latin typeface="Times New Roman" pitchFamily="18" charset="0"/>
                <a:cs typeface="Times New Roman" pitchFamily="18" charset="0"/>
              </a:rPr>
              <a:t>Nested for loop</a:t>
            </a:r>
          </a:p>
        </p:txBody>
      </p:sp>
      <p:sp>
        <p:nvSpPr>
          <p:cNvPr id="3" name="Content Placeholder 2"/>
          <p:cNvSpPr>
            <a:spLocks noGrp="1"/>
          </p:cNvSpPr>
          <p:nvPr>
            <p:ph idx="1"/>
          </p:nvPr>
        </p:nvSpPr>
        <p:spPr>
          <a:xfrm>
            <a:off x="457200" y="777478"/>
            <a:ext cx="8229600" cy="3394472"/>
          </a:xfrm>
        </p:spPr>
        <p:txBody>
          <a:bodyPr>
            <a:normAutofit/>
          </a:bodyPr>
          <a:lstStyle/>
          <a:p>
            <a:pPr marL="0" indent="0">
              <a:buNone/>
            </a:pPr>
            <a:r>
              <a:rPr lang="en-US" sz="2000" dirty="0" smtClean="0">
                <a:latin typeface="Times New Roman" pitchFamily="18" charset="0"/>
                <a:cs typeface="Times New Roman" pitchFamily="18" charset="0"/>
              </a:rPr>
              <a:t>For loop inside another for loop is known as nested for loop.</a:t>
            </a:r>
          </a:p>
          <a:p>
            <a:pPr marL="0" indent="0">
              <a:buNone/>
            </a:pPr>
            <a:r>
              <a:rPr lang="en-US" sz="2000" dirty="0">
                <a:latin typeface="Times New Roman" pitchFamily="18" charset="0"/>
                <a:cs typeface="Times New Roman" pitchFamily="18" charset="0"/>
              </a:rPr>
              <a:t>for </a:t>
            </a:r>
            <a:r>
              <a:rPr lang="en-US" sz="2000" dirty="0" smtClean="0">
                <a:latin typeface="Times New Roman" pitchFamily="18" charset="0"/>
                <a:cs typeface="Times New Roman" pitchFamily="18" charset="0"/>
              </a:rPr>
              <a:t>i </a:t>
            </a:r>
            <a:r>
              <a:rPr lang="en-US" sz="2000" dirty="0">
                <a:latin typeface="Times New Roman" pitchFamily="18" charset="0"/>
                <a:cs typeface="Times New Roman" pitchFamily="18" charset="0"/>
              </a:rPr>
              <a:t>in </a:t>
            </a:r>
            <a:r>
              <a:rPr lang="en-US" sz="2000" dirty="0" smtClean="0">
                <a:latin typeface="Times New Roman" pitchFamily="18" charset="0"/>
                <a:cs typeface="Times New Roman" pitchFamily="18" charset="0"/>
              </a:rPr>
              <a:t>range(n):</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for </a:t>
            </a:r>
            <a:r>
              <a:rPr lang="en-US" sz="2000" dirty="0" smtClean="0">
                <a:latin typeface="Times New Roman" pitchFamily="18" charset="0"/>
                <a:cs typeface="Times New Roman" pitchFamily="18" charset="0"/>
              </a:rPr>
              <a:t>j </a:t>
            </a:r>
            <a:r>
              <a:rPr lang="en-US" sz="2000" dirty="0">
                <a:latin typeface="Times New Roman" pitchFamily="18" charset="0"/>
                <a:cs typeface="Times New Roman" pitchFamily="18" charset="0"/>
              </a:rPr>
              <a:t>in </a:t>
            </a:r>
            <a:r>
              <a:rPr lang="en-US" sz="2000" dirty="0" smtClean="0">
                <a:latin typeface="Times New Roman" pitchFamily="18" charset="0"/>
                <a:cs typeface="Times New Roman" pitchFamily="18" charset="0"/>
              </a:rPr>
              <a:t>range(y):</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Statements</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Statements</a:t>
            </a:r>
            <a:endParaRPr lang="en-US" sz="2000" dirty="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Rest </a:t>
            </a:r>
            <a:r>
              <a:rPr lang="en-US" sz="2000" dirty="0">
                <a:latin typeface="Times New Roman" pitchFamily="18" charset="0"/>
                <a:cs typeface="Times New Roman" pitchFamily="18" charset="0"/>
              </a:rPr>
              <a:t>of the Code</a:t>
            </a:r>
          </a:p>
          <a:p>
            <a:pPr marL="0" indent="0">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208948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TotalTime>
  <Words>128</Words>
  <Application>Microsoft Office PowerPoint</Application>
  <PresentationFormat>On-screen Show (16:9)</PresentationFormat>
  <Paragraphs>34</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for Loop</vt:lpstr>
      <vt:lpstr>PowerPoint Presentation</vt:lpstr>
      <vt:lpstr>for Loop with Range</vt:lpstr>
      <vt:lpstr>for Loop with else</vt:lpstr>
      <vt:lpstr>Nested for loop</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Loop</dc:title>
  <dc:creator>RK</dc:creator>
  <cp:lastModifiedBy>RK</cp:lastModifiedBy>
  <cp:revision>5</cp:revision>
  <dcterms:created xsi:type="dcterms:W3CDTF">2006-08-16T00:00:00Z</dcterms:created>
  <dcterms:modified xsi:type="dcterms:W3CDTF">2019-07-06T21:10:15Z</dcterms:modified>
</cp:coreProperties>
</file>