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19150"/>
            <a:ext cx="8229600" cy="838200"/>
          </a:xfrm>
        </p:spPr>
        <p:txBody>
          <a:bodyPr>
            <a:normAutofit/>
          </a:bodyPr>
          <a:lstStyle/>
          <a:p>
            <a:pPr marL="0" indent="0">
              <a:buNone/>
            </a:pPr>
            <a:r>
              <a:rPr lang="en-US" sz="1800" dirty="0">
                <a:latin typeface="Times New Roman" pitchFamily="18" charset="0"/>
                <a:cs typeface="Times New Roman" pitchFamily="18" charset="0"/>
              </a:rPr>
              <a:t>Relational operators are used to compare the value of operands (expressions) to produce a logical value. A logical value is either </a:t>
            </a:r>
            <a:r>
              <a:rPr lang="en-US" sz="1800" dirty="0" smtClean="0">
                <a:latin typeface="Times New Roman" pitchFamily="18" charset="0"/>
                <a:cs typeface="Times New Roman" pitchFamily="18" charset="0"/>
              </a:rPr>
              <a:t>True </a:t>
            </a:r>
            <a:r>
              <a:rPr lang="en-US" sz="1800" dirty="0">
                <a:latin typeface="Times New Roman" pitchFamily="18" charset="0"/>
                <a:cs typeface="Times New Roman" pitchFamily="18" charset="0"/>
              </a:rPr>
              <a:t>or </a:t>
            </a:r>
            <a:r>
              <a:rPr lang="en-US" sz="1800" dirty="0" smtClean="0">
                <a:latin typeface="Times New Roman" pitchFamily="18" charset="0"/>
                <a:cs typeface="Times New Roman" pitchFamily="18" charset="0"/>
              </a:rPr>
              <a:t>False.</a:t>
            </a:r>
            <a:endParaRPr lang="en-IN" sz="18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2927450"/>
              </p:ext>
            </p:extLst>
          </p:nvPr>
        </p:nvGraphicFramePr>
        <p:xfrm>
          <a:off x="914400" y="1543050"/>
          <a:ext cx="7010400" cy="2400300"/>
        </p:xfrm>
        <a:graphic>
          <a:graphicData uri="http://schemas.openxmlformats.org/drawingml/2006/table">
            <a:tbl>
              <a:tblPr firstRow="1" bandRow="1">
                <a:tableStyleId>{5940675A-B579-460E-94D1-54222C63F5DA}</a:tableStyleId>
              </a:tblPr>
              <a:tblGrid>
                <a:gridCol w="1241425"/>
                <a:gridCol w="2701925"/>
                <a:gridCol w="1314450"/>
                <a:gridCol w="1752600"/>
              </a:tblGrid>
              <a:tr h="250371">
                <a:tc>
                  <a:txBody>
                    <a:bodyPr/>
                    <a:lstStyle/>
                    <a:p>
                      <a:pPr algn="ctr"/>
                      <a:r>
                        <a:rPr lang="en-US" sz="1800" dirty="0" smtClean="0">
                          <a:latin typeface="Times New Roman" pitchFamily="18" charset="0"/>
                          <a:cs typeface="Times New Roman" pitchFamily="18" charset="0"/>
                        </a:rPr>
                        <a:t>Operators </a:t>
                      </a:r>
                      <a:endParaRPr lang="en-US" sz="1800"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800" dirty="0" smtClean="0">
                          <a:latin typeface="Times New Roman" pitchFamily="18" charset="0"/>
                          <a:cs typeface="Times New Roman" pitchFamily="18" charset="0"/>
                        </a:rPr>
                        <a:t>Meaning</a:t>
                      </a:r>
                      <a:endParaRPr lang="en-US" sz="1800"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800" dirty="0" smtClean="0">
                          <a:latin typeface="Times New Roman" pitchFamily="18" charset="0"/>
                          <a:cs typeface="Times New Roman" pitchFamily="18" charset="0"/>
                        </a:rPr>
                        <a:t>Example</a:t>
                      </a:r>
                      <a:endParaRPr lang="en-US" sz="1800"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800" dirty="0" smtClean="0">
                          <a:latin typeface="Times New Roman" pitchFamily="18" charset="0"/>
                          <a:cs typeface="Times New Roman" pitchFamily="18" charset="0"/>
                        </a:rPr>
                        <a:t>Result</a:t>
                      </a:r>
                      <a:endParaRPr lang="en-US" sz="1800" dirty="0">
                        <a:latin typeface="Times New Roman" pitchFamily="18" charset="0"/>
                        <a:cs typeface="Times New Roman" pitchFamily="18" charset="0"/>
                      </a:endParaRPr>
                    </a:p>
                  </a:txBody>
                  <a:tcPr marT="34290" marB="34290">
                    <a:solidFill>
                      <a:schemeClr val="accent6">
                        <a:lumMod val="40000"/>
                        <a:lumOff val="60000"/>
                      </a:schemeClr>
                    </a:solidFill>
                  </a:tcPr>
                </a:tc>
              </a:tr>
              <a:tr h="250371">
                <a:tc>
                  <a:txBody>
                    <a:bodyPr/>
                    <a:lstStyle/>
                    <a:p>
                      <a:pPr algn="ctr"/>
                      <a:r>
                        <a:rPr lang="en-US" sz="1800" b="1" dirty="0" smtClean="0">
                          <a:latin typeface="Times New Roman" pitchFamily="18" charset="0"/>
                          <a:cs typeface="Times New Roman" pitchFamily="18" charset="0"/>
                        </a:rPr>
                        <a:t>&lt;</a:t>
                      </a:r>
                      <a:endParaRPr lang="en-US" sz="1800" b="1" dirty="0">
                        <a:latin typeface="Times New Roman" pitchFamily="18" charset="0"/>
                        <a:cs typeface="Times New Roman" pitchFamily="18" charset="0"/>
                      </a:endParaRPr>
                    </a:p>
                  </a:txBody>
                  <a:tcPr marT="34290" marB="34290"/>
                </a:tc>
                <a:tc>
                  <a:txBody>
                    <a:bodyPr/>
                    <a:lstStyle/>
                    <a:p>
                      <a:r>
                        <a:rPr lang="en-US" sz="1800" dirty="0" smtClean="0">
                          <a:latin typeface="Times New Roman" pitchFamily="18" charset="0"/>
                          <a:cs typeface="Times New Roman" pitchFamily="18" charset="0"/>
                        </a:rPr>
                        <a:t>Less</a:t>
                      </a:r>
                      <a:r>
                        <a:rPr lang="en-US" sz="1800" baseline="0" dirty="0" smtClean="0">
                          <a:latin typeface="Times New Roman" pitchFamily="18" charset="0"/>
                          <a:cs typeface="Times New Roman" pitchFamily="18" charset="0"/>
                        </a:rPr>
                        <a:t> than</a:t>
                      </a:r>
                      <a:endParaRPr lang="en-US" sz="1800" dirty="0">
                        <a:latin typeface="Times New Roman" pitchFamily="18" charset="0"/>
                        <a:cs typeface="Times New Roman" pitchFamily="18" charset="0"/>
                      </a:endParaRPr>
                    </a:p>
                  </a:txBody>
                  <a:tcPr marT="34290" marB="34290"/>
                </a:tc>
                <a:tc>
                  <a:txBody>
                    <a:bodyPr/>
                    <a:lstStyle/>
                    <a:p>
                      <a:pPr algn="ctr"/>
                      <a:r>
                        <a:rPr lang="en-US" sz="1800" smtClean="0">
                          <a:latin typeface="Times New Roman" pitchFamily="18" charset="0"/>
                          <a:cs typeface="Times New Roman" pitchFamily="18" charset="0"/>
                        </a:rPr>
                        <a:t>5&lt;2</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False</a:t>
                      </a:r>
                      <a:endParaRPr lang="en-US" sz="1800" dirty="0">
                        <a:latin typeface="Times New Roman" pitchFamily="18" charset="0"/>
                        <a:cs typeface="Times New Roman" pitchFamily="18" charset="0"/>
                      </a:endParaRPr>
                    </a:p>
                  </a:txBody>
                  <a:tcPr marT="34290" marB="34290"/>
                </a:tc>
              </a:tr>
              <a:tr h="250371">
                <a:tc>
                  <a:txBody>
                    <a:bodyPr/>
                    <a:lstStyle/>
                    <a:p>
                      <a:pPr algn="ctr"/>
                      <a:r>
                        <a:rPr lang="en-US" sz="1800" b="1" dirty="0" smtClean="0">
                          <a:latin typeface="Times New Roman" pitchFamily="18" charset="0"/>
                          <a:cs typeface="Times New Roman" pitchFamily="18" charset="0"/>
                        </a:rPr>
                        <a:t>&gt;</a:t>
                      </a:r>
                      <a:endParaRPr lang="en-US" sz="1800" b="1" dirty="0">
                        <a:latin typeface="Times New Roman" pitchFamily="18" charset="0"/>
                        <a:cs typeface="Times New Roman" pitchFamily="18" charset="0"/>
                      </a:endParaRPr>
                    </a:p>
                  </a:txBody>
                  <a:tcPr marT="34290" marB="34290"/>
                </a:tc>
                <a:tc>
                  <a:txBody>
                    <a:bodyPr/>
                    <a:lstStyle/>
                    <a:p>
                      <a:r>
                        <a:rPr lang="en-US" sz="1800" dirty="0" smtClean="0">
                          <a:latin typeface="Times New Roman" pitchFamily="18" charset="0"/>
                          <a:cs typeface="Times New Roman" pitchFamily="18" charset="0"/>
                        </a:rPr>
                        <a:t>Greater than</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5&gt;2</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True</a:t>
                      </a:r>
                      <a:endParaRPr lang="en-US" sz="1800" dirty="0">
                        <a:latin typeface="Times New Roman" pitchFamily="18" charset="0"/>
                        <a:cs typeface="Times New Roman" pitchFamily="18" charset="0"/>
                      </a:endParaRPr>
                    </a:p>
                  </a:txBody>
                  <a:tcPr marT="34290" marB="34290"/>
                </a:tc>
              </a:tr>
              <a:tr h="250371">
                <a:tc>
                  <a:txBody>
                    <a:bodyPr/>
                    <a:lstStyle/>
                    <a:p>
                      <a:pPr algn="ctr"/>
                      <a:r>
                        <a:rPr lang="en-US" sz="1800" b="1" dirty="0" smtClean="0">
                          <a:latin typeface="Times New Roman" pitchFamily="18" charset="0"/>
                          <a:cs typeface="Times New Roman" pitchFamily="18" charset="0"/>
                        </a:rPr>
                        <a:t>&lt;=</a:t>
                      </a:r>
                      <a:endParaRPr lang="en-US" sz="1800" b="1" dirty="0">
                        <a:latin typeface="Times New Roman" pitchFamily="18" charset="0"/>
                        <a:cs typeface="Times New Roman" pitchFamily="18" charset="0"/>
                      </a:endParaRPr>
                    </a:p>
                  </a:txBody>
                  <a:tcPr marT="34290" marB="34290"/>
                </a:tc>
                <a:tc>
                  <a:txBody>
                    <a:bodyPr/>
                    <a:lstStyle/>
                    <a:p>
                      <a:r>
                        <a:rPr lang="en-US" sz="1800" dirty="0" smtClean="0">
                          <a:latin typeface="Times New Roman" pitchFamily="18" charset="0"/>
                          <a:cs typeface="Times New Roman" pitchFamily="18" charset="0"/>
                        </a:rPr>
                        <a:t>Less than or</a:t>
                      </a:r>
                      <a:r>
                        <a:rPr lang="en-US" sz="1800" baseline="0" dirty="0" smtClean="0">
                          <a:latin typeface="Times New Roman" pitchFamily="18" charset="0"/>
                          <a:cs typeface="Times New Roman" pitchFamily="18" charset="0"/>
                        </a:rPr>
                        <a:t> equal to</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5&lt;=2</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False</a:t>
                      </a:r>
                      <a:endParaRPr lang="en-US" sz="1800" dirty="0">
                        <a:latin typeface="Times New Roman" pitchFamily="18" charset="0"/>
                        <a:cs typeface="Times New Roman" pitchFamily="18" charset="0"/>
                      </a:endParaRPr>
                    </a:p>
                  </a:txBody>
                  <a:tcPr marT="34290" marB="34290"/>
                </a:tc>
              </a:tr>
              <a:tr h="250371">
                <a:tc>
                  <a:txBody>
                    <a:bodyPr/>
                    <a:lstStyle/>
                    <a:p>
                      <a:pPr algn="ctr"/>
                      <a:r>
                        <a:rPr lang="en-US" sz="1800" b="1" dirty="0" smtClean="0">
                          <a:latin typeface="Times New Roman" pitchFamily="18" charset="0"/>
                          <a:cs typeface="Times New Roman" pitchFamily="18" charset="0"/>
                        </a:rPr>
                        <a:t>&gt;=</a:t>
                      </a:r>
                      <a:endParaRPr lang="en-US" sz="1800" b="1" dirty="0">
                        <a:latin typeface="Times New Roman" pitchFamily="18" charset="0"/>
                        <a:cs typeface="Times New Roman" pitchFamily="18" charset="0"/>
                      </a:endParaRPr>
                    </a:p>
                  </a:txBody>
                  <a:tcPr marT="34290" marB="34290"/>
                </a:tc>
                <a:tc>
                  <a:txBody>
                    <a:bodyPr/>
                    <a:lstStyle/>
                    <a:p>
                      <a:r>
                        <a:rPr lang="en-US" sz="1800" dirty="0" smtClean="0">
                          <a:latin typeface="Times New Roman" pitchFamily="18" charset="0"/>
                          <a:cs typeface="Times New Roman" pitchFamily="18" charset="0"/>
                        </a:rPr>
                        <a:t>Greater than or equal</a:t>
                      </a:r>
                      <a:r>
                        <a:rPr lang="en-US" sz="1800" baseline="0" dirty="0" smtClean="0">
                          <a:latin typeface="Times New Roman" pitchFamily="18" charset="0"/>
                          <a:cs typeface="Times New Roman" pitchFamily="18" charset="0"/>
                        </a:rPr>
                        <a:t> to </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5&gt;=2</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True</a:t>
                      </a:r>
                      <a:endParaRPr lang="en-US" sz="1800" dirty="0">
                        <a:latin typeface="Times New Roman" pitchFamily="18" charset="0"/>
                        <a:cs typeface="Times New Roman" pitchFamily="18" charset="0"/>
                      </a:endParaRPr>
                    </a:p>
                  </a:txBody>
                  <a:tcPr marT="34290" marB="34290"/>
                </a:tc>
              </a:tr>
              <a:tr h="250371">
                <a:tc>
                  <a:txBody>
                    <a:bodyPr/>
                    <a:lstStyle/>
                    <a:p>
                      <a:pPr algn="ct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T="34290" marB="34290"/>
                </a:tc>
                <a:tc>
                  <a:txBody>
                    <a:bodyPr/>
                    <a:lstStyle/>
                    <a:p>
                      <a:r>
                        <a:rPr lang="en-US" sz="1800" dirty="0" smtClean="0">
                          <a:latin typeface="Times New Roman" pitchFamily="18" charset="0"/>
                          <a:cs typeface="Times New Roman" pitchFamily="18" charset="0"/>
                        </a:rPr>
                        <a:t>Equal to</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5==2</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False</a:t>
                      </a:r>
                      <a:endParaRPr lang="en-US" sz="1800" dirty="0">
                        <a:latin typeface="Times New Roman" pitchFamily="18" charset="0"/>
                        <a:cs typeface="Times New Roman" pitchFamily="18" charset="0"/>
                      </a:endParaRPr>
                    </a:p>
                  </a:txBody>
                  <a:tcPr marT="34290" marB="34290"/>
                </a:tc>
              </a:tr>
              <a:tr h="250371">
                <a:tc>
                  <a:txBody>
                    <a:bodyPr/>
                    <a:lstStyle/>
                    <a:p>
                      <a:pPr algn="ct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T="34290" marB="34290"/>
                </a:tc>
                <a:tc>
                  <a:txBody>
                    <a:bodyPr/>
                    <a:lstStyle/>
                    <a:p>
                      <a:r>
                        <a:rPr lang="en-US" sz="1800" dirty="0" smtClean="0">
                          <a:latin typeface="Times New Roman" pitchFamily="18" charset="0"/>
                          <a:cs typeface="Times New Roman" pitchFamily="18" charset="0"/>
                        </a:rPr>
                        <a:t>Not equal to</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5!=2</a:t>
                      </a:r>
                      <a:endParaRPr lang="en-US" sz="1800" dirty="0">
                        <a:latin typeface="Times New Roman" pitchFamily="18" charset="0"/>
                        <a:cs typeface="Times New Roman" pitchFamily="18" charset="0"/>
                      </a:endParaRPr>
                    </a:p>
                  </a:txBody>
                  <a:tcPr marT="34290" marB="34290"/>
                </a:tc>
                <a:tc>
                  <a:txBody>
                    <a:bodyPr/>
                    <a:lstStyle/>
                    <a:p>
                      <a:pPr algn="ctr"/>
                      <a:r>
                        <a:rPr lang="en-US" sz="1800" dirty="0" smtClean="0">
                          <a:latin typeface="Times New Roman" pitchFamily="18" charset="0"/>
                          <a:cs typeface="Times New Roman" pitchFamily="18" charset="0"/>
                        </a:rPr>
                        <a:t>True</a:t>
                      </a:r>
                      <a:endParaRPr lang="en-US" sz="1800" dirty="0">
                        <a:latin typeface="Times New Roman" pitchFamily="18" charset="0"/>
                        <a:cs typeface="Times New Roman" pitchFamily="18" charset="0"/>
                      </a:endParaRPr>
                    </a:p>
                  </a:txBody>
                  <a:tcPr marT="34290" marB="34290"/>
                </a:tc>
              </a:tr>
            </a:tbl>
          </a:graphicData>
        </a:graphic>
      </p:graphicFrame>
      <p:sp>
        <p:nvSpPr>
          <p:cNvPr id="7" name="Title 3"/>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Relational/ Comparison Operators</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30515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Comparing Arrays using </a:t>
            </a:r>
            <a:r>
              <a:rPr lang="en-US" sz="4000" b="1" u="sng" dirty="0" err="1" smtClean="0">
                <a:latin typeface="Times New Roman" pitchFamily="18" charset="0"/>
                <a:cs typeface="Times New Roman" pitchFamily="18" charset="0"/>
              </a:rPr>
              <a:t>numpy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Comparison operators can be used to compare arrays. The size of array must be same. Comparison operators compares the corresponding elements of the arrays and returns another array with Boolean value. </a:t>
            </a:r>
          </a:p>
          <a:p>
            <a:pPr marL="0" indent="0">
              <a:buNone/>
            </a:pPr>
            <a:r>
              <a:rPr lang="en-US" sz="2400" dirty="0">
                <a:latin typeface="Times New Roman" pitchFamily="18" charset="0"/>
                <a:cs typeface="Times New Roman" pitchFamily="18" charset="0"/>
              </a:rPr>
              <a:t>a = array([100, 200, 300, 400, 500])</a:t>
            </a:r>
          </a:p>
          <a:p>
            <a:pPr marL="0" indent="0">
              <a:buNone/>
            </a:pPr>
            <a:r>
              <a:rPr lang="en-US" sz="2400" dirty="0">
                <a:latin typeface="Times New Roman" pitchFamily="18" charset="0"/>
                <a:cs typeface="Times New Roman" pitchFamily="18" charset="0"/>
              </a:rPr>
              <a:t>b = array([</a:t>
            </a:r>
            <a:r>
              <a:rPr lang="en-US" sz="2400" dirty="0" smtClean="0">
                <a:latin typeface="Times New Roman" pitchFamily="18" charset="0"/>
                <a:cs typeface="Times New Roman" pitchFamily="18" charset="0"/>
              </a:rPr>
              <a:t>100, </a:t>
            </a:r>
            <a:r>
              <a:rPr lang="en-US" sz="2400" dirty="0">
                <a:latin typeface="Times New Roman" pitchFamily="18" charset="0"/>
                <a:cs typeface="Times New Roman" pitchFamily="18" charset="0"/>
              </a:rPr>
              <a:t>20, 30, </a:t>
            </a:r>
            <a:r>
              <a:rPr lang="en-US" sz="2400" dirty="0" smtClean="0">
                <a:latin typeface="Times New Roman" pitchFamily="18" charset="0"/>
                <a:cs typeface="Times New Roman" pitchFamily="18" charset="0"/>
              </a:rPr>
              <a:t>400, </a:t>
            </a:r>
            <a:r>
              <a:rPr lang="en-US" sz="2400" dirty="0">
                <a:latin typeface="Times New Roman" pitchFamily="18" charset="0"/>
                <a:cs typeface="Times New Roman" pitchFamily="18" charset="0"/>
              </a:rPr>
              <a:t>50])</a:t>
            </a:r>
          </a:p>
          <a:p>
            <a:pPr marL="0" indent="0">
              <a:buNone/>
            </a:pPr>
            <a:r>
              <a:rPr lang="en-US" sz="2400" dirty="0">
                <a:latin typeface="Times New Roman" pitchFamily="18" charset="0"/>
                <a:cs typeface="Times New Roman" pitchFamily="18" charset="0"/>
              </a:rPr>
              <a:t>c = a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506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648200"/>
          </a:xfrm>
        </p:spPr>
        <p:txBody>
          <a:bodyPr>
            <a:normAutofit lnSpcReduction="10000"/>
          </a:bodyPr>
          <a:lstStyle/>
          <a:p>
            <a:r>
              <a:rPr lang="en-US" sz="1800" dirty="0" smtClean="0">
                <a:latin typeface="Times New Roman" pitchFamily="18" charset="0"/>
                <a:cs typeface="Times New Roman" pitchFamily="18" charset="0"/>
              </a:rPr>
              <a:t>any ( ) Function – This function returns True, if any one element of the </a:t>
            </a:r>
            <a:r>
              <a:rPr lang="en-US" sz="1800" dirty="0" err="1" smtClean="0">
                <a:latin typeface="Times New Roman" pitchFamily="18" charset="0"/>
                <a:cs typeface="Times New Roman" pitchFamily="18" charset="0"/>
              </a:rPr>
              <a:t>iterable</a:t>
            </a:r>
            <a:r>
              <a:rPr lang="en-US" sz="1800" dirty="0" smtClean="0">
                <a:latin typeface="Times New Roman" pitchFamily="18" charset="0"/>
                <a:cs typeface="Times New Roman" pitchFamily="18" charset="0"/>
              </a:rPr>
              <a:t> is True. If </a:t>
            </a:r>
            <a:r>
              <a:rPr lang="en-US" sz="1800" dirty="0" err="1" smtClean="0">
                <a:latin typeface="Times New Roman" pitchFamily="18" charset="0"/>
                <a:cs typeface="Times New Roman" pitchFamily="18" charset="0"/>
              </a:rPr>
              <a:t>iterable</a:t>
            </a:r>
            <a:r>
              <a:rPr lang="en-US" sz="1800" dirty="0" smtClean="0">
                <a:latin typeface="Times New Roman" pitchFamily="18" charset="0"/>
                <a:cs typeface="Times New Roman" pitchFamily="18" charset="0"/>
              </a:rPr>
              <a:t> is empty then returns False.</a:t>
            </a:r>
          </a:p>
          <a:p>
            <a:pPr marL="0" indent="0">
              <a:buNone/>
            </a:pPr>
            <a:r>
              <a:rPr lang="en-US" sz="1800" dirty="0" smtClean="0">
                <a:latin typeface="Times New Roman" pitchFamily="18" charset="0"/>
                <a:cs typeface="Times New Roman" pitchFamily="18" charset="0"/>
              </a:rPr>
              <a:t>	Ex:- </a:t>
            </a:r>
          </a:p>
          <a:p>
            <a:pPr marL="0" indent="0">
              <a:buNone/>
            </a:pPr>
            <a:r>
              <a:rPr lang="en-US" sz="1800" dirty="0" smtClean="0">
                <a:latin typeface="Times New Roman" pitchFamily="18" charset="0"/>
                <a:cs typeface="Times New Roman" pitchFamily="18" charset="0"/>
              </a:rPr>
              <a:t>	a </a:t>
            </a:r>
            <a:r>
              <a:rPr lang="en-US" sz="1800" dirty="0">
                <a:latin typeface="Times New Roman" pitchFamily="18" charset="0"/>
                <a:cs typeface="Times New Roman" pitchFamily="18" charset="0"/>
              </a:rPr>
              <a:t>= array([100, 200, 300, 400, 500])</a:t>
            </a:r>
          </a:p>
          <a:p>
            <a:pPr marL="0" indent="0">
              <a:buNone/>
            </a:pPr>
            <a:r>
              <a:rPr lang="en-US" sz="1800" dirty="0" smtClean="0">
                <a:latin typeface="Times New Roman" pitchFamily="18" charset="0"/>
                <a:cs typeface="Times New Roman" pitchFamily="18" charset="0"/>
              </a:rPr>
              <a:t>	b </a:t>
            </a:r>
            <a:r>
              <a:rPr lang="en-US" sz="1800" dirty="0">
                <a:latin typeface="Times New Roman" pitchFamily="18" charset="0"/>
                <a:cs typeface="Times New Roman" pitchFamily="18" charset="0"/>
              </a:rPr>
              <a:t>= array([100, 20, 30, 400, 50])</a:t>
            </a:r>
          </a:p>
          <a:p>
            <a:pPr marL="0" indent="0">
              <a:buNone/>
            </a:pPr>
            <a:r>
              <a:rPr lang="en-US" sz="1800" dirty="0" smtClean="0">
                <a:latin typeface="Times New Roman" pitchFamily="18" charset="0"/>
                <a:cs typeface="Times New Roman" pitchFamily="18" charset="0"/>
              </a:rPr>
              <a:t>	c </a:t>
            </a:r>
            <a:r>
              <a:rPr lang="en-US" sz="1800" dirty="0">
                <a:latin typeface="Times New Roman" pitchFamily="18" charset="0"/>
                <a:cs typeface="Times New Roman" pitchFamily="18" charset="0"/>
              </a:rPr>
              <a:t>= a == </a:t>
            </a:r>
            <a:r>
              <a:rPr lang="en-US" sz="1800" dirty="0" smtClean="0">
                <a:latin typeface="Times New Roman" pitchFamily="18" charset="0"/>
                <a:cs typeface="Times New Roman" pitchFamily="18" charset="0"/>
              </a:rPr>
              <a:t>b</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any(c)</a:t>
            </a:r>
          </a:p>
          <a:p>
            <a:pPr marL="0" indent="0">
              <a:buNone/>
            </a:pP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all </a:t>
            </a:r>
            <a:r>
              <a:rPr lang="en-US" sz="1800" dirty="0">
                <a:latin typeface="Times New Roman" pitchFamily="18" charset="0"/>
                <a:cs typeface="Times New Roman" pitchFamily="18" charset="0"/>
              </a:rPr>
              <a:t>( ) Function – This function </a:t>
            </a:r>
            <a:r>
              <a:rPr lang="en-US" sz="1800" dirty="0" smtClean="0">
                <a:latin typeface="Times New Roman" pitchFamily="18" charset="0"/>
                <a:cs typeface="Times New Roman" pitchFamily="18" charset="0"/>
              </a:rPr>
              <a:t>returns True, if all </a:t>
            </a:r>
            <a:r>
              <a:rPr lang="en-US" sz="1800" dirty="0">
                <a:latin typeface="Times New Roman" pitchFamily="18" charset="0"/>
                <a:cs typeface="Times New Roman" pitchFamily="18" charset="0"/>
              </a:rPr>
              <a:t>element of the </a:t>
            </a:r>
            <a:r>
              <a:rPr lang="en-US" sz="1800" dirty="0" err="1" smtClean="0">
                <a:latin typeface="Times New Roman" pitchFamily="18" charset="0"/>
                <a:cs typeface="Times New Roman" pitchFamily="18" charset="0"/>
              </a:rPr>
              <a:t>iterable</a:t>
            </a:r>
            <a:r>
              <a:rPr lang="en-US" sz="1800" dirty="0" smtClean="0">
                <a:latin typeface="Times New Roman" pitchFamily="18" charset="0"/>
                <a:cs typeface="Times New Roman" pitchFamily="18" charset="0"/>
              </a:rPr>
              <a:t> are True or </a:t>
            </a:r>
            <a:r>
              <a:rPr lang="en-US" sz="1800" dirty="0" err="1" smtClean="0">
                <a:latin typeface="Times New Roman" pitchFamily="18" charset="0"/>
                <a:cs typeface="Times New Roman" pitchFamily="18" charset="0"/>
              </a:rPr>
              <a:t>iterable</a:t>
            </a:r>
            <a:r>
              <a:rPr lang="en-US" sz="1800" dirty="0" smtClean="0">
                <a:latin typeface="Times New Roman" pitchFamily="18" charset="0"/>
                <a:cs typeface="Times New Roman" pitchFamily="18" charset="0"/>
              </a:rPr>
              <a:t> is empty.</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Ex:- </a:t>
            </a:r>
          </a:p>
          <a:p>
            <a:pPr marL="0" indent="0">
              <a:buNone/>
            </a:pPr>
            <a:r>
              <a:rPr lang="en-US" sz="1800" dirty="0">
                <a:latin typeface="Times New Roman" pitchFamily="18" charset="0"/>
                <a:cs typeface="Times New Roman" pitchFamily="18" charset="0"/>
              </a:rPr>
              <a:t>	a = array([100, 200, 300, 400, 500])</a:t>
            </a:r>
          </a:p>
          <a:p>
            <a:pPr marL="0" indent="0">
              <a:buNone/>
            </a:pPr>
            <a:r>
              <a:rPr lang="en-US" sz="1800" dirty="0">
                <a:latin typeface="Times New Roman" pitchFamily="18" charset="0"/>
                <a:cs typeface="Times New Roman" pitchFamily="18" charset="0"/>
              </a:rPr>
              <a:t>	b = array([100, </a:t>
            </a:r>
            <a:r>
              <a:rPr lang="en-US" sz="1800" dirty="0" smtClean="0">
                <a:latin typeface="Times New Roman" pitchFamily="18" charset="0"/>
                <a:cs typeface="Times New Roman" pitchFamily="18" charset="0"/>
              </a:rPr>
              <a:t>200, 300, </a:t>
            </a:r>
            <a:r>
              <a:rPr lang="en-US" sz="1800" dirty="0">
                <a:latin typeface="Times New Roman" pitchFamily="18" charset="0"/>
                <a:cs typeface="Times New Roman" pitchFamily="18" charset="0"/>
              </a:rPr>
              <a:t>400, </a:t>
            </a:r>
            <a:r>
              <a:rPr lang="en-US" sz="1800" dirty="0" smtClean="0">
                <a:latin typeface="Times New Roman" pitchFamily="18" charset="0"/>
                <a:cs typeface="Times New Roman" pitchFamily="18" charset="0"/>
              </a:rPr>
              <a:t>500])</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c = a == b</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all(c)</a:t>
            </a:r>
            <a:endParaRPr lang="en-US" sz="1800" dirty="0">
              <a:latin typeface="Times New Roman" pitchFamily="18" charset="0"/>
              <a:cs typeface="Times New Roman" pitchFamily="18" charset="0"/>
            </a:endParaRPr>
          </a:p>
        </p:txBody>
      </p:sp>
      <p:sp>
        <p:nvSpPr>
          <p:cNvPr id="4" name="TextBox 3"/>
          <p:cNvSpPr txBox="1"/>
          <p:nvPr/>
        </p:nvSpPr>
        <p:spPr>
          <a:xfrm>
            <a:off x="666731" y="4629150"/>
            <a:ext cx="6267469"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Note - These are python’s built-in Functions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58702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419600"/>
          </a:xfrm>
        </p:spPr>
        <p:txBody>
          <a:bodyPr>
            <a:normAutofit/>
          </a:bodyPr>
          <a:lstStyle/>
          <a:p>
            <a:r>
              <a:rPr lang="en-US" sz="2000" dirty="0" smtClean="0">
                <a:latin typeface="Times New Roman" pitchFamily="18" charset="0"/>
                <a:cs typeface="Times New Roman" pitchFamily="18" charset="0"/>
              </a:rPr>
              <a:t>where ( ) Function- This function is used to create a new Array which contains, returned element chosen from expression1 or expression2 depending on condition. If condition is True expression1 is executed else expression 2. </a:t>
            </a:r>
          </a:p>
          <a:p>
            <a:pPr marL="0" indent="0">
              <a:buNone/>
            </a:pPr>
            <a:r>
              <a:rPr lang="en-US" sz="2000" dirty="0" smtClean="0">
                <a:latin typeface="Times New Roman" pitchFamily="18" charset="0"/>
                <a:cs typeface="Times New Roman" pitchFamily="18" charset="0"/>
              </a:rPr>
              <a:t>	Syntax:- </a:t>
            </a:r>
            <a:r>
              <a:rPr lang="en-US" sz="2000" dirty="0" err="1" smtClean="0">
                <a:latin typeface="Times New Roman" pitchFamily="18" charset="0"/>
                <a:cs typeface="Times New Roman" pitchFamily="18" charset="0"/>
              </a:rPr>
              <a:t>numpy.where</a:t>
            </a:r>
            <a:r>
              <a:rPr lang="en-US" sz="2000" dirty="0" smtClean="0">
                <a:latin typeface="Times New Roman" pitchFamily="18" charset="0"/>
                <a:cs typeface="Times New Roman" pitchFamily="18" charset="0"/>
              </a:rPr>
              <a:t>(condition, expression1, expression2)</a:t>
            </a:r>
          </a:p>
          <a:p>
            <a:pPr marL="0" indent="0">
              <a:buNone/>
            </a:pPr>
            <a:r>
              <a:rPr lang="en-US" sz="2000" dirty="0" smtClean="0">
                <a:latin typeface="Times New Roman" pitchFamily="18" charset="0"/>
                <a:cs typeface="Times New Roman" pitchFamily="18" charset="0"/>
              </a:rPr>
              <a:t>	Ex:-</a:t>
            </a:r>
          </a:p>
          <a:p>
            <a:pPr marL="0" indent="0">
              <a:buNone/>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 array([100, 200, 300, 400, 500])</a:t>
            </a:r>
          </a:p>
          <a:p>
            <a:pPr marL="0" indent="0">
              <a:buNone/>
            </a:pPr>
            <a:r>
              <a:rPr lang="en-US" sz="2000" dirty="0" smtClean="0">
                <a:latin typeface="Times New Roman" pitchFamily="18" charset="0"/>
                <a:cs typeface="Times New Roman" pitchFamily="18" charset="0"/>
              </a:rPr>
              <a:t>	b </a:t>
            </a:r>
            <a:r>
              <a:rPr lang="en-US" sz="2000" dirty="0">
                <a:latin typeface="Times New Roman" pitchFamily="18" charset="0"/>
                <a:cs typeface="Times New Roman" pitchFamily="18" charset="0"/>
              </a:rPr>
              <a:t>= array([10, </a:t>
            </a:r>
            <a:r>
              <a:rPr lang="en-US" sz="2000" dirty="0" smtClean="0">
                <a:latin typeface="Times New Roman" pitchFamily="18" charset="0"/>
                <a:cs typeface="Times New Roman" pitchFamily="18" charset="0"/>
              </a:rPr>
              <a:t>201, </a:t>
            </a:r>
            <a:r>
              <a:rPr lang="en-US" sz="2000" dirty="0">
                <a:latin typeface="Times New Roman" pitchFamily="18" charset="0"/>
                <a:cs typeface="Times New Roman" pitchFamily="18" charset="0"/>
              </a:rPr>
              <a:t>30, 40, 50])</a:t>
            </a:r>
          </a:p>
          <a:p>
            <a:pPr marL="0" indent="0">
              <a:buNone/>
            </a:pPr>
            <a:r>
              <a:rPr lang="en-US" sz="2000" dirty="0" smtClean="0">
                <a:latin typeface="Times New Roman" pitchFamily="18" charset="0"/>
                <a:cs typeface="Times New Roman" pitchFamily="18" charset="0"/>
              </a:rPr>
              <a:t>	c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where(a&gt;b, a, b)</a:t>
            </a:r>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9889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419600"/>
          </a:xfrm>
        </p:spPr>
        <p:txBody>
          <a:bodyPr>
            <a:normAutofit/>
          </a:bodyPr>
          <a:lstStyle/>
          <a:p>
            <a:r>
              <a:rPr lang="en-US" sz="2000" dirty="0" smtClean="0">
                <a:latin typeface="Times New Roman" pitchFamily="18" charset="0"/>
                <a:cs typeface="Times New Roman" pitchFamily="18" charset="0"/>
              </a:rPr>
              <a:t>nonzero ( ) Function- This function is used to determine the positions of elements which are non zero. This function returns an array that contains the indexes of the element of the array which are not equal to zero</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numpy.nonzero</a:t>
            </a:r>
            <a:r>
              <a:rPr lang="en-US" sz="2000" dirty="0" smtClean="0">
                <a:latin typeface="Times New Roman" pitchFamily="18" charset="0"/>
                <a:cs typeface="Times New Roman" pitchFamily="18" charset="0"/>
              </a:rPr>
              <a:t>(a)</a:t>
            </a:r>
          </a:p>
          <a:p>
            <a:pPr marL="0" indent="0">
              <a:buNone/>
            </a:pPr>
            <a:r>
              <a:rPr lang="en-US" sz="2000" dirty="0" smtClean="0">
                <a:latin typeface="Times New Roman" pitchFamily="18" charset="0"/>
                <a:cs typeface="Times New Roman" pitchFamily="18" charset="0"/>
              </a:rPr>
              <a:t>	Ex:-</a:t>
            </a:r>
          </a:p>
          <a:p>
            <a:pPr marL="0" indent="0">
              <a:buNone/>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 array([100, 200, 300, 400, 500])</a:t>
            </a:r>
          </a:p>
          <a:p>
            <a:pPr marL="0" indent="0">
              <a:buNone/>
            </a:pPr>
            <a:r>
              <a:rPr lang="en-US" sz="2000" dirty="0" smtClean="0">
                <a:latin typeface="Times New Roman" pitchFamily="18" charset="0"/>
                <a:cs typeface="Times New Roman" pitchFamily="18" charset="0"/>
              </a:rPr>
              <a:t>	c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nonzero(a)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948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265</Words>
  <Application>Microsoft Office PowerPoint</Application>
  <PresentationFormat>On-screen Show (16:9)</PresentationFormat>
  <Paragraphs>60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Relational/ Comparison Operators</vt:lpstr>
      <vt:lpstr>Comparing Arrays using numpy</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Arrays using numpy</dc:title>
  <dc:creator>RK</dc:creator>
  <cp:lastModifiedBy>RK</cp:lastModifiedBy>
  <cp:revision>14</cp:revision>
  <dcterms:created xsi:type="dcterms:W3CDTF">2006-08-16T00:00:00Z</dcterms:created>
  <dcterms:modified xsi:type="dcterms:W3CDTF">2019-07-14T15:11:09Z</dcterms:modified>
</cp:coreProperties>
</file>