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5" r:id="rId6"/>
    <p:sldId id="260" r:id="rId7"/>
    <p:sldId id="261" r:id="rId8"/>
    <p:sldId id="262" r:id="rId9"/>
    <p:sldId id="263" r:id="rId10"/>
    <p:sldId id="264" r:id="rId11"/>
    <p:sldId id="267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Formatting String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C-Style String Formatting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format ( ) Method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f-String / Formatted String Literals</a:t>
            </a:r>
          </a:p>
        </p:txBody>
      </p:sp>
    </p:spTree>
    <p:extLst>
      <p:ext uri="{BB962C8B-B14F-4D97-AF65-F5344CB8AC3E}">
        <p14:creationId xmlns:p14="http://schemas.microsoft.com/office/powerpoint/2010/main" val="57623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C-Style 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Times New Roman" pitchFamily="18" charset="0"/>
              </a:rPr>
              <a:t>print</a:t>
            </a:r>
            <a:r>
              <a:rPr lang="en-US" sz="2000" dirty="0" smtClean="0">
                <a:cs typeface="Times New Roman" pitchFamily="18" charset="0"/>
              </a:rPr>
              <a:t>("%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  </a:t>
            </a:r>
            <a:r>
              <a:rPr lang="en-US" sz="2000" dirty="0" smtClean="0">
                <a:cs typeface="Times New Roman" pitchFamily="18" charset="0"/>
              </a:rPr>
              <a:t>d</a:t>
            </a:r>
            <a:r>
              <a:rPr lang="en-US" sz="2000" dirty="0">
                <a:cs typeface="Times New Roman" pitchFamily="18" charset="0"/>
              </a:rPr>
              <a:t>" % 432</a:t>
            </a:r>
            <a:r>
              <a:rPr lang="en-US" sz="2000" dirty="0" smtClean="0">
                <a:cs typeface="Times New Roman" pitchFamily="18" charset="0"/>
              </a:rPr>
              <a:t>)					  432</a:t>
            </a:r>
            <a:endParaRPr lang="en-US" sz="20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Times New Roman" pitchFamily="18" charset="0"/>
              </a:rPr>
              <a:t>print(“%+d</a:t>
            </a:r>
            <a:r>
              <a:rPr lang="en-US" sz="2000" dirty="0">
                <a:cs typeface="Times New Roman" pitchFamily="18" charset="0"/>
              </a:rPr>
              <a:t>” % 432)					</a:t>
            </a:r>
            <a:r>
              <a:rPr lang="en-US" sz="2000" dirty="0" smtClean="0">
                <a:cs typeface="Times New Roman" pitchFamily="18" charset="0"/>
              </a:rPr>
              <a:t>+432</a:t>
            </a:r>
          </a:p>
          <a:p>
            <a:pPr marL="0" indent="0">
              <a:buNone/>
            </a:pPr>
            <a:r>
              <a:rPr lang="en-US" sz="2000" dirty="0">
                <a:cs typeface="Times New Roman" pitchFamily="18" charset="0"/>
              </a:rPr>
              <a:t>print</a:t>
            </a:r>
            <a:r>
              <a:rPr lang="en-US" sz="2000" dirty="0" smtClean="0">
                <a:cs typeface="Times New Roman" pitchFamily="18" charset="0"/>
              </a:rPr>
              <a:t>(“%8d</a:t>
            </a:r>
            <a:r>
              <a:rPr lang="en-US" sz="2000" dirty="0">
                <a:cs typeface="Times New Roman" pitchFamily="18" charset="0"/>
              </a:rPr>
              <a:t>” % 432)				</a:t>
            </a:r>
            <a:r>
              <a:rPr lang="en-US" sz="2000" dirty="0" smtClean="0">
                <a:cs typeface="Times New Roman" pitchFamily="18" charset="0"/>
              </a:rPr>
              <a:t>	           432</a:t>
            </a:r>
          </a:p>
          <a:p>
            <a:pPr marL="0" indent="0"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itchFamily="18" charset="0"/>
              </a:rPr>
              <a:t>print</a:t>
            </a:r>
            <a:r>
              <a:rPr lang="en-US" sz="2000" dirty="0" smtClean="0">
                <a:cs typeface="Times New Roman" pitchFamily="18" charset="0"/>
              </a:rPr>
              <a:t>(“%08d</a:t>
            </a:r>
            <a:r>
              <a:rPr lang="en-US" sz="2000" dirty="0">
                <a:cs typeface="Times New Roman" pitchFamily="18" charset="0"/>
              </a:rPr>
              <a:t>” % 432)					</a:t>
            </a:r>
            <a:r>
              <a:rPr lang="en-US" sz="2000" dirty="0" smtClean="0">
                <a:cs typeface="Times New Roman" pitchFamily="18" charset="0"/>
              </a:rPr>
              <a:t>00000432</a:t>
            </a:r>
            <a:endParaRPr lang="en-US" sz="2000" dirty="0"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53042"/>
              </p:ext>
            </p:extLst>
          </p:nvPr>
        </p:nvGraphicFramePr>
        <p:xfrm>
          <a:off x="1828800" y="2266950"/>
          <a:ext cx="40386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40997"/>
              </p:ext>
            </p:extLst>
          </p:nvPr>
        </p:nvGraphicFramePr>
        <p:xfrm>
          <a:off x="1828800" y="3333750"/>
          <a:ext cx="40386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983730" y="1809750"/>
            <a:ext cx="58674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422187" y="1047750"/>
            <a:ext cx="92202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31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C-Style 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Times New Roman" pitchFamily="18" charset="0"/>
              </a:rPr>
              <a:t>print(“%f” % 432.123)				432.123000</a:t>
            </a:r>
          </a:p>
          <a:p>
            <a:pPr marL="0" indent="0">
              <a:buNone/>
            </a:pPr>
            <a:r>
              <a:rPr lang="en-US" sz="2000" dirty="0">
                <a:cs typeface="Times New Roman" pitchFamily="18" charset="0"/>
              </a:rPr>
              <a:t>print</a:t>
            </a:r>
            <a:r>
              <a:rPr lang="en-US" sz="2000" dirty="0" smtClean="0">
                <a:cs typeface="Times New Roman" pitchFamily="18" charset="0"/>
              </a:rPr>
              <a:t>(“%.3f</a:t>
            </a:r>
            <a:r>
              <a:rPr lang="en-US" sz="2000" dirty="0">
                <a:cs typeface="Times New Roman" pitchFamily="18" charset="0"/>
              </a:rPr>
              <a:t>” % </a:t>
            </a:r>
            <a:r>
              <a:rPr lang="en-US" sz="2000" dirty="0" smtClean="0">
                <a:cs typeface="Times New Roman" pitchFamily="18" charset="0"/>
              </a:rPr>
              <a:t>432.123</a:t>
            </a:r>
            <a:r>
              <a:rPr lang="en-US" sz="2000" dirty="0">
                <a:cs typeface="Times New Roman" pitchFamily="18" charset="0"/>
              </a:rPr>
              <a:t>)				</a:t>
            </a:r>
            <a:endParaRPr lang="en-US" sz="20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itchFamily="18" charset="0"/>
              </a:rPr>
              <a:t>print</a:t>
            </a:r>
            <a:r>
              <a:rPr lang="en-US" sz="2000" dirty="0" smtClean="0">
                <a:cs typeface="Times New Roman" pitchFamily="18" charset="0"/>
              </a:rPr>
              <a:t>(“%.2f</a:t>
            </a:r>
            <a:r>
              <a:rPr lang="en-US" sz="2000" dirty="0">
                <a:cs typeface="Times New Roman" pitchFamily="18" charset="0"/>
              </a:rPr>
              <a:t>” % 432.123)				</a:t>
            </a:r>
          </a:p>
          <a:p>
            <a:pPr marL="0" indent="0"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itchFamily="18" charset="0"/>
              </a:rPr>
              <a:t>print(“%.2f” % </a:t>
            </a:r>
            <a:r>
              <a:rPr lang="en-US" sz="2000" dirty="0" smtClean="0">
                <a:cs typeface="Times New Roman" pitchFamily="18" charset="0"/>
              </a:rPr>
              <a:t>432.128)</a:t>
            </a:r>
            <a:r>
              <a:rPr lang="en-US" sz="2000" dirty="0">
                <a:cs typeface="Times New Roman" pitchFamily="18" charset="0"/>
              </a:rPr>
              <a:t>				</a:t>
            </a:r>
          </a:p>
          <a:p>
            <a:pPr marL="0" indent="0">
              <a:buNone/>
            </a:pPr>
            <a:endParaRPr lang="en-US" sz="2000" dirty="0"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987404"/>
              </p:ext>
            </p:extLst>
          </p:nvPr>
        </p:nvGraphicFramePr>
        <p:xfrm>
          <a:off x="1876425" y="1885950"/>
          <a:ext cx="3533775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29007"/>
              </p:ext>
            </p:extLst>
          </p:nvPr>
        </p:nvGraphicFramePr>
        <p:xfrm>
          <a:off x="1876425" y="2952750"/>
          <a:ext cx="302895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86452"/>
              </p:ext>
            </p:extLst>
          </p:nvPr>
        </p:nvGraphicFramePr>
        <p:xfrm>
          <a:off x="1905000" y="4095750"/>
          <a:ext cx="302895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0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C-Style 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cs typeface="Times New Roman" pitchFamily="18" charset="0"/>
              </a:rPr>
              <a:t>print(“%9.2f</a:t>
            </a:r>
            <a:r>
              <a:rPr lang="en-US" sz="2000" dirty="0">
                <a:cs typeface="Times New Roman" pitchFamily="18" charset="0"/>
              </a:rPr>
              <a:t>” % </a:t>
            </a:r>
            <a:r>
              <a:rPr lang="en-US" sz="2000" dirty="0" smtClean="0">
                <a:cs typeface="Times New Roman" pitchFamily="18" charset="0"/>
              </a:rPr>
              <a:t>432.128)</a:t>
            </a:r>
            <a:r>
              <a:rPr lang="en-US" sz="2000" dirty="0">
                <a:cs typeface="Times New Roman" pitchFamily="18" charset="0"/>
              </a:rPr>
              <a:t>				</a:t>
            </a:r>
            <a:endParaRPr lang="en-US" sz="20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itchFamily="18" charset="0"/>
              </a:rPr>
              <a:t>print</a:t>
            </a:r>
            <a:r>
              <a:rPr lang="en-US" sz="2000" dirty="0" smtClean="0">
                <a:cs typeface="Times New Roman" pitchFamily="18" charset="0"/>
              </a:rPr>
              <a:t>(“%09.2f</a:t>
            </a:r>
            <a:r>
              <a:rPr lang="en-US" sz="2000" dirty="0">
                <a:cs typeface="Times New Roman" pitchFamily="18" charset="0"/>
              </a:rPr>
              <a:t>” % 432.123)				</a:t>
            </a:r>
          </a:p>
          <a:p>
            <a:pPr marL="0" indent="0"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itchFamily="18" charset="0"/>
              </a:rPr>
              <a:t>print("%9.2f" %4388453232.124)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934486"/>
              </p:ext>
            </p:extLst>
          </p:nvPr>
        </p:nvGraphicFramePr>
        <p:xfrm>
          <a:off x="1876425" y="1428750"/>
          <a:ext cx="3533778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642"/>
                <a:gridCol w="392642"/>
                <a:gridCol w="392642"/>
                <a:gridCol w="392642"/>
                <a:gridCol w="392642"/>
                <a:gridCol w="392642"/>
                <a:gridCol w="392642"/>
                <a:gridCol w="392642"/>
                <a:gridCol w="392642"/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38776"/>
              </p:ext>
            </p:extLst>
          </p:nvPr>
        </p:nvGraphicFramePr>
        <p:xfrm>
          <a:off x="1876422" y="2571750"/>
          <a:ext cx="3533778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642"/>
                <a:gridCol w="392642"/>
                <a:gridCol w="392642"/>
                <a:gridCol w="392642"/>
                <a:gridCol w="392642"/>
                <a:gridCol w="392642"/>
                <a:gridCol w="392642"/>
                <a:gridCol w="392642"/>
                <a:gridCol w="39264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79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C-Style 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% operator/ Modulo Operator/ Interpolation Operator – This operator is used for formatting strings. It interprets the left argument much like 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sprintf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 ) style format string to be applied to the right argument, and returns the string resulting from this formatting operation.</a:t>
            </a:r>
          </a:p>
          <a:p>
            <a:pPr marL="0" indent="0">
              <a:buNone/>
            </a:pPr>
            <a:r>
              <a:rPr lang="en-US" sz="1800" dirty="0">
                <a:cs typeface="Times New Roman" pitchFamily="18" charset="0"/>
              </a:rPr>
              <a:t>Syntax:- print(“format placeholder” </a:t>
            </a:r>
            <a:r>
              <a:rPr lang="en-US" sz="1800" dirty="0" smtClean="0">
                <a:cs typeface="Times New Roman" pitchFamily="18" charset="0"/>
              </a:rPr>
              <a:t>%(data))</a:t>
            </a:r>
            <a:endParaRPr lang="en-US" sz="1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Format placeholder = </a:t>
            </a:r>
            <a:r>
              <a:rPr lang="en-US" sz="1800" dirty="0">
                <a:cs typeface="Times New Roman" pitchFamily="18" charset="0"/>
              </a:rPr>
              <a:t>%[flags][width][.precision]type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% - marks the start of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Flags – It affect the result of some conversion type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Width – Minimum field width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Precision – Given as . Followed by the precision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Type – Conversion type</a:t>
            </a:r>
          </a:p>
        </p:txBody>
      </p:sp>
    </p:spTree>
    <p:extLst>
      <p:ext uri="{BB962C8B-B14F-4D97-AF65-F5344CB8AC3E}">
        <p14:creationId xmlns:p14="http://schemas.microsoft.com/office/powerpoint/2010/main" val="158410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C-Style 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cs typeface="Times New Roman" pitchFamily="18" charset="0"/>
              </a:rPr>
              <a:t>Syntax:- print(“format placeholder” %(data))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Format placeholder = </a:t>
            </a:r>
            <a:r>
              <a:rPr lang="en-US" sz="2000" dirty="0" smtClean="0">
                <a:cs typeface="Times New Roman" pitchFamily="18" charset="0"/>
              </a:rPr>
              <a:t>%[flags][width][.precision]type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– It can be literal, variable, expression etc.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print(“My name is </a:t>
            </a:r>
            <a:r>
              <a:rPr lang="en-US" sz="2000" dirty="0" smtClean="0">
                <a:cs typeface="Times New Roman" pitchFamily="18" charset="0"/>
              </a:rPr>
              <a:t>%s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My age is </a:t>
            </a:r>
            <a:r>
              <a:rPr lang="en-US" sz="2000" dirty="0" smtClean="0">
                <a:cs typeface="Times New Roman" pitchFamily="18" charset="0"/>
              </a:rPr>
              <a:t>%d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000" dirty="0" smtClean="0">
                <a:cs typeface="Times New Roman" pitchFamily="18" charset="0"/>
              </a:rPr>
              <a:t>% (“</a:t>
            </a:r>
            <a:r>
              <a:rPr lang="en-US" sz="2000" dirty="0" err="1" smtClean="0">
                <a:cs typeface="Times New Roman" pitchFamily="18" charset="0"/>
              </a:rPr>
              <a:t>GeekyShows</a:t>
            </a:r>
            <a:r>
              <a:rPr lang="en-US" sz="2000" dirty="0" smtClean="0">
                <a:cs typeface="Times New Roman" pitchFamily="18" charset="0"/>
              </a:rPr>
              <a:t>”, 62)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Maintain Order in above statement first string then integer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2190750"/>
            <a:ext cx="22621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Placeholder/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Specifiers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43200" y="2560082"/>
            <a:ext cx="304800" cy="240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57600" y="2560082"/>
            <a:ext cx="685800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200" y="3486150"/>
            <a:ext cx="100540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Operator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V="1">
            <a:off x="4769902" y="3105150"/>
            <a:ext cx="106898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0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C-Style 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cs typeface="Times New Roman" pitchFamily="18" charset="0"/>
              </a:rPr>
              <a:t>Syntax</a:t>
            </a:r>
            <a:r>
              <a:rPr lang="en-US" sz="2000" dirty="0">
                <a:cs typeface="Times New Roman" pitchFamily="18" charset="0"/>
              </a:rPr>
              <a:t>:- print(“format placeholder” </a:t>
            </a:r>
            <a:r>
              <a:rPr lang="en-US" sz="2000" dirty="0" smtClean="0">
                <a:cs typeface="Times New Roman" pitchFamily="18" charset="0"/>
              </a:rPr>
              <a:t>% {‘</a:t>
            </a:r>
            <a:r>
              <a:rPr lang="en-US" sz="2000" dirty="0" err="1" smtClean="0">
                <a:cs typeface="Times New Roman" pitchFamily="18" charset="0"/>
              </a:rPr>
              <a:t>key’:value</a:t>
            </a:r>
            <a:r>
              <a:rPr lang="en-US" sz="2000" dirty="0" smtClean="0">
                <a:cs typeface="Times New Roman" pitchFamily="18" charset="0"/>
              </a:rPr>
              <a:t>})</a:t>
            </a:r>
            <a:endParaRPr lang="en-US" sz="20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Format placeholder = </a:t>
            </a:r>
            <a:r>
              <a:rPr lang="en-US" sz="2000" dirty="0" smtClean="0">
                <a:cs typeface="Times New Roman" pitchFamily="18" charset="0"/>
              </a:rPr>
              <a:t>%(</a:t>
            </a:r>
            <a:r>
              <a:rPr lang="en-US" sz="2000" dirty="0" err="1" smtClean="0">
                <a:cs typeface="Times New Roman" pitchFamily="18" charset="0"/>
              </a:rPr>
              <a:t>mapping_key</a:t>
            </a:r>
            <a:r>
              <a:rPr lang="en-US" sz="2000" dirty="0" smtClean="0">
                <a:cs typeface="Times New Roman" pitchFamily="18" charset="0"/>
              </a:rPr>
              <a:t>)[</a:t>
            </a:r>
            <a:r>
              <a:rPr lang="en-US" sz="2000" dirty="0">
                <a:cs typeface="Times New Roman" pitchFamily="18" charset="0"/>
              </a:rPr>
              <a:t>flags][width][.precision]type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% - marks the start of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Mapping_key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Consisting of parenthesized sequence of characters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Flags – It affect the result of some conversion type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Width – Minimum field width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Precision – Given as . Followed by the precision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 – Conversion type</a:t>
            </a:r>
          </a:p>
        </p:txBody>
      </p:sp>
    </p:spTree>
    <p:extLst>
      <p:ext uri="{BB962C8B-B14F-4D97-AF65-F5344CB8AC3E}">
        <p14:creationId xmlns:p14="http://schemas.microsoft.com/office/powerpoint/2010/main" val="382275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C-Style 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print(“My name is </a:t>
            </a:r>
            <a:r>
              <a:rPr lang="en-US" sz="1800" dirty="0" smtClean="0">
                <a:cs typeface="Times New Roman" pitchFamily="18" charset="0"/>
              </a:rPr>
              <a:t>%(nm)s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My age is </a:t>
            </a:r>
            <a:r>
              <a:rPr lang="en-US" sz="1800" dirty="0" smtClean="0">
                <a:cs typeface="Times New Roman" pitchFamily="18" charset="0"/>
              </a:rPr>
              <a:t>%(</a:t>
            </a:r>
            <a:r>
              <a:rPr lang="en-US" sz="1800" dirty="0" err="1" smtClean="0">
                <a:cs typeface="Times New Roman" pitchFamily="18" charset="0"/>
              </a:rPr>
              <a:t>ag</a:t>
            </a:r>
            <a:r>
              <a:rPr lang="en-US" sz="1800" dirty="0" smtClean="0">
                <a:cs typeface="Times New Roman" pitchFamily="18" charset="0"/>
              </a:rPr>
              <a:t>)d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1800" dirty="0" smtClean="0">
                <a:cs typeface="Times New Roman" pitchFamily="18" charset="0"/>
              </a:rPr>
              <a:t>% {‘nm’:“</a:t>
            </a:r>
            <a:r>
              <a:rPr lang="en-US" sz="1800" dirty="0" err="1" smtClean="0">
                <a:cs typeface="Times New Roman" pitchFamily="18" charset="0"/>
              </a:rPr>
              <a:t>GeekyShows</a:t>
            </a:r>
            <a:r>
              <a:rPr lang="en-US" sz="1800" dirty="0" smtClean="0">
                <a:cs typeface="Times New Roman" pitchFamily="18" charset="0"/>
              </a:rPr>
              <a:t>”, ‘ag’:62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print(“My name is </a:t>
            </a:r>
            <a:r>
              <a:rPr lang="en-US" sz="1800" dirty="0" smtClean="0">
                <a:cs typeface="Times New Roman" pitchFamily="18" charset="0"/>
              </a:rPr>
              <a:t>%(nm)s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My age is </a:t>
            </a:r>
            <a:r>
              <a:rPr lang="en-US" sz="1800" dirty="0" smtClean="0">
                <a:cs typeface="Times New Roman" pitchFamily="18" charset="0"/>
              </a:rPr>
              <a:t>%(</a:t>
            </a:r>
            <a:r>
              <a:rPr lang="en-US" sz="1800" dirty="0" err="1" smtClean="0">
                <a:cs typeface="Times New Roman" pitchFamily="18" charset="0"/>
              </a:rPr>
              <a:t>ag</a:t>
            </a:r>
            <a:r>
              <a:rPr lang="en-US" sz="1800" dirty="0" smtClean="0">
                <a:cs typeface="Times New Roman" pitchFamily="18" charset="0"/>
              </a:rPr>
              <a:t>)d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1800" dirty="0" smtClean="0">
                <a:cs typeface="Times New Roman" pitchFamily="18" charset="0"/>
              </a:rPr>
              <a:t>% {‘ag’:62, ‘nm’:“</a:t>
            </a:r>
            <a:r>
              <a:rPr lang="en-US" sz="1800" dirty="0" err="1" smtClean="0">
                <a:cs typeface="Times New Roman" pitchFamily="18" charset="0"/>
              </a:rPr>
              <a:t>GeekyShows</a:t>
            </a:r>
            <a:r>
              <a:rPr lang="en-US" sz="1800" dirty="0" smtClean="0">
                <a:cs typeface="Times New Roman" pitchFamily="18" charset="0"/>
              </a:rPr>
              <a:t>”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Do not need to maintain Order in above statement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8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C-Style String Formatting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966003"/>
              </p:ext>
            </p:extLst>
          </p:nvPr>
        </p:nvGraphicFramePr>
        <p:xfrm>
          <a:off x="1447800" y="969854"/>
          <a:ext cx="6019800" cy="31880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7582"/>
                <a:gridCol w="4322218"/>
              </a:tblGrid>
              <a:tr h="3188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Conversion Type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Meaning 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188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Signed integer decimal.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>
                    <a:solidFill>
                      <a:srgbClr val="92D050"/>
                    </a:solidFill>
                  </a:tcPr>
                </a:tc>
              </a:tr>
              <a:tr h="3188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Signed integer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Decimal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>
                    <a:noFill/>
                  </a:tcPr>
                </a:tc>
              </a:tr>
              <a:tr h="3188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Signed octal value.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/>
                </a:tc>
              </a:tr>
              <a:tr h="3188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Signed hexadecimal (lowercase).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/>
                </a:tc>
              </a:tr>
              <a:tr h="3188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Signed hexadecimal (uppercase).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/>
                </a:tc>
              </a:tr>
              <a:tr h="3188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Floating point exponential format (lowercase).</a:t>
                      </a:r>
                      <a:endParaRPr lang="en-I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/>
                </a:tc>
              </a:tr>
              <a:tr h="3188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Floating point exponential format (uppercase).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/>
                </a:tc>
              </a:tr>
              <a:tr h="3188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Floating point decimal format.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>
                    <a:solidFill>
                      <a:srgbClr val="92D050"/>
                    </a:solidFill>
                  </a:tcPr>
                </a:tc>
              </a:tr>
              <a:tr h="3188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Floating point decimal format.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60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C-Style String Formatting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306836"/>
              </p:ext>
            </p:extLst>
          </p:nvPr>
        </p:nvGraphicFramePr>
        <p:xfrm>
          <a:off x="762000" y="971550"/>
          <a:ext cx="7467600" cy="28749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0200"/>
                <a:gridCol w="5867400"/>
              </a:tblGrid>
              <a:tr h="316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Conversion Type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Meaning 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16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Floating Point format. Uses lower case</a:t>
                      </a:r>
                      <a:r>
                        <a:rPr lang="en-US" sz="16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exponential format if exponent is less than -4 or not less than precision, decimal format otherwise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/>
                </a:tc>
              </a:tr>
              <a:tr h="316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Floating Point format. Uses lower case</a:t>
                      </a:r>
                      <a:r>
                        <a:rPr lang="en-US" sz="16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exponential format if exponent is less than -4 or not less than precision, decimal format otherwise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/>
                </a:tc>
              </a:tr>
              <a:tr h="316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Single character (accepts integer or single character string)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/>
                </a:tc>
              </a:tr>
              <a:tr h="316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String (converts any python object using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repr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())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/>
                </a:tc>
              </a:tr>
              <a:tr h="316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 (converts any Python object using </a:t>
                      </a:r>
                      <a:r>
                        <a:rPr lang="en-IN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I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()).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>
                    <a:solidFill>
                      <a:srgbClr val="92D050"/>
                    </a:solidFill>
                  </a:tcPr>
                </a:tc>
              </a:tr>
              <a:tr h="316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String (Converts any python object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using </a:t>
                      </a:r>
                      <a:r>
                        <a:rPr lang="en-US" sz="1400" baseline="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ascii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()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>
                    <a:noFill/>
                  </a:tcPr>
                </a:tc>
              </a:tr>
              <a:tr h="316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argument is converted,</a:t>
                      </a:r>
                      <a:r>
                        <a:rPr lang="en-US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result in a % character in the result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71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C-Style String Formatting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104437"/>
              </p:ext>
            </p:extLst>
          </p:nvPr>
        </p:nvGraphicFramePr>
        <p:xfrm>
          <a:off x="762000" y="971546"/>
          <a:ext cx="7696200" cy="31437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9457"/>
                <a:gridCol w="6596743"/>
              </a:tblGrid>
              <a:tr h="3126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Flag</a:t>
                      </a:r>
                      <a:endParaRPr lang="en-IN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Meaning </a:t>
                      </a:r>
                      <a:endParaRPr lang="en-IN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382" marR="51382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126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222222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</a:t>
                      </a:r>
                      <a:endParaRPr lang="en-IN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Used with o, x or X </a:t>
                      </a: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specifiers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the value is preceded with 0, 0o, 0O, 0x or 0X respectively.</a:t>
                      </a:r>
                      <a:endParaRPr lang="en-US" sz="1600" dirty="0"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126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222222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en-IN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222222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The conversion will be zero padded for numeric values.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652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222222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  <a:endParaRPr lang="en-IN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The converted value is left adjusted (overrides the '0' conversion if both are given).</a:t>
                      </a:r>
                      <a:endParaRPr lang="en-IN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652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222222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(a space) A blank should be left before a positive number (or empty string) produced by a signed conversion.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652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222222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</a:t>
                      </a:r>
                      <a:endParaRPr lang="en-IN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222222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 sign character ('+' or '-') will precede the conversion (overrides a “space” flag).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19200" y="3028950"/>
            <a:ext cx="92202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3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C-Style 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cs typeface="Times New Roman" pitchFamily="18" charset="0"/>
              </a:rPr>
              <a:t>print(“%d” % 432)					432</a:t>
            </a:r>
          </a:p>
          <a:p>
            <a:pPr marL="0" indent="0">
              <a:buNone/>
            </a:pPr>
            <a:r>
              <a:rPr lang="en-US" sz="1800" dirty="0">
                <a:cs typeface="Times New Roman" pitchFamily="18" charset="0"/>
              </a:rPr>
              <a:t>print(“%</a:t>
            </a:r>
            <a:r>
              <a:rPr lang="en-US" sz="1800" dirty="0" smtClean="0">
                <a:cs typeface="Times New Roman" pitchFamily="18" charset="0"/>
              </a:rPr>
              <a:t>d %d” </a:t>
            </a:r>
            <a:r>
              <a:rPr lang="en-US" sz="1800" dirty="0">
                <a:cs typeface="Times New Roman" pitchFamily="18" charset="0"/>
              </a:rPr>
              <a:t>% </a:t>
            </a:r>
            <a:r>
              <a:rPr lang="en-US" sz="1800" dirty="0" smtClean="0">
                <a:cs typeface="Times New Roman" pitchFamily="18" charset="0"/>
              </a:rPr>
              <a:t>(432, 345))				432 345</a:t>
            </a:r>
          </a:p>
          <a:p>
            <a:pPr marL="0" indent="0">
              <a:buNone/>
            </a:pPr>
            <a:r>
              <a:rPr lang="en-US" sz="1800" dirty="0">
                <a:cs typeface="Times New Roman" pitchFamily="18" charset="0"/>
              </a:rPr>
              <a:t>p</a:t>
            </a:r>
            <a:r>
              <a:rPr lang="en-US" sz="1800" dirty="0" smtClean="0">
                <a:cs typeface="Times New Roman" pitchFamily="18" charset="0"/>
              </a:rPr>
              <a:t>rint(“%f” % 432.123)				432.123000</a:t>
            </a:r>
          </a:p>
          <a:p>
            <a:pPr marL="0" indent="0">
              <a:buNone/>
            </a:pPr>
            <a:r>
              <a:rPr lang="en-US" sz="1800" dirty="0" smtClean="0">
                <a:cs typeface="Times New Roman" pitchFamily="18" charset="0"/>
              </a:rPr>
              <a:t>print</a:t>
            </a:r>
            <a:r>
              <a:rPr lang="en-US" sz="1800" dirty="0">
                <a:cs typeface="Times New Roman" pitchFamily="18" charset="0"/>
              </a:rPr>
              <a:t>(“%f” </a:t>
            </a:r>
            <a:r>
              <a:rPr lang="en-US" sz="1800" dirty="0" smtClean="0">
                <a:cs typeface="Times New Roman" pitchFamily="18" charset="0"/>
              </a:rPr>
              <a:t>% 432.123456)</a:t>
            </a:r>
            <a:r>
              <a:rPr lang="en-US" sz="1800" dirty="0">
                <a:cs typeface="Times New Roman" pitchFamily="18" charset="0"/>
              </a:rPr>
              <a:t>		</a:t>
            </a:r>
            <a:r>
              <a:rPr lang="en-US" sz="1800" dirty="0" smtClean="0">
                <a:cs typeface="Times New Roman" pitchFamily="18" charset="0"/>
              </a:rPr>
              <a:t>		432.123456</a:t>
            </a:r>
            <a:endParaRPr lang="en-US" sz="1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Times New Roman" pitchFamily="18" charset="0"/>
              </a:rPr>
              <a:t>print</a:t>
            </a:r>
            <a:r>
              <a:rPr lang="en-US" sz="1800" dirty="0">
                <a:cs typeface="Times New Roman" pitchFamily="18" charset="0"/>
              </a:rPr>
              <a:t>(“%f” </a:t>
            </a:r>
            <a:r>
              <a:rPr lang="en-US" sz="1800" dirty="0" smtClean="0">
                <a:cs typeface="Times New Roman" pitchFamily="18" charset="0"/>
              </a:rPr>
              <a:t>% 432.12345651)</a:t>
            </a:r>
            <a:r>
              <a:rPr lang="en-US" sz="1800" dirty="0"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</a:rPr>
              <a:t>			432.123457</a:t>
            </a:r>
          </a:p>
          <a:p>
            <a:pPr marL="0" indent="0">
              <a:buNone/>
            </a:pPr>
            <a:r>
              <a:rPr lang="en-US" sz="1800" dirty="0">
                <a:cs typeface="Times New Roman" pitchFamily="18" charset="0"/>
              </a:rPr>
              <a:t>print(“%f” </a:t>
            </a:r>
            <a:r>
              <a:rPr lang="en-US" sz="1800" dirty="0" smtClean="0">
                <a:cs typeface="Times New Roman" pitchFamily="18" charset="0"/>
              </a:rPr>
              <a:t>% 432.12345641</a:t>
            </a:r>
            <a:r>
              <a:rPr lang="en-US" sz="1800" dirty="0">
                <a:cs typeface="Times New Roman" pitchFamily="18" charset="0"/>
              </a:rPr>
              <a:t>)	</a:t>
            </a:r>
            <a:r>
              <a:rPr lang="en-US" sz="1800" dirty="0" smtClean="0">
                <a:cs typeface="Times New Roman" pitchFamily="18" charset="0"/>
              </a:rPr>
              <a:t>			432.123456</a:t>
            </a:r>
          </a:p>
          <a:p>
            <a:pPr marL="0" indent="0">
              <a:buNone/>
            </a:pPr>
            <a:r>
              <a:rPr lang="en-US" sz="1800" dirty="0">
                <a:cs typeface="Times New Roman" pitchFamily="18" charset="0"/>
              </a:rPr>
              <a:t>print("%s" % "</a:t>
            </a:r>
            <a:r>
              <a:rPr lang="en-US" sz="1800" dirty="0" err="1">
                <a:cs typeface="Times New Roman" pitchFamily="18" charset="0"/>
              </a:rPr>
              <a:t>GeekyShows</a:t>
            </a:r>
            <a:r>
              <a:rPr lang="en-US" sz="1800" dirty="0" smtClean="0">
                <a:cs typeface="Times New Roman" pitchFamily="18" charset="0"/>
              </a:rPr>
              <a:t>")				</a:t>
            </a:r>
            <a:r>
              <a:rPr lang="en-US" sz="1800" dirty="0" err="1" smtClean="0">
                <a:cs typeface="Times New Roman" pitchFamily="18" charset="0"/>
              </a:rPr>
              <a:t>GeekyShows</a:t>
            </a:r>
            <a:endParaRPr lang="en-US" sz="1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cs typeface="Times New Roman" pitchFamily="18" charset="0"/>
              </a:rPr>
              <a:t>print("%s %s" % ("Hello", "</a:t>
            </a:r>
            <a:r>
              <a:rPr lang="en-US" sz="1800" dirty="0" err="1">
                <a:cs typeface="Times New Roman" pitchFamily="18" charset="0"/>
              </a:rPr>
              <a:t>GeekyShows</a:t>
            </a:r>
            <a:r>
              <a:rPr lang="en-US" sz="1800" dirty="0" smtClean="0">
                <a:cs typeface="Times New Roman" pitchFamily="18" charset="0"/>
              </a:rPr>
              <a:t>"))		Hello </a:t>
            </a:r>
            <a:r>
              <a:rPr lang="en-US" sz="1800" dirty="0" err="1" smtClean="0">
                <a:cs typeface="Times New Roman" pitchFamily="18" charset="0"/>
              </a:rPr>
              <a:t>GeekyShows</a:t>
            </a:r>
            <a:endParaRPr lang="en-US" sz="1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cs typeface="Times New Roman" pitchFamily="18" charset="0"/>
              </a:rPr>
              <a:t>print("%d %s" % (432, "</a:t>
            </a:r>
            <a:r>
              <a:rPr lang="en-US" sz="1800" dirty="0" err="1">
                <a:cs typeface="Times New Roman" pitchFamily="18" charset="0"/>
              </a:rPr>
              <a:t>GeekyShows</a:t>
            </a:r>
            <a:r>
              <a:rPr lang="en-US" sz="1800" dirty="0" smtClean="0">
                <a:cs typeface="Times New Roman" pitchFamily="18" charset="0"/>
              </a:rPr>
              <a:t>"))			432 </a:t>
            </a:r>
            <a:r>
              <a:rPr lang="en-US" sz="1800" dirty="0" err="1" smtClean="0">
                <a:cs typeface="Times New Roman" pitchFamily="18" charset="0"/>
              </a:rPr>
              <a:t>GeekyShows</a:t>
            </a:r>
            <a:endParaRPr lang="en-US" sz="18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Times New Roman" pitchFamily="18" charset="0"/>
              </a:rPr>
              <a:t>#print("%s %d" </a:t>
            </a:r>
            <a:r>
              <a:rPr lang="en-US" sz="1800" dirty="0">
                <a:cs typeface="Times New Roman" pitchFamily="18" charset="0"/>
              </a:rPr>
              <a:t>% </a:t>
            </a:r>
            <a:r>
              <a:rPr lang="en-US" sz="1800" dirty="0" smtClean="0">
                <a:cs typeface="Times New Roman" pitchFamily="18" charset="0"/>
              </a:rPr>
              <a:t>(432, "</a:t>
            </a:r>
            <a:r>
              <a:rPr lang="en-US" sz="1800" dirty="0" err="1" smtClean="0">
                <a:cs typeface="Times New Roman" pitchFamily="18" charset="0"/>
              </a:rPr>
              <a:t>GeekyShows</a:t>
            </a:r>
            <a:r>
              <a:rPr lang="en-US" sz="1800" dirty="0" smtClean="0">
                <a:cs typeface="Times New Roman" pitchFamily="18" charset="0"/>
              </a:rPr>
              <a:t>")) 		</a:t>
            </a:r>
            <a:r>
              <a:rPr lang="en-US" sz="1800" dirty="0" err="1" smtClean="0">
                <a:cs typeface="Times New Roman" pitchFamily="18" charset="0"/>
              </a:rPr>
              <a:t>TypeError</a:t>
            </a:r>
            <a:endParaRPr lang="en-US" sz="1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print(“</a:t>
            </a:r>
            <a:r>
              <a:rPr lang="en-US" sz="1800" dirty="0">
                <a:cs typeface="Times New Roman" pitchFamily="18" charset="0"/>
              </a:rPr>
              <a:t>%(nm)s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>
                <a:cs typeface="Times New Roman" pitchFamily="18" charset="0"/>
              </a:rPr>
              <a:t>%(</a:t>
            </a:r>
            <a:r>
              <a:rPr lang="en-US" sz="1800" dirty="0" err="1">
                <a:cs typeface="Times New Roman" pitchFamily="18" charset="0"/>
              </a:rPr>
              <a:t>ag</a:t>
            </a:r>
            <a:r>
              <a:rPr lang="en-US" sz="1800" dirty="0">
                <a:cs typeface="Times New Roman" pitchFamily="18" charset="0"/>
              </a:rPr>
              <a:t>)d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1800" dirty="0">
                <a:cs typeface="Times New Roman" pitchFamily="18" charset="0"/>
              </a:rPr>
              <a:t>% </a:t>
            </a:r>
            <a:r>
              <a:rPr lang="en-US" sz="1800" dirty="0" smtClean="0">
                <a:cs typeface="Times New Roman" pitchFamily="18" charset="0"/>
              </a:rPr>
              <a:t>{‘ag’:432, ‘nm’:“</a:t>
            </a:r>
            <a:r>
              <a:rPr lang="en-US" sz="1800" dirty="0" err="1">
                <a:cs typeface="Times New Roman" pitchFamily="18" charset="0"/>
              </a:rPr>
              <a:t>GeekyShows</a:t>
            </a:r>
            <a:r>
              <a:rPr lang="en-US" sz="1800" dirty="0" smtClean="0">
                <a:cs typeface="Times New Roman" pitchFamily="18" charset="0"/>
              </a:rPr>
              <a:t>”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})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432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78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661</Words>
  <Application>Microsoft Office PowerPoint</Application>
  <PresentationFormat>On-screen Show (16:9)</PresentationFormat>
  <Paragraphs>173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Formatting String</vt:lpstr>
      <vt:lpstr>C-Style String Formatting</vt:lpstr>
      <vt:lpstr>C-Style String Formatting</vt:lpstr>
      <vt:lpstr>C-Style String Formatting</vt:lpstr>
      <vt:lpstr>C-Style String Formatting</vt:lpstr>
      <vt:lpstr>C-Style String Formatting</vt:lpstr>
      <vt:lpstr>C-Style String Formatting</vt:lpstr>
      <vt:lpstr>C-Style String Formatting</vt:lpstr>
      <vt:lpstr>C-Style String Formatting</vt:lpstr>
      <vt:lpstr>C-Style String Formatting</vt:lpstr>
      <vt:lpstr>C-Style String Formatting</vt:lpstr>
      <vt:lpstr>C-Style String Formatting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RK</cp:lastModifiedBy>
  <cp:revision>70</cp:revision>
  <dcterms:created xsi:type="dcterms:W3CDTF">2006-08-16T00:00:00Z</dcterms:created>
  <dcterms:modified xsi:type="dcterms:W3CDTF">2019-07-17T12:07:17Z</dcterms:modified>
</cp:coreProperties>
</file>